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6"/>
  </p:notesMasterIdLst>
  <p:sldIdLst>
    <p:sldId id="257" r:id="rId2"/>
    <p:sldId id="258" r:id="rId3"/>
    <p:sldId id="259" r:id="rId4"/>
    <p:sldId id="292" r:id="rId5"/>
    <p:sldId id="260" r:id="rId6"/>
    <p:sldId id="293" r:id="rId7"/>
    <p:sldId id="294" r:id="rId8"/>
    <p:sldId id="295"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6" r:id="rId27"/>
    <p:sldId id="278" r:id="rId28"/>
    <p:sldId id="279" r:id="rId29"/>
    <p:sldId id="280" r:id="rId30"/>
    <p:sldId id="281" r:id="rId31"/>
    <p:sldId id="282" r:id="rId32"/>
    <p:sldId id="283" r:id="rId33"/>
    <p:sldId id="284" r:id="rId34"/>
    <p:sldId id="285" r:id="rId35"/>
    <p:sldId id="297" r:id="rId36"/>
    <p:sldId id="298" r:id="rId37"/>
    <p:sldId id="299" r:id="rId38"/>
    <p:sldId id="300" r:id="rId39"/>
    <p:sldId id="286" r:id="rId40"/>
    <p:sldId id="301" r:id="rId41"/>
    <p:sldId id="287" r:id="rId42"/>
    <p:sldId id="289" r:id="rId43"/>
    <p:sldId id="288" r:id="rId44"/>
    <p:sldId id="291" r:id="rId4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8E543-7DEE-47FD-B9EF-D43AFBA04574}"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F220F-AFD8-4239-A679-C8D4420C3B5C}" type="slidenum">
              <a:rPr lang="en-US" smtClean="0"/>
              <a:t>‹#›</a:t>
            </a:fld>
            <a:endParaRPr lang="en-US"/>
          </a:p>
        </p:txBody>
      </p:sp>
    </p:spTree>
    <p:extLst>
      <p:ext uri="{BB962C8B-B14F-4D97-AF65-F5344CB8AC3E}">
        <p14:creationId xmlns:p14="http://schemas.microsoft.com/office/powerpoint/2010/main" val="105802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080873E-0E9A-4711-AC51-AB9FEF853B0A}" type="slidenum">
              <a:rPr lang="en-US" altLang="zh-TW" smtClean="0"/>
              <a:pPr/>
              <a:t>‹#›</a:t>
            </a:fld>
            <a:endParaRPr lang="en-US" altLang="zh-TW"/>
          </a:p>
        </p:txBody>
      </p:sp>
      <p:sp>
        <p:nvSpPr>
          <p:cNvPr id="6" name="Footer Placeholder 5"/>
          <p:cNvSpPr>
            <a:spLocks noGrp="1"/>
          </p:cNvSpPr>
          <p:nvPr>
            <p:ph type="ftr" sz="quarter" idx="11"/>
          </p:nvPr>
        </p:nvSpPr>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2" name="Slide Number Placeholder 11"/>
          <p:cNvSpPr>
            <a:spLocks noGrp="1"/>
          </p:cNvSpPr>
          <p:nvPr>
            <p:ph type="sldNum" sz="quarter" idx="14"/>
          </p:nvPr>
        </p:nvSpPr>
        <p:spPr/>
        <p:txBody>
          <a:bodyPr/>
          <a:lstStyle/>
          <a:p>
            <a:fld id="{7461D8F3-4C7B-43C9-8EF0-F090C6BA8746}" type="slidenum">
              <a:rPr lang="en-US" altLang="zh-TW" smtClean="0"/>
              <a:pPr/>
              <a:t>‹#›</a:t>
            </a:fld>
            <a:endParaRPr lang="en-US" altLang="zh-TW"/>
          </a:p>
        </p:txBody>
      </p:sp>
      <p:sp>
        <p:nvSpPr>
          <p:cNvPr id="13" name="Footer Placeholder 12"/>
          <p:cNvSpPr>
            <a:spLocks noGrp="1"/>
          </p:cNvSpPr>
          <p:nvPr>
            <p:ph type="ftr" sz="quarter" idx="15"/>
          </p:nvPr>
        </p:nvSpPr>
        <p:spPr/>
        <p:txBody>
          <a:bodyPr/>
          <a:lstStyle/>
          <a:p>
            <a:endParaRPr lang="en-US" altLang="zh-TW"/>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Slide Number Placeholder 7"/>
          <p:cNvSpPr>
            <a:spLocks noGrp="1"/>
          </p:cNvSpPr>
          <p:nvPr>
            <p:ph type="sldNum" sz="quarter" idx="10"/>
          </p:nvPr>
        </p:nvSpPr>
        <p:spPr/>
        <p:txBody>
          <a:bodyPr/>
          <a:lstStyle/>
          <a:p>
            <a:fld id="{CB8521BC-5F93-4BC9-A931-0AA96C3832C6}" type="slidenum">
              <a:rPr lang="en-US" altLang="zh-TW" smtClean="0"/>
              <a:pPr/>
              <a:t>‹#›</a:t>
            </a:fld>
            <a:endParaRPr lang="en-US" altLang="zh-TW"/>
          </a:p>
        </p:txBody>
      </p:sp>
      <p:sp>
        <p:nvSpPr>
          <p:cNvPr id="9" name="Footer Placeholder 8"/>
          <p:cNvSpPr>
            <a:spLocks noGrp="1"/>
          </p:cNvSpPr>
          <p:nvPr>
            <p:ph type="ftr" sz="quarter" idx="11"/>
          </p:nvPr>
        </p:nvSpPr>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7461D8F3-4C7B-43C9-8EF0-F090C6BA8746}" type="slidenum">
              <a:rPr lang="en-US" altLang="zh-TW" smtClean="0"/>
              <a:pPr/>
              <a:t>‹#›</a:t>
            </a:fld>
            <a:endParaRPr lang="en-US" altLang="zh-TW"/>
          </a:p>
        </p:txBody>
      </p:sp>
    </p:spTree>
    <p:extLst>
      <p:ext uri="{BB962C8B-B14F-4D97-AF65-F5344CB8AC3E}">
        <p14:creationId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altLang="zh-TW"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35EC747C-0D73-46A0-B156-672A9CB7DCD1}" type="slidenum">
              <a:rPr lang="en-US" altLang="zh-TW" smtClean="0"/>
              <a:pPr/>
              <a:t>‹#›</a:t>
            </a:fld>
            <a:endParaRPr lang="en-US" altLang="zh-TW"/>
          </a:p>
        </p:txBody>
      </p:sp>
    </p:spTree>
    <p:extLst>
      <p:ext uri="{BB962C8B-B14F-4D97-AF65-F5344CB8AC3E}">
        <p14:creationId xmlns:p14="http://schemas.microsoft.com/office/powerpoint/2010/main" val="424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7461D8F3-4C7B-43C9-8EF0-F090C6BA8746}" type="slidenum">
              <a:rPr lang="en-US" altLang="zh-TW" smtClean="0"/>
              <a:pPr/>
              <a:t>‹#›</a:t>
            </a:fld>
            <a:endParaRPr lang="en-US" altLang="zh-TW"/>
          </a:p>
        </p:txBody>
      </p:sp>
      <p:sp>
        <p:nvSpPr>
          <p:cNvPr id="16" name="Title 15"/>
          <p:cNvSpPr>
            <a:spLocks noGrp="1"/>
          </p:cNvSpPr>
          <p:nvPr>
            <p:ph type="title"/>
          </p:nvPr>
        </p:nvSpPr>
        <p:spPr/>
        <p:txBody>
          <a:bodyPr/>
          <a:lstStyle/>
          <a:p>
            <a:r>
              <a:rPr lang="en-US" altLang="zh-TW"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7461D8F3-4C7B-43C9-8EF0-F090C6BA8746}"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0" name="Slide Number Placeholder 9"/>
          <p:cNvSpPr>
            <a:spLocks noGrp="1"/>
          </p:cNvSpPr>
          <p:nvPr>
            <p:ph type="sldNum" sz="quarter" idx="10"/>
          </p:nvPr>
        </p:nvSpPr>
        <p:spPr/>
        <p:txBody>
          <a:bodyPr/>
          <a:lstStyle/>
          <a:p>
            <a:fld id="{7976E04F-B21C-41C7-BAC2-96F193CC6E7B}" type="slidenum">
              <a:rPr lang="en-US" altLang="zh-TW" smtClean="0"/>
              <a:pPr/>
              <a:t>‹#›</a:t>
            </a:fld>
            <a:endParaRPr lang="en-US" altLang="zh-TW"/>
          </a:p>
        </p:txBody>
      </p:sp>
      <p:sp>
        <p:nvSpPr>
          <p:cNvPr id="11" name="Footer Placeholder 10"/>
          <p:cNvSpPr>
            <a:spLocks noGrp="1"/>
          </p:cNvSpPr>
          <p:nvPr>
            <p:ph type="ftr" sz="quarter" idx="11"/>
          </p:nvPr>
        </p:nvSpPr>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9" name="Slide Number Placeholder 8"/>
          <p:cNvSpPr>
            <a:spLocks noGrp="1"/>
          </p:cNvSpPr>
          <p:nvPr>
            <p:ph type="sldNum" sz="quarter" idx="14"/>
          </p:nvPr>
        </p:nvSpPr>
        <p:spPr/>
        <p:txBody>
          <a:bodyPr/>
          <a:lstStyle/>
          <a:p>
            <a:fld id="{7461D8F3-4C7B-43C9-8EF0-F090C6BA8746}"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7461D8F3-4C7B-43C9-8EF0-F090C6BA8746}"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7461D8F3-4C7B-43C9-8EF0-F090C6BA8746}"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Slide Number Placeholder 9"/>
          <p:cNvSpPr>
            <a:spLocks noGrp="1"/>
          </p:cNvSpPr>
          <p:nvPr>
            <p:ph type="sldNum" sz="quarter" idx="14"/>
          </p:nvPr>
        </p:nvSpPr>
        <p:spPr/>
        <p:txBody>
          <a:bodyPr/>
          <a:lstStyle/>
          <a:p>
            <a:fld id="{7461D8F3-4C7B-43C9-8EF0-F090C6BA8746}" type="slidenum">
              <a:rPr lang="en-US" altLang="zh-TW" smtClean="0"/>
              <a:pPr/>
              <a:t>‹#›</a:t>
            </a:fld>
            <a:endParaRPr lang="en-US" altLang="zh-TW"/>
          </a:p>
        </p:txBody>
      </p:sp>
      <p:sp>
        <p:nvSpPr>
          <p:cNvPr id="11" name="Footer Placeholder 10"/>
          <p:cNvSpPr>
            <a:spLocks noGrp="1"/>
          </p:cNvSpPr>
          <p:nvPr>
            <p:ph type="ftr" sz="quarter" idx="15"/>
          </p:nvPr>
        </p:nvSpPr>
        <p:spPr/>
        <p:txBody>
          <a:bodyPr/>
          <a:lstStyle/>
          <a:p>
            <a:endParaRPr lang="en-US" altLang="zh-TW"/>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7461D8F3-4C7B-43C9-8EF0-F090C6BA8746}"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7461D8F3-4C7B-43C9-8EF0-F090C6BA8746}" type="slidenum">
              <a:rPr lang="en-US" altLang="zh-TW" smtClean="0"/>
              <a:pPr/>
              <a:t>‹#›</a:t>
            </a:fld>
            <a:endParaRPr lang="en-US" altLang="zh-TW"/>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36.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2.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22.bin"/><Relationship Id="rId4" Type="http://schemas.openxmlformats.org/officeDocument/2006/relationships/image" Target="../media/image2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2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ubTitle" idx="1"/>
          </p:nvPr>
        </p:nvSpPr>
        <p:spPr>
          <a:xfrm>
            <a:off x="107504" y="1484784"/>
            <a:ext cx="4608513" cy="2301406"/>
          </a:xfrm>
        </p:spPr>
        <p:txBody>
          <a:bodyPr>
            <a:noAutofit/>
          </a:bodyPr>
          <a:lstStyle/>
          <a:p>
            <a:r>
              <a:rPr lang="en-US" altLang="zh-TW" sz="2800" b="1" dirty="0">
                <a:solidFill>
                  <a:schemeClr val="bg1"/>
                </a:solidFill>
              </a:rPr>
              <a:t> </a:t>
            </a:r>
            <a:r>
              <a:rPr lang="en-US" altLang="zh-TW" sz="2800" b="1" dirty="0">
                <a:solidFill>
                  <a:srgbClr val="FFFFFF"/>
                </a:solidFill>
                <a:latin typeface="Times New Roman" pitchFamily="18" charset="0"/>
                <a:cs typeface="Times New Roman" pitchFamily="18" charset="0"/>
              </a:rPr>
              <a:t>Chapter </a:t>
            </a:r>
            <a:r>
              <a:rPr lang="en-US" altLang="zh-TW" sz="2800" b="1" dirty="0" smtClean="0">
                <a:solidFill>
                  <a:srgbClr val="FFFFFF"/>
                </a:solidFill>
                <a:latin typeface="Times New Roman" pitchFamily="18" charset="0"/>
                <a:cs typeface="Times New Roman" pitchFamily="18" charset="0"/>
              </a:rPr>
              <a:t>23</a:t>
            </a:r>
          </a:p>
          <a:p>
            <a:r>
              <a:rPr lang="en-US" altLang="zh-TW" sz="2800" b="1" dirty="0">
                <a:solidFill>
                  <a:srgbClr val="FFFFFF"/>
                </a:solidFill>
                <a:latin typeface="Times New Roman" pitchFamily="18" charset="0"/>
                <a:cs typeface="Times New Roman" pitchFamily="18" charset="0"/>
              </a:rPr>
              <a:t>	</a:t>
            </a:r>
            <a:br>
              <a:rPr lang="en-US" altLang="zh-TW" sz="2800" b="1" dirty="0">
                <a:solidFill>
                  <a:srgbClr val="FFFFFF"/>
                </a:solidFill>
                <a:latin typeface="Times New Roman" pitchFamily="18" charset="0"/>
                <a:cs typeface="Times New Roman" pitchFamily="18" charset="0"/>
              </a:rPr>
            </a:br>
            <a:r>
              <a:rPr lang="en-US" altLang="zh-TW" sz="2800" b="1" dirty="0">
                <a:solidFill>
                  <a:srgbClr val="FFFFFF"/>
                </a:solidFill>
                <a:latin typeface="Times New Roman" pitchFamily="18" charset="0"/>
                <a:cs typeface="Times New Roman" pitchFamily="18" charset="0"/>
              </a:rPr>
              <a:t> </a:t>
            </a:r>
            <a:r>
              <a:rPr lang="en-US" altLang="zh-TW" sz="2800" b="1" dirty="0" smtClean="0">
                <a:solidFill>
                  <a:srgbClr val="FFFFFF"/>
                </a:solidFill>
                <a:latin typeface="Times New Roman" pitchFamily="18" charset="0"/>
                <a:cs typeface="Times New Roman" pitchFamily="18" charset="0"/>
              </a:rPr>
              <a:t>Bond Portfolios: Management and Strategy</a:t>
            </a:r>
            <a:endParaRPr lang="en-US" altLang="zh-TW" sz="2800" b="1" dirty="0">
              <a:solidFill>
                <a:srgbClr val="FFFFFF"/>
              </a:solidFill>
              <a:latin typeface="Times New Roman" pitchFamily="18" charset="0"/>
              <a:cs typeface="Times New Roman" pitchFamily="18" charset="0"/>
            </a:endParaRP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739775"/>
          </a:xfrm>
        </p:spPr>
        <p:txBody>
          <a:bodyPr/>
          <a:lstStyle/>
          <a:p>
            <a:r>
              <a:rPr lang="en-US" altLang="zh-TW" sz="3200" dirty="0" smtClean="0">
                <a:latin typeface="Times New Roman" pitchFamily="18" charset="0"/>
                <a:cs typeface="Times New Roman" pitchFamily="18" charset="0"/>
              </a:rPr>
              <a:t>Sample Problem 23.1 (Substitution Swap)</a:t>
            </a:r>
            <a:endParaRPr lang="en-US" altLang="zh-TW" sz="3200" b="1" i="1" dirty="0"/>
          </a:p>
        </p:txBody>
      </p:sp>
      <p:graphicFrame>
        <p:nvGraphicFramePr>
          <p:cNvPr id="12324" name="Group 36"/>
          <p:cNvGraphicFramePr>
            <a:graphicFrameLocks noGrp="1"/>
          </p:cNvGraphicFramePr>
          <p:nvPr>
            <p:ph idx="1"/>
          </p:nvPr>
        </p:nvGraphicFramePr>
        <p:xfrm>
          <a:off x="1785918" y="3714752"/>
          <a:ext cx="5929354" cy="2719388"/>
        </p:xfrm>
        <a:graphic>
          <a:graphicData uri="http://schemas.openxmlformats.org/drawingml/2006/table">
            <a:tbl>
              <a:tblPr/>
              <a:tblGrid>
                <a:gridCol w="2778186"/>
                <a:gridCol w="3151168"/>
              </a:tblGrid>
              <a:tr h="433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Workout Time</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Gain</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232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30 years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 months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 months</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81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 basis points/year</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12.9</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25.7</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64.4</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129.0</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258.8</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527.2</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23" name="Rectangle 35"/>
          <p:cNvSpPr>
            <a:spLocks noGrp="1" noChangeArrowheads="1"/>
          </p:cNvSpPr>
          <p:nvPr>
            <p:ph type="body" idx="4294967295"/>
          </p:nvPr>
        </p:nvSpPr>
        <p:spPr>
          <a:xfrm>
            <a:off x="571472" y="1071546"/>
            <a:ext cx="8229600" cy="5572164"/>
          </a:xfrm>
        </p:spPr>
        <p:txBody>
          <a:bodyPr>
            <a:normAutofit fontScale="92500" lnSpcReduction="10000"/>
          </a:bodyPr>
          <a:lstStyle/>
          <a:p>
            <a:pPr>
              <a:lnSpc>
                <a:spcPct val="90000"/>
              </a:lnSpc>
              <a:buNone/>
            </a:pPr>
            <a:r>
              <a:rPr lang="en-US" altLang="zh-TW" sz="2400" dirty="0" smtClean="0">
                <a:latin typeface="Times New Roman" pitchFamily="18" charset="0"/>
                <a:cs typeface="Times New Roman" pitchFamily="18" charset="0"/>
              </a:rPr>
              <a:t>In </a:t>
            </a:r>
            <a:r>
              <a:rPr lang="en-US" altLang="zh-TW" sz="2400" b="1" dirty="0" smtClean="0">
                <a:latin typeface="Times New Roman" pitchFamily="18" charset="0"/>
                <a:cs typeface="Times New Roman" pitchFamily="18" charset="0"/>
              </a:rPr>
              <a:t>Table 23.2</a:t>
            </a:r>
            <a:r>
              <a:rPr lang="en-US" altLang="zh-TW" sz="2400" dirty="0" smtClean="0">
                <a:latin typeface="Times New Roman" pitchFamily="18" charset="0"/>
                <a:cs typeface="Times New Roman" pitchFamily="18" charset="0"/>
              </a:rPr>
              <a:t>, as the workout time is reduced, the relative gain in realized compound yield over the workout period rises dramatically. </a:t>
            </a:r>
          </a:p>
          <a:p>
            <a:pPr>
              <a:lnSpc>
                <a:spcPct val="90000"/>
              </a:lnSpc>
              <a:buNone/>
            </a:pPr>
            <a:r>
              <a:rPr lang="en-US" altLang="zh-TW" sz="2400" dirty="0" smtClean="0">
                <a:latin typeface="Times New Roman" pitchFamily="18" charset="0"/>
                <a:cs typeface="Times New Roman" pitchFamily="18" charset="0"/>
              </a:rPr>
              <a:t>The substitution swap may not work out exactly as anticipated due to: (1) a slower workout time than anticipated, (2) adverse interim spreads, (3) adverse changes in overall rates and (4) the P-bond’s not being a true substitute. </a:t>
            </a:r>
          </a:p>
          <a:p>
            <a:pPr>
              <a:lnSpc>
                <a:spcPct val="90000"/>
              </a:lnSpc>
              <a:buFont typeface="Wingdings" pitchFamily="2" charset="2"/>
              <a:buNone/>
            </a:pPr>
            <a:endParaRPr lang="en-US" altLang="zh-TW" sz="2400" dirty="0" smtClean="0">
              <a:latin typeface="Times New Roman" pitchFamily="18" charset="0"/>
              <a:cs typeface="Times New Roman" pitchFamily="18" charset="0"/>
            </a:endParaRPr>
          </a:p>
          <a:p>
            <a:pPr>
              <a:lnSpc>
                <a:spcPct val="90000"/>
              </a:lnSpc>
              <a:buFont typeface="Wingdings" pitchFamily="2" charset="2"/>
              <a:buNone/>
            </a:pPr>
            <a:r>
              <a:rPr lang="en-US" altLang="zh-TW" sz="2400" b="1" dirty="0" smtClean="0">
                <a:latin typeface="Times New Roman" pitchFamily="18" charset="0"/>
                <a:cs typeface="Times New Roman" pitchFamily="18" charset="0"/>
              </a:rPr>
              <a:t>Table 23.2 </a:t>
            </a:r>
            <a:r>
              <a:rPr lang="en-US" altLang="zh-TW" sz="2400" dirty="0" smtClean="0">
                <a:latin typeface="Times New Roman" pitchFamily="18" charset="0"/>
                <a:cs typeface="Times New Roman" pitchFamily="18" charset="0"/>
              </a:rPr>
              <a:t>Effect </a:t>
            </a:r>
            <a:r>
              <a:rPr lang="en-US" altLang="zh-TW" sz="2400" dirty="0">
                <a:latin typeface="Times New Roman" pitchFamily="18" charset="0"/>
                <a:cs typeface="Times New Roman" pitchFamily="18" charset="0"/>
              </a:rPr>
              <a:t>of Workout Time on Substitution Swap: 30-Year 7s Swapped from 7% YTM to 7.10% YTM</a:t>
            </a: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gn="ctr">
              <a:lnSpc>
                <a:spcPct val="90000"/>
              </a:lnSpc>
              <a:buFont typeface="Wingdings" pitchFamily="2" charset="2"/>
              <a:buNone/>
            </a:pPr>
            <a:r>
              <a:rPr lang="en-US" altLang="zh-TW" sz="1200" i="1" dirty="0">
                <a:latin typeface="Times New Roman" pitchFamily="18" charset="0"/>
                <a:cs typeface="Times New Roman" pitchFamily="18" charset="0"/>
              </a:rPr>
              <a:t>Source: </a:t>
            </a:r>
            <a:r>
              <a:rPr lang="en-US" altLang="zh-TW" sz="1200" dirty="0">
                <a:latin typeface="Times New Roman" pitchFamily="18" charset="0"/>
                <a:cs typeface="Times New Roman" pitchFamily="18" charset="0"/>
              </a:rPr>
              <a:t>Homer and </a:t>
            </a:r>
            <a:r>
              <a:rPr lang="en-US" altLang="zh-TW" sz="1200" dirty="0" err="1">
                <a:latin typeface="Times New Roman" pitchFamily="18" charset="0"/>
                <a:cs typeface="Times New Roman" pitchFamily="18" charset="0"/>
              </a:rPr>
              <a:t>Leibowitz</a:t>
            </a:r>
            <a:r>
              <a:rPr lang="en-US" altLang="zh-TW" sz="1200" dirty="0">
                <a:latin typeface="Times New Roman" pitchFamily="18" charset="0"/>
                <a:cs typeface="Times New Roman" pitchFamily="18" charset="0"/>
              </a:rPr>
              <a:t>, 1972, p. 85</a:t>
            </a:r>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10</a:t>
            </a:fld>
            <a:endParaRPr lang="en-US" altLang="zh-TW">
              <a:solidFill>
                <a:schemeClr val="accent6">
                  <a:lumMod val="20000"/>
                  <a:lumOff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450850"/>
          </a:xfrm>
        </p:spPr>
        <p:txBody>
          <a:bodyPr/>
          <a:lstStyle/>
          <a:p>
            <a:r>
              <a:rPr lang="en-US" altLang="zh-TW" sz="3200" dirty="0" smtClean="0">
                <a:latin typeface="Times New Roman" pitchFamily="18" charset="0"/>
                <a:cs typeface="Times New Roman" pitchFamily="18" charset="0"/>
              </a:rPr>
              <a:t>Sample Problem 23.1 (Substitution Swap)</a:t>
            </a:r>
            <a:endParaRPr lang="en-US" altLang="zh-TW" sz="3200" b="1" i="1" dirty="0"/>
          </a:p>
        </p:txBody>
      </p:sp>
      <p:sp>
        <p:nvSpPr>
          <p:cNvPr id="13315" name="Rectangle 3"/>
          <p:cNvSpPr>
            <a:spLocks noGrp="1" noChangeArrowheads="1"/>
          </p:cNvSpPr>
          <p:nvPr>
            <p:ph type="body" sz="half" idx="1"/>
          </p:nvPr>
        </p:nvSpPr>
        <p:spPr>
          <a:xfrm>
            <a:off x="457200" y="928670"/>
            <a:ext cx="8291513" cy="2643206"/>
          </a:xfrm>
        </p:spPr>
        <p:txBody>
          <a:bodyPr>
            <a:normAutofit lnSpcReduction="10000"/>
          </a:bodyPr>
          <a:lstStyle/>
          <a:p>
            <a:pPr>
              <a:lnSpc>
                <a:spcPct val="80000"/>
              </a:lnSpc>
            </a:pPr>
            <a:r>
              <a:rPr lang="en-US" altLang="zh-TW" sz="2400" dirty="0" smtClean="0">
                <a:latin typeface="Times New Roman" pitchFamily="18" charset="0"/>
                <a:cs typeface="Times New Roman" pitchFamily="18" charset="0"/>
              </a:rPr>
              <a:t>In the substitution swap, major changes in overall market yields affect the price and reinvestment components of both the H- and P-bond. However, as these effects tend to run parallel for both the H- and P-bond.</a:t>
            </a:r>
          </a:p>
          <a:p>
            <a:pPr>
              <a:lnSpc>
                <a:spcPct val="80000"/>
              </a:lnSpc>
            </a:pPr>
            <a:r>
              <a:rPr lang="en-US" altLang="zh-TW" sz="2400" b="1" dirty="0" smtClean="0">
                <a:latin typeface="Times New Roman" pitchFamily="18" charset="0"/>
                <a:cs typeface="Times New Roman" pitchFamily="18" charset="0"/>
              </a:rPr>
              <a:t>Table 23.3 </a:t>
            </a:r>
            <a:r>
              <a:rPr lang="en-US" altLang="zh-TW" sz="2400" dirty="0" smtClean="0">
                <a:latin typeface="Times New Roman" pitchFamily="18" charset="0"/>
                <a:cs typeface="Times New Roman" pitchFamily="18" charset="0"/>
              </a:rPr>
              <a:t>shows that the relative gain from the swap is insensitive even to major rate changes.  </a:t>
            </a:r>
          </a:p>
          <a:p>
            <a:pPr>
              <a:lnSpc>
                <a:spcPct val="80000"/>
              </a:lnSpc>
            </a:pPr>
            <a:endParaRPr lang="en-US" altLang="zh-TW" sz="2400" dirty="0">
              <a:latin typeface="Times New Roman" pitchFamily="18" charset="0"/>
              <a:cs typeface="Times New Roman" pitchFamily="18" charset="0"/>
            </a:endParaRPr>
          </a:p>
          <a:p>
            <a:pPr>
              <a:lnSpc>
                <a:spcPct val="80000"/>
              </a:lnSpc>
              <a:buFont typeface="Wingdings" pitchFamily="2" charset="2"/>
              <a:buNone/>
            </a:pPr>
            <a:r>
              <a:rPr lang="en-US" altLang="zh-TW" sz="1800" b="1" dirty="0" smtClean="0">
                <a:latin typeface="Times New Roman" pitchFamily="18" charset="0"/>
                <a:cs typeface="Times New Roman" pitchFamily="18" charset="0"/>
              </a:rPr>
              <a:t>Table 23.3 </a:t>
            </a:r>
            <a:r>
              <a:rPr lang="en-US" altLang="zh-TW" sz="1800" dirty="0" smtClean="0">
                <a:latin typeface="Times New Roman" pitchFamily="18" charset="0"/>
                <a:cs typeface="Times New Roman" pitchFamily="18" charset="0"/>
              </a:rPr>
              <a:t>Effect </a:t>
            </a:r>
            <a:r>
              <a:rPr lang="en-US" altLang="zh-TW" sz="1800" dirty="0">
                <a:latin typeface="Times New Roman" pitchFamily="18" charset="0"/>
                <a:cs typeface="Times New Roman" pitchFamily="18" charset="0"/>
              </a:rPr>
              <a:t>of Major Rate Changes on the Substitution </a:t>
            </a:r>
            <a:r>
              <a:rPr lang="en-US" altLang="zh-TW" sz="1800" dirty="0" smtClean="0">
                <a:latin typeface="Times New Roman" pitchFamily="18" charset="0"/>
                <a:cs typeface="Times New Roman" pitchFamily="18" charset="0"/>
              </a:rPr>
              <a:t>Swap</a:t>
            </a:r>
            <a:r>
              <a:rPr lang="en-US" altLang="zh-TW" sz="1800" dirty="0">
                <a:latin typeface="Times New Roman" pitchFamily="18" charset="0"/>
                <a:cs typeface="Times New Roman" pitchFamily="18" charset="0"/>
              </a:rPr>
              <a:t>: 30-Year 7s </a:t>
            </a:r>
            <a:r>
              <a:rPr lang="en-US" altLang="zh-TW" sz="1800" dirty="0" smtClean="0">
                <a:latin typeface="Times New Roman" pitchFamily="18" charset="0"/>
                <a:cs typeface="Times New Roman" pitchFamily="18" charset="0"/>
              </a:rPr>
              <a:t>Swapped </a:t>
            </a:r>
            <a:r>
              <a:rPr lang="en-US" altLang="zh-TW" sz="1800" dirty="0">
                <a:latin typeface="Times New Roman" pitchFamily="18" charset="0"/>
                <a:cs typeface="Times New Roman" pitchFamily="18" charset="0"/>
              </a:rPr>
              <a:t>from 7% to 7.1%, Realized Compound Yields—Principal Plus </a:t>
            </a:r>
            <a:r>
              <a:rPr lang="en-US" altLang="zh-TW" sz="1800" dirty="0" smtClean="0">
                <a:latin typeface="Times New Roman" pitchFamily="18" charset="0"/>
                <a:cs typeface="Times New Roman" pitchFamily="18" charset="0"/>
              </a:rPr>
              <a:t>Interest</a:t>
            </a: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2000" i="1" dirty="0" smtClean="0">
              <a:latin typeface="Times New Roman" pitchFamily="18" charset="0"/>
              <a:cs typeface="Times New Roman" pitchFamily="18" charset="0"/>
            </a:endParaRPr>
          </a:p>
          <a:p>
            <a:pPr>
              <a:lnSpc>
                <a:spcPct val="80000"/>
              </a:lnSpc>
              <a:buFont typeface="Wingdings" pitchFamily="2" charset="2"/>
              <a:buNone/>
            </a:pPr>
            <a:endParaRPr lang="en-US" altLang="zh-TW" sz="19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p:txBody>
      </p:sp>
      <p:graphicFrame>
        <p:nvGraphicFramePr>
          <p:cNvPr id="13456" name="Group 144"/>
          <p:cNvGraphicFramePr>
            <a:graphicFrameLocks noGrp="1"/>
          </p:cNvGraphicFramePr>
          <p:nvPr>
            <p:ph sz="half" idx="2"/>
          </p:nvPr>
        </p:nvGraphicFramePr>
        <p:xfrm>
          <a:off x="571472" y="3406159"/>
          <a:ext cx="8351837" cy="2808923"/>
        </p:xfrm>
        <a:graphic>
          <a:graphicData uri="http://schemas.openxmlformats.org/drawingml/2006/table">
            <a:tbl>
              <a:tblPr/>
              <a:tblGrid>
                <a:gridCol w="1800225"/>
                <a:gridCol w="1079500"/>
                <a:gridCol w="1079500"/>
                <a:gridCol w="1223962"/>
                <a:gridCol w="936625"/>
                <a:gridCol w="936625"/>
                <a:gridCol w="1295400"/>
              </a:tblGrid>
              <a:tr h="34925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Reinvestment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Rate and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Yield to Maturity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(percent)</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1-Year Workout</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Workout</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57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a:t>
                      </a:r>
                      <a:endPar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(Basis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Points)</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 </a:t>
                      </a:r>
                      <a:endPar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(Basis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Points)</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528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9</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34.551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19.791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(4.117)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(13.811)</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36.013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21.161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(2.896)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(12.651)</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146.2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137.0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129.0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122.1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116.0</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5.922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7.584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8.196</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5.965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6.448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7.627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8.239</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 name="Rectangle 34"/>
          <p:cNvSpPr/>
          <p:nvPr/>
        </p:nvSpPr>
        <p:spPr>
          <a:xfrm>
            <a:off x="1357290" y="6215082"/>
            <a:ext cx="4189993" cy="313932"/>
          </a:xfrm>
          <a:prstGeom prst="rect">
            <a:avLst/>
          </a:prstGeom>
        </p:spPr>
        <p:txBody>
          <a:bodyPr wrap="none">
            <a:spAutoFit/>
          </a:bodyPr>
          <a:lstStyle/>
          <a:p>
            <a:pPr>
              <a:lnSpc>
                <a:spcPct val="80000"/>
              </a:lnSpc>
              <a:buFont typeface="Wingdings" pitchFamily="2" charset="2"/>
              <a:buNone/>
            </a:pPr>
            <a:r>
              <a:rPr lang="en-US" altLang="zh-TW" sz="1800" i="1" dirty="0" smtClean="0">
                <a:solidFill>
                  <a:schemeClr val="tx2"/>
                </a:solidFill>
                <a:latin typeface="Times New Roman" pitchFamily="18" charset="0"/>
                <a:cs typeface="Times New Roman" pitchFamily="18" charset="0"/>
              </a:rPr>
              <a:t>Source:</a:t>
            </a:r>
            <a:r>
              <a:rPr lang="en-US" altLang="zh-TW" sz="1800" dirty="0" smtClean="0">
                <a:solidFill>
                  <a:schemeClr val="tx2"/>
                </a:solidFill>
                <a:latin typeface="Times New Roman" pitchFamily="18" charset="0"/>
                <a:cs typeface="Times New Roman" pitchFamily="18" charset="0"/>
              </a:rPr>
              <a:t> Homer and </a:t>
            </a:r>
            <a:r>
              <a:rPr lang="en-US" altLang="zh-TW" sz="1800" dirty="0" err="1" smtClean="0">
                <a:solidFill>
                  <a:schemeClr val="tx2"/>
                </a:solidFill>
                <a:latin typeface="Times New Roman" pitchFamily="18" charset="0"/>
                <a:cs typeface="Times New Roman" pitchFamily="18" charset="0"/>
              </a:rPr>
              <a:t>Leibowitz</a:t>
            </a:r>
            <a:r>
              <a:rPr lang="en-US" altLang="zh-TW" sz="1800" dirty="0" smtClean="0">
                <a:solidFill>
                  <a:schemeClr val="tx2"/>
                </a:solidFill>
                <a:latin typeface="Times New Roman" pitchFamily="18" charset="0"/>
                <a:cs typeface="Times New Roman" pitchFamily="18" charset="0"/>
              </a:rPr>
              <a:t>, 1972, p. 87.</a:t>
            </a:r>
            <a:endParaRPr lang="en-US" altLang="zh-TW" sz="18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2952" y="6619875"/>
            <a:ext cx="2289175" cy="476250"/>
          </a:xfrm>
        </p:spPr>
        <p:txBody>
          <a:bodyPr/>
          <a:lstStyle/>
          <a:p>
            <a:fld id="{35EC747C-0D73-46A0-B156-672A9CB7DCD1}" type="slidenum">
              <a:rPr lang="en-US" altLang="zh-TW" smtClean="0">
                <a:solidFill>
                  <a:schemeClr val="accent6">
                    <a:lumMod val="20000"/>
                    <a:lumOff val="80000"/>
                  </a:schemeClr>
                </a:solidFill>
              </a:rPr>
              <a:pPr/>
              <a:t>11</a:t>
            </a:fld>
            <a:endParaRPr lang="en-US" altLang="zh-TW">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85728"/>
            <a:ext cx="8229600" cy="595313"/>
          </a:xfrm>
        </p:spPr>
        <p:txBody>
          <a:bodyPr/>
          <a:lstStyle/>
          <a:p>
            <a:r>
              <a:rPr lang="en-US" altLang="zh-TW" sz="3200" dirty="0" smtClean="0">
                <a:latin typeface="Times New Roman" pitchFamily="18" charset="0"/>
                <a:cs typeface="Times New Roman" pitchFamily="18" charset="0"/>
              </a:rPr>
              <a:t>23.1.3.2 </a:t>
            </a:r>
            <a:r>
              <a:rPr lang="en-US" altLang="zh-TW" sz="3200" dirty="0" err="1" smtClean="0">
                <a:latin typeface="Times New Roman" pitchFamily="18" charset="0"/>
                <a:cs typeface="Times New Roman" pitchFamily="18" charset="0"/>
              </a:rPr>
              <a:t>Intermarket</a:t>
            </a:r>
            <a:r>
              <a:rPr lang="en-US" altLang="zh-TW" sz="3200" dirty="0" smtClean="0">
                <a:latin typeface="Times New Roman" pitchFamily="18" charset="0"/>
                <a:cs typeface="Times New Roman" pitchFamily="18" charset="0"/>
              </a:rPr>
              <a:t>-Spread Swap</a:t>
            </a:r>
            <a:endParaRPr lang="en-US" altLang="zh-TW" sz="3200" b="1" i="1" dirty="0"/>
          </a:p>
        </p:txBody>
      </p:sp>
      <p:sp>
        <p:nvSpPr>
          <p:cNvPr id="14339" name="Rectangle 3"/>
          <p:cNvSpPr>
            <a:spLocks noGrp="1" noChangeArrowheads="1"/>
          </p:cNvSpPr>
          <p:nvPr>
            <p:ph type="body" sz="half" idx="1"/>
          </p:nvPr>
        </p:nvSpPr>
        <p:spPr>
          <a:xfrm>
            <a:off x="395288" y="857233"/>
            <a:ext cx="8569325" cy="1357321"/>
          </a:xfrm>
        </p:spPr>
        <p:txBody>
          <a:bodyPr>
            <a:normAutofit fontScale="92500" lnSpcReduction="10000"/>
          </a:bodyPr>
          <a:lstStyle/>
          <a:p>
            <a:r>
              <a:rPr lang="en-US" sz="2600" dirty="0" smtClean="0">
                <a:latin typeface="Times New Roman" pitchFamily="18" charset="0"/>
                <a:cs typeface="Times New Roman" pitchFamily="18" charset="0"/>
              </a:rPr>
              <a:t>The </a:t>
            </a:r>
            <a:r>
              <a:rPr lang="en-US" sz="2600" b="1" dirty="0" err="1" smtClean="0">
                <a:latin typeface="Times New Roman" pitchFamily="18" charset="0"/>
                <a:cs typeface="Times New Roman" pitchFamily="18" charset="0"/>
              </a:rPr>
              <a:t>intermarket</a:t>
            </a:r>
            <a:r>
              <a:rPr lang="en-US" sz="2600" b="1" dirty="0" smtClean="0">
                <a:latin typeface="Times New Roman" pitchFamily="18" charset="0"/>
                <a:cs typeface="Times New Roman" pitchFamily="18" charset="0"/>
              </a:rPr>
              <a:t> spread swap </a:t>
            </a:r>
            <a:r>
              <a:rPr lang="en-US" sz="2600" dirty="0" smtClean="0">
                <a:latin typeface="Times New Roman" pitchFamily="18" charset="0"/>
                <a:cs typeface="Times New Roman" pitchFamily="18" charset="0"/>
              </a:rPr>
              <a:t>works on trading between sector-quality-coupon categories, based upon a forecasted change in yield spread between two different categories. </a:t>
            </a:r>
            <a:endParaRPr lang="en-US" altLang="zh-TW" sz="2600" b="1" dirty="0" smtClean="0">
              <a:latin typeface="Times New Roman" pitchFamily="18" charset="0"/>
              <a:cs typeface="Times New Roman" pitchFamily="18" charset="0"/>
            </a:endParaRPr>
          </a:p>
          <a:p>
            <a:pPr>
              <a:buFont typeface="Wingdings" pitchFamily="2" charset="2"/>
              <a:buNone/>
            </a:pPr>
            <a:r>
              <a:rPr lang="en-US" altLang="zh-TW" sz="1700" b="1" dirty="0" smtClean="0">
                <a:latin typeface="Times New Roman" pitchFamily="18" charset="0"/>
                <a:cs typeface="Times New Roman" pitchFamily="18" charset="0"/>
              </a:rPr>
              <a:t>Table 23.4 </a:t>
            </a:r>
            <a:r>
              <a:rPr lang="en-US" altLang="zh-TW" sz="1700" dirty="0" smtClean="0">
                <a:latin typeface="Times New Roman" pitchFamily="18" charset="0"/>
                <a:cs typeface="Times New Roman" pitchFamily="18" charset="0"/>
              </a:rPr>
              <a:t>Evaluation </a:t>
            </a:r>
            <a:r>
              <a:rPr lang="en-US" altLang="zh-TW" sz="1700" dirty="0">
                <a:latin typeface="Times New Roman" pitchFamily="18" charset="0"/>
                <a:cs typeface="Times New Roman" pitchFamily="18" charset="0"/>
              </a:rPr>
              <a:t>Worksheet for a Sample </a:t>
            </a:r>
            <a:r>
              <a:rPr lang="en-US" altLang="zh-TW" sz="1700" dirty="0" err="1">
                <a:latin typeface="Times New Roman" pitchFamily="18" charset="0"/>
                <a:cs typeface="Times New Roman" pitchFamily="18" charset="0"/>
              </a:rPr>
              <a:t>Intermarket</a:t>
            </a:r>
            <a:r>
              <a:rPr lang="en-US" altLang="zh-TW" sz="1700" dirty="0">
                <a:latin typeface="Times New Roman" pitchFamily="18" charset="0"/>
                <a:cs typeface="Times New Roman" pitchFamily="18" charset="0"/>
              </a:rPr>
              <a:t>-Spread Swap in a </a:t>
            </a:r>
            <a:r>
              <a:rPr lang="en-US" altLang="zh-TW" sz="1700" dirty="0" smtClean="0">
                <a:latin typeface="Times New Roman" pitchFamily="18" charset="0"/>
                <a:cs typeface="Times New Roman" pitchFamily="18" charset="0"/>
              </a:rPr>
              <a:t>Yield-Pickup </a:t>
            </a:r>
            <a:r>
              <a:rPr lang="en-US" altLang="zh-TW" sz="1700" dirty="0">
                <a:latin typeface="Times New Roman" pitchFamily="18" charset="0"/>
                <a:cs typeface="Times New Roman" pitchFamily="18" charset="0"/>
              </a:rPr>
              <a:t>Direction</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p:txBody>
      </p:sp>
      <p:graphicFrame>
        <p:nvGraphicFramePr>
          <p:cNvPr id="14500" name="Group 164"/>
          <p:cNvGraphicFramePr>
            <a:graphicFrameLocks noGrp="1"/>
          </p:cNvGraphicFramePr>
          <p:nvPr>
            <p:ph sz="half" idx="2"/>
          </p:nvPr>
        </p:nvGraphicFramePr>
        <p:xfrm>
          <a:off x="1000101" y="2143116"/>
          <a:ext cx="7072363" cy="4358871"/>
        </p:xfrm>
        <a:graphic>
          <a:graphicData uri="http://schemas.openxmlformats.org/drawingml/2006/table">
            <a:tbl>
              <a:tblPr/>
              <a:tblGrid>
                <a:gridCol w="3136412"/>
                <a:gridCol w="1967975"/>
                <a:gridCol w="1967976"/>
              </a:tblGrid>
              <a:tr h="52926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4s @ 6.50%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7.00%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92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Initial yield to maturity (percent)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Yield to maturity at workout</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6.90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9602">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Spread narrows 10 basis points from 50 basis points to 40 basis points.</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cap="flat">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3932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Workout time: 1 year, Reinvestment rate: 7%</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a:noFill/>
                    </a:lnT>
                    <a:lnB>
                      <a:noFill/>
                    </a:lnB>
                    <a:lnTlToBr>
                      <a:noFill/>
                    </a:lnTlToBr>
                    <a:lnBlToTr>
                      <a:noFill/>
                    </a:lnBlToTr>
                    <a:noFill/>
                  </a:tcPr>
                </a:tc>
                <a:tc hMerge="1">
                  <a:txBody>
                    <a:bodyPr/>
                    <a:lstStyle/>
                    <a:p>
                      <a:endParaRPr lang="zh-TW" altLang="en-US"/>
                    </a:p>
                  </a:txBody>
                  <a:tcPr/>
                </a:tc>
              </a:tr>
              <a:tr h="2134078">
                <a:tc>
                  <a:txBody>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Original investment per bond</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Two coupons during year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Interest on one coupon @ 7% for 6 </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Months</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Principal value at end of year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Total accrued </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Total gained</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Gain per invested dollar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$671.82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40.00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0.70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sng"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675.55</a:t>
                      </a:r>
                      <a:endPar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716.25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44.43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0.0661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6.508</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1,012.46</a:t>
                      </a:r>
                      <a:endPar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1,083.69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83.69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0.0837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8.200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a:noFill/>
                    </a:lnT>
                    <a:lnB>
                      <a:noFill/>
                    </a:lnB>
                    <a:lnTlToBr>
                      <a:noFill/>
                    </a:lnTlToBr>
                    <a:lnBlToTr>
                      <a:noFill/>
                    </a:lnBlToTr>
                    <a:noFill/>
                  </a:tcPr>
                </a:tc>
              </a:tr>
              <a:tr h="344747">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169.2 basis points in one year</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36" name="Rectangle 35"/>
          <p:cNvSpPr/>
          <p:nvPr/>
        </p:nvSpPr>
        <p:spPr>
          <a:xfrm>
            <a:off x="5700509" y="6357958"/>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90</a:t>
            </a:r>
            <a:endParaRPr lang="zh-TW" altLang="en-US" sz="1400" dirty="0">
              <a:solidFill>
                <a:schemeClr val="tx2"/>
              </a:solidFill>
            </a:endParaRPr>
          </a:p>
        </p:txBody>
      </p:sp>
      <p:sp>
        <p:nvSpPr>
          <p:cNvPr id="2" name="Slide Number Placeholder 1"/>
          <p:cNvSpPr>
            <a:spLocks noGrp="1"/>
          </p:cNvSpPr>
          <p:nvPr>
            <p:ph type="sldNum" sz="quarter" idx="12"/>
          </p:nvPr>
        </p:nvSpPr>
        <p:spPr>
          <a:xfrm>
            <a:off x="0" y="6619875"/>
            <a:ext cx="2289175" cy="476250"/>
          </a:xfrm>
        </p:spPr>
        <p:txBody>
          <a:bodyPr/>
          <a:lstStyle/>
          <a:p>
            <a:fld id="{35EC747C-0D73-46A0-B156-672A9CB7DCD1}" type="slidenum">
              <a:rPr lang="en-US" altLang="zh-TW" smtClean="0">
                <a:solidFill>
                  <a:schemeClr val="accent6">
                    <a:lumMod val="20000"/>
                    <a:lumOff val="80000"/>
                  </a:schemeClr>
                </a:solidFill>
              </a:rPr>
              <a:pPr/>
              <a:t>12</a:t>
            </a:fld>
            <a:endParaRPr lang="en-US" altLang="zh-TW" dirty="0">
              <a:solidFill>
                <a:schemeClr val="accent6">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85728"/>
            <a:ext cx="8229600" cy="595313"/>
          </a:xfrm>
        </p:spPr>
        <p:txBody>
          <a:bodyPr>
            <a:normAutofit fontScale="90000"/>
          </a:bodyPr>
          <a:lstStyle/>
          <a:p>
            <a:r>
              <a:rPr lang="en-US" altLang="zh-TW" sz="3200" dirty="0" smtClean="0">
                <a:latin typeface="Times New Roman" pitchFamily="18" charset="0"/>
                <a:cs typeface="Times New Roman" pitchFamily="18" charset="0"/>
              </a:rPr>
              <a:t>Sample Problem 23.2 (</a:t>
            </a:r>
            <a:r>
              <a:rPr lang="en-US" altLang="zh-TW" sz="3200" dirty="0" err="1" smtClean="0">
                <a:latin typeface="Times New Roman" pitchFamily="18" charset="0"/>
                <a:cs typeface="Times New Roman" pitchFamily="18" charset="0"/>
              </a:rPr>
              <a:t>Intermarket</a:t>
            </a:r>
            <a:r>
              <a:rPr lang="en-US" altLang="zh-TW" sz="3200" dirty="0" smtClean="0">
                <a:latin typeface="Times New Roman" pitchFamily="18" charset="0"/>
                <a:cs typeface="Times New Roman" pitchFamily="18" charset="0"/>
              </a:rPr>
              <a:t>-Spread Swap)</a:t>
            </a:r>
            <a:endParaRPr lang="en-US" altLang="zh-TW" sz="3200" b="1" i="1" dirty="0"/>
          </a:p>
        </p:txBody>
      </p:sp>
      <p:sp>
        <p:nvSpPr>
          <p:cNvPr id="19459" name="Rectangle 3"/>
          <p:cNvSpPr>
            <a:spLocks noGrp="1" noChangeArrowheads="1"/>
          </p:cNvSpPr>
          <p:nvPr>
            <p:ph type="body" sz="half" idx="1"/>
          </p:nvPr>
        </p:nvSpPr>
        <p:spPr>
          <a:xfrm>
            <a:off x="428596" y="857232"/>
            <a:ext cx="8424862" cy="2000264"/>
          </a:xfrm>
        </p:spPr>
        <p:txBody>
          <a:bodyPr>
            <a:normAutofit lnSpcReduction="10000"/>
          </a:bodyPr>
          <a:lstStyle/>
          <a:p>
            <a:pPr>
              <a:lnSpc>
                <a:spcPct val="80000"/>
              </a:lnSpc>
              <a:buNone/>
            </a:pPr>
            <a:r>
              <a:rPr lang="en-US" sz="2400" b="1" dirty="0" smtClean="0">
                <a:latin typeface="Times New Roman" pitchFamily="18" charset="0"/>
                <a:cs typeface="Times New Roman" pitchFamily="18" charset="0"/>
              </a:rPr>
              <a:t>Table 23.5 </a:t>
            </a:r>
            <a:r>
              <a:rPr lang="en-US" sz="2400" dirty="0" smtClean="0">
                <a:latin typeface="Times New Roman" pitchFamily="18" charset="0"/>
                <a:cs typeface="Times New Roman" pitchFamily="18" charset="0"/>
              </a:rPr>
              <a:t>shows that 24.5-basis-point gain over 30 years is less than the initial 50-basis-point gain because the same reinvestment rates (RR) benefits the bond with lower starting yield relative to the bond with the higher starting yield.</a:t>
            </a:r>
            <a:endParaRPr lang="en-US" altLang="zh-TW" sz="2200" dirty="0" smtClean="0">
              <a:latin typeface="Times New Roman" pitchFamily="18" charset="0"/>
              <a:cs typeface="Times New Roman" pitchFamily="18" charset="0"/>
            </a:endParaRPr>
          </a:p>
          <a:p>
            <a:pPr>
              <a:lnSpc>
                <a:spcPct val="80000"/>
              </a:lnSpc>
              <a:buFont typeface="Wingdings" pitchFamily="2" charset="2"/>
              <a:buNone/>
            </a:pPr>
            <a:r>
              <a:rPr lang="en-US" altLang="zh-TW" sz="2200" b="1" dirty="0" smtClean="0">
                <a:latin typeface="Times New Roman" pitchFamily="18" charset="0"/>
                <a:cs typeface="Times New Roman" pitchFamily="18" charset="0"/>
              </a:rPr>
              <a:t>Table 23.5 </a:t>
            </a:r>
            <a:r>
              <a:rPr lang="en-US" altLang="zh-TW" sz="2200" dirty="0" smtClean="0">
                <a:latin typeface="Times New Roman" pitchFamily="18" charset="0"/>
                <a:cs typeface="Times New Roman" pitchFamily="18" charset="0"/>
              </a:rPr>
              <a:t>Effect </a:t>
            </a:r>
            <a:r>
              <a:rPr lang="en-US" altLang="zh-TW" sz="2200" dirty="0">
                <a:latin typeface="Times New Roman" pitchFamily="18" charset="0"/>
                <a:cs typeface="Times New Roman" pitchFamily="18" charset="0"/>
              </a:rPr>
              <a:t>of Various Spread Realignments and Workout Times on the </a:t>
            </a:r>
            <a:r>
              <a:rPr lang="en-US" altLang="zh-TW" sz="2200" dirty="0" smtClean="0">
                <a:latin typeface="Times New Roman" pitchFamily="18" charset="0"/>
                <a:cs typeface="Times New Roman" pitchFamily="18" charset="0"/>
              </a:rPr>
              <a:t>Sample </a:t>
            </a:r>
            <a:r>
              <a:rPr lang="en-US" altLang="zh-TW" sz="2200" dirty="0">
                <a:latin typeface="Times New Roman" pitchFamily="18" charset="0"/>
                <a:cs typeface="Times New Roman" pitchFamily="18" charset="0"/>
              </a:rPr>
              <a:t>Yield-Pickup </a:t>
            </a:r>
            <a:r>
              <a:rPr lang="en-US" altLang="zh-TW" sz="2200" dirty="0" err="1">
                <a:latin typeface="Times New Roman" pitchFamily="18" charset="0"/>
                <a:cs typeface="Times New Roman" pitchFamily="18" charset="0"/>
              </a:rPr>
              <a:t>Intermarket</a:t>
            </a:r>
            <a:r>
              <a:rPr lang="en-US" altLang="zh-TW" sz="2200" dirty="0">
                <a:latin typeface="Times New Roman" pitchFamily="18" charset="0"/>
                <a:cs typeface="Times New Roman" pitchFamily="18" charset="0"/>
              </a:rPr>
              <a:t> Swap: Basis-Point Gain (Loss) in </a:t>
            </a:r>
            <a:r>
              <a:rPr lang="en-US" altLang="zh-TW" sz="2200" dirty="0" smtClean="0">
                <a:latin typeface="Times New Roman" pitchFamily="18" charset="0"/>
                <a:cs typeface="Times New Roman" pitchFamily="18" charset="0"/>
              </a:rPr>
              <a:t>Realized </a:t>
            </a:r>
            <a:r>
              <a:rPr lang="en-US" altLang="zh-TW" sz="2200" dirty="0">
                <a:latin typeface="Times New Roman" pitchFamily="18" charset="0"/>
                <a:cs typeface="Times New Roman" pitchFamily="18" charset="0"/>
              </a:rPr>
              <a:t>Compound Yields (Annual Rate)</a:t>
            </a:r>
            <a:endParaRPr lang="en-US" altLang="zh-TW" sz="2200" i="1" dirty="0">
              <a:latin typeface="Times New Roman" pitchFamily="18" charset="0"/>
              <a:cs typeface="Times New Roman" pitchFamily="18" charset="0"/>
            </a:endParaRPr>
          </a:p>
          <a:p>
            <a:pPr>
              <a:lnSpc>
                <a:spcPct val="80000"/>
              </a:lnSpc>
              <a:buFont typeface="Wingdings" pitchFamily="2" charset="2"/>
              <a:buNone/>
            </a:pPr>
            <a:endParaRPr lang="en-US" altLang="zh-TW" sz="2200" i="1" dirty="0">
              <a:latin typeface="Times New Roman" pitchFamily="18" charset="0"/>
              <a:cs typeface="Times New Roman" pitchFamily="18" charset="0"/>
            </a:endParaRPr>
          </a:p>
          <a:p>
            <a:pPr>
              <a:lnSpc>
                <a:spcPct val="80000"/>
              </a:lnSpc>
              <a:buFont typeface="Wingdings" pitchFamily="2" charset="2"/>
              <a:buNone/>
            </a:pPr>
            <a:endParaRPr lang="en-US" altLang="zh-TW" sz="22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p:txBody>
      </p:sp>
      <p:graphicFrame>
        <p:nvGraphicFramePr>
          <p:cNvPr id="19567" name="Group 111"/>
          <p:cNvGraphicFramePr>
            <a:graphicFrameLocks noGrp="1"/>
          </p:cNvGraphicFramePr>
          <p:nvPr>
            <p:ph sz="half" idx="2"/>
          </p:nvPr>
        </p:nvGraphicFramePr>
        <p:xfrm>
          <a:off x="714348" y="2786058"/>
          <a:ext cx="7570787" cy="3611562"/>
        </p:xfrm>
        <a:graphic>
          <a:graphicData uri="http://schemas.openxmlformats.org/drawingml/2006/table">
            <a:tbl>
              <a:tblPr/>
              <a:tblGrid>
                <a:gridCol w="1258887"/>
                <a:gridCol w="1262063"/>
                <a:gridCol w="1265237"/>
                <a:gridCol w="1260475"/>
                <a:gridCol w="1262063"/>
                <a:gridCol w="1262062"/>
              </a:tblGrid>
              <a:tr h="68784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Workout Time</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1891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Spread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Shrinkage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 Months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Year</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 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 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480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(40)</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1083.4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556.2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49.8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(196.0)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(437.0)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(673.0)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(904.6)</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539.9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414.6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291.1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169.2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49.3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(69.3)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(186.0)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(301.2)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(414.8)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215.8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159.1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103.1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47.8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(167.4)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96.4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78.8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61.3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26.8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 name="Rectangle 31"/>
          <p:cNvSpPr/>
          <p:nvPr/>
        </p:nvSpPr>
        <p:spPr>
          <a:xfrm>
            <a:off x="5700509" y="6357958"/>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91</a:t>
            </a:r>
            <a:endParaRPr lang="zh-TW" altLang="en-US" sz="1400" dirty="0">
              <a:solidFill>
                <a:schemeClr val="tx2"/>
              </a:solidFill>
            </a:endParaRPr>
          </a:p>
        </p:txBody>
      </p:sp>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smtClean="0">
                <a:solidFill>
                  <a:schemeClr val="accent6">
                    <a:lumMod val="20000"/>
                    <a:lumOff val="80000"/>
                  </a:schemeClr>
                </a:solidFill>
              </a:rPr>
              <a:pPr/>
              <a:t>13</a:t>
            </a:fld>
            <a:endParaRPr lang="en-US" altLang="zh-TW" dirty="0">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85728"/>
            <a:ext cx="8229600" cy="668338"/>
          </a:xfrm>
        </p:spPr>
        <p:txBody>
          <a:bodyPr>
            <a:normAutofit fontScale="90000"/>
          </a:bodyPr>
          <a:lstStyle/>
          <a:p>
            <a:r>
              <a:rPr lang="en-US" altLang="zh-TW" sz="3200" dirty="0" smtClean="0">
                <a:latin typeface="Times New Roman" pitchFamily="18" charset="0"/>
                <a:cs typeface="Times New Roman" pitchFamily="18" charset="0"/>
              </a:rPr>
              <a:t>Sample Problem 23.2 (</a:t>
            </a:r>
            <a:r>
              <a:rPr lang="en-US" altLang="zh-TW" sz="3200" dirty="0" err="1" smtClean="0">
                <a:latin typeface="Times New Roman" pitchFamily="18" charset="0"/>
                <a:cs typeface="Times New Roman" pitchFamily="18" charset="0"/>
              </a:rPr>
              <a:t>Intermarket</a:t>
            </a:r>
            <a:r>
              <a:rPr lang="en-US" altLang="zh-TW" sz="3200" dirty="0" smtClean="0">
                <a:latin typeface="Times New Roman" pitchFamily="18" charset="0"/>
                <a:cs typeface="Times New Roman" pitchFamily="18" charset="0"/>
              </a:rPr>
              <a:t>-Spread Swap)</a:t>
            </a:r>
            <a:endParaRPr lang="en-US" altLang="zh-TW" sz="3200" b="1" i="1" dirty="0"/>
          </a:p>
        </p:txBody>
      </p:sp>
      <p:sp>
        <p:nvSpPr>
          <p:cNvPr id="20483" name="Rectangle 3"/>
          <p:cNvSpPr>
            <a:spLocks noGrp="1" noChangeArrowheads="1"/>
          </p:cNvSpPr>
          <p:nvPr>
            <p:ph type="body" sz="half" idx="1"/>
          </p:nvPr>
        </p:nvSpPr>
        <p:spPr>
          <a:xfrm>
            <a:off x="468313" y="857232"/>
            <a:ext cx="8135937" cy="1733545"/>
          </a:xfrm>
        </p:spPr>
        <p:txBody>
          <a:bodyPr>
            <a:normAutofit fontScale="92500"/>
          </a:bodyPr>
          <a:lstStyle/>
          <a:p>
            <a:pPr>
              <a:buFont typeface="Wingdings" pitchFamily="2" charset="2"/>
              <a:buNone/>
            </a:pPr>
            <a:r>
              <a:rPr lang="en-US" sz="2200" b="1" dirty="0" smtClean="0">
                <a:latin typeface="Times New Roman" pitchFamily="18" charset="0"/>
                <a:cs typeface="Times New Roman" pitchFamily="18" charset="0"/>
              </a:rPr>
              <a:t>Table 23.6 </a:t>
            </a:r>
            <a:r>
              <a:rPr lang="en-US" sz="2200" dirty="0" smtClean="0">
                <a:latin typeface="Times New Roman" pitchFamily="18" charset="0"/>
                <a:cs typeface="Times New Roman" pitchFamily="18" charset="0"/>
              </a:rPr>
              <a:t>shows another example that the </a:t>
            </a:r>
            <a:r>
              <a:rPr lang="en-US" sz="2200" i="1" dirty="0" smtClean="0">
                <a:latin typeface="Times New Roman" pitchFamily="18" charset="0"/>
                <a:cs typeface="Times New Roman" pitchFamily="18" charset="0"/>
              </a:rPr>
              <a:t>H</a:t>
            </a:r>
            <a:r>
              <a:rPr lang="en-US" sz="2200" dirty="0" smtClean="0">
                <a:latin typeface="Times New Roman" pitchFamily="18" charset="0"/>
                <a:cs typeface="Times New Roman" pitchFamily="18" charset="0"/>
              </a:rPr>
              <a:t>-bond is the 30-year 7s priced at par, and the </a:t>
            </a:r>
            <a:r>
              <a:rPr lang="en-US" sz="2200" i="1" dirty="0" smtClean="0">
                <a:latin typeface="Times New Roman" pitchFamily="18" charset="0"/>
                <a:cs typeface="Times New Roman" pitchFamily="18" charset="0"/>
              </a:rPr>
              <a:t>P</a:t>
            </a:r>
            <a:r>
              <a:rPr lang="en-US" sz="2200" dirty="0" smtClean="0">
                <a:latin typeface="Times New Roman" pitchFamily="18" charset="0"/>
                <a:cs typeface="Times New Roman" pitchFamily="18" charset="0"/>
              </a:rPr>
              <a:t>-bond is the 30-year 4s period at 67.18 to yield 6.50%. The investor believes that the present 50-basis-point spread is too narrow and will widen.</a:t>
            </a:r>
          </a:p>
          <a:p>
            <a:pPr>
              <a:buFont typeface="Wingdings" pitchFamily="2" charset="2"/>
              <a:buNone/>
            </a:pPr>
            <a:r>
              <a:rPr lang="en-US" altLang="zh-TW" sz="2000" b="1" dirty="0" smtClean="0">
                <a:latin typeface="Times New Roman" pitchFamily="18" charset="0"/>
                <a:cs typeface="Times New Roman" pitchFamily="18" charset="0"/>
              </a:rPr>
              <a:t>Table 23.6 </a:t>
            </a:r>
            <a:r>
              <a:rPr lang="en-US" altLang="zh-TW" sz="1700" dirty="0" smtClean="0">
                <a:latin typeface="Times New Roman" pitchFamily="18" charset="0"/>
                <a:cs typeface="Times New Roman" pitchFamily="18" charset="0"/>
              </a:rPr>
              <a:t>Evaluation </a:t>
            </a:r>
            <a:r>
              <a:rPr lang="en-US" altLang="zh-TW" sz="1700" dirty="0">
                <a:latin typeface="Times New Roman" pitchFamily="18" charset="0"/>
                <a:cs typeface="Times New Roman" pitchFamily="18" charset="0"/>
              </a:rPr>
              <a:t>Worksheet for a Sample </a:t>
            </a:r>
            <a:r>
              <a:rPr lang="en-US" altLang="zh-TW" sz="1700" dirty="0" err="1">
                <a:latin typeface="Times New Roman" pitchFamily="18" charset="0"/>
                <a:cs typeface="Times New Roman" pitchFamily="18" charset="0"/>
              </a:rPr>
              <a:t>Intermarket</a:t>
            </a:r>
            <a:r>
              <a:rPr lang="en-US" altLang="zh-TW" sz="1700" dirty="0">
                <a:latin typeface="Times New Roman" pitchFamily="18" charset="0"/>
                <a:cs typeface="Times New Roman" pitchFamily="18" charset="0"/>
              </a:rPr>
              <a:t>-Spread Swap with Yield </a:t>
            </a:r>
            <a:r>
              <a:rPr lang="en-US" altLang="zh-TW" sz="1700" dirty="0" err="1">
                <a:latin typeface="Times New Roman" pitchFamily="18" charset="0"/>
                <a:cs typeface="Times New Roman" pitchFamily="18" charset="0"/>
              </a:rPr>
              <a:t>Giveup</a:t>
            </a: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p:txBody>
      </p:sp>
      <p:graphicFrame>
        <p:nvGraphicFramePr>
          <p:cNvPr id="20635" name="Group 155"/>
          <p:cNvGraphicFramePr>
            <a:graphicFrameLocks noGrp="1"/>
          </p:cNvGraphicFramePr>
          <p:nvPr>
            <p:ph sz="half" idx="2"/>
          </p:nvPr>
        </p:nvGraphicFramePr>
        <p:xfrm>
          <a:off x="714348" y="2450794"/>
          <a:ext cx="7715250" cy="4121478"/>
        </p:xfrm>
        <a:graphic>
          <a:graphicData uri="http://schemas.openxmlformats.org/drawingml/2006/table">
            <a:tbl>
              <a:tblPr/>
              <a:tblGrid>
                <a:gridCol w="3421063"/>
                <a:gridCol w="2146300"/>
                <a:gridCol w="2147887"/>
              </a:tblGrid>
              <a:tr h="50006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4s @ 6.50%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Initial yield to maturity (percent)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Yield to maturity at workout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4195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Reinvestment rate: 7%</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Spread growth: 10 </a:t>
                      </a:r>
                      <a:r>
                        <a:rPr kumimoji="1" lang="en-US" altLang="zh-TW" sz="1600" b="0" i="0" u="none" strike="noStrike" cap="none" normalizeH="0" baseline="0" dirty="0" err="1" smtClean="0">
                          <a:ln>
                            <a:noFill/>
                          </a:ln>
                          <a:solidFill>
                            <a:schemeClr val="tx2"/>
                          </a:solidFill>
                          <a:effectLst/>
                          <a:latin typeface="Times New Roman" pitchFamily="18" charset="0"/>
                          <a:ea typeface="新細明體" pitchFamily="18" charset="-120"/>
                          <a:cs typeface="Times New Roman" pitchFamily="18" charset="0"/>
                        </a:rPr>
                        <a:t>bp</a:t>
                      </a: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Workout time: 1 year</a:t>
                      </a:r>
                    </a:p>
                  </a:txBody>
                  <a:tcPr horzOverflow="overflow">
                    <a:lnL>
                      <a:noFill/>
                    </a:lnL>
                    <a:lnR cap="flat">
                      <a:noFill/>
                    </a:lnR>
                    <a:lnT>
                      <a:noFill/>
                    </a:lnT>
                    <a:lnB>
                      <a:noFill/>
                    </a:lnB>
                    <a:lnTlToBr>
                      <a:noFill/>
                    </a:lnTlToBr>
                    <a:lnBlToTr>
                      <a:noFill/>
                    </a:lnBlToTr>
                    <a:noFill/>
                  </a:tcPr>
                </a:tc>
                <a:tc hMerge="1">
                  <a:txBody>
                    <a:bodyPr/>
                    <a:lstStyle/>
                    <a:p>
                      <a:endParaRPr lang="zh-TW" altLang="en-US"/>
                    </a:p>
                  </a:txBody>
                  <a:tcPr/>
                </a:tc>
              </a:tr>
              <a:tr h="2039938">
                <a:tc>
                  <a:txBody>
                    <a:bodyPr/>
                    <a:lstStyle/>
                    <a:p>
                      <a:pPr marL="342900" marR="0" lvl="0" indent="-1905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Original investment per bond</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Two coupons during year</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Interest on one coupon @ 7% for 6 </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Months</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Principal value at end of year</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accrued </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gained</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 per invested dollar</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70.00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1,071.23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71.23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0.0712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$671.82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685.34</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726.04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54.22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0.0807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7.914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298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91.4 basis points in one 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33" name="Rectangle 32"/>
          <p:cNvSpPr/>
          <p:nvPr/>
        </p:nvSpPr>
        <p:spPr>
          <a:xfrm>
            <a:off x="5700509" y="6407371"/>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88</a:t>
            </a:r>
            <a:endParaRPr lang="zh-TW" altLang="en-US" sz="1400" dirty="0">
              <a:solidFill>
                <a:schemeClr val="tx2"/>
              </a:solidFill>
            </a:endParaRPr>
          </a:p>
        </p:txBody>
      </p:sp>
      <p:sp>
        <p:nvSpPr>
          <p:cNvPr id="2" name="Slide Number Placeholder 1"/>
          <p:cNvSpPr>
            <a:spLocks noGrp="1"/>
          </p:cNvSpPr>
          <p:nvPr>
            <p:ph type="sldNum" sz="quarter" idx="12"/>
          </p:nvPr>
        </p:nvSpPr>
        <p:spPr>
          <a:xfrm>
            <a:off x="0" y="6619875"/>
            <a:ext cx="2289175" cy="476250"/>
          </a:xfrm>
        </p:spPr>
        <p:txBody>
          <a:bodyPr/>
          <a:lstStyle/>
          <a:p>
            <a:fld id="{35EC747C-0D73-46A0-B156-672A9CB7DCD1}" type="slidenum">
              <a:rPr lang="en-US" altLang="zh-TW" smtClean="0">
                <a:solidFill>
                  <a:schemeClr val="accent6">
                    <a:lumMod val="20000"/>
                    <a:lumOff val="80000"/>
                  </a:schemeClr>
                </a:solidFill>
              </a:rPr>
              <a:pPr/>
              <a:t>14</a:t>
            </a:fld>
            <a:endParaRPr lang="en-US" altLang="zh-TW" dirty="0">
              <a:solidFill>
                <a:schemeClr val="accent6">
                  <a:lumMod val="20000"/>
                  <a:lumOff val="8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14290"/>
            <a:ext cx="8229600" cy="739775"/>
          </a:xfrm>
        </p:spPr>
        <p:txBody>
          <a:bodyPr>
            <a:normAutofit fontScale="90000"/>
          </a:bodyPr>
          <a:lstStyle/>
          <a:p>
            <a:r>
              <a:rPr lang="en-US" altLang="zh-TW" sz="3200" dirty="0" smtClean="0">
                <a:latin typeface="Times New Roman" pitchFamily="18" charset="0"/>
                <a:cs typeface="Times New Roman" pitchFamily="18" charset="0"/>
              </a:rPr>
              <a:t>Sample Problem 23.2 (</a:t>
            </a:r>
            <a:r>
              <a:rPr lang="en-US" altLang="zh-TW" sz="3200" dirty="0" err="1" smtClean="0">
                <a:latin typeface="Times New Roman" pitchFamily="18" charset="0"/>
                <a:cs typeface="Times New Roman" pitchFamily="18" charset="0"/>
              </a:rPr>
              <a:t>Intermarket</a:t>
            </a:r>
            <a:r>
              <a:rPr lang="en-US" altLang="zh-TW" sz="3200" dirty="0" smtClean="0">
                <a:latin typeface="Times New Roman" pitchFamily="18" charset="0"/>
                <a:cs typeface="Times New Roman" pitchFamily="18" charset="0"/>
              </a:rPr>
              <a:t>-Spread Swap)</a:t>
            </a:r>
            <a:endParaRPr lang="en-US" altLang="zh-TW" sz="3200" b="1" i="1" dirty="0"/>
          </a:p>
        </p:txBody>
      </p:sp>
      <p:sp>
        <p:nvSpPr>
          <p:cNvPr id="21507" name="Rectangle 3"/>
          <p:cNvSpPr>
            <a:spLocks noGrp="1" noChangeArrowheads="1"/>
          </p:cNvSpPr>
          <p:nvPr>
            <p:ph type="body" sz="half" idx="1"/>
          </p:nvPr>
        </p:nvSpPr>
        <p:spPr>
          <a:xfrm>
            <a:off x="395288" y="928670"/>
            <a:ext cx="8497887" cy="2214578"/>
          </a:xfrm>
        </p:spPr>
        <p:txBody>
          <a:bodyPr>
            <a:noAutofit/>
          </a:bodyPr>
          <a:lstStyle/>
          <a:p>
            <a:pPr>
              <a:buFont typeface="Wingdings" pitchFamily="2" charset="2"/>
              <a:buNone/>
            </a:pPr>
            <a:r>
              <a:rPr lang="en-US" sz="2400" dirty="0" smtClean="0">
                <a:latin typeface="Times New Roman" pitchFamily="18" charset="0"/>
                <a:cs typeface="Times New Roman" pitchFamily="18" charset="0"/>
              </a:rPr>
              <a:t>In </a:t>
            </a:r>
            <a:r>
              <a:rPr lang="en-US" sz="2400" b="1" dirty="0" smtClean="0">
                <a:latin typeface="Times New Roman" pitchFamily="18" charset="0"/>
                <a:cs typeface="Times New Roman" pitchFamily="18" charset="0"/>
              </a:rPr>
              <a:t>Table 23.7</a:t>
            </a:r>
            <a:r>
              <a:rPr lang="en-US" sz="2400" dirty="0" smtClean="0">
                <a:latin typeface="Times New Roman" pitchFamily="18" charset="0"/>
                <a:cs typeface="Times New Roman" pitchFamily="18" charset="0"/>
              </a:rPr>
              <a:t>, there is a high premium to be placed on achieving a favorable spread change within a relatively short workout period.</a:t>
            </a:r>
          </a:p>
          <a:p>
            <a:pP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r>
              <a:rPr lang="en-US" altLang="zh-TW" sz="1800" b="1" dirty="0" smtClean="0">
                <a:latin typeface="Times New Roman" pitchFamily="18" charset="0"/>
                <a:cs typeface="Times New Roman" pitchFamily="18" charset="0"/>
              </a:rPr>
              <a:t>Table 23.7 </a:t>
            </a:r>
            <a:r>
              <a:rPr lang="en-US" altLang="zh-TW" sz="1800" dirty="0" smtClean="0">
                <a:latin typeface="Times New Roman" pitchFamily="18" charset="0"/>
                <a:cs typeface="Times New Roman" pitchFamily="18" charset="0"/>
              </a:rPr>
              <a:t>Effect </a:t>
            </a:r>
            <a:r>
              <a:rPr lang="en-US" altLang="zh-TW" sz="1800" dirty="0">
                <a:latin typeface="Times New Roman" pitchFamily="18" charset="0"/>
                <a:cs typeface="Times New Roman" pitchFamily="18" charset="0"/>
              </a:rPr>
              <a:t>on Various Spread Realignments and Workout Times on the Sample </a:t>
            </a:r>
            <a:r>
              <a:rPr lang="en-US" altLang="zh-TW" sz="1800" dirty="0" smtClean="0">
                <a:latin typeface="Times New Roman" pitchFamily="18" charset="0"/>
                <a:cs typeface="Times New Roman" pitchFamily="18" charset="0"/>
              </a:rPr>
              <a:t>Yield-</a:t>
            </a:r>
            <a:r>
              <a:rPr lang="en-US" altLang="zh-TW" sz="1800" dirty="0" err="1" smtClean="0">
                <a:latin typeface="Times New Roman" pitchFamily="18" charset="0"/>
                <a:cs typeface="Times New Roman" pitchFamily="18" charset="0"/>
              </a:rPr>
              <a:t>Giveup</a:t>
            </a:r>
            <a:r>
              <a:rPr lang="en-US" altLang="zh-TW" sz="1800" dirty="0" smtClean="0">
                <a:latin typeface="Times New Roman" pitchFamily="18" charset="0"/>
                <a:cs typeface="Times New Roman" pitchFamily="18" charset="0"/>
              </a:rPr>
              <a:t> </a:t>
            </a:r>
            <a:r>
              <a:rPr lang="en-US" altLang="zh-TW" sz="1800" dirty="0" err="1">
                <a:latin typeface="Times New Roman" pitchFamily="18" charset="0"/>
                <a:cs typeface="Times New Roman" pitchFamily="18" charset="0"/>
              </a:rPr>
              <a:t>Intermarket</a:t>
            </a:r>
            <a:r>
              <a:rPr lang="en-US" altLang="zh-TW" sz="1800" dirty="0">
                <a:latin typeface="Times New Roman" pitchFamily="18" charset="0"/>
                <a:cs typeface="Times New Roman" pitchFamily="18" charset="0"/>
              </a:rPr>
              <a:t> Swap: Basis-Point Gain (Loss) in Realized Compound Yields </a:t>
            </a:r>
            <a:r>
              <a:rPr lang="en-US" altLang="zh-TW" sz="1800" dirty="0" smtClean="0">
                <a:latin typeface="Times New Roman" pitchFamily="18" charset="0"/>
                <a:cs typeface="Times New Roman" pitchFamily="18" charset="0"/>
              </a:rPr>
              <a:t>(</a:t>
            </a:r>
            <a:r>
              <a:rPr lang="en-US" altLang="zh-TW" sz="1800" dirty="0">
                <a:latin typeface="Times New Roman" pitchFamily="18" charset="0"/>
                <a:cs typeface="Times New Roman" pitchFamily="18" charset="0"/>
              </a:rPr>
              <a:t>Annual Rate)</a:t>
            </a:r>
            <a:endParaRPr lang="en-US" altLang="zh-TW" sz="18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p:txBody>
      </p:sp>
      <p:graphicFrame>
        <p:nvGraphicFramePr>
          <p:cNvPr id="21615" name="Group 111"/>
          <p:cNvGraphicFramePr>
            <a:graphicFrameLocks noGrp="1"/>
          </p:cNvGraphicFramePr>
          <p:nvPr>
            <p:ph sz="half" idx="2"/>
          </p:nvPr>
        </p:nvGraphicFramePr>
        <p:xfrm>
          <a:off x="642910" y="3000372"/>
          <a:ext cx="7931150" cy="3363908"/>
        </p:xfrm>
        <a:graphic>
          <a:graphicData uri="http://schemas.openxmlformats.org/drawingml/2006/table">
            <a:tbl>
              <a:tblPr/>
              <a:tblGrid>
                <a:gridCol w="1319212"/>
                <a:gridCol w="1320800"/>
                <a:gridCol w="1322388"/>
                <a:gridCol w="1322387"/>
                <a:gridCol w="1323975"/>
                <a:gridCol w="1322388"/>
              </a:tblGrid>
              <a:tr h="42227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Workout Time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55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Spread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Shrinkage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 Months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Year</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 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 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4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1,157.6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845.7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540.5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241.9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(49.8)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(335.3)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(614.9)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(888.2)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(1,155.5)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525.9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378.9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91.4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(49.3)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(187.7)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(324.1)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(458.4)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(590.8)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218.8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150.9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83.9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(47.8)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(112.6)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(176.4)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(239.1)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(302.1)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41.9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(85.6)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(126.3)</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 name="Rectangle 31"/>
          <p:cNvSpPr/>
          <p:nvPr/>
        </p:nvSpPr>
        <p:spPr>
          <a:xfrm>
            <a:off x="5700509" y="6357958"/>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89</a:t>
            </a:r>
            <a:endParaRPr lang="zh-TW" altLang="en-US" sz="1400" dirty="0">
              <a:solidFill>
                <a:schemeClr val="tx2"/>
              </a:solidFill>
            </a:endParaRPr>
          </a:p>
        </p:txBody>
      </p:sp>
      <p:sp>
        <p:nvSpPr>
          <p:cNvPr id="2" name="Slide Number Placeholder 1"/>
          <p:cNvSpPr>
            <a:spLocks noGrp="1"/>
          </p:cNvSpPr>
          <p:nvPr>
            <p:ph type="sldNum" sz="quarter" idx="12"/>
          </p:nvPr>
        </p:nvSpPr>
        <p:spPr>
          <a:xfrm>
            <a:off x="0" y="6619875"/>
            <a:ext cx="2289175" cy="476250"/>
          </a:xfrm>
        </p:spPr>
        <p:txBody>
          <a:bodyPr/>
          <a:lstStyle/>
          <a:p>
            <a:fld id="{35EC747C-0D73-46A0-B156-672A9CB7DCD1}" type="slidenum">
              <a:rPr lang="en-US" altLang="zh-TW" smtClean="0">
                <a:solidFill>
                  <a:schemeClr val="accent6">
                    <a:lumMod val="20000"/>
                    <a:lumOff val="80000"/>
                  </a:schemeClr>
                </a:solidFill>
              </a:rPr>
              <a:pPr/>
              <a:t>15</a:t>
            </a:fld>
            <a:endParaRPr lang="en-US" altLang="zh-TW" dirty="0">
              <a:solidFill>
                <a:schemeClr val="accent6">
                  <a:lumMod val="20000"/>
                  <a:lumOff val="8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5720" y="457200"/>
            <a:ext cx="8643998" cy="595313"/>
          </a:xfrm>
        </p:spPr>
        <p:txBody>
          <a:bodyPr>
            <a:noAutofit/>
          </a:bodyPr>
          <a:lstStyle/>
          <a:p>
            <a:r>
              <a:rPr lang="en-US" altLang="zh-TW" sz="2800" dirty="0" smtClean="0">
                <a:latin typeface="Times New Roman" pitchFamily="18" charset="0"/>
                <a:cs typeface="Times New Roman" pitchFamily="18" charset="0"/>
              </a:rPr>
              <a:t>Sample Problem 23.3 (Interest-Rate Anticipation Swap)</a:t>
            </a:r>
            <a:endParaRPr lang="en-US" altLang="zh-TW" sz="2800" b="1" i="1" dirty="0"/>
          </a:p>
        </p:txBody>
      </p:sp>
      <p:sp>
        <p:nvSpPr>
          <p:cNvPr id="22531" name="Rectangle 3"/>
          <p:cNvSpPr>
            <a:spLocks noGrp="1" noChangeArrowheads="1"/>
          </p:cNvSpPr>
          <p:nvPr>
            <p:ph type="body" sz="half" idx="1"/>
          </p:nvPr>
        </p:nvSpPr>
        <p:spPr>
          <a:xfrm>
            <a:off x="323850" y="1000108"/>
            <a:ext cx="8569325" cy="5400675"/>
          </a:xfrm>
        </p:spPr>
        <p:txBody>
          <a:bodyPr>
            <a:normAutofit fontScale="92500" lnSpcReduction="20000"/>
          </a:bodyPr>
          <a:lstStyle/>
          <a:p>
            <a:r>
              <a:rPr lang="en-US" altLang="zh-TW" sz="2600" dirty="0" smtClean="0">
                <a:latin typeface="Times New Roman" pitchFamily="18" charset="0"/>
                <a:cs typeface="Times New Roman" pitchFamily="18" charset="0"/>
              </a:rPr>
              <a:t>Suppose an investor holds a 7% 30-year bond selling at par. He expects rate to rise from 7% to 9% within the year. Therefore, a trade is made into a 5% T-note maturing in one year and selling at par, as in </a:t>
            </a:r>
            <a:r>
              <a:rPr lang="en-US" altLang="zh-TW" sz="2600" b="1" dirty="0" smtClean="0">
                <a:latin typeface="Times New Roman" pitchFamily="18" charset="0"/>
                <a:cs typeface="Times New Roman" pitchFamily="18" charset="0"/>
              </a:rPr>
              <a:t>Table 23.8 </a:t>
            </a:r>
            <a:r>
              <a:rPr lang="en-US" altLang="zh-TW" sz="2600" dirty="0" smtClean="0">
                <a:latin typeface="Times New Roman" pitchFamily="18" charset="0"/>
                <a:cs typeface="Times New Roman" pitchFamily="18" charset="0"/>
              </a:rPr>
              <a:t>.</a:t>
            </a:r>
          </a:p>
          <a:p>
            <a:pPr>
              <a:buFont typeface="Wingdings" pitchFamily="2" charset="2"/>
              <a:buNone/>
            </a:pPr>
            <a:r>
              <a:rPr lang="en-US" altLang="zh-TW" sz="1900" b="1" dirty="0" smtClean="0">
                <a:latin typeface="Times New Roman" pitchFamily="18" charset="0"/>
                <a:cs typeface="Times New Roman" pitchFamily="18" charset="0"/>
              </a:rPr>
              <a:t>Table 23.8 </a:t>
            </a:r>
            <a:r>
              <a:rPr lang="en-US" altLang="zh-TW" sz="1900" dirty="0" smtClean="0">
                <a:latin typeface="Times New Roman" pitchFamily="18" charset="0"/>
                <a:cs typeface="Times New Roman" pitchFamily="18" charset="0"/>
              </a:rPr>
              <a:t>Evaluation </a:t>
            </a:r>
            <a:r>
              <a:rPr lang="en-US" altLang="zh-TW" sz="1900" dirty="0">
                <a:latin typeface="Times New Roman" pitchFamily="18" charset="0"/>
                <a:cs typeface="Times New Roman" pitchFamily="18" charset="0"/>
              </a:rPr>
              <a:t>Worksheet for a Sample Interest-Rate-Anticipation Swap</a:t>
            </a:r>
          </a:p>
          <a:p>
            <a:pPr>
              <a:buFont typeface="Wingdings" pitchFamily="2" charset="2"/>
              <a:buNone/>
            </a:pPr>
            <a:endParaRPr lang="en-US" altLang="zh-TW" sz="21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r>
              <a:rPr lang="en-US" altLang="zh-TW" sz="1200" i="1" dirty="0">
                <a:latin typeface="Times New Roman" pitchFamily="18" charset="0"/>
                <a:cs typeface="Times New Roman" pitchFamily="18" charset="0"/>
              </a:rPr>
              <a:t>        </a:t>
            </a:r>
            <a:endParaRPr lang="en-US" altLang="zh-TW" sz="1200" dirty="0">
              <a:latin typeface="Times New Roman" pitchFamily="18" charset="0"/>
              <a:cs typeface="Times New Roman" pitchFamily="18" charset="0"/>
            </a:endParaRPr>
          </a:p>
        </p:txBody>
      </p:sp>
      <p:graphicFrame>
        <p:nvGraphicFramePr>
          <p:cNvPr id="22640" name="Group 112"/>
          <p:cNvGraphicFramePr>
            <a:graphicFrameLocks noGrp="1"/>
          </p:cNvGraphicFramePr>
          <p:nvPr>
            <p:ph sz="half" idx="2"/>
          </p:nvPr>
        </p:nvGraphicFramePr>
        <p:xfrm>
          <a:off x="642910" y="2511446"/>
          <a:ext cx="8147050" cy="4132264"/>
        </p:xfrm>
        <a:graphic>
          <a:graphicData uri="http://schemas.openxmlformats.org/drawingml/2006/table">
            <a:tbl>
              <a:tblPr/>
              <a:tblGrid>
                <a:gridCol w="3578225"/>
                <a:gridCol w="2284413"/>
                <a:gridCol w="2284412"/>
              </a:tblGrid>
              <a:tr h="6810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100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5s @ 100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Anticipated rate change: 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Workout time: 1 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r>
              <a:tr h="2346325">
                <a:tc>
                  <a:txBody>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Original investment per bond</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Two coupons during year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Interest on one coupon @ 7% for 6 </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Months</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Principal value at end of year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accrued </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gained</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 per invested dollar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748.37</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819.60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(180.4)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(0.1804)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(13.82)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a:t>
                      </a: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5.00</a:t>
                      </a:r>
                    </a:p>
                  </a:txBody>
                  <a:tcPr marL="0" marR="0" marT="0" marB="0" horzOverflow="overflow">
                    <a:lnL>
                      <a:noFill/>
                    </a:lnL>
                    <a:lnR cap="flat">
                      <a:noFill/>
                    </a:lnR>
                    <a:lnT>
                      <a:noFill/>
                    </a:lnT>
                    <a:lnB>
                      <a:noFill/>
                    </a:lnB>
                    <a:lnTlToBr>
                      <a:noFill/>
                    </a:lnTlToBr>
                    <a:lnBlToTr>
                      <a:noFill/>
                    </a:lnBlToTr>
                    <a:noFill/>
                  </a:tcPr>
                </a:tc>
              </a:tr>
              <a:tr h="458788">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0" marR="0" marT="0" marB="0"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1,885 basis points in one 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0" marR="0" marT="0" marB="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28" name="Rectangle 27"/>
          <p:cNvSpPr/>
          <p:nvPr/>
        </p:nvSpPr>
        <p:spPr>
          <a:xfrm>
            <a:off x="5700509" y="6407371"/>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94</a:t>
            </a:r>
            <a:endParaRPr lang="zh-TW" altLang="en-US" sz="1400" dirty="0">
              <a:solidFill>
                <a:schemeClr val="tx2"/>
              </a:solidFill>
            </a:endParaRPr>
          </a:p>
        </p:txBody>
      </p:sp>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smtClean="0">
                <a:solidFill>
                  <a:schemeClr val="accent6">
                    <a:lumMod val="20000"/>
                    <a:lumOff val="80000"/>
                  </a:schemeClr>
                </a:solidFill>
              </a:rPr>
              <a:pPr/>
              <a:t>16</a:t>
            </a:fld>
            <a:endParaRPr lang="en-US" altLang="zh-TW" dirty="0">
              <a:solidFill>
                <a:schemeClr val="accent6">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472518" cy="595313"/>
          </a:xfrm>
        </p:spPr>
        <p:txBody>
          <a:bodyPr/>
          <a:lstStyle/>
          <a:p>
            <a:r>
              <a:rPr lang="en-US" altLang="zh-TW" sz="3200" dirty="0" smtClean="0">
                <a:latin typeface="Times New Roman" pitchFamily="18" charset="0"/>
                <a:cs typeface="Times New Roman" pitchFamily="18" charset="0"/>
              </a:rPr>
              <a:t>Sample Problem 23.4 (Pure Yield-Pickup Swap)</a:t>
            </a:r>
            <a:endParaRPr lang="en-US" altLang="zh-TW" sz="3200" b="1" i="1" dirty="0"/>
          </a:p>
        </p:txBody>
      </p:sp>
      <p:sp>
        <p:nvSpPr>
          <p:cNvPr id="23555" name="Rectangle 3"/>
          <p:cNvSpPr>
            <a:spLocks noGrp="1" noChangeArrowheads="1"/>
          </p:cNvSpPr>
          <p:nvPr>
            <p:ph type="body" sz="half" idx="1"/>
          </p:nvPr>
        </p:nvSpPr>
        <p:spPr>
          <a:xfrm>
            <a:off x="500034" y="1071547"/>
            <a:ext cx="8351837" cy="2357454"/>
          </a:xfrm>
        </p:spPr>
        <p:txBody>
          <a:bodyPr/>
          <a:lstStyle/>
          <a:p>
            <a:r>
              <a:rPr lang="en-US" sz="2400" dirty="0" smtClean="0">
                <a:latin typeface="Times New Roman" pitchFamily="18" charset="0"/>
                <a:cs typeface="Times New Roman" pitchFamily="18" charset="0"/>
              </a:rPr>
              <a:t>Suppose an investor swaps from the 30-year 4s at 671.82 to yield 6.50% into 30-year 7s at 100 to yield 7% for the sole purpose of picking up the additional 105 basis points in current income or the 50 basis points in the YTM. The investor intends to hold the 7s to maturity.</a:t>
            </a:r>
            <a:endParaRPr lang="en-US" altLang="zh-TW" sz="2400" dirty="0" smtClean="0">
              <a:latin typeface="Times New Roman" pitchFamily="18" charset="0"/>
              <a:cs typeface="Times New Roman" pitchFamily="18" charset="0"/>
            </a:endParaRPr>
          </a:p>
          <a:p>
            <a:pPr>
              <a:buFont typeface="Wingdings" pitchFamily="2" charset="2"/>
              <a:buNone/>
            </a:pPr>
            <a:r>
              <a:rPr lang="en-US" altLang="zh-TW" sz="2000" b="1" dirty="0" smtClean="0">
                <a:latin typeface="Times New Roman" pitchFamily="18" charset="0"/>
                <a:cs typeface="Times New Roman" pitchFamily="18" charset="0"/>
              </a:rPr>
              <a:t>Table 23.9 </a:t>
            </a:r>
            <a:r>
              <a:rPr lang="en-US" altLang="zh-TW" sz="2000" dirty="0" smtClean="0">
                <a:latin typeface="Times New Roman" pitchFamily="18" charset="0"/>
                <a:cs typeface="Times New Roman" pitchFamily="18" charset="0"/>
              </a:rPr>
              <a:t>Evaluation </a:t>
            </a:r>
            <a:r>
              <a:rPr lang="en-US" altLang="zh-TW" sz="2000" dirty="0">
                <a:latin typeface="Times New Roman" pitchFamily="18" charset="0"/>
                <a:cs typeface="Times New Roman" pitchFamily="18" charset="0"/>
              </a:rPr>
              <a:t>Worksheet for a Sample Pure Yield-Pickup Swap</a:t>
            </a: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p:txBody>
      </p:sp>
      <p:graphicFrame>
        <p:nvGraphicFramePr>
          <p:cNvPr id="23640" name="Group 88"/>
          <p:cNvGraphicFramePr>
            <a:graphicFrameLocks noGrp="1"/>
          </p:cNvGraphicFramePr>
          <p:nvPr>
            <p:ph sz="half" idx="2"/>
          </p:nvPr>
        </p:nvGraphicFramePr>
        <p:xfrm>
          <a:off x="714348" y="3429000"/>
          <a:ext cx="7715250" cy="3003806"/>
        </p:xfrm>
        <a:graphic>
          <a:graphicData uri="http://schemas.openxmlformats.org/drawingml/2006/table">
            <a:tbl>
              <a:tblPr/>
              <a:tblGrid>
                <a:gridCol w="3421063"/>
                <a:gridCol w="2063750"/>
                <a:gridCol w="2230437"/>
              </a:tblGrid>
              <a:tr h="792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4s @ 6.50%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0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Coupon income over thirty years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Interest on interest at 7%</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Amortization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return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(one bond)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$1,200.00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2,730.34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328.18</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$4,258.52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6.76</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(0.67182 of one bond)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$1,410.82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3,210.02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        </a:t>
                      </a: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$4,620.84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a:t>
                      </a: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4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 basis points per annum </a:t>
                      </a:r>
                      <a:b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b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at 7% reinvestment rate</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24" name="Rectangle 23"/>
          <p:cNvSpPr/>
          <p:nvPr/>
        </p:nvSpPr>
        <p:spPr>
          <a:xfrm>
            <a:off x="5700509" y="6407371"/>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99</a:t>
            </a:r>
            <a:endParaRPr lang="zh-TW" altLang="en-US" sz="1400" dirty="0">
              <a:solidFill>
                <a:schemeClr val="tx2"/>
              </a:solidFill>
            </a:endParaRPr>
          </a:p>
        </p:txBody>
      </p:sp>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smtClean="0">
                <a:solidFill>
                  <a:schemeClr val="accent6">
                    <a:lumMod val="20000"/>
                    <a:lumOff val="80000"/>
                  </a:schemeClr>
                </a:solidFill>
              </a:rPr>
              <a:pPr/>
              <a:t>17</a:t>
            </a:fld>
            <a:endParaRPr lang="en-US" altLang="zh-TW" dirty="0">
              <a:solidFill>
                <a:schemeClr val="accent6">
                  <a:lumMod val="20000"/>
                  <a:lumOff val="8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04813"/>
            <a:ext cx="8229600" cy="811212"/>
          </a:xfrm>
        </p:spPr>
        <p:txBody>
          <a:bodyPr/>
          <a:lstStyle/>
          <a:p>
            <a:r>
              <a:rPr lang="en-US" altLang="zh-TW" sz="3200" b="1" dirty="0" smtClean="0">
                <a:latin typeface="Times New Roman" pitchFamily="18" charset="0"/>
                <a:cs typeface="Times New Roman" pitchFamily="18" charset="0"/>
              </a:rPr>
              <a:t>23.2 Duration</a:t>
            </a:r>
            <a:endParaRPr lang="en-US" altLang="zh-TW" sz="3200" b="1" dirty="0">
              <a:latin typeface="Times New Roman" pitchFamily="18" charset="0"/>
              <a:cs typeface="Times New Roman" pitchFamily="18" charset="0"/>
            </a:endParaRPr>
          </a:p>
        </p:txBody>
      </p:sp>
      <p:sp>
        <p:nvSpPr>
          <p:cNvPr id="29699" name="Rectangle 3"/>
          <p:cNvSpPr>
            <a:spLocks noGrp="1" noChangeArrowheads="1"/>
          </p:cNvSpPr>
          <p:nvPr>
            <p:ph idx="1"/>
          </p:nvPr>
        </p:nvSpPr>
        <p:spPr>
          <a:xfrm>
            <a:off x="468313" y="1196975"/>
            <a:ext cx="8229600" cy="5400675"/>
          </a:xfrm>
        </p:spPr>
        <p:txBody>
          <a:bodyPr/>
          <a:lstStyle/>
          <a:p>
            <a:r>
              <a:rPr lang="en-US" altLang="zh-TW" dirty="0" smtClean="0">
                <a:latin typeface="Times New Roman" pitchFamily="18" charset="0"/>
                <a:cs typeface="Times New Roman" pitchFamily="18" charset="0"/>
              </a:rPr>
              <a:t>23.2.1 Weighted-Average </a:t>
            </a:r>
            <a:r>
              <a:rPr lang="en-US" altLang="zh-TW" dirty="0">
                <a:latin typeface="Times New Roman" pitchFamily="18" charset="0"/>
                <a:cs typeface="Times New Roman" pitchFamily="18" charset="0"/>
              </a:rPr>
              <a:t>Term to Maturity (WATM)</a:t>
            </a:r>
          </a:p>
          <a:p>
            <a:r>
              <a:rPr lang="en-US" altLang="zh-TW" dirty="0" smtClean="0">
                <a:latin typeface="Times New Roman" pitchFamily="18" charset="0"/>
                <a:cs typeface="Times New Roman" pitchFamily="18" charset="0"/>
              </a:rPr>
              <a:t>23.2.2 Weighted-Average </a:t>
            </a:r>
            <a:r>
              <a:rPr lang="en-US" altLang="zh-TW" dirty="0">
                <a:latin typeface="Times New Roman" pitchFamily="18" charset="0"/>
                <a:cs typeface="Times New Roman" pitchFamily="18" charset="0"/>
              </a:rPr>
              <a:t>Term to Maturity </a:t>
            </a:r>
            <a:r>
              <a:rPr lang="en-US" altLang="zh-TW" dirty="0" smtClean="0">
                <a:latin typeface="Times New Roman" pitchFamily="18" charset="0"/>
                <a:cs typeface="Times New Roman" pitchFamily="18" charset="0"/>
              </a:rPr>
              <a:t>(WATM) versus </a:t>
            </a:r>
            <a:r>
              <a:rPr lang="en-US" altLang="zh-TW" dirty="0">
                <a:latin typeface="Times New Roman" pitchFamily="18" charset="0"/>
                <a:cs typeface="Times New Roman" pitchFamily="18" charset="0"/>
              </a:rPr>
              <a:t>Duration Measure</a:t>
            </a:r>
          </a:p>
          <a:p>
            <a:r>
              <a:rPr lang="en-US" altLang="zh-TW" dirty="0" smtClean="0">
                <a:latin typeface="Times New Roman" pitchFamily="18" charset="0"/>
                <a:cs typeface="Times New Roman" pitchFamily="18" charset="0"/>
              </a:rPr>
              <a:t>23.2.3 Yield </a:t>
            </a:r>
            <a:r>
              <a:rPr lang="en-US" altLang="zh-TW" dirty="0">
                <a:latin typeface="Times New Roman" pitchFamily="18" charset="0"/>
                <a:cs typeface="Times New Roman" pitchFamily="18" charset="0"/>
              </a:rPr>
              <a:t>to Maturity</a:t>
            </a:r>
          </a:p>
          <a:p>
            <a:r>
              <a:rPr lang="en-US" altLang="zh-TW" dirty="0" smtClean="0">
                <a:latin typeface="Times New Roman" pitchFamily="18" charset="0"/>
                <a:cs typeface="Times New Roman" pitchFamily="18" charset="0"/>
              </a:rPr>
              <a:t>23.2.4 The </a:t>
            </a:r>
            <a:r>
              <a:rPr lang="en-US" altLang="zh-TW" dirty="0">
                <a:latin typeface="Times New Roman" pitchFamily="18" charset="0"/>
                <a:cs typeface="Times New Roman" pitchFamily="18" charset="0"/>
              </a:rPr>
              <a:t>Macaulay Model</a:t>
            </a:r>
          </a:p>
        </p:txBody>
      </p:sp>
      <p:sp>
        <p:nvSpPr>
          <p:cNvPr id="2" name="Slide Number Placeholder 1"/>
          <p:cNvSpPr>
            <a:spLocks noGrp="1"/>
          </p:cNvSpPr>
          <p:nvPr>
            <p:ph type="sldNum" sz="quarter" idx="12"/>
          </p:nvPr>
        </p:nvSpPr>
        <p:spPr/>
        <p:txBody>
          <a:bodyPr/>
          <a:lstStyle/>
          <a:p>
            <a:fld id="{7461D8F3-4C7B-43C9-8EF0-F090C6BA8746}" type="slidenum">
              <a:rPr lang="en-US" altLang="zh-TW" smtClean="0">
                <a:solidFill>
                  <a:schemeClr val="accent6">
                    <a:lumMod val="20000"/>
                    <a:lumOff val="80000"/>
                  </a:schemeClr>
                </a:solidFill>
              </a:rPr>
              <a:pPr/>
              <a:t>18</a:t>
            </a:fld>
            <a:endParaRPr lang="en-US" altLang="zh-TW">
              <a:solidFill>
                <a:schemeClr val="accent6">
                  <a:lumMod val="20000"/>
                  <a:lumOff val="8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 Duration</a:t>
            </a:r>
            <a:endParaRPr lang="en-US" altLang="zh-TW" sz="3200" b="1" i="1" dirty="0"/>
          </a:p>
        </p:txBody>
      </p:sp>
      <p:sp>
        <p:nvSpPr>
          <p:cNvPr id="30723" name="Rectangle 3"/>
          <p:cNvSpPr>
            <a:spLocks noGrp="1" noChangeArrowheads="1"/>
          </p:cNvSpPr>
          <p:nvPr>
            <p:ph idx="1"/>
          </p:nvPr>
        </p:nvSpPr>
        <p:spPr>
          <a:xfrm>
            <a:off x="303211" y="1196975"/>
            <a:ext cx="8555069" cy="5400675"/>
          </a:xfrm>
        </p:spPr>
        <p:txBody>
          <a:bodyPr>
            <a:normAutofit/>
          </a:bodyPr>
          <a:lstStyle/>
          <a:p>
            <a:pPr>
              <a:buFont typeface="Wingdings" pitchFamily="2" charset="2"/>
              <a:buNone/>
            </a:pPr>
            <a:r>
              <a:rPr lang="zh-TW" alt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Duration (D) </a:t>
            </a:r>
            <a:r>
              <a:rPr lang="en-US" sz="2800" dirty="0" smtClean="0">
                <a:latin typeface="Times New Roman" pitchFamily="18" charset="0"/>
                <a:cs typeface="Times New Roman" pitchFamily="18" charset="0"/>
              </a:rPr>
              <a:t>has emerged as an important tool for the measurement and management of interest-rate risk: </a:t>
            </a:r>
            <a:endParaRPr lang="en-US" altLang="zh-TW" sz="2800" dirty="0">
              <a:latin typeface="Times New Roman" pitchFamily="18" charset="0"/>
              <a:cs typeface="Times New Roman" pitchFamily="18" charset="0"/>
            </a:endParaRPr>
          </a:p>
          <a:p>
            <a:pPr algn="r">
              <a:buFont typeface="Wingdings" pitchFamily="2" charset="2"/>
              <a:buNone/>
            </a:pPr>
            <a:r>
              <a:rPr lang="en-US" altLang="zh-TW" sz="2800" dirty="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23.1</a:t>
            </a:r>
            <a:r>
              <a:rPr lang="en-US" altLang="zh-TW" sz="2800" dirty="0">
                <a:latin typeface="Times New Roman" pitchFamily="18" charset="0"/>
                <a:cs typeface="Times New Roman" pitchFamily="18" charset="0"/>
              </a:rPr>
              <a: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where:</a:t>
            </a:r>
          </a:p>
          <a:p>
            <a:pPr>
              <a:buFont typeface="Wingdings" pitchFamily="2" charset="2"/>
              <a:buNone/>
            </a:pPr>
            <a:r>
              <a:rPr lang="en-US" altLang="zh-TW" sz="2800" dirty="0">
                <a:latin typeface="Times New Roman" pitchFamily="18" charset="0"/>
                <a:cs typeface="Times New Roman" pitchFamily="18" charset="0"/>
              </a:rPr>
              <a:t>	= the coupon-interest payment in periods 1 </a:t>
            </a:r>
            <a:r>
              <a:rPr lang="en-US" altLang="zh-TW" sz="2800" dirty="0" smtClean="0">
                <a:latin typeface="Times New Roman" pitchFamily="18" charset="0"/>
                <a:cs typeface="Times New Roman" pitchFamily="18" charset="0"/>
              </a:rPr>
              <a:t>through </a:t>
            </a:r>
            <a:r>
              <a:rPr lang="en-US" altLang="zh-TW" sz="2800" dirty="0">
                <a:latin typeface="Times New Roman" pitchFamily="18" charset="0"/>
                <a:cs typeface="Times New Roman" pitchFamily="18" charset="0"/>
              </a:rPr>
              <a:t>n – 1;</a:t>
            </a:r>
          </a:p>
          <a:p>
            <a:pPr>
              <a:buFont typeface="Wingdings" pitchFamily="2" charset="2"/>
              <a:buNone/>
            </a:pPr>
            <a:r>
              <a:rPr lang="en-US" altLang="zh-TW" sz="2800" dirty="0">
                <a:latin typeface="Times New Roman" pitchFamily="18" charset="0"/>
                <a:cs typeface="Times New Roman" pitchFamily="18" charset="0"/>
              </a:rPr>
              <a:t>	= the sum of the coupon-interest payment and </a:t>
            </a:r>
            <a:r>
              <a:rPr lang="en-US" altLang="zh-TW" sz="2800" dirty="0" smtClean="0">
                <a:latin typeface="Times New Roman" pitchFamily="18" charset="0"/>
                <a:cs typeface="Times New Roman" pitchFamily="18" charset="0"/>
              </a:rPr>
              <a:t>the </a:t>
            </a:r>
            <a:r>
              <a:rPr lang="en-US" altLang="zh-TW" sz="2800" dirty="0">
                <a:latin typeface="Times New Roman" pitchFamily="18" charset="0"/>
                <a:cs typeface="Times New Roman" pitchFamily="18" charset="0"/>
              </a:rPr>
              <a:t>face value of the bond in period </a:t>
            </a:r>
            <a:r>
              <a:rPr lang="en-US" altLang="zh-TW" sz="2800" i="1" dirty="0">
                <a:latin typeface="Times New Roman" pitchFamily="18" charset="0"/>
                <a:cs typeface="Times New Roman" pitchFamily="18" charset="0"/>
              </a:rPr>
              <a:t>n</a:t>
            </a:r>
            <a:r>
              <a:rPr lang="en-US" altLang="zh-TW" sz="2800" dirty="0">
                <a:latin typeface="Times New Roman" pitchFamily="18" charset="0"/>
                <a:cs typeface="Times New Roman" pitchFamily="18" charset="0"/>
              </a:rPr>
              <a:t>;</a:t>
            </a:r>
          </a:p>
          <a:p>
            <a:pPr>
              <a:buFont typeface="Wingdings" pitchFamily="2" charset="2"/>
              <a:buNone/>
            </a:pPr>
            <a:r>
              <a:rPr lang="en-US" altLang="zh-TW" sz="2800" dirty="0">
                <a:latin typeface="Times New Roman" pitchFamily="18" charset="0"/>
                <a:cs typeface="Times New Roman" pitchFamily="18" charset="0"/>
              </a:rPr>
              <a:t>	= the YTM or required rate of return of the </a:t>
            </a:r>
            <a:r>
              <a:rPr lang="en-US" altLang="zh-TW" sz="2800" dirty="0" smtClean="0">
                <a:latin typeface="Times New Roman" pitchFamily="18" charset="0"/>
                <a:cs typeface="Times New Roman" pitchFamily="18" charset="0"/>
              </a:rPr>
              <a:t>bondholders </a:t>
            </a:r>
            <a:r>
              <a:rPr lang="en-US" altLang="zh-TW" sz="2800" dirty="0">
                <a:latin typeface="Times New Roman" pitchFamily="18" charset="0"/>
                <a:cs typeface="Times New Roman" pitchFamily="18" charset="0"/>
              </a:rPr>
              <a:t>in the market; </a:t>
            </a:r>
          </a:p>
          <a:p>
            <a:pPr>
              <a:buFont typeface="Wingdings" pitchFamily="2" charset="2"/>
              <a:buNone/>
            </a:pPr>
            <a:r>
              <a:rPr lang="en-US" altLang="zh-TW" sz="2800" i="1" dirty="0">
                <a:latin typeface="Times New Roman" pitchFamily="18" charset="0"/>
                <a:cs typeface="Times New Roman" pitchFamily="18" charset="0"/>
              </a:rPr>
              <a:t>t</a:t>
            </a:r>
            <a:r>
              <a:rPr lang="en-US" altLang="zh-TW" sz="2800" dirty="0">
                <a:latin typeface="Times New Roman" pitchFamily="18" charset="0"/>
                <a:cs typeface="Times New Roman" pitchFamily="18" charset="0"/>
              </a:rPr>
              <a:t>	= the time period in years.</a:t>
            </a:r>
          </a:p>
        </p:txBody>
      </p:sp>
      <p:sp>
        <p:nvSpPr>
          <p:cNvPr id="30725" name="Rectangle 5"/>
          <p:cNvSpPr>
            <a:spLocks noChangeArrowheads="1"/>
          </p:cNvSpPr>
          <p:nvPr/>
        </p:nvSpPr>
        <p:spPr bwMode="auto">
          <a:xfrm>
            <a:off x="0" y="292893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0724" name="Object 4"/>
          <p:cNvGraphicFramePr>
            <a:graphicFrameLocks noChangeAspect="1"/>
          </p:cNvGraphicFramePr>
          <p:nvPr/>
        </p:nvGraphicFramePr>
        <p:xfrm>
          <a:off x="3714744" y="2071678"/>
          <a:ext cx="2138634" cy="1714512"/>
        </p:xfrm>
        <a:graphic>
          <a:graphicData uri="http://schemas.openxmlformats.org/presentationml/2006/ole">
            <mc:AlternateContent xmlns:mc="http://schemas.openxmlformats.org/markup-compatibility/2006">
              <mc:Choice xmlns:v="urn:schemas-microsoft-com:vml" Requires="v">
                <p:oleObj spid="_x0000_s30731" name="Equation" r:id="rId3" imgW="1244600" imgH="1003300" progId="Equation.DSMT4">
                  <p:embed/>
                </p:oleObj>
              </mc:Choice>
              <mc:Fallback>
                <p:oleObj name="Equation" r:id="rId3" imgW="1244600" imgH="10033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4" y="2071678"/>
                        <a:ext cx="2138634" cy="171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7" name="Rectangle 7"/>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0726" name="Object 6"/>
          <p:cNvGraphicFramePr>
            <a:graphicFrameLocks noChangeAspect="1"/>
          </p:cNvGraphicFramePr>
          <p:nvPr/>
        </p:nvGraphicFramePr>
        <p:xfrm>
          <a:off x="214282" y="3714752"/>
          <a:ext cx="376237" cy="474662"/>
        </p:xfrm>
        <a:graphic>
          <a:graphicData uri="http://schemas.openxmlformats.org/presentationml/2006/ole">
            <mc:AlternateContent xmlns:mc="http://schemas.openxmlformats.org/markup-compatibility/2006">
              <mc:Choice xmlns:v="urn:schemas-microsoft-com:vml" Requires="v">
                <p:oleObj spid="_x0000_s30732" name="Equation" r:id="rId5" imgW="177646" imgH="228402" progId="Equation.DSMT4">
                  <p:embed/>
                </p:oleObj>
              </mc:Choice>
              <mc:Fallback>
                <p:oleObj name="Equation" r:id="rId5" imgW="177646" imgH="228402"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3714752"/>
                        <a:ext cx="376237"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9" name="Rectangle 9"/>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0728" name="Object 8"/>
          <p:cNvGraphicFramePr>
            <a:graphicFrameLocks noChangeAspect="1"/>
          </p:cNvGraphicFramePr>
          <p:nvPr/>
        </p:nvGraphicFramePr>
        <p:xfrm>
          <a:off x="214282" y="4214818"/>
          <a:ext cx="395287" cy="474662"/>
        </p:xfrm>
        <a:graphic>
          <a:graphicData uri="http://schemas.openxmlformats.org/presentationml/2006/ole">
            <mc:AlternateContent xmlns:mc="http://schemas.openxmlformats.org/markup-compatibility/2006">
              <mc:Choice xmlns:v="urn:schemas-microsoft-com:vml" Requires="v">
                <p:oleObj spid="_x0000_s30733" name="Equation" r:id="rId7" imgW="190500" imgH="228600" progId="Equation.DSMT4">
                  <p:embed/>
                </p:oleObj>
              </mc:Choice>
              <mc:Fallback>
                <p:oleObj name="Equation" r:id="rId7" imgW="190500" imgH="2286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2" y="4214818"/>
                        <a:ext cx="395287"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1" name="Rectangle 11"/>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0730" name="Object 10"/>
          <p:cNvGraphicFramePr>
            <a:graphicFrameLocks noChangeAspect="1"/>
          </p:cNvGraphicFramePr>
          <p:nvPr/>
        </p:nvGraphicFramePr>
        <p:xfrm>
          <a:off x="214282" y="5143512"/>
          <a:ext cx="431800" cy="546100"/>
        </p:xfrm>
        <a:graphic>
          <a:graphicData uri="http://schemas.openxmlformats.org/presentationml/2006/ole">
            <mc:AlternateContent xmlns:mc="http://schemas.openxmlformats.org/markup-compatibility/2006">
              <mc:Choice xmlns:v="urn:schemas-microsoft-com:vml" Requires="v">
                <p:oleObj spid="_x0000_s30734" name="Equation" r:id="rId9" imgW="177646" imgH="228402" progId="Equation.DSMT4">
                  <p:embed/>
                </p:oleObj>
              </mc:Choice>
              <mc:Fallback>
                <p:oleObj name="Equation" r:id="rId9" imgW="177646" imgH="228402"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282" y="5143512"/>
                        <a:ext cx="4318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19</a:t>
            </a:fld>
            <a:endParaRPr lang="en-US" altLang="zh-TW">
              <a:solidFill>
                <a:schemeClr val="accent6">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147050" cy="739775"/>
          </a:xfrm>
        </p:spPr>
        <p:txBody>
          <a:bodyPr/>
          <a:lstStyle/>
          <a:p>
            <a:r>
              <a:rPr lang="en-US" altLang="zh-TW" sz="4000" dirty="0">
                <a:latin typeface="Times New Roman" pitchFamily="18" charset="0"/>
                <a:cs typeface="Times New Roman" pitchFamily="18" charset="0"/>
              </a:rPr>
              <a:t>Outline</a:t>
            </a:r>
          </a:p>
        </p:txBody>
      </p:sp>
      <p:sp>
        <p:nvSpPr>
          <p:cNvPr id="4099" name="Rectangle 3"/>
          <p:cNvSpPr>
            <a:spLocks noGrp="1" noChangeArrowheads="1"/>
          </p:cNvSpPr>
          <p:nvPr>
            <p:ph idx="1"/>
          </p:nvPr>
        </p:nvSpPr>
        <p:spPr>
          <a:xfrm>
            <a:off x="323850" y="1268413"/>
            <a:ext cx="8569325" cy="5329237"/>
          </a:xfrm>
        </p:spPr>
        <p:txBody>
          <a:bodyPr>
            <a:normAutofit fontScale="92500" lnSpcReduction="10000"/>
          </a:bodyPr>
          <a:lstStyle/>
          <a:p>
            <a:pPr>
              <a:lnSpc>
                <a:spcPct val="90000"/>
              </a:lnSpc>
            </a:pPr>
            <a:r>
              <a:rPr lang="en-US" altLang="zh-TW" sz="3000" dirty="0" smtClean="0">
                <a:latin typeface="Times New Roman" pitchFamily="18" charset="0"/>
                <a:cs typeface="Times New Roman" pitchFamily="18" charset="0"/>
              </a:rPr>
              <a:t>23.1 Bond Strategies</a:t>
            </a:r>
          </a:p>
          <a:p>
            <a:pPr lvl="1">
              <a:lnSpc>
                <a:spcPct val="90000"/>
              </a:lnSpc>
            </a:pPr>
            <a:r>
              <a:rPr lang="en-US" altLang="zh-TW" sz="2600" dirty="0" smtClean="0">
                <a:latin typeface="Times New Roman" pitchFamily="18" charset="0"/>
                <a:cs typeface="Times New Roman" pitchFamily="18" charset="0"/>
              </a:rPr>
              <a:t>23.1.1 Riding The Yield Curve</a:t>
            </a:r>
          </a:p>
          <a:p>
            <a:pPr lvl="1">
              <a:lnSpc>
                <a:spcPct val="90000"/>
              </a:lnSpc>
            </a:pPr>
            <a:r>
              <a:rPr lang="en-US" altLang="zh-TW" sz="2600" dirty="0" smtClean="0">
                <a:latin typeface="Times New Roman" pitchFamily="18" charset="0"/>
                <a:cs typeface="Times New Roman" pitchFamily="18" charset="0"/>
              </a:rPr>
              <a:t>23.1.2 Maturity-structure Strategies</a:t>
            </a:r>
          </a:p>
          <a:p>
            <a:pPr lvl="1">
              <a:lnSpc>
                <a:spcPct val="90000"/>
              </a:lnSpc>
            </a:pPr>
            <a:r>
              <a:rPr lang="en-US" altLang="zh-TW" sz="2600" dirty="0" smtClean="0">
                <a:latin typeface="Times New Roman" pitchFamily="18" charset="0"/>
                <a:cs typeface="Times New Roman" pitchFamily="18" charset="0"/>
              </a:rPr>
              <a:t>23.1.3 Swapping</a:t>
            </a:r>
          </a:p>
          <a:p>
            <a:pPr>
              <a:lnSpc>
                <a:spcPct val="90000"/>
              </a:lnSpc>
            </a:pPr>
            <a:r>
              <a:rPr lang="en-US" altLang="zh-TW" sz="3000" dirty="0" smtClean="0">
                <a:latin typeface="Times New Roman" pitchFamily="18" charset="0"/>
                <a:cs typeface="Times New Roman" pitchFamily="18" charset="0"/>
              </a:rPr>
              <a:t>23.2 Duration</a:t>
            </a:r>
          </a:p>
          <a:p>
            <a:pPr lvl="1">
              <a:lnSpc>
                <a:spcPct val="90000"/>
              </a:lnSpc>
            </a:pPr>
            <a:r>
              <a:rPr lang="en-US" altLang="zh-TW" sz="2600" dirty="0" smtClean="0">
                <a:latin typeface="Times New Roman" pitchFamily="18" charset="0"/>
                <a:cs typeface="Times New Roman" pitchFamily="18" charset="0"/>
              </a:rPr>
              <a:t>23.2.1 Weighted-average Term To Maturity</a:t>
            </a:r>
          </a:p>
          <a:p>
            <a:pPr lvl="1">
              <a:lnSpc>
                <a:spcPct val="90000"/>
              </a:lnSpc>
            </a:pPr>
            <a:r>
              <a:rPr lang="en-US" altLang="zh-TW" sz="2600" dirty="0" smtClean="0">
                <a:latin typeface="Times New Roman" pitchFamily="18" charset="0"/>
                <a:cs typeface="Times New Roman" pitchFamily="18" charset="0"/>
              </a:rPr>
              <a:t>23.2.2 WATM Versus Duration Measure</a:t>
            </a:r>
          </a:p>
          <a:p>
            <a:pPr lvl="1">
              <a:lnSpc>
                <a:spcPct val="90000"/>
              </a:lnSpc>
            </a:pPr>
            <a:r>
              <a:rPr lang="en-US" altLang="zh-TW" sz="2600" dirty="0" smtClean="0">
                <a:latin typeface="Times New Roman" pitchFamily="18" charset="0"/>
                <a:cs typeface="Times New Roman" pitchFamily="18" charset="0"/>
              </a:rPr>
              <a:t>23.2.3 Yield To Maturity</a:t>
            </a:r>
          </a:p>
          <a:p>
            <a:pPr lvl="1">
              <a:lnSpc>
                <a:spcPct val="90000"/>
              </a:lnSpc>
            </a:pPr>
            <a:r>
              <a:rPr lang="en-US" altLang="zh-TW" sz="2600" dirty="0" smtClean="0">
                <a:latin typeface="Times New Roman" pitchFamily="18" charset="0"/>
                <a:cs typeface="Times New Roman" pitchFamily="18" charset="0"/>
              </a:rPr>
              <a:t>23.2.4 The Macaulay Model</a:t>
            </a:r>
          </a:p>
          <a:p>
            <a:pPr>
              <a:lnSpc>
                <a:spcPct val="90000"/>
              </a:lnSpc>
            </a:pPr>
            <a:r>
              <a:rPr lang="en-US" altLang="zh-TW" sz="3000" dirty="0" smtClean="0">
                <a:latin typeface="Times New Roman" pitchFamily="18" charset="0"/>
                <a:cs typeface="Times New Roman" pitchFamily="18" charset="0"/>
              </a:rPr>
              <a:t>23.3 Convexity</a:t>
            </a:r>
          </a:p>
          <a:p>
            <a:pPr>
              <a:lnSpc>
                <a:spcPct val="90000"/>
              </a:lnSpc>
            </a:pPr>
            <a:r>
              <a:rPr lang="en-US" altLang="zh-TW" sz="3000" dirty="0" smtClean="0">
                <a:latin typeface="Times New Roman" pitchFamily="18" charset="0"/>
                <a:cs typeface="Times New Roman" pitchFamily="18" charset="0"/>
              </a:rPr>
              <a:t>23.4 Contingent Immunization</a:t>
            </a:r>
          </a:p>
          <a:p>
            <a:pPr>
              <a:lnSpc>
                <a:spcPct val="90000"/>
              </a:lnSpc>
            </a:pPr>
            <a:r>
              <a:rPr lang="en-US" altLang="zh-TW" sz="3000" dirty="0" smtClean="0">
                <a:latin typeface="Times New Roman" pitchFamily="18" charset="0"/>
                <a:cs typeface="Times New Roman" pitchFamily="18" charset="0"/>
              </a:rPr>
              <a:t>23.5 Bond Portfolios: A Case Study</a:t>
            </a:r>
          </a:p>
          <a:p>
            <a:pPr>
              <a:lnSpc>
                <a:spcPct val="90000"/>
              </a:lnSpc>
            </a:pPr>
            <a:r>
              <a:rPr lang="en-US" altLang="zh-TW" sz="3000" dirty="0" smtClean="0">
                <a:latin typeface="Times New Roman" pitchFamily="18" charset="0"/>
                <a:cs typeface="Times New Roman" pitchFamily="18" charset="0"/>
              </a:rPr>
              <a:t>23.6 Summary</a:t>
            </a:r>
          </a:p>
          <a:p>
            <a:pPr>
              <a:lnSpc>
                <a:spcPct val="90000"/>
              </a:lnSpc>
              <a:buFont typeface="Wingdings" pitchFamily="2" charset="2"/>
              <a:buNone/>
            </a:pPr>
            <a:endParaRPr lang="en-US" altLang="zh-TW" sz="3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461D8F3-4C7B-43C9-8EF0-F090C6BA8746}" type="slidenum">
              <a:rPr lang="en-US" altLang="zh-TW" smtClean="0">
                <a:solidFill>
                  <a:schemeClr val="accent6">
                    <a:lumMod val="20000"/>
                    <a:lumOff val="80000"/>
                  </a:schemeClr>
                </a:solidFill>
              </a:rPr>
              <a:pPr/>
              <a:t>2</a:t>
            </a:fld>
            <a:endParaRPr lang="en-US" altLang="zh-TW" dirty="0">
              <a:solidFill>
                <a:schemeClr val="accent6">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23.2.1 Weighted-Average Term to Maturity</a:t>
            </a:r>
            <a:endParaRPr lang="en-US" altLang="zh-TW" sz="3200" b="1" i="1" dirty="0"/>
          </a:p>
        </p:txBody>
      </p:sp>
      <p:sp>
        <p:nvSpPr>
          <p:cNvPr id="31747" name="Rectangle 3"/>
          <p:cNvSpPr>
            <a:spLocks noGrp="1" noChangeArrowheads="1"/>
          </p:cNvSpPr>
          <p:nvPr>
            <p:ph idx="1"/>
          </p:nvPr>
        </p:nvSpPr>
        <p:spPr>
          <a:xfrm>
            <a:off x="468313" y="1196975"/>
            <a:ext cx="8229600" cy="5400675"/>
          </a:xfrm>
        </p:spPr>
        <p:txBody>
          <a:bodyPr>
            <a:normAutofit fontScale="92500" lnSpcReduction="20000"/>
          </a:bodyPr>
          <a:lstStyle/>
          <a:p>
            <a:pPr marL="609600" indent="-609600">
              <a:buFont typeface="Wingdings" pitchFamily="2" charset="2"/>
              <a:buNone/>
            </a:pP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weighted-average term to maturity (WATM)</a:t>
            </a:r>
            <a:r>
              <a:rPr lang="en-US" dirty="0" smtClean="0">
                <a:latin typeface="Times New Roman" pitchFamily="18" charset="0"/>
                <a:cs typeface="Times New Roman" pitchFamily="18" charset="0"/>
              </a:rPr>
              <a:t> computes the proportion of each individual payment as a percentage of all payments and makes this proportion the weight for the year the payment is made:</a:t>
            </a:r>
            <a:endParaRPr lang="en-US" altLang="zh-TW" dirty="0">
              <a:latin typeface="Times New Roman" pitchFamily="18" charset="0"/>
              <a:cs typeface="Times New Roman" pitchFamily="18" charset="0"/>
            </a:endParaRPr>
          </a:p>
          <a:p>
            <a:pPr marL="609600" indent="-609600" algn="r">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23.2</a:t>
            </a:r>
            <a:r>
              <a:rPr lang="en-US" altLang="zh-TW" dirty="0">
                <a:latin typeface="Times New Roman" pitchFamily="18" charset="0"/>
                <a:cs typeface="Times New Roman" pitchFamily="18" charset="0"/>
              </a:rPr>
              <a:t>)</a:t>
            </a:r>
          </a:p>
          <a:p>
            <a:pPr marL="609600" indent="-609600">
              <a:buFont typeface="Wingdings" pitchFamily="2" charset="2"/>
              <a:buNone/>
            </a:pPr>
            <a:endParaRPr lang="en-US" altLang="zh-TW" dirty="0">
              <a:latin typeface="Times New Roman" pitchFamily="18" charset="0"/>
              <a:cs typeface="Times New Roman" pitchFamily="18" charset="0"/>
            </a:endParaRPr>
          </a:p>
          <a:p>
            <a:pPr marL="609600" indent="-609600">
              <a:buFont typeface="Wingdings" pitchFamily="2" charset="2"/>
              <a:buNone/>
            </a:pPr>
            <a:r>
              <a:rPr lang="en-US" altLang="zh-TW" dirty="0">
                <a:latin typeface="Times New Roman" pitchFamily="18" charset="0"/>
                <a:cs typeface="Times New Roman" pitchFamily="18" charset="0"/>
              </a:rPr>
              <a:t>where:</a:t>
            </a:r>
          </a:p>
          <a:p>
            <a:pPr marL="609600" indent="-609600">
              <a:buFont typeface="Wingdings" pitchFamily="2" charset="2"/>
              <a:buNone/>
            </a:pPr>
            <a:r>
              <a:rPr lang="en-US" altLang="zh-TW" dirty="0">
                <a:latin typeface="Times New Roman" pitchFamily="18" charset="0"/>
                <a:cs typeface="Times New Roman" pitchFamily="18" charset="0"/>
              </a:rPr>
              <a:t>	   = the cash flow in year </a:t>
            </a:r>
            <a:r>
              <a:rPr lang="en-US" altLang="zh-TW" i="1" dirty="0">
                <a:latin typeface="Times New Roman" pitchFamily="18" charset="0"/>
                <a:cs typeface="Times New Roman" pitchFamily="18" charset="0"/>
              </a:rPr>
              <a:t>t</a:t>
            </a:r>
            <a:r>
              <a:rPr lang="en-US" altLang="zh-TW" dirty="0">
                <a:latin typeface="Times New Roman" pitchFamily="18" charset="0"/>
                <a:cs typeface="Times New Roman" pitchFamily="18" charset="0"/>
              </a:rPr>
              <a:t>;</a:t>
            </a:r>
          </a:p>
          <a:p>
            <a:pPr marL="609600" indent="-609600">
              <a:buFont typeface="Wingdings" pitchFamily="2" charset="2"/>
              <a:buNone/>
            </a:pPr>
            <a:r>
              <a:rPr lang="en-US" altLang="zh-TW" dirty="0">
                <a:latin typeface="Times New Roman" pitchFamily="18" charset="0"/>
                <a:cs typeface="Times New Roman" pitchFamily="18" charset="0"/>
              </a:rPr>
              <a:t>    </a:t>
            </a:r>
            <a:r>
              <a:rPr lang="en-US" altLang="zh-TW" i="1" dirty="0">
                <a:latin typeface="Times New Roman" pitchFamily="18" charset="0"/>
                <a:cs typeface="Times New Roman" pitchFamily="18" charset="0"/>
              </a:rPr>
              <a:t>t</a:t>
            </a:r>
            <a:r>
              <a:rPr lang="en-US" altLang="zh-TW" dirty="0">
                <a:latin typeface="Times New Roman" pitchFamily="18" charset="0"/>
                <a:cs typeface="Times New Roman" pitchFamily="18" charset="0"/>
              </a:rPr>
              <a:t>   = the year when cash flow is received;</a:t>
            </a:r>
          </a:p>
          <a:p>
            <a:pPr marL="609600" indent="-609600">
              <a:buFont typeface="Wingdings" pitchFamily="2" charset="2"/>
              <a:buNone/>
            </a:pPr>
            <a:r>
              <a:rPr lang="en-US" altLang="zh-TW" dirty="0">
                <a:latin typeface="Times New Roman" pitchFamily="18" charset="0"/>
                <a:cs typeface="Times New Roman" pitchFamily="18" charset="0"/>
              </a:rPr>
              <a:t>   </a:t>
            </a:r>
            <a:r>
              <a:rPr lang="en-US" altLang="zh-TW" i="1" dirty="0">
                <a:latin typeface="Times New Roman" pitchFamily="18" charset="0"/>
                <a:cs typeface="Times New Roman" pitchFamily="18" charset="0"/>
              </a:rPr>
              <a:t>n</a:t>
            </a:r>
            <a:r>
              <a:rPr lang="en-US" altLang="zh-TW" dirty="0">
                <a:latin typeface="Times New Roman" pitchFamily="18" charset="0"/>
                <a:cs typeface="Times New Roman" pitchFamily="18" charset="0"/>
              </a:rPr>
              <a:t>   = maturity; and</a:t>
            </a:r>
          </a:p>
          <a:p>
            <a:pPr marL="609600" indent="-609600">
              <a:buFont typeface="Wingdings" pitchFamily="2" charset="2"/>
              <a:buNone/>
            </a:pPr>
            <a:r>
              <a:rPr lang="en-US" altLang="zh-TW" dirty="0">
                <a:latin typeface="Times New Roman" pitchFamily="18" charset="0"/>
                <a:cs typeface="Times New Roman" pitchFamily="18" charset="0"/>
              </a:rPr>
              <a:t>TCF = the total cash flow from the bond.</a:t>
            </a: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1748" name="Object 4"/>
          <p:cNvGraphicFramePr>
            <a:graphicFrameLocks noChangeAspect="1"/>
          </p:cNvGraphicFramePr>
          <p:nvPr/>
        </p:nvGraphicFramePr>
        <p:xfrm>
          <a:off x="1571604" y="3071810"/>
          <a:ext cx="6072230" cy="901463"/>
        </p:xfrm>
        <a:graphic>
          <a:graphicData uri="http://schemas.openxmlformats.org/presentationml/2006/ole">
            <mc:AlternateContent xmlns:mc="http://schemas.openxmlformats.org/markup-compatibility/2006">
              <mc:Choice xmlns:v="urn:schemas-microsoft-com:vml" Requires="v">
                <p:oleObj spid="_x0000_s31751" name="Equation" r:id="rId3" imgW="2628900" imgH="393700" progId="Equation.DSMT4">
                  <p:embed/>
                </p:oleObj>
              </mc:Choice>
              <mc:Fallback>
                <p:oleObj name="Equation" r:id="rId3" imgW="2628900" imgH="393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3071810"/>
                        <a:ext cx="6072230" cy="90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1" name="Rectangle 7"/>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1750" name="Object 6"/>
          <p:cNvGraphicFramePr>
            <a:graphicFrameLocks noChangeAspect="1"/>
          </p:cNvGraphicFramePr>
          <p:nvPr/>
        </p:nvGraphicFramePr>
        <p:xfrm>
          <a:off x="714348" y="4429133"/>
          <a:ext cx="571504" cy="547636"/>
        </p:xfrm>
        <a:graphic>
          <a:graphicData uri="http://schemas.openxmlformats.org/presentationml/2006/ole">
            <mc:AlternateContent xmlns:mc="http://schemas.openxmlformats.org/markup-compatibility/2006">
              <mc:Choice xmlns:v="urn:schemas-microsoft-com:vml" Requires="v">
                <p:oleObj spid="_x0000_s31752" name="Equation" r:id="rId5" imgW="241300" imgH="228600" progId="Equation.DSMT4">
                  <p:embed/>
                </p:oleObj>
              </mc:Choice>
              <mc:Fallback>
                <p:oleObj name="Equation" r:id="rId5" imgW="241300" imgH="2286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48" y="4429133"/>
                        <a:ext cx="571504" cy="547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20</a:t>
            </a:fld>
            <a:endParaRPr lang="en-US" altLang="zh-TW">
              <a:solidFill>
                <a:schemeClr val="accent6">
                  <a:lumMod val="20000"/>
                  <a:lumOff val="8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85728"/>
            <a:ext cx="8229600" cy="811212"/>
          </a:xfrm>
        </p:spPr>
        <p:txBody>
          <a:bodyPr/>
          <a:lstStyle/>
          <a:p>
            <a:pPr>
              <a:lnSpc>
                <a:spcPct val="80000"/>
              </a:lnSpc>
            </a:pPr>
            <a:r>
              <a:rPr lang="en-US" altLang="zh-TW" sz="3200" dirty="0" smtClean="0">
                <a:latin typeface="Times New Roman" pitchFamily="18" charset="0"/>
                <a:cs typeface="Times New Roman" pitchFamily="18" charset="0"/>
              </a:rPr>
              <a:t>Sample Problem 23.5 (WATM)</a:t>
            </a:r>
            <a:endParaRPr lang="en-US" altLang="zh-TW" sz="3200" dirty="0">
              <a:latin typeface="Times New Roman" pitchFamily="18" charset="0"/>
              <a:cs typeface="Times New Roman" pitchFamily="18" charset="0"/>
            </a:endParaRPr>
          </a:p>
        </p:txBody>
      </p:sp>
      <p:sp>
        <p:nvSpPr>
          <p:cNvPr id="32771" name="Rectangle 3"/>
          <p:cNvSpPr>
            <a:spLocks noGrp="1" noChangeArrowheads="1"/>
          </p:cNvSpPr>
          <p:nvPr>
            <p:ph idx="1"/>
          </p:nvPr>
        </p:nvSpPr>
        <p:spPr>
          <a:xfrm>
            <a:off x="500034" y="1000108"/>
            <a:ext cx="8229600" cy="5400675"/>
          </a:xfrm>
        </p:spPr>
        <p:txBody>
          <a:bodyPr>
            <a:noAutofit/>
          </a:bodyPr>
          <a:lstStyle/>
          <a:p>
            <a:pPr>
              <a:lnSpc>
                <a:spcPct val="80000"/>
              </a:lnSpc>
            </a:pPr>
            <a:r>
              <a:rPr lang="en-US" altLang="zh-TW" sz="2800" dirty="0" smtClean="0">
                <a:latin typeface="Times New Roman" pitchFamily="18" charset="0"/>
                <a:cs typeface="Times New Roman" pitchFamily="18" charset="0"/>
              </a:rPr>
              <a:t>  Suppose </a:t>
            </a:r>
            <a:r>
              <a:rPr lang="en-US" altLang="zh-TW" sz="2800" dirty="0">
                <a:latin typeface="Times New Roman" pitchFamily="18" charset="0"/>
                <a:cs typeface="Times New Roman" pitchFamily="18" charset="0"/>
              </a:rPr>
              <a:t>a ten-year, 4-percent bond will have total cash-flow payments of $1400. Thus, the $40 payment in  will have a weight of 0.0287 ($40/$1400), each subsequent interest payment will have the same weight, and the principal in year 10 will have a weight of 0.74286 ($1040/1400). </a:t>
            </a:r>
            <a:endParaRPr lang="en-US" altLang="zh-TW" sz="2800" dirty="0" smtClean="0">
              <a:latin typeface="Times New Roman" pitchFamily="18" charset="0"/>
              <a:cs typeface="Times New Roman" pitchFamily="18" charset="0"/>
            </a:endParaRPr>
          </a:p>
          <a:p>
            <a:pPr>
              <a:lnSpc>
                <a:spcPct val="80000"/>
              </a:lnSpc>
            </a:pPr>
            <a:r>
              <a:rPr lang="en-US" altLang="zh-TW" sz="2800" dirty="0" smtClean="0">
                <a:latin typeface="Times New Roman" pitchFamily="18" charset="0"/>
                <a:cs typeface="Times New Roman" pitchFamily="18" charset="0"/>
              </a:rPr>
              <a:t>Therefore</a:t>
            </a:r>
            <a:r>
              <a:rPr lang="en-US" altLang="zh-TW" sz="2800" dirty="0">
                <a:latin typeface="Times New Roman" pitchFamily="18" charset="0"/>
                <a:cs typeface="Times New Roman" pitchFamily="18" charset="0"/>
              </a:rPr>
              <a:t>:</a:t>
            </a:r>
          </a:p>
          <a:p>
            <a:pPr>
              <a:lnSpc>
                <a:spcPct val="80000"/>
              </a:lnSpc>
              <a:buFont typeface="Wingdings" pitchFamily="2" charset="2"/>
              <a:buNone/>
            </a:pPr>
            <a:r>
              <a:rPr lang="en-US" altLang="zh-TW" sz="2800" dirty="0">
                <a:latin typeface="Times New Roman" pitchFamily="18" charset="0"/>
                <a:cs typeface="Times New Roman" pitchFamily="18" charset="0"/>
              </a:rPr>
              <a:t>	</a:t>
            </a:r>
          </a:p>
          <a:p>
            <a:pPr>
              <a:lnSpc>
                <a:spcPct val="80000"/>
              </a:lnSpc>
              <a:buFont typeface="Wingdings" pitchFamily="2" charset="2"/>
              <a:buNone/>
            </a:pPr>
            <a:endParaRPr lang="en-US" altLang="zh-TW" sz="2800" dirty="0">
              <a:latin typeface="Times New Roman" pitchFamily="18" charset="0"/>
              <a:cs typeface="Times New Roman" pitchFamily="18" charset="0"/>
            </a:endParaRPr>
          </a:p>
          <a:p>
            <a:pPr>
              <a:lnSpc>
                <a:spcPct val="80000"/>
              </a:lnSpc>
              <a:buFont typeface="Wingdings" pitchFamily="2" charset="2"/>
              <a:buNone/>
            </a:pPr>
            <a:endParaRPr lang="en-US" altLang="zh-TW" sz="2800" dirty="0">
              <a:latin typeface="Times New Roman" pitchFamily="18" charset="0"/>
              <a:cs typeface="Times New Roman" pitchFamily="18" charset="0"/>
            </a:endParaRPr>
          </a:p>
          <a:p>
            <a:pPr>
              <a:lnSpc>
                <a:spcPct val="80000"/>
              </a:lnSpc>
              <a:buFont typeface="Wingdings" pitchFamily="2" charset="2"/>
              <a:buNone/>
            </a:pPr>
            <a:endParaRPr lang="en-US" altLang="zh-TW" sz="2800" dirty="0">
              <a:latin typeface="Times New Roman" pitchFamily="18" charset="0"/>
              <a:cs typeface="Times New Roman" pitchFamily="18" charset="0"/>
            </a:endParaRPr>
          </a:p>
          <a:p>
            <a:pPr>
              <a:lnSpc>
                <a:spcPct val="80000"/>
              </a:lnSpc>
              <a:buFont typeface="Wingdings" pitchFamily="2" charset="2"/>
              <a:buNone/>
            </a:pP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The WATM is definitely less than the term to maturity, because it takes account of all interim cash </a:t>
            </a:r>
            <a:r>
              <a:rPr lang="en-US" altLang="zh-TW" sz="2800" dirty="0" smtClean="0">
                <a:latin typeface="Times New Roman" pitchFamily="18" charset="0"/>
                <a:cs typeface="Times New Roman" pitchFamily="18" charset="0"/>
              </a:rPr>
              <a:t>flows in </a:t>
            </a:r>
            <a:r>
              <a:rPr lang="en-US" altLang="zh-TW" sz="2800" dirty="0">
                <a:latin typeface="Times New Roman" pitchFamily="18" charset="0"/>
                <a:cs typeface="Times New Roman" pitchFamily="18" charset="0"/>
              </a:rPr>
              <a:t>addition to the final payment. </a:t>
            </a:r>
          </a:p>
        </p:txBody>
      </p:sp>
      <p:sp>
        <p:nvSpPr>
          <p:cNvPr id="32773" name="Rectangle 5"/>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2772" name="Object 4"/>
          <p:cNvGraphicFramePr>
            <a:graphicFrameLocks noChangeAspect="1"/>
          </p:cNvGraphicFramePr>
          <p:nvPr/>
        </p:nvGraphicFramePr>
        <p:xfrm>
          <a:off x="714348" y="3786190"/>
          <a:ext cx="8139275" cy="1028701"/>
        </p:xfrm>
        <a:graphic>
          <a:graphicData uri="http://schemas.openxmlformats.org/presentationml/2006/ole">
            <mc:AlternateContent xmlns:mc="http://schemas.openxmlformats.org/markup-compatibility/2006">
              <mc:Choice xmlns:v="urn:schemas-microsoft-com:vml" Requires="v">
                <p:oleObj spid="_x0000_s32773" name="Equation" r:id="rId3" imgW="4444920" imgH="558720" progId="Equation.DSMT4">
                  <p:embed/>
                </p:oleObj>
              </mc:Choice>
              <mc:Fallback>
                <p:oleObj name="Equation" r:id="rId3" imgW="4444920" imgH="5587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3786190"/>
                        <a:ext cx="8139275" cy="10287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21</a:t>
            </a:fld>
            <a:endParaRPr lang="en-US" altLang="zh-TW">
              <a:solidFill>
                <a:schemeClr val="accent6">
                  <a:lumMod val="20000"/>
                  <a:lumOff val="8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23.2.2 Weighted-Average Term to Maturity (WATM) versus Duration Measure</a:t>
            </a:r>
            <a:endParaRPr lang="en-US" altLang="zh-TW" sz="3200" dirty="0">
              <a:latin typeface="Times New Roman" pitchFamily="18" charset="0"/>
              <a:cs typeface="Times New Roman" pitchFamily="18" charset="0"/>
            </a:endParaRPr>
          </a:p>
        </p:txBody>
      </p:sp>
      <p:sp>
        <p:nvSpPr>
          <p:cNvPr id="33795" name="Rectangle 3"/>
          <p:cNvSpPr>
            <a:spLocks noGrp="1" noChangeArrowheads="1"/>
          </p:cNvSpPr>
          <p:nvPr>
            <p:ph idx="1"/>
          </p:nvPr>
        </p:nvSpPr>
        <p:spPr>
          <a:xfrm>
            <a:off x="468312" y="1314473"/>
            <a:ext cx="8461405" cy="5186361"/>
          </a:xfrm>
        </p:spPr>
        <p:txBody>
          <a:bodyPr>
            <a:normAutofit fontScale="92500" lnSpcReduction="20000"/>
          </a:bodyPr>
          <a:lstStyle/>
          <a:p>
            <a:pPr>
              <a:buFont typeface="Wingdings" pitchFamily="2" charset="2"/>
              <a:buNone/>
            </a:pPr>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duration measure </a:t>
            </a:r>
            <a:r>
              <a:rPr lang="en-US" sz="2800" dirty="0" smtClean="0">
                <a:latin typeface="Times New Roman" pitchFamily="18" charset="0"/>
                <a:cs typeface="Times New Roman" pitchFamily="18" charset="0"/>
              </a:rPr>
              <a:t>is simply a weighted-average maturity, where the weights are stated in present value terms. In the same format as the WATM, duration is</a:t>
            </a:r>
            <a:endParaRPr lang="en-US" altLang="zh-TW" sz="2800" dirty="0">
              <a:latin typeface="Times New Roman" pitchFamily="18" charset="0"/>
              <a:cs typeface="Times New Roman" pitchFamily="18" charset="0"/>
            </a:endParaRPr>
          </a:p>
          <a:p>
            <a:pPr algn="r">
              <a:buFont typeface="Wingdings" pitchFamily="2" charset="2"/>
              <a:buNone/>
            </a:pPr>
            <a:endParaRPr lang="en-US" altLang="zh-TW" sz="2800" dirty="0" smtClean="0">
              <a:latin typeface="Times New Roman" pitchFamily="18" charset="0"/>
              <a:cs typeface="Times New Roman" pitchFamily="18" charset="0"/>
            </a:endParaRPr>
          </a:p>
          <a:p>
            <a:pPr algn="r">
              <a:buFont typeface="Wingdings" pitchFamily="2" charset="2"/>
              <a:buNone/>
            </a:pPr>
            <a:r>
              <a:rPr lang="en-US" altLang="zh-TW" sz="2800" dirty="0" smtClean="0">
                <a:latin typeface="Times New Roman" pitchFamily="18" charset="0"/>
                <a:cs typeface="Times New Roman" pitchFamily="18" charset="0"/>
              </a:rPr>
              <a:t>(23.3</a:t>
            </a:r>
            <a:r>
              <a:rPr lang="en-US" altLang="zh-TW" sz="2800" dirty="0">
                <a:latin typeface="Times New Roman" pitchFamily="18" charset="0"/>
                <a:cs typeface="Times New Roman" pitchFamily="18" charset="0"/>
              </a:rPr>
              <a: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where:</a:t>
            </a:r>
          </a:p>
          <a:p>
            <a:pPr>
              <a:buFont typeface="Wingdings" pitchFamily="2" charset="2"/>
              <a:buNone/>
            </a:pPr>
            <a:r>
              <a:rPr lang="en-US" altLang="zh-TW" sz="2800" dirty="0">
                <a:latin typeface="Times New Roman" pitchFamily="18" charset="0"/>
                <a:cs typeface="Times New Roman" pitchFamily="18" charset="0"/>
              </a:rPr>
              <a:t>       = the present value of the cash flow in year </a:t>
            </a:r>
            <a:r>
              <a:rPr lang="en-US" altLang="zh-TW" sz="2800" i="1" dirty="0">
                <a:latin typeface="Times New Roman" pitchFamily="18" charset="0"/>
                <a:cs typeface="Times New Roman" pitchFamily="18" charset="0"/>
              </a:rPr>
              <a:t>t</a:t>
            </a:r>
            <a:r>
              <a:rPr lang="en-US" altLang="zh-TW" sz="2800" dirty="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discounted </a:t>
            </a:r>
            <a:r>
              <a:rPr lang="en-US" altLang="zh-TW" sz="2800" dirty="0">
                <a:latin typeface="Times New Roman" pitchFamily="18" charset="0"/>
                <a:cs typeface="Times New Roman" pitchFamily="18" charset="0"/>
              </a:rPr>
              <a:t>at current yield to maturity;</a:t>
            </a:r>
            <a:endParaRPr lang="en-US" altLang="zh-TW" sz="2800" b="1" dirty="0">
              <a:latin typeface="Times New Roman" pitchFamily="18" charset="0"/>
              <a:cs typeface="Times New Roman" pitchFamily="18" charset="0"/>
            </a:endParaRPr>
          </a:p>
          <a:p>
            <a:pPr>
              <a:buFont typeface="Wingdings" pitchFamily="2" charset="2"/>
              <a:buNone/>
            </a:pPr>
            <a:r>
              <a:rPr lang="en-US" altLang="zh-TW" sz="2800" b="1" dirty="0">
                <a:latin typeface="Times New Roman" pitchFamily="18" charset="0"/>
                <a:cs typeface="Times New Roman" pitchFamily="18" charset="0"/>
              </a:rPr>
              <a:t>	 </a:t>
            </a:r>
            <a:r>
              <a:rPr lang="en-US" altLang="zh-TW" sz="2800" i="1" dirty="0">
                <a:latin typeface="Times New Roman" pitchFamily="18" charset="0"/>
                <a:cs typeface="Times New Roman" pitchFamily="18" charset="0"/>
              </a:rPr>
              <a:t>t </a:t>
            </a:r>
            <a:r>
              <a:rPr lang="en-US" altLang="zh-TW" sz="2800" dirty="0">
                <a:latin typeface="Times New Roman" pitchFamily="18" charset="0"/>
                <a:cs typeface="Times New Roman" pitchFamily="18" charset="0"/>
              </a:rPr>
              <a:t>= the year when cash flow is received;</a:t>
            </a:r>
            <a:endParaRPr lang="en-US" altLang="zh-TW" sz="2800" i="1" dirty="0">
              <a:latin typeface="Times New Roman" pitchFamily="18" charset="0"/>
              <a:cs typeface="Times New Roman" pitchFamily="18" charset="0"/>
            </a:endParaRPr>
          </a:p>
          <a:p>
            <a:pPr>
              <a:buFont typeface="Wingdings" pitchFamily="2" charset="2"/>
              <a:buNone/>
            </a:pPr>
            <a:r>
              <a:rPr lang="en-US" altLang="zh-TW" sz="2800" i="1" dirty="0">
                <a:latin typeface="Times New Roman" pitchFamily="18" charset="0"/>
                <a:cs typeface="Times New Roman" pitchFamily="18" charset="0"/>
              </a:rPr>
              <a:t>    n</a:t>
            </a:r>
            <a:r>
              <a:rPr lang="en-US" altLang="zh-TW" sz="2800" dirty="0">
                <a:latin typeface="Times New Roman" pitchFamily="18" charset="0"/>
                <a:cs typeface="Times New Roman" pitchFamily="18" charset="0"/>
              </a:rPr>
              <a:t> = maturity; and</a:t>
            </a:r>
            <a:endParaRPr lang="en-US" altLang="zh-TW" sz="2800" i="1"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PVTCF = the present value of total cash flow </a:t>
            </a:r>
            <a:r>
              <a:rPr lang="en-US" altLang="zh-TW" sz="2800" dirty="0" smtClean="0">
                <a:latin typeface="Times New Roman" pitchFamily="18" charset="0"/>
                <a:cs typeface="Times New Roman" pitchFamily="18" charset="0"/>
              </a:rPr>
              <a:t>from </a:t>
            </a:r>
            <a:r>
              <a:rPr lang="en-US" altLang="zh-TW" sz="2800" dirty="0">
                <a:latin typeface="Times New Roman" pitchFamily="18" charset="0"/>
                <a:cs typeface="Times New Roman" pitchFamily="18" charset="0"/>
              </a:rPr>
              <a:t>the bond discounted at current yield to </a:t>
            </a:r>
            <a:r>
              <a:rPr lang="en-US" altLang="zh-TW" sz="2800" dirty="0" smtClean="0">
                <a:latin typeface="Times New Roman" pitchFamily="18" charset="0"/>
                <a:cs typeface="Times New Roman" pitchFamily="18" charset="0"/>
              </a:rPr>
              <a:t>maturity</a:t>
            </a:r>
            <a:r>
              <a:rPr lang="en-US" altLang="zh-TW" sz="2800" dirty="0">
                <a:latin typeface="Times New Roman" pitchFamily="18" charset="0"/>
                <a:cs typeface="Times New Roman" pitchFamily="18" charset="0"/>
              </a:rPr>
              <a:t>.</a:t>
            </a: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3796" name="Object 4"/>
          <p:cNvGraphicFramePr>
            <a:graphicFrameLocks noChangeAspect="1"/>
          </p:cNvGraphicFramePr>
          <p:nvPr/>
        </p:nvGraphicFramePr>
        <p:xfrm>
          <a:off x="1714480" y="2571744"/>
          <a:ext cx="6143668" cy="828281"/>
        </p:xfrm>
        <a:graphic>
          <a:graphicData uri="http://schemas.openxmlformats.org/presentationml/2006/ole">
            <mc:AlternateContent xmlns:mc="http://schemas.openxmlformats.org/markup-compatibility/2006">
              <mc:Choice xmlns:v="urn:schemas-microsoft-com:vml" Requires="v">
                <p:oleObj spid="_x0000_s33799" name="Equation" r:id="rId3" imgW="2895600" imgH="393700" progId="Equation.DSMT4">
                  <p:embed/>
                </p:oleObj>
              </mc:Choice>
              <mc:Fallback>
                <p:oleObj name="Equation" r:id="rId3" imgW="2895600" imgH="393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80" y="2571744"/>
                        <a:ext cx="6143668" cy="828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Rectangle 7"/>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3798" name="Object 6"/>
          <p:cNvGraphicFramePr>
            <a:graphicFrameLocks noChangeAspect="1"/>
          </p:cNvGraphicFramePr>
          <p:nvPr/>
        </p:nvGraphicFramePr>
        <p:xfrm>
          <a:off x="214282" y="3857628"/>
          <a:ext cx="928694" cy="473534"/>
        </p:xfrm>
        <a:graphic>
          <a:graphicData uri="http://schemas.openxmlformats.org/presentationml/2006/ole">
            <mc:AlternateContent xmlns:mc="http://schemas.openxmlformats.org/markup-compatibility/2006">
              <mc:Choice xmlns:v="urn:schemas-microsoft-com:vml" Requires="v">
                <p:oleObj spid="_x0000_s33800" name="Equation" r:id="rId5" imgW="444307" imgH="228501" progId="Equation.DSMT4">
                  <p:embed/>
                </p:oleObj>
              </mc:Choice>
              <mc:Fallback>
                <p:oleObj name="Equation" r:id="rId5" imgW="444307" imgH="228501"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3857628"/>
                        <a:ext cx="928694" cy="47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22</a:t>
            </a:fld>
            <a:endParaRPr lang="en-US" altLang="zh-TW">
              <a:solidFill>
                <a:schemeClr val="accent6">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23.2.2 Weighted-Average Term to Maturity (WATM) versus Duration Measure</a:t>
            </a:r>
            <a:endParaRPr lang="en-US" altLang="zh-TW" sz="3200" b="1" i="1" dirty="0"/>
          </a:p>
        </p:txBody>
      </p:sp>
      <p:sp>
        <p:nvSpPr>
          <p:cNvPr id="34819" name="Rectangle 3"/>
          <p:cNvSpPr>
            <a:spLocks noGrp="1" noChangeArrowheads="1"/>
          </p:cNvSpPr>
          <p:nvPr>
            <p:ph idx="1"/>
          </p:nvPr>
        </p:nvSpPr>
        <p:spPr>
          <a:xfrm>
            <a:off x="468313" y="1243035"/>
            <a:ext cx="8229600" cy="5400675"/>
          </a:xfrm>
        </p:spPr>
        <p:txBody>
          <a:bodyPr>
            <a:normAutofit/>
          </a:bodyPr>
          <a:lstStyle/>
          <a:p>
            <a:pPr>
              <a:lnSpc>
                <a:spcPct val="90000"/>
              </a:lnSpc>
              <a:buFont typeface="Wingdings" pitchFamily="2" charset="2"/>
              <a:buNone/>
            </a:pPr>
            <a:r>
              <a:rPr lang="en-US" altLang="zh-TW" sz="2400" b="1" dirty="0"/>
              <a:t>Table </a:t>
            </a:r>
            <a:r>
              <a:rPr lang="en-US" altLang="zh-TW" sz="2400" b="1" dirty="0" smtClean="0"/>
              <a:t>23.10</a:t>
            </a:r>
            <a:r>
              <a:rPr lang="en-US" altLang="zh-TW" sz="2400" dirty="0" smtClean="0"/>
              <a:t>  </a:t>
            </a:r>
            <a:r>
              <a:rPr lang="en-US" altLang="zh-TW" sz="2400" dirty="0"/>
              <a:t>Weighted-average Term to Maturity (Assuming </a:t>
            </a:r>
            <a:r>
              <a:rPr lang="en-US" altLang="zh-TW" sz="2400" dirty="0" smtClean="0"/>
              <a:t>Annual </a:t>
            </a:r>
            <a:r>
              <a:rPr lang="en-US" altLang="zh-TW" sz="2400" dirty="0"/>
              <a:t>Interest Payments)</a:t>
            </a:r>
          </a:p>
          <a:p>
            <a:pPr>
              <a:lnSpc>
                <a:spcPct val="90000"/>
              </a:lnSpc>
              <a:buFont typeface="Wingdings" pitchFamily="2" charset="2"/>
              <a:buNone/>
            </a:pPr>
            <a:endParaRPr lang="en-US" altLang="zh-TW" sz="24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r>
              <a:rPr lang="en-US" altLang="zh-TW" sz="1200" i="1" dirty="0"/>
              <a:t>    </a:t>
            </a:r>
          </a:p>
          <a:p>
            <a:pPr>
              <a:lnSpc>
                <a:spcPct val="90000"/>
              </a:lnSpc>
              <a:buFont typeface="Wingdings" pitchFamily="2" charset="2"/>
              <a:buNone/>
            </a:pPr>
            <a:endParaRPr lang="en-US" altLang="zh-TW" sz="1200" i="1" dirty="0"/>
          </a:p>
          <a:p>
            <a:pPr>
              <a:lnSpc>
                <a:spcPct val="90000"/>
              </a:lnSpc>
              <a:buFont typeface="Wingdings" pitchFamily="2" charset="2"/>
              <a:buNone/>
            </a:pPr>
            <a:r>
              <a:rPr lang="en-US" altLang="zh-TW" sz="1200" i="1" dirty="0"/>
              <a:t>      Source:</a:t>
            </a:r>
            <a:r>
              <a:rPr lang="en-US" altLang="zh-TW" sz="1200" dirty="0"/>
              <a:t> Reilly and </a:t>
            </a:r>
            <a:r>
              <a:rPr lang="en-US" altLang="zh-TW" sz="1200" dirty="0" err="1"/>
              <a:t>Sidhu</a:t>
            </a:r>
            <a:r>
              <a:rPr lang="en-US" altLang="zh-TW" sz="1200" dirty="0"/>
              <a:t>, “The Many Uses of Bond Duration.” </a:t>
            </a:r>
            <a:r>
              <a:rPr lang="en-US" altLang="zh-TW" sz="1200" i="1" dirty="0"/>
              <a:t>Financial Analysts Journal </a:t>
            </a:r>
            <a:r>
              <a:rPr lang="en-US" altLang="zh-TW" sz="1200" dirty="0"/>
              <a:t>(July/August 1980), p. 60. </a:t>
            </a:r>
          </a:p>
        </p:txBody>
      </p:sp>
      <p:graphicFrame>
        <p:nvGraphicFramePr>
          <p:cNvPr id="34997" name="Group 181"/>
          <p:cNvGraphicFramePr>
            <a:graphicFrameLocks noGrp="1"/>
          </p:cNvGraphicFramePr>
          <p:nvPr/>
        </p:nvGraphicFramePr>
        <p:xfrm>
          <a:off x="827088" y="1989138"/>
          <a:ext cx="7632700" cy="4103689"/>
        </p:xfrm>
        <a:graphic>
          <a:graphicData uri="http://schemas.openxmlformats.org/drawingml/2006/table">
            <a:tbl>
              <a:tblPr/>
              <a:tblGrid>
                <a:gridCol w="895350"/>
                <a:gridCol w="906462"/>
                <a:gridCol w="1090613"/>
                <a:gridCol w="927100"/>
                <a:gridCol w="895350"/>
                <a:gridCol w="900112"/>
                <a:gridCol w="1090613"/>
                <a:gridCol w="927100"/>
              </a:tblGrid>
              <a:tr h="5318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A</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 10 years, 4%</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B</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 10 years, 8%</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52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Flow</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Flow/TCF</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2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Flow</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Flow/TCF</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 (7)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6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  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1,040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0.74286</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0.05714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0.08571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0.11428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0.14285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0.17142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0.19999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0.22856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0.28713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7.42860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8.71425</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  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1,080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$1,800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0.60000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0.08888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0.13332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0.17776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0.22220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0.26664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0.31108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0.35552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0.39996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6.00000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7.99980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Weighted-average term to maturity = 8.71 years</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Weighted-average term to maturity = 8.00 years</a:t>
                      </a:r>
                      <a:endParaRPr kumimoji="1" lang="en-US" altLang="zh-TW" sz="14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23</a:t>
            </a:fld>
            <a:endParaRPr lang="en-US" altLang="zh-TW">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23.2.2 Weighted-Average Term to Maturity (WATM) versus Duration Measure</a:t>
            </a:r>
            <a:endParaRPr lang="en-US" altLang="zh-TW" sz="3200" b="1" i="1" dirty="0"/>
          </a:p>
        </p:txBody>
      </p:sp>
      <p:sp>
        <p:nvSpPr>
          <p:cNvPr id="36867" name="Rectangle 3"/>
          <p:cNvSpPr>
            <a:spLocks noGrp="1" noChangeArrowheads="1"/>
          </p:cNvSpPr>
          <p:nvPr>
            <p:ph idx="1"/>
          </p:nvPr>
        </p:nvSpPr>
        <p:spPr>
          <a:xfrm>
            <a:off x="500034" y="1285860"/>
            <a:ext cx="8229600" cy="5400675"/>
          </a:xfrm>
        </p:spPr>
        <p:txBody>
          <a:bodyPr/>
          <a:lstStyle/>
          <a:p>
            <a:pPr>
              <a:buFont typeface="Wingdings" pitchFamily="2" charset="2"/>
              <a:buNone/>
            </a:pPr>
            <a:r>
              <a:rPr lang="en-US" altLang="zh-TW" sz="2400" b="1" dirty="0"/>
              <a:t>Table </a:t>
            </a:r>
            <a:r>
              <a:rPr lang="en-US" altLang="zh-TW" sz="2400" b="1" dirty="0" smtClean="0"/>
              <a:t>23.11</a:t>
            </a:r>
            <a:r>
              <a:rPr lang="en-US" altLang="zh-TW" sz="2400" dirty="0" smtClean="0"/>
              <a:t> </a:t>
            </a:r>
            <a:r>
              <a:rPr lang="en-US" altLang="zh-TW" sz="2400" dirty="0"/>
              <a:t>Duration (Assuming 8-percent Market Yield)</a:t>
            </a:r>
          </a:p>
        </p:txBody>
      </p:sp>
      <p:graphicFrame>
        <p:nvGraphicFramePr>
          <p:cNvPr id="36985" name="Group 121"/>
          <p:cNvGraphicFramePr>
            <a:graphicFrameLocks noGrp="1"/>
          </p:cNvGraphicFramePr>
          <p:nvPr/>
        </p:nvGraphicFramePr>
        <p:xfrm>
          <a:off x="900113" y="1844675"/>
          <a:ext cx="7056437" cy="4291014"/>
        </p:xfrm>
        <a:graphic>
          <a:graphicData uri="http://schemas.openxmlformats.org/drawingml/2006/table">
            <a:tbl>
              <a:tblPr/>
              <a:tblGrid>
                <a:gridCol w="850900"/>
                <a:gridCol w="1214437"/>
                <a:gridCol w="1063625"/>
                <a:gridCol w="1214438"/>
                <a:gridCol w="1671637"/>
                <a:gridCol w="1041400"/>
              </a:tblGrid>
              <a:tr h="668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at 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of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as % of Price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20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0.9259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0.8573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0.7938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0.7350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0.6806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0.6302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0.5835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0.5403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0.5002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0.4632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37.04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34.29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31.75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29.40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27.22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25.21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23.34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21.61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481.73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$ 731.58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0.0434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0.0372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0.0345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0.0319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0.0295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0.0274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0.6585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0.0938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0.1302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0.1608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0.1860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0.2070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0.2233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0.2360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0.2466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6.5850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8.1193</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 8.12 years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24</a:t>
            </a:fld>
            <a:endParaRPr lang="en-US" altLang="zh-TW">
              <a:solidFill>
                <a:schemeClr val="accent6">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85728"/>
            <a:ext cx="8229600" cy="595295"/>
          </a:xfrm>
        </p:spPr>
        <p:txBody>
          <a:bodyPr/>
          <a:lstStyle/>
          <a:p>
            <a:r>
              <a:rPr lang="en-US" altLang="zh-TW" sz="3200" dirty="0" smtClean="0">
                <a:latin typeface="Times New Roman" pitchFamily="18" charset="0"/>
                <a:cs typeface="Times New Roman" pitchFamily="18" charset="0"/>
              </a:rPr>
              <a:t>23.2.2 WATM versus Duration Measure</a:t>
            </a:r>
            <a:endParaRPr lang="en-US" altLang="zh-TW" sz="3200" b="1" i="1" dirty="0"/>
          </a:p>
        </p:txBody>
      </p:sp>
      <p:sp>
        <p:nvSpPr>
          <p:cNvPr id="37891" name="Rectangle 3"/>
          <p:cNvSpPr>
            <a:spLocks noGrp="1" noChangeArrowheads="1"/>
          </p:cNvSpPr>
          <p:nvPr>
            <p:ph idx="1"/>
          </p:nvPr>
        </p:nvSpPr>
        <p:spPr>
          <a:xfrm>
            <a:off x="323850" y="785794"/>
            <a:ext cx="8569325" cy="5400675"/>
          </a:xfrm>
        </p:spPr>
        <p:txBody>
          <a:bodyPr/>
          <a:lstStyle/>
          <a:p>
            <a:pPr>
              <a:buFont typeface="Wingdings" pitchFamily="2" charset="2"/>
              <a:buNone/>
            </a:pPr>
            <a:r>
              <a:rPr lang="en-US" altLang="zh-TW" sz="2000" b="1" dirty="0"/>
              <a:t>Table </a:t>
            </a:r>
            <a:r>
              <a:rPr lang="en-US" altLang="zh-TW" sz="2000" b="1" dirty="0" smtClean="0"/>
              <a:t>23.11</a:t>
            </a:r>
            <a:r>
              <a:rPr lang="en-US" altLang="zh-TW" sz="2000" dirty="0" smtClean="0"/>
              <a:t> </a:t>
            </a:r>
            <a:r>
              <a:rPr lang="en-US" altLang="zh-TW" sz="2000" dirty="0"/>
              <a:t>Duration (Assuming 8-percent Market Yield) </a:t>
            </a:r>
            <a:r>
              <a:rPr lang="en-US" altLang="zh-TW" sz="1400" dirty="0"/>
              <a:t>(Cont’d)</a:t>
            </a:r>
          </a:p>
          <a:p>
            <a:pPr>
              <a:buFont typeface="Wingdings" pitchFamily="2" charset="2"/>
              <a:buNone/>
            </a:pPr>
            <a:endParaRPr lang="en-US" altLang="zh-TW" sz="1600" dirty="0"/>
          </a:p>
        </p:txBody>
      </p:sp>
      <p:graphicFrame>
        <p:nvGraphicFramePr>
          <p:cNvPr id="38129" name="Group 241"/>
          <p:cNvGraphicFramePr>
            <a:graphicFrameLocks noGrp="1"/>
          </p:cNvGraphicFramePr>
          <p:nvPr/>
        </p:nvGraphicFramePr>
        <p:xfrm>
          <a:off x="969963" y="1142984"/>
          <a:ext cx="7273925" cy="4137344"/>
        </p:xfrm>
        <a:graphic>
          <a:graphicData uri="http://schemas.openxmlformats.org/drawingml/2006/table">
            <a:tbl>
              <a:tblPr/>
              <a:tblGrid>
                <a:gridCol w="876300"/>
                <a:gridCol w="1252537"/>
                <a:gridCol w="1095375"/>
                <a:gridCol w="1252538"/>
                <a:gridCol w="1722437"/>
                <a:gridCol w="1074738"/>
              </a:tblGrid>
              <a:tr h="60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PV at 8%</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of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as % of Price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B</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741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0.9259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0.8573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0.7938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0.7350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0.6806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0.6302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0.5835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0.5403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0.5002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0.4632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74.07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68.59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63.50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58.80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50.42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46.68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43.22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500.26</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0.0741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0.0686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0.0635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0.0588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0.0432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0.0400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0.5003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0.0741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0.1372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0.1906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0.1906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0.2720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0.3024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0.3269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0.3456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0.3600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5.0030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7.2470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 7.25 years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8" name="Rectangle 37"/>
          <p:cNvSpPr/>
          <p:nvPr/>
        </p:nvSpPr>
        <p:spPr>
          <a:xfrm>
            <a:off x="285720" y="5429264"/>
            <a:ext cx="8501122" cy="1015663"/>
          </a:xfrm>
          <a:prstGeom prst="rect">
            <a:avLst/>
          </a:prstGeom>
        </p:spPr>
        <p:txBody>
          <a:bodyPr wrap="square">
            <a:spAutoFit/>
          </a:bodyPr>
          <a:lstStyle/>
          <a:p>
            <a:pPr>
              <a:buFont typeface="Arial" pitchFamily="34" charset="0"/>
              <a:buChar char="•"/>
            </a:pPr>
            <a:r>
              <a:rPr lang="en-US" sz="2000" dirty="0" smtClean="0">
                <a:solidFill>
                  <a:schemeClr val="tx2"/>
                </a:solidFill>
                <a:latin typeface="Times New Roman" pitchFamily="18" charset="0"/>
                <a:cs typeface="Times New Roman" pitchFamily="18" charset="0"/>
              </a:rPr>
              <a:t>By comparing </a:t>
            </a:r>
            <a:r>
              <a:rPr lang="en-US" sz="2000" b="1" dirty="0" smtClean="0">
                <a:solidFill>
                  <a:schemeClr val="tx2"/>
                </a:solidFill>
                <a:latin typeface="Times New Roman" pitchFamily="18" charset="0"/>
                <a:cs typeface="Times New Roman" pitchFamily="18" charset="0"/>
              </a:rPr>
              <a:t>Table 23.10</a:t>
            </a:r>
            <a:r>
              <a:rPr lang="en-US" sz="2000" dirty="0" smtClean="0">
                <a:solidFill>
                  <a:schemeClr val="tx2"/>
                </a:solidFill>
                <a:latin typeface="Times New Roman" pitchFamily="18" charset="0"/>
                <a:cs typeface="Times New Roman" pitchFamily="18" charset="0"/>
              </a:rPr>
              <a:t> with </a:t>
            </a:r>
            <a:r>
              <a:rPr lang="en-US" sz="2000" b="1" dirty="0" smtClean="0">
                <a:solidFill>
                  <a:schemeClr val="tx2"/>
                </a:solidFill>
                <a:latin typeface="Times New Roman" pitchFamily="18" charset="0"/>
                <a:cs typeface="Times New Roman" pitchFamily="18" charset="0"/>
              </a:rPr>
              <a:t>Table 23.11</a:t>
            </a:r>
            <a:r>
              <a:rPr lang="en-US" sz="2000" dirty="0" smtClean="0">
                <a:solidFill>
                  <a:schemeClr val="tx2"/>
                </a:solidFill>
                <a:latin typeface="Times New Roman" pitchFamily="18" charset="0"/>
                <a:cs typeface="Times New Roman" pitchFamily="18" charset="0"/>
              </a:rPr>
              <a:t>, due </a:t>
            </a:r>
            <a:r>
              <a:rPr lang="en-US" sz="2000" dirty="0">
                <a:solidFill>
                  <a:schemeClr val="tx2"/>
                </a:solidFill>
                <a:latin typeface="Times New Roman" pitchFamily="18" charset="0"/>
                <a:cs typeface="Times New Roman" pitchFamily="18" charset="0"/>
              </a:rPr>
              <a:t>to the consideration of the time value of money in the duration measurement, duration is the superior measuring technique.</a:t>
            </a:r>
            <a:endParaRPr lang="zh-TW" altLang="en-US" sz="20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25</a:t>
            </a:fld>
            <a:endParaRPr lang="en-US" altLang="zh-TW">
              <a:solidFill>
                <a:schemeClr val="accent6">
                  <a:lumMod val="20000"/>
                  <a:lumOff val="8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23.2.3 Yield to Maturity</a:t>
            </a:r>
            <a:endParaRPr lang="zh-TW" alt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Based upon</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Chapter 5, </a:t>
            </a:r>
            <a:r>
              <a:rPr lang="en-US" b="1" dirty="0" smtClean="0">
                <a:latin typeface="Times New Roman" pitchFamily="18" charset="0"/>
                <a:cs typeface="Times New Roman" pitchFamily="18" charset="0"/>
              </a:rPr>
              <a:t>Yield to maturity</a:t>
            </a:r>
            <a:r>
              <a:rPr lang="en-US" dirty="0" smtClean="0">
                <a:latin typeface="Times New Roman" pitchFamily="18" charset="0"/>
                <a:cs typeface="Times New Roman" pitchFamily="18" charset="0"/>
              </a:rPr>
              <a:t> is an average maturity measurement in its own way because it is calculated using the same rate to discount all payments to the bondholder — thus, it is an average of spot rates over time. </a:t>
            </a:r>
          </a:p>
          <a:p>
            <a:endParaRPr lang="en-US"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It has been shown that realized yield (RY) can be computed as a weighted average of the YTM and the average reinvestment rate (RR) available for coupon payments:</a:t>
            </a:r>
          </a:p>
          <a:p>
            <a:endParaRPr lang="en-US" altLang="zh-TW" dirty="0" smtClean="0">
              <a:latin typeface="Times New Roman" pitchFamily="18" charset="0"/>
              <a:cs typeface="Times New Roman" pitchFamily="18" charset="0"/>
            </a:endParaRPr>
          </a:p>
          <a:p>
            <a:pPr algn="r"/>
            <a:r>
              <a:rPr lang="en-US" altLang="zh-TW" dirty="0" smtClean="0">
                <a:latin typeface="Times New Roman" pitchFamily="18" charset="0"/>
                <a:cs typeface="Times New Roman" pitchFamily="18" charset="0"/>
              </a:rPr>
              <a:t>(23.4)</a:t>
            </a:r>
            <a:endParaRPr lang="zh-TW" altLang="en-US" dirty="0">
              <a:latin typeface="Times New Roman" pitchFamily="18" charset="0"/>
              <a:cs typeface="Times New Roman" pitchFamily="18" charset="0"/>
            </a:endParaRPr>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8849" name="Object 1"/>
          <p:cNvGraphicFramePr>
            <a:graphicFrameLocks noChangeAspect="1"/>
          </p:cNvGraphicFramePr>
          <p:nvPr/>
        </p:nvGraphicFramePr>
        <p:xfrm>
          <a:off x="2571736" y="5286388"/>
          <a:ext cx="3859294" cy="785829"/>
        </p:xfrm>
        <a:graphic>
          <a:graphicData uri="http://schemas.openxmlformats.org/presentationml/2006/ole">
            <mc:AlternateContent xmlns:mc="http://schemas.openxmlformats.org/markup-compatibility/2006">
              <mc:Choice xmlns:v="urn:schemas-microsoft-com:vml" Requires="v">
                <p:oleObj spid="_x0000_s78850" name="Equation" r:id="rId3" imgW="491465" imgH="431770" progId="Equation.DSMT4">
                  <p:embed/>
                </p:oleObj>
              </mc:Choice>
              <mc:Fallback>
                <p:oleObj name="Equation" r:id="rId3" imgW="491465" imgH="43177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5286388"/>
                        <a:ext cx="3859294" cy="785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26</a:t>
            </a:fld>
            <a:endParaRPr lang="en-US" altLang="zh-TW">
              <a:solidFill>
                <a:schemeClr val="accent6">
                  <a:lumMod val="20000"/>
                  <a:lumOff val="8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04813"/>
            <a:ext cx="8229600" cy="811212"/>
          </a:xfrm>
        </p:spPr>
        <p:txBody>
          <a:bodyPr/>
          <a:lstStyle/>
          <a:p>
            <a:r>
              <a:rPr lang="en-US" altLang="zh-TW" sz="3200" b="1" dirty="0" smtClean="0">
                <a:latin typeface="Times New Roman" pitchFamily="18" charset="0"/>
                <a:cs typeface="Times New Roman" pitchFamily="18" charset="0"/>
              </a:rPr>
              <a:t>23.2 Duration</a:t>
            </a:r>
            <a:endParaRPr lang="en-US" altLang="zh-TW" sz="3200" b="1" dirty="0">
              <a:latin typeface="Times New Roman" pitchFamily="18" charset="0"/>
              <a:cs typeface="Times New Roman" pitchFamily="18" charset="0"/>
            </a:endParaRPr>
          </a:p>
        </p:txBody>
      </p:sp>
      <p:sp>
        <p:nvSpPr>
          <p:cNvPr id="38915" name="Rectangle 3"/>
          <p:cNvSpPr>
            <a:spLocks noGrp="1" noChangeArrowheads="1"/>
          </p:cNvSpPr>
          <p:nvPr>
            <p:ph idx="1"/>
          </p:nvPr>
        </p:nvSpPr>
        <p:spPr>
          <a:xfrm>
            <a:off x="468313" y="1196975"/>
            <a:ext cx="8229600" cy="5400675"/>
          </a:xfrm>
        </p:spPr>
        <p:txBody>
          <a:bodyPr>
            <a:noAutofit/>
          </a:bodyPr>
          <a:lstStyle/>
          <a:p>
            <a:r>
              <a:rPr lang="en-US" sz="2800" b="1" dirty="0" smtClean="0">
                <a:latin typeface="Times New Roman" pitchFamily="18" charset="0"/>
                <a:cs typeface="Times New Roman" pitchFamily="18" charset="0"/>
              </a:rPr>
              <a:t>Duration</a:t>
            </a:r>
            <a:r>
              <a:rPr lang="en-US" sz="2800" dirty="0" smtClean="0">
                <a:latin typeface="Times New Roman" pitchFamily="18" charset="0"/>
                <a:cs typeface="Times New Roman" pitchFamily="18" charset="0"/>
              </a:rPr>
              <a:t> appears a better measure of a bond’s life than maturity because it provides a more meaningful relationship with interest-rate changes. </a:t>
            </a:r>
          </a:p>
          <a:p>
            <a:r>
              <a:rPr lang="en-US" sz="2800" dirty="0" smtClean="0">
                <a:latin typeface="Times New Roman" pitchFamily="18" charset="0"/>
                <a:cs typeface="Times New Roman" pitchFamily="18" charset="0"/>
              </a:rPr>
              <a:t>This relationship has been expressed by Hopewell and Kaufman (1973) as:</a:t>
            </a:r>
            <a:endParaRPr lang="en-US" altLang="zh-TW" sz="2800" dirty="0">
              <a:latin typeface="Times New Roman" pitchFamily="18" charset="0"/>
              <a:cs typeface="Times New Roman" pitchFamily="18" charset="0"/>
            </a:endParaRPr>
          </a:p>
          <a:p>
            <a:pPr algn="r">
              <a:buFont typeface="Wingdings" pitchFamily="2" charset="2"/>
              <a:buNone/>
            </a:pPr>
            <a:r>
              <a:rPr lang="en-US" altLang="zh-TW" sz="2800" dirty="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23.5</a:t>
            </a:r>
            <a:r>
              <a:rPr lang="en-US" altLang="zh-TW" sz="2800" dirty="0">
                <a:latin typeface="Times New Roman" pitchFamily="18" charset="0"/>
                <a:cs typeface="Times New Roman" pitchFamily="18" charset="0"/>
              </a:rPr>
              <a: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where</a:t>
            </a:r>
            <a:r>
              <a:rPr lang="en-US" altLang="zh-TW" sz="2800" dirty="0">
                <a:latin typeface="Times New Roman" pitchFamily="18" charset="0"/>
                <a:cs typeface="Times New Roman" pitchFamily="18" charset="0"/>
              </a:rPr>
              <a:t>	       = “change in</a:t>
            </a:r>
            <a:r>
              <a:rPr lang="en-US" altLang="zh-TW" sz="2800" dirty="0" smtClean="0">
                <a:latin typeface="Times New Roman" pitchFamily="18" charset="0"/>
                <a:cs typeface="Times New Roman" pitchFamily="18" charset="0"/>
              </a:rPr>
              <a:t>”;</a:t>
            </a:r>
            <a:r>
              <a:rPr lang="en-US" altLang="zh-TW" sz="2800" dirty="0">
                <a:latin typeface="Times New Roman" pitchFamily="18" charset="0"/>
                <a:cs typeface="Times New Roman" pitchFamily="18" charset="0"/>
              </a:rPr>
              <a:t>	   </a:t>
            </a:r>
            <a:r>
              <a:rPr lang="en-US" altLang="zh-TW" sz="2800" i="1" dirty="0">
                <a:latin typeface="Times New Roman" pitchFamily="18" charset="0"/>
                <a:cs typeface="Times New Roman" pitchFamily="18" charset="0"/>
              </a:rPr>
              <a:t>P</a:t>
            </a:r>
            <a:r>
              <a:rPr lang="en-US" altLang="zh-TW" sz="2800" dirty="0">
                <a:latin typeface="Times New Roman" pitchFamily="18" charset="0"/>
                <a:cs typeface="Times New Roman" pitchFamily="18" charset="0"/>
              </a:rPr>
              <a:t> = bond price;</a:t>
            </a:r>
          </a:p>
          <a:p>
            <a:pPr>
              <a:buFont typeface="Wingdings" pitchFamily="2" charset="2"/>
              <a:buNone/>
            </a:pPr>
            <a:r>
              <a:rPr lang="en-US" altLang="zh-TW" sz="2800" dirty="0">
                <a:latin typeface="Times New Roman" pitchFamily="18" charset="0"/>
                <a:cs typeface="Times New Roman" pitchFamily="18" charset="0"/>
              </a:rPr>
              <a:t>	   </a:t>
            </a:r>
            <a:r>
              <a:rPr lang="en-US" altLang="zh-TW" sz="2800" i="1" dirty="0">
                <a:latin typeface="Times New Roman" pitchFamily="18" charset="0"/>
                <a:cs typeface="Times New Roman" pitchFamily="18" charset="0"/>
              </a:rPr>
              <a:t>D</a:t>
            </a:r>
            <a:r>
              <a:rPr lang="en-US" altLang="zh-TW" sz="2800" dirty="0">
                <a:latin typeface="Times New Roman" pitchFamily="18" charset="0"/>
                <a:cs typeface="Times New Roman" pitchFamily="18" charset="0"/>
              </a:rPr>
              <a:t> = duration; </a:t>
            </a:r>
            <a:r>
              <a:rPr lang="en-US" altLang="zh-TW" sz="2800" dirty="0" smtClean="0">
                <a:latin typeface="Times New Roman" pitchFamily="18" charset="0"/>
                <a:cs typeface="Times New Roman" pitchFamily="18" charset="0"/>
              </a:rPr>
              <a:t>and   </a:t>
            </a:r>
            <a:r>
              <a:rPr lang="en-US" altLang="zh-TW" sz="2800" i="1" dirty="0">
                <a:latin typeface="Times New Roman" pitchFamily="18" charset="0"/>
                <a:cs typeface="Times New Roman" pitchFamily="18" charset="0"/>
              </a:rPr>
              <a:t>I</a:t>
            </a:r>
            <a:r>
              <a:rPr lang="en-US" altLang="zh-TW" sz="2800" dirty="0">
                <a:latin typeface="Times New Roman" pitchFamily="18" charset="0"/>
                <a:cs typeface="Times New Roman" pitchFamily="18" charset="0"/>
              </a:rPr>
              <a:t> = market interest rate. </a:t>
            </a:r>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8916" name="Object 4"/>
          <p:cNvGraphicFramePr>
            <a:graphicFrameLocks noChangeAspect="1"/>
          </p:cNvGraphicFramePr>
          <p:nvPr/>
        </p:nvGraphicFramePr>
        <p:xfrm>
          <a:off x="3857620" y="3429000"/>
          <a:ext cx="1857388" cy="1072096"/>
        </p:xfrm>
        <a:graphic>
          <a:graphicData uri="http://schemas.openxmlformats.org/presentationml/2006/ole">
            <mc:AlternateContent xmlns:mc="http://schemas.openxmlformats.org/markup-compatibility/2006">
              <mc:Choice xmlns:v="urn:schemas-microsoft-com:vml" Requires="v">
                <p:oleObj spid="_x0000_s38919" name="Equation" r:id="rId3" imgW="672808" imgH="393529" progId="Equation.DSMT4">
                  <p:embed/>
                </p:oleObj>
              </mc:Choice>
              <mc:Fallback>
                <p:oleObj name="Equation" r:id="rId3" imgW="672808" imgH="393529"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0" y="3429000"/>
                        <a:ext cx="1857388" cy="1072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9" name="Rectangle 7"/>
          <p:cNvSpPr>
            <a:spLocks noChangeArrowheads="1"/>
          </p:cNvSpPr>
          <p:nvPr/>
        </p:nvSpPr>
        <p:spPr bwMode="auto">
          <a:xfrm>
            <a:off x="0" y="334803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8918" name="Object 6"/>
          <p:cNvGraphicFramePr>
            <a:graphicFrameLocks noChangeAspect="1"/>
          </p:cNvGraphicFramePr>
          <p:nvPr/>
        </p:nvGraphicFramePr>
        <p:xfrm>
          <a:off x="1500166" y="4500570"/>
          <a:ext cx="377854" cy="428628"/>
        </p:xfrm>
        <a:graphic>
          <a:graphicData uri="http://schemas.openxmlformats.org/presentationml/2006/ole">
            <mc:AlternateContent xmlns:mc="http://schemas.openxmlformats.org/markup-compatibility/2006">
              <mc:Choice xmlns:v="urn:schemas-microsoft-com:vml" Requires="v">
                <p:oleObj spid="_x0000_s38920" name="Equation" r:id="rId5" imgW="139579" imgH="164957" progId="Equation.DSMT4">
                  <p:embed/>
                </p:oleObj>
              </mc:Choice>
              <mc:Fallback>
                <p:oleObj name="Equation" r:id="rId5" imgW="139579" imgH="164957"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66" y="4500570"/>
                        <a:ext cx="377854"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27</a:t>
            </a:fld>
            <a:endParaRPr lang="en-US" altLang="zh-TW">
              <a:solidFill>
                <a:schemeClr val="accent6">
                  <a:lumMod val="20000"/>
                  <a:lumOff val="8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14290"/>
            <a:ext cx="8229600" cy="811213"/>
          </a:xfrm>
        </p:spPr>
        <p:txBody>
          <a:bodyPr/>
          <a:lstStyle/>
          <a:p>
            <a:r>
              <a:rPr lang="en-US" altLang="zh-TW" sz="3200" dirty="0" smtClean="0">
                <a:latin typeface="Times New Roman" pitchFamily="18" charset="0"/>
                <a:cs typeface="Times New Roman" pitchFamily="18" charset="0"/>
              </a:rPr>
              <a:t>23.2 Duration- Characteristics (1)</a:t>
            </a:r>
            <a:endParaRPr lang="en-US" altLang="zh-TW" sz="3200" b="1" i="1" dirty="0"/>
          </a:p>
        </p:txBody>
      </p:sp>
      <p:sp>
        <p:nvSpPr>
          <p:cNvPr id="39939" name="Rectangle 3"/>
          <p:cNvSpPr>
            <a:spLocks noGrp="1" noChangeArrowheads="1"/>
          </p:cNvSpPr>
          <p:nvPr>
            <p:ph type="body" sz="half" idx="1"/>
          </p:nvPr>
        </p:nvSpPr>
        <p:spPr>
          <a:xfrm>
            <a:off x="428596" y="857232"/>
            <a:ext cx="8064500" cy="2571768"/>
          </a:xfrm>
        </p:spPr>
        <p:txBody>
          <a:bodyPr>
            <a:normAutofit lnSpcReduction="10000"/>
          </a:bodyPr>
          <a:lstStyle/>
          <a:p>
            <a:r>
              <a:rPr lang="en-US" sz="2400" dirty="0" smtClean="0">
                <a:latin typeface="Times New Roman" pitchFamily="18" charset="0"/>
                <a:cs typeface="Times New Roman" pitchFamily="18" charset="0"/>
              </a:rPr>
              <a:t>The higher the coupon, the shorter the duration, because the face-value payment at maturity will represent a smaller proportional present-value contribution to the makeup of the current bond value.</a:t>
            </a:r>
            <a:endParaRPr lang="en-US" sz="2400" b="1" dirty="0" smtClean="0">
              <a:latin typeface="Times New Roman" pitchFamily="18" charset="0"/>
              <a:cs typeface="Times New Roman" pitchFamily="18" charset="0"/>
            </a:endParaRPr>
          </a:p>
          <a:p>
            <a:pPr>
              <a:buFont typeface="Wingdings" pitchFamily="2" charset="2"/>
              <a:buNone/>
            </a:pPr>
            <a:r>
              <a:rPr lang="en-US" sz="2000" b="1" dirty="0" smtClean="0">
                <a:latin typeface="Times New Roman" pitchFamily="18" charset="0"/>
                <a:cs typeface="Times New Roman" pitchFamily="18" charset="0"/>
              </a:rPr>
              <a:t>Table 23.12 </a:t>
            </a:r>
            <a:r>
              <a:rPr lang="en-US" sz="2000" dirty="0" smtClean="0">
                <a:latin typeface="Times New Roman" pitchFamily="18" charset="0"/>
                <a:cs typeface="Times New Roman" pitchFamily="18" charset="0"/>
              </a:rPr>
              <a:t>shows the relationship between duration, maturity, and coupon rates for a bond with a YTM of 6%.</a:t>
            </a:r>
            <a:endParaRPr lang="en-US" altLang="zh-TW" sz="2000" b="1" dirty="0" smtClean="0">
              <a:latin typeface="Times New Roman" pitchFamily="18" charset="0"/>
              <a:cs typeface="Times New Roman" pitchFamily="18" charset="0"/>
            </a:endParaRPr>
          </a:p>
          <a:p>
            <a:pPr>
              <a:buFont typeface="Wingdings" pitchFamily="2" charset="2"/>
              <a:buNone/>
            </a:pPr>
            <a:r>
              <a:rPr lang="en-US" altLang="zh-TW" sz="2000" b="1" dirty="0" smtClean="0">
                <a:latin typeface="Times New Roman" pitchFamily="18" charset="0"/>
                <a:cs typeface="Times New Roman" pitchFamily="18" charset="0"/>
              </a:rPr>
              <a:t>Table 23.12</a:t>
            </a:r>
            <a:r>
              <a:rPr lang="en-US" altLang="zh-TW" sz="2000" dirty="0" smtClean="0">
                <a:latin typeface="Times New Roman" pitchFamily="18" charset="0"/>
                <a:cs typeface="Times New Roman" pitchFamily="18" charset="0"/>
              </a:rPr>
              <a:t> </a:t>
            </a:r>
            <a:r>
              <a:rPr lang="en-US" altLang="zh-TW" sz="2000" dirty="0">
                <a:latin typeface="Times New Roman" pitchFamily="18" charset="0"/>
                <a:cs typeface="Times New Roman" pitchFamily="18" charset="0"/>
              </a:rPr>
              <a:t>Duration, Maturity, and Coupon Rate</a:t>
            </a:r>
            <a:r>
              <a:rPr lang="en-US" altLang="zh-TW" sz="2800" dirty="0">
                <a:latin typeface="Times New Roman" pitchFamily="18" charset="0"/>
                <a:cs typeface="Times New Roman" pitchFamily="18" charset="0"/>
              </a:rPr>
              <a:t> </a:t>
            </a:r>
          </a:p>
        </p:txBody>
      </p:sp>
      <p:graphicFrame>
        <p:nvGraphicFramePr>
          <p:cNvPr id="40025" name="Group 89"/>
          <p:cNvGraphicFramePr>
            <a:graphicFrameLocks noGrp="1"/>
          </p:cNvGraphicFramePr>
          <p:nvPr>
            <p:ph sz="half" idx="2"/>
          </p:nvPr>
        </p:nvGraphicFramePr>
        <p:xfrm>
          <a:off x="785786" y="3286124"/>
          <a:ext cx="7427912" cy="3095625"/>
        </p:xfrm>
        <a:graphic>
          <a:graphicData uri="http://schemas.openxmlformats.org/drawingml/2006/table">
            <a:tbl>
              <a:tblPr/>
              <a:tblGrid>
                <a:gridCol w="1485900"/>
                <a:gridCol w="1485900"/>
                <a:gridCol w="1484312"/>
                <a:gridCol w="1485900"/>
                <a:gridCol w="1485900"/>
              </a:tblGrid>
              <a:tr h="48260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Maturity </a:t>
                      </a:r>
                      <a:endPar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(years)</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Coupon Rate</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826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0.02</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0.06</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0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0.995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4.756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8.891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14.981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19.452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17.567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17.667</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0.990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4.558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12.98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17.129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17.232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17.667</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0.985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4.393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7.662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11.904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16.273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17.120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17.667</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0.981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4.254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7.286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11.232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15.829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17.064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17.667</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179512" y="6619875"/>
            <a:ext cx="2289175" cy="476250"/>
          </a:xfrm>
        </p:spPr>
        <p:txBody>
          <a:bodyPr/>
          <a:lstStyle/>
          <a:p>
            <a:fld id="{35EC747C-0D73-46A0-B156-672A9CB7DCD1}" type="slidenum">
              <a:rPr lang="en-US" altLang="zh-TW">
                <a:solidFill>
                  <a:schemeClr val="accent6">
                    <a:lumMod val="20000"/>
                    <a:lumOff val="80000"/>
                  </a:schemeClr>
                </a:solidFill>
              </a:rPr>
              <a:pPr/>
              <a:t>28</a:t>
            </a:fld>
            <a:endParaRPr lang="en-US" altLang="zh-TW" dirty="0">
              <a:solidFill>
                <a:schemeClr val="accent6">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 Duration- Characteristics (1)</a:t>
            </a:r>
            <a:endParaRPr lang="en-US" altLang="zh-TW" sz="3200" b="1" i="1" dirty="0"/>
          </a:p>
        </p:txBody>
      </p:sp>
      <p:sp>
        <p:nvSpPr>
          <p:cNvPr id="40963" name="Rectangle 3"/>
          <p:cNvSpPr>
            <a:spLocks noGrp="1" noChangeArrowheads="1"/>
          </p:cNvSpPr>
          <p:nvPr>
            <p:ph idx="1"/>
          </p:nvPr>
        </p:nvSpPr>
        <p:spPr>
          <a:xfrm>
            <a:off x="285720" y="1000108"/>
            <a:ext cx="8572559" cy="5400675"/>
          </a:xfrm>
        </p:spPr>
        <p:txBody>
          <a:bodyPr/>
          <a:lstStyle/>
          <a:p>
            <a:r>
              <a:rPr lang="en-US" sz="2400" dirty="0" smtClean="0">
                <a:latin typeface="Times New Roman" pitchFamily="18" charset="0"/>
                <a:cs typeface="Times New Roman" pitchFamily="18" charset="0"/>
              </a:rPr>
              <a:t>When the coupon rate is the same as or greater than the yield rate (the bond is selling at a premium), duration approaches the limit directly. </a:t>
            </a:r>
          </a:p>
          <a:p>
            <a:r>
              <a:rPr lang="en-US" sz="2400" dirty="0" smtClean="0">
                <a:latin typeface="Times New Roman" pitchFamily="18" charset="0"/>
                <a:cs typeface="Times New Roman" pitchFamily="18" charset="0"/>
              </a:rPr>
              <a:t>Conversely, for discount-priced bonds (coupon rate is less than YTM), duration can increase beyond the limit and then recede to the limit.</a:t>
            </a:r>
            <a:endParaRPr lang="en-US" altLang="zh-TW" sz="2400" b="1" dirty="0" smtClean="0">
              <a:latin typeface="Times New Roman" pitchFamily="18" charset="0"/>
              <a:cs typeface="Times New Roman" pitchFamily="18" charset="0"/>
            </a:endParaRPr>
          </a:p>
          <a:p>
            <a:pPr>
              <a:buFont typeface="Wingdings" pitchFamily="2" charset="2"/>
              <a:buNone/>
            </a:pPr>
            <a:r>
              <a:rPr lang="en-US" altLang="zh-TW" sz="2400" b="1" dirty="0" smtClean="0">
                <a:latin typeface="Times New Roman" pitchFamily="18" charset="0"/>
                <a:cs typeface="Times New Roman" pitchFamily="18" charset="0"/>
              </a:rPr>
              <a:t>Figure 23.2 </a:t>
            </a:r>
            <a:r>
              <a:rPr lang="en-US" altLang="zh-TW" sz="2200" dirty="0" smtClean="0">
                <a:latin typeface="Times New Roman" pitchFamily="18" charset="0"/>
                <a:cs typeface="Times New Roman" pitchFamily="18" charset="0"/>
              </a:rPr>
              <a:t>Duration </a:t>
            </a:r>
            <a:r>
              <a:rPr lang="en-US" altLang="zh-TW" sz="2200" dirty="0">
                <a:latin typeface="Times New Roman" pitchFamily="18" charset="0"/>
                <a:cs typeface="Times New Roman" pitchFamily="18" charset="0"/>
              </a:rPr>
              <a:t>and Maturity for Premium and </a:t>
            </a:r>
            <a:r>
              <a:rPr lang="en-US" altLang="zh-TW" sz="2200" dirty="0" smtClean="0">
                <a:latin typeface="Times New Roman" pitchFamily="18" charset="0"/>
                <a:cs typeface="Times New Roman" pitchFamily="18" charset="0"/>
              </a:rPr>
              <a:t>Discount </a:t>
            </a:r>
            <a:r>
              <a:rPr lang="en-US" altLang="zh-TW" sz="2200" dirty="0">
                <a:latin typeface="Times New Roman" pitchFamily="18" charset="0"/>
                <a:cs typeface="Times New Roman" pitchFamily="18" charset="0"/>
              </a:rPr>
              <a:t>Bonds</a:t>
            </a:r>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pic>
        <p:nvPicPr>
          <p:cNvPr id="40966" name="Picture 6"/>
          <p:cNvPicPr>
            <a:picLocks noChangeAspect="1" noChangeArrowheads="1"/>
          </p:cNvPicPr>
          <p:nvPr/>
        </p:nvPicPr>
        <p:blipFill>
          <a:blip r:embed="rId2"/>
          <a:srcRect l="36979" t="21667" r="26562" b="50833"/>
          <a:stretch>
            <a:fillRect/>
          </a:stretch>
        </p:blipFill>
        <p:spPr bwMode="auto">
          <a:xfrm>
            <a:off x="1928794" y="3929066"/>
            <a:ext cx="5152248" cy="24288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29</a:t>
            </a:fld>
            <a:endParaRPr lang="en-US" altLang="zh-TW">
              <a:solidFill>
                <a:schemeClr val="accent6">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29600" cy="739775"/>
          </a:xfrm>
        </p:spPr>
        <p:txBody>
          <a:bodyPr/>
          <a:lstStyle/>
          <a:p>
            <a:pPr>
              <a:lnSpc>
                <a:spcPct val="90000"/>
              </a:lnSpc>
            </a:pPr>
            <a:r>
              <a:rPr lang="en-US" altLang="zh-TW" sz="3200" dirty="0" smtClean="0">
                <a:latin typeface="Times New Roman" pitchFamily="18" charset="0"/>
                <a:cs typeface="Times New Roman" pitchFamily="18" charset="0"/>
              </a:rPr>
              <a:t>23.1 Bond Strategies</a:t>
            </a:r>
          </a:p>
        </p:txBody>
      </p:sp>
      <p:sp>
        <p:nvSpPr>
          <p:cNvPr id="9219" name="Rectangle 3"/>
          <p:cNvSpPr>
            <a:spLocks noGrp="1" noChangeArrowheads="1"/>
          </p:cNvSpPr>
          <p:nvPr>
            <p:ph idx="1"/>
          </p:nvPr>
        </p:nvSpPr>
        <p:spPr>
          <a:xfrm>
            <a:off x="395288" y="1268413"/>
            <a:ext cx="8229600" cy="5256212"/>
          </a:xfrm>
        </p:spPr>
        <p:txBody>
          <a:bodyPr/>
          <a:lstStyle/>
          <a:p>
            <a:r>
              <a:rPr lang="en-US" altLang="zh-TW" dirty="0" smtClean="0">
                <a:latin typeface="Times New Roman" pitchFamily="18" charset="0"/>
                <a:cs typeface="Times New Roman" pitchFamily="18" charset="0"/>
              </a:rPr>
              <a:t>23.1.1 Riding </a:t>
            </a:r>
            <a:r>
              <a:rPr lang="en-US" altLang="zh-TW" dirty="0">
                <a:latin typeface="Times New Roman" pitchFamily="18" charset="0"/>
                <a:cs typeface="Times New Roman" pitchFamily="18" charset="0"/>
              </a:rPr>
              <a:t>the Yield Curve</a:t>
            </a:r>
          </a:p>
          <a:p>
            <a:r>
              <a:rPr lang="en-US" altLang="zh-TW" dirty="0" smtClean="0">
                <a:latin typeface="Times New Roman" pitchFamily="18" charset="0"/>
                <a:cs typeface="Times New Roman" pitchFamily="18" charset="0"/>
              </a:rPr>
              <a:t>23.1.2 Maturity-Structure </a:t>
            </a:r>
            <a:r>
              <a:rPr lang="en-US" altLang="zh-TW" dirty="0">
                <a:latin typeface="Times New Roman" pitchFamily="18" charset="0"/>
                <a:cs typeface="Times New Roman" pitchFamily="18" charset="0"/>
              </a:rPr>
              <a:t>strategies</a:t>
            </a:r>
          </a:p>
          <a:p>
            <a:r>
              <a:rPr lang="en-US" altLang="zh-TW" dirty="0" smtClean="0">
                <a:latin typeface="Times New Roman" pitchFamily="18" charset="0"/>
                <a:cs typeface="Times New Roman" pitchFamily="18" charset="0"/>
              </a:rPr>
              <a:t>23.1.3 Swapping</a:t>
            </a:r>
            <a:endParaRPr lang="en-US" altLang="zh-TW" dirty="0">
              <a:latin typeface="Times New Roman" pitchFamily="18" charset="0"/>
              <a:cs typeface="Times New Roman" pitchFamily="18" charset="0"/>
            </a:endParaRPr>
          </a:p>
          <a:p>
            <a:pPr lvl="1">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23.1.3.1 Substitution </a:t>
            </a:r>
            <a:r>
              <a:rPr lang="en-US" altLang="zh-TW" dirty="0">
                <a:latin typeface="Times New Roman" pitchFamily="18" charset="0"/>
                <a:cs typeface="Times New Roman" pitchFamily="18" charset="0"/>
              </a:rPr>
              <a:t>Swap</a:t>
            </a:r>
            <a:br>
              <a:rPr lang="en-US" altLang="zh-TW" dirty="0">
                <a:latin typeface="Times New Roman" pitchFamily="18" charset="0"/>
                <a:cs typeface="Times New Roman" pitchFamily="18" charset="0"/>
              </a:rPr>
            </a:br>
            <a:r>
              <a:rPr lang="en-US" altLang="zh-TW" dirty="0" smtClean="0">
                <a:latin typeface="Times New Roman" pitchFamily="18" charset="0"/>
                <a:cs typeface="Times New Roman" pitchFamily="18" charset="0"/>
              </a:rPr>
              <a:t>23.1.3.2 </a:t>
            </a:r>
            <a:r>
              <a:rPr lang="en-US" altLang="zh-TW" dirty="0" err="1" smtClean="0">
                <a:latin typeface="Times New Roman" pitchFamily="18" charset="0"/>
                <a:cs typeface="Times New Roman" pitchFamily="18" charset="0"/>
              </a:rPr>
              <a:t>Intermarket</a:t>
            </a:r>
            <a:r>
              <a:rPr lang="en-US" altLang="zh-TW" dirty="0" smtClean="0">
                <a:latin typeface="Times New Roman" pitchFamily="18" charset="0"/>
                <a:cs typeface="Times New Roman" pitchFamily="18" charset="0"/>
              </a:rPr>
              <a:t>-Spread </a:t>
            </a:r>
            <a:r>
              <a:rPr lang="en-US" altLang="zh-TW" dirty="0">
                <a:latin typeface="Times New Roman" pitchFamily="18" charset="0"/>
                <a:cs typeface="Times New Roman" pitchFamily="18" charset="0"/>
              </a:rPr>
              <a:t>Swap</a:t>
            </a:r>
            <a:br>
              <a:rPr lang="en-US" altLang="zh-TW" dirty="0">
                <a:latin typeface="Times New Roman" pitchFamily="18" charset="0"/>
                <a:cs typeface="Times New Roman" pitchFamily="18" charset="0"/>
              </a:rPr>
            </a:br>
            <a:r>
              <a:rPr lang="en-US" altLang="zh-TW" dirty="0" smtClean="0">
                <a:latin typeface="Times New Roman" pitchFamily="18" charset="0"/>
                <a:cs typeface="Times New Roman" pitchFamily="18" charset="0"/>
              </a:rPr>
              <a:t>23.1.3.3 Interest-Rate Application </a:t>
            </a:r>
            <a:r>
              <a:rPr lang="en-US" altLang="zh-TW" dirty="0">
                <a:latin typeface="Times New Roman" pitchFamily="18" charset="0"/>
                <a:cs typeface="Times New Roman" pitchFamily="18" charset="0"/>
              </a:rPr>
              <a:t>Swap</a:t>
            </a:r>
            <a:br>
              <a:rPr lang="en-US" altLang="zh-TW" dirty="0">
                <a:latin typeface="Times New Roman" pitchFamily="18" charset="0"/>
                <a:cs typeface="Times New Roman" pitchFamily="18" charset="0"/>
              </a:rPr>
            </a:br>
            <a:r>
              <a:rPr lang="en-US" altLang="zh-TW" dirty="0" smtClean="0">
                <a:latin typeface="Times New Roman" pitchFamily="18" charset="0"/>
                <a:cs typeface="Times New Roman" pitchFamily="18" charset="0"/>
              </a:rPr>
              <a:t>23.1.3.4 Pure-Yield </a:t>
            </a:r>
            <a:r>
              <a:rPr lang="en-US" altLang="zh-TW" dirty="0">
                <a:latin typeface="Times New Roman" pitchFamily="18" charset="0"/>
                <a:cs typeface="Times New Roman" pitchFamily="18" charset="0"/>
              </a:rPr>
              <a:t>Pickup Swap</a:t>
            </a:r>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a:t>
            </a:fld>
            <a:endParaRPr lang="en-US" altLang="zh-TW">
              <a:solidFill>
                <a:schemeClr val="accent6">
                  <a:lumMod val="20000"/>
                  <a:lumOff val="8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457200"/>
            <a:ext cx="8229600" cy="739775"/>
          </a:xfrm>
        </p:spPr>
        <p:txBody>
          <a:bodyPr/>
          <a:lstStyle/>
          <a:p>
            <a:r>
              <a:rPr lang="en-US" altLang="zh-TW" sz="3200" dirty="0" smtClean="0">
                <a:latin typeface="Times New Roman" pitchFamily="18" charset="0"/>
                <a:cs typeface="Times New Roman" pitchFamily="18" charset="0"/>
              </a:rPr>
              <a:t>23.2 Duration- Characteristics (2)</a:t>
            </a:r>
            <a:endParaRPr lang="en-US" altLang="zh-TW" sz="3200" b="1" i="1" dirty="0"/>
          </a:p>
        </p:txBody>
      </p:sp>
      <p:sp>
        <p:nvSpPr>
          <p:cNvPr id="41987" name="Rectangle 3"/>
          <p:cNvSpPr>
            <a:spLocks noGrp="1" noChangeArrowheads="1"/>
          </p:cNvSpPr>
          <p:nvPr>
            <p:ph type="body" sz="half" idx="1"/>
          </p:nvPr>
        </p:nvSpPr>
        <p:spPr>
          <a:xfrm>
            <a:off x="428596" y="1214422"/>
            <a:ext cx="8286808" cy="4786346"/>
          </a:xfrm>
        </p:spPr>
        <p:txBody>
          <a:bodyPr/>
          <a:lstStyle/>
          <a:p>
            <a:r>
              <a:rPr lang="en-US" sz="2400" dirty="0" smtClean="0">
                <a:latin typeface="Times New Roman" pitchFamily="18" charset="0"/>
                <a:cs typeface="Times New Roman" pitchFamily="18" charset="0"/>
              </a:rPr>
              <a:t>The higher the YTM, the shorter the duration, because YTM is used as the discount rate for the bond’s cash flows and higher discount rates diminish the proportional present-value contribution of more distant payments (as shown in </a:t>
            </a:r>
            <a:r>
              <a:rPr lang="en-US" sz="2400" b="1" dirty="0" smtClean="0">
                <a:latin typeface="Times New Roman" pitchFamily="18" charset="0"/>
                <a:cs typeface="Times New Roman" pitchFamily="18" charset="0"/>
              </a:rPr>
              <a:t>Table 23.13</a:t>
            </a:r>
            <a:r>
              <a:rPr lang="en-US" sz="24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p>
          <a:p>
            <a:pPr>
              <a:buFont typeface="Wingdings" pitchFamily="2" charset="2"/>
              <a:buNone/>
            </a:pPr>
            <a:r>
              <a:rPr lang="en-US" altLang="zh-TW" sz="2000" b="1" dirty="0" smtClean="0">
                <a:latin typeface="Times New Roman" pitchFamily="18" charset="0"/>
                <a:cs typeface="Times New Roman" pitchFamily="18" charset="0"/>
              </a:rPr>
              <a:t>Table 23.13</a:t>
            </a:r>
            <a:r>
              <a:rPr lang="en-US" altLang="zh-TW" sz="2000" dirty="0" smtClean="0">
                <a:latin typeface="Times New Roman" pitchFamily="18" charset="0"/>
                <a:cs typeface="Times New Roman" pitchFamily="18" charset="0"/>
              </a:rPr>
              <a:t>  </a:t>
            </a:r>
            <a:r>
              <a:rPr lang="en-US" altLang="zh-TW" sz="2000" dirty="0">
                <a:latin typeface="Times New Roman" pitchFamily="18" charset="0"/>
                <a:cs typeface="Times New Roman" pitchFamily="18" charset="0"/>
              </a:rPr>
              <a:t>Duration and Yield to Maturity</a:t>
            </a:r>
          </a:p>
        </p:txBody>
      </p:sp>
      <p:graphicFrame>
        <p:nvGraphicFramePr>
          <p:cNvPr id="42016" name="Group 32"/>
          <p:cNvGraphicFramePr>
            <a:graphicFrameLocks noGrp="1"/>
          </p:cNvGraphicFramePr>
          <p:nvPr>
            <p:ph sz="half" idx="2"/>
          </p:nvPr>
        </p:nvGraphicFramePr>
        <p:xfrm>
          <a:off x="2000232" y="3857628"/>
          <a:ext cx="4038600" cy="2600325"/>
        </p:xfrm>
        <a:graphic>
          <a:graphicData uri="http://schemas.openxmlformats.org/drawingml/2006/table">
            <a:tbl>
              <a:tblPr/>
              <a:tblGrid>
                <a:gridCol w="1420812"/>
                <a:gridCol w="2617788"/>
              </a:tblGrid>
              <a:tr h="720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YTM</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at Limit</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(maturity → ∞)</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9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0.08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0.50</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13.5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179512" y="6619875"/>
            <a:ext cx="2289175" cy="476250"/>
          </a:xfrm>
        </p:spPr>
        <p:txBody>
          <a:bodyPr/>
          <a:lstStyle/>
          <a:p>
            <a:fld id="{35EC747C-0D73-46A0-B156-672A9CB7DCD1}" type="slidenum">
              <a:rPr lang="en-US" altLang="zh-TW">
                <a:solidFill>
                  <a:schemeClr val="accent6">
                    <a:lumMod val="20000"/>
                    <a:lumOff val="80000"/>
                  </a:schemeClr>
                </a:solidFill>
              </a:rPr>
              <a:pPr/>
              <a:t>30</a:t>
            </a:fld>
            <a:endParaRPr lang="en-US" altLang="zh-TW" dirty="0">
              <a:solidFill>
                <a:schemeClr val="accent6">
                  <a:lumMod val="20000"/>
                  <a:lumOff val="8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85728"/>
            <a:ext cx="8229600" cy="595313"/>
          </a:xfrm>
        </p:spPr>
        <p:txBody>
          <a:bodyPr/>
          <a:lstStyle/>
          <a:p>
            <a:r>
              <a:rPr lang="en-US" altLang="zh-TW" sz="3200" dirty="0" smtClean="0">
                <a:latin typeface="Times New Roman" pitchFamily="18" charset="0"/>
                <a:cs typeface="Times New Roman" pitchFamily="18" charset="0"/>
              </a:rPr>
              <a:t>23.2 Duration- Characteristics (3)</a:t>
            </a:r>
            <a:endParaRPr lang="en-US" altLang="zh-TW" sz="3200" b="1" i="1" dirty="0"/>
          </a:p>
        </p:txBody>
      </p:sp>
      <p:sp>
        <p:nvSpPr>
          <p:cNvPr id="43011" name="Rectangle 3"/>
          <p:cNvSpPr>
            <a:spLocks noGrp="1" noChangeArrowheads="1"/>
          </p:cNvSpPr>
          <p:nvPr>
            <p:ph type="body" sz="half" idx="1"/>
          </p:nvPr>
        </p:nvSpPr>
        <p:spPr>
          <a:xfrm>
            <a:off x="571472" y="785794"/>
            <a:ext cx="8424862" cy="1285884"/>
          </a:xfrm>
        </p:spPr>
        <p:txBody>
          <a:bodyPr>
            <a:noAutofit/>
          </a:bodyPr>
          <a:lstStyle/>
          <a:p>
            <a:r>
              <a:rPr lang="en-US" sz="2400" dirty="0" smtClean="0">
                <a:latin typeface="Times New Roman" pitchFamily="18" charset="0"/>
                <a:cs typeface="Times New Roman" pitchFamily="18" charset="0"/>
              </a:rPr>
              <a:t>A typical sinking fund (one is which the bond principal is gradually retired over time) will reduce duration (as shown in </a:t>
            </a:r>
            <a:r>
              <a:rPr lang="en-US" sz="2400" b="1" dirty="0" smtClean="0">
                <a:latin typeface="Times New Roman" pitchFamily="18" charset="0"/>
                <a:cs typeface="Times New Roman" pitchFamily="18" charset="0"/>
              </a:rPr>
              <a:t>Table 23.14</a:t>
            </a:r>
            <a:r>
              <a:rPr lang="en-US" sz="2400" dirty="0" smtClean="0">
                <a:latin typeface="Times New Roman" pitchFamily="18" charset="0"/>
                <a:cs typeface="Times New Roman" pitchFamily="18" charset="0"/>
              </a:rPr>
              <a:t>). </a:t>
            </a:r>
          </a:p>
          <a:p>
            <a:r>
              <a:rPr lang="en-US" altLang="zh-TW" sz="1800" b="1" dirty="0" smtClean="0">
                <a:latin typeface="Times New Roman" pitchFamily="18" charset="0"/>
                <a:cs typeface="Times New Roman" pitchFamily="18" charset="0"/>
              </a:rPr>
              <a:t>Table 23.14 </a:t>
            </a:r>
            <a:r>
              <a:rPr lang="en-US" altLang="zh-TW" sz="1800" dirty="0" smtClean="0">
                <a:latin typeface="Times New Roman" pitchFamily="18" charset="0"/>
                <a:cs typeface="Times New Roman" pitchFamily="18" charset="0"/>
              </a:rPr>
              <a:t> </a:t>
            </a:r>
            <a:r>
              <a:rPr lang="en-US" altLang="zh-TW" sz="1800" dirty="0">
                <a:latin typeface="Times New Roman" pitchFamily="18" charset="0"/>
                <a:cs typeface="Times New Roman" pitchFamily="18" charset="0"/>
              </a:rPr>
              <a:t>Duration With and Without Sinking Funds (Assuming </a:t>
            </a:r>
            <a:r>
              <a:rPr lang="en-US" altLang="zh-TW" sz="1800" dirty="0" smtClean="0">
                <a:latin typeface="Times New Roman" pitchFamily="18" charset="0"/>
                <a:cs typeface="Times New Roman" pitchFamily="18" charset="0"/>
              </a:rPr>
              <a:t>8% Market </a:t>
            </a:r>
            <a:r>
              <a:rPr lang="en-US" altLang="zh-TW" sz="1800" dirty="0">
                <a:latin typeface="Times New Roman" pitchFamily="18" charset="0"/>
                <a:cs typeface="Times New Roman" pitchFamily="18" charset="0"/>
              </a:rPr>
              <a:t>Yield)</a:t>
            </a:r>
          </a:p>
        </p:txBody>
      </p:sp>
      <p:graphicFrame>
        <p:nvGraphicFramePr>
          <p:cNvPr id="43131" name="Group 123"/>
          <p:cNvGraphicFramePr>
            <a:graphicFrameLocks noGrp="1"/>
          </p:cNvGraphicFramePr>
          <p:nvPr>
            <p:ph sz="half" idx="2"/>
          </p:nvPr>
        </p:nvGraphicFramePr>
        <p:xfrm>
          <a:off x="642910" y="2233634"/>
          <a:ext cx="8143932" cy="4267200"/>
        </p:xfrm>
        <a:graphic>
          <a:graphicData uri="http://schemas.openxmlformats.org/drawingml/2006/table">
            <a:tbl>
              <a:tblPr/>
              <a:tblGrid>
                <a:gridCol w="963916"/>
                <a:gridCol w="1296187"/>
                <a:gridCol w="1626811"/>
                <a:gridCol w="1549502"/>
                <a:gridCol w="1235325"/>
                <a:gridCol w="1472191"/>
              </a:tblGrid>
              <a:tr h="76785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Present-Value</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Factor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Present Value of 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Weight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Duration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828">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A</a:t>
                      </a:r>
                      <a:r>
                        <a:rPr kumimoji="1" lang="en-US" altLang="zh-TW" sz="1600" b="0" i="0" u="none" strike="noStrike" cap="none" normalizeH="0" baseline="0" smtClean="0">
                          <a:ln>
                            <a:noFill/>
                          </a:ln>
                          <a:solidFill>
                            <a:schemeClr val="tx2"/>
                          </a:solidFill>
                          <a:effectLst/>
                          <a:latin typeface="Arial"/>
                          <a:ea typeface="新細明體" pitchFamily="18" charset="-120"/>
                          <a:cs typeface="Times New Roman" pitchFamily="18" charset="0"/>
                        </a:rPr>
                        <a:t>—</a:t>
                      </a: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No Sinking Fund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879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  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1,040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0.9259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0.8573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0.7938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0.7350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0.6806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0.6302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0.5835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0.5403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0.5002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0.4632</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  37.04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31.75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29.40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27.22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25.21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23.34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21.61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20.01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481.73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$ 731.58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0.0434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0.0372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0.0319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0.0295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0.0274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0.6585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0.0938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0.1302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0.1608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0.1860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0.2070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0.2233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0.2360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0.2466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6.5850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8.1193</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828">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 8.12 years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a:xfrm>
            <a:off x="179512" y="6619875"/>
            <a:ext cx="2289175" cy="476250"/>
          </a:xfrm>
        </p:spPr>
        <p:txBody>
          <a:bodyPr/>
          <a:lstStyle/>
          <a:p>
            <a:fld id="{35EC747C-0D73-46A0-B156-672A9CB7DCD1}" type="slidenum">
              <a:rPr lang="en-US" altLang="zh-TW">
                <a:solidFill>
                  <a:schemeClr val="accent6">
                    <a:lumMod val="20000"/>
                    <a:lumOff val="80000"/>
                  </a:schemeClr>
                </a:solidFill>
              </a:rPr>
              <a:pPr/>
              <a:t>31</a:t>
            </a:fld>
            <a:endParaRPr lang="en-US" altLang="zh-TW">
              <a:solidFill>
                <a:schemeClr val="accent6">
                  <a:lumMod val="20000"/>
                  <a:lumOff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7200"/>
            <a:ext cx="8229600" cy="595313"/>
          </a:xfrm>
        </p:spPr>
        <p:txBody>
          <a:bodyPr/>
          <a:lstStyle/>
          <a:p>
            <a:r>
              <a:rPr lang="en-US" altLang="zh-TW" sz="3200" dirty="0" smtClean="0">
                <a:latin typeface="Times New Roman" pitchFamily="18" charset="0"/>
                <a:cs typeface="Times New Roman" pitchFamily="18" charset="0"/>
              </a:rPr>
              <a:t>23.2 Duration- Characteristics (3)</a:t>
            </a:r>
            <a:endParaRPr lang="en-US" altLang="zh-TW" sz="3200" b="1" i="1" dirty="0"/>
          </a:p>
        </p:txBody>
      </p:sp>
      <p:sp>
        <p:nvSpPr>
          <p:cNvPr id="44035" name="Rectangle 3"/>
          <p:cNvSpPr>
            <a:spLocks noGrp="1" noChangeArrowheads="1"/>
          </p:cNvSpPr>
          <p:nvPr>
            <p:ph type="body" sz="half" idx="1"/>
          </p:nvPr>
        </p:nvSpPr>
        <p:spPr>
          <a:xfrm>
            <a:off x="571472" y="1000108"/>
            <a:ext cx="7993062" cy="5732462"/>
          </a:xfrm>
        </p:spPr>
        <p:txBody>
          <a:bodyPr>
            <a:normAutofit/>
          </a:bodyPr>
          <a:lstStyle/>
          <a:p>
            <a:pPr>
              <a:buFont typeface="Wingdings" pitchFamily="2" charset="2"/>
              <a:buNone/>
            </a:pPr>
            <a:r>
              <a:rPr lang="en-US" altLang="zh-TW" sz="2000" b="1" dirty="0">
                <a:latin typeface="Times New Roman" pitchFamily="18" charset="0"/>
                <a:cs typeface="Times New Roman" pitchFamily="18" charset="0"/>
              </a:rPr>
              <a:t>Table </a:t>
            </a:r>
            <a:r>
              <a:rPr lang="en-US" altLang="zh-TW" sz="2000" b="1" dirty="0" smtClean="0">
                <a:latin typeface="Times New Roman" pitchFamily="18" charset="0"/>
                <a:cs typeface="Times New Roman" pitchFamily="18" charset="0"/>
              </a:rPr>
              <a:t>23.14</a:t>
            </a:r>
            <a:r>
              <a:rPr lang="en-US" altLang="zh-TW" sz="2000" dirty="0" smtClean="0">
                <a:latin typeface="Times New Roman" pitchFamily="18" charset="0"/>
                <a:cs typeface="Times New Roman" pitchFamily="18" charset="0"/>
              </a:rPr>
              <a:t> </a:t>
            </a:r>
            <a:r>
              <a:rPr lang="en-US" altLang="zh-TW" sz="2000" dirty="0">
                <a:latin typeface="Times New Roman" pitchFamily="18" charset="0"/>
                <a:cs typeface="Times New Roman" pitchFamily="18" charset="0"/>
              </a:rPr>
              <a:t>Duration With and Without Sinking Funds (Assuming </a:t>
            </a:r>
            <a:r>
              <a:rPr lang="en-US" altLang="zh-TW" sz="2000" dirty="0" smtClean="0">
                <a:latin typeface="Times New Roman" pitchFamily="18" charset="0"/>
                <a:cs typeface="Times New Roman" pitchFamily="18" charset="0"/>
              </a:rPr>
              <a:t>8% </a:t>
            </a:r>
            <a:r>
              <a:rPr lang="en-US" altLang="zh-TW" sz="2000" dirty="0">
                <a:latin typeface="Times New Roman" pitchFamily="18" charset="0"/>
                <a:cs typeface="Times New Roman" pitchFamily="18" charset="0"/>
              </a:rPr>
              <a:t>Market Yield) (Cont’d)</a:t>
            </a: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r>
              <a:rPr lang="en-US" altLang="zh-TW" sz="1400" i="1" dirty="0">
                <a:latin typeface="Times New Roman" pitchFamily="18" charset="0"/>
                <a:cs typeface="Times New Roman" pitchFamily="18" charset="0"/>
              </a:rPr>
              <a:t>Source:</a:t>
            </a:r>
            <a:r>
              <a:rPr lang="en-US" altLang="zh-TW" sz="1400" dirty="0">
                <a:latin typeface="Times New Roman" pitchFamily="18" charset="0"/>
                <a:cs typeface="Times New Roman" pitchFamily="18" charset="0"/>
              </a:rPr>
              <a:t> Reilly and </a:t>
            </a:r>
            <a:r>
              <a:rPr lang="en-US" altLang="zh-TW" sz="1400" dirty="0" err="1">
                <a:latin typeface="Times New Roman" pitchFamily="18" charset="0"/>
                <a:cs typeface="Times New Roman" pitchFamily="18" charset="0"/>
              </a:rPr>
              <a:t>Sidhu</a:t>
            </a:r>
            <a:r>
              <a:rPr lang="en-US" altLang="zh-TW" sz="1400" dirty="0">
                <a:latin typeface="Times New Roman" pitchFamily="18" charset="0"/>
                <a:cs typeface="Times New Roman" pitchFamily="18" charset="0"/>
              </a:rPr>
              <a:t>, 1980, pp. 61-62.</a:t>
            </a:r>
          </a:p>
        </p:txBody>
      </p:sp>
      <p:graphicFrame>
        <p:nvGraphicFramePr>
          <p:cNvPr id="44154" name="Group 122"/>
          <p:cNvGraphicFramePr>
            <a:graphicFrameLocks noGrp="1"/>
          </p:cNvGraphicFramePr>
          <p:nvPr>
            <p:ph sz="half" idx="2"/>
          </p:nvPr>
        </p:nvGraphicFramePr>
        <p:xfrm>
          <a:off x="714348" y="1751030"/>
          <a:ext cx="7715250" cy="4392614"/>
        </p:xfrm>
        <a:graphic>
          <a:graphicData uri="http://schemas.openxmlformats.org/drawingml/2006/table">
            <a:tbl>
              <a:tblPr/>
              <a:tblGrid>
                <a:gridCol w="912812"/>
                <a:gridCol w="1228725"/>
                <a:gridCol w="1539875"/>
                <a:gridCol w="1468438"/>
                <a:gridCol w="1169987"/>
                <a:gridCol w="1395413"/>
              </a:tblGrid>
              <a:tr h="8461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Present-Value</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Factor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Present Value of 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Weight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Duration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Bond A</a:t>
                      </a:r>
                      <a:r>
                        <a:rPr kumimoji="1" lang="en-US" altLang="zh-TW" sz="1600" b="0" i="0" u="none" strike="noStrike" cap="none" normalizeH="0" baseline="0" dirty="0" smtClean="0">
                          <a:ln>
                            <a:noFill/>
                          </a:ln>
                          <a:solidFill>
                            <a:schemeClr val="tx2"/>
                          </a:solidFill>
                          <a:effectLst/>
                          <a:latin typeface="Arial"/>
                          <a:ea typeface="新細明體" pitchFamily="18" charset="-120"/>
                          <a:cs typeface="Times New Roman" pitchFamily="18" charset="0"/>
                        </a:rPr>
                        <a:t>—</a:t>
                      </a: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Sinking Fund (10% per year from fifth 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57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540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0.9259</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0.8573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0.7938</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0.7350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0.6806</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0.6302</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0.5835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0.5403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0.5002</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0.4632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37.04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34.29</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31.75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29.40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95.28</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88.23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81.69</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75.64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250.13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$ 793.48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0.04668</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0.04321</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0.04001</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0.03705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0.12010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0.11119</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0.10295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0.09533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0.08826</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0.31523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0.04668</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0.08642</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0.12003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0.14820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0.60050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0.66714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0.72065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0.76264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0.79434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3.15230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7.09890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 7.10 years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a:solidFill>
                  <a:schemeClr val="accent6">
                    <a:lumMod val="20000"/>
                    <a:lumOff val="80000"/>
                  </a:schemeClr>
                </a:solidFill>
              </a:rPr>
              <a:pPr/>
              <a:t>32</a:t>
            </a:fld>
            <a:endParaRPr lang="en-US" altLang="zh-TW" dirty="0">
              <a:solidFill>
                <a:schemeClr val="accent6">
                  <a:lumMod val="20000"/>
                  <a:lumOff val="8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 Duration- Characteristics (4)</a:t>
            </a:r>
            <a:endParaRPr lang="en-US" altLang="zh-TW" sz="3200" b="1" i="1" dirty="0"/>
          </a:p>
        </p:txBody>
      </p:sp>
      <p:sp>
        <p:nvSpPr>
          <p:cNvPr id="45059" name="Rectangle 3"/>
          <p:cNvSpPr>
            <a:spLocks noGrp="1" noChangeArrowheads="1"/>
          </p:cNvSpPr>
          <p:nvPr>
            <p:ph idx="1"/>
          </p:nvPr>
        </p:nvSpPr>
        <p:spPr>
          <a:xfrm>
            <a:off x="468313" y="1196975"/>
            <a:ext cx="8229600" cy="5400675"/>
          </a:xfrm>
        </p:spPr>
        <p:txBody>
          <a:bodyPr/>
          <a:lstStyle/>
          <a:p>
            <a:pPr>
              <a:buFont typeface="Wingdings" pitchFamily="2" charset="2"/>
              <a:buNone/>
            </a:pPr>
            <a:r>
              <a:rPr lang="en-US" sz="2400" dirty="0" smtClean="0">
                <a:latin typeface="Times New Roman" pitchFamily="18" charset="0"/>
                <a:cs typeface="Times New Roman" pitchFamily="18" charset="0"/>
              </a:rPr>
              <a:t>For bonds of less than five years to maturity, the magnitudes of duration changes are about the same as those for maturity changes (as shown in </a:t>
            </a:r>
            <a:r>
              <a:rPr lang="en-US" sz="2400" b="1" dirty="0" smtClean="0">
                <a:latin typeface="Times New Roman" pitchFamily="18" charset="0"/>
                <a:cs typeface="Times New Roman" pitchFamily="18" charset="0"/>
              </a:rPr>
              <a:t>Figure 23.3</a:t>
            </a:r>
            <a:r>
              <a:rPr lang="en-US" sz="2400" dirty="0" smtClean="0">
                <a:latin typeface="Times New Roman" pitchFamily="18" charset="0"/>
                <a:cs typeface="Times New Roman" pitchFamily="18" charset="0"/>
              </a:rPr>
              <a:t>). </a:t>
            </a:r>
          </a:p>
          <a:p>
            <a:pPr>
              <a:buFont typeface="Wingdings" pitchFamily="2" charset="2"/>
              <a:buNone/>
            </a:pPr>
            <a:endParaRPr lang="en-US" altLang="zh-TW" sz="2400" dirty="0">
              <a:latin typeface="Times New Roman" pitchFamily="18" charset="0"/>
              <a:cs typeface="Times New Roman" pitchFamily="18" charset="0"/>
            </a:endParaRPr>
          </a:p>
        </p:txBody>
      </p:sp>
      <p:sp>
        <p:nvSpPr>
          <p:cNvPr id="45061" name="Rectangle 5"/>
          <p:cNvSpPr>
            <a:spLocks noChangeArrowheads="1"/>
          </p:cNvSpPr>
          <p:nvPr/>
        </p:nvSpPr>
        <p:spPr bwMode="auto">
          <a:xfrm>
            <a:off x="0" y="1666875"/>
            <a:ext cx="9144000" cy="0"/>
          </a:xfrm>
          <a:prstGeom prst="rect">
            <a:avLst/>
          </a:prstGeom>
          <a:noFill/>
          <a:ln w="9525">
            <a:noFill/>
            <a:miter lim="800000"/>
            <a:headEnd/>
            <a:tailEnd/>
          </a:ln>
          <a:effectLst/>
        </p:spPr>
        <p:txBody>
          <a:bodyPr wrap="none" anchor="ctr">
            <a:spAutoFit/>
          </a:bodyPr>
          <a:lstStyle/>
          <a:p>
            <a:endParaRPr lang="zh-TW" altLang="en-US"/>
          </a:p>
        </p:txBody>
      </p:sp>
      <p:pic>
        <p:nvPicPr>
          <p:cNvPr id="45062" name="Picture 6"/>
          <p:cNvPicPr>
            <a:picLocks noChangeAspect="1" noChangeArrowheads="1"/>
          </p:cNvPicPr>
          <p:nvPr/>
        </p:nvPicPr>
        <p:blipFill>
          <a:blip r:embed="rId2"/>
          <a:srcRect l="39584" t="44167" r="29166" b="10833"/>
          <a:stretch>
            <a:fillRect/>
          </a:stretch>
        </p:blipFill>
        <p:spPr bwMode="auto">
          <a:xfrm>
            <a:off x="2214546" y="2500306"/>
            <a:ext cx="4286280" cy="385765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33</a:t>
            </a:fld>
            <a:endParaRPr lang="en-US" altLang="zh-TW">
              <a:solidFill>
                <a:schemeClr val="accent6">
                  <a:lumMod val="20000"/>
                  <a:lumOff val="8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 Duration- Characteristics (5)</a:t>
            </a:r>
            <a:endParaRPr lang="en-US" altLang="zh-TW" sz="3200" b="1" i="1" dirty="0"/>
          </a:p>
        </p:txBody>
      </p:sp>
      <p:sp>
        <p:nvSpPr>
          <p:cNvPr id="46086" name="Rectangle 6"/>
          <p:cNvSpPr>
            <a:spLocks noChangeArrowheads="1"/>
          </p:cNvSpPr>
          <p:nvPr/>
        </p:nvSpPr>
        <p:spPr bwMode="auto">
          <a:xfrm>
            <a:off x="3309938" y="2392363"/>
            <a:ext cx="2012950" cy="274637"/>
          </a:xfrm>
          <a:prstGeom prst="rect">
            <a:avLst/>
          </a:prstGeom>
          <a:noFill/>
          <a:ln w="9525">
            <a:noFill/>
            <a:miter lim="800000"/>
            <a:headEnd/>
            <a:tailEnd/>
          </a:ln>
          <a:effectLst/>
        </p:spPr>
        <p:txBody>
          <a:bodyPr wrap="none" anchor="ctr">
            <a:spAutoFit/>
          </a:bodyPr>
          <a:lstStyle/>
          <a:p>
            <a:r>
              <a:rPr lang="en-US" altLang="zh-TW" sz="1200">
                <a:latin typeface="Times New Roman" pitchFamily="18" charset="0"/>
                <a:cs typeface="Times New Roman" pitchFamily="18" charset="0"/>
              </a:rPr>
              <a:t>		</a:t>
            </a:r>
            <a:endParaRPr lang="en-US" altLang="zh-TW"/>
          </a:p>
        </p:txBody>
      </p:sp>
      <p:sp>
        <p:nvSpPr>
          <p:cNvPr id="46087" name="Rectangle 7"/>
          <p:cNvSpPr>
            <a:spLocks noChangeArrowheads="1"/>
          </p:cNvSpPr>
          <p:nvPr/>
        </p:nvSpPr>
        <p:spPr bwMode="auto">
          <a:xfrm>
            <a:off x="3309938" y="3429000"/>
            <a:ext cx="2012950" cy="274638"/>
          </a:xfrm>
          <a:prstGeom prst="rect">
            <a:avLst/>
          </a:prstGeom>
          <a:noFill/>
          <a:ln w="9525">
            <a:noFill/>
            <a:miter lim="800000"/>
            <a:headEnd/>
            <a:tailEnd/>
          </a:ln>
          <a:effectLst/>
        </p:spPr>
        <p:txBody>
          <a:bodyPr wrap="none" anchor="ctr">
            <a:spAutoFit/>
          </a:bodyPr>
          <a:lstStyle/>
          <a:p>
            <a:r>
              <a:rPr lang="en-US" altLang="zh-TW" sz="1200">
                <a:latin typeface="Times New Roman" pitchFamily="18" charset="0"/>
                <a:cs typeface="Times New Roman" pitchFamily="18" charset="0"/>
              </a:rPr>
              <a:t>		</a:t>
            </a:r>
            <a:endParaRPr lang="en-US" altLang="zh-TW"/>
          </a:p>
        </p:txBody>
      </p:sp>
      <p:sp>
        <p:nvSpPr>
          <p:cNvPr id="9" name="Rectangle 8"/>
          <p:cNvSpPr/>
          <p:nvPr/>
        </p:nvSpPr>
        <p:spPr>
          <a:xfrm>
            <a:off x="571472" y="1274280"/>
            <a:ext cx="8072494" cy="4154984"/>
          </a:xfrm>
          <a:prstGeom prst="rect">
            <a:avLst/>
          </a:prstGeom>
        </p:spPr>
        <p:txBody>
          <a:bodyPr wrap="square">
            <a:spAutoFit/>
          </a:bodyPr>
          <a:lstStyle/>
          <a:p>
            <a:pPr>
              <a:buFont typeface="Arial" pitchFamily="34" charset="0"/>
              <a:buChar char="•"/>
            </a:pPr>
            <a:r>
              <a:rPr lang="en-US" sz="2400" dirty="0">
                <a:solidFill>
                  <a:schemeClr val="tx2"/>
                </a:solidFill>
                <a:latin typeface="Times New Roman" pitchFamily="18" charset="0"/>
                <a:cs typeface="Times New Roman" pitchFamily="18" charset="0"/>
              </a:rPr>
              <a:t>In contrast to a sinking fund, all bondholders will be affected if a bond is called. The duration of a callable bond will be shorter than a </a:t>
            </a:r>
            <a:r>
              <a:rPr lang="en-US" sz="2400" dirty="0" err="1">
                <a:solidFill>
                  <a:schemeClr val="tx2"/>
                </a:solidFill>
                <a:latin typeface="Times New Roman" pitchFamily="18" charset="0"/>
                <a:cs typeface="Times New Roman" pitchFamily="18" charset="0"/>
              </a:rPr>
              <a:t>noncallable</a:t>
            </a:r>
            <a:r>
              <a:rPr lang="en-US" sz="2400" dirty="0">
                <a:solidFill>
                  <a:schemeClr val="tx2"/>
                </a:solidFill>
                <a:latin typeface="Times New Roman" pitchFamily="18" charset="0"/>
                <a:cs typeface="Times New Roman" pitchFamily="18" charset="0"/>
              </a:rPr>
              <a:t> bond. </a:t>
            </a:r>
            <a:endParaRPr lang="en-US" sz="2400" dirty="0" smtClean="0">
              <a:solidFill>
                <a:schemeClr val="tx2"/>
              </a:solidFill>
              <a:latin typeface="Times New Roman" pitchFamily="18" charset="0"/>
              <a:cs typeface="Times New Roman" pitchFamily="18" charset="0"/>
            </a:endParaRPr>
          </a:p>
          <a:p>
            <a:pPr>
              <a:buFont typeface="Arial" pitchFamily="34" charset="0"/>
              <a:buChar char="•"/>
            </a:pPr>
            <a:r>
              <a:rPr lang="en-US" sz="2400" dirty="0">
                <a:solidFill>
                  <a:schemeClr val="tx2"/>
                </a:solidFill>
                <a:latin typeface="Times New Roman" pitchFamily="18" charset="0"/>
                <a:cs typeface="Times New Roman" pitchFamily="18" charset="0"/>
              </a:rPr>
              <a:t>To provide some measure of the return in the event that the issuer exercises the call option at some future point, the yield to call is calculated instead of the YTM</a:t>
            </a:r>
            <a:r>
              <a:rPr lang="en-US" sz="2400" dirty="0" smtClean="0">
                <a:solidFill>
                  <a:schemeClr val="tx2"/>
                </a:solidFill>
                <a:latin typeface="Times New Roman" pitchFamily="18" charset="0"/>
                <a:cs typeface="Times New Roman" pitchFamily="18" charset="0"/>
              </a:rPr>
              <a:t>.</a:t>
            </a:r>
          </a:p>
          <a:p>
            <a:pPr>
              <a:buFont typeface="Arial" pitchFamily="34" charset="0"/>
              <a:buChar char="•"/>
            </a:pPr>
            <a:r>
              <a:rPr lang="en-US" sz="2400" dirty="0">
                <a:solidFill>
                  <a:schemeClr val="tx2"/>
                </a:solidFill>
                <a:latin typeface="Times New Roman" pitchFamily="18" charset="0"/>
                <a:cs typeface="Times New Roman" pitchFamily="18" charset="0"/>
              </a:rPr>
              <a:t>The crossover yield is defined as that yield where the YTM is equal to the yield to call. </a:t>
            </a:r>
            <a:endParaRPr lang="en-US" sz="2400" dirty="0" smtClean="0">
              <a:solidFill>
                <a:schemeClr val="tx2"/>
              </a:solidFill>
              <a:latin typeface="Times New Roman" pitchFamily="18" charset="0"/>
              <a:cs typeface="Times New Roman" pitchFamily="18" charset="0"/>
            </a:endParaRPr>
          </a:p>
          <a:p>
            <a:pPr>
              <a:buFont typeface="Arial" pitchFamily="34" charset="0"/>
              <a:buChar char="•"/>
            </a:pPr>
            <a:r>
              <a:rPr lang="en-US" sz="2400" dirty="0">
                <a:solidFill>
                  <a:schemeClr val="tx2"/>
                </a:solidFill>
                <a:latin typeface="Times New Roman" pitchFamily="18" charset="0"/>
                <a:cs typeface="Times New Roman" pitchFamily="18" charset="0"/>
              </a:rPr>
              <a:t>When the price of the bond rises to some value above the call price, and the market yield declines to value below the crossover yield, the yield to call becomes the minimum yield.</a:t>
            </a:r>
            <a:endParaRPr lang="zh-TW" altLang="en-US" sz="24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34</a:t>
            </a:fld>
            <a:endParaRPr lang="en-US" altLang="zh-TW">
              <a:solidFill>
                <a:schemeClr val="accent6">
                  <a:lumMod val="20000"/>
                  <a:lumOff val="8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Sample Problem 23.6</a:t>
            </a:r>
            <a:endParaRPr lang="zh-TW"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2"/>
                </a:solidFill>
                <a:latin typeface="Times New Roman" pitchFamily="18" charset="0"/>
                <a:cs typeface="Times New Roman" pitchFamily="18" charset="0"/>
              </a:rPr>
              <a:t>To calculate the crossover yield for a 8%, 30-year bond selling at par with 10-year call protection, the annual return flow divided by the average investment can be used as an approximation for the yield. The implied crossover yield is 8.46%:</a:t>
            </a:r>
          </a:p>
          <a:p>
            <a:endParaRPr lang="en-US" altLang="zh-TW" dirty="0" smtClean="0">
              <a:solidFill>
                <a:schemeClr val="tx2"/>
              </a:solidFill>
              <a:latin typeface="Times New Roman" pitchFamily="18" charset="0"/>
              <a:cs typeface="Times New Roman" pitchFamily="18" charset="0"/>
            </a:endParaRPr>
          </a:p>
          <a:p>
            <a:endParaRPr lang="en-US" altLang="zh-TW" dirty="0" smtClean="0">
              <a:solidFill>
                <a:schemeClr val="tx2"/>
              </a:solidFill>
              <a:latin typeface="Times New Roman" pitchFamily="18" charset="0"/>
              <a:cs typeface="Times New Roman" pitchFamily="18" charset="0"/>
            </a:endParaRPr>
          </a:p>
          <a:p>
            <a:endParaRPr lang="en-US" altLang="zh-TW" dirty="0" smtClean="0">
              <a:solidFill>
                <a:schemeClr val="tx2"/>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In one year’s time the bond’s maturity will be 29 years with nine years to call. If the market rate has decline to the point where the YTM of the bond is 7%, which is below the crossover yield of 8.46%, the bond’s yield to call will be 6%:</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endParaRPr lang="zh-TW" altLang="en-US" dirty="0" smtClean="0">
              <a:solidFill>
                <a:schemeClr val="tx2"/>
              </a:solidFill>
              <a:latin typeface="Times New Roman" pitchFamily="18" charset="0"/>
              <a:cs typeface="Times New Roman" pitchFamily="18" charset="0"/>
            </a:endParaRPr>
          </a:p>
          <a:p>
            <a:endParaRPr lang="zh-TW" altLang="en-US" dirty="0">
              <a:solidFill>
                <a:schemeClr val="tx2"/>
              </a:solidFill>
              <a:latin typeface="Times New Roman" pitchFamily="18" charset="0"/>
              <a:cs typeface="Times New Roman" pitchFamily="18" charset="0"/>
            </a:endParaRPr>
          </a:p>
        </p:txBody>
      </p:sp>
      <p:graphicFrame>
        <p:nvGraphicFramePr>
          <p:cNvPr id="81922" name="Object 2"/>
          <p:cNvGraphicFramePr>
            <a:graphicFrameLocks noChangeAspect="1"/>
          </p:cNvGraphicFramePr>
          <p:nvPr/>
        </p:nvGraphicFramePr>
        <p:xfrm>
          <a:off x="2000232" y="2428868"/>
          <a:ext cx="4714908" cy="1423268"/>
        </p:xfrm>
        <a:graphic>
          <a:graphicData uri="http://schemas.openxmlformats.org/presentationml/2006/ole">
            <mc:AlternateContent xmlns:mc="http://schemas.openxmlformats.org/markup-compatibility/2006">
              <mc:Choice xmlns:v="urn:schemas-microsoft-com:vml" Requires="v">
                <p:oleObj spid="_x0000_s81924" name="Equation" r:id="rId3" imgW="2527300" imgH="762000" progId="Equation.DSMT4">
                  <p:embed/>
                </p:oleObj>
              </mc:Choice>
              <mc:Fallback>
                <p:oleObj name="Equation" r:id="rId3" imgW="2527300" imgH="762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2428868"/>
                        <a:ext cx="4714908" cy="1423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3" name="Object 3"/>
          <p:cNvGraphicFramePr>
            <a:graphicFrameLocks noChangeAspect="1"/>
          </p:cNvGraphicFramePr>
          <p:nvPr/>
        </p:nvGraphicFramePr>
        <p:xfrm>
          <a:off x="2214546" y="5081959"/>
          <a:ext cx="4452947" cy="1418875"/>
        </p:xfrm>
        <a:graphic>
          <a:graphicData uri="http://schemas.openxmlformats.org/presentationml/2006/ole">
            <mc:AlternateContent xmlns:mc="http://schemas.openxmlformats.org/markup-compatibility/2006">
              <mc:Choice xmlns:v="urn:schemas-microsoft-com:vml" Requires="v">
                <p:oleObj spid="_x0000_s81925" name="Equation" r:id="rId5" imgW="2387600" imgH="762000" progId="Equation.DSMT4">
                  <p:embed/>
                </p:oleObj>
              </mc:Choice>
              <mc:Fallback>
                <p:oleObj name="Equation" r:id="rId5" imgW="2387600" imgH="762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46" y="5081959"/>
                        <a:ext cx="4452947" cy="141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35</a:t>
            </a:fld>
            <a:endParaRPr lang="en-US" altLang="zh-TW">
              <a:solidFill>
                <a:schemeClr val="accent6">
                  <a:lumMod val="20000"/>
                  <a:lumOff val="8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23.3 Convexity</a:t>
            </a:r>
            <a:endParaRPr lang="zh-TW" altLang="en-US" dirty="0"/>
          </a:p>
        </p:txBody>
      </p:sp>
      <p:sp>
        <p:nvSpPr>
          <p:cNvPr id="3" name="Content Placeholder 2"/>
          <p:cNvSpPr>
            <a:spLocks noGrp="1"/>
          </p:cNvSpPr>
          <p:nvPr>
            <p:ph idx="1"/>
          </p:nvPr>
        </p:nvSpPr>
        <p:spPr>
          <a:xfrm>
            <a:off x="457200" y="1066800"/>
            <a:ext cx="8229600" cy="5505471"/>
          </a:xfrm>
        </p:spPr>
        <p:txBody>
          <a:bodyPr>
            <a:normAutofit fontScale="70000" lnSpcReduction="20000"/>
          </a:bodyPr>
          <a:lstStyle/>
          <a:p>
            <a:r>
              <a:rPr lang="en-US" dirty="0" smtClean="0">
                <a:latin typeface="Times New Roman" pitchFamily="18" charset="0"/>
                <a:cs typeface="Times New Roman" pitchFamily="18" charset="0"/>
              </a:rPr>
              <a:t>If this linear relationship between percentage change in bond price and change in yield to maturity is not hold, then Equation (23.5) can be generalized as:</a:t>
            </a:r>
          </a:p>
          <a:p>
            <a:pPr algn="r"/>
            <a:r>
              <a:rPr lang="en-US" altLang="zh-TW" dirty="0" smtClean="0">
                <a:latin typeface="Times New Roman" pitchFamily="18" charset="0"/>
                <a:cs typeface="Times New Roman" pitchFamily="18" charset="0"/>
              </a:rPr>
              <a:t>(23.6)</a:t>
            </a:r>
          </a:p>
          <a:p>
            <a:endParaRPr lang="en-US" altLang="zh-TW"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Where the </a:t>
            </a:r>
            <a:r>
              <a:rPr lang="en-US" b="1" i="1" dirty="0" smtClean="0">
                <a:latin typeface="Times New Roman" pitchFamily="18" charset="0"/>
                <a:cs typeface="Times New Roman" pitchFamily="18" charset="0"/>
              </a:rPr>
              <a:t>Convexity</a:t>
            </a:r>
            <a:r>
              <a:rPr lang="en-US" dirty="0" smtClean="0">
                <a:latin typeface="Times New Roman" pitchFamily="18" charset="0"/>
                <a:cs typeface="Times New Roman" pitchFamily="18" charset="0"/>
              </a:rPr>
              <a:t> is the rate of change of the slope of the price-yield curve as:</a:t>
            </a:r>
          </a:p>
          <a:p>
            <a:pPr algn="r"/>
            <a:endParaRPr lang="en-US" altLang="zh-TW" dirty="0" smtClean="0">
              <a:latin typeface="Times New Roman" pitchFamily="18" charset="0"/>
              <a:cs typeface="Times New Roman" pitchFamily="18" charset="0"/>
            </a:endParaRPr>
          </a:p>
          <a:p>
            <a:pPr algn="r"/>
            <a:r>
              <a:rPr lang="en-US" altLang="zh-TW" dirty="0" smtClean="0">
                <a:latin typeface="Times New Roman" pitchFamily="18" charset="0"/>
                <a:cs typeface="Times New Roman" pitchFamily="18" charset="0"/>
              </a:rPr>
              <a:t>(23.7)</a:t>
            </a:r>
          </a:p>
          <a:p>
            <a:pPr algn="r"/>
            <a:endParaRPr lang="en-US" altLang="zh-TW" dirty="0" smtClean="0">
              <a:latin typeface="Times New Roman" pitchFamily="18" charset="0"/>
              <a:cs typeface="Times New Roman" pitchFamily="18" charset="0"/>
            </a:endParaRPr>
          </a:p>
          <a:p>
            <a:pPr algn="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Where      </a:t>
            </a:r>
            <a:r>
              <a:rPr lang="en-US" dirty="0" smtClean="0">
                <a:latin typeface="Times New Roman" pitchFamily="18" charset="0"/>
                <a:cs typeface="Times New Roman" pitchFamily="18" charset="0"/>
              </a:rPr>
              <a:t>is the cash flow at time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as definition in Equation (23.2); </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is the maturity;      represents either a coupon payment before maturity or final coupon plus par value at the maturity date.         is the capital loss from a one-basis-point (0.0001) increase in interest rates and        is the capital gain from a one-basis-point (0.0001) decrease in interest rates</a:t>
            </a:r>
            <a:endParaRPr lang="zh-TW" altLang="en-US" dirty="0">
              <a:latin typeface="Times New Roman" pitchFamily="18" charset="0"/>
              <a:cs typeface="Times New Roman" pitchFamily="18" charset="0"/>
            </a:endParaRP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2945" name="Object 1"/>
          <p:cNvGraphicFramePr>
            <a:graphicFrameLocks noChangeAspect="1"/>
          </p:cNvGraphicFramePr>
          <p:nvPr/>
        </p:nvGraphicFramePr>
        <p:xfrm>
          <a:off x="2857488" y="2000240"/>
          <a:ext cx="3841971" cy="642942"/>
        </p:xfrm>
        <a:graphic>
          <a:graphicData uri="http://schemas.openxmlformats.org/presentationml/2006/ole">
            <mc:AlternateContent xmlns:mc="http://schemas.openxmlformats.org/markup-compatibility/2006">
              <mc:Choice xmlns:v="urn:schemas-microsoft-com:vml" Requires="v">
                <p:oleObj spid="_x0000_s82953" name="Equation" r:id="rId3" imgW="2336800" imgH="393700" progId="Equation.DSMT4">
                  <p:embed/>
                </p:oleObj>
              </mc:Choice>
              <mc:Fallback>
                <p:oleObj name="Equation" r:id="rId3" imgW="2336800" imgH="3937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8" y="2000240"/>
                        <a:ext cx="3841971"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2947" name="Object 3"/>
          <p:cNvGraphicFramePr>
            <a:graphicFrameLocks noChangeAspect="1"/>
          </p:cNvGraphicFramePr>
          <p:nvPr/>
        </p:nvGraphicFramePr>
        <p:xfrm>
          <a:off x="2571736" y="3214686"/>
          <a:ext cx="5174521" cy="1266918"/>
        </p:xfrm>
        <a:graphic>
          <a:graphicData uri="http://schemas.openxmlformats.org/presentationml/2006/ole">
            <mc:AlternateContent xmlns:mc="http://schemas.openxmlformats.org/markup-compatibility/2006">
              <mc:Choice xmlns:v="urn:schemas-microsoft-com:vml" Requires="v">
                <p:oleObj spid="_x0000_s82954" name="Equation" r:id="rId5" imgW="3225600" imgH="787320" progId="Equation.DSMT4">
                  <p:embed/>
                </p:oleObj>
              </mc:Choice>
              <mc:Fallback>
                <p:oleObj name="Equation" r:id="rId5" imgW="3225600" imgH="787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36" y="3214686"/>
                        <a:ext cx="5174521" cy="12669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9" name="Object 5"/>
          <p:cNvGraphicFramePr>
            <a:graphicFrameLocks noChangeAspect="1"/>
          </p:cNvGraphicFramePr>
          <p:nvPr/>
        </p:nvGraphicFramePr>
        <p:xfrm>
          <a:off x="1500166" y="4572008"/>
          <a:ext cx="357190" cy="321471"/>
        </p:xfrm>
        <a:graphic>
          <a:graphicData uri="http://schemas.openxmlformats.org/presentationml/2006/ole">
            <mc:AlternateContent xmlns:mc="http://schemas.openxmlformats.org/markup-compatibility/2006">
              <mc:Choice xmlns:v="urn:schemas-microsoft-com:vml" Requires="v">
                <p:oleObj spid="_x0000_s82955" name="Equation" r:id="rId7" imgW="253800" imgH="228600" progId="Equation.DSMT4">
                  <p:embed/>
                </p:oleObj>
              </mc:Choice>
              <mc:Fallback>
                <p:oleObj name="Equation" r:id="rId7" imgW="253800" imgH="228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0166" y="4572008"/>
                        <a:ext cx="357190" cy="32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0" name="Object 6"/>
          <p:cNvGraphicFramePr>
            <a:graphicFrameLocks noChangeAspect="1"/>
          </p:cNvGraphicFramePr>
          <p:nvPr/>
        </p:nvGraphicFramePr>
        <p:xfrm>
          <a:off x="6357950" y="5093846"/>
          <a:ext cx="593485" cy="285752"/>
        </p:xfrm>
        <a:graphic>
          <a:graphicData uri="http://schemas.openxmlformats.org/presentationml/2006/ole">
            <mc:AlternateContent xmlns:mc="http://schemas.openxmlformats.org/markup-compatibility/2006">
              <mc:Choice xmlns:v="urn:schemas-microsoft-com:vml" Requires="v">
                <p:oleObj spid="_x0000_s82956" name="Equation" r:id="rId9" imgW="342720" imgH="164880" progId="Equation.DSMT4">
                  <p:embed/>
                </p:oleObj>
              </mc:Choice>
              <mc:Fallback>
                <p:oleObj name="Equation" r:id="rId9" imgW="342720" imgH="164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950" y="5093846"/>
                        <a:ext cx="593485" cy="28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1" name="Object 7"/>
          <p:cNvGraphicFramePr>
            <a:graphicFrameLocks noChangeAspect="1"/>
          </p:cNvGraphicFramePr>
          <p:nvPr/>
        </p:nvGraphicFramePr>
        <p:xfrm>
          <a:off x="8001024" y="5357826"/>
          <a:ext cx="615465" cy="285752"/>
        </p:xfrm>
        <a:graphic>
          <a:graphicData uri="http://schemas.openxmlformats.org/presentationml/2006/ole">
            <mc:AlternateContent xmlns:mc="http://schemas.openxmlformats.org/markup-compatibility/2006">
              <mc:Choice xmlns:v="urn:schemas-microsoft-com:vml" Requires="v">
                <p:oleObj spid="_x0000_s82957" name="Equation" r:id="rId11" imgW="355320" imgH="164880" progId="Equation.DSMT4">
                  <p:embed/>
                </p:oleObj>
              </mc:Choice>
              <mc:Fallback>
                <p:oleObj name="Equation" r:id="rId11" imgW="355320" imgH="164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024" y="5357826"/>
                        <a:ext cx="615465" cy="28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2" name="Object 8"/>
          <p:cNvGraphicFramePr>
            <a:graphicFrameLocks noChangeAspect="1"/>
          </p:cNvGraphicFramePr>
          <p:nvPr/>
        </p:nvGraphicFramePr>
        <p:xfrm>
          <a:off x="2428863" y="4857760"/>
          <a:ext cx="357187" cy="322263"/>
        </p:xfrm>
        <a:graphic>
          <a:graphicData uri="http://schemas.openxmlformats.org/presentationml/2006/ole">
            <mc:AlternateContent xmlns:mc="http://schemas.openxmlformats.org/markup-compatibility/2006">
              <mc:Choice xmlns:v="urn:schemas-microsoft-com:vml" Requires="v">
                <p:oleObj spid="_x0000_s82958" name="Equation" r:id="rId13" imgW="253800" imgH="228600" progId="Equation.DSMT4">
                  <p:embed/>
                </p:oleObj>
              </mc:Choice>
              <mc:Fallback>
                <p:oleObj name="Equation" r:id="rId13" imgW="253800" imgH="2286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63" y="4857760"/>
                        <a:ext cx="3571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36</a:t>
            </a:fld>
            <a:endParaRPr lang="en-US" altLang="zh-TW">
              <a:solidFill>
                <a:schemeClr val="accent6">
                  <a:lumMod val="20000"/>
                  <a:lumOff val="8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285728"/>
            <a:ext cx="8229600" cy="639763"/>
          </a:xfrm>
        </p:spPr>
        <p:txBody>
          <a:bodyPr/>
          <a:lstStyle/>
          <a:p>
            <a:r>
              <a:rPr lang="en-US" altLang="zh-TW" dirty="0" smtClean="0">
                <a:latin typeface="Times New Roman" pitchFamily="18" charset="0"/>
                <a:cs typeface="Times New Roman" pitchFamily="18" charset="0"/>
              </a:rPr>
              <a:t>Sample Problem 23.7 (Convexity)</a:t>
            </a:r>
            <a:endParaRPr lang="zh-TW" altLang="en-US" dirty="0"/>
          </a:p>
        </p:txBody>
      </p:sp>
      <p:sp>
        <p:nvSpPr>
          <p:cNvPr id="3" name="Content Placeholder 2"/>
          <p:cNvSpPr>
            <a:spLocks noGrp="1"/>
          </p:cNvSpPr>
          <p:nvPr>
            <p:ph idx="1"/>
          </p:nvPr>
        </p:nvSpPr>
        <p:spPr>
          <a:xfrm>
            <a:off x="457200" y="857233"/>
            <a:ext cx="8229600" cy="2428892"/>
          </a:xfrm>
        </p:spPr>
        <p:txBody>
          <a:bodyPr>
            <a:normAutofit fontScale="70000" lnSpcReduction="20000"/>
          </a:bodyPr>
          <a:lstStyle/>
          <a:p>
            <a:r>
              <a:rPr lang="en-US" b="1" dirty="0" smtClean="0">
                <a:latin typeface="Times New Roman" pitchFamily="18" charset="0"/>
                <a:cs typeface="Times New Roman" pitchFamily="18" charset="0"/>
              </a:rPr>
              <a:t>Figure 23.4 </a:t>
            </a:r>
            <a:r>
              <a:rPr lang="en-US" dirty="0" smtClean="0">
                <a:latin typeface="Times New Roman" pitchFamily="18" charset="0"/>
                <a:cs typeface="Times New Roman" pitchFamily="18" charset="0"/>
              </a:rPr>
              <a:t>is drawn by the assumptions that the bond with 20-year maturity and 7.5% coupon sells at an initial yield to maturity of 7.5%. </a:t>
            </a:r>
          </a:p>
          <a:p>
            <a:r>
              <a:rPr lang="en-US" dirty="0" smtClean="0">
                <a:latin typeface="Times New Roman" pitchFamily="18" charset="0"/>
                <a:cs typeface="Times New Roman" pitchFamily="18" charset="0"/>
              </a:rPr>
              <a:t>Because the coupon rate equals yield to maturity, the bond sells at par value, or $1000. </a:t>
            </a:r>
          </a:p>
          <a:p>
            <a:r>
              <a:rPr lang="en-US" dirty="0" smtClean="0">
                <a:latin typeface="Times New Roman" pitchFamily="18" charset="0"/>
                <a:cs typeface="Times New Roman" pitchFamily="18" charset="0"/>
              </a:rPr>
              <a:t>The modified duration and convexity of the bond are 10.95908 and 155.059 calculated by Equation (23.1) and the approximation formula in Equation (23.7), respectively. </a:t>
            </a:r>
            <a:endParaRPr lang="zh-TW" altLang="en-US" dirty="0">
              <a:latin typeface="Times New Roman" pitchFamily="18" charset="0"/>
              <a:cs typeface="Times New Roman" pitchFamily="18" charset="0"/>
            </a:endParaRPr>
          </a:p>
        </p:txBody>
      </p:sp>
      <p:pic>
        <p:nvPicPr>
          <p:cNvPr id="83970" name="Chart 2"/>
          <p:cNvPicPr>
            <a:picLocks noChangeArrowheads="1"/>
          </p:cNvPicPr>
          <p:nvPr/>
        </p:nvPicPr>
        <p:blipFill>
          <a:blip r:embed="rId2"/>
          <a:srcRect b="-52"/>
          <a:stretch>
            <a:fillRect/>
          </a:stretch>
        </p:blipFill>
        <p:spPr bwMode="auto">
          <a:xfrm>
            <a:off x="2714612" y="2928958"/>
            <a:ext cx="5929354" cy="3786190"/>
          </a:xfrm>
          <a:prstGeom prst="rect">
            <a:avLst/>
          </a:prstGeom>
          <a:noFill/>
          <a:ln w="9525">
            <a:noFill/>
            <a:miter lim="800000"/>
            <a:headEnd/>
            <a:tailEnd/>
          </a:ln>
        </p:spPr>
      </p:pic>
      <p:sp>
        <p:nvSpPr>
          <p:cNvPr id="5" name="Rectangle 4"/>
          <p:cNvSpPr/>
          <p:nvPr/>
        </p:nvSpPr>
        <p:spPr>
          <a:xfrm>
            <a:off x="357158" y="3214686"/>
            <a:ext cx="2357454" cy="1477328"/>
          </a:xfrm>
          <a:prstGeom prst="rect">
            <a:avLst/>
          </a:prstGeom>
        </p:spPr>
        <p:txBody>
          <a:bodyPr wrap="square">
            <a:spAutoFit/>
          </a:bodyPr>
          <a:lstStyle/>
          <a:p>
            <a:r>
              <a:rPr lang="en-US" b="1" dirty="0">
                <a:solidFill>
                  <a:schemeClr val="tx2"/>
                </a:solidFill>
                <a:latin typeface="Times New Roman" pitchFamily="18" charset="0"/>
                <a:cs typeface="Times New Roman" pitchFamily="18" charset="0"/>
              </a:rPr>
              <a:t>Figure </a:t>
            </a:r>
            <a:r>
              <a:rPr lang="en-US" b="1" dirty="0" smtClean="0">
                <a:solidFill>
                  <a:schemeClr val="tx2"/>
                </a:solidFill>
                <a:latin typeface="Times New Roman" pitchFamily="18" charset="0"/>
                <a:cs typeface="Times New Roman" pitchFamily="18" charset="0"/>
              </a:rPr>
              <a:t>23.4 </a:t>
            </a:r>
          </a:p>
          <a:p>
            <a:r>
              <a:rPr lang="en-US" dirty="0" smtClean="0">
                <a:solidFill>
                  <a:schemeClr val="tx2"/>
                </a:solidFill>
                <a:latin typeface="Times New Roman" pitchFamily="18" charset="0"/>
                <a:cs typeface="Times New Roman" pitchFamily="18" charset="0"/>
              </a:rPr>
              <a:t>The </a:t>
            </a:r>
            <a:r>
              <a:rPr lang="en-US" dirty="0">
                <a:solidFill>
                  <a:schemeClr val="tx2"/>
                </a:solidFill>
                <a:latin typeface="Times New Roman" pitchFamily="18" charset="0"/>
                <a:cs typeface="Times New Roman" pitchFamily="18" charset="0"/>
              </a:rPr>
              <a:t>Relationship between Percentage Changes in Bond Price and Changes in YTM</a:t>
            </a:r>
            <a:endParaRPr lang="zh-TW" altLang="en-US"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37</a:t>
            </a:fld>
            <a:endParaRPr lang="en-US" altLang="zh-TW">
              <a:solidFill>
                <a:schemeClr val="accent6">
                  <a:lumMod val="20000"/>
                  <a:lumOff val="8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285728"/>
            <a:ext cx="8229600" cy="639763"/>
          </a:xfrm>
        </p:spPr>
        <p:txBody>
          <a:bodyPr/>
          <a:lstStyle/>
          <a:p>
            <a:r>
              <a:rPr lang="en-US" altLang="zh-TW" dirty="0" smtClean="0">
                <a:latin typeface="Times New Roman" pitchFamily="18" charset="0"/>
                <a:cs typeface="Times New Roman" pitchFamily="18" charset="0"/>
              </a:rPr>
              <a:t>Sample Problem 23.7 (Convexity)</a:t>
            </a:r>
            <a:endParaRPr lang="zh-TW" altLang="en-US" dirty="0"/>
          </a:p>
        </p:txBody>
      </p:sp>
      <p:sp>
        <p:nvSpPr>
          <p:cNvPr id="3" name="Content Placeholder 2"/>
          <p:cNvSpPr>
            <a:spLocks noGrp="1"/>
          </p:cNvSpPr>
          <p:nvPr>
            <p:ph idx="1"/>
          </p:nvPr>
        </p:nvSpPr>
        <p:spPr>
          <a:xfrm>
            <a:off x="457200" y="1066800"/>
            <a:ext cx="8229600" cy="5505471"/>
          </a:xfrm>
        </p:spPr>
        <p:txBody>
          <a:bodyPr>
            <a:normAutofit fontScale="70000" lnSpcReduction="20000"/>
          </a:bodyPr>
          <a:lstStyle/>
          <a:p>
            <a:r>
              <a:rPr lang="en-US" altLang="zh-TW" b="1" dirty="0" smtClean="0">
                <a:latin typeface="Times New Roman" pitchFamily="18" charset="0"/>
                <a:cs typeface="Times New Roman" pitchFamily="18" charset="0"/>
              </a:rPr>
              <a:t>Figure 23.4 </a:t>
            </a:r>
            <a:r>
              <a:rPr lang="en-US" altLang="zh-TW" dirty="0" smtClean="0">
                <a:latin typeface="Times New Roman" pitchFamily="18" charset="0"/>
                <a:cs typeface="Times New Roman" pitchFamily="18" charset="0"/>
              </a:rPr>
              <a:t>shows that </a:t>
            </a:r>
            <a:r>
              <a:rPr lang="en-US" dirty="0" smtClean="0">
                <a:latin typeface="Times New Roman" pitchFamily="18" charset="0"/>
                <a:cs typeface="Times New Roman" pitchFamily="18" charset="0"/>
              </a:rPr>
              <a:t>convexity is more important as a practical matter when potential inertest rate changes are large.</a:t>
            </a:r>
          </a:p>
          <a:p>
            <a:r>
              <a:rPr lang="en-US" altLang="zh-TW" dirty="0" smtClean="0">
                <a:latin typeface="Times New Roman" pitchFamily="18" charset="0"/>
                <a:cs typeface="Times New Roman" pitchFamily="18" charset="0"/>
              </a:rPr>
              <a:t>When change in yield is 3%, </a:t>
            </a:r>
            <a:r>
              <a:rPr lang="en-US" dirty="0" smtClean="0">
                <a:latin typeface="Times New Roman" pitchFamily="18" charset="0"/>
                <a:cs typeface="Times New Roman" pitchFamily="18" charset="0"/>
              </a:rPr>
              <a:t>the price of the bond on dash line actually falls from $1000 to $671.2277 with a decline of 32.8772% based on the duration rule in Equation (23.5):</a:t>
            </a:r>
          </a:p>
          <a:p>
            <a:endParaRPr lang="en-US" altLang="zh-TW"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According to the duration-with-convexity rule, Equation (23.6), the percentage change in bond price is calculated in following equation:</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bond price $741.0042 estimated by the duration-with-convexity rule is close to the actual bond price $753.0727 rather than the price $671.2277 estimated by the duration rule.</a:t>
            </a:r>
            <a:endParaRPr lang="zh-TW" altLang="en-US" dirty="0">
              <a:latin typeface="Times New Roman" pitchFamily="18" charset="0"/>
              <a:cs typeface="Times New Roman" pitchFamily="18" charset="0"/>
            </a:endParaRPr>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4993" name="Object 1"/>
          <p:cNvGraphicFramePr>
            <a:graphicFrameLocks noChangeAspect="1"/>
          </p:cNvGraphicFramePr>
          <p:nvPr/>
        </p:nvGraphicFramePr>
        <p:xfrm>
          <a:off x="1785918" y="2643182"/>
          <a:ext cx="6131472" cy="642942"/>
        </p:xfrm>
        <a:graphic>
          <a:graphicData uri="http://schemas.openxmlformats.org/presentationml/2006/ole">
            <mc:AlternateContent xmlns:mc="http://schemas.openxmlformats.org/markup-compatibility/2006">
              <mc:Choice xmlns:v="urn:schemas-microsoft-com:vml" Requires="v">
                <p:oleObj spid="_x0000_s84996" name="Equation" r:id="rId3" imgW="3721100" imgH="393700" progId="Equation.DSMT4">
                  <p:embed/>
                </p:oleObj>
              </mc:Choice>
              <mc:Fallback>
                <p:oleObj name="Equation" r:id="rId3" imgW="3721100" imgH="3937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18" y="2643182"/>
                        <a:ext cx="6131472"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4995" name="Object 3"/>
          <p:cNvGraphicFramePr>
            <a:graphicFrameLocks noChangeAspect="1"/>
          </p:cNvGraphicFramePr>
          <p:nvPr/>
        </p:nvGraphicFramePr>
        <p:xfrm>
          <a:off x="642910" y="4071942"/>
          <a:ext cx="7854548" cy="928694"/>
        </p:xfrm>
        <a:graphic>
          <a:graphicData uri="http://schemas.openxmlformats.org/presentationml/2006/ole">
            <mc:AlternateContent xmlns:mc="http://schemas.openxmlformats.org/markup-compatibility/2006">
              <mc:Choice xmlns:v="urn:schemas-microsoft-com:vml" Requires="v">
                <p:oleObj spid="_x0000_s84997" name="Equation" r:id="rId5" imgW="4749800" imgH="558800" progId="Equation.DSMT4">
                  <p:embed/>
                </p:oleObj>
              </mc:Choice>
              <mc:Fallback>
                <p:oleObj name="Equation" r:id="rId5" imgW="4749800" imgH="558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4071942"/>
                        <a:ext cx="7854548"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38</a:t>
            </a:fld>
            <a:endParaRPr lang="en-US" altLang="zh-TW">
              <a:solidFill>
                <a:schemeClr val="accent6">
                  <a:lumMod val="20000"/>
                  <a:lumOff val="8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404813"/>
            <a:ext cx="8229600" cy="811212"/>
          </a:xfrm>
        </p:spPr>
        <p:txBody>
          <a:bodyPr/>
          <a:lstStyle/>
          <a:p>
            <a:pPr>
              <a:lnSpc>
                <a:spcPct val="90000"/>
              </a:lnSpc>
            </a:pPr>
            <a:r>
              <a:rPr lang="en-US" altLang="zh-TW" sz="3200" dirty="0" smtClean="0">
                <a:latin typeface="Times New Roman" pitchFamily="18" charset="0"/>
                <a:cs typeface="Times New Roman" pitchFamily="18" charset="0"/>
              </a:rPr>
              <a:t>23.4 Contingent Immunization</a:t>
            </a:r>
          </a:p>
        </p:txBody>
      </p:sp>
      <p:sp>
        <p:nvSpPr>
          <p:cNvPr id="51203" name="Rectangle 3"/>
          <p:cNvSpPr>
            <a:spLocks noGrp="1" noChangeArrowheads="1"/>
          </p:cNvSpPr>
          <p:nvPr>
            <p:ph idx="1"/>
          </p:nvPr>
        </p:nvSpPr>
        <p:spPr>
          <a:xfrm>
            <a:off x="468313" y="1196975"/>
            <a:ext cx="8229600" cy="5400675"/>
          </a:xfrm>
        </p:spPr>
        <p:txBody>
          <a:bodyPr>
            <a:normAutofit fontScale="85000" lnSpcReduction="20000"/>
          </a:bodyPr>
          <a:lstStyle/>
          <a:p>
            <a:r>
              <a:rPr lang="en-US" b="1" dirty="0" smtClean="0">
                <a:latin typeface="Times New Roman" pitchFamily="18" charset="0"/>
                <a:cs typeface="Times New Roman" pitchFamily="18" charset="0"/>
              </a:rPr>
              <a:t>Contingent immunization </a:t>
            </a:r>
            <a:r>
              <a:rPr lang="en-US" dirty="0" smtClean="0">
                <a:latin typeface="Times New Roman" pitchFamily="18" charset="0"/>
                <a:cs typeface="Times New Roman" pitchFamily="18" charset="0"/>
              </a:rPr>
              <a:t>allows a bond-portfolio manager to pursue the highest yields available through active strategies while relying on the techniques of bond immunization to assure that the portfolio will achieve a given minimal return over the investment horizon.</a:t>
            </a:r>
            <a:r>
              <a:rPr lang="en-US" altLang="zh-TW"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 difference between the minimal, or floor, rate of return and the rate of return on the market is called </a:t>
            </a:r>
            <a:r>
              <a:rPr lang="en-US" b="1" dirty="0" smtClean="0">
                <a:latin typeface="Times New Roman" pitchFamily="18" charset="0"/>
                <a:cs typeface="Times New Roman" pitchFamily="18" charset="0"/>
              </a:rPr>
              <a:t>the cushion spread</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Equation (23.8) shows the relationship between the market rate of return, </a:t>
            </a:r>
            <a:r>
              <a:rPr lang="en-US" i="1" dirty="0" err="1" smtClean="0">
                <a:latin typeface="Times New Roman" pitchFamily="18" charset="0"/>
                <a:cs typeface="Times New Roman" pitchFamily="18" charset="0"/>
              </a:rPr>
              <a:t>R</a:t>
            </a:r>
            <a:r>
              <a:rPr lang="en-US" sz="2100" i="1"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and the cushion </a:t>
            </a:r>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to be the floor rate of return, </a:t>
            </a:r>
            <a:r>
              <a:rPr lang="en-US" i="1" dirty="0" smtClean="0">
                <a:latin typeface="Times New Roman" pitchFamily="18" charset="0"/>
                <a:cs typeface="Times New Roman" pitchFamily="18" charset="0"/>
              </a:rPr>
              <a:t>R</a:t>
            </a:r>
            <a:r>
              <a:rPr lang="en-US" sz="2100" i="1" dirty="0" smtClean="0">
                <a:latin typeface="Times New Roman" pitchFamily="18" charset="0"/>
                <a:cs typeface="Times New Roman" pitchFamily="18" charset="0"/>
              </a:rPr>
              <a:t>FL</a:t>
            </a:r>
            <a:r>
              <a:rPr lang="en-US" dirty="0" smtClean="0">
                <a:latin typeface="Times New Roman" pitchFamily="18" charset="0"/>
                <a:cs typeface="Times New Roman" pitchFamily="18" charset="0"/>
              </a:rPr>
              <a:t>.</a:t>
            </a:r>
            <a:endParaRPr lang="zh-TW" altLang="en-US"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                            </a:t>
            </a:r>
          </a:p>
          <a:p>
            <a:pPr algn="r"/>
            <a:r>
              <a:rPr lang="en-US" altLang="zh-TW" dirty="0" smtClean="0">
                <a:latin typeface="Times New Roman" pitchFamily="18" charset="0"/>
                <a:cs typeface="Times New Roman" pitchFamily="18" charset="0"/>
              </a:rPr>
              <a:t>(23.8)</a:t>
            </a:r>
            <a:endParaRPr lang="en-US" altLang="zh-TW" b="1" dirty="0">
              <a:latin typeface="Times New Roman" pitchFamily="18" charset="0"/>
              <a:cs typeface="Times New Roman" pitchFamily="18" charset="0"/>
            </a:endParaRPr>
          </a:p>
          <a:p>
            <a:endParaRPr lang="en-US" altLang="zh-TW" sz="2400" b="1" dirty="0">
              <a:latin typeface="Times New Roman" pitchFamily="18" charset="0"/>
              <a:cs typeface="Times New Roman" pitchFamily="18"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51204" name="Object 4"/>
          <p:cNvGraphicFramePr>
            <a:graphicFrameLocks noChangeAspect="1"/>
          </p:cNvGraphicFramePr>
          <p:nvPr/>
        </p:nvGraphicFramePr>
        <p:xfrm>
          <a:off x="3286116" y="5572140"/>
          <a:ext cx="2571768" cy="701014"/>
        </p:xfrm>
        <a:graphic>
          <a:graphicData uri="http://schemas.openxmlformats.org/presentationml/2006/ole">
            <mc:AlternateContent xmlns:mc="http://schemas.openxmlformats.org/markup-compatibility/2006">
              <mc:Choice xmlns:v="urn:schemas-microsoft-com:vml" Requires="v">
                <p:oleObj spid="_x0000_s51205" name="Equation" r:id="rId3" imgW="838200" imgH="228600" progId="Equation.DSMT4">
                  <p:embed/>
                </p:oleObj>
              </mc:Choice>
              <mc:Fallback>
                <p:oleObj name="Equation" r:id="rId3" imgW="838200" imgH="228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16" y="5572140"/>
                        <a:ext cx="2571768" cy="701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7" name="Rectangle 7"/>
          <p:cNvSpPr>
            <a:spLocks noChangeArrowheads="1"/>
          </p:cNvSpPr>
          <p:nvPr/>
        </p:nvSpPr>
        <p:spPr bwMode="auto">
          <a:xfrm>
            <a:off x="0" y="1671638"/>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39</a:t>
            </a:fld>
            <a:endParaRPr lang="en-US" altLang="zh-TW">
              <a:solidFill>
                <a:schemeClr val="accent6">
                  <a:lumMod val="20000"/>
                  <a:lumOff val="8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23.1.1 Riding the Yield Curve</a:t>
            </a:r>
            <a:endParaRPr lang="en-US" altLang="zh-TW"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b="1" dirty="0" smtClean="0">
                <a:latin typeface="Times New Roman" pitchFamily="18" charset="0"/>
                <a:cs typeface="Times New Roman" pitchFamily="18" charset="0"/>
              </a:rPr>
              <a:t>Riding the yield curve</a:t>
            </a:r>
            <a:r>
              <a:rPr lang="en-US" dirty="0" smtClean="0">
                <a:latin typeface="Times New Roman" pitchFamily="18" charset="0"/>
                <a:cs typeface="Times New Roman" pitchFamily="18" charset="0"/>
              </a:rPr>
              <a:t> is an investment strategy designed to take advantage of yield-curve shapes that are expected to be maintained for a period of time. </a:t>
            </a:r>
          </a:p>
          <a:p>
            <a:r>
              <a:rPr lang="en-US" dirty="0" smtClean="0">
                <a:latin typeface="Times New Roman" pitchFamily="18" charset="0"/>
                <a:cs typeface="Times New Roman" pitchFamily="18" charset="0"/>
              </a:rPr>
              <a:t>Given the yield-curve shape, an investor then decides whether to purchase a debt security that matures at the end of his or her time horizon or to purchase a longer-term debt security which can be sold at time </a:t>
            </a:r>
            <a:r>
              <a:rPr lang="en-US" i="1" dirty="0" smtClean="0">
                <a:latin typeface="Times New Roman" pitchFamily="18" charset="0"/>
                <a:cs typeface="Times New Roman" pitchFamily="18" charset="0"/>
              </a:rPr>
              <a:t>T. </a:t>
            </a:r>
            <a:endParaRPr lang="zh-TW" alt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4</a:t>
            </a:fld>
            <a:endParaRPr lang="en-US" altLang="zh-TW">
              <a:solidFill>
                <a:schemeClr val="accent6">
                  <a:lumMod val="20000"/>
                  <a:lumOff val="8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23.4 Contingent Immunization</a:t>
            </a:r>
            <a:endParaRPr lang="zh-TW" altLang="en-US" dirty="0"/>
          </a:p>
        </p:txBody>
      </p:sp>
      <p:sp>
        <p:nvSpPr>
          <p:cNvPr id="3" name="Content Placeholder 2"/>
          <p:cNvSpPr>
            <a:spLocks noGrp="1"/>
          </p:cNvSpPr>
          <p:nvPr>
            <p:ph idx="1"/>
          </p:nvPr>
        </p:nvSpPr>
        <p:spPr>
          <a:xfrm>
            <a:off x="457200" y="1066801"/>
            <a:ext cx="3757610" cy="5059364"/>
          </a:xfrm>
        </p:spPr>
        <p:txBody>
          <a:bodyPr>
            <a:normAutofit fontScale="85000" lnSpcReduction="10000"/>
          </a:bodyPr>
          <a:lstStyle/>
          <a:p>
            <a:r>
              <a:rPr lang="en-US" b="1" dirty="0" smtClean="0">
                <a:solidFill>
                  <a:schemeClr val="tx2"/>
                </a:solidFill>
                <a:latin typeface="Times New Roman" pitchFamily="18" charset="0"/>
                <a:cs typeface="Times New Roman" pitchFamily="18" charset="0"/>
              </a:rPr>
              <a:t>Figure 23.5 </a:t>
            </a:r>
            <a:r>
              <a:rPr lang="en-US" dirty="0" smtClean="0">
                <a:latin typeface="Times New Roman" pitchFamily="18" charset="0"/>
                <a:cs typeface="Times New Roman" pitchFamily="18" charset="0"/>
              </a:rPr>
              <a:t>is a graphical presentation of contingent immunization.</a:t>
            </a:r>
          </a:p>
          <a:p>
            <a:r>
              <a:rPr lang="en-US" dirty="0" smtClean="0">
                <a:latin typeface="Times New Roman" pitchFamily="18" charset="0"/>
                <a:cs typeface="Times New Roman" pitchFamily="18" charset="0"/>
              </a:rPr>
              <a:t>If interest rates were to go down, the portfolio would earn a return in excess of the  because of the manager’s ability to have a portfolio with a duration larger than the investment horizon.</a:t>
            </a:r>
            <a:endParaRPr lang="en-US" altLang="zh-TW" b="1" dirty="0" smtClean="0">
              <a:latin typeface="Times New Roman" pitchFamily="18" charset="0"/>
              <a:cs typeface="Times New Roman" pitchFamily="18" charset="0"/>
            </a:endParaRPr>
          </a:p>
        </p:txBody>
      </p:sp>
      <p:pic>
        <p:nvPicPr>
          <p:cNvPr id="86018" name="Picture 2"/>
          <p:cNvPicPr>
            <a:picLocks noChangeAspect="1" noChangeArrowheads="1"/>
          </p:cNvPicPr>
          <p:nvPr/>
        </p:nvPicPr>
        <p:blipFill>
          <a:blip r:embed="rId2"/>
          <a:srcRect l="39062" t="31667" r="28125" b="10833"/>
          <a:stretch>
            <a:fillRect/>
          </a:stretch>
        </p:blipFill>
        <p:spPr bwMode="auto">
          <a:xfrm>
            <a:off x="4286248" y="1071546"/>
            <a:ext cx="4500594" cy="4929222"/>
          </a:xfrm>
          <a:prstGeom prst="rect">
            <a:avLst/>
          </a:prstGeom>
          <a:noFill/>
          <a:ln w="9525">
            <a:noFill/>
            <a:miter lim="800000"/>
            <a:headEnd/>
            <a:tailEnd/>
          </a:ln>
          <a:effectLst/>
        </p:spPr>
      </p:pic>
      <p:sp>
        <p:nvSpPr>
          <p:cNvPr id="5" name="Rectangle 4"/>
          <p:cNvSpPr/>
          <p:nvPr/>
        </p:nvSpPr>
        <p:spPr>
          <a:xfrm>
            <a:off x="4929190" y="1142984"/>
            <a:ext cx="3762568" cy="369332"/>
          </a:xfrm>
          <a:prstGeom prst="rect">
            <a:avLst/>
          </a:prstGeom>
        </p:spPr>
        <p:txBody>
          <a:bodyPr wrap="none">
            <a:spAutoFit/>
          </a:bodyPr>
          <a:lstStyle/>
          <a:p>
            <a:r>
              <a:rPr lang="en-US" altLang="zh-TW" dirty="0">
                <a:solidFill>
                  <a:schemeClr val="tx2"/>
                </a:solidFill>
              </a:rPr>
              <a:t>Fig. 23.5. Contingent Immunization</a:t>
            </a:r>
            <a:endParaRPr lang="zh-TW" altLang="en-US" dirty="0">
              <a:solidFill>
                <a:schemeClr val="tx2"/>
              </a:solidFill>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40</a:t>
            </a:fld>
            <a:endParaRPr lang="en-US" altLang="zh-TW">
              <a:solidFill>
                <a:schemeClr val="accent6">
                  <a:lumMod val="20000"/>
                  <a:lumOff val="8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04813"/>
            <a:ext cx="8229600" cy="811212"/>
          </a:xfrm>
        </p:spPr>
        <p:txBody>
          <a:bodyPr/>
          <a:lstStyle/>
          <a:p>
            <a:pPr>
              <a:lnSpc>
                <a:spcPct val="90000"/>
              </a:lnSpc>
            </a:pPr>
            <a:r>
              <a:rPr lang="en-US" altLang="zh-TW" sz="3200" dirty="0" smtClean="0">
                <a:latin typeface="Times New Roman" pitchFamily="18" charset="0"/>
                <a:cs typeface="Times New Roman" pitchFamily="18" charset="0"/>
              </a:rPr>
              <a:t>23.5 Bond Portfolios: A Case Study</a:t>
            </a:r>
          </a:p>
        </p:txBody>
      </p:sp>
      <p:sp>
        <p:nvSpPr>
          <p:cNvPr id="52227" name="Rectangle 3"/>
          <p:cNvSpPr>
            <a:spLocks noGrp="1" noChangeArrowheads="1"/>
          </p:cNvSpPr>
          <p:nvPr>
            <p:ph idx="1"/>
          </p:nvPr>
        </p:nvSpPr>
        <p:spPr>
          <a:xfrm>
            <a:off x="500034" y="1142985"/>
            <a:ext cx="8229600" cy="2143140"/>
          </a:xfrm>
        </p:spPr>
        <p:txBody>
          <a:bodyPr/>
          <a:lstStyle/>
          <a:p>
            <a:pPr>
              <a:buFont typeface="Wingdings" pitchFamily="2" charset="2"/>
              <a:buNone/>
            </a:pPr>
            <a:r>
              <a:rPr lang="en-US" altLang="zh-TW" sz="2400" b="1" dirty="0" smtClean="0">
                <a:latin typeface="Times New Roman" pitchFamily="18" charset="0"/>
                <a:cs typeface="Times New Roman" pitchFamily="18" charset="0"/>
              </a:rPr>
              <a:t>Table 23.15 </a:t>
            </a:r>
            <a:r>
              <a:rPr lang="en-US" altLang="zh-TW" sz="2400" dirty="0" smtClean="0">
                <a:latin typeface="Times New Roman" pitchFamily="18" charset="0"/>
                <a:cs typeface="Times New Roman" pitchFamily="18" charset="0"/>
              </a:rPr>
              <a:t>shows the calculation of duration of the bond with </a:t>
            </a:r>
            <a:r>
              <a:rPr lang="en-US" sz="2400" dirty="0" smtClean="0">
                <a:latin typeface="Times New Roman" pitchFamily="18" charset="0"/>
                <a:cs typeface="Times New Roman" pitchFamily="18" charset="0"/>
              </a:rPr>
              <a:t>a five-year maturity and a 10% coupon at par under rate of interest at 10%.</a:t>
            </a:r>
          </a:p>
          <a:p>
            <a:pPr>
              <a:buFont typeface="Wingdings" pitchFamily="2" charset="2"/>
              <a:buNone/>
            </a:pPr>
            <a:endParaRPr lang="en-US" altLang="zh-TW" sz="2400" b="1" dirty="0" smtClean="0">
              <a:latin typeface="Times New Roman" pitchFamily="18" charset="0"/>
              <a:cs typeface="Times New Roman" pitchFamily="18" charset="0"/>
            </a:endParaRPr>
          </a:p>
          <a:p>
            <a:pPr>
              <a:buFont typeface="Wingdings" pitchFamily="2" charset="2"/>
              <a:buNone/>
            </a:pPr>
            <a:r>
              <a:rPr lang="en-US" altLang="zh-TW" sz="2400" b="1" dirty="0" smtClean="0">
                <a:latin typeface="Times New Roman" pitchFamily="18" charset="0"/>
                <a:cs typeface="Times New Roman" pitchFamily="18" charset="0"/>
              </a:rPr>
              <a:t>TABLE 23.15</a:t>
            </a:r>
            <a:r>
              <a:rPr lang="en-US" altLang="zh-TW" sz="2400" dirty="0">
                <a:latin typeface="Times New Roman" pitchFamily="18" charset="0"/>
                <a:cs typeface="Times New Roman" pitchFamily="18" charset="0"/>
              </a:rPr>
              <a:t>	Weighted Present Value</a:t>
            </a:r>
          </a:p>
        </p:txBody>
      </p:sp>
      <p:graphicFrame>
        <p:nvGraphicFramePr>
          <p:cNvPr id="52339" name="Group 115"/>
          <p:cNvGraphicFramePr>
            <a:graphicFrameLocks noGrp="1"/>
          </p:cNvGraphicFramePr>
          <p:nvPr/>
        </p:nvGraphicFramePr>
        <p:xfrm>
          <a:off x="642910" y="3357562"/>
          <a:ext cx="7848600" cy="3029586"/>
        </p:xfrm>
        <a:graphic>
          <a:graphicData uri="http://schemas.openxmlformats.org/drawingml/2006/table">
            <a:tbl>
              <a:tblPr/>
              <a:tblGrid>
                <a:gridCol w="1570037"/>
                <a:gridCol w="1570038"/>
                <a:gridCol w="1355725"/>
                <a:gridCol w="1782762"/>
                <a:gridCol w="1570038"/>
              </a:tblGrid>
              <a:tr h="10080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endPar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Year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endPar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Coupons</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 </a:t>
                      </a:r>
                      <a:r>
                        <a:rPr kumimoji="1" lang="en-US" altLang="zh-TW" sz="1800" b="0" i="1" u="none" strike="noStrike" cap="none" normalizeH="0" baseline="0" smtClean="0">
                          <a:ln>
                            <a:noFill/>
                          </a:ln>
                          <a:solidFill>
                            <a:schemeClr val="tx2"/>
                          </a:solidFill>
                          <a:effectLst/>
                          <a:latin typeface="Arial" charset="0"/>
                          <a:ea typeface="新細明體" pitchFamily="18" charset="-120"/>
                        </a:rPr>
                        <a:t>×</a:t>
                      </a: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 </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Unweighted PV</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×(4) Weighted P</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57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1,100.00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1,500.00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0.9091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0.8264</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0.7513</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0.6830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0.6211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90.91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82.64</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75.13</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68.30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683.01</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90.91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165.28</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225.39</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273.20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3,415.05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4,169.83</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4,169.83 </a:t>
                      </a:r>
                      <a:r>
                        <a:rPr kumimoji="1" lang="en-US" altLang="zh-TW" sz="1800" b="0" i="0" u="none" strike="noStrike" cap="none" normalizeH="0" baseline="0" dirty="0" smtClean="0">
                          <a:ln>
                            <a:noFill/>
                          </a:ln>
                          <a:solidFill>
                            <a:schemeClr val="tx2"/>
                          </a:solidFill>
                          <a:effectLst/>
                          <a:latin typeface="Arial" charset="0"/>
                          <a:ea typeface="新細明體" pitchFamily="18" charset="-120"/>
                        </a:rPr>
                        <a:t>÷ </a:t>
                      </a: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1,000.00 = 4.17 years duration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52317" name="Rectangle 9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52316" name="Object 92"/>
          <p:cNvGraphicFramePr>
            <a:graphicFrameLocks noChangeAspect="1"/>
          </p:cNvGraphicFramePr>
          <p:nvPr/>
        </p:nvGraphicFramePr>
        <p:xfrm>
          <a:off x="4143372" y="3643314"/>
          <a:ext cx="719138" cy="646112"/>
        </p:xfrm>
        <a:graphic>
          <a:graphicData uri="http://schemas.openxmlformats.org/presentationml/2006/ole">
            <mc:AlternateContent xmlns:mc="http://schemas.openxmlformats.org/markup-compatibility/2006">
              <mc:Choice xmlns:v="urn:schemas-microsoft-com:vml" Requires="v">
                <p:oleObj spid="_x0000_s52317" name="Equation" r:id="rId3" imgW="469900" imgH="419100" progId="Equation.DSMT4">
                  <p:embed/>
                </p:oleObj>
              </mc:Choice>
              <mc:Fallback>
                <p:oleObj name="Equation" r:id="rId3" imgW="469900" imgH="419100" progId="Equation.DSMT4">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2" y="3643314"/>
                        <a:ext cx="719138"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41</a:t>
            </a:fld>
            <a:endParaRPr lang="en-US" altLang="zh-TW">
              <a:solidFill>
                <a:schemeClr val="accent6">
                  <a:lumMod val="20000"/>
                  <a:lumOff val="8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42852"/>
            <a:ext cx="8229600" cy="811213"/>
          </a:xfrm>
        </p:spPr>
        <p:txBody>
          <a:bodyPr/>
          <a:lstStyle/>
          <a:p>
            <a:r>
              <a:rPr lang="en-US" altLang="zh-TW" sz="2800" dirty="0" smtClean="0">
                <a:latin typeface="Times New Roman" pitchFamily="18" charset="0"/>
                <a:cs typeface="Times New Roman" pitchFamily="18" charset="0"/>
              </a:rPr>
              <a:t>23.5 Bond Portfolios: A Case Study</a:t>
            </a:r>
            <a:endParaRPr lang="en-US" altLang="zh-TW" sz="2800" b="1" i="1" dirty="0"/>
          </a:p>
        </p:txBody>
      </p:sp>
      <p:sp>
        <p:nvSpPr>
          <p:cNvPr id="54275" name="Rectangle 3"/>
          <p:cNvSpPr>
            <a:spLocks noGrp="1" noChangeArrowheads="1"/>
          </p:cNvSpPr>
          <p:nvPr>
            <p:ph type="body" sz="half" idx="1"/>
          </p:nvPr>
        </p:nvSpPr>
        <p:spPr>
          <a:xfrm>
            <a:off x="285720" y="1714488"/>
            <a:ext cx="8429684" cy="357190"/>
          </a:xfrm>
        </p:spPr>
        <p:txBody>
          <a:bodyPr>
            <a:normAutofit fontScale="92500"/>
          </a:bodyPr>
          <a:lstStyle/>
          <a:p>
            <a:pPr>
              <a:buFont typeface="Wingdings" pitchFamily="2" charset="2"/>
              <a:buNone/>
            </a:pPr>
            <a:r>
              <a:rPr lang="en-US" altLang="zh-TW" sz="1800" b="1" dirty="0">
                <a:latin typeface="Times New Roman" pitchFamily="18" charset="0"/>
                <a:cs typeface="Times New Roman" pitchFamily="18" charset="0"/>
              </a:rPr>
              <a:t>Table </a:t>
            </a:r>
            <a:r>
              <a:rPr lang="en-US" altLang="zh-TW" sz="1800" b="1" dirty="0" smtClean="0">
                <a:latin typeface="Times New Roman" pitchFamily="18" charset="0"/>
                <a:cs typeface="Times New Roman" pitchFamily="18" charset="0"/>
              </a:rPr>
              <a:t>23.16</a:t>
            </a:r>
            <a:r>
              <a:rPr lang="en-US" altLang="zh-TW" sz="1800" dirty="0" smtClean="0">
                <a:latin typeface="Times New Roman" pitchFamily="18" charset="0"/>
                <a:cs typeface="Times New Roman" pitchFamily="18" charset="0"/>
              </a:rPr>
              <a:t>  </a:t>
            </a:r>
            <a:r>
              <a:rPr lang="en-US" altLang="zh-TW" sz="1800" dirty="0">
                <a:latin typeface="Times New Roman" pitchFamily="18" charset="0"/>
                <a:cs typeface="Times New Roman" pitchFamily="18" charset="0"/>
              </a:rPr>
              <a:t>Comparison of the Maturity Strategy and Duration Strategy for a </a:t>
            </a:r>
            <a:r>
              <a:rPr lang="en-US" altLang="zh-TW" sz="1800" dirty="0" smtClean="0">
                <a:latin typeface="Times New Roman" pitchFamily="18" charset="0"/>
                <a:cs typeface="Times New Roman" pitchFamily="18" charset="0"/>
              </a:rPr>
              <a:t>5 Year </a:t>
            </a:r>
            <a:r>
              <a:rPr lang="en-US" altLang="zh-TW" sz="1800" dirty="0">
                <a:latin typeface="Times New Roman" pitchFamily="18" charset="0"/>
                <a:cs typeface="Times New Roman" pitchFamily="18" charset="0"/>
              </a:rPr>
              <a:t>Bond</a:t>
            </a:r>
          </a:p>
        </p:txBody>
      </p:sp>
      <p:graphicFrame>
        <p:nvGraphicFramePr>
          <p:cNvPr id="54406" name="Group 134"/>
          <p:cNvGraphicFramePr>
            <a:graphicFrameLocks noGrp="1"/>
          </p:cNvGraphicFramePr>
          <p:nvPr>
            <p:ph sz="half" idx="2"/>
          </p:nvPr>
        </p:nvGraphicFramePr>
        <p:xfrm>
          <a:off x="428596" y="1987404"/>
          <a:ext cx="7786742" cy="4584868"/>
        </p:xfrm>
        <a:graphic>
          <a:graphicData uri="http://schemas.openxmlformats.org/drawingml/2006/table">
            <a:tbl>
              <a:tblPr/>
              <a:tblGrid>
                <a:gridCol w="1953559"/>
                <a:gridCol w="1943855"/>
                <a:gridCol w="1945473"/>
                <a:gridCol w="1943855"/>
              </a:tblGrid>
              <a:tr h="37862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251">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Maturity Strategy</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0681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221.03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343.71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1,476.01</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2,145.75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251">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Duration Strategy</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0681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1,125.10*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221.03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343.71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1,496.31</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2,166.05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251">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Expected wealth ratio is 1,491.00.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71979">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 The bond could be sold at its market value of $1,125.12, which is the value for a 10.5% bond with one year to maturity priced to yield 8 %. </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42" name="Rectangle 41"/>
          <p:cNvSpPr/>
          <p:nvPr/>
        </p:nvSpPr>
        <p:spPr>
          <a:xfrm>
            <a:off x="357158" y="714356"/>
            <a:ext cx="8358246" cy="1107996"/>
          </a:xfrm>
          <a:prstGeom prst="rect">
            <a:avLst/>
          </a:prstGeom>
        </p:spPr>
        <p:txBody>
          <a:bodyPr wrap="square">
            <a:spAutoFit/>
          </a:bodyPr>
          <a:lstStyle/>
          <a:p>
            <a:pPr>
              <a:buFont typeface="Arial" pitchFamily="34" charset="0"/>
              <a:buChar char="•"/>
            </a:pPr>
            <a:r>
              <a:rPr lang="en-US" sz="2200" b="1" dirty="0" smtClean="0">
                <a:solidFill>
                  <a:schemeClr val="tx2"/>
                </a:solidFill>
                <a:latin typeface="Times New Roman" pitchFamily="18" charset="0"/>
                <a:cs typeface="Times New Roman" pitchFamily="18" charset="0"/>
              </a:rPr>
              <a:t>Table 23.16 </a:t>
            </a:r>
            <a:r>
              <a:rPr lang="en-US" sz="2200" dirty="0" smtClean="0">
                <a:solidFill>
                  <a:schemeClr val="tx2"/>
                </a:solidFill>
                <a:latin typeface="Times New Roman" pitchFamily="18" charset="0"/>
                <a:cs typeface="Times New Roman" pitchFamily="18" charset="0"/>
              </a:rPr>
              <a:t>shows an </a:t>
            </a:r>
            <a:r>
              <a:rPr lang="en-US" sz="2200" dirty="0">
                <a:solidFill>
                  <a:schemeClr val="tx2"/>
                </a:solidFill>
                <a:latin typeface="Times New Roman" pitchFamily="18" charset="0"/>
                <a:cs typeface="Times New Roman" pitchFamily="18" charset="0"/>
              </a:rPr>
              <a:t>example of the effect of attempting to protect a portfolio by matching the investment horizon and the duration of a bond </a:t>
            </a:r>
            <a:r>
              <a:rPr lang="en-US" sz="2200" dirty="0" smtClean="0">
                <a:solidFill>
                  <a:schemeClr val="tx2"/>
                </a:solidFill>
                <a:latin typeface="Times New Roman" pitchFamily="18" charset="0"/>
                <a:cs typeface="Times New Roman" pitchFamily="18" charset="0"/>
              </a:rPr>
              <a:t>portfolio.</a:t>
            </a:r>
            <a:endParaRPr lang="zh-TW" altLang="en-US" sz="22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smtClean="0">
                <a:solidFill>
                  <a:schemeClr val="accent6">
                    <a:lumMod val="20000"/>
                    <a:lumOff val="80000"/>
                  </a:schemeClr>
                </a:solidFill>
              </a:rPr>
              <a:pPr/>
              <a:t>42</a:t>
            </a:fld>
            <a:endParaRPr lang="en-US" altLang="zh-TW" dirty="0">
              <a:solidFill>
                <a:schemeClr val="accent6">
                  <a:lumMod val="20000"/>
                  <a:lumOff val="8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23.5 Bond Portfolios: A Case Study</a:t>
            </a:r>
            <a:endParaRPr lang="en-US" altLang="zh-TW" sz="3200" b="1" i="1" dirty="0"/>
          </a:p>
        </p:txBody>
      </p:sp>
      <p:sp>
        <p:nvSpPr>
          <p:cNvPr id="53251" name="Rectangle 3"/>
          <p:cNvSpPr>
            <a:spLocks noGrp="1" noChangeArrowheads="1"/>
          </p:cNvSpPr>
          <p:nvPr>
            <p:ph idx="1"/>
          </p:nvPr>
        </p:nvSpPr>
        <p:spPr>
          <a:xfrm>
            <a:off x="468313" y="1196975"/>
            <a:ext cx="8229600" cy="5400675"/>
          </a:xfrm>
        </p:spPr>
        <p:txBody>
          <a:bodyPr>
            <a:normAutofit/>
          </a:bodyPr>
          <a:lstStyle/>
          <a:p>
            <a:r>
              <a:rPr lang="en-US" sz="2200" dirty="0" smtClean="0">
                <a:latin typeface="Times New Roman" pitchFamily="18" charset="0"/>
                <a:cs typeface="Times New Roman" pitchFamily="18" charset="0"/>
              </a:rPr>
              <a:t>The fact that a premium would be paid for this five-year bond at the end of four years is an important factor in the effectiveness of the duration concept. </a:t>
            </a:r>
          </a:p>
          <a:p>
            <a:r>
              <a:rPr lang="en-US" sz="2200" dirty="0" smtClean="0">
                <a:latin typeface="Times New Roman" pitchFamily="18" charset="0"/>
                <a:cs typeface="Times New Roman" pitchFamily="18" charset="0"/>
              </a:rPr>
              <a:t>A direct relationship between the duration of a bond and the price volatility for the bond assuming given changes in the market rates of interest can be shown as:</a:t>
            </a:r>
            <a:endParaRPr lang="en-US" altLang="zh-TW" sz="2200" dirty="0">
              <a:latin typeface="Times New Roman" pitchFamily="18" charset="0"/>
              <a:cs typeface="Times New Roman" pitchFamily="18" charset="0"/>
            </a:endParaRPr>
          </a:p>
          <a:p>
            <a:endParaRPr lang="en-US" altLang="zh-TW" sz="2200" dirty="0">
              <a:latin typeface="Times New Roman" pitchFamily="18" charset="0"/>
              <a:cs typeface="Times New Roman" pitchFamily="18" charset="0"/>
            </a:endParaRPr>
          </a:p>
          <a:p>
            <a:r>
              <a:rPr lang="en-US" altLang="zh-TW" sz="2200" dirty="0" smtClean="0">
                <a:latin typeface="Times New Roman" pitchFamily="18" charset="0"/>
                <a:cs typeface="Times New Roman" pitchFamily="18" charset="0"/>
              </a:rPr>
              <a:t>Where BPC </a:t>
            </a:r>
            <a:r>
              <a:rPr lang="en-US" altLang="zh-TW" sz="2200" dirty="0">
                <a:latin typeface="Times New Roman" pitchFamily="18" charset="0"/>
                <a:cs typeface="Times New Roman" pitchFamily="18" charset="0"/>
              </a:rPr>
              <a:t>= the percent of change in price for </a:t>
            </a:r>
            <a:r>
              <a:rPr lang="en-US" altLang="zh-TW" sz="2200" dirty="0" smtClean="0">
                <a:latin typeface="Times New Roman" pitchFamily="18" charset="0"/>
                <a:cs typeface="Times New Roman" pitchFamily="18" charset="0"/>
              </a:rPr>
              <a:t>the bond; D</a:t>
            </a:r>
            <a:r>
              <a:rPr lang="en-US" altLang="zh-TW" sz="2200" dirty="0">
                <a:latin typeface="Times New Roman" pitchFamily="18" charset="0"/>
                <a:cs typeface="Times New Roman" pitchFamily="18" charset="0"/>
              </a:rPr>
              <a:t>* = the adjusted duration of the bond in years, </a:t>
            </a:r>
            <a:r>
              <a:rPr lang="en-US" altLang="zh-TW" sz="2200" dirty="0" smtClean="0">
                <a:latin typeface="Times New Roman" pitchFamily="18" charset="0"/>
                <a:cs typeface="Times New Roman" pitchFamily="18" charset="0"/>
              </a:rPr>
              <a:t>equal </a:t>
            </a:r>
            <a:r>
              <a:rPr lang="en-US" altLang="zh-TW" sz="2200" dirty="0">
                <a:latin typeface="Times New Roman" pitchFamily="18" charset="0"/>
                <a:cs typeface="Times New Roman" pitchFamily="18" charset="0"/>
              </a:rPr>
              <a:t>to </a:t>
            </a:r>
            <a:r>
              <a:rPr lang="en-US" altLang="zh-TW" sz="2200" i="1" dirty="0">
                <a:latin typeface="Times New Roman" pitchFamily="18" charset="0"/>
                <a:cs typeface="Times New Roman" pitchFamily="18" charset="0"/>
              </a:rPr>
              <a:t>D</a:t>
            </a:r>
            <a:r>
              <a:rPr lang="en-US" altLang="zh-TW" sz="2200" dirty="0">
                <a:latin typeface="Times New Roman" pitchFamily="18" charset="0"/>
                <a:cs typeface="Times New Roman" pitchFamily="18" charset="0"/>
              </a:rPr>
              <a:t>/(1+</a:t>
            </a:r>
            <a:r>
              <a:rPr lang="en-US" altLang="zh-TW" sz="2200" i="1" dirty="0">
                <a:latin typeface="Times New Roman" pitchFamily="18" charset="0"/>
                <a:cs typeface="Times New Roman" pitchFamily="18" charset="0"/>
              </a:rPr>
              <a:t>r</a:t>
            </a: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and </a:t>
            </a:r>
            <a:r>
              <a:rPr lang="en-US" altLang="zh-TW" sz="2200" i="1" dirty="0">
                <a:latin typeface="Times New Roman" pitchFamily="18" charset="0"/>
                <a:cs typeface="Times New Roman" pitchFamily="18" charset="0"/>
              </a:rPr>
              <a:t>r </a:t>
            </a:r>
            <a:r>
              <a:rPr lang="en-US" altLang="zh-TW" sz="2200" dirty="0">
                <a:latin typeface="Times New Roman" pitchFamily="18" charset="0"/>
                <a:cs typeface="Times New Roman" pitchFamily="18" charset="0"/>
              </a:rPr>
              <a:t>= the change in the market yield in basis </a:t>
            </a:r>
            <a:r>
              <a:rPr lang="en-US" altLang="zh-TW" sz="2200" dirty="0" smtClean="0">
                <a:latin typeface="Times New Roman" pitchFamily="18" charset="0"/>
                <a:cs typeface="Times New Roman" pitchFamily="18" charset="0"/>
              </a:rPr>
              <a:t>points </a:t>
            </a:r>
            <a:r>
              <a:rPr lang="en-US" altLang="zh-TW" sz="2200" dirty="0">
                <a:latin typeface="Times New Roman" pitchFamily="18" charset="0"/>
                <a:cs typeface="Times New Roman" pitchFamily="18" charset="0"/>
              </a:rPr>
              <a:t>divided by </a:t>
            </a:r>
            <a:r>
              <a:rPr lang="en-US" altLang="zh-TW" sz="2200" dirty="0" smtClean="0">
                <a:latin typeface="Times New Roman" pitchFamily="18" charset="0"/>
                <a:cs typeface="Times New Roman" pitchFamily="18" charset="0"/>
              </a:rPr>
              <a:t>100.</a:t>
            </a:r>
          </a:p>
          <a:p>
            <a:r>
              <a:rPr lang="en-US" altLang="zh-TW" sz="2200" dirty="0" smtClean="0">
                <a:latin typeface="Times New Roman" pitchFamily="18" charset="0"/>
                <a:cs typeface="Times New Roman" pitchFamily="18" charset="0"/>
              </a:rPr>
              <a:t>Under the duration 4.13 years and interest-rate change from 8% to 10.5%, we can obtain D*=4.13/(1+0.105)=3.738. It implies that </a:t>
            </a:r>
            <a:r>
              <a:rPr lang="en-US" sz="2200" dirty="0" smtClean="0">
                <a:latin typeface="Times New Roman" pitchFamily="18" charset="0"/>
                <a:cs typeface="Times New Roman" pitchFamily="18" charset="0"/>
              </a:rPr>
              <a:t>the price of the bond should decline by about 3.7% for every 100-basis-point increase in market rates.</a:t>
            </a:r>
            <a:endParaRPr lang="en-US" altLang="zh-TW" sz="2200" dirty="0">
              <a:latin typeface="Times New Roman" pitchFamily="18" charset="0"/>
              <a:cs typeface="Times New Roman" pitchFamily="18" charset="0"/>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53252" name="Object 4"/>
          <p:cNvGraphicFramePr>
            <a:graphicFrameLocks noChangeAspect="1"/>
          </p:cNvGraphicFramePr>
          <p:nvPr/>
        </p:nvGraphicFramePr>
        <p:xfrm>
          <a:off x="3857620" y="3357562"/>
          <a:ext cx="2143140" cy="445593"/>
        </p:xfrm>
        <a:graphic>
          <a:graphicData uri="http://schemas.openxmlformats.org/presentationml/2006/ole">
            <mc:AlternateContent xmlns:mc="http://schemas.openxmlformats.org/markup-compatibility/2006">
              <mc:Choice xmlns:v="urn:schemas-microsoft-com:vml" Requires="v">
                <p:oleObj spid="_x0000_s53253" name="Equation" r:id="rId3" imgW="965200" imgH="203200" progId="Equation.DSMT4">
                  <p:embed/>
                </p:oleObj>
              </mc:Choice>
              <mc:Fallback>
                <p:oleObj name="Equation" r:id="rId3" imgW="965200" imgH="2032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0" y="3357562"/>
                        <a:ext cx="2143140" cy="4455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smtClean="0">
                <a:solidFill>
                  <a:schemeClr val="accent6">
                    <a:lumMod val="20000"/>
                    <a:lumOff val="80000"/>
                  </a:schemeClr>
                </a:solidFill>
              </a:rPr>
              <a:pPr/>
              <a:t>43</a:t>
            </a:fld>
            <a:endParaRPr lang="en-US" altLang="zh-TW"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04813"/>
            <a:ext cx="8229600" cy="811212"/>
          </a:xfrm>
        </p:spPr>
        <p:txBody>
          <a:bodyPr/>
          <a:lstStyle/>
          <a:p>
            <a:r>
              <a:rPr lang="en-US" altLang="zh-TW" sz="3200" b="1" dirty="0" smtClean="0">
                <a:latin typeface="Times New Roman" pitchFamily="18" charset="0"/>
                <a:cs typeface="Times New Roman" pitchFamily="18" charset="0"/>
              </a:rPr>
              <a:t>23.6 SUMMARY</a:t>
            </a:r>
            <a:endParaRPr lang="en-US" altLang="zh-TW" sz="3200" b="1" dirty="0">
              <a:latin typeface="Times New Roman" pitchFamily="18" charset="0"/>
              <a:cs typeface="Times New Roman" pitchFamily="18" charset="0"/>
            </a:endParaRPr>
          </a:p>
        </p:txBody>
      </p:sp>
      <p:sp>
        <p:nvSpPr>
          <p:cNvPr id="57347" name="Rectangle 3"/>
          <p:cNvSpPr>
            <a:spLocks noGrp="1" noChangeArrowheads="1"/>
          </p:cNvSpPr>
          <p:nvPr>
            <p:ph idx="1"/>
          </p:nvPr>
        </p:nvSpPr>
        <p:spPr>
          <a:xfrm>
            <a:off x="468313" y="1196975"/>
            <a:ext cx="8229600" cy="5400675"/>
          </a:xfrm>
        </p:spPr>
        <p:txBody>
          <a:bodyPr>
            <a:normAutofit/>
          </a:bodyPr>
          <a:lstStyle/>
          <a:p>
            <a:pPr>
              <a:lnSpc>
                <a:spcPct val="90000"/>
              </a:lnSpc>
            </a:pPr>
            <a:r>
              <a:rPr lang="en-US" altLang="zh-TW" sz="2400" dirty="0">
                <a:latin typeface="Times New Roman" pitchFamily="18" charset="0"/>
                <a:cs typeface="Times New Roman" pitchFamily="18" charset="0"/>
              </a:rPr>
              <a:t>    The management of a fixed-income portfolio involves techniques and strategies that are unique to the specific area of bonds. </a:t>
            </a:r>
            <a:endParaRPr lang="en-US" altLang="zh-TW" sz="2400" dirty="0" smtClean="0">
              <a:latin typeface="Times New Roman" pitchFamily="18" charset="0"/>
              <a:cs typeface="Times New Roman" pitchFamily="18" charset="0"/>
            </a:endParaRPr>
          </a:p>
          <a:p>
            <a:pPr>
              <a:lnSpc>
                <a:spcPct val="90000"/>
              </a:lnSpc>
            </a:pPr>
            <a:r>
              <a:rPr lang="en-US" altLang="zh-TW" sz="2400" dirty="0" smtClean="0">
                <a:latin typeface="Times New Roman" pitchFamily="18" charset="0"/>
                <a:cs typeface="Times New Roman" pitchFamily="18" charset="0"/>
              </a:rPr>
              <a:t>This </a:t>
            </a:r>
            <a:r>
              <a:rPr lang="en-US" altLang="zh-TW" sz="2400" dirty="0">
                <a:latin typeface="Times New Roman" pitchFamily="18" charset="0"/>
                <a:cs typeface="Times New Roman" pitchFamily="18" charset="0"/>
              </a:rPr>
              <a:t>chapter has discussed riding the yield curve, swaps, and duration as three techniques that are familiar to all managers of fixed-income portfolios. </a:t>
            </a:r>
            <a:endParaRPr lang="en-US" altLang="zh-TW" sz="2400" dirty="0" smtClean="0">
              <a:latin typeface="Times New Roman" pitchFamily="18" charset="0"/>
              <a:cs typeface="Times New Roman" pitchFamily="18" charset="0"/>
            </a:endParaRPr>
          </a:p>
          <a:p>
            <a:pPr>
              <a:lnSpc>
                <a:spcPct val="90000"/>
              </a:lnSpc>
            </a:pPr>
            <a:r>
              <a:rPr lang="en-US" altLang="zh-TW" sz="2400" dirty="0" smtClean="0">
                <a:latin typeface="Times New Roman" pitchFamily="18" charset="0"/>
                <a:cs typeface="Times New Roman" pitchFamily="18" charset="0"/>
              </a:rPr>
              <a:t>A </a:t>
            </a:r>
            <a:r>
              <a:rPr lang="en-US" altLang="zh-TW" sz="2400" dirty="0">
                <a:latin typeface="Times New Roman" pitchFamily="18" charset="0"/>
                <a:cs typeface="Times New Roman" pitchFamily="18" charset="0"/>
              </a:rPr>
              <a:t>comparison of these techniques was presented in the previous section in the context of a case situation</a:t>
            </a:r>
            <a:r>
              <a:rPr lang="en-US" altLang="zh-TW" sz="2400" dirty="0" smtClean="0">
                <a:latin typeface="Times New Roman" pitchFamily="18" charset="0"/>
                <a:cs typeface="Times New Roman" pitchFamily="18" charset="0"/>
              </a:rPr>
              <a:t>.</a:t>
            </a:r>
            <a:endParaRPr lang="en-US" altLang="zh-TW" sz="2400" dirty="0">
              <a:latin typeface="Times New Roman" pitchFamily="18" charset="0"/>
              <a:cs typeface="Times New Roman" pitchFamily="18" charset="0"/>
            </a:endParaRPr>
          </a:p>
          <a:p>
            <a:pPr>
              <a:lnSpc>
                <a:spcPct val="90000"/>
              </a:lnSpc>
            </a:pPr>
            <a:r>
              <a:rPr lang="en-US" altLang="zh-TW" sz="2400" dirty="0">
                <a:latin typeface="Times New Roman" pitchFamily="18" charset="0"/>
                <a:cs typeface="Times New Roman" pitchFamily="18" charset="0"/>
              </a:rPr>
              <a:t>    Overall, this chapter has related bond-valuation theory to bond-portfolio theory and has developed bond-portfolio management strategies. </a:t>
            </a:r>
          </a:p>
        </p:txBody>
      </p:sp>
      <p:sp>
        <p:nvSpPr>
          <p:cNvPr id="2" name="Slide Number Placeholder 1"/>
          <p:cNvSpPr>
            <a:spLocks noGrp="1"/>
          </p:cNvSpPr>
          <p:nvPr>
            <p:ph type="sldNum" sz="quarter" idx="12"/>
          </p:nvPr>
        </p:nvSpPr>
        <p:spPr/>
        <p:txBody>
          <a:bodyPr/>
          <a:lstStyle/>
          <a:p>
            <a:fld id="{7461D8F3-4C7B-43C9-8EF0-F090C6BA8746}" type="slidenum">
              <a:rPr lang="en-US" altLang="zh-TW" smtClean="0">
                <a:solidFill>
                  <a:schemeClr val="accent6">
                    <a:lumMod val="20000"/>
                    <a:lumOff val="80000"/>
                  </a:schemeClr>
                </a:solidFill>
              </a:rPr>
              <a:pPr/>
              <a:t>44</a:t>
            </a:fld>
            <a:endParaRPr lang="en-US" altLang="zh-TW" dirty="0">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23.1.2 Maturity-Structure strategies</a:t>
            </a:r>
            <a:endParaRPr lang="en-US" altLang="zh-TW" sz="3200" dirty="0">
              <a:latin typeface="Times New Roman" pitchFamily="18" charset="0"/>
              <a:cs typeface="Times New Roman" pitchFamily="18" charset="0"/>
            </a:endParaRPr>
          </a:p>
        </p:txBody>
      </p:sp>
      <p:sp>
        <p:nvSpPr>
          <p:cNvPr id="10243" name="Rectangle 3"/>
          <p:cNvSpPr>
            <a:spLocks noGrp="1" noChangeArrowheads="1"/>
          </p:cNvSpPr>
          <p:nvPr>
            <p:ph idx="1"/>
          </p:nvPr>
        </p:nvSpPr>
        <p:spPr>
          <a:xfrm>
            <a:off x="468313" y="1196975"/>
            <a:ext cx="8229600" cy="5400675"/>
          </a:xfrm>
        </p:spPr>
        <p:txBody>
          <a:bodyPr>
            <a:normAutofit/>
          </a:bodyPr>
          <a:lstStyle/>
          <a:p>
            <a:r>
              <a:rPr lang="en-US" sz="2400" dirty="0" smtClean="0">
                <a:latin typeface="Times New Roman" pitchFamily="18" charset="0"/>
                <a:cs typeface="Times New Roman" pitchFamily="18" charset="0"/>
              </a:rPr>
              <a:t>A common practice among bond-portfolio managers is to evenly space the maturity of their securities.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Under the</a:t>
            </a:r>
            <a:r>
              <a:rPr lang="en-US" sz="2400" b="1" dirty="0" smtClean="0">
                <a:latin typeface="Times New Roman" pitchFamily="18" charset="0"/>
                <a:cs typeface="Times New Roman" pitchFamily="18" charset="0"/>
              </a:rPr>
              <a:t> staggered-maturity plan</a:t>
            </a:r>
            <a:r>
              <a:rPr lang="en-US" sz="2400" dirty="0" smtClean="0">
                <a:latin typeface="Times New Roman" pitchFamily="18" charset="0"/>
                <a:cs typeface="Times New Roman" pitchFamily="18" charset="0"/>
              </a:rPr>
              <a:t> bonds are held to maturity, at which time the principal is reinvested in another long-term maturity instrument. </a:t>
            </a:r>
          </a:p>
          <a:p>
            <a:endParaRPr lang="en-US" altLang="zh-TW"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An alternative to a staggered portfolio is the </a:t>
            </a:r>
            <a:r>
              <a:rPr lang="en-US" sz="2400" b="1" dirty="0" smtClean="0">
                <a:latin typeface="Times New Roman" pitchFamily="18" charset="0"/>
                <a:cs typeface="Times New Roman" pitchFamily="18" charset="0"/>
              </a:rPr>
              <a:t>dumbbell strategy</a:t>
            </a:r>
            <a:r>
              <a:rPr lang="en-US" sz="2400" dirty="0" smtClean="0">
                <a:latin typeface="Times New Roman" pitchFamily="18" charset="0"/>
                <a:cs typeface="Times New Roman" pitchFamily="18" charset="0"/>
              </a:rPr>
              <a:t>. Dumbbell portfolios are characterized by the inclusion of some proportion of short and intermediate term bonds that provide a liquidity buffer to protect a substantial investment in long-term securities.</a:t>
            </a:r>
            <a:endParaRPr lang="en-US" altLang="zh-TW" sz="2400" b="1" dirty="0" smtClean="0">
              <a:latin typeface="Times New Roman" pitchFamily="18" charset="0"/>
              <a:cs typeface="Times New Roman" pitchFamily="18" charset="0"/>
            </a:endParaRPr>
          </a:p>
        </p:txBody>
      </p:sp>
      <p:sp>
        <p:nvSpPr>
          <p:cNvPr id="10245" name="Rectangle 5"/>
          <p:cNvSpPr>
            <a:spLocks noChangeArrowheads="1"/>
          </p:cNvSpPr>
          <p:nvPr/>
        </p:nvSpPr>
        <p:spPr bwMode="auto">
          <a:xfrm>
            <a:off x="0" y="2219325"/>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5</a:t>
            </a:fld>
            <a:endParaRPr lang="en-US" altLang="zh-TW">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23.1.2 Maturity-Structure strategies</a:t>
            </a:r>
            <a:endParaRPr lang="zh-TW" altLang="en-US" dirty="0"/>
          </a:p>
        </p:txBody>
      </p:sp>
      <p:sp>
        <p:nvSpPr>
          <p:cNvPr id="3" name="Content Placeholder 2"/>
          <p:cNvSpPr>
            <a:spLocks noGrp="1"/>
          </p:cNvSpPr>
          <p:nvPr>
            <p:ph idx="1"/>
          </p:nvPr>
        </p:nvSpPr>
        <p:spPr>
          <a:xfrm>
            <a:off x="457200" y="1066801"/>
            <a:ext cx="8229600" cy="2719389"/>
          </a:xfrm>
        </p:spPr>
        <p:txBody>
          <a:bodyPr>
            <a:normAutofit fontScale="85000" lnSpcReduction="20000"/>
          </a:bodyPr>
          <a:lstStyle/>
          <a:p>
            <a:r>
              <a:rPr lang="en-US" dirty="0" smtClean="0">
                <a:latin typeface="Times New Roman" pitchFamily="18" charset="0"/>
                <a:cs typeface="Times New Roman" pitchFamily="18" charset="0"/>
              </a:rPr>
              <a:t>The dumbbell portfolio divides its funds between two components. The shortest maturity is usually less than three years, and the longest maturities are more than 10 years.</a:t>
            </a:r>
          </a:p>
          <a:p>
            <a:r>
              <a:rPr lang="en-US" dirty="0" smtClean="0">
                <a:latin typeface="Times New Roman" pitchFamily="18" charset="0"/>
                <a:cs typeface="Times New Roman" pitchFamily="18" charset="0"/>
              </a:rPr>
              <a:t>In Figure 23.1, it is apparent why this is called the </a:t>
            </a:r>
            <a:r>
              <a:rPr lang="en-US" b="1" dirty="0" smtClean="0">
                <a:latin typeface="Times New Roman" pitchFamily="18" charset="0"/>
                <a:cs typeface="Times New Roman" pitchFamily="18" charset="0"/>
              </a:rPr>
              <a:t>dumbbell strategy </a:t>
            </a:r>
            <a:r>
              <a:rPr lang="en-US" dirty="0" smtClean="0">
                <a:latin typeface="Times New Roman" pitchFamily="18" charset="0"/>
                <a:cs typeface="Times New Roman" pitchFamily="18" charset="0"/>
              </a:rPr>
              <a:t>— the resulting graph looks like a weight lifter’s dumbbell.</a:t>
            </a:r>
            <a:endParaRPr lang="zh-TW" altLang="en-US" dirty="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2"/>
          <a:srcRect l="24479" t="28333" r="13020" b="26667"/>
          <a:stretch>
            <a:fillRect/>
          </a:stretch>
        </p:blipFill>
        <p:spPr bwMode="auto">
          <a:xfrm>
            <a:off x="785786" y="3643314"/>
            <a:ext cx="6508796" cy="2928958"/>
          </a:xfrm>
          <a:prstGeom prst="rect">
            <a:avLst/>
          </a:prstGeom>
          <a:noFill/>
          <a:ln w="9525">
            <a:noFill/>
            <a:miter lim="800000"/>
            <a:headEnd/>
            <a:tailEnd/>
          </a:ln>
          <a:effectLst/>
        </p:spPr>
      </p:pic>
      <p:sp>
        <p:nvSpPr>
          <p:cNvPr id="61443" name="Rectangle 3"/>
          <p:cNvSpPr>
            <a:spLocks noChangeArrowheads="1"/>
          </p:cNvSpPr>
          <p:nvPr/>
        </p:nvSpPr>
        <p:spPr bwMode="auto">
          <a:xfrm>
            <a:off x="1285852" y="3571876"/>
            <a:ext cx="450059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Figure 23.1 Dumbbell Maturity Strategy</a:t>
            </a:r>
            <a:endParaRPr kumimoji="1" lang="en-US" altLang="zh-TW" sz="2800" b="1" i="0" u="none" strike="noStrike" cap="none" normalizeH="0" baseline="0" dirty="0" smtClean="0">
              <a:ln>
                <a:noFill/>
              </a:ln>
              <a:solidFill>
                <a:schemeClr val="tx2"/>
              </a:solidFill>
              <a:effectLst/>
              <a:latin typeface="Arial" pitchFamily="34" charset="0"/>
              <a:ea typeface="新細明體" pitchFamily="18" charset="-120"/>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6</a:t>
            </a:fld>
            <a:endParaRPr lang="en-US" altLang="zh-TW">
              <a:solidFill>
                <a:schemeClr val="accent6">
                  <a:lumMod val="20000"/>
                  <a:lumOff val="8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23.1.3 Swapping</a:t>
            </a:r>
            <a:endParaRPr lang="zh-TW" alt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Swapping</a:t>
            </a:r>
            <a:r>
              <a:rPr lang="en-US" dirty="0" smtClean="0">
                <a:latin typeface="Times New Roman" pitchFamily="18" charset="0"/>
                <a:cs typeface="Times New Roman" pitchFamily="18" charset="0"/>
              </a:rPr>
              <a:t> strategies generally concentrate on highly specialized trading relationships. </a:t>
            </a:r>
          </a:p>
          <a:p>
            <a:r>
              <a:rPr lang="en-US" dirty="0" smtClean="0">
                <a:latin typeface="Times New Roman" pitchFamily="18" charset="0"/>
                <a:cs typeface="Times New Roman" pitchFamily="18" charset="0"/>
              </a:rPr>
              <a:t>A commonly accepted method for classifying such swaps is Homer and </a:t>
            </a:r>
            <a:r>
              <a:rPr lang="en-US" dirty="0" err="1" smtClean="0">
                <a:latin typeface="Times New Roman" pitchFamily="18" charset="0"/>
                <a:cs typeface="Times New Roman" pitchFamily="18" charset="0"/>
              </a:rPr>
              <a:t>Leibowitz’s</a:t>
            </a:r>
            <a:r>
              <a:rPr lang="en-US" dirty="0" smtClean="0">
                <a:latin typeface="Times New Roman" pitchFamily="18" charset="0"/>
                <a:cs typeface="Times New Roman" pitchFamily="18" charset="0"/>
              </a:rPr>
              <a:t> four types: (1) pure yield-pickup swap, (2) interest-rate anticipations, (3) </a:t>
            </a:r>
            <a:r>
              <a:rPr lang="en-US" dirty="0" err="1" smtClean="0">
                <a:latin typeface="Times New Roman" pitchFamily="18" charset="0"/>
                <a:cs typeface="Times New Roman" pitchFamily="18" charset="0"/>
              </a:rPr>
              <a:t>intermarket</a:t>
            </a:r>
            <a:r>
              <a:rPr lang="en-US" dirty="0" smtClean="0">
                <a:latin typeface="Times New Roman" pitchFamily="18" charset="0"/>
                <a:cs typeface="Times New Roman" pitchFamily="18" charset="0"/>
              </a:rPr>
              <a:t> swap, and (4) substitution swap. </a:t>
            </a:r>
            <a:endParaRPr lang="zh-TW" alt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7</a:t>
            </a:fld>
            <a:endParaRPr lang="en-US" altLang="zh-TW">
              <a:solidFill>
                <a:schemeClr val="accent6">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23.1.3.1 Substitution Swap</a:t>
            </a:r>
            <a:endParaRPr lang="zh-TW" altLang="en-US" dirty="0"/>
          </a:p>
        </p:txBody>
      </p:sp>
      <p:sp>
        <p:nvSpPr>
          <p:cNvPr id="3" name="Content Placeholder 2"/>
          <p:cNvSpPr>
            <a:spLocks noGrp="1"/>
          </p:cNvSpPr>
          <p:nvPr>
            <p:ph idx="1"/>
          </p:nvPr>
        </p:nvSpPr>
        <p:spPr/>
        <p:txBody>
          <a:bodyPr>
            <a:normAutofit lnSpcReduction="10000"/>
          </a:bodyPr>
          <a:lstStyle/>
          <a:p>
            <a:r>
              <a:rPr lang="en-US" altLang="zh-TW" b="1" dirty="0" smtClean="0">
                <a:latin typeface="Times New Roman" pitchFamily="18" charset="0"/>
                <a:cs typeface="Times New Roman" pitchFamily="18" charset="0"/>
              </a:rPr>
              <a:t>Substitution </a:t>
            </a:r>
            <a:r>
              <a:rPr lang="en-US" b="1" dirty="0" smtClean="0">
                <a:latin typeface="Times New Roman" pitchFamily="18" charset="0"/>
                <a:cs typeface="Times New Roman" pitchFamily="18" charset="0"/>
              </a:rPr>
              <a:t>swap </a:t>
            </a:r>
            <a:r>
              <a:rPr lang="en-US" dirty="0" smtClean="0">
                <a:latin typeface="Times New Roman" pitchFamily="18" charset="0"/>
                <a:cs typeface="Times New Roman" pitchFamily="18" charset="0"/>
              </a:rPr>
              <a:t>attempts to profit from a change in yield spread between two nearly identical bonds. </a:t>
            </a:r>
          </a:p>
          <a:p>
            <a:r>
              <a:rPr lang="en-US" dirty="0" smtClean="0">
                <a:latin typeface="Times New Roman" pitchFamily="18" charset="0"/>
                <a:cs typeface="Times New Roman" pitchFamily="18" charset="0"/>
              </a:rPr>
              <a:t>The trade is based upon a forecasted change in the yield spread between the two nearly bonds.</a:t>
            </a:r>
          </a:p>
          <a:p>
            <a:r>
              <a:rPr lang="en-US" altLang="zh-TW" dirty="0" smtClean="0">
                <a:latin typeface="Times New Roman" pitchFamily="18" charset="0"/>
                <a:cs typeface="Times New Roman" pitchFamily="18" charset="0"/>
              </a:rPr>
              <a:t>Both the </a:t>
            </a:r>
            <a:r>
              <a:rPr lang="en-US" altLang="zh-TW" b="1" dirty="0" smtClean="0">
                <a:latin typeface="Times New Roman" pitchFamily="18" charset="0"/>
                <a:cs typeface="Times New Roman" pitchFamily="18" charset="0"/>
              </a:rPr>
              <a:t>H-bond </a:t>
            </a:r>
            <a:r>
              <a:rPr lang="en-US" altLang="zh-TW" dirty="0" smtClean="0">
                <a:latin typeface="Times New Roman" pitchFamily="18" charset="0"/>
                <a:cs typeface="Times New Roman" pitchFamily="18" charset="0"/>
              </a:rPr>
              <a:t>(the bond now held) and the </a:t>
            </a:r>
            <a:r>
              <a:rPr lang="en-US" altLang="zh-TW" b="1" dirty="0" smtClean="0">
                <a:latin typeface="Times New Roman" pitchFamily="18" charset="0"/>
                <a:cs typeface="Times New Roman" pitchFamily="18" charset="0"/>
              </a:rPr>
              <a:t>P-bond</a:t>
            </a:r>
            <a:r>
              <a:rPr lang="en-US" altLang="zh-TW" dirty="0" smtClean="0">
                <a:latin typeface="Times New Roman" pitchFamily="18" charset="0"/>
                <a:cs typeface="Times New Roman" pitchFamily="18" charset="0"/>
              </a:rPr>
              <a:t> (the proposed purchase) are equality, coupon, and maturity. </a:t>
            </a:r>
          </a:p>
          <a:p>
            <a:r>
              <a:rPr lang="en-US" altLang="zh-TW" dirty="0" smtClean="0">
                <a:latin typeface="Times New Roman" pitchFamily="18" charset="0"/>
                <a:cs typeface="Times New Roman" pitchFamily="18" charset="0"/>
              </a:rPr>
              <a:t>The swap is executed at a time when the bonds are mispriced relative to each other.</a:t>
            </a:r>
            <a:endParaRPr lang="zh-TW" alt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6200" y="6597352"/>
            <a:ext cx="2133600" cy="365125"/>
          </a:xfrm>
        </p:spPr>
        <p:txBody>
          <a:bodyPr/>
          <a:lstStyle/>
          <a:p>
            <a:fld id="{7461D8F3-4C7B-43C9-8EF0-F090C6BA8746}" type="slidenum">
              <a:rPr lang="en-US" altLang="zh-TW">
                <a:solidFill>
                  <a:schemeClr val="accent6">
                    <a:lumMod val="20000"/>
                    <a:lumOff val="80000"/>
                  </a:schemeClr>
                </a:solidFill>
              </a:rPr>
              <a:pPr/>
              <a:t>8</a:t>
            </a:fld>
            <a:endParaRPr lang="en-US" altLang="zh-TW" dirty="0">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595313"/>
          </a:xfrm>
        </p:spPr>
        <p:txBody>
          <a:bodyPr/>
          <a:lstStyle/>
          <a:p>
            <a:r>
              <a:rPr lang="en-US" altLang="zh-TW" sz="3200" b="1" dirty="0" smtClean="0">
                <a:latin typeface="Times New Roman" pitchFamily="18" charset="0"/>
                <a:cs typeface="Times New Roman" pitchFamily="18" charset="0"/>
              </a:rPr>
              <a:t>Sample Problem 23.1 (Substitution Swap)</a:t>
            </a:r>
            <a:endParaRPr lang="en-US" altLang="zh-TW" sz="3200" b="1" dirty="0">
              <a:latin typeface="Times New Roman" pitchFamily="18" charset="0"/>
              <a:cs typeface="Times New Roman" pitchFamily="18" charset="0"/>
            </a:endParaRPr>
          </a:p>
        </p:txBody>
      </p:sp>
      <p:sp>
        <p:nvSpPr>
          <p:cNvPr id="11267" name="Rectangle 3"/>
          <p:cNvSpPr>
            <a:spLocks noGrp="1" noChangeArrowheads="1"/>
          </p:cNvSpPr>
          <p:nvPr>
            <p:ph type="body" sz="half" idx="1"/>
          </p:nvPr>
        </p:nvSpPr>
        <p:spPr>
          <a:xfrm>
            <a:off x="323850" y="1052513"/>
            <a:ext cx="8569325" cy="5616575"/>
          </a:xfrm>
        </p:spPr>
        <p:txBody>
          <a:bodyPr/>
          <a:lstStyle/>
          <a:p>
            <a:pPr>
              <a:buFont typeface="Wingdings" pitchFamily="2" charset="2"/>
              <a:buNone/>
            </a:pPr>
            <a:r>
              <a:rPr lang="en-US" altLang="zh-TW" sz="2000" b="1" dirty="0" smtClean="0">
                <a:latin typeface="Times New Roman" pitchFamily="18" charset="0"/>
                <a:cs typeface="Times New Roman" pitchFamily="18" charset="0"/>
              </a:rPr>
              <a:t>Table 23.1 </a:t>
            </a:r>
            <a:r>
              <a:rPr lang="en-US" altLang="zh-TW" sz="2000" dirty="0" smtClean="0">
                <a:latin typeface="Times New Roman" pitchFamily="18" charset="0"/>
                <a:cs typeface="Times New Roman" pitchFamily="18" charset="0"/>
              </a:rPr>
              <a:t>Evaluation </a:t>
            </a:r>
            <a:r>
              <a:rPr lang="en-US" altLang="zh-TW" sz="2000" dirty="0">
                <a:latin typeface="Times New Roman" pitchFamily="18" charset="0"/>
                <a:cs typeface="Times New Roman" pitchFamily="18" charset="0"/>
              </a:rPr>
              <a:t>Worksheet for a Sample Substitution Swap</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r>
              <a:rPr lang="en-US" altLang="zh-TW" sz="1400" i="1" dirty="0">
                <a:latin typeface="Times New Roman" pitchFamily="18" charset="0"/>
                <a:cs typeface="Times New Roman" pitchFamily="18" charset="0"/>
              </a:rPr>
              <a:t>Source:</a:t>
            </a:r>
            <a:r>
              <a:rPr lang="en-US" altLang="zh-TW" sz="1400" dirty="0">
                <a:latin typeface="Times New Roman" pitchFamily="18" charset="0"/>
                <a:cs typeface="Times New Roman" pitchFamily="18" charset="0"/>
              </a:rPr>
              <a:t> Homer, S., and M. L. </a:t>
            </a:r>
            <a:r>
              <a:rPr lang="en-US" altLang="zh-TW" sz="1400" dirty="0" err="1">
                <a:latin typeface="Times New Roman" pitchFamily="18" charset="0"/>
                <a:cs typeface="Times New Roman" pitchFamily="18" charset="0"/>
              </a:rPr>
              <a:t>Leibowitz</a:t>
            </a:r>
            <a:r>
              <a:rPr lang="en-US" altLang="zh-TW" sz="1400" dirty="0">
                <a:latin typeface="Times New Roman" pitchFamily="18" charset="0"/>
                <a:cs typeface="Times New Roman" pitchFamily="18" charset="0"/>
              </a:rPr>
              <a:t>, </a:t>
            </a:r>
            <a:r>
              <a:rPr lang="en-US" altLang="zh-TW" sz="1400" i="1" dirty="0">
                <a:latin typeface="Times New Roman" pitchFamily="18" charset="0"/>
                <a:cs typeface="Times New Roman" pitchFamily="18" charset="0"/>
              </a:rPr>
              <a:t>Inside the Yield Book.</a:t>
            </a:r>
            <a:r>
              <a:rPr lang="en-US" altLang="zh-TW" sz="1400" dirty="0">
                <a:latin typeface="Times New Roman" pitchFamily="18" charset="0"/>
                <a:cs typeface="Times New Roman" pitchFamily="18" charset="0"/>
              </a:rPr>
              <a:t> Prentice-Hall and New York Institute of Finance, 1972, p. 84.</a:t>
            </a:r>
          </a:p>
        </p:txBody>
      </p:sp>
      <p:graphicFrame>
        <p:nvGraphicFramePr>
          <p:cNvPr id="11637" name="Group 373"/>
          <p:cNvGraphicFramePr>
            <a:graphicFrameLocks noGrp="1"/>
          </p:cNvGraphicFramePr>
          <p:nvPr>
            <p:ph sz="half" idx="2"/>
          </p:nvPr>
        </p:nvGraphicFramePr>
        <p:xfrm>
          <a:off x="1331913" y="1557338"/>
          <a:ext cx="6553200" cy="4464054"/>
        </p:xfrm>
        <a:graphic>
          <a:graphicData uri="http://schemas.openxmlformats.org/drawingml/2006/table">
            <a:tbl>
              <a:tblPr/>
              <a:tblGrid>
                <a:gridCol w="2843212"/>
                <a:gridCol w="1973263"/>
                <a:gridCol w="1736725"/>
              </a:tblGrid>
              <a:tr h="3159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400" b="0" i="0" u="none" strike="noStrike" cap="none" normalizeH="0" baseline="0" dirty="0" smtClean="0">
                        <a:ln>
                          <a:noFill/>
                        </a:ln>
                        <a:solidFill>
                          <a:schemeClr val="tx2"/>
                        </a:solidFill>
                        <a:effectLst/>
                        <a:latin typeface="Arial" charset="0"/>
                        <a:ea typeface="新細明體" pitchFamily="18" charset="-12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7.10%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Workout time: 1 year</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Reinvestment rate: 7%</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Original investment per bond</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$ 987.70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Two coupons during year </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538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Interest on one coupon @ 7% for one-half year</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538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Principal value at end of year </a:t>
                      </a:r>
                      <a:endParaRPr kumimoji="1" lang="en-US" altLang="zh-TW" sz="14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7.00 yield to maturity</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accrued</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1,071.23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1,071.23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gain</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83.53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 per invested dollar</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0.07123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0.08458</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8.29</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129 basis points in one year</a:t>
                      </a:r>
                      <a:endParaRPr kumimoji="1" lang="en-US" altLang="zh-TW" sz="1400" b="0" i="0" u="none" strike="noStrike" cap="none" normalizeH="0" baseline="0" dirty="0" smtClean="0">
                        <a:ln>
                          <a:noFill/>
                        </a:ln>
                        <a:solidFill>
                          <a:schemeClr val="tx2"/>
                        </a:solidFill>
                        <a:effectLst/>
                        <a:latin typeface="Arial" charset="0"/>
                        <a:ea typeface="新細明體" pitchFamily="18" charset="-12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a:xfrm>
            <a:off x="0" y="6619875"/>
            <a:ext cx="2289175" cy="476250"/>
          </a:xfrm>
        </p:spPr>
        <p:txBody>
          <a:bodyPr/>
          <a:lstStyle/>
          <a:p>
            <a:fld id="{35EC747C-0D73-46A0-B156-672A9CB7DCD1}" type="slidenum">
              <a:rPr lang="en-US" altLang="zh-TW" smtClean="0">
                <a:solidFill>
                  <a:schemeClr val="accent6">
                    <a:lumMod val="20000"/>
                    <a:lumOff val="80000"/>
                  </a:schemeClr>
                </a:solidFill>
              </a:rPr>
              <a:pPr/>
              <a:t>9</a:t>
            </a:fld>
            <a:endParaRPr lang="en-US" altLang="zh-TW" dirty="0">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SAPMDP">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Template>
  <TotalTime>790</TotalTime>
  <Words>4731</Words>
  <Application>Microsoft Office PowerPoint</Application>
  <PresentationFormat>On-screen Show (4:3)</PresentationFormat>
  <Paragraphs>1395</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SAPMDP</vt:lpstr>
      <vt:lpstr>Equation</vt:lpstr>
      <vt:lpstr>PowerPoint Presentation</vt:lpstr>
      <vt:lpstr>Outline</vt:lpstr>
      <vt:lpstr>23.1 Bond Strategies</vt:lpstr>
      <vt:lpstr>23.1.1 Riding the Yield Curve</vt:lpstr>
      <vt:lpstr>23.1.2 Maturity-Structure strategies</vt:lpstr>
      <vt:lpstr>23.1.2 Maturity-Structure strategies</vt:lpstr>
      <vt:lpstr>23.1.3 Swapping</vt:lpstr>
      <vt:lpstr>23.1.3.1 Substitution Swap</vt:lpstr>
      <vt:lpstr>Sample Problem 23.1 (Substitution Swap)</vt:lpstr>
      <vt:lpstr>Sample Problem 23.1 (Substitution Swap)</vt:lpstr>
      <vt:lpstr>Sample Problem 23.1 (Substitution Swap)</vt:lpstr>
      <vt:lpstr>23.1.3.2 Intermarket-Spread Swap</vt:lpstr>
      <vt:lpstr>Sample Problem 23.2 (Intermarket-Spread Swap)</vt:lpstr>
      <vt:lpstr>Sample Problem 23.2 (Intermarket-Spread Swap)</vt:lpstr>
      <vt:lpstr>Sample Problem 23.2 (Intermarket-Spread Swap)</vt:lpstr>
      <vt:lpstr>Sample Problem 23.3 (Interest-Rate Anticipation Swap)</vt:lpstr>
      <vt:lpstr>Sample Problem 23.4 (Pure Yield-Pickup Swap)</vt:lpstr>
      <vt:lpstr>23.2 Duration</vt:lpstr>
      <vt:lpstr>23.2 Duration</vt:lpstr>
      <vt:lpstr>23.2.1 Weighted-Average Term to Maturity</vt:lpstr>
      <vt:lpstr>Sample Problem 23.5 (WATM)</vt:lpstr>
      <vt:lpstr>23.2.2 Weighted-Average Term to Maturity (WATM) versus Duration Measure</vt:lpstr>
      <vt:lpstr>23.2.2 Weighted-Average Term to Maturity (WATM) versus Duration Measure</vt:lpstr>
      <vt:lpstr>23.2.2 Weighted-Average Term to Maturity (WATM) versus Duration Measure</vt:lpstr>
      <vt:lpstr>23.2.2 WATM versus Duration Measure</vt:lpstr>
      <vt:lpstr>23.2.3 Yield to Maturity</vt:lpstr>
      <vt:lpstr>23.2 Duration</vt:lpstr>
      <vt:lpstr>23.2 Duration- Characteristics (1)</vt:lpstr>
      <vt:lpstr>23.2 Duration- Characteristics (1)</vt:lpstr>
      <vt:lpstr>23.2 Duration- Characteristics (2)</vt:lpstr>
      <vt:lpstr>23.2 Duration- Characteristics (3)</vt:lpstr>
      <vt:lpstr>23.2 Duration- Characteristics (3)</vt:lpstr>
      <vt:lpstr>23.2 Duration- Characteristics (4)</vt:lpstr>
      <vt:lpstr>23.2 Duration- Characteristics (5)</vt:lpstr>
      <vt:lpstr>Sample Problem 23.6</vt:lpstr>
      <vt:lpstr>23.3 Convexity</vt:lpstr>
      <vt:lpstr>Sample Problem 23.7 (Convexity)</vt:lpstr>
      <vt:lpstr>Sample Problem 23.7 (Convexity)</vt:lpstr>
      <vt:lpstr>23.4 Contingent Immunization</vt:lpstr>
      <vt:lpstr>23.4 Contingent Immunization</vt:lpstr>
      <vt:lpstr>23.5 Bond Portfolios: A Case Study</vt:lpstr>
      <vt:lpstr>23.5 Bond Portfolios: A Case Study</vt:lpstr>
      <vt:lpstr>23.5 Bond Portfolios: A Case Study</vt:lpstr>
      <vt:lpstr>23.6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91</cp:revision>
  <dcterms:created xsi:type="dcterms:W3CDTF">2007-11-15T02:32:28Z</dcterms:created>
  <dcterms:modified xsi:type="dcterms:W3CDTF">2013-01-22T19:33:15Z</dcterms:modified>
</cp:coreProperties>
</file>