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9" r:id="rId4"/>
    <p:sldId id="260" r:id="rId5"/>
    <p:sldId id="261" r:id="rId6"/>
    <p:sldId id="262" r:id="rId7"/>
    <p:sldId id="263" r:id="rId8"/>
    <p:sldId id="265" r:id="rId9"/>
    <p:sldId id="266" r:id="rId10"/>
    <p:sldId id="267" r:id="rId11"/>
    <p:sldId id="269" r:id="rId12"/>
    <p:sldId id="270" r:id="rId13"/>
    <p:sldId id="268"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6" r:id="rId27"/>
    <p:sldId id="287" r:id="rId28"/>
    <p:sldId id="283" r:id="rId29"/>
    <p:sldId id="284"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m:brkBin m:val="before"/>
          <m:brkBinSub m:val="--"/>
        </m:mathPr>
      </a14:m>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17" autoAdjust="0"/>
    <p:restoredTop sz="94964" autoAdjust="0"/>
  </p:normalViewPr>
  <p:slideViewPr>
    <p:cSldViewPr>
      <p:cViewPr>
        <p:scale>
          <a:sx n="90" d="100"/>
          <a:sy n="90" d="100"/>
        </p:scale>
        <p:origin x="-1008" y="-5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2FEEB-6628-4FE8-91F7-1269ADC9340C}"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E50C26-D41A-4F3C-950C-F05163A63F44}" type="slidenum">
              <a:rPr lang="en-US" smtClean="0"/>
              <a:t>‹#›</a:t>
            </a:fld>
            <a:endParaRPr lang="en-US"/>
          </a:p>
        </p:txBody>
      </p:sp>
    </p:spTree>
    <p:extLst>
      <p:ext uri="{BB962C8B-B14F-4D97-AF65-F5344CB8AC3E}">
        <p14:creationId xmlns:p14="http://schemas.microsoft.com/office/powerpoint/2010/main" val="178083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accent6">
                    <a:lumMod val="20000"/>
                    <a:lumOff val="80000"/>
                  </a:schemeClr>
                </a:solidFill>
                <a:latin typeface="Times New Roman" pitchFamily="18" charset="0"/>
                <a:cs typeface="Times New Roman" pitchFamily="18" charset="0"/>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511A69E-422D-463E-8342-05325BED6DE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9511A69E-422D-463E-8342-05325BED6DE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9511A69E-422D-463E-8342-05325BED6DE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525965"/>
          </a:xfrm>
        </p:spPr>
        <p:txBody>
          <a:bodyPr/>
          <a:lstStyle>
            <a:lvl1pPr marL="173038" indent="-173038">
              <a:lnSpc>
                <a:spcPts val="2600"/>
              </a:lnSpc>
              <a:buClrTx/>
              <a:buFont typeface="Arial" pitchFamily="34" charset="0"/>
              <a:buChar char="•"/>
              <a:defRPr sz="2000" b="0">
                <a:solidFill>
                  <a:schemeClr val="accent1"/>
                </a:solidFill>
                <a:latin typeface="Times New Roman" pitchFamily="18" charset="0"/>
                <a:cs typeface="Times New Roman" pitchFamily="18" charset="0"/>
              </a:defRPr>
            </a:lvl1pPr>
            <a:lvl2pPr marL="684213" indent="-227013">
              <a:lnSpc>
                <a:spcPts val="2600"/>
              </a:lnSpc>
              <a:buClrTx/>
              <a:defRPr sz="2000">
                <a:solidFill>
                  <a:schemeClr val="accent1"/>
                </a:solidFill>
                <a:latin typeface="Times New Roman" pitchFamily="18" charset="0"/>
                <a:cs typeface="Times New Roman" pitchFamily="18" charset="0"/>
              </a:defRPr>
            </a:lvl2pPr>
            <a:lvl3pPr marL="1087438" indent="-173038">
              <a:lnSpc>
                <a:spcPts val="2600"/>
              </a:lnSpc>
              <a:buClrTx/>
              <a:defRPr sz="1800">
                <a:solidFill>
                  <a:schemeClr val="accent1"/>
                </a:solidFill>
                <a:latin typeface="Times New Roman" pitchFamily="18" charset="0"/>
                <a:cs typeface="Times New Roman" pitchFamily="18" charset="0"/>
              </a:defRPr>
            </a:lvl3pPr>
            <a:lvl4pPr marL="1541463" indent="-169863">
              <a:lnSpc>
                <a:spcPts val="2600"/>
              </a:lnSpc>
              <a:buClrTx/>
              <a:defRPr sz="1600">
                <a:solidFill>
                  <a:schemeClr val="accent1"/>
                </a:solidFill>
                <a:latin typeface="Times New Roman" pitchFamily="18" charset="0"/>
                <a:cs typeface="Times New Roman" pitchFamily="18" charset="0"/>
              </a:defRPr>
            </a:lvl4pPr>
            <a:lvl5pPr marL="2001838" indent="-173038">
              <a:lnSpc>
                <a:spcPts val="2600"/>
              </a:lnSpc>
              <a:buClrTx/>
              <a:defRPr sz="1400">
                <a:solidFill>
                  <a:schemeClr val="accent1"/>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16" name="Title 15"/>
          <p:cNvSpPr>
            <a:spLocks noGrp="1"/>
          </p:cNvSpPr>
          <p:nvPr>
            <p:ph type="title"/>
          </p:nvPr>
        </p:nvSpPr>
        <p:spPr/>
        <p:txBody>
          <a:bodyPr/>
          <a:lstStyle>
            <a:lvl1pPr>
              <a:defRPr>
                <a:solidFill>
                  <a:schemeClr val="accent1"/>
                </a:solidFill>
                <a:latin typeface="Times New Roman" pitchFamily="18" charset="0"/>
                <a:cs typeface="Times New Roman" pitchFamily="18"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Microsoft_Excel_97-2003_Worksheet3.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0.wmf"/><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 y="-609600"/>
            <a:ext cx="4652010" cy="4038600"/>
          </a:xfrm>
        </p:spPr>
        <p:txBody>
          <a:bodyPr/>
          <a:lstStyle/>
          <a:p>
            <a:r>
              <a:rPr lang="en-US" sz="4000" b="0" dirty="0" smtClean="0">
                <a:solidFill>
                  <a:schemeClr val="accent6">
                    <a:lumMod val="20000"/>
                    <a:lumOff val="80000"/>
                  </a:schemeClr>
                </a:solidFill>
                <a:latin typeface="Times New Roman" pitchFamily="18" charset="0"/>
                <a:cs typeface="Times New Roman" pitchFamily="18" charset="0"/>
              </a:rPr>
              <a:t>Chapter </a:t>
            </a:r>
            <a:r>
              <a:rPr lang="en-US" sz="4000" b="0" dirty="0" smtClean="0"/>
              <a:t>26</a:t>
            </a:r>
            <a:r>
              <a:rPr lang="en-US" sz="4000" b="0" dirty="0" smtClean="0">
                <a:solidFill>
                  <a:schemeClr val="accent6">
                    <a:lumMod val="20000"/>
                    <a:lumOff val="80000"/>
                  </a:schemeClr>
                </a:solidFill>
                <a:latin typeface="Times New Roman" pitchFamily="18" charset="0"/>
                <a:cs typeface="Times New Roman" pitchFamily="18" charset="0"/>
              </a:rPr>
              <a:t/>
            </a:r>
            <a:br>
              <a:rPr lang="en-US" sz="4000" b="0" dirty="0" smtClean="0">
                <a:solidFill>
                  <a:schemeClr val="accent6">
                    <a:lumMod val="20000"/>
                    <a:lumOff val="80000"/>
                  </a:schemeClr>
                </a:solidFill>
                <a:latin typeface="Times New Roman" pitchFamily="18" charset="0"/>
                <a:cs typeface="Times New Roman" pitchFamily="18" charset="0"/>
              </a:rPr>
            </a:br>
            <a:r>
              <a:rPr lang="en-US" b="0" dirty="0"/>
              <a:t/>
            </a:r>
            <a:br>
              <a:rPr lang="en-US" b="0" dirty="0"/>
            </a:br>
            <a:r>
              <a:rPr lang="en-US" b="0" dirty="0" smtClean="0"/>
              <a:t>Simultaneous Equation Models for Security Valuation</a:t>
            </a:r>
            <a:endParaRPr lang="en-US" b="0" dirty="0">
              <a:solidFill>
                <a:schemeClr val="accent6">
                  <a:lumMod val="20000"/>
                  <a:lumOff val="80000"/>
                </a:schemeClr>
              </a:solidFill>
              <a:latin typeface="Times New Roman" pitchFamily="18" charset="0"/>
              <a:cs typeface="Times New Roman" pitchFamily="18" charset="0"/>
            </a:endParaRP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9608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305800" cy="5440365"/>
          </a:xfrm>
        </p:spPr>
        <p:txBody>
          <a:bodyPr/>
          <a:lstStyle/>
          <a:p>
            <a:r>
              <a:rPr lang="en-US" dirty="0"/>
              <a:t> To do </a:t>
            </a:r>
            <a:r>
              <a:rPr lang="en-US" dirty="0" err="1"/>
              <a:t>multiperiod</a:t>
            </a:r>
            <a:r>
              <a:rPr lang="en-US" dirty="0"/>
              <a:t> forecasting and sensitivity analysis, the program of FINPLAN of Microsoft Excel, as listed in Appendix 26A, can be used</a:t>
            </a:r>
            <a:r>
              <a:rPr lang="en-US" dirty="0" smtClean="0"/>
              <a:t>.</a:t>
            </a:r>
          </a:p>
          <a:p>
            <a:r>
              <a:rPr lang="en-US" dirty="0"/>
              <a:t>The input parameters and the values used to produce the </a:t>
            </a:r>
            <a:r>
              <a:rPr lang="en-US" i="1" dirty="0" smtClean="0"/>
              <a:t>pro forma</a:t>
            </a:r>
            <a:r>
              <a:rPr lang="en-US" dirty="0" smtClean="0"/>
              <a:t> financial statements </a:t>
            </a:r>
            <a:r>
              <a:rPr lang="en-US" dirty="0"/>
              <a:t>are listed in Table </a:t>
            </a:r>
            <a:r>
              <a:rPr lang="en-US" dirty="0" smtClean="0"/>
              <a:t>26.5.</a:t>
            </a:r>
          </a:p>
        </p:txBody>
      </p:sp>
      <p:graphicFrame>
        <p:nvGraphicFramePr>
          <p:cNvPr id="4" name="Table 3"/>
          <p:cNvGraphicFramePr>
            <a:graphicFrameLocks noGrp="1"/>
          </p:cNvGraphicFramePr>
          <p:nvPr>
            <p:extLst>
              <p:ext uri="{D42A27DB-BD31-4B8C-83A1-F6EECF244321}">
                <p14:modId xmlns:p14="http://schemas.microsoft.com/office/powerpoint/2010/main" val="4293579338"/>
              </p:ext>
            </p:extLst>
          </p:nvPr>
        </p:nvGraphicFramePr>
        <p:xfrm>
          <a:off x="228602" y="2143250"/>
          <a:ext cx="8534398" cy="4333750"/>
        </p:xfrm>
        <a:graphic>
          <a:graphicData uri="http://schemas.openxmlformats.org/drawingml/2006/table">
            <a:tbl>
              <a:tblPr>
                <a:tableStyleId>{2D5ABB26-0587-4C30-8999-92F81FD0307C}</a:tableStyleId>
              </a:tblPr>
              <a:tblGrid>
                <a:gridCol w="1707926"/>
                <a:gridCol w="871390"/>
                <a:gridCol w="871390"/>
                <a:gridCol w="871390"/>
                <a:gridCol w="4212302"/>
              </a:tblGrid>
              <a:tr h="173350">
                <a:tc>
                  <a:txBody>
                    <a:bodyPr/>
                    <a:lstStyle/>
                    <a:p>
                      <a:pPr marL="0" marR="0">
                        <a:spcBef>
                          <a:spcPts val="0"/>
                        </a:spcBef>
                        <a:spcAft>
                          <a:spcPts val="0"/>
                        </a:spcAft>
                      </a:pPr>
                      <a:r>
                        <a:rPr lang="en-US" sz="1050" dirty="0">
                          <a:solidFill>
                            <a:schemeClr val="accent1"/>
                          </a:solidFill>
                          <a:effectLst/>
                          <a:latin typeface="Times" pitchFamily="18" charset="0"/>
                          <a:cs typeface="Times" pitchFamily="18" charset="0"/>
                        </a:rPr>
                        <a:t>FINPLAN </a:t>
                      </a:r>
                      <a:r>
                        <a:rPr lang="en-US" sz="1050" dirty="0" smtClean="0">
                          <a:solidFill>
                            <a:schemeClr val="accent1"/>
                          </a:solidFill>
                          <a:effectLst/>
                          <a:latin typeface="Times" pitchFamily="18" charset="0"/>
                          <a:cs typeface="Times" pitchFamily="18" charset="0"/>
                        </a:rPr>
                        <a:t>input</a:t>
                      </a:r>
                      <a:endParaRPr lang="en-US" sz="1050" b="1" dirty="0">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 </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 </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 </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 </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r>
              <a:tr h="173350">
                <a:tc>
                  <a:txBody>
                    <a:bodyPr/>
                    <a:lstStyle/>
                    <a:p>
                      <a:pPr marL="0" marR="0" algn="ctr">
                        <a:spcBef>
                          <a:spcPts val="0"/>
                        </a:spcBef>
                        <a:spcAft>
                          <a:spcPts val="0"/>
                        </a:spcAft>
                      </a:pPr>
                      <a:r>
                        <a:rPr lang="en-US" sz="1050" dirty="0">
                          <a:solidFill>
                            <a:schemeClr val="accent1"/>
                          </a:solidFill>
                          <a:effectLst/>
                          <a:latin typeface="Times" pitchFamily="18" charset="0"/>
                          <a:cs typeface="Times" pitchFamily="18" charset="0"/>
                        </a:rPr>
                        <a:t> </a:t>
                      </a:r>
                      <a:endParaRPr lang="en-US" sz="1050" b="1" dirty="0">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Variable</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Beginning</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Last</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 </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r>
              <a:tr h="173350">
                <a:tc>
                  <a:txBody>
                    <a:bodyPr/>
                    <a:lstStyle/>
                    <a:p>
                      <a:pPr marL="0" marR="0" algn="ctr">
                        <a:spcBef>
                          <a:spcPts val="0"/>
                        </a:spcBef>
                        <a:spcAft>
                          <a:spcPts val="0"/>
                        </a:spcAft>
                      </a:pPr>
                      <a:r>
                        <a:rPr lang="en-US" sz="1050" dirty="0">
                          <a:solidFill>
                            <a:schemeClr val="accent1"/>
                          </a:solidFill>
                          <a:effectLst/>
                          <a:latin typeface="Times" pitchFamily="18" charset="0"/>
                          <a:cs typeface="Times" pitchFamily="18" charset="0"/>
                        </a:rPr>
                        <a:t>Value of </a:t>
                      </a:r>
                      <a:r>
                        <a:rPr lang="en-US" sz="1050" dirty="0" smtClean="0">
                          <a:solidFill>
                            <a:schemeClr val="accent1"/>
                          </a:solidFill>
                          <a:effectLst/>
                          <a:latin typeface="Times" pitchFamily="18" charset="0"/>
                          <a:cs typeface="Times" pitchFamily="18" charset="0"/>
                        </a:rPr>
                        <a:t>Data (2009)</a:t>
                      </a:r>
                      <a:endParaRPr lang="en-US" sz="1050" b="1" dirty="0">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Number*</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Period</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dirty="0">
                          <a:solidFill>
                            <a:schemeClr val="accent1"/>
                          </a:solidFill>
                          <a:effectLst/>
                          <a:latin typeface="Times" pitchFamily="18" charset="0"/>
                          <a:cs typeface="Times" pitchFamily="18" charset="0"/>
                        </a:rPr>
                        <a:t>Period</a:t>
                      </a:r>
                      <a:endParaRPr lang="en-US" sz="1050" b="1" dirty="0">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Description</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The number of years to be simulated</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61897.0000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21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Net Sales at t−1=2009</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−0.2900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22</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Growth in Sales</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0.6388</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23</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Current Assets as a Percentage of Sales</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0.8909</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24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dirty="0">
                          <a:solidFill>
                            <a:schemeClr val="accent1"/>
                          </a:solidFill>
                          <a:effectLst/>
                          <a:latin typeface="Times" pitchFamily="18" charset="0"/>
                          <a:cs typeface="Times" pitchFamily="18" charset="0"/>
                        </a:rPr>
                        <a:t>4</a:t>
                      </a:r>
                      <a:endParaRPr lang="en-US" sz="1050" b="1" dirty="0">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dirty="0">
                          <a:solidFill>
                            <a:schemeClr val="accent1"/>
                          </a:solidFill>
                          <a:effectLst/>
                          <a:latin typeface="Times" pitchFamily="18" charset="0"/>
                          <a:cs typeface="Times" pitchFamily="18" charset="0"/>
                        </a:rPr>
                        <a:t>Fixed Assets as a Percentage of Sales</a:t>
                      </a:r>
                      <a:endParaRPr lang="en-US" sz="1050" b="1" dirty="0">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dirty="0">
                          <a:solidFill>
                            <a:schemeClr val="accent1"/>
                          </a:solidFill>
                          <a:effectLst/>
                          <a:latin typeface="Times" pitchFamily="18" charset="0"/>
                          <a:cs typeface="Times" pitchFamily="18" charset="0"/>
                        </a:rPr>
                        <a:t>0.3109</a:t>
                      </a:r>
                      <a:endParaRPr lang="en-US" sz="1050" b="1" dirty="0">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dirty="0">
                          <a:solidFill>
                            <a:schemeClr val="accent1"/>
                          </a:solidFill>
                          <a:effectLst/>
                          <a:latin typeface="Times" pitchFamily="18" charset="0"/>
                          <a:cs typeface="Times" pitchFamily="18" charset="0"/>
                        </a:rPr>
                        <a:t>25</a:t>
                      </a:r>
                      <a:endParaRPr lang="en-US" sz="1050" b="1" dirty="0">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dirty="0">
                          <a:solidFill>
                            <a:schemeClr val="accent1"/>
                          </a:solidFill>
                          <a:effectLst/>
                          <a:latin typeface="Times" pitchFamily="18" charset="0"/>
                          <a:cs typeface="Times" pitchFamily="18" charset="0"/>
                        </a:rPr>
                        <a:t>1</a:t>
                      </a:r>
                      <a:endParaRPr lang="en-US" sz="1050" b="1" dirty="0">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dirty="0">
                          <a:solidFill>
                            <a:schemeClr val="accent1"/>
                          </a:solidFill>
                          <a:effectLst/>
                          <a:latin typeface="Times" pitchFamily="18" charset="0"/>
                          <a:cs typeface="Times" pitchFamily="18" charset="0"/>
                        </a:rPr>
                        <a:t>4</a:t>
                      </a:r>
                      <a:endParaRPr lang="en-US" sz="1050" b="1" dirty="0">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Current Payables as a Percentage of Sales</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0.0000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26</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Preferred Stock</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0.0000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27</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Preferred Dividends</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8223.0000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28</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Long-Term Debt in Previous Period</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219.0000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29</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Long-Term Debt Repayment (Reduction) </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3120.0000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Common Stock in Previous Period</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67248.0000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Retained Earnings in Previous Period</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0.5657</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32</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Retention Rate</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0.2215</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33</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Average Tax Rate (Income Taxes/Pretax Income)</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0.0671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Average Interest Rate in Previous Period</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0.0671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35</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Expected Interest Rate on New Debt</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0.2710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36</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Operating Income as a Percentage of Sales</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0.0671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37</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Underwriting Cost of Debt</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0.1053</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38</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Underwriting Cost of Equity</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0.1625</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39</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Ratio of Debt to Equity</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2,754.321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a:solidFill>
                            <a:schemeClr val="accent1"/>
                          </a:solidFill>
                          <a:effectLst/>
                          <a:latin typeface="Times" pitchFamily="18" charset="0"/>
                          <a:cs typeface="Times" pitchFamily="18" charset="0"/>
                        </a:rPr>
                        <a:t>Number of Common Shares Outstanding in Previous Period</a:t>
                      </a:r>
                      <a:endParaRPr lang="en-US" sz="1050" b="1">
                        <a:solidFill>
                          <a:schemeClr val="accent1"/>
                        </a:solidFill>
                        <a:effectLst/>
                        <a:latin typeface="Times" pitchFamily="18" charset="0"/>
                        <a:ea typeface="Times New Roman"/>
                        <a:cs typeface="Times" pitchFamily="18" charset="0"/>
                      </a:endParaRPr>
                    </a:p>
                  </a:txBody>
                  <a:tcPr marL="8890" marR="8890" marT="8890" marB="0"/>
                </a:tc>
              </a:tr>
              <a:tr h="173350">
                <a:tc>
                  <a:txBody>
                    <a:bodyPr/>
                    <a:lstStyle/>
                    <a:p>
                      <a:pPr marL="0" marR="0" algn="r">
                        <a:spcBef>
                          <a:spcPts val="0"/>
                        </a:spcBef>
                        <a:spcAft>
                          <a:spcPts val="0"/>
                        </a:spcAft>
                      </a:pPr>
                      <a:r>
                        <a:rPr lang="en-US" sz="1050">
                          <a:solidFill>
                            <a:schemeClr val="accent1"/>
                          </a:solidFill>
                          <a:effectLst/>
                          <a:latin typeface="Times" pitchFamily="18" charset="0"/>
                          <a:cs typeface="Times" pitchFamily="18" charset="0"/>
                        </a:rPr>
                        <a:t>14.4700</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1</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lgn="ctr">
                        <a:spcBef>
                          <a:spcPts val="0"/>
                        </a:spcBef>
                        <a:spcAft>
                          <a:spcPts val="0"/>
                        </a:spcAft>
                      </a:pPr>
                      <a:r>
                        <a:rPr lang="en-US" sz="1050">
                          <a:solidFill>
                            <a:schemeClr val="accent1"/>
                          </a:solidFill>
                          <a:effectLst/>
                          <a:latin typeface="Times" pitchFamily="18" charset="0"/>
                          <a:cs typeface="Times" pitchFamily="18" charset="0"/>
                        </a:rPr>
                        <a:t>4</a:t>
                      </a:r>
                      <a:endParaRPr lang="en-US" sz="1050" b="1">
                        <a:solidFill>
                          <a:schemeClr val="accent1"/>
                        </a:solidFill>
                        <a:effectLst/>
                        <a:latin typeface="Times" pitchFamily="18" charset="0"/>
                        <a:ea typeface="Times New Roman"/>
                        <a:cs typeface="Times" pitchFamily="18" charset="0"/>
                      </a:endParaRPr>
                    </a:p>
                  </a:txBody>
                  <a:tcPr marL="8890" marR="8890" marT="8890" marB="0" anchor="b"/>
                </a:tc>
                <a:tc>
                  <a:txBody>
                    <a:bodyPr/>
                    <a:lstStyle/>
                    <a:p>
                      <a:pPr marL="0" marR="0">
                        <a:spcBef>
                          <a:spcPts val="0"/>
                        </a:spcBef>
                        <a:spcAft>
                          <a:spcPts val="0"/>
                        </a:spcAft>
                      </a:pPr>
                      <a:r>
                        <a:rPr lang="en-US" sz="1050" dirty="0">
                          <a:solidFill>
                            <a:schemeClr val="accent1"/>
                          </a:solidFill>
                          <a:effectLst/>
                          <a:latin typeface="Times" pitchFamily="18" charset="0"/>
                          <a:cs typeface="Times" pitchFamily="18" charset="0"/>
                        </a:rPr>
                        <a:t>Price–Earnings Ratio</a:t>
                      </a:r>
                      <a:endParaRPr lang="en-US" sz="1050" b="1" dirty="0">
                        <a:solidFill>
                          <a:schemeClr val="accent1"/>
                        </a:solidFill>
                        <a:effectLst/>
                        <a:latin typeface="Times" pitchFamily="18" charset="0"/>
                        <a:ea typeface="Times New Roman"/>
                        <a:cs typeface="Times" pitchFamily="18" charset="0"/>
                      </a:endParaRPr>
                    </a:p>
                  </a:txBody>
                  <a:tcPr marL="8890" marR="8890" marT="8890" marB="0"/>
                </a:tc>
              </a:tr>
            </a:tbl>
          </a:graphicData>
        </a:graphic>
      </p:graphicFrame>
      <p:sp>
        <p:nvSpPr>
          <p:cNvPr id="5" name="TextBox 4"/>
          <p:cNvSpPr txBox="1"/>
          <p:nvPr/>
        </p:nvSpPr>
        <p:spPr>
          <a:xfrm>
            <a:off x="-1295400" y="1905000"/>
            <a:ext cx="8839200" cy="1905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26.5                 </a:t>
            </a:r>
            <a:r>
              <a:rPr kumimoji="0" lang="en-US" sz="1400" b="0" i="0" u="none" strike="noStrike" kern="1200" cap="none" spc="0" normalizeH="0" noProof="0" dirty="0" smtClean="0">
                <a:ln>
                  <a:noFill/>
                </a:ln>
                <a:solidFill>
                  <a:schemeClr val="accent1"/>
                </a:solidFill>
                <a:effectLst/>
                <a:uLnTx/>
                <a:uFillTx/>
                <a:latin typeface="Perpetua" pitchFamily="18" charset="0"/>
                <a:ea typeface="+mj-ea"/>
                <a:cs typeface="+mj-cs"/>
              </a:rPr>
              <a:t> FINPLAN Input 2009</a:t>
            </a:r>
            <a:endParaRPr kumimoji="0" lang="en-US" sz="1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192339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63218130"/>
              </p:ext>
            </p:extLst>
          </p:nvPr>
        </p:nvGraphicFramePr>
        <p:xfrm>
          <a:off x="152400" y="0"/>
          <a:ext cx="4752975" cy="3943350"/>
        </p:xfrm>
        <a:graphic>
          <a:graphicData uri="http://schemas.openxmlformats.org/presentationml/2006/ole">
            <mc:AlternateContent xmlns:mc="http://schemas.openxmlformats.org/markup-compatibility/2006">
              <mc:Choice xmlns:v="urn:schemas-microsoft-com:vml" Requires="v">
                <p:oleObj spid="_x0000_s2097" name="Worksheet" r:id="rId4" imgW="4524443" imgH="3591015" progId="Excel.Sheet.8">
                  <p:embed/>
                </p:oleObj>
              </mc:Choice>
              <mc:Fallback>
                <p:oleObj name="Worksheet" r:id="rId4" imgW="4524443" imgH="3591015"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4752975" cy="394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19883250"/>
              </p:ext>
            </p:extLst>
          </p:nvPr>
        </p:nvGraphicFramePr>
        <p:xfrm>
          <a:off x="3810000" y="3352800"/>
          <a:ext cx="5486400" cy="3648075"/>
        </p:xfrm>
        <a:graphic>
          <a:graphicData uri="http://schemas.openxmlformats.org/presentationml/2006/ole">
            <mc:AlternateContent xmlns:mc="http://schemas.openxmlformats.org/markup-compatibility/2006">
              <mc:Choice xmlns:v="urn:schemas-microsoft-com:vml" Requires="v">
                <p:oleObj spid="_x0000_s2098" name="Worksheet" r:id="rId7" imgW="5343457" imgH="3286125" progId="Excel.Sheet.8">
                  <p:embed/>
                </p:oleObj>
              </mc:Choice>
              <mc:Fallback>
                <p:oleObj name="Worksheet" r:id="rId7" imgW="5343457" imgH="3286125"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352800"/>
                        <a:ext cx="5486400" cy="364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334000" y="1524000"/>
            <a:ext cx="3200400" cy="1219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26.6                 </a:t>
            </a:r>
          </a:p>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a:t>
            </a:r>
            <a:r>
              <a:rPr kumimoji="0" lang="en-US" b="0" i="1" u="none" strike="noStrike" kern="1200" cap="none" spc="0" normalizeH="0" noProof="0" dirty="0" smtClean="0">
                <a:ln>
                  <a:noFill/>
                </a:ln>
                <a:solidFill>
                  <a:schemeClr val="accent1"/>
                </a:solidFill>
                <a:effectLst/>
                <a:uLnTx/>
                <a:uFillTx/>
                <a:latin typeface="Perpetua" pitchFamily="18" charset="0"/>
                <a:ea typeface="+mj-ea"/>
                <a:cs typeface="+mj-cs"/>
              </a:rPr>
              <a:t>Pro forma</a:t>
            </a:r>
            <a:r>
              <a:rPr kumimoji="0" lang="en-US" b="0" u="none" strike="noStrike" kern="1200" cap="none" spc="0" normalizeH="0" noProof="0" dirty="0" smtClean="0">
                <a:ln>
                  <a:noFill/>
                </a:ln>
                <a:solidFill>
                  <a:schemeClr val="accent1"/>
                </a:solidFill>
                <a:effectLst/>
                <a:uLnTx/>
                <a:uFillTx/>
                <a:latin typeface="Perpetua" pitchFamily="18" charset="0"/>
                <a:ea typeface="+mj-ea"/>
                <a:cs typeface="+mj-cs"/>
              </a:rPr>
              <a:t> Balance Sheet of JNJ: 2010- 2013</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9" name="TextBox 8"/>
          <p:cNvSpPr txBox="1"/>
          <p:nvPr/>
        </p:nvSpPr>
        <p:spPr>
          <a:xfrm>
            <a:off x="457200" y="4572000"/>
            <a:ext cx="3200400" cy="1219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26.7                 </a:t>
            </a:r>
          </a:p>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a:t>
            </a:r>
            <a:r>
              <a:rPr kumimoji="0" lang="en-US" b="0" i="1" u="none" strike="noStrike" kern="1200" cap="none" spc="0" normalizeH="0" noProof="0" dirty="0" smtClean="0">
                <a:ln>
                  <a:noFill/>
                </a:ln>
                <a:solidFill>
                  <a:schemeClr val="accent1"/>
                </a:solidFill>
                <a:effectLst/>
                <a:uLnTx/>
                <a:uFillTx/>
                <a:latin typeface="Perpetua" pitchFamily="18" charset="0"/>
                <a:ea typeface="+mj-ea"/>
                <a:cs typeface="+mj-cs"/>
              </a:rPr>
              <a:t>Pro forma </a:t>
            </a:r>
            <a:r>
              <a:rPr kumimoji="0" lang="en-US" b="0" u="none" strike="noStrike" kern="1200" cap="none" spc="0" normalizeH="0" noProof="0" dirty="0" smtClean="0">
                <a:ln>
                  <a:noFill/>
                </a:ln>
                <a:solidFill>
                  <a:schemeClr val="accent1"/>
                </a:solidFill>
                <a:effectLst/>
                <a:uLnTx/>
                <a:uFillTx/>
                <a:latin typeface="Perpetua" pitchFamily="18" charset="0"/>
                <a:ea typeface="+mj-ea"/>
                <a:cs typeface="+mj-cs"/>
              </a:rPr>
              <a:t>Income Statement of JNJ: 2010- 2013</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10" name="Right Arrow 9"/>
          <p:cNvSpPr/>
          <p:nvPr/>
        </p:nvSpPr>
        <p:spPr>
          <a:xfrm rot="10800000">
            <a:off x="6591300" y="1118036"/>
            <a:ext cx="685800" cy="381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ight Arrow 10"/>
          <p:cNvSpPr/>
          <p:nvPr/>
        </p:nvSpPr>
        <p:spPr>
          <a:xfrm>
            <a:off x="1714500" y="4114800"/>
            <a:ext cx="685800" cy="381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val="242609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8543172"/>
              </p:ext>
            </p:extLst>
          </p:nvPr>
        </p:nvGraphicFramePr>
        <p:xfrm>
          <a:off x="228600" y="381012"/>
          <a:ext cx="4648203" cy="6095988"/>
        </p:xfrm>
        <a:graphic>
          <a:graphicData uri="http://schemas.openxmlformats.org/drawingml/2006/table">
            <a:tbl>
              <a:tblPr>
                <a:tableStyleId>{2D5ABB26-0587-4C30-8999-92F81FD0307C}</a:tableStyleId>
              </a:tblPr>
              <a:tblGrid>
                <a:gridCol w="664029"/>
                <a:gridCol w="664029"/>
                <a:gridCol w="664029"/>
                <a:gridCol w="664029"/>
                <a:gridCol w="664029"/>
                <a:gridCol w="664029"/>
                <a:gridCol w="664029"/>
              </a:tblGrid>
              <a:tr h="169333">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Year</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2010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2011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2012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2013</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spcBef>
                          <a:spcPts val="0"/>
                        </a:spcBef>
                        <a:spcAft>
                          <a:spcPts val="0"/>
                        </a:spcAft>
                      </a:pPr>
                      <a:r>
                        <a:rPr lang="en-US" sz="1050" b="0" dirty="0" err="1">
                          <a:solidFill>
                            <a:schemeClr val="accent1"/>
                          </a:solidFill>
                          <a:effectLst/>
                          <a:latin typeface="Times" pitchFamily="18" charset="0"/>
                          <a:cs typeface="Times" pitchFamily="18" charset="0"/>
                        </a:rPr>
                        <a:t>GSALS</a:t>
                      </a:r>
                      <a:r>
                        <a:rPr lang="en-US" sz="900" b="0" dirty="0" err="1">
                          <a:solidFill>
                            <a:schemeClr val="accent1"/>
                          </a:solidFill>
                          <a:effectLst/>
                          <a:latin typeface="Times" pitchFamily="18" charset="0"/>
                          <a:cs typeface="Times" pitchFamily="18" charset="0"/>
                        </a:rPr>
                        <a:t>t</a:t>
                      </a:r>
                      <a:r>
                        <a:rPr lang="en-US" sz="900" b="0" dirty="0">
                          <a:solidFill>
                            <a:schemeClr val="accent1"/>
                          </a:solidFill>
                          <a:effectLst/>
                          <a:latin typeface="Times" pitchFamily="18" charset="0"/>
                          <a:cs typeface="Times" pitchFamily="18" charset="0"/>
                        </a:rPr>
                        <a:t>=</a:t>
                      </a:r>
                      <a:endParaRPr lang="en-US" sz="1050" b="0" dirty="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b</a:t>
                      </a:r>
                      <a:r>
                        <a:rPr lang="en-US" sz="900" b="0">
                          <a:solidFill>
                            <a:schemeClr val="accent1"/>
                          </a:solidFill>
                          <a:effectLst/>
                          <a:latin typeface="Times" pitchFamily="18" charset="0"/>
                          <a:cs typeface="Times" pitchFamily="18" charset="0"/>
                        </a:rPr>
                        <a:t>t−1=</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K</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−0.2900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0.5657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0.1625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EPS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4.04</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3.43</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2.95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2.54</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DPS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1.75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1.49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1.28</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1.10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PPS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58.42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49.59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42.68</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36.74</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GSALS</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b</a:t>
                      </a:r>
                      <a:r>
                        <a:rPr lang="en-US" sz="900" b="0">
                          <a:solidFill>
                            <a:schemeClr val="accent1"/>
                          </a:solidFill>
                          <a:effectLst/>
                          <a:latin typeface="Times" pitchFamily="18" charset="0"/>
                          <a:cs typeface="Times" pitchFamily="18" charset="0"/>
                        </a:rPr>
                        <a:t>t−1=</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K</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dirty="0">
                          <a:solidFill>
                            <a:schemeClr val="accent1"/>
                          </a:solidFill>
                          <a:effectLst/>
                          <a:latin typeface="Times" pitchFamily="18" charset="0"/>
                          <a:cs typeface="Times" pitchFamily="18" charset="0"/>
                        </a:rPr>
                        <a:t> </a:t>
                      </a:r>
                      <a:endParaRPr lang="en-US" sz="1050" b="0" dirty="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−0.4</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0.5657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0.1625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EPS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3.69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2.88</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2.29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1.82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DPS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1.60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1.25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0.99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0.79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PPS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53.47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41.71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33.10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26.27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GSALS</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b</a:t>
                      </a:r>
                      <a:r>
                        <a:rPr lang="en-US" sz="900" b="0">
                          <a:solidFill>
                            <a:schemeClr val="accent1"/>
                          </a:solidFill>
                          <a:effectLst/>
                          <a:latin typeface="Times" pitchFamily="18" charset="0"/>
                          <a:cs typeface="Times" pitchFamily="18" charset="0"/>
                        </a:rPr>
                        <a:t>t−1=</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K</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0.09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0.5657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0.1625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EPS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5.09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5.65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6.23</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6.86</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DPS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2.21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2.46</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2.70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2.98</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PPS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73.61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81.81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90.11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99.26</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GSALS</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b</a:t>
                      </a:r>
                      <a:r>
                        <a:rPr lang="en-US" sz="900" b="0">
                          <a:solidFill>
                            <a:schemeClr val="accent1"/>
                          </a:solidFill>
                          <a:effectLst/>
                          <a:latin typeface="Times" pitchFamily="18" charset="0"/>
                          <a:cs typeface="Times" pitchFamily="18" charset="0"/>
                        </a:rPr>
                        <a:t>t−1=</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K</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−0.2900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0.3</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0.1625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EPS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3.97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3.31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2.80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2.37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DPS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2.78</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2.32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1.96</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1.66</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PPS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57.46</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47.92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40.52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34.27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GSALS</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b</a:t>
                      </a:r>
                      <a:r>
                        <a:rPr lang="en-US" sz="900" b="0">
                          <a:solidFill>
                            <a:schemeClr val="accent1"/>
                          </a:solidFill>
                          <a:effectLst/>
                          <a:latin typeface="Times" pitchFamily="18" charset="0"/>
                          <a:cs typeface="Times" pitchFamily="18" charset="0"/>
                        </a:rPr>
                        <a:t>t−1=</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K</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−0.2900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0.1625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EPS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4.07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3.49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3.03</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2.63</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DPS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1.22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1.05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0.91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0.79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PPS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58.90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50.44</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43.80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38.03</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GSALS</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b</a:t>
                      </a:r>
                      <a:r>
                        <a:rPr lang="en-US" sz="900" b="0">
                          <a:solidFill>
                            <a:schemeClr val="accent1"/>
                          </a:solidFill>
                          <a:effectLst/>
                          <a:latin typeface="Times" pitchFamily="18" charset="0"/>
                          <a:cs typeface="Times" pitchFamily="18" charset="0"/>
                        </a:rPr>
                        <a:t>t−1=</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K</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−0.2900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0.5657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EPS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3.97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3.46</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2.99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2.58</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DPS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1.72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1.50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1.30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1.12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PPS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57.42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50.02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43.23</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37.37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GSALS</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b</a:t>
                      </a:r>
                      <a:r>
                        <a:rPr lang="en-US" sz="900" b="0">
                          <a:solidFill>
                            <a:schemeClr val="accent1"/>
                          </a:solidFill>
                          <a:effectLst/>
                          <a:latin typeface="Times" pitchFamily="18" charset="0"/>
                          <a:cs typeface="Times" pitchFamily="18" charset="0"/>
                        </a:rPr>
                        <a:t>t−1=</a:t>
                      </a:r>
                      <a:endParaRPr lang="en-US" sz="1050" b="0">
                        <a:solidFill>
                          <a:schemeClr val="accent1"/>
                        </a:solidFill>
                        <a:effectLst/>
                        <a:latin typeface="Times" pitchFamily="18" charset="0"/>
                        <a:ea typeface="Times New Roman"/>
                        <a:cs typeface="Times" pitchFamily="18" charset="0"/>
                      </a:endParaRPr>
                    </a:p>
                  </a:txBody>
                  <a:tcPr marL="6813" marR="6813" marT="6813" marB="0"/>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K</a:t>
                      </a:r>
                      <a:r>
                        <a:rPr lang="en-US" sz="900" b="0">
                          <a:solidFill>
                            <a:schemeClr val="accent1"/>
                          </a:solidFill>
                          <a:effectLst/>
                          <a:latin typeface="Times" pitchFamily="18" charset="0"/>
                          <a:cs typeface="Times" pitchFamily="18" charset="0"/>
                        </a:rPr>
                        <a:t>t=</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−0.2900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0.5657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0.5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EPS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3.94</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3.39</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2.86</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2.42</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DPS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1.71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1.47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1.24</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1.05</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r>
              <a:tr h="169333">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PPS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spcBef>
                          <a:spcPts val="0"/>
                        </a:spcBef>
                        <a:spcAft>
                          <a:spcPts val="0"/>
                        </a:spcAft>
                      </a:pPr>
                      <a:r>
                        <a:rPr lang="en-US" sz="1050" b="0">
                          <a:solidFill>
                            <a:schemeClr val="accent1"/>
                          </a:solidFill>
                          <a:effectLst/>
                          <a:latin typeface="Times" pitchFamily="18" charset="0"/>
                          <a:cs typeface="Times" pitchFamily="18" charset="0"/>
                        </a:rPr>
                        <a:t> </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56.97</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49.01</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a:solidFill>
                            <a:schemeClr val="accent1"/>
                          </a:solidFill>
                          <a:effectLst/>
                          <a:latin typeface="Times" pitchFamily="18" charset="0"/>
                          <a:cs typeface="Times" pitchFamily="18" charset="0"/>
                        </a:rPr>
                        <a:t>41.40</a:t>
                      </a:r>
                      <a:endParaRPr lang="en-US" sz="1050" b="0">
                        <a:solidFill>
                          <a:schemeClr val="accent1"/>
                        </a:solidFill>
                        <a:effectLst/>
                        <a:latin typeface="Times" pitchFamily="18" charset="0"/>
                        <a:ea typeface="Times New Roman"/>
                        <a:cs typeface="Times" pitchFamily="18" charset="0"/>
                      </a:endParaRPr>
                    </a:p>
                  </a:txBody>
                  <a:tcPr marL="6813" marR="6813" marT="6813" marB="0" anchor="b"/>
                </a:tc>
                <a:tc>
                  <a:txBody>
                    <a:bodyPr/>
                    <a:lstStyle/>
                    <a:p>
                      <a:pPr marL="0" marR="0" algn="ctr">
                        <a:spcBef>
                          <a:spcPts val="0"/>
                        </a:spcBef>
                        <a:spcAft>
                          <a:spcPts val="0"/>
                        </a:spcAft>
                      </a:pPr>
                      <a:r>
                        <a:rPr lang="en-US" sz="1050" b="0" dirty="0">
                          <a:solidFill>
                            <a:schemeClr val="accent1"/>
                          </a:solidFill>
                          <a:effectLst/>
                          <a:latin typeface="Times" pitchFamily="18" charset="0"/>
                          <a:cs typeface="Times" pitchFamily="18" charset="0"/>
                        </a:rPr>
                        <a:t>34.98</a:t>
                      </a:r>
                      <a:endParaRPr lang="en-US" sz="1050" b="0" dirty="0">
                        <a:solidFill>
                          <a:schemeClr val="accent1"/>
                        </a:solidFill>
                        <a:effectLst/>
                        <a:latin typeface="Times" pitchFamily="18" charset="0"/>
                        <a:ea typeface="Times New Roman"/>
                        <a:cs typeface="Times" pitchFamily="18" charset="0"/>
                      </a:endParaRPr>
                    </a:p>
                  </a:txBody>
                  <a:tcPr marL="6813" marR="6813" marT="6813" marB="0" anchor="b"/>
                </a:tc>
              </a:tr>
            </a:tbl>
          </a:graphicData>
        </a:graphic>
      </p:graphicFrame>
      <p:sp>
        <p:nvSpPr>
          <p:cNvPr id="5" name="TextBox 4"/>
          <p:cNvSpPr txBox="1"/>
          <p:nvPr/>
        </p:nvSpPr>
        <p:spPr>
          <a:xfrm>
            <a:off x="5102415" y="457200"/>
            <a:ext cx="3200400" cy="1219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26.8                 </a:t>
            </a:r>
          </a:p>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a:t>
            </a:r>
            <a:r>
              <a:rPr lang="en-US" dirty="0" smtClean="0">
                <a:solidFill>
                  <a:schemeClr val="accent1"/>
                </a:solidFill>
                <a:latin typeface="Perpetua" pitchFamily="18" charset="0"/>
                <a:ea typeface="+mj-ea"/>
                <a:cs typeface="+mj-cs"/>
              </a:rPr>
              <a:t>Results of Sensitivity Analysis</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6" name="TextBox 5"/>
          <p:cNvSpPr txBox="1"/>
          <p:nvPr/>
        </p:nvSpPr>
        <p:spPr>
          <a:xfrm>
            <a:off x="4966648" y="1676400"/>
            <a:ext cx="4038600" cy="4419600"/>
          </a:xfrm>
          <a:prstGeom prst="rect">
            <a:avLst/>
          </a:prstGeom>
        </p:spPr>
        <p:txBody>
          <a:bodyPr vert="horz" wrap="square" lIns="91440" tIns="45720" rIns="91440" bIns="45720" rtlCol="0" anchor="ctr">
            <a:normAutofit/>
          </a:bodyPr>
          <a:lstStyle/>
          <a:p>
            <a:pPr marL="342900" marR="0" indent="-342900" algn="l" defTabSz="914400" rtl="0" eaLnBrk="1" fontAlgn="auto" latinLnBrk="0" hangingPunct="1">
              <a:lnSpc>
                <a:spcPct val="100000"/>
              </a:lnSpc>
              <a:spcBef>
                <a:spcPct val="0"/>
              </a:spcBef>
              <a:spcAft>
                <a:spcPts val="0"/>
              </a:spcAft>
              <a:buClrTx/>
              <a:buSzTx/>
              <a:buFont typeface="Arial" pitchFamily="34" charset="0"/>
              <a:buChar char="•"/>
              <a:tabLst/>
            </a:pPr>
            <a:r>
              <a:rPr kumimoji="0" lang="en-US" sz="2000" b="0" i="0" u="none" strike="noStrike" kern="1200" cap="none" spc="0" normalizeH="0" baseline="0" noProof="0" dirty="0" smtClean="0">
                <a:ln>
                  <a:noFill/>
                </a:ln>
                <a:solidFill>
                  <a:schemeClr val="accent1"/>
                </a:solidFill>
                <a:effectLst/>
                <a:uLnTx/>
                <a:uFillTx/>
                <a:latin typeface="Perpetua" pitchFamily="18" charset="0"/>
                <a:ea typeface="+mj-ea"/>
                <a:cs typeface="+mj-cs"/>
              </a:rPr>
              <a:t>Results of the sensitivity</a:t>
            </a:r>
            <a:r>
              <a:rPr kumimoji="0" lang="en-US" sz="2000" b="0" i="0" u="none" strike="noStrike" kern="1200" cap="none" spc="0" normalizeH="0" noProof="0" dirty="0" smtClean="0">
                <a:ln>
                  <a:noFill/>
                </a:ln>
                <a:solidFill>
                  <a:schemeClr val="accent1"/>
                </a:solidFill>
                <a:effectLst/>
                <a:uLnTx/>
                <a:uFillTx/>
                <a:latin typeface="Perpetua" pitchFamily="18" charset="0"/>
                <a:ea typeface="+mj-ea"/>
                <a:cs typeface="+mj-cs"/>
              </a:rPr>
              <a:t> analysis related to </a:t>
            </a:r>
            <a:r>
              <a:rPr kumimoji="0" lang="en-US" sz="2000" b="0" i="1" u="none" strike="noStrike" kern="1200" cap="none" spc="0" normalizeH="0" noProof="0" dirty="0" smtClean="0">
                <a:ln>
                  <a:noFill/>
                </a:ln>
                <a:solidFill>
                  <a:schemeClr val="accent1"/>
                </a:solidFill>
                <a:effectLst/>
                <a:uLnTx/>
                <a:uFillTx/>
                <a:latin typeface="Perpetua" pitchFamily="18" charset="0"/>
                <a:ea typeface="+mj-ea"/>
                <a:cs typeface="+mj-cs"/>
              </a:rPr>
              <a:t>EPS, DPS, </a:t>
            </a:r>
            <a:r>
              <a:rPr kumimoji="0" lang="en-US" sz="2000" b="0" u="none" strike="noStrike" kern="1200" cap="none" spc="0" normalizeH="0" noProof="0" dirty="0" smtClean="0">
                <a:ln>
                  <a:noFill/>
                </a:ln>
                <a:solidFill>
                  <a:schemeClr val="accent1"/>
                </a:solidFill>
                <a:effectLst/>
                <a:uLnTx/>
                <a:uFillTx/>
                <a:latin typeface="Perpetua" pitchFamily="18" charset="0"/>
                <a:ea typeface="+mj-ea"/>
                <a:cs typeface="+mj-cs"/>
              </a:rPr>
              <a:t>and </a:t>
            </a:r>
            <a:r>
              <a:rPr lang="en-US" sz="2000" i="1" dirty="0" smtClean="0">
                <a:solidFill>
                  <a:schemeClr val="accent1"/>
                </a:solidFill>
                <a:latin typeface="Perpetua" pitchFamily="18" charset="0"/>
                <a:ea typeface="+mj-ea"/>
                <a:cs typeface="+mj-cs"/>
              </a:rPr>
              <a:t>PPS </a:t>
            </a:r>
            <a:r>
              <a:rPr lang="en-US" sz="2000" dirty="0" smtClean="0">
                <a:solidFill>
                  <a:schemeClr val="accent1"/>
                </a:solidFill>
                <a:latin typeface="Perpetua" pitchFamily="18" charset="0"/>
                <a:ea typeface="+mj-ea"/>
                <a:cs typeface="+mj-cs"/>
              </a:rPr>
              <a:t>are shown.</a:t>
            </a:r>
          </a:p>
          <a:p>
            <a:pPr marL="342900" marR="0" indent="-342900" algn="l" defTabSz="914400" rtl="0" eaLnBrk="1" fontAlgn="auto" latinLnBrk="0" hangingPunct="1">
              <a:lnSpc>
                <a:spcPct val="100000"/>
              </a:lnSpc>
              <a:spcBef>
                <a:spcPct val="0"/>
              </a:spcBef>
              <a:spcAft>
                <a:spcPts val="0"/>
              </a:spcAft>
              <a:buClrTx/>
              <a:buSzTx/>
              <a:buFont typeface="Arial" pitchFamily="34" charset="0"/>
              <a:buChar char="•"/>
              <a:tabLst/>
            </a:pPr>
            <a:r>
              <a:rPr kumimoji="0" lang="en-US" sz="2000" b="0" i="0" u="none" strike="noStrike" kern="1200" cap="none" spc="0" normalizeH="0" baseline="0" noProof="0" dirty="0" smtClean="0">
                <a:ln>
                  <a:noFill/>
                </a:ln>
                <a:solidFill>
                  <a:schemeClr val="accent1"/>
                </a:solidFill>
                <a:effectLst/>
                <a:uLnTx/>
                <a:uFillTx/>
                <a:latin typeface="Perpetua" pitchFamily="18" charset="0"/>
                <a:ea typeface="+mj-ea"/>
                <a:cs typeface="+mj-cs"/>
              </a:rPr>
              <a:t>Table</a:t>
            </a:r>
            <a:r>
              <a:rPr kumimoji="0" lang="en-US" sz="2000" b="0" i="0" u="none" strike="noStrike" kern="1200" cap="none" spc="0" normalizeH="0" noProof="0" dirty="0" smtClean="0">
                <a:ln>
                  <a:noFill/>
                </a:ln>
                <a:solidFill>
                  <a:schemeClr val="accent1"/>
                </a:solidFill>
                <a:effectLst/>
                <a:uLnTx/>
                <a:uFillTx/>
                <a:latin typeface="Perpetua" pitchFamily="18" charset="0"/>
                <a:ea typeface="+mj-ea"/>
                <a:cs typeface="+mj-cs"/>
              </a:rPr>
              <a:t> 26.8 indicates that the generated </a:t>
            </a:r>
            <a:r>
              <a:rPr kumimoji="0" lang="en-US" sz="2000" b="0" i="1" u="none" strike="noStrike" kern="1200" cap="none" spc="0" normalizeH="0" noProof="0" dirty="0" smtClean="0">
                <a:ln>
                  <a:noFill/>
                </a:ln>
                <a:solidFill>
                  <a:schemeClr val="accent1"/>
                </a:solidFill>
                <a:effectLst/>
                <a:uLnTx/>
                <a:uFillTx/>
                <a:latin typeface="Perpetua" pitchFamily="18" charset="0"/>
                <a:ea typeface="+mj-ea"/>
                <a:cs typeface="+mj-cs"/>
              </a:rPr>
              <a:t>pro forma</a:t>
            </a:r>
            <a:r>
              <a:rPr kumimoji="0" lang="en-US" sz="2000" b="0" u="none" strike="noStrike" kern="1200" cap="none" spc="0" normalizeH="0" noProof="0" dirty="0" smtClean="0">
                <a:ln>
                  <a:noFill/>
                </a:ln>
                <a:solidFill>
                  <a:schemeClr val="accent1"/>
                </a:solidFill>
                <a:effectLst/>
                <a:uLnTx/>
                <a:uFillTx/>
                <a:latin typeface="Perpetua" pitchFamily="18" charset="0"/>
                <a:ea typeface="+mj-ea"/>
                <a:cs typeface="+mj-cs"/>
              </a:rPr>
              <a:t> financial statements that describe the future financial condition of the firm for any assumed pattern of sales. </a:t>
            </a:r>
            <a:endParaRPr kumimoji="0" lang="en-US" sz="20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3317422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model presented below extends the simultaneous linear-equation model of the firm developed by </a:t>
            </a:r>
            <a:r>
              <a:rPr lang="en-US" i="1" dirty="0"/>
              <a:t>WS</a:t>
            </a:r>
            <a:r>
              <a:rPr lang="en-US" dirty="0"/>
              <a:t> in 1971</a:t>
            </a:r>
            <a:r>
              <a:rPr lang="en-US" dirty="0" smtClean="0"/>
              <a:t>.</a:t>
            </a:r>
          </a:p>
          <a:p>
            <a:r>
              <a:rPr lang="en-US" dirty="0"/>
              <a:t>The object of this model is to generate </a:t>
            </a:r>
            <a:r>
              <a:rPr lang="en-US" i="1" dirty="0"/>
              <a:t>pro forma</a:t>
            </a:r>
            <a:r>
              <a:rPr lang="en-US" dirty="0"/>
              <a:t> financial statements that describe the future financial condition of the firm for any assumed pattern of sales. </a:t>
            </a:r>
            <a:endParaRPr lang="en-US" dirty="0" smtClean="0"/>
          </a:p>
          <a:p>
            <a:r>
              <a:rPr lang="en-US" dirty="0"/>
              <a:t>The </a:t>
            </a:r>
            <a:r>
              <a:rPr lang="en-US" i="1" dirty="0"/>
              <a:t>FR</a:t>
            </a:r>
            <a:r>
              <a:rPr lang="en-US" dirty="0"/>
              <a:t> model is composed of 10 sectors with a total of 36 </a:t>
            </a:r>
            <a:r>
              <a:rPr lang="en-US" dirty="0" smtClean="0"/>
              <a:t>equations.</a:t>
            </a:r>
          </a:p>
          <a:p>
            <a:r>
              <a:rPr lang="en-US" dirty="0"/>
              <a:t>The model incorporates an explicit treatment of risk by allowing for stochastic variability in industry sales forecasts</a:t>
            </a:r>
            <a:r>
              <a:rPr lang="en-US" dirty="0" smtClean="0"/>
              <a:t>.</a:t>
            </a:r>
          </a:p>
          <a:p>
            <a:r>
              <a:rPr lang="en-US" dirty="0"/>
              <a:t>The exogenous input of sales variance is transformed (through simplified linear relations in the model) to coefficients of variation for </a:t>
            </a:r>
            <a:r>
              <a:rPr lang="en-US" i="1" dirty="0"/>
              <a:t>EBIT</a:t>
            </a:r>
            <a:r>
              <a:rPr lang="en-US" dirty="0"/>
              <a:t> and net income after taxes (</a:t>
            </a:r>
            <a:r>
              <a:rPr lang="en-US" i="1" dirty="0"/>
              <a:t>NIAT</a:t>
            </a:r>
            <a:r>
              <a:rPr lang="en-US" dirty="0"/>
              <a:t>) (see Table </a:t>
            </a:r>
            <a:r>
              <a:rPr lang="en-US" dirty="0" smtClean="0"/>
              <a:t>26.10</a:t>
            </a:r>
            <a:r>
              <a:rPr lang="en-US" dirty="0"/>
              <a:t> ). </a:t>
            </a:r>
            <a:endParaRPr lang="en-US" dirty="0" smtClean="0"/>
          </a:p>
          <a:p>
            <a:endParaRPr lang="en-US" dirty="0"/>
          </a:p>
        </p:txBody>
      </p:sp>
      <p:sp>
        <p:nvSpPr>
          <p:cNvPr id="3" name="Title 2"/>
          <p:cNvSpPr>
            <a:spLocks noGrp="1"/>
          </p:cNvSpPr>
          <p:nvPr>
            <p:ph type="title"/>
          </p:nvPr>
        </p:nvSpPr>
        <p:spPr/>
        <p:txBody>
          <a:bodyPr/>
          <a:lstStyle/>
          <a:p>
            <a:r>
              <a:rPr lang="en-US" dirty="0" smtClean="0"/>
              <a:t>26.3 Francis and Rowell Model</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val="139652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1" name="Table 50"/>
              <p:cNvGraphicFramePr>
                <a:graphicFrameLocks noGrp="1"/>
              </p:cNvGraphicFramePr>
              <p:nvPr>
                <p:extLst>
                  <p:ext uri="{D42A27DB-BD31-4B8C-83A1-F6EECF244321}">
                    <p14:modId xmlns:p14="http://schemas.microsoft.com/office/powerpoint/2010/main" val="3937362858"/>
                  </p:ext>
                </p:extLst>
              </p:nvPr>
            </p:nvGraphicFramePr>
            <p:xfrm>
              <a:off x="152400" y="1600200"/>
              <a:ext cx="8839200" cy="4879147"/>
            </p:xfrm>
            <a:graphic>
              <a:graphicData uri="http://schemas.openxmlformats.org/drawingml/2006/table">
                <a:tbl>
                  <a:tblPr firstRow="1" firstCol="1" lastRow="1" lastCol="1" bandRow="1" bandCol="1">
                    <a:tableStyleId>{5940675A-B579-460E-94D1-54222C63F5DA}</a:tableStyleId>
                  </a:tblPr>
                  <a:tblGrid>
                    <a:gridCol w="1130835"/>
                    <a:gridCol w="3287738"/>
                    <a:gridCol w="1079480"/>
                    <a:gridCol w="3341147"/>
                  </a:tblGrid>
                  <a:tr h="317700">
                    <a:tc gridSpan="2">
                      <a:txBody>
                        <a:bodyPr/>
                        <a:lstStyle/>
                        <a:p>
                          <a:pPr marL="0" marR="0" algn="ctr">
                            <a:lnSpc>
                              <a:spcPts val="24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Endogenous</a:t>
                          </a:r>
                          <a:endParaRPr lang="en-US" sz="1100" b="1" dirty="0">
                            <a:solidFill>
                              <a:schemeClr val="accent1"/>
                            </a:solidFill>
                            <a:effectLst/>
                            <a:latin typeface="CG Times"/>
                            <a:ea typeface="Times New Roman"/>
                            <a:cs typeface="Times New Roman"/>
                          </a:endParaRPr>
                        </a:p>
                      </a:txBody>
                      <a:tcPr marL="45534" marR="45534" marT="0" marB="0" anchor="ctr"/>
                    </a:tc>
                    <a:tc hMerge="1">
                      <a:txBody>
                        <a:bodyPr/>
                        <a:lstStyle/>
                        <a:p>
                          <a:endParaRPr lang="en-US"/>
                        </a:p>
                      </a:txBody>
                      <a:tcPr/>
                    </a:tc>
                    <a:tc gridSpan="2">
                      <a:txBody>
                        <a:bodyPr/>
                        <a:lstStyle/>
                        <a:p>
                          <a:pPr marL="0" marR="0" algn="ctr">
                            <a:lnSpc>
                              <a:spcPts val="24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Exogenous</a:t>
                          </a:r>
                          <a:endParaRPr lang="en-US" sz="1100" b="1" dirty="0">
                            <a:solidFill>
                              <a:schemeClr val="accent1"/>
                            </a:solidFill>
                            <a:effectLst/>
                            <a:latin typeface="CG Times"/>
                            <a:ea typeface="Times New Roman"/>
                            <a:cs typeface="Times New Roman"/>
                          </a:endParaRPr>
                        </a:p>
                      </a:txBody>
                      <a:tcPr marL="45534" marR="45534" marT="0" marB="0" anchor="ctr"/>
                    </a:tc>
                    <a:tc hMerge="1">
                      <a:txBody>
                        <a:bodyPr/>
                        <a:lstStyle/>
                        <a:p>
                          <a:endParaRPr lang="en-US"/>
                        </a:p>
                      </a:txBody>
                      <a:tcPr/>
                    </a:tc>
                  </a:tr>
                  <a:tr h="293277">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100" b="1" i="1" kern="1200" smtClean="0">
                                        <a:solidFill>
                                          <a:schemeClr val="accent1"/>
                                        </a:solidFill>
                                        <a:latin typeface="Cambria Math"/>
                                      </a:rPr>
                                    </m:ctrlPr>
                                  </m:sSubSupPr>
                                  <m:e>
                                    <m:r>
                                      <m:rPr>
                                        <m:nor/>
                                      </m:rPr>
                                      <a:rPr lang="en-US" sz="1100" b="1">
                                        <a:solidFill>
                                          <a:schemeClr val="accent1"/>
                                        </a:solidFill>
                                      </a:rPr>
                                      <m:t>Sales</m:t>
                                    </m:r>
                                  </m:e>
                                  <m:sub>
                                    <m:r>
                                      <a:rPr lang="en-US" sz="1100" b="1" i="1" kern="1200">
                                        <a:solidFill>
                                          <a:schemeClr val="accent1"/>
                                        </a:solidFill>
                                        <a:latin typeface="Cambria Math"/>
                                      </a:rPr>
                                      <m:t>𝐭</m:t>
                                    </m:r>
                                  </m:sub>
                                  <m:sup>
                                    <m:r>
                                      <a:rPr lang="en-US" sz="1100" b="1" i="1" kern="1200">
                                        <a:solidFill>
                                          <a:schemeClr val="accent1"/>
                                        </a:solidFill>
                                        <a:latin typeface="Cambria Math"/>
                                      </a:rPr>
                                      <m:t>𝐏</m:t>
                                    </m:r>
                                  </m:sup>
                                </m:sSubSup>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Potential industry sales (units)</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m:rPr>
                                        <m:nor/>
                                      </m:rPr>
                                      <a:rPr lang="en-US" sz="1100" b="1">
                                        <a:solidFill>
                                          <a:schemeClr val="accent1"/>
                                        </a:solidFill>
                                      </a:rPr>
                                      <m:t>GSALS</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Growth rate in potential industry sales</a:t>
                          </a:r>
                          <a:endParaRPr lang="en-US" sz="1100" b="1">
                            <a:solidFill>
                              <a:schemeClr val="accent1"/>
                            </a:solidFill>
                            <a:effectLst/>
                            <a:latin typeface="CG Times"/>
                            <a:ea typeface="Times New Roman"/>
                            <a:cs typeface="Times New Roman"/>
                          </a:endParaRPr>
                        </a:p>
                      </a:txBody>
                      <a:tcPr marL="45534" marR="45534" marT="0" marB="0" anchor="ctr"/>
                    </a:tc>
                  </a:tr>
                  <a:tr h="3043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100" b="1" i="1" kern="1200" smtClean="0">
                                        <a:solidFill>
                                          <a:schemeClr val="accent1"/>
                                        </a:solidFill>
                                        <a:latin typeface="Cambria Math"/>
                                      </a:rPr>
                                    </m:ctrlPr>
                                  </m:sSubSupPr>
                                  <m:e>
                                    <m:r>
                                      <m:rPr>
                                        <m:nor/>
                                      </m:rPr>
                                      <a:rPr lang="en-US" sz="1100" b="1">
                                        <a:solidFill>
                                          <a:schemeClr val="accent1"/>
                                        </a:solidFill>
                                      </a:rPr>
                                      <m:t>S</m:t>
                                    </m:r>
                                  </m:e>
                                  <m:sub>
                                    <m:r>
                                      <a:rPr lang="en-US" sz="1100" b="1" i="1" kern="1200">
                                        <a:solidFill>
                                          <a:schemeClr val="accent1"/>
                                        </a:solidFill>
                                        <a:latin typeface="Cambria Math"/>
                                      </a:rPr>
                                      <m:t>𝐭</m:t>
                                    </m:r>
                                  </m:sub>
                                  <m:sup>
                                    <m:r>
                                      <a:rPr lang="en-US" sz="1100" b="1" i="1" kern="1200">
                                        <a:solidFill>
                                          <a:schemeClr val="accent1"/>
                                        </a:solidFill>
                                        <a:latin typeface="Cambria Math"/>
                                      </a:rPr>
                                      <m:t>𝐅𝐂</m:t>
                                    </m:r>
                                  </m:sup>
                                </m:sSubSup>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Full capacity unit output (company)</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100" b="1" i="1" kern="1200" smtClean="0">
                                        <a:solidFill>
                                          <a:schemeClr val="accent1"/>
                                        </a:solidFill>
                                        <a:latin typeface="Cambria Math"/>
                                      </a:rPr>
                                    </m:ctrlPr>
                                  </m:sSubSupPr>
                                  <m:e>
                                    <m:r>
                                      <m:rPr>
                                        <m:nor/>
                                      </m:rPr>
                                      <a:rPr lang="en-US" sz="1100" b="1">
                                        <a:solidFill>
                                          <a:schemeClr val="accent1"/>
                                        </a:solidFill>
                                      </a:rPr>
                                      <m:t>Sales</m:t>
                                    </m:r>
                                  </m:e>
                                  <m:sub>
                                    <m:r>
                                      <a:rPr lang="en-US" sz="1100" b="1" i="1" kern="1200">
                                        <a:solidFill>
                                          <a:schemeClr val="accent1"/>
                                        </a:solidFill>
                                        <a:latin typeface="Cambria Math"/>
                                      </a:rPr>
                                      <m:t>𝐭</m:t>
                                    </m:r>
                                    <m:r>
                                      <a:rPr lang="en-US" sz="1100" b="1" kern="1200">
                                        <a:solidFill>
                                          <a:schemeClr val="accent1"/>
                                        </a:solidFill>
                                        <a:latin typeface="Cambria Math"/>
                                      </a:rPr>
                                      <m:t>−</m:t>
                                    </m:r>
                                    <m:r>
                                      <a:rPr lang="en-US" sz="1100" b="1" i="1" kern="1200">
                                        <a:solidFill>
                                          <a:schemeClr val="accent1"/>
                                        </a:solidFill>
                                        <a:latin typeface="Cambria Math"/>
                                      </a:rPr>
                                      <m:t>𝟏</m:t>
                                    </m:r>
                                  </m:sub>
                                  <m:sup>
                                    <m:r>
                                      <a:rPr lang="en-US" sz="1100" b="1" i="1" kern="1200">
                                        <a:solidFill>
                                          <a:schemeClr val="accent1"/>
                                        </a:solidFill>
                                        <a:latin typeface="Cambria Math"/>
                                      </a:rPr>
                                      <m:t>𝐏</m:t>
                                    </m:r>
                                  </m:sup>
                                </m:sSubSup>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Previous period potential industry sales (units)</a:t>
                          </a:r>
                          <a:endParaRPr lang="en-US" sz="1100" b="1">
                            <a:solidFill>
                              <a:schemeClr val="accent1"/>
                            </a:solidFill>
                            <a:effectLst/>
                            <a:latin typeface="CG Times"/>
                            <a:ea typeface="Times New Roman"/>
                            <a:cs typeface="Times New Roman"/>
                          </a:endParaRPr>
                        </a:p>
                      </a:txBody>
                      <a:tcPr marL="45534" marR="45534" marT="0" marB="0" anchor="ctr"/>
                    </a:tc>
                  </a:tr>
                  <a:tr h="307044">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100" b="1" i="1" kern="1200" smtClean="0">
                                        <a:solidFill>
                                          <a:schemeClr val="accent1"/>
                                        </a:solidFill>
                                        <a:latin typeface="Cambria Math"/>
                                      </a:rPr>
                                    </m:ctrlPr>
                                  </m:sSubSupPr>
                                  <m:e>
                                    <m:r>
                                      <m:rPr>
                                        <m:nor/>
                                      </m:rPr>
                                      <a:rPr lang="en-US" sz="1100" b="1">
                                        <a:solidFill>
                                          <a:schemeClr val="accent1"/>
                                        </a:solidFill>
                                      </a:rPr>
                                      <m:t>S</m:t>
                                    </m:r>
                                  </m:e>
                                  <m:sub>
                                    <m:r>
                                      <a:rPr lang="en-US" sz="1100" b="1" i="1" kern="1200">
                                        <a:solidFill>
                                          <a:schemeClr val="accent1"/>
                                        </a:solidFill>
                                        <a:latin typeface="Cambria Math"/>
                                      </a:rPr>
                                      <m:t>𝐭</m:t>
                                    </m:r>
                                  </m:sub>
                                  <m:sup>
                                    <m:r>
                                      <a:rPr lang="en-US" sz="1100" b="1" i="1" kern="1200">
                                        <a:solidFill>
                                          <a:schemeClr val="accent1"/>
                                        </a:solidFill>
                                        <a:latin typeface="Cambria Math"/>
                                      </a:rPr>
                                      <m:t>𝐚</m:t>
                                    </m:r>
                                  </m:sup>
                                </m:sSubSup>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Actual company unit output</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100" b="1" i="1" kern="1200" smtClean="0">
                                        <a:solidFill>
                                          <a:schemeClr val="accent1"/>
                                        </a:solidFill>
                                        <a:latin typeface="Cambria Math"/>
                                      </a:rPr>
                                    </m:ctrlPr>
                                  </m:sSubSupPr>
                                  <m:e>
                                    <m:r>
                                      <m:rPr>
                                        <m:nor/>
                                      </m:rPr>
                                      <a:rPr lang="en-US" sz="1100" b="1">
                                        <a:solidFill>
                                          <a:schemeClr val="accent1"/>
                                        </a:solidFill>
                                      </a:rPr>
                                      <m:t>S</m:t>
                                    </m:r>
                                  </m:e>
                                  <m:sub>
                                    <m:r>
                                      <a:rPr lang="en-US" sz="1100" b="1" i="1" kern="1200">
                                        <a:solidFill>
                                          <a:schemeClr val="accent1"/>
                                        </a:solidFill>
                                        <a:latin typeface="Cambria Math"/>
                                      </a:rPr>
                                      <m:t>𝐭</m:t>
                                    </m:r>
                                    <m:r>
                                      <a:rPr lang="en-US" sz="1100" b="1" kern="1200">
                                        <a:solidFill>
                                          <a:schemeClr val="accent1"/>
                                        </a:solidFill>
                                        <a:latin typeface="Cambria Math"/>
                                      </a:rPr>
                                      <m:t>−</m:t>
                                    </m:r>
                                    <m:r>
                                      <a:rPr lang="en-US" sz="1100" b="1" i="1" kern="1200">
                                        <a:solidFill>
                                          <a:schemeClr val="accent1"/>
                                        </a:solidFill>
                                        <a:latin typeface="Cambria Math"/>
                                      </a:rPr>
                                      <m:t>𝟏</m:t>
                                    </m:r>
                                  </m:sub>
                                  <m:sup>
                                    <m:r>
                                      <a:rPr lang="en-US" sz="1100" b="1" i="1" kern="1200">
                                        <a:solidFill>
                                          <a:schemeClr val="accent1"/>
                                        </a:solidFill>
                                        <a:latin typeface="Cambria Math"/>
                                      </a:rPr>
                                      <m:t>𝐅𝐂</m:t>
                                    </m:r>
                                  </m:sup>
                                </m:sSubSup>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Previous period company full capacity unit output</a:t>
                          </a:r>
                          <a:endParaRPr lang="en-US" sz="1100" b="1">
                            <a:solidFill>
                              <a:schemeClr val="accent1"/>
                            </a:solidFill>
                            <a:effectLst/>
                            <a:latin typeface="CG Times"/>
                            <a:ea typeface="Times New Roman"/>
                            <a:cs typeface="Times New Roman"/>
                          </a:endParaRPr>
                        </a:p>
                      </a:txBody>
                      <a:tcPr marL="45534" marR="45534" marT="0" marB="0" anchor="ctr"/>
                    </a:tc>
                  </a:tr>
                  <a:tr h="293277">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100" b="1" i="1" kern="1200" smtClean="0">
                                        <a:solidFill>
                                          <a:schemeClr val="accent1"/>
                                        </a:solidFill>
                                        <a:latin typeface="Cambria Math"/>
                                      </a:rPr>
                                    </m:ctrlPr>
                                  </m:sSubSupPr>
                                  <m:e>
                                    <m:r>
                                      <m:rPr>
                                        <m:nor/>
                                      </m:rPr>
                                      <a:rPr lang="en-US" sz="1100" b="1">
                                        <a:solidFill>
                                          <a:schemeClr val="accent1"/>
                                        </a:solidFill>
                                      </a:rPr>
                                      <m:t>S</m:t>
                                    </m:r>
                                  </m:e>
                                  <m:sub>
                                    <m:r>
                                      <a:rPr lang="en-US" sz="1100" b="1" i="1" kern="1200">
                                        <a:solidFill>
                                          <a:schemeClr val="accent1"/>
                                        </a:solidFill>
                                        <a:latin typeface="Cambria Math"/>
                                      </a:rPr>
                                      <m:t>𝐭</m:t>
                                    </m:r>
                                  </m:sub>
                                  <m:sup>
                                    <m:r>
                                      <a:rPr lang="en-US" sz="1100" b="1" i="1" kern="1200">
                                        <a:solidFill>
                                          <a:schemeClr val="accent1"/>
                                        </a:solidFill>
                                        <a:latin typeface="Cambria Math"/>
                                      </a:rPr>
                                      <m:t>𝐏</m:t>
                                    </m:r>
                                  </m:sup>
                                </m:sSubSup>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Potential company unit output</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m:rPr>
                                        <m:nor/>
                                      </m:rPr>
                                      <a:rPr lang="en-US" sz="1100" b="1">
                                        <a:solidFill>
                                          <a:schemeClr val="accent1"/>
                                        </a:solidFill>
                                      </a:rPr>
                                      <m:t>INV</m:t>
                                    </m:r>
                                  </m:e>
                                  <m:sub>
                                    <m:r>
                                      <a:rPr lang="en-US" sz="1100" b="1" i="1" kern="1200">
                                        <a:solidFill>
                                          <a:schemeClr val="accent1"/>
                                        </a:solidFill>
                                        <a:latin typeface="Cambria Math"/>
                                      </a:rPr>
                                      <m:t>𝐭</m:t>
                                    </m:r>
                                    <m:r>
                                      <a:rPr lang="en-US" sz="1100" b="1" kern="1200">
                                        <a:solidFill>
                                          <a:schemeClr val="accent1"/>
                                        </a:solidFill>
                                        <a:latin typeface="Cambria Math"/>
                                      </a:rPr>
                                      <m:t>−</m:t>
                                    </m:r>
                                    <m:r>
                                      <a:rPr lang="en-US" sz="1100" b="1" i="1" kern="1200">
                                        <a:solidFill>
                                          <a:schemeClr val="accent1"/>
                                        </a:solidFill>
                                        <a:latin typeface="Cambria Math"/>
                                      </a:rPr>
                                      <m:t>𝟏</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Previous period company finished goods inventory</a:t>
                          </a:r>
                          <a:endParaRPr lang="en-US" sz="1100" b="1" dirty="0">
                            <a:solidFill>
                              <a:schemeClr val="accent1"/>
                            </a:solidFill>
                            <a:effectLst/>
                            <a:latin typeface="CG Times"/>
                            <a:ea typeface="Times New Roman"/>
                            <a:cs typeface="Times New Roman"/>
                          </a:endParaRPr>
                        </a:p>
                      </a:txBody>
                      <a:tcPr marL="45534" marR="45534" marT="0" marB="0" anchor="ctr"/>
                    </a:tc>
                  </a:tr>
                  <a:tr h="31770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a:rPr lang="en-US" sz="1100" b="1" i="1" kern="1200">
                                        <a:solidFill>
                                          <a:schemeClr val="accent1"/>
                                        </a:solidFill>
                                        <a:latin typeface="Cambria Math"/>
                                      </a:rPr>
                                      <m:t>𝛄</m:t>
                                    </m:r>
                                  </m:e>
                                  <m:sub>
                                    <m:r>
                                      <a:rPr lang="en-US" sz="1100" b="1" i="1" kern="1200">
                                        <a:solidFill>
                                          <a:schemeClr val="accent1"/>
                                        </a:solidFill>
                                        <a:latin typeface="Cambria Math"/>
                                      </a:rPr>
                                      <m:t>𝟏𝐭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Measure of necessary new investment (based on units)</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m:rPr>
                                        <m:nor/>
                                      </m:rPr>
                                      <a:rPr lang="en-US" sz="1100" b="1">
                                        <a:solidFill>
                                          <a:schemeClr val="accent1"/>
                                        </a:solidFill>
                                      </a:rPr>
                                      <m:t>FA</m:t>
                                    </m:r>
                                  </m:e>
                                  <m:sub>
                                    <m:r>
                                      <a:rPr lang="en-US" sz="1100" b="1" i="1" kern="1200">
                                        <a:solidFill>
                                          <a:schemeClr val="accent1"/>
                                        </a:solidFill>
                                        <a:latin typeface="Cambria Math"/>
                                      </a:rPr>
                                      <m:t>𝐭</m:t>
                                    </m:r>
                                    <m:r>
                                      <a:rPr lang="en-US" sz="1100" b="1" kern="1200">
                                        <a:solidFill>
                                          <a:schemeClr val="accent1"/>
                                        </a:solidFill>
                                        <a:latin typeface="Cambria Math"/>
                                      </a:rPr>
                                      <m:t>−</m:t>
                                    </m:r>
                                    <m:r>
                                      <a:rPr lang="en-US" sz="1100" b="1" i="1" kern="1200">
                                        <a:solidFill>
                                          <a:schemeClr val="accent1"/>
                                        </a:solidFill>
                                        <a:latin typeface="Cambria Math"/>
                                      </a:rPr>
                                      <m:t>𝟏</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Previous period company fixed asset base ($)</a:t>
                          </a:r>
                          <a:endParaRPr lang="en-US" sz="1100" b="1" dirty="0">
                            <a:solidFill>
                              <a:schemeClr val="accent1"/>
                            </a:solidFill>
                            <a:effectLst/>
                            <a:latin typeface="CG Times"/>
                            <a:ea typeface="Times New Roman"/>
                            <a:cs typeface="Times New Roman"/>
                          </a:endParaRPr>
                        </a:p>
                      </a:txBody>
                      <a:tcPr marL="45534" marR="45534" marT="0" marB="0" anchor="ctr"/>
                    </a:tc>
                  </a:tr>
                  <a:tr h="31770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a:rPr lang="en-US" sz="1100" b="1" i="1" kern="1200">
                                        <a:solidFill>
                                          <a:schemeClr val="accent1"/>
                                        </a:solidFill>
                                        <a:latin typeface="Cambria Math"/>
                                      </a:rPr>
                                      <m:t>𝛄</m:t>
                                    </m:r>
                                  </m:e>
                                  <m:sub>
                                    <m:r>
                                      <a:rPr lang="en-US" sz="1100" b="1" i="1" kern="1200">
                                        <a:solidFill>
                                          <a:schemeClr val="accent1"/>
                                        </a:solidFill>
                                        <a:latin typeface="Cambria Math"/>
                                      </a:rPr>
                                      <m:t>𝟐𝐭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Measure of slack due to underutilization of existing resources</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a:rPr lang="en-US" sz="1100" b="1" i="1" kern="1200">
                                        <a:solidFill>
                                          <a:schemeClr val="accent1"/>
                                        </a:solidFill>
                                        <a:latin typeface="Cambria Math"/>
                                      </a:rPr>
                                      <m:t>𝛄</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Capacity utilization index</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a:rPr lang="en-US" sz="1100" b="1" i="1" kern="1200">
                                        <a:solidFill>
                                          <a:schemeClr val="accent1"/>
                                        </a:solidFill>
                                        <a:latin typeface="Cambria Math"/>
                                      </a:rPr>
                                      <m:t>𝐊</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Units of capital stock</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a:rPr lang="en-US" sz="1100" b="1" i="1" kern="1200">
                                        <a:solidFill>
                                          <a:schemeClr val="accent1"/>
                                        </a:solidFill>
                                        <a:latin typeface="Cambria Math"/>
                                      </a:rPr>
                                      <m:t>𝐜</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Desire market share</a:t>
                          </a:r>
                          <a:endParaRPr lang="en-US" sz="1100" b="1">
                            <a:solidFill>
                              <a:schemeClr val="accent1"/>
                            </a:solidFill>
                            <a:effectLst/>
                            <a:latin typeface="CG Times"/>
                            <a:ea typeface="Times New Roman"/>
                            <a:cs typeface="Times New Roman"/>
                          </a:endParaRPr>
                        </a:p>
                      </a:txBody>
                      <a:tcPr marL="45534" marR="45534" marT="0" marB="0" anchor="ctr"/>
                    </a:tc>
                  </a:tr>
                  <a:tr h="2859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r>
                                  <a:rPr lang="en-US" sz="1100" b="1" i="1" kern="1200" smtClean="0">
                                    <a:solidFill>
                                      <a:schemeClr val="accent1"/>
                                    </a:solidFill>
                                    <a:latin typeface="Cambria Math"/>
                                  </a:rPr>
                                  <m:t>𝐍</m:t>
                                </m:r>
                                <m:sSub>
                                  <m:sSubPr>
                                    <m:ctrlPr>
                                      <a:rPr lang="en-US" sz="1100" b="1" i="1" kern="1200">
                                        <a:solidFill>
                                          <a:schemeClr val="accent1"/>
                                        </a:solidFill>
                                        <a:latin typeface="Cambria Math"/>
                                      </a:rPr>
                                    </m:ctrlPr>
                                  </m:sSubPr>
                                  <m:e>
                                    <m:r>
                                      <a:rPr lang="en-US" sz="1100" b="1" i="1" kern="1200">
                                        <a:solidFill>
                                          <a:schemeClr val="accent1"/>
                                        </a:solidFill>
                                        <a:latin typeface="Cambria Math"/>
                                      </a:rPr>
                                      <m:t>𝐊</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Desired new capital (capital units)</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r>
                                  <a:rPr lang="en-US" sz="1100" b="1" i="1" kern="1200" smtClean="0">
                                    <a:solidFill>
                                      <a:schemeClr val="accent1"/>
                                    </a:solidFill>
                                    <a:latin typeface="Cambria Math"/>
                                  </a:rPr>
                                  <m:t>𝛉</m:t>
                                </m:r>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Proportionality coefficient of  to </a:t>
                          </a:r>
                          <a:endParaRPr lang="en-US" sz="1100" b="1">
                            <a:solidFill>
                              <a:schemeClr val="accent1"/>
                            </a:solidFill>
                            <a:effectLst/>
                            <a:latin typeface="CG Times"/>
                            <a:ea typeface="Times New Roman"/>
                            <a:cs typeface="Times New Roman"/>
                          </a:endParaRPr>
                        </a:p>
                      </a:txBody>
                      <a:tcPr marL="45534" marR="45534" marT="0" marB="0" anchor="ctr"/>
                    </a:tc>
                  </a:tr>
                  <a:tr h="2859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m:rPr>
                                        <m:nor/>
                                      </m:rPr>
                                      <a:rPr lang="en-US" sz="1100" b="1">
                                        <a:solidFill>
                                          <a:schemeClr val="accent1"/>
                                        </a:solidFill>
                                      </a:rPr>
                                      <m:t>FA</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Fixed assets (current $)</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m:rPr>
                                        <m:nor/>
                                      </m:rPr>
                                      <a:rPr lang="en-US" sz="1100" b="1">
                                        <a:solidFill>
                                          <a:schemeClr val="accent1"/>
                                        </a:solidFill>
                                      </a:rPr>
                                      <m:t>P</m:t>
                                    </m:r>
                                  </m:e>
                                  <m:sub>
                                    <m:r>
                                      <a:rPr lang="en-US" sz="1100" b="1" i="1" kern="1200">
                                        <a:solidFill>
                                          <a:schemeClr val="accent1"/>
                                        </a:solidFill>
                                        <a:latin typeface="Cambria Math"/>
                                      </a:rPr>
                                      <m:t>𝐤𝐭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GNP component index for capital equipment</a:t>
                          </a:r>
                          <a:endParaRPr lang="en-US" sz="1100" b="1">
                            <a:solidFill>
                              <a:schemeClr val="accent1"/>
                            </a:solidFill>
                            <a:effectLst/>
                            <a:latin typeface="CG Times"/>
                            <a:ea typeface="Times New Roman"/>
                            <a:cs typeface="Times New Roman"/>
                          </a:endParaRPr>
                        </a:p>
                      </a:txBody>
                      <a:tcPr marL="45534" marR="45534" marT="0" marB="0" anchor="ctr"/>
                    </a:tc>
                  </a:tr>
                  <a:tr h="2859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m:rPr>
                                        <m:nor/>
                                      </m:rPr>
                                      <a:rPr lang="en-US" sz="1100" b="1">
                                        <a:solidFill>
                                          <a:schemeClr val="accent1"/>
                                        </a:solidFill>
                                      </a:rPr>
                                      <m:t>NF</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Desired new investment (current $)</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smtClean="0">
                              <a:solidFill>
                                <a:schemeClr val="accent1"/>
                              </a:solidFill>
                              <a:effectLst/>
                            </a:rPr>
                            <a:t>P</a:t>
                          </a:r>
                          <a:endParaRPr lang="en-US" sz="1100" b="1" i="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Percentage markup of output price over ratio of /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a:rPr lang="en-US" sz="1100" b="1" i="1" kern="1200">
                                        <a:solidFill>
                                          <a:schemeClr val="accent1"/>
                                        </a:solidFill>
                                        <a:latin typeface="Cambria Math"/>
                                      </a:rPr>
                                      <m:t>𝐏</m:t>
                                    </m:r>
                                  </m:e>
                                  <m:sub>
                                    <m:r>
                                      <a:rPr lang="en-US" sz="1100" b="1" i="1" kern="1200">
                                        <a:solidFill>
                                          <a:schemeClr val="accent1"/>
                                        </a:solidFill>
                                        <a:latin typeface="Cambria Math"/>
                                      </a:rPr>
                                      <m:t>𝐭𝐬</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Output price</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a:rPr lang="en-US" sz="1100" b="1" i="1" kern="1200">
                                        <a:solidFill>
                                          <a:schemeClr val="accent1"/>
                                        </a:solidFill>
                                        <a:latin typeface="Cambria Math"/>
                                      </a:rPr>
                                      <m:t>𝛅</m:t>
                                    </m:r>
                                  </m:e>
                                  <m:sub>
                                    <m:r>
                                      <a:rPr lang="en-US" sz="1100" b="1" i="1" kern="1200">
                                        <a:solidFill>
                                          <a:schemeClr val="accent1"/>
                                        </a:solidFill>
                                        <a:latin typeface="Cambria Math"/>
                                      </a:rPr>
                                      <m:t>𝟐</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Proportionality coefficient of  to $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smtClean="0">
                              <a:solidFill>
                                <a:schemeClr val="accent1"/>
                              </a:solidFill>
                              <a:effectLst/>
                            </a:rPr>
                            <a:t>$ </a:t>
                          </a:r>
                          <a14:m>
                            <m:oMath xmlns:m="http://schemas.openxmlformats.org/officeDocument/2006/math">
                              <m:sSub>
                                <m:sSubPr>
                                  <m:ctrlPr>
                                    <a:rPr lang="en-US" sz="1100" b="1" i="1" kern="1200" smtClean="0">
                                      <a:solidFill>
                                        <a:schemeClr val="accent1"/>
                                      </a:solidFill>
                                      <a:latin typeface="Cambria Math"/>
                                    </a:rPr>
                                  </m:ctrlPr>
                                </m:sSubPr>
                                <m:e>
                                  <m:r>
                                    <a:rPr lang="en-US" sz="1100" b="1" i="1" kern="1200">
                                      <a:solidFill>
                                        <a:schemeClr val="accent1"/>
                                      </a:solidFill>
                                      <a:latin typeface="Cambria Math"/>
                                    </a:rPr>
                                    <m:t>𝐒</m:t>
                                  </m:r>
                                </m:e>
                                <m:sub>
                                  <m:r>
                                    <a:rPr lang="en-US" sz="1100" b="1" i="1" kern="1200">
                                      <a:solidFill>
                                        <a:schemeClr val="accent1"/>
                                      </a:solidFill>
                                      <a:latin typeface="Cambria Math"/>
                                    </a:rPr>
                                    <m:t>𝐭</m:t>
                                  </m:r>
                                </m:sub>
                              </m:sSub>
                            </m:oMath>
                          </a14:m>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Sales dollars (current $)</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Φ</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Proportionality coefficient of  to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r>
                                  <a:rPr lang="en-US" sz="1100" b="1" i="1" kern="1200" smtClean="0">
                                    <a:solidFill>
                                      <a:schemeClr val="accent1"/>
                                    </a:solidFill>
                                    <a:latin typeface="Cambria Math"/>
                                  </a:rPr>
                                  <m:t>𝐂𝐎</m:t>
                                </m:r>
                                <m:sSub>
                                  <m:sSubPr>
                                    <m:ctrlPr>
                                      <a:rPr lang="en-US" sz="1100" b="1" i="1" kern="1200">
                                        <a:solidFill>
                                          <a:schemeClr val="accent1"/>
                                        </a:solidFill>
                                        <a:latin typeface="Cambria Math"/>
                                      </a:rPr>
                                    </m:ctrlPr>
                                  </m:sSubPr>
                                  <m:e>
                                    <m:r>
                                      <a:rPr lang="en-US" sz="1100" b="1" i="1" kern="1200">
                                        <a:solidFill>
                                          <a:schemeClr val="accent1"/>
                                        </a:solidFill>
                                        <a:latin typeface="Cambria Math"/>
                                      </a:rPr>
                                      <m:t>𝐆</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Cost of goods (current $)</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smtClean="0">
                              <a:solidFill>
                                <a:schemeClr val="accent1"/>
                              </a:solidFill>
                              <a:effectLst/>
                            </a:rPr>
                            <a:t>N</a:t>
                          </a:r>
                          <a:endParaRPr lang="en-US" sz="1100" b="1" i="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Proportionality coefficient of  to $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r>
                                  <a:rPr lang="en-US" sz="1100" b="1" i="1" kern="1200" smtClean="0">
                                    <a:solidFill>
                                      <a:schemeClr val="accent1"/>
                                    </a:solidFill>
                                    <a:latin typeface="Cambria Math"/>
                                  </a:rPr>
                                  <m:t>𝐎</m:t>
                                </m:r>
                                <m:sSub>
                                  <m:sSubPr>
                                    <m:ctrlPr>
                                      <a:rPr lang="en-US" sz="1100" b="1" i="1" kern="1200">
                                        <a:solidFill>
                                          <a:schemeClr val="accent1"/>
                                        </a:solidFill>
                                        <a:latin typeface="Cambria Math"/>
                                      </a:rPr>
                                    </m:ctrlPr>
                                  </m:sSubPr>
                                  <m:e>
                                    <m:r>
                                      <a:rPr lang="en-US" sz="1100" b="1" i="1" kern="1200">
                                        <a:solidFill>
                                          <a:schemeClr val="accent1"/>
                                        </a:solidFill>
                                        <a:latin typeface="Cambria Math"/>
                                      </a:rPr>
                                      <m:t>𝐂</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Overhead, selling, cost of goods (current $)</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m:rPr>
                                        <m:nor/>
                                      </m:rPr>
                                      <a:rPr lang="en-US" sz="1100" b="1">
                                        <a:solidFill>
                                          <a:schemeClr val="accent1"/>
                                        </a:solidFill>
                                      </a:rPr>
                                      <m:t>LR</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Repayment of long-term debt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r>
                                  <a:rPr lang="en-US" sz="1100" b="1" i="1" kern="1200" smtClean="0">
                                    <a:solidFill>
                                      <a:schemeClr val="accent1"/>
                                    </a:solidFill>
                                    <a:latin typeface="Cambria Math"/>
                                  </a:rPr>
                                  <m:t>𝐎𝐂</m:t>
                                </m:r>
                                <m:sSub>
                                  <m:sSubPr>
                                    <m:ctrlPr>
                                      <a:rPr lang="en-US" sz="1100" b="1" i="1" kern="1200">
                                        <a:solidFill>
                                          <a:schemeClr val="accent1"/>
                                        </a:solidFill>
                                        <a:latin typeface="Cambria Math"/>
                                      </a:rPr>
                                    </m:ctrlPr>
                                  </m:sSubPr>
                                  <m:e>
                                    <m:r>
                                      <a:rPr lang="en-US" sz="1100" b="1" i="1" kern="1200">
                                        <a:solidFill>
                                          <a:schemeClr val="accent1"/>
                                        </a:solidFill>
                                        <a:latin typeface="Cambria Math"/>
                                      </a:rPr>
                                      <m:t>𝟐</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Nonoperating income (current $)</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100" b="1" i="1" kern="1200" smtClean="0">
                                        <a:solidFill>
                                          <a:schemeClr val="accent1"/>
                                        </a:solidFill>
                                        <a:latin typeface="Cambria Math"/>
                                      </a:rPr>
                                    </m:ctrlPr>
                                  </m:sSubPr>
                                  <m:e>
                                    <m:r>
                                      <a:rPr lang="en-US" sz="1100" b="1" i="1" kern="1200">
                                        <a:solidFill>
                                          <a:schemeClr val="accent1"/>
                                        </a:solidFill>
                                        <a:latin typeface="Cambria Math"/>
                                      </a:rPr>
                                      <m:t>𝐓</m:t>
                                    </m:r>
                                  </m:e>
                                  <m:sub>
                                    <m:r>
                                      <a:rPr lang="en-US" sz="1100" b="1" i="1" kern="1200">
                                        <a:solidFill>
                                          <a:schemeClr val="accent1"/>
                                        </a:solidFill>
                                        <a:latin typeface="Cambria Math"/>
                                      </a:rPr>
                                      <m:t>𝐭</m:t>
                                    </m:r>
                                  </m:sub>
                                </m:sSub>
                              </m:oMath>
                            </m:oMathPara>
                          </a14:m>
                          <a:endParaRPr lang="en-US" sz="11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Corporate tax rate</a:t>
                          </a:r>
                          <a:endParaRPr lang="en-US" sz="1100" b="1" dirty="0">
                            <a:solidFill>
                              <a:schemeClr val="accent1"/>
                            </a:solidFill>
                            <a:effectLst/>
                            <a:latin typeface="CG Times"/>
                            <a:ea typeface="Times New Roman"/>
                            <a:cs typeface="Times New Roman"/>
                          </a:endParaRPr>
                        </a:p>
                      </a:txBody>
                      <a:tcPr marL="45534" marR="45534" marT="0" marB="0" anchor="ctr"/>
                    </a:tc>
                  </a:tr>
                </a:tbl>
              </a:graphicData>
            </a:graphic>
          </p:graphicFrame>
        </mc:Choice>
        <mc:Fallback xmlns="">
          <p:graphicFrame>
            <p:nvGraphicFramePr>
              <p:cNvPr id="51" name="Table 50"/>
              <p:cNvGraphicFramePr>
                <a:graphicFrameLocks noGrp="1"/>
              </p:cNvGraphicFramePr>
              <p:nvPr>
                <p:extLst>
                  <p:ext uri="{D42A27DB-BD31-4B8C-83A1-F6EECF244321}">
                    <p14:modId xmlns:p14="http://schemas.microsoft.com/office/powerpoint/2010/main" val="3937362858"/>
                  </p:ext>
                </p:extLst>
              </p:nvPr>
            </p:nvGraphicFramePr>
            <p:xfrm>
              <a:off x="152400" y="1600200"/>
              <a:ext cx="8839200" cy="4879147"/>
            </p:xfrm>
            <a:graphic>
              <a:graphicData uri="http://schemas.openxmlformats.org/drawingml/2006/table">
                <a:tbl>
                  <a:tblPr firstRow="1" firstCol="1" lastRow="1" lastCol="1" bandRow="1" bandCol="1">
                    <a:tableStyleId>{5940675A-B579-460E-94D1-54222C63F5DA}</a:tableStyleId>
                  </a:tblPr>
                  <a:tblGrid>
                    <a:gridCol w="1130835"/>
                    <a:gridCol w="3287738"/>
                    <a:gridCol w="1079480"/>
                    <a:gridCol w="3341147"/>
                  </a:tblGrid>
                  <a:tr h="317700">
                    <a:tc gridSpan="2">
                      <a:txBody>
                        <a:bodyPr/>
                        <a:lstStyle/>
                        <a:p>
                          <a:pPr marL="0" marR="0" algn="ctr">
                            <a:lnSpc>
                              <a:spcPts val="24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Endogenous</a:t>
                          </a:r>
                          <a:endParaRPr lang="en-US" sz="1100" b="1" dirty="0">
                            <a:solidFill>
                              <a:schemeClr val="accent1"/>
                            </a:solidFill>
                            <a:effectLst/>
                            <a:latin typeface="CG Times"/>
                            <a:ea typeface="Times New Roman"/>
                            <a:cs typeface="Times New Roman"/>
                          </a:endParaRPr>
                        </a:p>
                      </a:txBody>
                      <a:tcPr marL="45534" marR="45534" marT="0" marB="0" anchor="ctr"/>
                    </a:tc>
                    <a:tc hMerge="1">
                      <a:txBody>
                        <a:bodyPr/>
                        <a:lstStyle/>
                        <a:p>
                          <a:endParaRPr lang="en-US"/>
                        </a:p>
                      </a:txBody>
                      <a:tcPr/>
                    </a:tc>
                    <a:tc gridSpan="2">
                      <a:txBody>
                        <a:bodyPr/>
                        <a:lstStyle/>
                        <a:p>
                          <a:pPr marL="0" marR="0" algn="ctr">
                            <a:lnSpc>
                              <a:spcPts val="24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Exogenous</a:t>
                          </a:r>
                          <a:endParaRPr lang="en-US" sz="1100" b="1" dirty="0">
                            <a:solidFill>
                              <a:schemeClr val="accent1"/>
                            </a:solidFill>
                            <a:effectLst/>
                            <a:latin typeface="CG Times"/>
                            <a:ea typeface="Times New Roman"/>
                            <a:cs typeface="Times New Roman"/>
                          </a:endParaRPr>
                        </a:p>
                      </a:txBody>
                      <a:tcPr marL="45534" marR="45534" marT="0" marB="0" anchor="ctr"/>
                    </a:tc>
                    <a:tc hMerge="1">
                      <a:txBody>
                        <a:bodyPr/>
                        <a:lstStyle/>
                        <a:p>
                          <a:endParaRPr lang="en-US"/>
                        </a:p>
                      </a:txBody>
                      <a:tcPr/>
                    </a:tc>
                  </a:tr>
                  <a:tr h="293277">
                    <a:tc>
                      <a:txBody>
                        <a:bodyPr/>
                        <a:lstStyle/>
                        <a:p>
                          <a:endParaRPr lang="en-US"/>
                        </a:p>
                      </a:txBody>
                      <a:tcPr marL="45534" marR="45534" marT="0" marB="0" anchor="ctr">
                        <a:blipFill rotWithShape="1">
                          <a:blip r:embed="rId2"/>
                          <a:stretch>
                            <a:fillRect t="-110417" r="-679570" b="-1466667"/>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Potential industry sales (units)</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110417" r="-309605" b="-1466667"/>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Growth rate in potential industry sales</a:t>
                          </a:r>
                          <a:endParaRPr lang="en-US" sz="1100" b="1">
                            <a:solidFill>
                              <a:schemeClr val="accent1"/>
                            </a:solidFill>
                            <a:effectLst/>
                            <a:latin typeface="CG Times"/>
                            <a:ea typeface="Times New Roman"/>
                            <a:cs typeface="Times New Roman"/>
                          </a:endParaRPr>
                        </a:p>
                      </a:txBody>
                      <a:tcPr marL="45534" marR="45534" marT="0" marB="0" anchor="ctr"/>
                    </a:tc>
                  </a:tr>
                  <a:tr h="304330">
                    <a:tc>
                      <a:txBody>
                        <a:bodyPr/>
                        <a:lstStyle/>
                        <a:p>
                          <a:endParaRPr lang="en-US"/>
                        </a:p>
                      </a:txBody>
                      <a:tcPr marL="45534" marR="45534" marT="0" marB="0" anchor="ctr">
                        <a:blipFill rotWithShape="1">
                          <a:blip r:embed="rId2"/>
                          <a:stretch>
                            <a:fillRect t="-202000" r="-679570" b="-130800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Full capacity unit output (company)</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202000" r="-309605" b="-130800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Previous period potential industry sales (units)</a:t>
                          </a:r>
                          <a:endParaRPr lang="en-US" sz="1100" b="1">
                            <a:solidFill>
                              <a:schemeClr val="accent1"/>
                            </a:solidFill>
                            <a:effectLst/>
                            <a:latin typeface="CG Times"/>
                            <a:ea typeface="Times New Roman"/>
                            <a:cs typeface="Times New Roman"/>
                          </a:endParaRPr>
                        </a:p>
                      </a:txBody>
                      <a:tcPr marL="45534" marR="45534" marT="0" marB="0" anchor="ctr"/>
                    </a:tc>
                  </a:tr>
                  <a:tr h="335280">
                    <a:tc>
                      <a:txBody>
                        <a:bodyPr/>
                        <a:lstStyle/>
                        <a:p>
                          <a:endParaRPr lang="en-US"/>
                        </a:p>
                      </a:txBody>
                      <a:tcPr marL="45534" marR="45534" marT="0" marB="0" anchor="ctr">
                        <a:blipFill rotWithShape="1">
                          <a:blip r:embed="rId2"/>
                          <a:stretch>
                            <a:fillRect t="-274545" r="-679570" b="-10890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Actual company unit output</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274545" r="-309605" b="-10890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Previous period company full capacity unit output</a:t>
                          </a:r>
                          <a:endParaRPr lang="en-US" sz="1100" b="1">
                            <a:solidFill>
                              <a:schemeClr val="accent1"/>
                            </a:solidFill>
                            <a:effectLst/>
                            <a:latin typeface="CG Times"/>
                            <a:ea typeface="Times New Roman"/>
                            <a:cs typeface="Times New Roman"/>
                          </a:endParaRPr>
                        </a:p>
                      </a:txBody>
                      <a:tcPr marL="45534" marR="45534" marT="0" marB="0" anchor="ctr"/>
                    </a:tc>
                  </a:tr>
                  <a:tr h="335280">
                    <a:tc>
                      <a:txBody>
                        <a:bodyPr/>
                        <a:lstStyle/>
                        <a:p>
                          <a:endParaRPr lang="en-US"/>
                        </a:p>
                      </a:txBody>
                      <a:tcPr marL="45534" marR="45534" marT="0" marB="0" anchor="ctr">
                        <a:blipFill rotWithShape="1">
                          <a:blip r:embed="rId2"/>
                          <a:stretch>
                            <a:fillRect t="-374545" r="-679570" b="-9890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Potential company unit output</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374545" r="-309605" b="-9890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Previous period company finished goods inventory</a:t>
                          </a:r>
                          <a:endParaRPr lang="en-US" sz="1100" b="1" dirty="0">
                            <a:solidFill>
                              <a:schemeClr val="accent1"/>
                            </a:solidFill>
                            <a:effectLst/>
                            <a:latin typeface="CG Times"/>
                            <a:ea typeface="Times New Roman"/>
                            <a:cs typeface="Times New Roman"/>
                          </a:endParaRPr>
                        </a:p>
                      </a:txBody>
                      <a:tcPr marL="45534" marR="45534" marT="0" marB="0" anchor="ctr"/>
                    </a:tc>
                  </a:tr>
                  <a:tr h="335280">
                    <a:tc>
                      <a:txBody>
                        <a:bodyPr/>
                        <a:lstStyle/>
                        <a:p>
                          <a:endParaRPr lang="en-US"/>
                        </a:p>
                      </a:txBody>
                      <a:tcPr marL="45534" marR="45534" marT="0" marB="0" anchor="ctr">
                        <a:blipFill rotWithShape="1">
                          <a:blip r:embed="rId2"/>
                          <a:stretch>
                            <a:fillRect t="-474545" r="-679570" b="-8890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Measure of necessary new investment (based on units)</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474545" r="-309605" b="-8890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Previous period company fixed asset base ($)</a:t>
                          </a:r>
                          <a:endParaRPr lang="en-US" sz="1100" b="1" dirty="0">
                            <a:solidFill>
                              <a:schemeClr val="accent1"/>
                            </a:solidFill>
                            <a:effectLst/>
                            <a:latin typeface="CG Times"/>
                            <a:ea typeface="Times New Roman"/>
                            <a:cs typeface="Times New Roman"/>
                          </a:endParaRPr>
                        </a:p>
                      </a:txBody>
                      <a:tcPr marL="45534" marR="45534" marT="0" marB="0" anchor="ctr"/>
                    </a:tc>
                  </a:tr>
                  <a:tr h="335280">
                    <a:tc>
                      <a:txBody>
                        <a:bodyPr/>
                        <a:lstStyle/>
                        <a:p>
                          <a:endParaRPr lang="en-US"/>
                        </a:p>
                      </a:txBody>
                      <a:tcPr marL="45534" marR="45534" marT="0" marB="0" anchor="ctr">
                        <a:blipFill rotWithShape="1">
                          <a:blip r:embed="rId2"/>
                          <a:stretch>
                            <a:fillRect t="-574545" r="-679570" b="-7890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Measure of slack due to underutilization of existing resources</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574545" r="-309605" b="-7890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Capacity utilization index</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endParaRPr lang="en-US"/>
                        </a:p>
                      </a:txBody>
                      <a:tcPr marL="45534" marR="45534" marT="0" marB="0" anchor="ctr">
                        <a:blipFill rotWithShape="1">
                          <a:blip r:embed="rId2"/>
                          <a:stretch>
                            <a:fillRect t="-789362" r="-679570" b="-823404"/>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Units of capital stock</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789362" r="-309605" b="-823404"/>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Desire market share</a:t>
                          </a:r>
                          <a:endParaRPr lang="en-US" sz="1100" b="1">
                            <a:solidFill>
                              <a:schemeClr val="accent1"/>
                            </a:solidFill>
                            <a:effectLst/>
                            <a:latin typeface="CG Times"/>
                            <a:ea typeface="Times New Roman"/>
                            <a:cs typeface="Times New Roman"/>
                          </a:endParaRPr>
                        </a:p>
                      </a:txBody>
                      <a:tcPr marL="45534" marR="45534" marT="0" marB="0" anchor="ctr"/>
                    </a:tc>
                  </a:tr>
                  <a:tr h="285930">
                    <a:tc>
                      <a:txBody>
                        <a:bodyPr/>
                        <a:lstStyle/>
                        <a:p>
                          <a:endParaRPr lang="en-US"/>
                        </a:p>
                      </a:txBody>
                      <a:tcPr marL="45534" marR="45534" marT="0" marB="0" anchor="ctr">
                        <a:blipFill rotWithShape="1">
                          <a:blip r:embed="rId2"/>
                          <a:stretch>
                            <a:fillRect t="-889362" r="-679570" b="-723404"/>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Desired new capital (capital units)</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889362" r="-309605" b="-723404"/>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Proportionality coefficient of  to </a:t>
                          </a:r>
                          <a:endParaRPr lang="en-US" sz="1100" b="1">
                            <a:solidFill>
                              <a:schemeClr val="accent1"/>
                            </a:solidFill>
                            <a:effectLst/>
                            <a:latin typeface="CG Times"/>
                            <a:ea typeface="Times New Roman"/>
                            <a:cs typeface="Times New Roman"/>
                          </a:endParaRPr>
                        </a:p>
                      </a:txBody>
                      <a:tcPr marL="45534" marR="45534" marT="0" marB="0" anchor="ctr"/>
                    </a:tc>
                  </a:tr>
                  <a:tr h="285930">
                    <a:tc>
                      <a:txBody>
                        <a:bodyPr/>
                        <a:lstStyle/>
                        <a:p>
                          <a:endParaRPr lang="en-US"/>
                        </a:p>
                      </a:txBody>
                      <a:tcPr marL="45534" marR="45534" marT="0" marB="0" anchor="ctr">
                        <a:blipFill rotWithShape="1">
                          <a:blip r:embed="rId2"/>
                          <a:stretch>
                            <a:fillRect t="-989362" r="-679570" b="-623404"/>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Fixed assets (current $)</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989362" r="-309605" b="-623404"/>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GNP component index for capital equipment</a:t>
                          </a:r>
                          <a:endParaRPr lang="en-US" sz="1100" b="1">
                            <a:solidFill>
                              <a:schemeClr val="accent1"/>
                            </a:solidFill>
                            <a:effectLst/>
                            <a:latin typeface="CG Times"/>
                            <a:ea typeface="Times New Roman"/>
                            <a:cs typeface="Times New Roman"/>
                          </a:endParaRPr>
                        </a:p>
                      </a:txBody>
                      <a:tcPr marL="45534" marR="45534" marT="0" marB="0" anchor="ctr"/>
                    </a:tc>
                  </a:tr>
                  <a:tr h="335280">
                    <a:tc>
                      <a:txBody>
                        <a:bodyPr/>
                        <a:lstStyle/>
                        <a:p>
                          <a:endParaRPr lang="en-US"/>
                        </a:p>
                      </a:txBody>
                      <a:tcPr marL="45534" marR="45534" marT="0" marB="0" anchor="ctr">
                        <a:blipFill rotWithShape="1">
                          <a:blip r:embed="rId2"/>
                          <a:stretch>
                            <a:fillRect t="-930909" r="-679570" b="-432727"/>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Desired new investment (current $)</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smtClean="0">
                              <a:solidFill>
                                <a:schemeClr val="accent1"/>
                              </a:solidFill>
                              <a:effectLst/>
                            </a:rPr>
                            <a:t>P</a:t>
                          </a:r>
                          <a:endParaRPr lang="en-US" sz="1100" b="1" i="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Percentage markup of output price over ratio of /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endParaRPr lang="en-US"/>
                        </a:p>
                      </a:txBody>
                      <a:tcPr marL="45534" marR="45534" marT="0" marB="0" anchor="ctr">
                        <a:blipFill rotWithShape="1">
                          <a:blip r:embed="rId2"/>
                          <a:stretch>
                            <a:fillRect t="-1232609" r="-679570" b="-4173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Output price</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1232609" r="-309605" b="-41739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Proportionality coefficient of  to $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endParaRPr lang="en-US"/>
                        </a:p>
                      </a:txBody>
                      <a:tcPr marL="45534" marR="45534" marT="0" marB="0" anchor="ctr">
                        <a:blipFill rotWithShape="1">
                          <a:blip r:embed="rId2"/>
                          <a:stretch>
                            <a:fillRect t="-1304255" r="-679570" b="-30851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Sales dollars (current $)</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Φ</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Proportionality coefficient of  to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endParaRPr lang="en-US"/>
                        </a:p>
                      </a:txBody>
                      <a:tcPr marL="45534" marR="45534" marT="0" marB="0" anchor="ctr">
                        <a:blipFill rotWithShape="1">
                          <a:blip r:embed="rId2"/>
                          <a:stretch>
                            <a:fillRect t="-1404255" r="-679570" b="-20851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Cost of goods (current $)</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smtClean="0">
                              <a:solidFill>
                                <a:schemeClr val="accent1"/>
                              </a:solidFill>
                              <a:effectLst/>
                            </a:rPr>
                            <a:t>N</a:t>
                          </a:r>
                          <a:endParaRPr lang="en-US" sz="1100" b="1" i="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Proportionality coefficient of  to $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endParaRPr lang="en-US"/>
                        </a:p>
                      </a:txBody>
                      <a:tcPr marL="45534" marR="45534" marT="0" marB="0" anchor="ctr">
                        <a:blipFill rotWithShape="1">
                          <a:blip r:embed="rId2"/>
                          <a:stretch>
                            <a:fillRect t="-1504255" r="-679570" b="-10851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Overhead, selling, cost of goods (current $)</a:t>
                          </a:r>
                          <a:endParaRPr lang="en-US" sz="11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1504255" r="-309605" b="-10851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Repayment of long-term debt </a:t>
                          </a:r>
                          <a:endParaRPr lang="en-US" sz="1100" b="1" dirty="0">
                            <a:solidFill>
                              <a:schemeClr val="accent1"/>
                            </a:solidFill>
                            <a:effectLst/>
                            <a:latin typeface="CG Times"/>
                            <a:ea typeface="Times New Roman"/>
                            <a:cs typeface="Times New Roman"/>
                          </a:endParaRPr>
                        </a:p>
                      </a:txBody>
                      <a:tcPr marL="45534" marR="45534" marT="0" marB="0" anchor="ctr"/>
                    </a:tc>
                  </a:tr>
                  <a:tr h="285930">
                    <a:tc>
                      <a:txBody>
                        <a:bodyPr/>
                        <a:lstStyle/>
                        <a:p>
                          <a:endParaRPr lang="en-US"/>
                        </a:p>
                      </a:txBody>
                      <a:tcPr marL="45534" marR="45534" marT="0" marB="0" anchor="ctr">
                        <a:blipFill rotWithShape="1">
                          <a:blip r:embed="rId2"/>
                          <a:stretch>
                            <a:fillRect t="-1604255" r="-679570" b="-851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a:solidFill>
                                <a:schemeClr val="accent1"/>
                              </a:solidFill>
                              <a:effectLst/>
                            </a:rPr>
                            <a:t>Nonoperating income (current $)</a:t>
                          </a:r>
                          <a:endParaRPr lang="en-US" sz="1100" b="1">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1604255" r="-309605" b="-8511"/>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b="1" dirty="0">
                              <a:solidFill>
                                <a:schemeClr val="accent1"/>
                              </a:solidFill>
                              <a:effectLst/>
                            </a:rPr>
                            <a:t>Corporate tax rate</a:t>
                          </a:r>
                          <a:endParaRPr lang="en-US" sz="1100" b="1" dirty="0">
                            <a:solidFill>
                              <a:schemeClr val="accent1"/>
                            </a:solidFill>
                            <a:effectLst/>
                            <a:latin typeface="CG Times"/>
                            <a:ea typeface="Times New Roman"/>
                            <a:cs typeface="Times New Roman"/>
                          </a:endParaRPr>
                        </a:p>
                      </a:txBody>
                      <a:tcPr marL="45534" marR="45534" marT="0" marB="0" anchor="ctr"/>
                    </a:tc>
                  </a:tr>
                </a:tbl>
              </a:graphicData>
            </a:graphic>
          </p:graphicFrame>
        </mc:Fallback>
      </mc:AlternateContent>
      <p:sp>
        <p:nvSpPr>
          <p:cNvPr id="100" name="TextBox 99"/>
          <p:cNvSpPr txBox="1"/>
          <p:nvPr/>
        </p:nvSpPr>
        <p:spPr>
          <a:xfrm>
            <a:off x="838200" y="609600"/>
            <a:ext cx="7617015" cy="9144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26.9</a:t>
            </a: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a:t>
            </a:r>
          </a:p>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List of Variables for FR Model</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7979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9040284"/>
                  </p:ext>
                </p:extLst>
              </p:nvPr>
            </p:nvGraphicFramePr>
            <p:xfrm>
              <a:off x="152400" y="304800"/>
              <a:ext cx="8839200" cy="6211545"/>
            </p:xfrm>
            <a:graphic>
              <a:graphicData uri="http://schemas.openxmlformats.org/drawingml/2006/table">
                <a:tbl>
                  <a:tblPr firstRow="1" firstCol="1" lastRow="1" lastCol="1" bandRow="1" bandCol="1">
                    <a:tableStyleId>{5940675A-B579-460E-94D1-54222C63F5DA}</a:tableStyleId>
                  </a:tblPr>
                  <a:tblGrid>
                    <a:gridCol w="1130834"/>
                    <a:gridCol w="3287739"/>
                    <a:gridCol w="1079479"/>
                    <a:gridCol w="3341148"/>
                  </a:tblGrid>
                  <a:tr h="238833">
                    <a:tc gridSpan="2">
                      <a:txBody>
                        <a:bodyPr/>
                        <a:lstStyle/>
                        <a:p>
                          <a:pPr marL="0" marR="0" algn="ctr">
                            <a:lnSpc>
                              <a:spcPts val="24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Endogenous</a:t>
                          </a:r>
                          <a:endParaRPr lang="en-US" sz="1200" b="1" dirty="0">
                            <a:solidFill>
                              <a:schemeClr val="accent1"/>
                            </a:solidFill>
                            <a:effectLst/>
                            <a:latin typeface="CG Times"/>
                            <a:ea typeface="Times New Roman"/>
                            <a:cs typeface="Times New Roman"/>
                          </a:endParaRPr>
                        </a:p>
                      </a:txBody>
                      <a:tcPr marL="68580" marR="68580" marT="0" marB="0" anchor="ctr"/>
                    </a:tc>
                    <a:tc hMerge="1">
                      <a:txBody>
                        <a:bodyPr/>
                        <a:lstStyle/>
                        <a:p>
                          <a:endParaRPr lang="en-US"/>
                        </a:p>
                      </a:txBody>
                      <a:tcPr/>
                    </a:tc>
                    <a:tc gridSpan="2">
                      <a:txBody>
                        <a:bodyPr/>
                        <a:lstStyle/>
                        <a:p>
                          <a:pPr marL="0" marR="0" algn="ctr">
                            <a:lnSpc>
                              <a:spcPts val="24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Exogenous</a:t>
                          </a:r>
                          <a:endParaRPr lang="en-US" sz="1200" b="1">
                            <a:solidFill>
                              <a:schemeClr val="accent1"/>
                            </a:solidFill>
                            <a:effectLst/>
                            <a:latin typeface="CG Times"/>
                            <a:ea typeface="Times New Roman"/>
                            <a:cs typeface="Times New Roman"/>
                          </a:endParaRPr>
                        </a:p>
                      </a:txBody>
                      <a:tcPr marL="68580" marR="68580" marT="0" marB="0" anchor="ctr"/>
                    </a:tc>
                    <a:tc hMerge="1">
                      <a:txBody>
                        <a:bodyPr/>
                        <a:lstStyle/>
                        <a:p>
                          <a:endParaRPr lang="en-US"/>
                        </a:p>
                      </a:txBody>
                      <a:tcPr/>
                    </a:tc>
                  </a:tr>
                  <a:tr h="248977">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rPr>
                                    </m:ctrlPr>
                                  </m:sSubPr>
                                  <m:e>
                                    <m:r>
                                      <a:rPr lang="en-US" sz="1200" b="1" i="1" kern="1200">
                                        <a:solidFill>
                                          <a:schemeClr val="accent1"/>
                                        </a:solidFill>
                                        <a:latin typeface="Cambria Math"/>
                                      </a:rPr>
                                      <m:t>𝑫</m:t>
                                    </m:r>
                                  </m:e>
                                  <m:sub>
                                    <m:r>
                                      <a:rPr lang="en-US" sz="1200" b="1" i="1" kern="1200">
                                        <a:solidFill>
                                          <a:schemeClr val="accent1"/>
                                        </a:solidFill>
                                        <a:latin typeface="Cambria Math"/>
                                      </a:rPr>
                                      <m:t>𝒕</m:t>
                                    </m:r>
                                  </m:sub>
                                </m:sSub>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Depreciation expense (current $)</a:t>
                          </a:r>
                          <a:endParaRPr lang="en-US" sz="12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rPr>
                                    </m:ctrlPr>
                                  </m:sSubPr>
                                  <m:e>
                                    <m:r>
                                      <a:rPr lang="en-US" sz="1200" b="1" i="1" kern="1200">
                                        <a:solidFill>
                                          <a:schemeClr val="accent1"/>
                                        </a:solidFill>
                                        <a:latin typeface="Cambria Math"/>
                                      </a:rPr>
                                      <m:t>𝒃</m:t>
                                    </m:r>
                                  </m:e>
                                  <m:sub>
                                    <m:r>
                                      <a:rPr lang="en-US" sz="1200" b="1" i="1" kern="1200">
                                        <a:solidFill>
                                          <a:schemeClr val="accent1"/>
                                        </a:solidFill>
                                        <a:latin typeface="Cambria Math"/>
                                      </a:rPr>
                                      <m:t>𝒕</m:t>
                                    </m:r>
                                  </m:sub>
                                </m:sSub>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Retention rate</a:t>
                          </a:r>
                          <a:endParaRPr lang="en-US" sz="1200" b="1" dirty="0">
                            <a:solidFill>
                              <a:schemeClr val="accent1"/>
                            </a:solidFill>
                            <a:effectLst/>
                            <a:latin typeface="CG Times"/>
                            <a:ea typeface="Times New Roman"/>
                            <a:cs typeface="Times New Roman"/>
                          </a:endParaRPr>
                        </a:p>
                      </a:txBody>
                      <a:tcPr marL="45534" marR="45534" marT="0" marB="0" anchor="ctr"/>
                    </a:tc>
                  </a:tr>
                  <a:tr h="250706">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rPr>
                                    </m:ctrlPr>
                                  </m:sSubPr>
                                  <m:e>
                                    <m:r>
                                      <m:rPr>
                                        <m:nor/>
                                      </m:rPr>
                                      <a:rPr lang="en-US" sz="1200" b="1">
                                        <a:solidFill>
                                          <a:schemeClr val="accent1"/>
                                        </a:solidFill>
                                      </a:rPr>
                                      <m:t>INV</m:t>
                                    </m:r>
                                  </m:e>
                                  <m:sub>
                                    <m:r>
                                      <a:rPr lang="en-US" sz="1200" b="1" i="1" kern="1200">
                                        <a:solidFill>
                                          <a:schemeClr val="accent1"/>
                                        </a:solidFill>
                                        <a:latin typeface="Cambria Math"/>
                                      </a:rPr>
                                      <m:t>𝒕</m:t>
                                    </m:r>
                                  </m:sub>
                                </m:sSub>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Inventory (current $)</a:t>
                          </a:r>
                          <a:endParaRPr lang="en-US" sz="12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200" b="1" i="1" kern="1200" smtClean="0">
                                        <a:solidFill>
                                          <a:schemeClr val="accent1"/>
                                        </a:solidFill>
                                        <a:latin typeface="Cambria Math"/>
                                      </a:rPr>
                                    </m:ctrlPr>
                                  </m:sSubSupPr>
                                  <m:e>
                                    <m:r>
                                      <m:rPr>
                                        <m:nor/>
                                      </m:rPr>
                                      <a:rPr lang="en-US" sz="1200" b="1">
                                        <a:solidFill>
                                          <a:schemeClr val="accent1"/>
                                        </a:solidFill>
                                      </a:rPr>
                                      <m:t>U</m:t>
                                    </m:r>
                                  </m:e>
                                  <m:sub>
                                    <m:r>
                                      <a:rPr lang="en-US" sz="1200" b="1" i="1" kern="1200">
                                        <a:solidFill>
                                          <a:schemeClr val="accent1"/>
                                        </a:solidFill>
                                        <a:latin typeface="Cambria Math"/>
                                      </a:rPr>
                                      <m:t>𝒕</m:t>
                                    </m:r>
                                  </m:sub>
                                  <m:sup>
                                    <m:r>
                                      <a:rPr lang="en-US" sz="1200" b="1" i="1" kern="1200">
                                        <a:solidFill>
                                          <a:schemeClr val="accent1"/>
                                        </a:solidFill>
                                        <a:latin typeface="Cambria Math"/>
                                      </a:rPr>
                                      <m:t>𝑳</m:t>
                                    </m:r>
                                  </m:sup>
                                </m:sSubSup>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Underwriting cost of new debt</a:t>
                          </a:r>
                          <a:endParaRPr lang="en-US" sz="1200" b="1" dirty="0">
                            <a:solidFill>
                              <a:schemeClr val="accent1"/>
                            </a:solidFill>
                            <a:effectLst/>
                            <a:latin typeface="CG Times"/>
                            <a:ea typeface="Times New Roman"/>
                            <a:cs typeface="Times New Roman"/>
                          </a:endParaRPr>
                        </a:p>
                      </a:txBody>
                      <a:tcPr marL="45534" marR="45534" marT="0" marB="0" anchor="ctr"/>
                    </a:tc>
                  </a:tr>
                  <a:tr h="248977">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rPr>
                                    </m:ctrlPr>
                                  </m:sSubPr>
                                  <m:e>
                                    <m:r>
                                      <a:rPr lang="en-US" sz="1200" b="1" i="1" kern="1200">
                                        <a:solidFill>
                                          <a:schemeClr val="accent1"/>
                                        </a:solidFill>
                                        <a:latin typeface="Cambria Math"/>
                                      </a:rPr>
                                      <m:t>𝑳</m:t>
                                    </m:r>
                                  </m:e>
                                  <m:sub>
                                    <m:r>
                                      <a:rPr lang="en-US" sz="1200" b="1" i="1" kern="1200">
                                        <a:solidFill>
                                          <a:schemeClr val="accent1"/>
                                        </a:solidFill>
                                        <a:latin typeface="Cambria Math"/>
                                      </a:rPr>
                                      <m:t>𝒕</m:t>
                                    </m:r>
                                  </m:sub>
                                </m:sSub>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Long-term debt</a:t>
                          </a:r>
                          <a:endParaRPr lang="en-US" sz="12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rPr>
                                    </m:ctrlPr>
                                  </m:sSubPr>
                                  <m:e>
                                    <m:r>
                                      <m:rPr>
                                        <m:nor/>
                                      </m:rPr>
                                      <a:rPr lang="en-US" sz="1200" b="1">
                                        <a:solidFill>
                                          <a:schemeClr val="accent1"/>
                                        </a:solidFill>
                                      </a:rPr>
                                      <m:t>PFDIV</m:t>
                                    </m:r>
                                  </m:e>
                                  <m:sub>
                                    <m:r>
                                      <a:rPr lang="en-US" sz="1200" b="1" i="1" kern="1200">
                                        <a:solidFill>
                                          <a:schemeClr val="accent1"/>
                                        </a:solidFill>
                                        <a:latin typeface="Cambria Math"/>
                                      </a:rPr>
                                      <m:t>𝒕</m:t>
                                    </m:r>
                                  </m:sub>
                                </m:sSub>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Preferred dividend</a:t>
                          </a:r>
                          <a:endParaRPr lang="en-US" sz="1200" b="1" dirty="0">
                            <a:solidFill>
                              <a:schemeClr val="accent1"/>
                            </a:solidFill>
                            <a:effectLst/>
                            <a:latin typeface="CG Times"/>
                            <a:ea typeface="Times New Roman"/>
                            <a:cs typeface="Times New Roman"/>
                          </a:endParaRPr>
                        </a:p>
                      </a:txBody>
                      <a:tcPr marL="45534" marR="45534" marT="0" marB="0" anchor="ctr"/>
                    </a:tc>
                  </a:tr>
                  <a:tr h="276641">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200" b="1" i="1" kern="1200" smtClean="0">
                                        <a:solidFill>
                                          <a:schemeClr val="accent1"/>
                                        </a:solidFill>
                                        <a:latin typeface="Cambria Math"/>
                                      </a:rPr>
                                    </m:ctrlPr>
                                  </m:sSubSupPr>
                                  <m:e>
                                    <m:r>
                                      <a:rPr lang="en-US" sz="1200" b="1" i="1" kern="1200">
                                        <a:solidFill>
                                          <a:schemeClr val="accent1"/>
                                        </a:solidFill>
                                        <a:latin typeface="Cambria Math"/>
                                      </a:rPr>
                                      <m:t>𝒊</m:t>
                                    </m:r>
                                  </m:e>
                                  <m:sub>
                                    <m:r>
                                      <a:rPr lang="en-US" sz="1200" b="1" i="1" kern="1200">
                                        <a:solidFill>
                                          <a:schemeClr val="accent1"/>
                                        </a:solidFill>
                                        <a:latin typeface="Cambria Math"/>
                                      </a:rPr>
                                      <m:t>𝒕</m:t>
                                    </m:r>
                                  </m:sub>
                                  <m:sup>
                                    <m:r>
                                      <a:rPr lang="en-US" sz="1200" b="1" i="1" kern="1200">
                                        <a:solidFill>
                                          <a:schemeClr val="accent1"/>
                                        </a:solidFill>
                                        <a:latin typeface="Cambria Math"/>
                                      </a:rPr>
                                      <m:t>𝑳</m:t>
                                    </m:r>
                                  </m:sup>
                                </m:sSubSup>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Cost of new debt (%)</a:t>
                          </a:r>
                          <a:endParaRPr lang="en-US" sz="1200" b="1" dirty="0">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200" b="1" i="1" kern="1200" smtClean="0">
                                        <a:solidFill>
                                          <a:schemeClr val="accent1"/>
                                        </a:solidFill>
                                        <a:latin typeface="Cambria Math"/>
                                      </a:rPr>
                                    </m:ctrlPr>
                                  </m:sSubSupPr>
                                  <m:e>
                                    <m:r>
                                      <a:rPr lang="en-US" sz="1200" b="1" i="1" kern="1200">
                                        <a:solidFill>
                                          <a:schemeClr val="accent1"/>
                                        </a:solidFill>
                                        <a:latin typeface="Cambria Math"/>
                                      </a:rPr>
                                      <m:t>𝒊</m:t>
                                    </m:r>
                                  </m:e>
                                  <m:sub>
                                    <m:r>
                                      <a:rPr lang="en-US" sz="1200" b="1" i="1" kern="1200">
                                        <a:solidFill>
                                          <a:schemeClr val="accent1"/>
                                        </a:solidFill>
                                        <a:latin typeface="Cambria Math"/>
                                      </a:rPr>
                                      <m:t>𝐭</m:t>
                                    </m:r>
                                    <m:r>
                                      <a:rPr lang="en-US" sz="1200" b="1" kern="1200">
                                        <a:solidFill>
                                          <a:schemeClr val="accent1"/>
                                        </a:solidFill>
                                        <a:latin typeface="Cambria Math"/>
                                      </a:rPr>
                                      <m:t>−</m:t>
                                    </m:r>
                                    <m:r>
                                      <a:rPr lang="en-US" sz="1200" b="1" i="1" kern="1200">
                                        <a:solidFill>
                                          <a:schemeClr val="accent1"/>
                                        </a:solidFill>
                                        <a:latin typeface="Cambria Math"/>
                                      </a:rPr>
                                      <m:t>𝟏</m:t>
                                    </m:r>
                                  </m:sub>
                                  <m:sup>
                                    <m:r>
                                      <a:rPr lang="en-US" sz="1200" b="1" i="1" kern="1200">
                                        <a:solidFill>
                                          <a:schemeClr val="accent1"/>
                                        </a:solidFill>
                                        <a:latin typeface="Cambria Math"/>
                                      </a:rPr>
                                      <m:t>𝑨</m:t>
                                    </m:r>
                                  </m:sup>
                                </m:sSubSup>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Previous period weighted average cost of long-term debt</a:t>
                          </a:r>
                          <a:endParaRPr lang="en-US" sz="1200" b="1" dirty="0">
                            <a:solidFill>
                              <a:schemeClr val="accent1"/>
                            </a:solidFill>
                            <a:effectLst/>
                            <a:latin typeface="CG Times"/>
                            <a:ea typeface="Times New Roman"/>
                            <a:cs typeface="Times New Roman"/>
                          </a:endParaRPr>
                        </a:p>
                      </a:txBody>
                      <a:tcPr marL="45534" marR="45534" marT="0" marB="0" anchor="ctr"/>
                    </a:tc>
                  </a:tr>
                  <a:tr h="248977">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rPr>
                                    </m:ctrlPr>
                                  </m:sSubPr>
                                  <m:e>
                                    <m:r>
                                      <m:rPr>
                                        <m:nor/>
                                      </m:rPr>
                                      <a:rPr lang="en-US" sz="1200" b="1">
                                        <a:solidFill>
                                          <a:schemeClr val="accent1"/>
                                        </a:solidFill>
                                      </a:rPr>
                                      <m:t>NL</m:t>
                                    </m:r>
                                  </m:e>
                                  <m:sub>
                                    <m:r>
                                      <a:rPr lang="en-US" sz="1200" b="1" i="1" kern="1200">
                                        <a:solidFill>
                                          <a:schemeClr val="accent1"/>
                                        </a:solidFill>
                                        <a:latin typeface="Cambria Math"/>
                                      </a:rPr>
                                      <m:t>𝒕</m:t>
                                    </m:r>
                                  </m:sub>
                                </m:sSub>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New long-term debt needed ($)</a:t>
                          </a:r>
                          <a:endParaRPr lang="en-US" sz="12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rPr>
                                    </m:ctrlPr>
                                  </m:sSubPr>
                                  <m:e>
                                    <m:r>
                                      <a:rPr lang="en-US" sz="1200" b="1" i="1" kern="1200">
                                        <a:solidFill>
                                          <a:schemeClr val="accent1"/>
                                        </a:solidFill>
                                        <a:latin typeface="Cambria Math"/>
                                      </a:rPr>
                                      <m:t>𝑳</m:t>
                                    </m:r>
                                  </m:e>
                                  <m:sub>
                                    <m:r>
                                      <a:rPr lang="en-US" sz="1200" b="1" i="1" kern="1200">
                                        <a:solidFill>
                                          <a:schemeClr val="accent1"/>
                                        </a:solidFill>
                                        <a:latin typeface="Cambria Math"/>
                                      </a:rPr>
                                      <m:t>𝐭</m:t>
                                    </m:r>
                                    <m:r>
                                      <a:rPr lang="en-US" sz="1200" b="1" kern="1200">
                                        <a:solidFill>
                                          <a:schemeClr val="accent1"/>
                                        </a:solidFill>
                                        <a:latin typeface="Cambria Math"/>
                                      </a:rPr>
                                      <m:t>−</m:t>
                                    </m:r>
                                    <m:r>
                                      <a:rPr lang="en-US" sz="1200" b="1" i="1" kern="1200">
                                        <a:solidFill>
                                          <a:schemeClr val="accent1"/>
                                        </a:solidFill>
                                        <a:latin typeface="Cambria Math"/>
                                      </a:rPr>
                                      <m:t>𝟏</m:t>
                                    </m:r>
                                  </m:sub>
                                </m:sSub>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Previous period long-term debt</a:t>
                          </a:r>
                          <a:endParaRPr lang="en-US" sz="1200" b="1" dirty="0">
                            <a:solidFill>
                              <a:schemeClr val="accent1"/>
                            </a:solidFill>
                            <a:effectLst/>
                            <a:latin typeface="CG Times"/>
                            <a:ea typeface="Times New Roman"/>
                            <a:cs typeface="Times New Roman"/>
                          </a:endParaRPr>
                        </a:p>
                      </a:txBody>
                      <a:tcPr marL="45534" marR="45534" marT="0" marB="0" anchor="ctr"/>
                    </a:tc>
                  </a:tr>
                  <a:tr h="248977">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rPr>
                                    </m:ctrlPr>
                                  </m:sSubPr>
                                  <m:e>
                                    <m:r>
                                      <m:rPr>
                                        <m:nor/>
                                      </m:rPr>
                                      <a:rPr lang="en-US" sz="1200" b="1">
                                        <a:solidFill>
                                          <a:schemeClr val="accent1"/>
                                        </a:solidFill>
                                      </a:rPr>
                                      <m:t>NS</m:t>
                                    </m:r>
                                  </m:e>
                                  <m:sub>
                                    <m:r>
                                      <a:rPr lang="en-US" sz="1200" b="1" i="1" kern="1200">
                                        <a:solidFill>
                                          <a:schemeClr val="accent1"/>
                                        </a:solidFill>
                                        <a:latin typeface="Cambria Math"/>
                                      </a:rPr>
                                      <m:t>𝒕</m:t>
                                    </m:r>
                                  </m:sub>
                                </m:sSub>
                              </m:oMath>
                            </m:oMathPara>
                          </a14:m>
                          <a:endParaRPr lang="en-US" sz="1200" b="1" dirty="0">
                            <a:solidFill>
                              <a:schemeClr val="accent1"/>
                            </a:solidFill>
                            <a:effectLst/>
                            <a:latin typeface="Times New Roman"/>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New common stock (equity) needed ($)</a:t>
                          </a:r>
                          <a:endParaRPr lang="en-US" sz="12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k</a:t>
                          </a:r>
                          <a:endParaRPr lang="en-US" sz="12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Optimal capital structure assumption</a:t>
                          </a:r>
                          <a:endParaRPr lang="en-US" sz="1200" b="1" dirty="0">
                            <a:solidFill>
                              <a:schemeClr val="accent1"/>
                            </a:solidFill>
                            <a:effectLst/>
                            <a:latin typeface="CG Times"/>
                            <a:ea typeface="Times New Roman"/>
                            <a:cs typeface="Times New Roman"/>
                          </a:endParaRPr>
                        </a:p>
                      </a:txBody>
                      <a:tcPr marL="45534" marR="45534" marT="0" marB="0" anchor="ctr"/>
                    </a:tc>
                  </a:tr>
                  <a:tr h="331969">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m:rPr>
                                        <m:nor/>
                                      </m:rPr>
                                      <a:rPr lang="en-US" sz="1200" b="1">
                                        <a:solidFill>
                                          <a:schemeClr val="accent1"/>
                                        </a:solidFill>
                                      </a:rPr>
                                      <m:t>NIAT</m:t>
                                    </m:r>
                                  </m:e>
                                  <m:sub>
                                    <m:r>
                                      <a:rPr lang="en-US" sz="1200" b="1" i="1" kern="1200">
                                        <a:solidFill>
                                          <a:schemeClr val="accent1"/>
                                        </a:solidFill>
                                        <a:latin typeface="Cambria Math"/>
                                        <a:ea typeface="+mn-ea"/>
                                        <a:cs typeface="+mn-cs"/>
                                      </a:rPr>
                                      <m:t>𝒕</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Net income after tax (current $)</a:t>
                          </a:r>
                          <a:endParaRPr lang="en-US" sz="1200" b="1">
                            <a:solidFill>
                              <a:schemeClr val="accent1"/>
                            </a:solidFill>
                            <a:effectLst/>
                            <a:latin typeface="CG Times"/>
                            <a:ea typeface="Times New Roman"/>
                            <a:cs typeface="Times New Roman"/>
                          </a:endParaRPr>
                        </a:p>
                      </a:txBody>
                      <a:tcPr marL="68580" marR="68580" marT="0" marB="0"/>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 xmlns:m="http://schemas.openxmlformats.org/officeDocument/2006/math">
                              <m:sSub>
                                <m:sSubPr>
                                  <m:ctrlPr>
                                    <a:rPr lang="en-US" sz="1200" b="1" i="1" kern="1200" smtClean="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𝜶</m:t>
                                  </m:r>
                                </m:e>
                                <m:sub>
                                  <m:r>
                                    <a:rPr lang="en-US" sz="1200" b="1" i="1" kern="1200">
                                      <a:solidFill>
                                        <a:schemeClr val="accent1"/>
                                      </a:solidFill>
                                      <a:latin typeface="Cambria Math"/>
                                      <a:ea typeface="+mn-ea"/>
                                      <a:cs typeface="+mn-cs"/>
                                    </a:rPr>
                                    <m:t>𝑳</m:t>
                                  </m:r>
                                </m:sub>
                              </m:sSub>
                            </m:oMath>
                          </a14:m>
                          <a:r>
                            <a:rPr lang="en-US" sz="1200" b="1" dirty="0" smtClean="0">
                              <a:solidFill>
                                <a:schemeClr val="accent1"/>
                              </a:solidFill>
                              <a:effectLst/>
                              <a:latin typeface="Times New Roman"/>
                              <a:ea typeface="Times New Roman"/>
                              <a:cs typeface="Times New Roman"/>
                            </a:rPr>
                            <a:t>,</a:t>
                          </a:r>
                          <a:r>
                            <a:rPr lang="en-US" sz="1200" b="1" dirty="0" smtClean="0">
                              <a:solidFill>
                                <a:schemeClr val="accent1"/>
                              </a:solidFill>
                            </a:rPr>
                            <a:t> </a:t>
                          </a:r>
                          <a14:m>
                            <m:oMath xmlns:m="http://schemas.openxmlformats.org/officeDocument/2006/math">
                              <m:sSub>
                                <m:sSubPr>
                                  <m:ctrlPr>
                                    <a:rPr lang="en-US" sz="1200" b="1" i="1" kern="120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𝜷</m:t>
                                  </m:r>
                                </m:e>
                                <m:sub>
                                  <m:r>
                                    <a:rPr lang="en-US" sz="1200" b="1" i="1" kern="1200">
                                      <a:solidFill>
                                        <a:schemeClr val="accent1"/>
                                      </a:solidFill>
                                      <a:latin typeface="Cambria Math"/>
                                      <a:ea typeface="+mn-ea"/>
                                      <a:cs typeface="+mn-cs"/>
                                    </a:rPr>
                                    <m:t>𝑳</m:t>
                                  </m:r>
                                </m:sub>
                              </m:sSub>
                            </m:oMath>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Coefficients in risk-teturn tradeoff for new debt</a:t>
                          </a:r>
                          <a:endParaRPr lang="en-US" sz="1200" b="1">
                            <a:solidFill>
                              <a:schemeClr val="accent1"/>
                            </a:solidFill>
                            <a:effectLst/>
                            <a:latin typeface="CG Times"/>
                            <a:ea typeface="Times New Roman"/>
                            <a:cs typeface="Times New Roman"/>
                          </a:endParaRPr>
                        </a:p>
                      </a:txBody>
                      <a:tcPr marL="68580" marR="68580" marT="0" marB="0"/>
                    </a:tc>
                  </a:tr>
                  <a:tr h="331969">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m:rPr>
                                        <m:nor/>
                                      </m:rPr>
                                      <a:rPr lang="en-US" sz="1200" b="1">
                                        <a:solidFill>
                                          <a:schemeClr val="accent1"/>
                                        </a:solidFill>
                                      </a:rPr>
                                      <m:t>RE</m:t>
                                    </m:r>
                                  </m:e>
                                  <m:sub>
                                    <m:r>
                                      <a:rPr lang="en-US" sz="1200" b="1" i="1" kern="1200">
                                        <a:solidFill>
                                          <a:schemeClr val="accent1"/>
                                        </a:solidFill>
                                        <a:latin typeface="Cambria Math"/>
                                        <a:ea typeface="+mn-ea"/>
                                        <a:cs typeface="+mn-cs"/>
                                      </a:rPr>
                                      <m:t>𝒕</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Retained earnings</a:t>
                          </a:r>
                          <a:endParaRPr lang="en-US" sz="1200" b="1">
                            <a:solidFill>
                              <a:schemeClr val="accent1"/>
                            </a:solidFill>
                            <a:effectLst/>
                            <a:latin typeface="CG Times"/>
                            <a:ea typeface="Times New Roman"/>
                            <a:cs typeface="Times New Roman"/>
                          </a:endParaRPr>
                        </a:p>
                      </a:txBody>
                      <a:tcPr marL="68580" marR="68580" marT="0" marB="0"/>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smtClean="0">
                              <a:solidFill>
                                <a:schemeClr val="accent1"/>
                              </a:solidFill>
                              <a:effectLst/>
                            </a:rPr>
                            <a:t> </a:t>
                          </a:r>
                          <a14:m>
                            <m:oMath xmlns:m="http://schemas.openxmlformats.org/officeDocument/2006/math">
                              <m:sSub>
                                <m:sSubPr>
                                  <m:ctrlPr>
                                    <a:rPr lang="en-US" sz="1200" b="1" i="1" kern="1200" smtClean="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𝜶</m:t>
                                  </m:r>
                                </m:e>
                                <m:sub>
                                  <m:r>
                                    <a:rPr lang="en-US" sz="1200" b="1" i="1" kern="1200">
                                      <a:solidFill>
                                        <a:schemeClr val="accent1"/>
                                      </a:solidFill>
                                      <a:latin typeface="Cambria Math"/>
                                      <a:ea typeface="+mn-ea"/>
                                      <a:cs typeface="+mn-cs"/>
                                    </a:rPr>
                                    <m:t>𝒔</m:t>
                                  </m:r>
                                </m:sub>
                              </m:sSub>
                            </m:oMath>
                          </a14:m>
                          <a:r>
                            <a:rPr lang="en-US" sz="1200" b="1" dirty="0" smtClean="0">
                              <a:solidFill>
                                <a:schemeClr val="accent1"/>
                              </a:solidFill>
                              <a:effectLst/>
                              <a:latin typeface="Times New Roman"/>
                              <a:ea typeface="Times New Roman"/>
                              <a:cs typeface="Times New Roman"/>
                            </a:rPr>
                            <a:t>,</a:t>
                          </a:r>
                          <a:r>
                            <a:rPr lang="en-US" sz="1200" b="1" dirty="0" smtClean="0">
                              <a:solidFill>
                                <a:schemeClr val="accent1"/>
                              </a:solidFill>
                            </a:rPr>
                            <a:t> </a:t>
                          </a:r>
                          <a14:m>
                            <m:oMath xmlns:m="http://schemas.openxmlformats.org/officeDocument/2006/math">
                              <m:sSub>
                                <m:sSubPr>
                                  <m:ctrlPr>
                                    <a:rPr lang="en-US" sz="1200" b="1" i="1" kern="120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𝜷</m:t>
                                  </m:r>
                                </m:e>
                                <m:sub>
                                  <m:r>
                                    <a:rPr lang="en-US" sz="1200" b="1" i="1" kern="1200">
                                      <a:solidFill>
                                        <a:schemeClr val="accent1"/>
                                      </a:solidFill>
                                      <a:latin typeface="Cambria Math"/>
                                      <a:ea typeface="+mn-ea"/>
                                      <a:cs typeface="+mn-cs"/>
                                    </a:rPr>
                                    <m:t>𝒔</m:t>
                                  </m:r>
                                </m:sub>
                              </m:sSub>
                            </m:oMath>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Coefficients in risk-return tradeoff for new stock</a:t>
                          </a:r>
                          <a:endParaRPr lang="en-US" sz="1200" b="1">
                            <a:solidFill>
                              <a:schemeClr val="accent1"/>
                            </a:solidFill>
                            <a:effectLst/>
                            <a:latin typeface="CG Times"/>
                            <a:ea typeface="Times New Roman"/>
                            <a:cs typeface="Times New Roman"/>
                          </a:endParaRPr>
                        </a:p>
                      </a:txBody>
                      <a:tcPr marL="68580" marR="68580" marT="0" marB="0"/>
                    </a:tc>
                  </a:tr>
                  <a:tr h="248977">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m:rPr>
                                        <m:nor/>
                                      </m:rPr>
                                      <a:rPr lang="en-US" sz="1200" b="1">
                                        <a:solidFill>
                                          <a:schemeClr val="accent1"/>
                                        </a:solidFill>
                                      </a:rPr>
                                      <m:t>EBIT</m:t>
                                    </m:r>
                                  </m:e>
                                  <m:sub>
                                    <m:r>
                                      <a:rPr lang="en-US" sz="1200" b="1" i="1" kern="1200">
                                        <a:solidFill>
                                          <a:schemeClr val="accent1"/>
                                        </a:solidFill>
                                        <a:latin typeface="Cambria Math"/>
                                        <a:ea typeface="+mn-ea"/>
                                        <a:cs typeface="+mn-cs"/>
                                      </a:rPr>
                                      <m:t>𝒕</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Earnings before interest and taxes</a:t>
                          </a:r>
                          <a:endParaRPr lang="en-US" sz="1200" b="1">
                            <a:solidFill>
                              <a:schemeClr val="accent1"/>
                            </a:solidFill>
                            <a:effectLst/>
                            <a:latin typeface="CG Times"/>
                            <a:ea typeface="Times New Roman"/>
                            <a:cs typeface="Times New Roman"/>
                          </a:endParaRPr>
                        </a:p>
                      </a:txBody>
                      <a:tcPr marL="68580" marR="68580" marT="0" marB="0"/>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m:rPr>
                                        <m:nor/>
                                      </m:rPr>
                                      <a:rPr lang="en-US" sz="1200" b="1">
                                        <a:solidFill>
                                          <a:schemeClr val="accent1"/>
                                        </a:solidFill>
                                      </a:rPr>
                                      <m:t>GOP</m:t>
                                    </m:r>
                                  </m:e>
                                  <m:sub>
                                    <m:r>
                                      <a:rPr lang="en-US" sz="1200" b="1" i="1" kern="1200">
                                        <a:solidFill>
                                          <a:schemeClr val="accent1"/>
                                        </a:solidFill>
                                        <a:latin typeface="Cambria Math"/>
                                        <a:ea typeface="+mn-ea"/>
                                        <a:cs typeface="+mn-cs"/>
                                      </a:rPr>
                                      <m:t>𝒕</m:t>
                                    </m:r>
                                    <m:r>
                                      <a:rPr lang="en-US" sz="1200" b="1" i="0" kern="1200">
                                        <a:solidFill>
                                          <a:schemeClr val="accent1"/>
                                        </a:solidFill>
                                        <a:latin typeface="Cambria Math"/>
                                        <a:ea typeface="+mn-ea"/>
                                        <a:cs typeface="+mn-cs"/>
                                      </a:rPr>
                                      <m:t>−</m:t>
                                    </m:r>
                                    <m:r>
                                      <a:rPr lang="en-US" sz="1200" b="1" i="0" kern="1200">
                                        <a:solidFill>
                                          <a:schemeClr val="accent1"/>
                                        </a:solidFill>
                                        <a:latin typeface="Cambria Math"/>
                                        <a:ea typeface="+mn-ea"/>
                                        <a:cs typeface="+mn-cs"/>
                                      </a:rPr>
                                      <m:t>𝟏</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Gross operating profit of previous period</a:t>
                          </a:r>
                          <a:endParaRPr lang="en-US" sz="1200" b="1">
                            <a:solidFill>
                              <a:schemeClr val="accent1"/>
                            </a:solidFill>
                            <a:effectLst/>
                            <a:latin typeface="CG Times"/>
                            <a:ea typeface="Times New Roman"/>
                            <a:cs typeface="Times New Roman"/>
                          </a:endParaRPr>
                        </a:p>
                      </a:txBody>
                      <a:tcPr marL="68580" marR="68580" marT="0" marB="0"/>
                    </a:tc>
                  </a:tr>
                  <a:tr h="268572">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200" b="1" i="1" kern="1200" smtClean="0">
                                        <a:solidFill>
                                          <a:schemeClr val="accent1"/>
                                        </a:solidFill>
                                        <a:latin typeface="Cambria Math"/>
                                        <a:ea typeface="+mn-ea"/>
                                        <a:cs typeface="+mn-cs"/>
                                      </a:rPr>
                                    </m:ctrlPr>
                                  </m:sSubSupPr>
                                  <m:e>
                                    <m:r>
                                      <a:rPr lang="en-US" sz="1200" b="1" i="1" kern="1200">
                                        <a:solidFill>
                                          <a:schemeClr val="accent1"/>
                                        </a:solidFill>
                                        <a:latin typeface="Cambria Math"/>
                                        <a:ea typeface="+mn-ea"/>
                                        <a:cs typeface="+mn-cs"/>
                                      </a:rPr>
                                      <m:t>𝒊</m:t>
                                    </m:r>
                                  </m:e>
                                  <m:sub>
                                    <m:r>
                                      <a:rPr lang="en-US" sz="1200" b="1" i="1" kern="1200">
                                        <a:solidFill>
                                          <a:schemeClr val="accent1"/>
                                        </a:solidFill>
                                        <a:latin typeface="Cambria Math"/>
                                        <a:ea typeface="+mn-ea"/>
                                        <a:cs typeface="+mn-cs"/>
                                      </a:rPr>
                                      <m:t>𝒕</m:t>
                                    </m:r>
                                  </m:sub>
                                  <m:sup>
                                    <m:r>
                                      <a:rPr lang="en-US" sz="1200" b="1" i="1" kern="1200">
                                        <a:solidFill>
                                          <a:schemeClr val="accent1"/>
                                        </a:solidFill>
                                        <a:latin typeface="Cambria Math"/>
                                        <a:ea typeface="+mn-ea"/>
                                        <a:cs typeface="+mn-cs"/>
                                      </a:rPr>
                                      <m:t>𝑨</m:t>
                                    </m:r>
                                  </m:sup>
                                </m:sSubSup>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Weighted average cost of long term debt</a:t>
                          </a:r>
                          <a:endParaRPr lang="en-US" sz="1200" b="1">
                            <a:solidFill>
                              <a:schemeClr val="accent1"/>
                            </a:solidFill>
                            <a:effectLst/>
                            <a:latin typeface="CG Times"/>
                            <a:ea typeface="Times New Roman"/>
                            <a:cs typeface="Times New Roman"/>
                          </a:endParaRPr>
                        </a:p>
                      </a:txBody>
                      <a:tcPr marL="68580" marR="68580" marT="0" marB="0"/>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𝜹</m:t>
                                    </m:r>
                                  </m:e>
                                  <m:sub>
                                    <m:r>
                                      <a:rPr lang="en-US" sz="1200" b="1" i="0" kern="1200">
                                        <a:solidFill>
                                          <a:schemeClr val="accent1"/>
                                        </a:solidFill>
                                        <a:latin typeface="Cambria Math"/>
                                        <a:ea typeface="+mn-ea"/>
                                        <a:cs typeface="+mn-cs"/>
                                      </a:rPr>
                                      <m:t>𝟏</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Ratio of  to actual net sales</a:t>
                          </a:r>
                          <a:endParaRPr lang="en-US" sz="1200" b="1">
                            <a:solidFill>
                              <a:schemeClr val="accent1"/>
                            </a:solidFill>
                            <a:effectLst/>
                            <a:latin typeface="CG Times"/>
                            <a:ea typeface="Times New Roman"/>
                            <a:cs typeface="Times New Roman"/>
                          </a:endParaRPr>
                        </a:p>
                      </a:txBody>
                      <a:tcPr marL="68580" marR="68580" marT="0" marB="0"/>
                    </a:tc>
                  </a:tr>
                  <a:tr h="269207">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𝒗</m:t>
                                    </m:r>
                                  </m:e>
                                  <m:sub>
                                    <m:r>
                                      <m:rPr>
                                        <m:nor/>
                                      </m:rPr>
                                      <a:rPr lang="en-US" sz="1200" b="1" i="1" kern="1200">
                                        <a:solidFill>
                                          <a:schemeClr val="accent1"/>
                                        </a:solidFill>
                                        <a:latin typeface="+mn-lt"/>
                                        <a:ea typeface="+mn-ea"/>
                                        <a:cs typeface="+mn-cs"/>
                                      </a:rPr>
                                      <m:t>EBIT</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Coefficient of variation of EBIT</a:t>
                          </a:r>
                          <a:endParaRPr lang="en-US" sz="1200" b="1">
                            <a:solidFill>
                              <a:schemeClr val="accent1"/>
                            </a:solidFill>
                            <a:effectLst/>
                            <a:latin typeface="CG Times"/>
                            <a:ea typeface="Times New Roman"/>
                            <a:cs typeface="Times New Roman"/>
                          </a:endParaRPr>
                        </a:p>
                      </a:txBody>
                      <a:tcPr marL="68580" marR="68580" marT="0" marB="0"/>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𝜹</m:t>
                                    </m:r>
                                  </m:e>
                                  <m:sub>
                                    <m:r>
                                      <a:rPr lang="en-US" sz="1200" b="1" i="0" kern="1200">
                                        <a:solidFill>
                                          <a:schemeClr val="accent1"/>
                                        </a:solidFill>
                                        <a:latin typeface="Cambria Math"/>
                                        <a:ea typeface="+mn-ea"/>
                                        <a:cs typeface="+mn-cs"/>
                                      </a:rPr>
                                      <m:t>𝟑</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Ratio of OC2 to net sales</a:t>
                          </a:r>
                          <a:endParaRPr lang="en-US" sz="1200" b="1">
                            <a:solidFill>
                              <a:schemeClr val="accent1"/>
                            </a:solidFill>
                            <a:effectLst/>
                            <a:latin typeface="CG Times"/>
                            <a:ea typeface="Times New Roman"/>
                            <a:cs typeface="Times New Roman"/>
                          </a:endParaRPr>
                        </a:p>
                      </a:txBody>
                      <a:tcPr marL="68580" marR="68580" marT="0" marB="0"/>
                    </a:tc>
                  </a:tr>
                  <a:tr h="492249">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200" b="1" i="1" kern="1200" smtClean="0">
                                        <a:solidFill>
                                          <a:schemeClr val="accent1"/>
                                        </a:solidFill>
                                        <a:latin typeface="Cambria Math"/>
                                        <a:ea typeface="+mn-ea"/>
                                        <a:cs typeface="+mn-cs"/>
                                      </a:rPr>
                                    </m:ctrlPr>
                                  </m:sSubSupPr>
                                  <m:e>
                                    <m:r>
                                      <a:rPr lang="en-US" sz="1200" b="1" i="1" kern="1200">
                                        <a:solidFill>
                                          <a:schemeClr val="accent1"/>
                                        </a:solidFill>
                                        <a:latin typeface="Cambria Math"/>
                                        <a:ea typeface="+mn-ea"/>
                                        <a:cs typeface="+mn-cs"/>
                                      </a:rPr>
                                      <m:t>𝒊</m:t>
                                    </m:r>
                                  </m:e>
                                  <m:sub>
                                    <m:r>
                                      <a:rPr lang="en-US" sz="1200" b="1" i="1" kern="1200">
                                        <a:solidFill>
                                          <a:schemeClr val="accent1"/>
                                        </a:solidFill>
                                        <a:latin typeface="Cambria Math"/>
                                        <a:ea typeface="+mn-ea"/>
                                        <a:cs typeface="+mn-cs"/>
                                      </a:rPr>
                                      <m:t>𝒕</m:t>
                                    </m:r>
                                  </m:sub>
                                  <m:sup>
                                    <m:r>
                                      <a:rPr lang="en-US" sz="1200" b="1" i="1" kern="1200">
                                        <a:solidFill>
                                          <a:schemeClr val="accent1"/>
                                        </a:solidFill>
                                        <a:latin typeface="Cambria Math"/>
                                        <a:ea typeface="+mn-ea"/>
                                        <a:cs typeface="+mn-cs"/>
                                      </a:rPr>
                                      <m:t>𝒔</m:t>
                                    </m:r>
                                  </m:sup>
                                </m:sSubSup>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Cost of new stock issue</a:t>
                          </a:r>
                          <a:endParaRPr lang="en-US" sz="1200" b="1" dirty="0">
                            <a:solidFill>
                              <a:schemeClr val="accent1"/>
                            </a:solidFill>
                            <a:effectLst/>
                            <a:latin typeface="CG Times"/>
                            <a:ea typeface="Times New Roman"/>
                            <a:cs typeface="Times New Roman"/>
                          </a:endParaRPr>
                        </a:p>
                      </a:txBody>
                      <a:tcPr marL="68580" marR="68580" marT="0" marB="0"/>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smtClean="0">
                              <a:solidFill>
                                <a:schemeClr val="accent1"/>
                              </a:solidFill>
                              <a:effectLst/>
                            </a:rPr>
                            <a:t>  </a:t>
                          </a:r>
                          <a14:m>
                            <m:oMath xmlns:m="http://schemas.openxmlformats.org/officeDocument/2006/math">
                              <m:sSub>
                                <m:sSubPr>
                                  <m:ctrlPr>
                                    <a:rPr lang="en-US" sz="1200" b="1" i="1" kern="1200" smtClean="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𝜶</m:t>
                                  </m:r>
                                </m:e>
                                <m:sub>
                                  <m:r>
                                    <a:rPr lang="en-US" sz="1200" b="1" i="0" kern="1200">
                                      <a:solidFill>
                                        <a:schemeClr val="accent1"/>
                                      </a:solidFill>
                                      <a:latin typeface="Cambria Math"/>
                                      <a:ea typeface="+mn-ea"/>
                                      <a:cs typeface="+mn-cs"/>
                                    </a:rPr>
                                    <m:t>𝟏</m:t>
                                  </m:r>
                                </m:sub>
                              </m:sSub>
                            </m:oMath>
                          </a14:m>
                          <a:r>
                            <a:rPr lang="en-US" sz="1200" b="1" dirty="0" smtClean="0">
                              <a:solidFill>
                                <a:schemeClr val="accent1"/>
                              </a:solidFill>
                              <a:effectLst/>
                              <a:latin typeface="Times New Roman"/>
                              <a:ea typeface="Times New Roman"/>
                              <a:cs typeface="Times New Roman"/>
                            </a:rPr>
                            <a:t>,</a:t>
                          </a:r>
                          <a:r>
                            <a:rPr lang="en-US" sz="1200" b="1" dirty="0" smtClean="0">
                              <a:solidFill>
                                <a:schemeClr val="accent1"/>
                              </a:solidFill>
                            </a:rPr>
                            <a:t> </a:t>
                          </a:r>
                          <a14:m>
                            <m:oMath xmlns:m="http://schemas.openxmlformats.org/officeDocument/2006/math">
                              <m:sSub>
                                <m:sSubPr>
                                  <m:ctrlPr>
                                    <a:rPr lang="en-US" sz="1200" b="1" i="1" kern="120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𝜶</m:t>
                                  </m:r>
                                </m:e>
                                <m:sub>
                                  <m:r>
                                    <a:rPr lang="en-US" sz="1200" b="1" i="0" kern="1200">
                                      <a:solidFill>
                                        <a:schemeClr val="accent1"/>
                                      </a:solidFill>
                                      <a:latin typeface="Cambria Math"/>
                                      <a:ea typeface="+mn-ea"/>
                                      <a:cs typeface="+mn-cs"/>
                                    </a:rPr>
                                    <m:t>𝟐</m:t>
                                  </m:r>
                                </m:sub>
                              </m:sSub>
                            </m:oMath>
                          </a14:m>
                          <a:r>
                            <a:rPr lang="en-US" sz="1200" b="1" dirty="0" smtClean="0">
                              <a:solidFill>
                                <a:schemeClr val="accent1"/>
                              </a:solidFill>
                              <a:effectLst/>
                              <a:latin typeface="Times New Roman"/>
                              <a:ea typeface="Times New Roman"/>
                              <a:cs typeface="Times New Roman"/>
                            </a:rPr>
                            <a:t>,</a:t>
                          </a:r>
                          <a:r>
                            <a:rPr lang="en-US" sz="1200" b="1" dirty="0" smtClean="0">
                              <a:solidFill>
                                <a:schemeClr val="accent1"/>
                              </a:solidFill>
                            </a:rPr>
                            <a:t> </a:t>
                          </a:r>
                          <a14:m>
                            <m:oMath xmlns:m="http://schemas.openxmlformats.org/officeDocument/2006/math">
                              <m:sSub>
                                <m:sSubPr>
                                  <m:ctrlPr>
                                    <a:rPr lang="en-US" sz="1200" b="1" i="1" kern="120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𝜶</m:t>
                                  </m:r>
                                </m:e>
                                <m:sub>
                                  <m:r>
                                    <a:rPr lang="en-US" sz="1200" b="1" i="0" kern="1200">
                                      <a:solidFill>
                                        <a:schemeClr val="accent1"/>
                                      </a:solidFill>
                                      <a:latin typeface="Cambria Math"/>
                                      <a:ea typeface="+mn-ea"/>
                                      <a:cs typeface="+mn-cs"/>
                                    </a:rPr>
                                    <m:t>𝟑</m:t>
                                  </m:r>
                                </m:sub>
                              </m:sSub>
                            </m:oMath>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Production function coefficients</a:t>
                          </a:r>
                          <a:endParaRPr lang="en-US" sz="1200" b="1" dirty="0">
                            <a:solidFill>
                              <a:schemeClr val="accent1"/>
                            </a:solidFill>
                            <a:effectLst/>
                            <a:latin typeface="CG Times"/>
                            <a:ea typeface="Times New Roman"/>
                            <a:cs typeface="Times New Roman"/>
                          </a:endParaRPr>
                        </a:p>
                      </a:txBody>
                      <a:tcPr marL="68580" marR="68580" marT="0" marB="0"/>
                    </a:tc>
                  </a:tr>
                  <a:tr h="458936">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a:rPr lang="en-US" sz="1200" b="1" i="1" kern="1200">
                                        <a:solidFill>
                                          <a:schemeClr val="accent1"/>
                                        </a:solidFill>
                                        <a:latin typeface="Cambria Math"/>
                                        <a:ea typeface="+mn-ea"/>
                                        <a:cs typeface="+mn-cs"/>
                                      </a:rPr>
                                      <m:t>𝒗</m:t>
                                    </m:r>
                                  </m:e>
                                  <m:sub>
                                    <m:r>
                                      <m:rPr>
                                        <m:nor/>
                                      </m:rPr>
                                      <a:rPr lang="en-US" sz="1200" b="1" i="1" kern="1200">
                                        <a:solidFill>
                                          <a:schemeClr val="accent1"/>
                                        </a:solidFill>
                                        <a:latin typeface="+mn-lt"/>
                                        <a:ea typeface="+mn-ea"/>
                                        <a:cs typeface="+mn-cs"/>
                                      </a:rPr>
                                      <m:t>NIAT</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Coefficient of variation of NIAT</a:t>
                          </a:r>
                          <a:endParaRPr lang="en-US" sz="1200" b="1" dirty="0">
                            <a:solidFill>
                              <a:schemeClr val="accent1"/>
                            </a:solidFill>
                            <a:effectLst/>
                            <a:latin typeface="CG Times"/>
                            <a:ea typeface="Times New Roman"/>
                            <a:cs typeface="Times New Roman"/>
                          </a:endParaRPr>
                        </a:p>
                      </a:txBody>
                      <a:tcPr marL="68580" marR="68580" marT="0" marB="0"/>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nary>
                                  <m:naryPr>
                                    <m:chr m:val="∑"/>
                                    <m:limLoc m:val="subSup"/>
                                    <m:grow m:val="on"/>
                                    <m:supHide m:val="on"/>
                                    <m:ctrlPr>
                                      <a:rPr lang="en-US" sz="1200" b="1" i="1" kern="1200" smtClean="0">
                                        <a:solidFill>
                                          <a:schemeClr val="accent1"/>
                                        </a:solidFill>
                                        <a:latin typeface="Cambria Math"/>
                                        <a:ea typeface="+mn-ea"/>
                                        <a:cs typeface="+mn-cs"/>
                                      </a:rPr>
                                    </m:ctrlPr>
                                  </m:naryPr>
                                  <m:sub>
                                    <m:r>
                                      <a:rPr lang="en-US" sz="1200" b="1" i="0" kern="1200">
                                        <a:solidFill>
                                          <a:schemeClr val="accent1"/>
                                        </a:solidFill>
                                        <a:latin typeface="Cambria Math"/>
                                        <a:ea typeface="+mn-ea"/>
                                        <a:cs typeface="+mn-cs"/>
                                      </a:rPr>
                                      <m:t>𝟏</m:t>
                                    </m:r>
                                  </m:sub>
                                  <m:sup/>
                                  <m:e/>
                                </m:nary>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Ratio of  to net sales</a:t>
                          </a:r>
                          <a:endParaRPr lang="en-US" sz="1200" b="1">
                            <a:solidFill>
                              <a:schemeClr val="accent1"/>
                            </a:solidFill>
                            <a:effectLst/>
                            <a:latin typeface="CG Times"/>
                            <a:ea typeface="Times New Roman"/>
                            <a:cs typeface="Times New Roman"/>
                          </a:endParaRPr>
                        </a:p>
                      </a:txBody>
                      <a:tcPr marL="68580" marR="68580" marT="0" marB="0"/>
                    </a:tc>
                  </a:tr>
                  <a:tr h="458936">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m:rPr>
                                        <m:nor/>
                                      </m:rPr>
                                      <a:rPr lang="en-US" sz="1200" b="1">
                                        <a:solidFill>
                                          <a:schemeClr val="accent1"/>
                                        </a:solidFill>
                                      </a:rPr>
                                      <m:t>TEV</m:t>
                                    </m:r>
                                  </m:e>
                                  <m:sub>
                                    <m:r>
                                      <a:rPr lang="en-US" sz="1200" b="1" i="1" kern="1200">
                                        <a:solidFill>
                                          <a:schemeClr val="accent1"/>
                                        </a:solidFill>
                                        <a:latin typeface="Cambria Math"/>
                                        <a:ea typeface="+mn-ea"/>
                                        <a:cs typeface="+mn-cs"/>
                                      </a:rPr>
                                      <m:t>𝒕</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Total equity value</a:t>
                          </a:r>
                          <a:endParaRPr lang="en-US" sz="1200" b="1">
                            <a:solidFill>
                              <a:schemeClr val="accent1"/>
                            </a:solidFill>
                            <a:effectLst/>
                            <a:latin typeface="CG Times"/>
                            <a:ea typeface="Times New Roman"/>
                            <a:cs typeface="Times New Roman"/>
                          </a:endParaRPr>
                        </a:p>
                      </a:txBody>
                      <a:tcPr marL="68580" marR="68580" marT="0" marB="0"/>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nary>
                                  <m:naryPr>
                                    <m:chr m:val="∑"/>
                                    <m:limLoc m:val="subSup"/>
                                    <m:grow m:val="on"/>
                                    <m:supHide m:val="on"/>
                                    <m:ctrlPr>
                                      <a:rPr lang="en-US" sz="1200" b="1" i="1" kern="1200" smtClean="0">
                                        <a:solidFill>
                                          <a:schemeClr val="accent1"/>
                                        </a:solidFill>
                                        <a:latin typeface="Cambria Math"/>
                                        <a:ea typeface="+mn-ea"/>
                                        <a:cs typeface="+mn-cs"/>
                                      </a:rPr>
                                    </m:ctrlPr>
                                  </m:naryPr>
                                  <m:sub>
                                    <m:r>
                                      <a:rPr lang="en-US" sz="1200" b="1" i="0" kern="1200">
                                        <a:solidFill>
                                          <a:schemeClr val="accent1"/>
                                        </a:solidFill>
                                        <a:latin typeface="Cambria Math"/>
                                        <a:ea typeface="+mn-ea"/>
                                        <a:cs typeface="+mn-cs"/>
                                      </a:rPr>
                                      <m:t>𝟐</m:t>
                                    </m:r>
                                  </m:sub>
                                  <m:sup/>
                                  <m:e/>
                                </m:nary>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Ratio of  to net sales</a:t>
                          </a:r>
                          <a:endParaRPr lang="en-US" sz="1200" b="1">
                            <a:solidFill>
                              <a:schemeClr val="accent1"/>
                            </a:solidFill>
                            <a:effectLst/>
                            <a:latin typeface="CG Times"/>
                            <a:ea typeface="Times New Roman"/>
                            <a:cs typeface="Times New Roman"/>
                          </a:endParaRPr>
                        </a:p>
                      </a:txBody>
                      <a:tcPr marL="68580" marR="68580" marT="0" marB="0"/>
                    </a:tc>
                  </a:tr>
                  <a:tr h="370066">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200" b="1" i="1" kern="1200" smtClean="0">
                                        <a:solidFill>
                                          <a:schemeClr val="accent1"/>
                                        </a:solidFill>
                                        <a:latin typeface="Cambria Math"/>
                                        <a:ea typeface="+mn-ea"/>
                                        <a:cs typeface="+mn-cs"/>
                                      </a:rPr>
                                    </m:ctrlPr>
                                  </m:sSubSupPr>
                                  <m:e>
                                    <m:r>
                                      <a:rPr lang="en-US" sz="1200" b="1" i="1" kern="1200">
                                        <a:solidFill>
                                          <a:schemeClr val="accent1"/>
                                        </a:solidFill>
                                        <a:latin typeface="Cambria Math"/>
                                        <a:ea typeface="+mn-ea"/>
                                        <a:cs typeface="+mn-cs"/>
                                      </a:rPr>
                                      <m:t>𝒈</m:t>
                                    </m:r>
                                  </m:e>
                                  <m:sub>
                                    <m:r>
                                      <a:rPr lang="en-US" sz="1200" b="1" i="1" kern="1200">
                                        <a:solidFill>
                                          <a:schemeClr val="accent1"/>
                                        </a:solidFill>
                                        <a:latin typeface="Cambria Math"/>
                                        <a:ea typeface="+mn-ea"/>
                                        <a:cs typeface="+mn-cs"/>
                                      </a:rPr>
                                      <m:t>𝒕</m:t>
                                    </m:r>
                                  </m:sub>
                                  <m:sup>
                                    <m:r>
                                      <a:rPr lang="en-US" sz="1200" b="1" i="1" kern="1200">
                                        <a:solidFill>
                                          <a:schemeClr val="accent1"/>
                                        </a:solidFill>
                                        <a:latin typeface="Cambria Math"/>
                                        <a:ea typeface="+mn-ea"/>
                                        <a:cs typeface="+mn-cs"/>
                                      </a:rPr>
                                      <m:t>𝒂</m:t>
                                    </m:r>
                                  </m:sup>
                                </m:sSubSup>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Growth rate in $ </a:t>
                          </a:r>
                          <a:endParaRPr lang="en-US" sz="1200" b="1">
                            <a:solidFill>
                              <a:schemeClr val="accent1"/>
                            </a:solidFill>
                            <a:effectLst/>
                            <a:latin typeface="CG Times"/>
                            <a:ea typeface="Times New Roman"/>
                            <a:cs typeface="Times New Roman"/>
                          </a:endParaRPr>
                        </a:p>
                      </a:txBody>
                      <a:tcPr marL="68580" marR="68580" marT="0" marB="0"/>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200" b="1" i="1" kern="1200" smtClean="0">
                                        <a:solidFill>
                                          <a:schemeClr val="accent1"/>
                                        </a:solidFill>
                                        <a:latin typeface="Cambria Math"/>
                                        <a:ea typeface="+mn-ea"/>
                                        <a:cs typeface="+mn-cs"/>
                                      </a:rPr>
                                    </m:ctrlPr>
                                  </m:sSubSupPr>
                                  <m:e>
                                    <m:r>
                                      <a:rPr lang="en-US" sz="1200" b="1" i="1" kern="1200">
                                        <a:solidFill>
                                          <a:schemeClr val="accent1"/>
                                        </a:solidFill>
                                        <a:latin typeface="Cambria Math"/>
                                        <a:ea typeface="+mn-ea"/>
                                        <a:cs typeface="+mn-cs"/>
                                      </a:rPr>
                                      <m:t>𝝈</m:t>
                                    </m:r>
                                  </m:e>
                                  <m:sub>
                                    <m:r>
                                      <m:rPr>
                                        <m:nor/>
                                      </m:rPr>
                                      <a:rPr lang="en-US" sz="1200" b="1" i="1" kern="1200">
                                        <a:solidFill>
                                          <a:schemeClr val="accent1"/>
                                        </a:solidFill>
                                        <a:latin typeface="+mn-lt"/>
                                        <a:ea typeface="+mn-ea"/>
                                        <a:cs typeface="+mn-cs"/>
                                      </a:rPr>
                                      <m:t>Sale</m:t>
                                    </m:r>
                                    <m:r>
                                      <a:rPr lang="en-US" sz="1200" b="1" i="1" kern="1200">
                                        <a:solidFill>
                                          <a:schemeClr val="accent1"/>
                                        </a:solidFill>
                                        <a:latin typeface="Cambria Math"/>
                                        <a:ea typeface="+mn-ea"/>
                                        <a:cs typeface="+mn-cs"/>
                                      </a:rPr>
                                      <m:t>𝜹</m:t>
                                    </m:r>
                                  </m:sub>
                                  <m:sup>
                                    <m:r>
                                      <m:rPr>
                                        <m:nor/>
                                      </m:rPr>
                                      <a:rPr lang="en-US" sz="1200" b="1" i="1" kern="1200">
                                        <a:solidFill>
                                          <a:schemeClr val="accent1"/>
                                        </a:solidFill>
                                        <a:latin typeface="+mn-lt"/>
                                        <a:ea typeface="+mn-ea"/>
                                        <a:cs typeface="+mn-cs"/>
                                      </a:rPr>
                                      <m:t>2</m:t>
                                    </m:r>
                                  </m:sup>
                                </m:sSubSup>
                                <m:sSubSup>
                                  <m:sSubSupPr>
                                    <m:ctrlPr>
                                      <a:rPr lang="en-US" sz="1200" b="1" i="1" kern="1200">
                                        <a:solidFill>
                                          <a:schemeClr val="accent1"/>
                                        </a:solidFill>
                                        <a:latin typeface="Cambria Math"/>
                                        <a:ea typeface="+mn-ea"/>
                                        <a:cs typeface="+mn-cs"/>
                                      </a:rPr>
                                    </m:ctrlPr>
                                  </m:sSubSupPr>
                                  <m:e/>
                                  <m:sub>
                                    <m:r>
                                      <a:rPr lang="en-US" sz="1200" b="1" i="1" kern="1200">
                                        <a:solidFill>
                                          <a:schemeClr val="accent1"/>
                                        </a:solidFill>
                                        <a:latin typeface="Cambria Math"/>
                                        <a:ea typeface="+mn-ea"/>
                                        <a:cs typeface="+mn-cs"/>
                                      </a:rPr>
                                      <m:t>𝑷</m:t>
                                    </m:r>
                                  </m:sub>
                                  <m:sup>
                                    <m:r>
                                      <a:rPr lang="en-US" sz="1200" b="1" i="1" kern="1200">
                                        <a:solidFill>
                                          <a:schemeClr val="accent1"/>
                                        </a:solidFill>
                                        <a:latin typeface="Cambria Math"/>
                                        <a:ea typeface="+mn-ea"/>
                                        <a:cs typeface="+mn-cs"/>
                                      </a:rPr>
                                      <m:t>𝝆</m:t>
                                    </m:r>
                                  </m:sup>
                                </m:sSubSup>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Standard deviation of potential industry sales</a:t>
                          </a:r>
                          <a:endParaRPr lang="en-US" sz="1200" b="1">
                            <a:solidFill>
                              <a:schemeClr val="accent1"/>
                            </a:solidFill>
                            <a:effectLst/>
                            <a:latin typeface="CG Times"/>
                            <a:ea typeface="Times New Roman"/>
                            <a:cs typeface="Times New Roman"/>
                          </a:endParaRPr>
                        </a:p>
                      </a:txBody>
                      <a:tcPr marL="68580" marR="68580" marT="0" marB="0"/>
                    </a:tc>
                  </a:tr>
                  <a:tr h="248977">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m:rPr>
                                        <m:nor/>
                                      </m:rPr>
                                      <a:rPr lang="en-US" sz="1200" b="1">
                                        <a:solidFill>
                                          <a:schemeClr val="accent1"/>
                                        </a:solidFill>
                                      </a:rPr>
                                      <m:t>EAFCD</m:t>
                                    </m:r>
                                  </m:e>
                                  <m:sub>
                                    <m:r>
                                      <a:rPr lang="en-US" sz="1200" b="1" i="1" kern="1200">
                                        <a:solidFill>
                                          <a:schemeClr val="accent1"/>
                                        </a:solidFill>
                                        <a:latin typeface="Cambria Math"/>
                                        <a:ea typeface="+mn-ea"/>
                                        <a:cs typeface="+mn-cs"/>
                                      </a:rPr>
                                      <m:t>𝒕</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Earnings available for common dividend</a:t>
                          </a:r>
                          <a:endParaRPr lang="en-US" sz="1200" b="1">
                            <a:solidFill>
                              <a:schemeClr val="accent1"/>
                            </a:solidFill>
                            <a:effectLst/>
                            <a:latin typeface="CG Times"/>
                            <a:ea typeface="Times New Roman"/>
                            <a:cs typeface="Times New Roman"/>
                          </a:endParaRPr>
                        </a:p>
                      </a:txBody>
                      <a:tcPr marL="68580" marR="68580" marT="0" marB="0"/>
                    </a:tc>
                    <a:tc rowSpan="4" gridSpan="2">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 </a:t>
                          </a:r>
                          <a:endParaRPr lang="en-US" sz="1200" b="1" dirty="0">
                            <a:solidFill>
                              <a:schemeClr val="accent1"/>
                            </a:solidFill>
                            <a:effectLst/>
                            <a:latin typeface="CG Times"/>
                            <a:ea typeface="Times New Roman"/>
                            <a:cs typeface="Times New Roman"/>
                          </a:endParaRPr>
                        </a:p>
                      </a:txBody>
                      <a:tcPr marL="68580" marR="68580" marT="0" marB="0"/>
                    </a:tc>
                    <a:tc rowSpan="4" hMerge="1">
                      <a:txBody>
                        <a:bodyPr/>
                        <a:lstStyle/>
                        <a:p>
                          <a:endParaRPr lang="en-US"/>
                        </a:p>
                      </a:txBody>
                      <a:tcPr/>
                    </a:tc>
                  </a:tr>
                  <a:tr h="248977">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m:rPr>
                                        <m:nor/>
                                      </m:rPr>
                                      <a:rPr lang="en-US" sz="1200" b="1">
                                        <a:solidFill>
                                          <a:schemeClr val="accent1"/>
                                        </a:solidFill>
                                      </a:rPr>
                                      <m:t>CMDIV</m:t>
                                    </m:r>
                                  </m:e>
                                  <m:sub>
                                    <m:r>
                                      <a:rPr lang="en-US" sz="1200" b="1" i="1" kern="1200">
                                        <a:solidFill>
                                          <a:schemeClr val="accent1"/>
                                        </a:solidFill>
                                        <a:latin typeface="Cambria Math"/>
                                        <a:ea typeface="+mn-ea"/>
                                        <a:cs typeface="+mn-cs"/>
                                      </a:rPr>
                                      <m:t>𝒕</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Common dividend</a:t>
                          </a:r>
                          <a:endParaRPr lang="en-US" sz="1200" b="1">
                            <a:solidFill>
                              <a:schemeClr val="accent1"/>
                            </a:solidFill>
                            <a:effectLst/>
                            <a:latin typeface="CG Times"/>
                            <a:ea typeface="Times New Roman"/>
                            <a:cs typeface="Times New Roman"/>
                          </a:endParaRPr>
                        </a:p>
                      </a:txBody>
                      <a:tcPr marL="68580" marR="68580" marT="0" marB="0"/>
                    </a:tc>
                    <a:tc gridSpan="2" vMerge="1">
                      <a:txBody>
                        <a:bodyPr/>
                        <a:lstStyle/>
                        <a:p>
                          <a:endParaRPr lang="en-US"/>
                        </a:p>
                      </a:txBody>
                      <a:tcPr/>
                    </a:tc>
                    <a:tc hMerge="1" vMerge="1">
                      <a:txBody>
                        <a:bodyPr/>
                        <a:lstStyle/>
                        <a:p>
                          <a:endParaRPr lang="en-US"/>
                        </a:p>
                      </a:txBody>
                      <a:tcPr/>
                    </a:tc>
                  </a:tr>
                  <a:tr h="248977">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r>
                                  <a:rPr lang="en-US" sz="1200" b="1" i="1" kern="1200" smtClean="0">
                                    <a:solidFill>
                                      <a:schemeClr val="accent1"/>
                                    </a:solidFill>
                                    <a:latin typeface="Cambria Math"/>
                                    <a:ea typeface="+mn-ea"/>
                                    <a:cs typeface="+mn-cs"/>
                                  </a:rPr>
                                  <m:t>𝜟</m:t>
                                </m:r>
                                <m:sSub>
                                  <m:sSubPr>
                                    <m:ctrlPr>
                                      <a:rPr lang="en-US" sz="1200" b="1" i="1" kern="1200">
                                        <a:solidFill>
                                          <a:schemeClr val="accent1"/>
                                        </a:solidFill>
                                        <a:latin typeface="Cambria Math"/>
                                        <a:ea typeface="+mn-ea"/>
                                        <a:cs typeface="+mn-cs"/>
                                      </a:rPr>
                                    </m:ctrlPr>
                                  </m:sSubPr>
                                  <m:e>
                                    <m:r>
                                      <m:rPr>
                                        <m:nor/>
                                      </m:rPr>
                                      <a:rPr lang="en-US" sz="1200" b="1" i="1" kern="1200">
                                        <a:solidFill>
                                          <a:schemeClr val="accent1"/>
                                        </a:solidFill>
                                        <a:latin typeface="+mn-lt"/>
                                        <a:ea typeface="+mn-ea"/>
                                        <a:cs typeface="+mn-cs"/>
                                      </a:rPr>
                                      <m:t>RE</m:t>
                                    </m:r>
                                  </m:e>
                                  <m:sub>
                                    <m:r>
                                      <a:rPr lang="en-US" sz="1200" b="1" i="1" kern="1200">
                                        <a:solidFill>
                                          <a:schemeClr val="accent1"/>
                                        </a:solidFill>
                                        <a:latin typeface="Cambria Math"/>
                                        <a:ea typeface="+mn-ea"/>
                                        <a:cs typeface="+mn-cs"/>
                                      </a:rPr>
                                      <m:t>𝒕</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Contributions to RE made in the  period</a:t>
                          </a:r>
                          <a:endParaRPr lang="en-US" sz="1200" b="1">
                            <a:solidFill>
                              <a:schemeClr val="accent1"/>
                            </a:solidFill>
                            <a:effectLst/>
                            <a:latin typeface="CG Times"/>
                            <a:ea typeface="Times New Roman"/>
                            <a:cs typeface="Times New Roman"/>
                          </a:endParaRPr>
                        </a:p>
                      </a:txBody>
                      <a:tcPr marL="68580" marR="68580" marT="0" marB="0"/>
                    </a:tc>
                    <a:tc gridSpan="2" vMerge="1">
                      <a:txBody>
                        <a:bodyPr/>
                        <a:lstStyle/>
                        <a:p>
                          <a:endParaRPr lang="en-US"/>
                        </a:p>
                      </a:txBody>
                      <a:tcPr/>
                    </a:tc>
                    <a:tc hMerge="1" vMerge="1">
                      <a:txBody>
                        <a:bodyPr/>
                        <a:lstStyle/>
                        <a:p>
                          <a:endParaRPr lang="en-US"/>
                        </a:p>
                      </a:txBody>
                      <a:tcPr/>
                    </a:tc>
                  </a:tr>
                  <a:tr h="248977">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b="1" i="1" kern="1200" smtClean="0">
                                        <a:solidFill>
                                          <a:schemeClr val="accent1"/>
                                        </a:solidFill>
                                        <a:latin typeface="Cambria Math"/>
                                        <a:ea typeface="+mn-ea"/>
                                        <a:cs typeface="+mn-cs"/>
                                      </a:rPr>
                                    </m:ctrlPr>
                                  </m:sSubPr>
                                  <m:e>
                                    <m:r>
                                      <m:rPr>
                                        <m:nor/>
                                      </m:rPr>
                                      <a:rPr lang="en-US" sz="1200" b="1">
                                        <a:solidFill>
                                          <a:schemeClr val="accent1"/>
                                        </a:solidFill>
                                      </a:rPr>
                                      <m:t>GPO</m:t>
                                    </m:r>
                                  </m:e>
                                  <m:sub>
                                    <m:r>
                                      <a:rPr lang="en-US" sz="1200" b="1" i="1" kern="1200">
                                        <a:solidFill>
                                          <a:schemeClr val="accent1"/>
                                        </a:solidFill>
                                        <a:latin typeface="Cambria Math"/>
                                        <a:ea typeface="+mn-ea"/>
                                        <a:cs typeface="+mn-cs"/>
                                      </a:rPr>
                                      <m:t>𝒕</m:t>
                                    </m:r>
                                  </m:sub>
                                </m:sSub>
                              </m:oMath>
                            </m:oMathPara>
                          </a14:m>
                          <a:endParaRPr lang="en-US" sz="1200" b="1" dirty="0">
                            <a:solidFill>
                              <a:schemeClr val="accent1"/>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Gross operating profit (current $)</a:t>
                          </a:r>
                          <a:endParaRPr lang="en-US" sz="1200" b="1" dirty="0">
                            <a:solidFill>
                              <a:schemeClr val="accent1"/>
                            </a:solidFill>
                            <a:effectLst/>
                            <a:latin typeface="CG Times"/>
                            <a:ea typeface="Times New Roman"/>
                            <a:cs typeface="Times New Roman"/>
                          </a:endParaRPr>
                        </a:p>
                      </a:txBody>
                      <a:tcPr marL="68580" marR="68580" marT="0" marB="0"/>
                    </a:tc>
                    <a:tc gridSpan="2" vMerge="1">
                      <a:txBody>
                        <a:bodyPr/>
                        <a:lstStyle/>
                        <a:p>
                          <a:endParaRPr lang="en-US"/>
                        </a:p>
                      </a:txBody>
                      <a:tcPr/>
                    </a:tc>
                    <a:tc hMerge="1" vMerge="1">
                      <a:txBody>
                        <a:bodyPr/>
                        <a:lstStyle/>
                        <a:p>
                          <a:endParaRPr lang="en-US"/>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9040284"/>
                  </p:ext>
                </p:extLst>
              </p:nvPr>
            </p:nvGraphicFramePr>
            <p:xfrm>
              <a:off x="152400" y="304800"/>
              <a:ext cx="8839200" cy="6169826"/>
            </p:xfrm>
            <a:graphic>
              <a:graphicData uri="http://schemas.openxmlformats.org/drawingml/2006/table">
                <a:tbl>
                  <a:tblPr firstRow="1" firstCol="1" lastRow="1" lastCol="1" bandRow="1" bandCol="1">
                    <a:tableStyleId>{5940675A-B579-460E-94D1-54222C63F5DA}</a:tableStyleId>
                  </a:tblPr>
                  <a:tblGrid>
                    <a:gridCol w="1130834"/>
                    <a:gridCol w="3287739"/>
                    <a:gridCol w="1079479"/>
                    <a:gridCol w="3341148"/>
                  </a:tblGrid>
                  <a:tr h="263081">
                    <a:tc gridSpan="2">
                      <a:txBody>
                        <a:bodyPr/>
                        <a:lstStyle/>
                        <a:p>
                          <a:pPr marL="0" marR="0" algn="ctr">
                            <a:lnSpc>
                              <a:spcPts val="24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Endogenous</a:t>
                          </a:r>
                          <a:endParaRPr lang="en-US" sz="1200" b="1" dirty="0">
                            <a:solidFill>
                              <a:schemeClr val="accent1"/>
                            </a:solidFill>
                            <a:effectLst/>
                            <a:latin typeface="CG Times"/>
                            <a:ea typeface="Times New Roman"/>
                            <a:cs typeface="Times New Roman"/>
                          </a:endParaRPr>
                        </a:p>
                      </a:txBody>
                      <a:tcPr marL="68580" marR="68580" marT="0" marB="0" anchor="ctr"/>
                    </a:tc>
                    <a:tc hMerge="1">
                      <a:txBody>
                        <a:bodyPr/>
                        <a:lstStyle/>
                        <a:p>
                          <a:endParaRPr lang="en-US"/>
                        </a:p>
                      </a:txBody>
                      <a:tcPr/>
                    </a:tc>
                    <a:tc gridSpan="2">
                      <a:txBody>
                        <a:bodyPr/>
                        <a:lstStyle/>
                        <a:p>
                          <a:pPr marL="0" marR="0" algn="ctr">
                            <a:lnSpc>
                              <a:spcPts val="24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Exogenous</a:t>
                          </a:r>
                          <a:endParaRPr lang="en-US" sz="1200" b="1">
                            <a:solidFill>
                              <a:schemeClr val="accent1"/>
                            </a:solidFill>
                            <a:effectLst/>
                            <a:latin typeface="CG Times"/>
                            <a:ea typeface="Times New Roman"/>
                            <a:cs typeface="Times New Roman"/>
                          </a:endParaRPr>
                        </a:p>
                      </a:txBody>
                      <a:tcPr marL="68580" marR="68580" marT="0" marB="0" anchor="ctr"/>
                    </a:tc>
                    <a:tc hMerge="1">
                      <a:txBody>
                        <a:bodyPr/>
                        <a:lstStyle/>
                        <a:p>
                          <a:endParaRPr lang="en-US"/>
                        </a:p>
                      </a:txBody>
                      <a:tcPr/>
                    </a:tc>
                  </a:tr>
                  <a:tr h="248977">
                    <a:tc>
                      <a:txBody>
                        <a:bodyPr/>
                        <a:lstStyle/>
                        <a:p>
                          <a:endParaRPr lang="en-US"/>
                        </a:p>
                      </a:txBody>
                      <a:tcPr marL="45534" marR="45534" marT="0" marB="0" anchor="ctr">
                        <a:blipFill rotWithShape="1">
                          <a:blip r:embed="rId2"/>
                          <a:stretch>
                            <a:fillRect t="-104878" r="-679570" b="-227561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Depreciation expense (current $)</a:t>
                          </a:r>
                          <a:endParaRPr lang="en-US" sz="12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104878" r="-309605" b="-227561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Retention rate</a:t>
                          </a:r>
                          <a:endParaRPr lang="en-US" sz="1200" b="1" dirty="0">
                            <a:solidFill>
                              <a:schemeClr val="accent1"/>
                            </a:solidFill>
                            <a:effectLst/>
                            <a:latin typeface="CG Times"/>
                            <a:ea typeface="Times New Roman"/>
                            <a:cs typeface="Times New Roman"/>
                          </a:endParaRPr>
                        </a:p>
                      </a:txBody>
                      <a:tcPr marL="45534" marR="45534" marT="0" marB="0" anchor="ctr"/>
                    </a:tc>
                  </a:tr>
                  <a:tr h="250706">
                    <a:tc>
                      <a:txBody>
                        <a:bodyPr/>
                        <a:lstStyle/>
                        <a:p>
                          <a:endParaRPr lang="en-US"/>
                        </a:p>
                      </a:txBody>
                      <a:tcPr marL="45534" marR="45534" marT="0" marB="0" anchor="ctr">
                        <a:blipFill rotWithShape="1">
                          <a:blip r:embed="rId2"/>
                          <a:stretch>
                            <a:fillRect t="-204878" r="-679570" b="-217561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Inventory (current $)</a:t>
                          </a:r>
                          <a:endParaRPr lang="en-US" sz="12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204878" r="-309605" b="-217561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Underwriting cost of new debt</a:t>
                          </a:r>
                          <a:endParaRPr lang="en-US" sz="1200" b="1" dirty="0">
                            <a:solidFill>
                              <a:schemeClr val="accent1"/>
                            </a:solidFill>
                            <a:effectLst/>
                            <a:latin typeface="CG Times"/>
                            <a:ea typeface="Times New Roman"/>
                            <a:cs typeface="Times New Roman"/>
                          </a:endParaRPr>
                        </a:p>
                      </a:txBody>
                      <a:tcPr marL="45534" marR="45534" marT="0" marB="0" anchor="ctr"/>
                    </a:tc>
                  </a:tr>
                  <a:tr h="248977">
                    <a:tc>
                      <a:txBody>
                        <a:bodyPr/>
                        <a:lstStyle/>
                        <a:p>
                          <a:endParaRPr lang="en-US"/>
                        </a:p>
                      </a:txBody>
                      <a:tcPr marL="45534" marR="45534" marT="0" marB="0" anchor="ctr">
                        <a:blipFill rotWithShape="1">
                          <a:blip r:embed="rId2"/>
                          <a:stretch>
                            <a:fillRect t="-304878" r="-679570" b="-207561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Long-term debt</a:t>
                          </a:r>
                          <a:endParaRPr lang="en-US" sz="12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304878" r="-309605" b="-207561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Preferred dividend</a:t>
                          </a:r>
                          <a:endParaRPr lang="en-US" sz="1200" b="1" dirty="0">
                            <a:solidFill>
                              <a:schemeClr val="accent1"/>
                            </a:solidFill>
                            <a:effectLst/>
                            <a:latin typeface="CG Times"/>
                            <a:ea typeface="Times New Roman"/>
                            <a:cs typeface="Times New Roman"/>
                          </a:endParaRPr>
                        </a:p>
                      </a:txBody>
                      <a:tcPr marL="45534" marR="45534" marT="0" marB="0" anchor="ctr"/>
                    </a:tc>
                  </a:tr>
                  <a:tr h="365760">
                    <a:tc>
                      <a:txBody>
                        <a:bodyPr/>
                        <a:lstStyle/>
                        <a:p>
                          <a:endParaRPr lang="en-US"/>
                        </a:p>
                      </a:txBody>
                      <a:tcPr marL="45534" marR="45534" marT="0" marB="0" anchor="ctr">
                        <a:blipFill rotWithShape="1">
                          <a:blip r:embed="rId2"/>
                          <a:stretch>
                            <a:fillRect t="-276667" r="-679570" b="-1318333"/>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Cost of new debt (%)</a:t>
                          </a:r>
                          <a:endParaRPr lang="en-US" sz="1200" b="1" dirty="0">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276667" r="-309605" b="-1318333"/>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Previous period weighted average cost of long-term debt</a:t>
                          </a:r>
                          <a:endParaRPr lang="en-US" sz="1200" b="1" dirty="0">
                            <a:solidFill>
                              <a:schemeClr val="accent1"/>
                            </a:solidFill>
                            <a:effectLst/>
                            <a:latin typeface="CG Times"/>
                            <a:ea typeface="Times New Roman"/>
                            <a:cs typeface="Times New Roman"/>
                          </a:endParaRPr>
                        </a:p>
                      </a:txBody>
                      <a:tcPr marL="45534" marR="45534" marT="0" marB="0" anchor="ctr"/>
                    </a:tc>
                  </a:tr>
                  <a:tr h="248977">
                    <a:tc>
                      <a:txBody>
                        <a:bodyPr/>
                        <a:lstStyle/>
                        <a:p>
                          <a:endParaRPr lang="en-US"/>
                        </a:p>
                      </a:txBody>
                      <a:tcPr marL="45534" marR="45534" marT="0" marB="0" anchor="ctr">
                        <a:blipFill rotWithShape="1">
                          <a:blip r:embed="rId2"/>
                          <a:stretch>
                            <a:fillRect t="-551220" r="-679570" b="-1829268"/>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New long-term debt needed ($)</a:t>
                          </a:r>
                          <a:endParaRPr lang="en-US" sz="1200" b="1">
                            <a:solidFill>
                              <a:schemeClr val="accent1"/>
                            </a:solidFill>
                            <a:effectLst/>
                            <a:latin typeface="CG Times"/>
                            <a:ea typeface="Times New Roman"/>
                            <a:cs typeface="Times New Roman"/>
                          </a:endParaRPr>
                        </a:p>
                      </a:txBody>
                      <a:tcPr marL="45534" marR="45534" marT="0" marB="0" anchor="ctr"/>
                    </a:tc>
                    <a:tc>
                      <a:txBody>
                        <a:bodyPr/>
                        <a:lstStyle/>
                        <a:p>
                          <a:endParaRPr lang="en-US"/>
                        </a:p>
                      </a:txBody>
                      <a:tcPr marL="45534" marR="45534" marT="0" marB="0" anchor="ctr">
                        <a:blipFill rotWithShape="1">
                          <a:blip r:embed="rId2"/>
                          <a:stretch>
                            <a:fillRect l="-409605" t="-551220" r="-309605" b="-1829268"/>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Previous period long-term debt</a:t>
                          </a:r>
                          <a:endParaRPr lang="en-US" sz="1200" b="1" dirty="0">
                            <a:solidFill>
                              <a:schemeClr val="accent1"/>
                            </a:solidFill>
                            <a:effectLst/>
                            <a:latin typeface="CG Times"/>
                            <a:ea typeface="Times New Roman"/>
                            <a:cs typeface="Times New Roman"/>
                          </a:endParaRPr>
                        </a:p>
                      </a:txBody>
                      <a:tcPr marL="45534" marR="45534" marT="0" marB="0" anchor="ctr"/>
                    </a:tc>
                  </a:tr>
                  <a:tr h="248977">
                    <a:tc>
                      <a:txBody>
                        <a:bodyPr/>
                        <a:lstStyle/>
                        <a:p>
                          <a:endParaRPr lang="en-US"/>
                        </a:p>
                      </a:txBody>
                      <a:tcPr marL="45534" marR="45534" marT="0" marB="0" anchor="ctr">
                        <a:blipFill rotWithShape="1">
                          <a:blip r:embed="rId2"/>
                          <a:stretch>
                            <a:fillRect t="-651220" r="-679570" b="-1729268"/>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New common stock (equity) needed ($)</a:t>
                          </a:r>
                          <a:endParaRPr lang="en-US" sz="12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k</a:t>
                          </a:r>
                          <a:endParaRPr lang="en-US" sz="1200" b="1">
                            <a:solidFill>
                              <a:schemeClr val="accent1"/>
                            </a:solidFill>
                            <a:effectLst/>
                            <a:latin typeface="CG Times"/>
                            <a:ea typeface="Times New Roman"/>
                            <a:cs typeface="Times New Roman"/>
                          </a:endParaRPr>
                        </a:p>
                      </a:txBody>
                      <a:tcPr marL="45534" marR="45534"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Optimal capital structure assumption</a:t>
                          </a:r>
                          <a:endParaRPr lang="en-US" sz="1200" b="1" dirty="0">
                            <a:solidFill>
                              <a:schemeClr val="accent1"/>
                            </a:solidFill>
                            <a:effectLst/>
                            <a:latin typeface="CG Times"/>
                            <a:ea typeface="Times New Roman"/>
                            <a:cs typeface="Times New Roman"/>
                          </a:endParaRPr>
                        </a:p>
                      </a:txBody>
                      <a:tcPr marL="45534" marR="45534" marT="0" marB="0" anchor="ctr"/>
                    </a:tc>
                  </a:tr>
                  <a:tr h="365760">
                    <a:tc>
                      <a:txBody>
                        <a:bodyPr/>
                        <a:lstStyle/>
                        <a:p>
                          <a:endParaRPr lang="en-US"/>
                        </a:p>
                      </a:txBody>
                      <a:tcPr marL="68580" marR="68580" marT="0" marB="0">
                        <a:blipFill rotWithShape="1">
                          <a:blip r:embed="rId2"/>
                          <a:stretch>
                            <a:fillRect t="-513333" r="-679570" b="-1081667"/>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Net income after tax (current $)</a:t>
                          </a:r>
                          <a:endParaRPr lang="en-US" sz="1200" b="1">
                            <a:solidFill>
                              <a:schemeClr val="accent1"/>
                            </a:solidFill>
                            <a:effectLst/>
                            <a:latin typeface="CG Times"/>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409605" t="-513333" r="-309605" b="-1081667"/>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Coefficients in risk-teturn tradeoff for new debt</a:t>
                          </a:r>
                          <a:endParaRPr lang="en-US" sz="1200" b="1">
                            <a:solidFill>
                              <a:schemeClr val="accent1"/>
                            </a:solidFill>
                            <a:effectLst/>
                            <a:latin typeface="CG Times"/>
                            <a:ea typeface="Times New Roman"/>
                            <a:cs typeface="Times New Roman"/>
                          </a:endParaRPr>
                        </a:p>
                      </a:txBody>
                      <a:tcPr marL="68580" marR="68580" marT="0" marB="0"/>
                    </a:tc>
                  </a:tr>
                  <a:tr h="365760">
                    <a:tc>
                      <a:txBody>
                        <a:bodyPr/>
                        <a:lstStyle/>
                        <a:p>
                          <a:endParaRPr lang="en-US"/>
                        </a:p>
                      </a:txBody>
                      <a:tcPr marL="68580" marR="68580" marT="0" marB="0">
                        <a:blipFill rotWithShape="1">
                          <a:blip r:embed="rId2"/>
                          <a:stretch>
                            <a:fillRect t="-613333" r="-679570" b="-981667"/>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Retained earnings</a:t>
                          </a:r>
                          <a:endParaRPr lang="en-US" sz="1200" b="1">
                            <a:solidFill>
                              <a:schemeClr val="accent1"/>
                            </a:solidFill>
                            <a:effectLst/>
                            <a:latin typeface="CG Times"/>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409605" t="-613333" r="-309605" b="-981667"/>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Coefficients in risk-return tradeoff for new stock</a:t>
                          </a:r>
                          <a:endParaRPr lang="en-US" sz="1200" b="1">
                            <a:solidFill>
                              <a:schemeClr val="accent1"/>
                            </a:solidFill>
                            <a:effectLst/>
                            <a:latin typeface="CG Times"/>
                            <a:ea typeface="Times New Roman"/>
                            <a:cs typeface="Times New Roman"/>
                          </a:endParaRPr>
                        </a:p>
                      </a:txBody>
                      <a:tcPr marL="68580" marR="68580" marT="0" marB="0"/>
                    </a:tc>
                  </a:tr>
                  <a:tr h="248977">
                    <a:tc>
                      <a:txBody>
                        <a:bodyPr/>
                        <a:lstStyle/>
                        <a:p>
                          <a:endParaRPr lang="en-US"/>
                        </a:p>
                      </a:txBody>
                      <a:tcPr marL="68580" marR="68580" marT="0" marB="0">
                        <a:blipFill rotWithShape="1">
                          <a:blip r:embed="rId2"/>
                          <a:stretch>
                            <a:fillRect t="-1070000" r="-679570" b="-1372500"/>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Earnings before interest and taxes</a:t>
                          </a:r>
                          <a:endParaRPr lang="en-US" sz="1200" b="1">
                            <a:solidFill>
                              <a:schemeClr val="accent1"/>
                            </a:solidFill>
                            <a:effectLst/>
                            <a:latin typeface="CG Times"/>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409605" t="-1070000" r="-309605" b="-1372500"/>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Gross operating profit of previous period</a:t>
                          </a:r>
                          <a:endParaRPr lang="en-US" sz="1200" b="1">
                            <a:solidFill>
                              <a:schemeClr val="accent1"/>
                            </a:solidFill>
                            <a:effectLst/>
                            <a:latin typeface="CG Times"/>
                            <a:ea typeface="Times New Roman"/>
                            <a:cs typeface="Times New Roman"/>
                          </a:endParaRPr>
                        </a:p>
                      </a:txBody>
                      <a:tcPr marL="68580" marR="68580" marT="0" marB="0"/>
                    </a:tc>
                  </a:tr>
                  <a:tr h="268572">
                    <a:tc>
                      <a:txBody>
                        <a:bodyPr/>
                        <a:lstStyle/>
                        <a:p>
                          <a:endParaRPr lang="en-US"/>
                        </a:p>
                      </a:txBody>
                      <a:tcPr marL="68580" marR="68580" marT="0" marB="0">
                        <a:blipFill rotWithShape="1">
                          <a:blip r:embed="rId2"/>
                          <a:stretch>
                            <a:fillRect t="-1063636" r="-679570" b="-1147727"/>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Weighted average cost of long term debt</a:t>
                          </a:r>
                          <a:endParaRPr lang="en-US" sz="1200" b="1">
                            <a:solidFill>
                              <a:schemeClr val="accent1"/>
                            </a:solidFill>
                            <a:effectLst/>
                            <a:latin typeface="CG Times"/>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409605" t="-1063636" r="-309605" b="-1147727"/>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Ratio of  to actual net sales</a:t>
                          </a:r>
                          <a:endParaRPr lang="en-US" sz="1200" b="1">
                            <a:solidFill>
                              <a:schemeClr val="accent1"/>
                            </a:solidFill>
                            <a:effectLst/>
                            <a:latin typeface="CG Times"/>
                            <a:ea typeface="Times New Roman"/>
                            <a:cs typeface="Times New Roman"/>
                          </a:endParaRPr>
                        </a:p>
                      </a:txBody>
                      <a:tcPr marL="68580" marR="68580" marT="0" marB="0"/>
                    </a:tc>
                  </a:tr>
                  <a:tr h="269207">
                    <a:tc>
                      <a:txBody>
                        <a:bodyPr/>
                        <a:lstStyle/>
                        <a:p>
                          <a:endParaRPr lang="en-US"/>
                        </a:p>
                      </a:txBody>
                      <a:tcPr marL="68580" marR="68580" marT="0" marB="0">
                        <a:blipFill rotWithShape="1">
                          <a:blip r:embed="rId2"/>
                          <a:stretch>
                            <a:fillRect t="-1137778" r="-679570" b="-1022222"/>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Coefficient of variation of EBIT</a:t>
                          </a:r>
                          <a:endParaRPr lang="en-US" sz="1200" b="1">
                            <a:solidFill>
                              <a:schemeClr val="accent1"/>
                            </a:solidFill>
                            <a:effectLst/>
                            <a:latin typeface="CG Times"/>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409605" t="-1137778" r="-309605" b="-1022222"/>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Ratio of OC2 to net sales</a:t>
                          </a:r>
                          <a:endParaRPr lang="en-US" sz="1200" b="1">
                            <a:solidFill>
                              <a:schemeClr val="accent1"/>
                            </a:solidFill>
                            <a:effectLst/>
                            <a:latin typeface="CG Times"/>
                            <a:ea typeface="Times New Roman"/>
                            <a:cs typeface="Times New Roman"/>
                          </a:endParaRPr>
                        </a:p>
                      </a:txBody>
                      <a:tcPr marL="68580" marR="68580" marT="0" marB="0"/>
                    </a:tc>
                  </a:tr>
                  <a:tr h="492249">
                    <a:tc>
                      <a:txBody>
                        <a:bodyPr/>
                        <a:lstStyle/>
                        <a:p>
                          <a:endParaRPr lang="en-US"/>
                        </a:p>
                      </a:txBody>
                      <a:tcPr marL="68580" marR="68580" marT="0" marB="0">
                        <a:blipFill rotWithShape="1">
                          <a:blip r:embed="rId2"/>
                          <a:stretch>
                            <a:fillRect t="-696250" r="-679570" b="-475000"/>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Cost of new stock issue</a:t>
                          </a:r>
                          <a:endParaRPr lang="en-US" sz="1200" b="1" dirty="0">
                            <a:solidFill>
                              <a:schemeClr val="accent1"/>
                            </a:solidFill>
                            <a:effectLst/>
                            <a:latin typeface="CG Times"/>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409605" t="-696250" r="-309605" b="-475000"/>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Production function coefficients</a:t>
                          </a:r>
                          <a:endParaRPr lang="en-US" sz="1200" b="1" dirty="0">
                            <a:solidFill>
                              <a:schemeClr val="accent1"/>
                            </a:solidFill>
                            <a:effectLst/>
                            <a:latin typeface="CG Times"/>
                            <a:ea typeface="Times New Roman"/>
                            <a:cs typeface="Times New Roman"/>
                          </a:endParaRPr>
                        </a:p>
                      </a:txBody>
                      <a:tcPr marL="68580" marR="68580" marT="0" marB="0"/>
                    </a:tc>
                  </a:tr>
                  <a:tr h="458936">
                    <a:tc>
                      <a:txBody>
                        <a:bodyPr/>
                        <a:lstStyle/>
                        <a:p>
                          <a:endParaRPr lang="en-US"/>
                        </a:p>
                      </a:txBody>
                      <a:tcPr marL="68580" marR="68580" marT="0" marB="0">
                        <a:blipFill rotWithShape="1">
                          <a:blip r:embed="rId2"/>
                          <a:stretch>
                            <a:fillRect t="-838158" r="-679570" b="-400000"/>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Coefficient of variation of NIAT</a:t>
                          </a:r>
                          <a:endParaRPr lang="en-US" sz="1200" b="1" dirty="0">
                            <a:solidFill>
                              <a:schemeClr val="accent1"/>
                            </a:solidFill>
                            <a:effectLst/>
                            <a:latin typeface="CG Times"/>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409605" t="-838158" r="-309605" b="-400000"/>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Ratio of  to net sales</a:t>
                          </a:r>
                          <a:endParaRPr lang="en-US" sz="1200" b="1">
                            <a:solidFill>
                              <a:schemeClr val="accent1"/>
                            </a:solidFill>
                            <a:effectLst/>
                            <a:latin typeface="CG Times"/>
                            <a:ea typeface="Times New Roman"/>
                            <a:cs typeface="Times New Roman"/>
                          </a:endParaRPr>
                        </a:p>
                      </a:txBody>
                      <a:tcPr marL="68580" marR="68580" marT="0" marB="0"/>
                    </a:tc>
                  </a:tr>
                  <a:tr h="458936">
                    <a:tc>
                      <a:txBody>
                        <a:bodyPr/>
                        <a:lstStyle/>
                        <a:p>
                          <a:endParaRPr lang="en-US"/>
                        </a:p>
                      </a:txBody>
                      <a:tcPr marL="68580" marR="68580" marT="0" marB="0">
                        <a:blipFill rotWithShape="1">
                          <a:blip r:embed="rId2"/>
                          <a:stretch>
                            <a:fillRect t="-950667" r="-679570" b="-305333"/>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Total equity value</a:t>
                          </a:r>
                          <a:endParaRPr lang="en-US" sz="1200" b="1">
                            <a:solidFill>
                              <a:schemeClr val="accent1"/>
                            </a:solidFill>
                            <a:effectLst/>
                            <a:latin typeface="CG Times"/>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409605" t="-950667" r="-309605" b="-305333"/>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Ratio of  to net sales</a:t>
                          </a:r>
                          <a:endParaRPr lang="en-US" sz="1200" b="1">
                            <a:solidFill>
                              <a:schemeClr val="accent1"/>
                            </a:solidFill>
                            <a:effectLst/>
                            <a:latin typeface="CG Times"/>
                            <a:ea typeface="Times New Roman"/>
                            <a:cs typeface="Times New Roman"/>
                          </a:endParaRPr>
                        </a:p>
                      </a:txBody>
                      <a:tcPr marL="68580" marR="68580" marT="0" marB="0"/>
                    </a:tc>
                  </a:tr>
                  <a:tr h="370066">
                    <a:tc>
                      <a:txBody>
                        <a:bodyPr/>
                        <a:lstStyle/>
                        <a:p>
                          <a:endParaRPr lang="en-US"/>
                        </a:p>
                      </a:txBody>
                      <a:tcPr marL="68580" marR="68580" marT="0" marB="0">
                        <a:blipFill rotWithShape="1">
                          <a:blip r:embed="rId2"/>
                          <a:stretch>
                            <a:fillRect t="-1291803" r="-679570" b="-275410"/>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Growth rate in $ </a:t>
                          </a:r>
                          <a:endParaRPr lang="en-US" sz="1200" b="1">
                            <a:solidFill>
                              <a:schemeClr val="accent1"/>
                            </a:solidFill>
                            <a:effectLst/>
                            <a:latin typeface="CG Times"/>
                            <a:ea typeface="Times New Roman"/>
                            <a:cs typeface="Times New Roman"/>
                          </a:endParaRPr>
                        </a:p>
                      </a:txBody>
                      <a:tcPr marL="68580" marR="68580" marT="0" marB="0"/>
                    </a:tc>
                    <a:tc>
                      <a:txBody>
                        <a:bodyPr/>
                        <a:lstStyle/>
                        <a:p>
                          <a:endParaRPr lang="en-US"/>
                        </a:p>
                      </a:txBody>
                      <a:tcPr marL="68580" marR="68580" marT="0" marB="0">
                        <a:blipFill rotWithShape="1">
                          <a:blip r:embed="rId2"/>
                          <a:stretch>
                            <a:fillRect l="-409605" t="-1291803" r="-309605" b="-275410"/>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Standard deviation of potential industry sales</a:t>
                          </a:r>
                          <a:endParaRPr lang="en-US" sz="1200" b="1">
                            <a:solidFill>
                              <a:schemeClr val="accent1"/>
                            </a:solidFill>
                            <a:effectLst/>
                            <a:latin typeface="CG Times"/>
                            <a:ea typeface="Times New Roman"/>
                            <a:cs typeface="Times New Roman"/>
                          </a:endParaRPr>
                        </a:p>
                      </a:txBody>
                      <a:tcPr marL="68580" marR="68580" marT="0" marB="0"/>
                    </a:tc>
                  </a:tr>
                  <a:tr h="248977">
                    <a:tc>
                      <a:txBody>
                        <a:bodyPr/>
                        <a:lstStyle/>
                        <a:p>
                          <a:endParaRPr lang="en-US"/>
                        </a:p>
                      </a:txBody>
                      <a:tcPr marL="68580" marR="68580" marT="0" marB="0">
                        <a:blipFill rotWithShape="1">
                          <a:blip r:embed="rId2"/>
                          <a:stretch>
                            <a:fillRect t="-2122500" r="-679570" b="-320000"/>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Earnings available for common dividend</a:t>
                          </a:r>
                          <a:endParaRPr lang="en-US" sz="1200" b="1">
                            <a:solidFill>
                              <a:schemeClr val="accent1"/>
                            </a:solidFill>
                            <a:effectLst/>
                            <a:latin typeface="CG Times"/>
                            <a:ea typeface="Times New Roman"/>
                            <a:cs typeface="Times New Roman"/>
                          </a:endParaRPr>
                        </a:p>
                      </a:txBody>
                      <a:tcPr marL="68580" marR="68580" marT="0" marB="0"/>
                    </a:tc>
                    <a:tc rowSpan="4" gridSpan="2">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 </a:t>
                          </a:r>
                          <a:endParaRPr lang="en-US" sz="1200" b="1" dirty="0">
                            <a:solidFill>
                              <a:schemeClr val="accent1"/>
                            </a:solidFill>
                            <a:effectLst/>
                            <a:latin typeface="CG Times"/>
                            <a:ea typeface="Times New Roman"/>
                            <a:cs typeface="Times New Roman"/>
                          </a:endParaRPr>
                        </a:p>
                      </a:txBody>
                      <a:tcPr marL="68580" marR="68580" marT="0" marB="0"/>
                    </a:tc>
                    <a:tc rowSpan="4" hMerge="1">
                      <a:txBody>
                        <a:bodyPr/>
                        <a:lstStyle/>
                        <a:p>
                          <a:endParaRPr lang="en-US"/>
                        </a:p>
                      </a:txBody>
                      <a:tcPr/>
                    </a:tc>
                  </a:tr>
                  <a:tr h="248977">
                    <a:tc>
                      <a:txBody>
                        <a:bodyPr/>
                        <a:lstStyle/>
                        <a:p>
                          <a:endParaRPr lang="en-US"/>
                        </a:p>
                      </a:txBody>
                      <a:tcPr marL="68580" marR="68580" marT="0" marB="0">
                        <a:blipFill rotWithShape="1">
                          <a:blip r:embed="rId2"/>
                          <a:stretch>
                            <a:fillRect t="-2168293" r="-679570" b="-212195"/>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Common dividend</a:t>
                          </a:r>
                          <a:endParaRPr lang="en-US" sz="1200" b="1">
                            <a:solidFill>
                              <a:schemeClr val="accent1"/>
                            </a:solidFill>
                            <a:effectLst/>
                            <a:latin typeface="CG Times"/>
                            <a:ea typeface="Times New Roman"/>
                            <a:cs typeface="Times New Roman"/>
                          </a:endParaRPr>
                        </a:p>
                      </a:txBody>
                      <a:tcPr marL="68580" marR="68580" marT="0" marB="0"/>
                    </a:tc>
                    <a:tc gridSpan="2" vMerge="1">
                      <a:txBody>
                        <a:bodyPr/>
                        <a:lstStyle/>
                        <a:p>
                          <a:endParaRPr lang="en-US"/>
                        </a:p>
                      </a:txBody>
                      <a:tcPr/>
                    </a:tc>
                    <a:tc hMerge="1" vMerge="1">
                      <a:txBody>
                        <a:bodyPr/>
                        <a:lstStyle/>
                        <a:p>
                          <a:endParaRPr lang="en-US"/>
                        </a:p>
                      </a:txBody>
                      <a:tcPr/>
                    </a:tc>
                  </a:tr>
                  <a:tr h="248977">
                    <a:tc>
                      <a:txBody>
                        <a:bodyPr/>
                        <a:lstStyle/>
                        <a:p>
                          <a:endParaRPr lang="en-US"/>
                        </a:p>
                      </a:txBody>
                      <a:tcPr marL="68580" marR="68580" marT="0" marB="0">
                        <a:blipFill rotWithShape="1">
                          <a:blip r:embed="rId2"/>
                          <a:stretch>
                            <a:fillRect t="-2268293" r="-679570" b="-112195"/>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a:solidFill>
                                <a:schemeClr val="accent1"/>
                              </a:solidFill>
                              <a:effectLst/>
                            </a:rPr>
                            <a:t>Contributions to RE made in the  period</a:t>
                          </a:r>
                          <a:endParaRPr lang="en-US" sz="1200" b="1">
                            <a:solidFill>
                              <a:schemeClr val="accent1"/>
                            </a:solidFill>
                            <a:effectLst/>
                            <a:latin typeface="CG Times"/>
                            <a:ea typeface="Times New Roman"/>
                            <a:cs typeface="Times New Roman"/>
                          </a:endParaRPr>
                        </a:p>
                      </a:txBody>
                      <a:tcPr marL="68580" marR="68580" marT="0" marB="0"/>
                    </a:tc>
                    <a:tc gridSpan="2" vMerge="1">
                      <a:txBody>
                        <a:bodyPr/>
                        <a:lstStyle/>
                        <a:p>
                          <a:endParaRPr lang="en-US"/>
                        </a:p>
                      </a:txBody>
                      <a:tcPr/>
                    </a:tc>
                    <a:tc hMerge="1" vMerge="1">
                      <a:txBody>
                        <a:bodyPr/>
                        <a:lstStyle/>
                        <a:p>
                          <a:endParaRPr lang="en-US"/>
                        </a:p>
                      </a:txBody>
                      <a:tcPr/>
                    </a:tc>
                  </a:tr>
                  <a:tr h="248977">
                    <a:tc>
                      <a:txBody>
                        <a:bodyPr/>
                        <a:lstStyle/>
                        <a:p>
                          <a:endParaRPr lang="en-US"/>
                        </a:p>
                      </a:txBody>
                      <a:tcPr marL="68580" marR="68580" marT="0" marB="0">
                        <a:blipFill rotWithShape="1">
                          <a:blip r:embed="rId2"/>
                          <a:stretch>
                            <a:fillRect t="-2368293" r="-679570" b="-12195"/>
                          </a:stretch>
                        </a:blipFill>
                      </a:tcPr>
                    </a:tc>
                    <a:tc>
                      <a:txBody>
                        <a:bodyPr/>
                        <a:lstStyle/>
                        <a:p>
                          <a:pPr marL="0" marR="0">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b="1" dirty="0">
                              <a:solidFill>
                                <a:schemeClr val="accent1"/>
                              </a:solidFill>
                              <a:effectLst/>
                            </a:rPr>
                            <a:t>Gross operating profit (current $)</a:t>
                          </a:r>
                          <a:endParaRPr lang="en-US" sz="1200" b="1" dirty="0">
                            <a:solidFill>
                              <a:schemeClr val="accent1"/>
                            </a:solidFill>
                            <a:effectLst/>
                            <a:latin typeface="CG Times"/>
                            <a:ea typeface="Times New Roman"/>
                            <a:cs typeface="Times New Roman"/>
                          </a:endParaRPr>
                        </a:p>
                      </a:txBody>
                      <a:tcPr marL="68580" marR="68580" marT="0" marB="0"/>
                    </a:tc>
                    <a:tc gridSpan="2" vMerge="1">
                      <a:txBody>
                        <a:bodyPr/>
                        <a:lstStyle/>
                        <a:p>
                          <a:endParaRPr lang="en-US"/>
                        </a:p>
                      </a:txBody>
                      <a:tcPr/>
                    </a:tc>
                    <a:tc hMerge="1" vMerge="1">
                      <a:txBody>
                        <a:bodyPr/>
                        <a:lstStyle/>
                        <a:p>
                          <a:endParaRPr lang="en-US"/>
                        </a:p>
                      </a:txBody>
                      <a:tcPr/>
                    </a:tc>
                  </a:tr>
                </a:tbl>
              </a:graphicData>
            </a:graphic>
          </p:graphicFrame>
        </mc:Fallback>
      </mc:AlternateContent>
      <p:sp>
        <p:nvSpPr>
          <p:cNvPr id="36" name="TextBox 35"/>
          <p:cNvSpPr txBox="1"/>
          <p:nvPr/>
        </p:nvSpPr>
        <p:spPr>
          <a:xfrm>
            <a:off x="4724401" y="5562600"/>
            <a:ext cx="4267199" cy="9144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26.9</a:t>
            </a: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 </a:t>
            </a:r>
          </a:p>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noProof="0" dirty="0" smtClean="0">
                <a:ln>
                  <a:noFill/>
                </a:ln>
                <a:solidFill>
                  <a:schemeClr val="accent1"/>
                </a:solidFill>
                <a:effectLst/>
                <a:uLnTx/>
                <a:uFillTx/>
                <a:latin typeface="Perpetua" pitchFamily="18" charset="0"/>
                <a:ea typeface="+mj-ea"/>
                <a:cs typeface="+mj-cs"/>
              </a:rPr>
              <a:t>List of Variables for FR Model</a:t>
            </a:r>
          </a:p>
          <a:p>
            <a:pPr marL="0" marR="0" indent="0" algn="ctr" defTabSz="914400" rtl="0" eaLnBrk="1" fontAlgn="auto" latinLnBrk="0" hangingPunct="1">
              <a:lnSpc>
                <a:spcPct val="100000"/>
              </a:lnSpc>
              <a:spcBef>
                <a:spcPct val="0"/>
              </a:spcBef>
              <a:spcAft>
                <a:spcPts val="0"/>
              </a:spcAft>
              <a:buClrTx/>
              <a:buSzTx/>
              <a:buFontTx/>
              <a:buNone/>
              <a:tabLst/>
            </a:pPr>
            <a:r>
              <a:rPr lang="en-US" baseline="0" dirty="0" smtClean="0">
                <a:solidFill>
                  <a:schemeClr val="accent1"/>
                </a:solidFill>
                <a:latin typeface="Perpetua" pitchFamily="18" charset="0"/>
                <a:ea typeface="+mj-ea"/>
                <a:cs typeface="+mj-cs"/>
              </a:rPr>
              <a:t>(Cont.)</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extLst>
      <p:ext uri="{BB962C8B-B14F-4D97-AF65-F5344CB8AC3E}">
        <p14:creationId xmlns:p14="http://schemas.microsoft.com/office/powerpoint/2010/main" val="385500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25267555"/>
                  </p:ext>
                </p:extLst>
              </p:nvPr>
            </p:nvGraphicFramePr>
            <p:xfrm>
              <a:off x="228600" y="1103820"/>
              <a:ext cx="8763000" cy="5607304"/>
            </p:xfrm>
            <a:graphic>
              <a:graphicData uri="http://schemas.openxmlformats.org/drawingml/2006/table">
                <a:tbl>
                  <a:tblPr firstRow="1" firstCol="1" lastRow="1" lastCol="1" bandRow="1" bandCol="1">
                    <a:tableStyleId>{5940675A-B579-460E-94D1-54222C63F5DA}</a:tableStyleId>
                  </a:tblPr>
                  <a:tblGrid>
                    <a:gridCol w="2438400"/>
                    <a:gridCol w="3657600"/>
                    <a:gridCol w="2667000"/>
                  </a:tblGrid>
                  <a:tr h="5333174">
                    <a:tc>
                      <a:txBody>
                        <a:bodyPr/>
                        <a:lstStyle/>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smtClean="0">
                              <a:solidFill>
                                <a:schemeClr val="accent1"/>
                              </a:solidFill>
                              <a:effectLst/>
                              <a:latin typeface="Times" pitchFamily="18" charset="0"/>
                              <a:cs typeface="Times" pitchFamily="18" charset="0"/>
                            </a:rPr>
                            <a:t>1. Industry Sales</a:t>
                          </a:r>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 = </a:t>
                          </a:r>
                          <a14:m>
                            <m:oMath xmlns:m="http://schemas.openxmlformats.org/officeDocument/2006/math">
                              <m:d>
                                <m:dPr>
                                  <m:begChr m:val=""/>
                                  <m:ctrlPr>
                                    <a:rPr lang="en-US" sz="1100" i="1" kern="1200" smtClean="0">
                                      <a:solidFill>
                                        <a:schemeClr val="accent1"/>
                                      </a:solidFill>
                                      <a:latin typeface="Cambria Math"/>
                                      <a:ea typeface="+mn-ea"/>
                                      <a:cs typeface="+mn-cs"/>
                                    </a:rPr>
                                  </m:ctrlPr>
                                </m:dPr>
                                <m:e>
                                  <m:sSubSup>
                                    <m:sSubSupPr>
                                      <m:ctrlPr>
                                        <a:rPr lang="en-US" sz="1100" i="1" kern="1200">
                                          <a:solidFill>
                                            <a:schemeClr val="accent1"/>
                                          </a:solidFill>
                                          <a:latin typeface="Cambria Math"/>
                                          <a:ea typeface="+mn-ea"/>
                                          <a:cs typeface="+mn-cs"/>
                                        </a:rPr>
                                      </m:ctrlPr>
                                    </m:sSubSupPr>
                                    <m:e>
                                      <m:r>
                                        <m:rPr>
                                          <m:nor/>
                                        </m:rPr>
                                        <a:rPr lang="en-US" sz="1100">
                                          <a:solidFill>
                                            <a:schemeClr val="accent1"/>
                                          </a:solidFill>
                                          <a:latin typeface="Times" pitchFamily="18" charset="0"/>
                                          <a:cs typeface="Times" pitchFamily="18" charset="0"/>
                                        </a:rPr>
                                        <m:t>Sales</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𝑝</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m:rPr>
                                          <m:nor/>
                                        </m:rPr>
                                        <a:rPr lang="en-US" sz="1100" i="1" kern="1200">
                                          <a:solidFill>
                                            <a:schemeClr val="accent1"/>
                                          </a:solidFill>
                                          <a:latin typeface="Times" pitchFamily="18" charset="0"/>
                                          <a:ea typeface="+mn-ea"/>
                                          <a:cs typeface="Times" pitchFamily="18" charset="0"/>
                                        </a:rPr>
                                        <m:t>Sales</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up>
                                      <m:r>
                                        <a:rPr lang="en-US" sz="1100" i="1" kern="1200">
                                          <a:solidFill>
                                            <a:schemeClr val="accent1"/>
                                          </a:solidFill>
                                          <a:latin typeface="Cambria Math"/>
                                          <a:ea typeface="+mn-ea"/>
                                          <a:cs typeface="+mn-cs"/>
                                        </a:rPr>
                                        <m:t>𝑝</m:t>
                                      </m:r>
                                    </m:sup>
                                  </m:sSubSup>
                                  <m:r>
                                    <a:rPr lang="en-US" sz="1100" i="0" kern="1200">
                                      <a:solidFill>
                                        <a:schemeClr val="accent1"/>
                                      </a:solidFill>
                                      <a:latin typeface="Cambria Math"/>
                                      <a:ea typeface="+mn-ea"/>
                                      <a:cs typeface="+mn-cs"/>
                                    </a:rPr>
                                    <m:t>(1+</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GSALS</m:t>
                                      </m:r>
                                    </m:e>
                                    <m:sub>
                                      <m:r>
                                        <a:rPr lang="en-US" sz="1100" i="1" kern="1200">
                                          <a:solidFill>
                                            <a:schemeClr val="accent1"/>
                                          </a:solidFill>
                                          <a:latin typeface="Cambria Math"/>
                                          <a:ea typeface="+mn-ea"/>
                                          <a:cs typeface="+mn-cs"/>
                                        </a:rPr>
                                        <m:t>𝑡</m:t>
                                      </m:r>
                                    </m:sub>
                                  </m:sSub>
                                </m:e>
                              </m:d>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2. Company Production Sector</a:t>
                          </a: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m:rPr>
                                      <m:nor/>
                                    </m:rPr>
                                    <a:rPr lang="en-US" sz="1100">
                                      <a:solidFill>
                                        <a:schemeClr val="accent1"/>
                                      </a:solidFill>
                                      <a:latin typeface="Times" pitchFamily="18" charset="0"/>
                                      <a:cs typeface="Times" pitchFamily="18" charset="0"/>
                                    </a:rPr>
                                    <m:t>S</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𝐹𝐶</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𝛼</m:t>
                                  </m:r>
                                </m:e>
                                <m:sub>
                                  <m:r>
                                    <a:rPr lang="en-US" sz="1100" i="0" kern="1200">
                                      <a:solidFill>
                                        <a:schemeClr val="accent1"/>
                                      </a:solidFill>
                                      <a:latin typeface="Cambria Math"/>
                                      <a:ea typeface="+mn-ea"/>
                                      <a:cs typeface="+mn-cs"/>
                                    </a:rPr>
                                    <m:t>1</m:t>
                                  </m:r>
                                </m:sub>
                              </m:sSub>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up>
                                  <m:r>
                                    <a:rPr lang="en-US" sz="1100" i="1" kern="1200">
                                      <a:solidFill>
                                        <a:schemeClr val="accent1"/>
                                      </a:solidFill>
                                      <a:latin typeface="Cambria Math"/>
                                      <a:ea typeface="+mn-ea"/>
                                      <a:cs typeface="+mn-cs"/>
                                    </a:rPr>
                                    <m:t>𝐹𝐶</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𝛼</m:t>
                                  </m:r>
                                </m:e>
                                <m:sub>
                                  <m:r>
                                    <a:rPr lang="en-US" sz="1100" i="0" kern="1200">
                                      <a:solidFill>
                                        <a:schemeClr val="accent1"/>
                                      </a:solidFill>
                                      <a:latin typeface="Cambria Math"/>
                                      <a:ea typeface="+mn-ea"/>
                                      <a:cs typeface="+mn-cs"/>
                                    </a:rPr>
                                    <m:t>2</m:t>
                                  </m:r>
                                </m:sub>
                              </m:sSub>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INV</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𝛼</m:t>
                                  </m:r>
                                </m:e>
                                <m:sub>
                                  <m:r>
                                    <a:rPr lang="en-US" sz="1100" i="0" kern="1200">
                                      <a:solidFill>
                                        <a:schemeClr val="accent1"/>
                                      </a:solidFill>
                                      <a:latin typeface="Cambria Math"/>
                                      <a:ea typeface="+mn-ea"/>
                                      <a:cs typeface="+mn-cs"/>
                                    </a:rPr>
                                    <m:t>3</m:t>
                                  </m:r>
                                </m:sub>
                              </m:sSub>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FA</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(3) </a:t>
                          </a:r>
                          <a14:m>
                            <m:oMath xmlns:m="http://schemas.openxmlformats.org/officeDocument/2006/math">
                              <m:f>
                                <m:fPr>
                                  <m:ctrlPr>
                                    <a:rPr lang="en-US" sz="1100" i="1" kern="1200" smtClean="0">
                                      <a:solidFill>
                                        <a:schemeClr val="accent1"/>
                                      </a:solidFill>
                                      <a:latin typeface="Cambria Math"/>
                                      <a:ea typeface="+mn-ea"/>
                                      <a:cs typeface="+mn-cs"/>
                                    </a:rPr>
                                  </m:ctrlPr>
                                </m:fPr>
                                <m:num>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num>
                                <m:den>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𝐹𝐶</m:t>
                                      </m:r>
                                    </m:sup>
                                  </m:sSubSup>
                                </m:den>
                              </m:f>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𝛾</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𝛾</m:t>
                                  </m:r>
                                </m:e>
                                <m:sub>
                                  <m:r>
                                    <a:rPr lang="en-US" sz="1100" i="1" kern="1200">
                                      <a:solidFill>
                                        <a:schemeClr val="accent1"/>
                                      </a:solidFill>
                                      <a:latin typeface="Cambria Math"/>
                                      <a:ea typeface="+mn-ea"/>
                                      <a:cs typeface="+mn-cs"/>
                                    </a:rPr>
                                    <m:t>𝑡</m:t>
                                  </m:r>
                                </m:sub>
                              </m:sSub>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𝐹𝐶</m:t>
                                  </m:r>
                                </m:sup>
                              </m:sSubSup>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(4)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𝑝</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𝑐</m:t>
                                  </m:r>
                                </m:e>
                                <m:sub>
                                  <m:r>
                                    <a:rPr lang="en-US" sz="1100" i="1" kern="1200">
                                      <a:solidFill>
                                        <a:schemeClr val="accent1"/>
                                      </a:solidFill>
                                      <a:latin typeface="Cambria Math"/>
                                      <a:ea typeface="+mn-ea"/>
                                      <a:cs typeface="+mn-cs"/>
                                    </a:rPr>
                                    <m:t>𝑡</m:t>
                                  </m:r>
                                </m:sub>
                              </m:sSub>
                              <m:sSubSup>
                                <m:sSubSupPr>
                                  <m:ctrlPr>
                                    <a:rPr lang="en-US" sz="1100" i="1" kern="1200">
                                      <a:solidFill>
                                        <a:schemeClr val="accent1"/>
                                      </a:solidFill>
                                      <a:latin typeface="Cambria Math"/>
                                      <a:ea typeface="+mn-ea"/>
                                      <a:cs typeface="+mn-cs"/>
                                    </a:rPr>
                                  </m:ctrlPr>
                                </m:sSubSupPr>
                                <m:e>
                                  <m:r>
                                    <m:rPr>
                                      <m:nor/>
                                    </m:rPr>
                                    <a:rPr lang="en-US" sz="1100" i="1" kern="1200">
                                      <a:solidFill>
                                        <a:schemeClr val="accent1"/>
                                      </a:solidFill>
                                      <a:latin typeface="Times" pitchFamily="18" charset="0"/>
                                      <a:ea typeface="+mn-ea"/>
                                      <a:cs typeface="Times" pitchFamily="18" charset="0"/>
                                    </a:rPr>
                                    <m:t>Sales</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𝑝</m:t>
                                  </m:r>
                                </m:sup>
                              </m:sSubSup>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3. Capital Stock Requirements Sector</a:t>
                          </a: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(5)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𝑝</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r>
                                <a:rPr lang="en-US" sz="1100" i="0" kern="1200">
                                  <a:solidFill>
                                    <a:schemeClr val="accent1"/>
                                  </a:solidFill>
                                  <a:latin typeface="Cambria Math"/>
                                  <a:ea typeface="+mn-ea"/>
                                  <a:cs typeface="+mn-cs"/>
                                </a:rPr>
                                <m:t>=</m:t>
                              </m:r>
                              <m:d>
                                <m:dPr>
                                  <m:ctrlPr>
                                    <a:rPr lang="en-US" sz="1100" i="1" kern="1200">
                                      <a:solidFill>
                                        <a:schemeClr val="accent1"/>
                                      </a:solidFill>
                                      <a:latin typeface="Cambria Math"/>
                                      <a:ea typeface="+mn-ea"/>
                                      <a:cs typeface="+mn-cs"/>
                                    </a:rPr>
                                  </m:ctrlPr>
                                </m:dPr>
                                <m:e>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𝐹𝐶</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e>
                              </m:d>
                              <m:r>
                                <a:rPr lang="en-US" sz="1100" i="0" kern="1200">
                                  <a:solidFill>
                                    <a:schemeClr val="accent1"/>
                                  </a:solidFill>
                                  <a:latin typeface="Cambria Math"/>
                                  <a:ea typeface="+mn-ea"/>
                                  <a:cs typeface="+mn-cs"/>
                                </a:rPr>
                                <m:t>+</m:t>
                              </m:r>
                              <m:d>
                                <m:dPr>
                                  <m:ctrlPr>
                                    <a:rPr lang="en-US" sz="1100" i="1" kern="1200">
                                      <a:solidFill>
                                        <a:schemeClr val="accent1"/>
                                      </a:solidFill>
                                      <a:latin typeface="Cambria Math"/>
                                      <a:ea typeface="+mn-ea"/>
                                      <a:cs typeface="+mn-cs"/>
                                    </a:rPr>
                                  </m:ctrlPr>
                                </m:dPr>
                                <m:e>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𝑝</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𝐹𝐶</m:t>
                                      </m:r>
                                    </m:sup>
                                  </m:sSubSup>
                                </m:e>
                              </m:d>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(6)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𝐹𝐶</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𝛾</m:t>
                                  </m:r>
                                </m:e>
                                <m:sub>
                                  <m:r>
                                    <a:rPr lang="en-US" sz="1100" i="0" kern="1200">
                                      <a:solidFill>
                                        <a:schemeClr val="accent1"/>
                                      </a:solidFill>
                                      <a:latin typeface="Cambria Math"/>
                                      <a:ea typeface="+mn-ea"/>
                                      <a:cs typeface="+mn-cs"/>
                                    </a:rPr>
                                    <m:t>2</m:t>
                                  </m:r>
                                  <m:r>
                                    <a:rPr lang="en-US" sz="1100" i="1" kern="1200">
                                      <a:solidFill>
                                        <a:schemeClr val="accent1"/>
                                      </a:solidFill>
                                      <a:latin typeface="Cambria Math"/>
                                      <a:ea typeface="+mn-ea"/>
                                      <a:cs typeface="+mn-cs"/>
                                    </a:rPr>
                                    <m:t>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(7) </a:t>
                          </a:r>
                          <a14:m>
                            <m:oMath xmlns:m="http://schemas.openxmlformats.org/officeDocument/2006/math">
                              <m:d>
                                <m:dPr>
                                  <m:begChr m:val=""/>
                                  <m:ctrlPr>
                                    <a:rPr lang="en-US" sz="1100" i="1" kern="1200" smtClean="0">
                                      <a:solidFill>
                                        <a:schemeClr val="accent1"/>
                                      </a:solidFill>
                                      <a:latin typeface="Cambria Math"/>
                                      <a:ea typeface="+mn-ea"/>
                                      <a:cs typeface="+mn-cs"/>
                                    </a:rPr>
                                  </m:ctrlPr>
                                </m:dPr>
                                <m:e>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𝑝</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𝐹𝐶</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𝛾</m:t>
                                      </m:r>
                                    </m:e>
                                    <m:sub>
                                      <m:r>
                                        <a:rPr lang="en-US" sz="1100" i="0" kern="1200">
                                          <a:solidFill>
                                            <a:schemeClr val="accent1"/>
                                          </a:solidFill>
                                          <a:latin typeface="Cambria Math"/>
                                          <a:ea typeface="+mn-ea"/>
                                          <a:cs typeface="+mn-cs"/>
                                        </a:rPr>
                                        <m:t>1</m:t>
                                      </m:r>
                                      <m:r>
                                        <a:rPr lang="en-US" sz="1100" i="1" kern="1200">
                                          <a:solidFill>
                                            <a:schemeClr val="accent1"/>
                                          </a:solidFill>
                                          <a:latin typeface="Cambria Math"/>
                                          <a:ea typeface="+mn-ea"/>
                                          <a:cs typeface="+mn-cs"/>
                                        </a:rPr>
                                        <m:t>𝑡</m:t>
                                      </m:r>
                                    </m:sub>
                                  </m:sSub>
                                  <m:r>
                                    <m:rPr>
                                      <m:nor/>
                                    </m:rPr>
                                    <a:rPr lang="en-US" sz="1100" i="1" kern="1200">
                                      <a:solidFill>
                                        <a:schemeClr val="accent1"/>
                                      </a:solidFill>
                                      <a:latin typeface="Times" pitchFamily="18" charset="0"/>
                                      <a:ea typeface="+mn-ea"/>
                                      <a:cs typeface="Times" pitchFamily="18" charset="0"/>
                                    </a:rPr>
                                    <m:t>           </m:t>
                                  </m:r>
                                  <m:r>
                                    <a:rPr lang="en-US" sz="1100" i="0" kern="1200">
                                      <a:solidFill>
                                        <a:schemeClr val="accent1"/>
                                      </a:solidFill>
                                      <a:latin typeface="Cambria Math"/>
                                      <a:ea typeface="+mn-ea"/>
                                      <a:cs typeface="+mn-cs"/>
                                    </a:rPr>
                                    <m:t>(0≤</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𝛾</m:t>
                                      </m:r>
                                    </m:e>
                                    <m:sub>
                                      <m:r>
                                        <a:rPr lang="en-US" sz="1100" i="0" kern="1200">
                                          <a:solidFill>
                                            <a:schemeClr val="accent1"/>
                                          </a:solidFill>
                                          <a:latin typeface="Cambria Math"/>
                                          <a:ea typeface="+mn-ea"/>
                                          <a:cs typeface="+mn-cs"/>
                                        </a:rPr>
                                        <m:t>1</m:t>
                                      </m:r>
                                      <m:r>
                                        <a:rPr lang="en-US" sz="1100" i="1" kern="1200">
                                          <a:solidFill>
                                            <a:schemeClr val="accent1"/>
                                          </a:solidFill>
                                          <a:latin typeface="Cambria Math"/>
                                          <a:ea typeface="+mn-ea"/>
                                          <a:cs typeface="+mn-cs"/>
                                        </a:rPr>
                                        <m:t>𝑡</m:t>
                                      </m:r>
                                    </m:sub>
                                  </m:sSub>
                                </m:e>
                              </m:d>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(8) </a:t>
                          </a:r>
                          <a14:m>
                            <m:oMath xmlns:m="http://schemas.openxmlformats.org/officeDocument/2006/math">
                              <m:sSub>
                                <m:sSubPr>
                                  <m:ctrlPr>
                                    <a:rPr lang="en-US" sz="1100" i="1" kern="1200" smtClean="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𝐾</m:t>
                                  </m:r>
                                </m:e>
                                <m:sub>
                                  <m:r>
                                    <a:rPr lang="en-US" sz="1100" i="0" kern="1200">
                                      <a:solidFill>
                                        <a:schemeClr val="accent1"/>
                                      </a:solidFill>
                                      <a:latin typeface="Cambria Math"/>
                                      <a:ea typeface="+mn-ea"/>
                                      <a:cs typeface="+mn-cs"/>
                                    </a:rPr>
                                    <m:t>1</m:t>
                                  </m:r>
                                </m:sub>
                              </m:sSub>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𝜃</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𝐹𝐶</m:t>
                                  </m:r>
                                </m:sup>
                              </m:sSubSup>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(9) </a:t>
                          </a:r>
                          <a14:m>
                            <m:oMath xmlns:m="http://schemas.openxmlformats.org/officeDocument/2006/math">
                              <m:r>
                                <a:rPr lang="en-US" sz="1100" i="1" kern="1200" smtClean="0">
                                  <a:solidFill>
                                    <a:schemeClr val="accent1"/>
                                  </a:solidFill>
                                  <a:latin typeface="Cambria Math"/>
                                  <a:ea typeface="+mn-ea"/>
                                  <a:cs typeface="+mn-cs"/>
                                </a:rPr>
                                <m:t>𝑁</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𝐾</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𝜃</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𝛾</m:t>
                                  </m:r>
                                </m:e>
                                <m:sub>
                                  <m:r>
                                    <a:rPr lang="en-US" sz="1100" i="0" kern="1200">
                                      <a:solidFill>
                                        <a:schemeClr val="accent1"/>
                                      </a:solidFill>
                                      <a:latin typeface="Cambria Math"/>
                                      <a:ea typeface="+mn-ea"/>
                                      <a:cs typeface="+mn-cs"/>
                                    </a:rPr>
                                    <m:t>1</m:t>
                                  </m:r>
                                  <m:r>
                                    <a:rPr lang="en-US" sz="1100" i="1" kern="1200">
                                      <a:solidFill>
                                        <a:schemeClr val="accent1"/>
                                      </a:solidFill>
                                      <a:latin typeface="Cambria Math"/>
                                      <a:ea typeface="+mn-ea"/>
                                      <a:cs typeface="+mn-cs"/>
                                    </a:rPr>
                                    <m:t>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4. Pricing Sector</a:t>
                          </a: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(10) </a:t>
                          </a:r>
                          <a14:m>
                            <m:oMath xmlns:m="http://schemas.openxmlformats.org/officeDocument/2006/math">
                              <m:sSub>
                                <m:sSubPr>
                                  <m:ctrlPr>
                                    <a:rPr lang="en-US" sz="1100" i="1" kern="1200" smtClean="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𝑃</m:t>
                                  </m:r>
                                </m:e>
                                <m:sub>
                                  <m:r>
                                    <a:rPr lang="en-US" sz="1100" i="1" kern="1200">
                                      <a:solidFill>
                                        <a:schemeClr val="accent1"/>
                                      </a:solidFill>
                                      <a:latin typeface="Cambria Math"/>
                                      <a:ea typeface="+mn-ea"/>
                                      <a:cs typeface="+mn-cs"/>
                                    </a:rPr>
                                    <m:t>𝐾𝑡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𝐾</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𝐹</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𝐴</m:t>
                                  </m:r>
                                </m:e>
                                <m:sub>
                                  <m:r>
                                    <a:rPr lang="en-US" sz="1100" i="1" kern="1200">
                                      <a:solidFill>
                                        <a:schemeClr val="accent1"/>
                                      </a:solidFill>
                                      <a:latin typeface="Cambria Math"/>
                                      <a:ea typeface="+mn-ea"/>
                                      <a:cs typeface="+mn-cs"/>
                                    </a:rPr>
                                    <m:t>𝑡</m:t>
                                  </m:r>
                                </m:sub>
                              </m:sSub>
                              <m:r>
                                <m:rPr>
                                  <m:nor/>
                                </m:rPr>
                                <a:rPr lang="en-US" sz="1100" i="1" kern="1200">
                                  <a:solidFill>
                                    <a:schemeClr val="accent1"/>
                                  </a:solidFill>
                                  <a:latin typeface="Times" pitchFamily="18" charset="0"/>
                                  <a:ea typeface="+mn-ea"/>
                                  <a:cs typeface="Times" pitchFamily="18" charset="0"/>
                                </a:rPr>
                                <m:t> </m:t>
                              </m:r>
                              <m:r>
                                <m:rPr>
                                  <m:nor/>
                                </m:rPr>
                                <a:rPr lang="en-US" sz="1100" i="1" kern="1200">
                                  <a:solidFill>
                                    <a:schemeClr val="accent1"/>
                                  </a:solidFill>
                                  <a:latin typeface="Times" pitchFamily="18" charset="0"/>
                                  <a:ea typeface="+mn-ea"/>
                                  <a:cs typeface="Times" pitchFamily="18" charset="0"/>
                                </a:rPr>
                                <m:t>or</m:t>
                              </m:r>
                              <m:r>
                                <m:rPr>
                                  <m:nor/>
                                </m:rPr>
                                <a:rPr lang="en-US" sz="1100" i="1" kern="1200">
                                  <a:solidFill>
                                    <a:schemeClr val="accent1"/>
                                  </a:solidFill>
                                  <a:latin typeface="Times" pitchFamily="18" charset="0"/>
                                  <a:ea typeface="+mn-ea"/>
                                  <a:cs typeface="Times" pitchFamily="18" charset="0"/>
                                </a:rPr>
                                <m:t> </m:t>
                              </m:r>
                              <m:r>
                                <a:rPr lang="en-US" sz="1100" i="1" kern="1200">
                                  <a:solidFill>
                                    <a:schemeClr val="accent1"/>
                                  </a:solidFill>
                                  <a:latin typeface="Cambria Math"/>
                                  <a:ea typeface="+mn-ea"/>
                                  <a:cs typeface="+mn-cs"/>
                                </a:rPr>
                                <m:t>𝐹</m:t>
                              </m:r>
                              <m:f>
                                <m:fPr>
                                  <m:type m:val="lin"/>
                                  <m:ctrlPr>
                                    <a:rPr lang="en-US" sz="1100" i="1" kern="1200">
                                      <a:solidFill>
                                        <a:schemeClr val="accent1"/>
                                      </a:solidFill>
                                      <a:latin typeface="Cambria Math"/>
                                      <a:ea typeface="+mn-ea"/>
                                      <a:cs typeface="+mn-cs"/>
                                    </a:rPr>
                                  </m:ctrlPr>
                                </m:fPr>
                                <m:num>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𝐴</m:t>
                                      </m:r>
                                    </m:e>
                                    <m:sub>
                                      <m:r>
                                        <a:rPr lang="en-US" sz="1100" i="1" kern="1200">
                                          <a:solidFill>
                                            <a:schemeClr val="accent1"/>
                                          </a:solidFill>
                                          <a:latin typeface="Cambria Math"/>
                                          <a:ea typeface="+mn-ea"/>
                                          <a:cs typeface="+mn-cs"/>
                                        </a:rPr>
                                        <m:t>𝑡</m:t>
                                      </m:r>
                                    </m:sub>
                                  </m:sSub>
                                </m:num>
                                <m:den>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𝐾</m:t>
                                      </m:r>
                                    </m:e>
                                    <m:sub>
                                      <m:r>
                                        <a:rPr lang="en-US" sz="1100" i="1" kern="1200">
                                          <a:solidFill>
                                            <a:schemeClr val="accent1"/>
                                          </a:solidFill>
                                          <a:latin typeface="Cambria Math"/>
                                          <a:ea typeface="+mn-ea"/>
                                          <a:cs typeface="+mn-cs"/>
                                        </a:rPr>
                                        <m:t>𝑡</m:t>
                                      </m:r>
                                    </m:sub>
                                  </m:sSub>
                                </m:den>
                              </m:f>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𝑃</m:t>
                                  </m:r>
                                </m:e>
                                <m:sub>
                                  <m:r>
                                    <a:rPr lang="en-US" sz="1100" i="1" kern="1200">
                                      <a:solidFill>
                                        <a:schemeClr val="accent1"/>
                                      </a:solidFill>
                                      <a:latin typeface="Cambria Math"/>
                                      <a:ea typeface="+mn-ea"/>
                                      <a:cs typeface="+mn-cs"/>
                                    </a:rPr>
                                    <m:t>𝐾𝑡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(11) </a:t>
                          </a:r>
                          <a14:m>
                            <m:oMath xmlns:m="http://schemas.openxmlformats.org/officeDocument/2006/math">
                              <m:sSub>
                                <m:sSubPr>
                                  <m:ctrlPr>
                                    <a:rPr lang="en-US" sz="1100" i="1" kern="1200" smtClean="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𝑃</m:t>
                                  </m:r>
                                </m:e>
                                <m:sub>
                                  <m:r>
                                    <a:rPr lang="en-US" sz="1100" i="1" kern="1200">
                                      <a:solidFill>
                                        <a:schemeClr val="accent1"/>
                                      </a:solidFill>
                                      <a:latin typeface="Cambria Math"/>
                                      <a:ea typeface="+mn-ea"/>
                                      <a:cs typeface="+mn-cs"/>
                                    </a:rPr>
                                    <m:t>𝐾𝑡</m:t>
                                  </m:r>
                                </m:sub>
                              </m:sSub>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𝑁</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𝐾</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𝑁</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𝐹</m:t>
                                  </m:r>
                                </m:e>
                                <m:sub>
                                  <m:r>
                                    <a:rPr lang="en-US" sz="1100" i="1" kern="1200">
                                      <a:solidFill>
                                        <a:schemeClr val="accent1"/>
                                      </a:solidFill>
                                      <a:latin typeface="Cambria Math"/>
                                      <a:ea typeface="+mn-ea"/>
                                      <a:cs typeface="+mn-cs"/>
                                    </a:rPr>
                                    <m:t>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(12) </a:t>
                          </a:r>
                          <a14:m>
                            <m:oMath xmlns:m="http://schemas.openxmlformats.org/officeDocument/2006/math">
                              <m:sSub>
                                <m:sSubPr>
                                  <m:ctrlPr>
                                    <a:rPr lang="en-US" sz="1100" i="1" kern="1200" smtClean="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𝑃</m:t>
                                  </m:r>
                                </m:e>
                                <m:sub>
                                  <m:r>
                                    <a:rPr lang="en-US" sz="1100" i="1" kern="1200">
                                      <a:solidFill>
                                        <a:schemeClr val="accent1"/>
                                      </a:solidFill>
                                      <a:latin typeface="Cambria Math"/>
                                      <a:ea typeface="+mn-ea"/>
                                      <a:cs typeface="+mn-cs"/>
                                    </a:rPr>
                                    <m:t>𝑠𝑡</m:t>
                                  </m:r>
                                </m:sub>
                              </m:sSub>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(13) </a:t>
                          </a:r>
                          <a14:m>
                            <m:oMath xmlns:m="http://schemas.openxmlformats.org/officeDocument/2006/math">
                              <m:sSub>
                                <m:sSubPr>
                                  <m:ctrlPr>
                                    <a:rPr lang="en-US" sz="1100" i="1" kern="1200" smtClean="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𝑃</m:t>
                                  </m:r>
                                </m:e>
                                <m:sub>
                                  <m:r>
                                    <a:rPr lang="en-US" sz="1100" i="1" kern="1200">
                                      <a:solidFill>
                                        <a:schemeClr val="accent1"/>
                                      </a:solidFill>
                                      <a:latin typeface="Cambria Math"/>
                                      <a:ea typeface="+mn-ea"/>
                                      <a:cs typeface="+mn-cs"/>
                                    </a:rPr>
                                    <m:t>𝑡𝑠</m:t>
                                  </m:r>
                                </m:sub>
                              </m:sSub>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𝑝</m:t>
                              </m:r>
                              <m:d>
                                <m:dPr>
                                  <m:ctrlPr>
                                    <a:rPr lang="en-US" sz="1100" i="1" kern="1200">
                                      <a:solidFill>
                                        <a:schemeClr val="accent1"/>
                                      </a:solidFill>
                                      <a:latin typeface="Cambria Math"/>
                                      <a:ea typeface="+mn-ea"/>
                                      <a:cs typeface="+mn-cs"/>
                                    </a:rPr>
                                  </m:ctrlPr>
                                </m:dPr>
                                <m:e>
                                  <m:f>
                                    <m:fPr>
                                      <m:type m:val="lin"/>
                                      <m:ctrlPr>
                                        <a:rPr lang="en-US" sz="1100" i="1" kern="1200">
                                          <a:solidFill>
                                            <a:schemeClr val="accent1"/>
                                          </a:solidFill>
                                          <a:latin typeface="Cambria Math"/>
                                          <a:ea typeface="+mn-ea"/>
                                          <a:cs typeface="+mn-cs"/>
                                        </a:rPr>
                                      </m:ctrlPr>
                                    </m:fPr>
                                    <m:num>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GOP</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Sub>
                                    </m:num>
                                    <m:den>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INV</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Sub>
                                    </m:den>
                                  </m:f>
                                </m:e>
                              </m:d>
                            </m:oMath>
                          </a14:m>
                          <a:endParaRPr lang="en-US" sz="1100" dirty="0">
                            <a:solidFill>
                              <a:schemeClr val="accent1"/>
                            </a:solidFill>
                            <a:effectLst/>
                            <a:latin typeface="Times" pitchFamily="18" charset="0"/>
                            <a:cs typeface="Times" pitchFamily="18" charset="0"/>
                          </a:endParaRPr>
                        </a:p>
                      </a:txBody>
                      <a:tcPr marL="53039" marR="53039" marT="0" marB="0"/>
                    </a:tc>
                    <a:tc>
                      <a:txBody>
                        <a:bodyPr/>
                        <a:lstStyle/>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smtClean="0">
                              <a:solidFill>
                                <a:schemeClr val="accent1"/>
                              </a:solidFill>
                              <a:effectLst/>
                              <a:latin typeface="Times" pitchFamily="18" charset="0"/>
                              <a:cs typeface="Times" pitchFamily="18" charset="0"/>
                            </a:rPr>
                            <a:t>5. Production </a:t>
                          </a:r>
                          <a:r>
                            <a:rPr lang="en-US" sz="1100" dirty="0">
                              <a:solidFill>
                                <a:schemeClr val="accent1"/>
                              </a:solidFill>
                              <a:effectLst/>
                              <a:latin typeface="Times" pitchFamily="18" charset="0"/>
                              <a:cs typeface="Times" pitchFamily="18" charset="0"/>
                            </a:rPr>
                            <a:t>Cost Sector</a:t>
                          </a: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(14)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OC</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𝛿</m:t>
                                  </m:r>
                                </m:e>
                                <m:sub>
                                  <m:r>
                                    <a:rPr lang="en-US" sz="1100" i="0" kern="1200">
                                      <a:solidFill>
                                        <a:schemeClr val="accent1"/>
                                      </a:solidFill>
                                      <a:latin typeface="Cambria Math"/>
                                      <a:ea typeface="+mn-ea"/>
                                      <a:cs typeface="+mn-cs"/>
                                    </a:rPr>
                                    <m:t>2</m:t>
                                  </m:r>
                                </m:sub>
                              </m:sSub>
                              <m:d>
                                <m:dPr>
                                  <m:ctrlPr>
                                    <a:rPr lang="en-US" sz="1100" i="1" kern="1200">
                                      <a:solidFill>
                                        <a:schemeClr val="accent1"/>
                                      </a:solidFill>
                                      <a:latin typeface="Cambria Math"/>
                                      <a:ea typeface="+mn-ea"/>
                                      <a:cs typeface="+mn-cs"/>
                                    </a:rPr>
                                  </m:ctrlPr>
                                </m:dPr>
                                <m:e>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e>
                              </m:d>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(15)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COG</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𝛿</m:t>
                                  </m:r>
                                </m:e>
                                <m:sub>
                                  <m:r>
                                    <a:rPr lang="en-US" sz="1100" i="0" kern="1200">
                                      <a:solidFill>
                                        <a:schemeClr val="accent1"/>
                                      </a:solidFill>
                                      <a:latin typeface="Cambria Math"/>
                                      <a:ea typeface="+mn-ea"/>
                                      <a:cs typeface="+mn-cs"/>
                                    </a:rPr>
                                    <m:t>1</m:t>
                                  </m:r>
                                </m:sub>
                              </m:sSub>
                              <m:d>
                                <m:dPr>
                                  <m:ctrlPr>
                                    <a:rPr lang="en-US" sz="1100" i="1" kern="1200">
                                      <a:solidFill>
                                        <a:schemeClr val="accent1"/>
                                      </a:solidFill>
                                      <a:latin typeface="Cambria Math"/>
                                      <a:ea typeface="+mn-ea"/>
                                      <a:cs typeface="+mn-cs"/>
                                    </a:rPr>
                                  </m:ctrlPr>
                                </m:dPr>
                                <m:e>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e>
                              </m:d>
                            </m:oMath>
                          </a14:m>
                          <a:r>
                            <a:rPr lang="en-US" sz="1100" dirty="0">
                              <a:solidFill>
                                <a:schemeClr val="accent1"/>
                              </a:solidFill>
                              <a:effectLst/>
                              <a:latin typeface="Times" pitchFamily="18" charset="0"/>
                              <a:cs typeface="Times" pitchFamily="18" charset="0"/>
                            </a:rPr>
                            <a:t>    </a:t>
                          </a:r>
                          <a:endParaRPr lang="en-US" sz="1100" dirty="0" smtClean="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smtClean="0">
                              <a:solidFill>
                                <a:schemeClr val="accent1"/>
                              </a:solidFill>
                              <a:effectLst/>
                              <a:latin typeface="Times" pitchFamily="18" charset="0"/>
                              <a:cs typeface="Times" pitchFamily="18" charset="0"/>
                            </a:rPr>
                            <a:t>    (</a:t>
                          </a:r>
                          <a:r>
                            <a:rPr lang="en-US" sz="1100" dirty="0">
                              <a:solidFill>
                                <a:schemeClr val="accent1"/>
                              </a:solidFill>
                              <a:effectLst/>
                              <a:latin typeface="Times" pitchFamily="18" charset="0"/>
                              <a:cs typeface="Times" pitchFamily="18" charset="0"/>
                            </a:rPr>
                            <a:t>16)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GOP</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COG</m:t>
                                  </m:r>
                                </m:e>
                                <m:sub>
                                  <m:r>
                                    <a:rPr lang="en-US" sz="1100" i="1" kern="1200">
                                      <a:solidFill>
                                        <a:schemeClr val="accent1"/>
                                      </a:solidFill>
                                      <a:latin typeface="Cambria Math"/>
                                      <a:ea typeface="+mn-ea"/>
                                      <a:cs typeface="+mn-cs"/>
                                    </a:rPr>
                                    <m:t>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(17)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OC</m:t>
                                  </m:r>
                                  <m:r>
                                    <m:rPr>
                                      <m:nor/>
                                    </m:rPr>
                                    <a:rPr lang="en-US" sz="1100">
                                      <a:solidFill>
                                        <a:schemeClr val="accent1"/>
                                      </a:solidFill>
                                      <a:latin typeface="Times" pitchFamily="18" charset="0"/>
                                      <a:cs typeface="Times" pitchFamily="18" charset="0"/>
                                    </a:rPr>
                                    <m:t>2</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𝛿</m:t>
                                  </m:r>
                                </m:e>
                                <m:sub>
                                  <m:r>
                                    <a:rPr lang="en-US" sz="1100" i="0" kern="1200">
                                      <a:solidFill>
                                        <a:schemeClr val="accent1"/>
                                      </a:solidFill>
                                      <a:latin typeface="Cambria Math"/>
                                      <a:ea typeface="+mn-ea"/>
                                      <a:cs typeface="+mn-cs"/>
                                    </a:rPr>
                                    <m:t>3</m:t>
                                  </m:r>
                                </m:sub>
                              </m:sSub>
                              <m:d>
                                <m:dPr>
                                  <m:ctrlPr>
                                    <a:rPr lang="en-US" sz="1100" i="1" kern="1200">
                                      <a:solidFill>
                                        <a:schemeClr val="accent1"/>
                                      </a:solidFill>
                                      <a:latin typeface="Cambria Math"/>
                                      <a:ea typeface="+mn-ea"/>
                                      <a:cs typeface="+mn-cs"/>
                                    </a:rPr>
                                  </m:ctrlPr>
                                </m:dPr>
                                <m:e>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e>
                              </m:d>
                            </m:oMath>
                          </a14:m>
                          <a:endParaRPr lang="en-US" sz="1100" dirty="0" smtClean="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smtClean="0">
                              <a:solidFill>
                                <a:schemeClr val="accent1"/>
                              </a:solidFill>
                              <a:effectLst/>
                              <a:latin typeface="Times" pitchFamily="18" charset="0"/>
                              <a:cs typeface="Times" pitchFamily="18" charset="0"/>
                            </a:rPr>
                            <a:t>6. Income Sector</a:t>
                          </a: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(18) </a:t>
                          </a:r>
                          <a14:m>
                            <m:oMath xmlns:m="http://schemas.openxmlformats.org/officeDocument/2006/math">
                              <m:d>
                                <m:dPr>
                                  <m:begChr m:val=""/>
                                  <m:ctrlPr>
                                    <a:rPr lang="en-US" sz="1100" i="1" kern="1200" smtClean="0">
                                      <a:solidFill>
                                        <a:schemeClr val="accent1"/>
                                      </a:solidFill>
                                      <a:latin typeface="Cambria Math"/>
                                      <a:ea typeface="+mn-ea"/>
                                      <a:cs typeface="+mn-cs"/>
                                    </a:rPr>
                                  </m:ctrlPr>
                                </m:dPr>
                                <m:e>
                                  <m:sSub>
                                    <m:sSubPr>
                                      <m:ctrlPr>
                                        <a:rPr lang="en-US" sz="1100" i="1" kern="120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INV</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𝑁</m:t>
                                  </m:r>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e>
                              </m:d>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(19)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EBIT</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OC</m:t>
                                  </m:r>
                                </m:e>
                                <m:sub>
                                  <m:r>
                                    <m:rPr>
                                      <m:nor/>
                                    </m:rPr>
                                    <a:rPr lang="en-US" sz="1100" i="1" kern="1200">
                                      <a:solidFill>
                                        <a:schemeClr val="accent1"/>
                                      </a:solidFill>
                                      <a:latin typeface="Times" pitchFamily="18" charset="0"/>
                                      <a:ea typeface="+mn-ea"/>
                                      <a:cs typeface="Times" pitchFamily="18" charset="0"/>
                                    </a:rPr>
                                    <m:t>t</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OC</m:t>
                                  </m:r>
                                  <m:r>
                                    <m:rPr>
                                      <m:nor/>
                                    </m:rPr>
                                    <a:rPr lang="en-US" sz="1100" i="1" kern="1200">
                                      <a:solidFill>
                                        <a:schemeClr val="accent1"/>
                                      </a:solidFill>
                                      <a:latin typeface="Times" pitchFamily="18" charset="0"/>
                                      <a:ea typeface="+mn-ea"/>
                                      <a:cs typeface="Times" pitchFamily="18" charset="0"/>
                                    </a:rPr>
                                    <m:t>2</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𝐷</m:t>
                                  </m:r>
                                </m:e>
                                <m:sub>
                                  <m:r>
                                    <a:rPr lang="en-US" sz="1100" i="1" kern="1200">
                                      <a:solidFill>
                                        <a:schemeClr val="accent1"/>
                                      </a:solidFill>
                                      <a:latin typeface="Cambria Math"/>
                                      <a:ea typeface="+mn-ea"/>
                                      <a:cs typeface="+mn-cs"/>
                                    </a:rPr>
                                    <m:t>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(20) </a:t>
                          </a:r>
                          <a14:m>
                            <m:oMath xmlns:m="http://schemas.openxmlformats.org/officeDocument/2006/math">
                              <m:d>
                                <m:dPr>
                                  <m:begChr m:val=""/>
                                  <m:ctrlPr>
                                    <a:rPr lang="en-US" sz="1100" i="1" kern="1200" smtClean="0">
                                      <a:solidFill>
                                        <a:schemeClr val="accent1"/>
                                      </a:solidFill>
                                      <a:latin typeface="Cambria Math"/>
                                      <a:ea typeface="+mn-ea"/>
                                      <a:cs typeface="+mn-cs"/>
                                    </a:rPr>
                                  </m:ctrlPr>
                                </m:dPr>
                                <m:e>
                                  <m:sSub>
                                    <m:sSubPr>
                                      <m:ctrlPr>
                                        <a:rPr lang="en-US" sz="1100" i="1" kern="120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NIAT</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EBIT</m:t>
                                      </m:r>
                                    </m:e>
                                    <m:sub>
                                      <m:r>
                                        <m:rPr>
                                          <m:nor/>
                                        </m:rPr>
                                        <a:rPr lang="en-US" sz="1100" i="1" kern="1200">
                                          <a:solidFill>
                                            <a:schemeClr val="accent1"/>
                                          </a:solidFill>
                                          <a:latin typeface="Times" pitchFamily="18" charset="0"/>
                                          <a:ea typeface="+mn-ea"/>
                                          <a:cs typeface="Times" pitchFamily="18" charset="0"/>
                                        </a:rPr>
                                        <m:t>2</m:t>
                                      </m:r>
                                    </m:sub>
                                  </m:sSub>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𝐴</m:t>
                                      </m:r>
                                    </m:sup>
                                  </m:sSubSup>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𝐿</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)(1−</m:t>
                                  </m:r>
                                  <m:r>
                                    <a:rPr lang="en-US" sz="1100" i="1" kern="1200">
                                      <a:solidFill>
                                        <a:schemeClr val="accent1"/>
                                      </a:solidFill>
                                      <a:latin typeface="Cambria Math"/>
                                      <a:ea typeface="+mn-ea"/>
                                      <a:cs typeface="+mn-cs"/>
                                    </a:rPr>
                                    <m:t>𝑇</m:t>
                                  </m:r>
                                </m:e>
                              </m:d>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(20′) </a:t>
                          </a:r>
                          <a14:m>
                            <m:oMath xmlns:m="http://schemas.openxmlformats.org/officeDocument/2006/math">
                              <m:d>
                                <m:dPr>
                                  <m:begChr m:val=""/>
                                  <m:ctrlPr>
                                    <a:rPr lang="en-US" sz="1100" i="1" kern="1200" smtClean="0">
                                      <a:solidFill>
                                        <a:schemeClr val="accent1"/>
                                      </a:solidFill>
                                      <a:latin typeface="Cambria Math"/>
                                      <a:ea typeface="+mn-ea"/>
                                      <a:cs typeface="+mn-cs"/>
                                    </a:rPr>
                                  </m:ctrlPr>
                                </m:dPr>
                                <m:e>
                                  <m:sSub>
                                    <m:sSubPr>
                                      <m:ctrlPr>
                                        <a:rPr lang="en-US" sz="1100" i="1" kern="120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CL</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nary>
                                    <m:naryPr>
                                      <m:chr m:val="∑"/>
                                      <m:limLoc m:val="subSup"/>
                                      <m:grow m:val="on"/>
                                      <m:supHide m:val="on"/>
                                      <m:ctrlPr>
                                        <a:rPr lang="en-US" sz="1100" i="1" kern="1200">
                                          <a:solidFill>
                                            <a:schemeClr val="accent1"/>
                                          </a:solidFill>
                                          <a:latin typeface="Cambria Math"/>
                                          <a:ea typeface="+mn-ea"/>
                                          <a:cs typeface="+mn-cs"/>
                                        </a:rPr>
                                      </m:ctrlPr>
                                    </m:naryPr>
                                    <m:sub>
                                      <m:r>
                                        <a:rPr lang="en-US" sz="1100" i="0" kern="1200">
                                          <a:solidFill>
                                            <a:schemeClr val="accent1"/>
                                          </a:solidFill>
                                          <a:latin typeface="Cambria Math"/>
                                          <a:ea typeface="+mn-ea"/>
                                          <a:cs typeface="+mn-cs"/>
                                        </a:rPr>
                                        <m:t>2</m:t>
                                      </m:r>
                                    </m:sub>
                                    <m:sup/>
                                    <m:e>
                                      <m:r>
                                        <a:rPr lang="en-US" sz="1100" i="0" kern="1200">
                                          <a:solidFill>
                                            <a:schemeClr val="accent1"/>
                                          </a:solidFill>
                                          <a:latin typeface="Cambria Math"/>
                                          <a:ea typeface="+mn-ea"/>
                                          <a:cs typeface="+mn-cs"/>
                                        </a:rPr>
                                        <m:t>(</m:t>
                                      </m:r>
                                    </m:e>
                                  </m:nary>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e>
                              </m:d>
                            </m:oMath>
                          </a14:m>
                          <a:endParaRPr lang="en-US" sz="1100" dirty="0" smtClean="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smtClean="0">
                              <a:solidFill>
                                <a:schemeClr val="accent1"/>
                              </a:solidFill>
                              <a:effectLst/>
                              <a:latin typeface="Times" pitchFamily="18" charset="0"/>
                              <a:cs typeface="Times" pitchFamily="18" charset="0"/>
                            </a:rPr>
                            <a:t>7. New Financing Required Sector</a:t>
                          </a:r>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(21)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NF</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𝑏</m:t>
                                  </m:r>
                                </m:e>
                                <m:sub>
                                  <m:r>
                                    <a:rPr lang="en-US" sz="1100" i="1" kern="1200">
                                      <a:solidFill>
                                        <a:schemeClr val="accent1"/>
                                      </a:solidFill>
                                      <a:latin typeface="Cambria Math"/>
                                      <a:ea typeface="+mn-ea"/>
                                      <a:cs typeface="+mn-cs"/>
                                    </a:rPr>
                                    <m:t>𝑡</m:t>
                                  </m:r>
                                </m:sub>
                              </m:sSub>
                              <m:d>
                                <m:dPr>
                                  <m:begChr m:val="{"/>
                                  <m:endChr m:val="}"/>
                                  <m:ctrlPr>
                                    <a:rPr lang="en-US" sz="1100" i="1" kern="1200">
                                      <a:solidFill>
                                        <a:schemeClr val="accent1"/>
                                      </a:solidFill>
                                      <a:latin typeface="Cambria Math"/>
                                      <a:ea typeface="+mn-ea"/>
                                      <a:cs typeface="+mn-cs"/>
                                    </a:rPr>
                                  </m:ctrlPr>
                                </m:dPr>
                                <m:e>
                                  <m:d>
                                    <m:dPr>
                                      <m:endChr m:val="]"/>
                                      <m:ctrlPr>
                                        <a:rPr lang="en-US" sz="1100" i="1" kern="1200">
                                          <a:solidFill>
                                            <a:schemeClr val="accent1"/>
                                          </a:solidFill>
                                          <a:latin typeface="Cambria Math"/>
                                          <a:ea typeface="+mn-ea"/>
                                          <a:cs typeface="+mn-cs"/>
                                        </a:rPr>
                                      </m:ctrlPr>
                                    </m:dPr>
                                    <m:e>
                                      <m:r>
                                        <a:rPr lang="en-US" sz="1100" i="0" kern="1200">
                                          <a:solidFill>
                                            <a:schemeClr val="accent1"/>
                                          </a:solidFill>
                                          <a:latin typeface="Cambria Math"/>
                                          <a:ea typeface="+mn-ea"/>
                                          <a:cs typeface="+mn-cs"/>
                                        </a:rPr>
                                        <m:t>1−</m:t>
                                      </m:r>
                                      <m:r>
                                        <a:rPr lang="en-US" sz="1100" i="1" kern="1200">
                                          <a:solidFill>
                                            <a:schemeClr val="accent1"/>
                                          </a:solidFill>
                                          <a:latin typeface="Cambria Math"/>
                                          <a:ea typeface="+mn-ea"/>
                                          <a:cs typeface="+mn-cs"/>
                                        </a:rPr>
                                        <m:t>𝑇</m:t>
                                      </m:r>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𝐿</m:t>
                                          </m:r>
                                        </m:sup>
                                      </m:sSubSup>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NL</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𝑈</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𝐿</m:t>
                                          </m:r>
                                        </m:sup>
                                      </m:sSubSup>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NL</m:t>
                                          </m:r>
                                        </m:e>
                                        <m:sub>
                                          <m:r>
                                            <a:rPr lang="en-US" sz="1100" i="1" kern="1200">
                                              <a:solidFill>
                                                <a:schemeClr val="accent1"/>
                                              </a:solidFill>
                                              <a:latin typeface="Cambria Math"/>
                                              <a:ea typeface="+mn-ea"/>
                                              <a:cs typeface="+mn-cs"/>
                                            </a:rPr>
                                            <m:t>𝑡</m:t>
                                          </m:r>
                                        </m:sub>
                                      </m:sSub>
                                    </m:e>
                                  </m:d>
                                </m:e>
                              </m:d>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NLS</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𝛥</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RE</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d>
                                <m:dPr>
                                  <m:ctrlPr>
                                    <a:rPr lang="en-US" sz="1100" i="1" kern="1200">
                                      <a:solidFill>
                                        <a:schemeClr val="accent1"/>
                                      </a:solidFill>
                                      <a:latin typeface="Cambria Math"/>
                                      <a:ea typeface="+mn-ea"/>
                                      <a:cs typeface="+mn-cs"/>
                                    </a:rPr>
                                  </m:ctrlPr>
                                </m:dPr>
                                <m:e>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CL</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CL</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Sub>
                                </m:e>
                              </m:d>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(22)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NLS</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NS</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NL</m:t>
                                  </m:r>
                                </m:e>
                                <m:sub>
                                  <m:r>
                                    <a:rPr lang="en-US" sz="1100" i="1" kern="1200">
                                      <a:solidFill>
                                        <a:schemeClr val="accent1"/>
                                      </a:solidFill>
                                      <a:latin typeface="Cambria Math"/>
                                      <a:ea typeface="+mn-ea"/>
                                      <a:cs typeface="+mn-cs"/>
                                    </a:rPr>
                                    <m:t>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(23) </a:t>
                          </a:r>
                          <a14:m>
                            <m:oMath xmlns:m="http://schemas.openxmlformats.org/officeDocument/2006/math">
                              <m:r>
                                <a:rPr lang="en-US" sz="1100" i="1" kern="1200" smtClean="0">
                                  <a:solidFill>
                                    <a:schemeClr val="accent1"/>
                                  </a:solidFill>
                                  <a:latin typeface="Cambria Math"/>
                                  <a:ea typeface="+mn-ea"/>
                                  <a:cs typeface="+mn-cs"/>
                                </a:rPr>
                                <m:t>𝛥</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RE</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𝑏</m:t>
                                  </m:r>
                                </m:e>
                                <m:sub>
                                  <m:r>
                                    <a:rPr lang="en-US" sz="1100" i="1" kern="1200">
                                      <a:solidFill>
                                        <a:schemeClr val="accent1"/>
                                      </a:solidFill>
                                      <a:latin typeface="Cambria Math"/>
                                      <a:ea typeface="+mn-ea"/>
                                      <a:cs typeface="+mn-cs"/>
                                    </a:rPr>
                                    <m:t>𝑡</m:t>
                                  </m:r>
                                </m:sub>
                              </m:sSub>
                              <m:d>
                                <m:dPr>
                                  <m:begChr m:val="{"/>
                                  <m:endChr m:val=""/>
                                  <m:ctrlPr>
                                    <a:rPr lang="en-US" sz="1100" i="1" kern="1200">
                                      <a:solidFill>
                                        <a:schemeClr val="accent1"/>
                                      </a:solidFill>
                                      <a:latin typeface="Cambria Math"/>
                                      <a:ea typeface="+mn-ea"/>
                                      <a:cs typeface="+mn-cs"/>
                                    </a:rPr>
                                  </m:ctrlPr>
                                </m:dPr>
                                <m:e>
                                  <m:d>
                                    <m:dPr>
                                      <m:endChr m:val=""/>
                                      <m:ctrlPr>
                                        <a:rPr lang="en-US" sz="1100" i="1" kern="1200">
                                          <a:solidFill>
                                            <a:schemeClr val="accent1"/>
                                          </a:solidFill>
                                          <a:latin typeface="Cambria Math"/>
                                          <a:ea typeface="+mn-ea"/>
                                          <a:cs typeface="+mn-cs"/>
                                        </a:rPr>
                                      </m:ctrlPr>
                                    </m:dPr>
                                    <m:e>
                                      <m:r>
                                        <a:rPr lang="en-US" sz="1100" i="0" kern="1200">
                                          <a:solidFill>
                                            <a:schemeClr val="accent1"/>
                                          </a:solidFill>
                                          <a:latin typeface="Cambria Math"/>
                                          <a:ea typeface="+mn-ea"/>
                                          <a:cs typeface="+mn-cs"/>
                                        </a:rPr>
                                        <m:t>1−</m:t>
                                      </m:r>
                                      <m:r>
                                        <a:rPr lang="en-US" sz="1100" i="1" kern="1200">
                                          <a:solidFill>
                                            <a:schemeClr val="accent1"/>
                                          </a:solidFill>
                                          <a:latin typeface="Cambria Math"/>
                                          <a:ea typeface="+mn-ea"/>
                                          <a:cs typeface="+mn-cs"/>
                                        </a:rPr>
                                        <m:t>𝑇</m:t>
                                      </m:r>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EBIT</m:t>
                                          </m:r>
                                        </m:e>
                                        <m:sub>
                                          <m:r>
                                            <a:rPr lang="en-US" sz="1100" i="1" kern="1200">
                                              <a:solidFill>
                                                <a:schemeClr val="accent1"/>
                                              </a:solidFill>
                                              <a:latin typeface="Cambria Math"/>
                                              <a:ea typeface="+mn-ea"/>
                                              <a:cs typeface="+mn-cs"/>
                                            </a:rPr>
                                            <m:t>𝑡</m:t>
                                          </m:r>
                                        </m:sub>
                                      </m:sSub>
                                    </m:e>
                                  </m:d>
                                </m:e>
                              </m:d>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𝐴</m:t>
                                  </m:r>
                                </m:sup>
                              </m:sSubSup>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𝐿</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𝑈</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𝐿</m:t>
                                  </m:r>
                                </m:sup>
                              </m:sSubSup>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NL</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PFDIV</m:t>
                                  </m:r>
                                </m:e>
                                <m:sub>
                                  <m:r>
                                    <a:rPr lang="en-US" sz="1100" i="1" kern="1200">
                                      <a:solidFill>
                                        <a:schemeClr val="accent1"/>
                                      </a:solidFill>
                                      <a:latin typeface="Cambria Math"/>
                                      <a:ea typeface="+mn-ea"/>
                                      <a:cs typeface="+mn-cs"/>
                                    </a:rPr>
                                    <m:t>𝑡</m:t>
                                  </m:r>
                                </m:sub>
                              </m:sSub>
                            </m:oMath>
                          </a14:m>
                          <a:r>
                            <a:rPr lang="en-US" sz="1100" dirty="0" smtClean="0">
                              <a:solidFill>
                                <a:schemeClr val="accent1"/>
                              </a:solidFill>
                              <a:effectLst/>
                              <a:latin typeface="Times" pitchFamily="18" charset="0"/>
                              <a:cs typeface="Times" pitchFamily="18" charset="0"/>
                            </a:rPr>
                            <a:t>       </a:t>
                          </a:r>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(24)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𝐴</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up>
                                  <m:r>
                                    <a:rPr lang="en-US" sz="1100" i="1" kern="1200">
                                      <a:solidFill>
                                        <a:schemeClr val="accent1"/>
                                      </a:solidFill>
                                      <a:latin typeface="Cambria Math"/>
                                      <a:ea typeface="+mn-ea"/>
                                      <a:cs typeface="+mn-cs"/>
                                    </a:rPr>
                                    <m:t>𝐴</m:t>
                                  </m:r>
                                </m:sup>
                              </m:sSubSup>
                              <m:d>
                                <m:dPr>
                                  <m:begChr m:val="["/>
                                  <m:endChr m:val="]"/>
                                  <m:ctrlPr>
                                    <a:rPr lang="en-US" sz="1100" i="1" kern="1200">
                                      <a:solidFill>
                                        <a:schemeClr val="accent1"/>
                                      </a:solidFill>
                                      <a:latin typeface="Cambria Math"/>
                                      <a:ea typeface="+mn-ea"/>
                                      <a:cs typeface="+mn-cs"/>
                                    </a:rPr>
                                  </m:ctrlPr>
                                </m:dPr>
                                <m:e>
                                  <m:f>
                                    <m:fPr>
                                      <m:ctrlPr>
                                        <a:rPr lang="en-US" sz="1100" i="1" kern="1200">
                                          <a:solidFill>
                                            <a:schemeClr val="accent1"/>
                                          </a:solidFill>
                                          <a:latin typeface="Cambria Math"/>
                                          <a:ea typeface="+mn-ea"/>
                                          <a:cs typeface="+mn-cs"/>
                                        </a:rPr>
                                      </m:ctrlPr>
                                    </m:fPr>
                                    <m:num>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𝐿</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LR</m:t>
                                          </m:r>
                                        </m:e>
                                        <m:sub>
                                          <m:r>
                                            <a:rPr lang="en-US" sz="1100" i="1" kern="1200">
                                              <a:solidFill>
                                                <a:schemeClr val="accent1"/>
                                              </a:solidFill>
                                              <a:latin typeface="Cambria Math"/>
                                              <a:ea typeface="+mn-ea"/>
                                              <a:cs typeface="+mn-cs"/>
                                            </a:rPr>
                                            <m:t>𝑡</m:t>
                                          </m:r>
                                        </m:sub>
                                      </m:sSub>
                                    </m:num>
                                    <m:den>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𝐿</m:t>
                                          </m:r>
                                        </m:e>
                                        <m:sub>
                                          <m:r>
                                            <a:rPr lang="en-US" sz="1100" i="1" kern="1200">
                                              <a:solidFill>
                                                <a:schemeClr val="accent1"/>
                                              </a:solidFill>
                                              <a:latin typeface="Cambria Math"/>
                                              <a:ea typeface="+mn-ea"/>
                                              <a:cs typeface="+mn-cs"/>
                                            </a:rPr>
                                            <m:t>𝑡</m:t>
                                          </m:r>
                                        </m:sub>
                                      </m:sSub>
                                    </m:den>
                                  </m:f>
                                </m:e>
                              </m:d>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𝐿</m:t>
                                  </m:r>
                                </m:sup>
                              </m:sSubSup>
                              <m:sSub>
                                <m:sSubPr>
                                  <m:ctrlPr>
                                    <a:rPr lang="en-US" sz="1100" i="1" kern="1200">
                                      <a:solidFill>
                                        <a:schemeClr val="accent1"/>
                                      </a:solidFill>
                                      <a:latin typeface="Cambria Math"/>
                                      <a:ea typeface="+mn-ea"/>
                                      <a:cs typeface="+mn-cs"/>
                                    </a:rPr>
                                  </m:ctrlPr>
                                </m:sSubPr>
                                <m:e/>
                                <m:sub>
                                  <m:f>
                                    <m:fPr>
                                      <m:ctrlPr>
                                        <a:rPr lang="en-US" sz="1100" i="1" kern="1200">
                                          <a:solidFill>
                                            <a:schemeClr val="accent1"/>
                                          </a:solidFill>
                                          <a:latin typeface="Cambria Math"/>
                                          <a:ea typeface="+mn-ea"/>
                                          <a:cs typeface="+mn-cs"/>
                                        </a:rPr>
                                      </m:ctrlPr>
                                    </m:fPr>
                                    <m:num>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NL</m:t>
                                          </m:r>
                                        </m:e>
                                        <m:sub>
                                          <m:r>
                                            <a:rPr lang="en-US" sz="1100" i="1" kern="1200">
                                              <a:solidFill>
                                                <a:schemeClr val="accent1"/>
                                              </a:solidFill>
                                              <a:latin typeface="Cambria Math"/>
                                              <a:ea typeface="+mn-ea"/>
                                              <a:cs typeface="+mn-cs"/>
                                            </a:rPr>
                                            <m:t>𝑡</m:t>
                                          </m:r>
                                        </m:sub>
                                      </m:sSub>
                                    </m:num>
                                    <m:den>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𝐿</m:t>
                                          </m:r>
                                        </m:e>
                                        <m:sub>
                                          <m:r>
                                            <a:rPr lang="en-US" sz="1100" i="1" kern="1200">
                                              <a:solidFill>
                                                <a:schemeClr val="accent1"/>
                                              </a:solidFill>
                                              <a:latin typeface="Cambria Math"/>
                                              <a:ea typeface="+mn-ea"/>
                                              <a:cs typeface="+mn-cs"/>
                                            </a:rPr>
                                            <m:t>𝑡</m:t>
                                          </m:r>
                                        </m:sub>
                                      </m:sSub>
                                    </m:den>
                                  </m:f>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(25) </a:t>
                          </a:r>
                          <a14:m>
                            <m:oMath xmlns:m="http://schemas.openxmlformats.org/officeDocument/2006/math">
                              <m:f>
                                <m:fPr>
                                  <m:ctrlPr>
                                    <a:rPr lang="en-US" sz="1100" i="1" kern="1200" smtClean="0">
                                      <a:solidFill>
                                        <a:schemeClr val="accent1"/>
                                      </a:solidFill>
                                      <a:latin typeface="Cambria Math"/>
                                      <a:ea typeface="+mn-ea"/>
                                      <a:cs typeface="+mn-cs"/>
                                    </a:rPr>
                                  </m:ctrlPr>
                                </m:fPr>
                                <m:num>
                                  <m:sSub>
                                    <m:sSubPr>
                                      <m:ctrlPr>
                                        <a:rPr lang="en-US" sz="1100" i="1" kern="120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NL</m:t>
                                      </m:r>
                                    </m:e>
                                    <m:sub>
                                      <m:r>
                                        <a:rPr lang="en-US" sz="1100" i="1" kern="1200">
                                          <a:solidFill>
                                            <a:schemeClr val="accent1"/>
                                          </a:solidFill>
                                          <a:latin typeface="Cambria Math"/>
                                          <a:ea typeface="+mn-ea"/>
                                          <a:cs typeface="+mn-cs"/>
                                        </a:rPr>
                                        <m:t>𝑡</m:t>
                                      </m:r>
                                    </m:sub>
                                  </m:sSub>
                                </m:num>
                                <m:den>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NS</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𝛥</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RE</m:t>
                                      </m:r>
                                    </m:e>
                                    <m:sub>
                                      <m:r>
                                        <a:rPr lang="en-US" sz="1100" i="1" kern="1200">
                                          <a:solidFill>
                                            <a:schemeClr val="accent1"/>
                                          </a:solidFill>
                                          <a:latin typeface="Cambria Math"/>
                                          <a:ea typeface="+mn-ea"/>
                                          <a:cs typeface="+mn-cs"/>
                                        </a:rPr>
                                        <m:t>𝑡</m:t>
                                      </m:r>
                                    </m:sub>
                                  </m:sSub>
                                </m:den>
                              </m:f>
                              <m:r>
                                <a:rPr lang="en-US" sz="1100" i="0" kern="1200">
                                  <a:solidFill>
                                    <a:schemeClr val="accent1"/>
                                  </a:solidFill>
                                  <a:latin typeface="Cambria Math"/>
                                  <a:ea typeface="+mn-ea"/>
                                  <a:cs typeface="+mn-cs"/>
                                </a:rPr>
                                <m:t>=</m:t>
                              </m:r>
                              <m:r>
                                <a:rPr lang="en-US" sz="1100" i="1" kern="1200">
                                  <a:solidFill>
                                    <a:schemeClr val="accent1"/>
                                  </a:solidFill>
                                  <a:latin typeface="Cambria Math"/>
                                  <a:ea typeface="+mn-ea"/>
                                  <a:cs typeface="+mn-cs"/>
                                </a:rPr>
                                <m:t>𝑘</m:t>
                              </m:r>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(26) </a:t>
                          </a:r>
                          <a14:m>
                            <m:oMath xmlns:m="http://schemas.openxmlformats.org/officeDocument/2006/math">
                              <m:sSub>
                                <m:sSubPr>
                                  <m:ctrlPr>
                                    <a:rPr lang="en-US" sz="1100" i="1" kern="1200" smtClean="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𝐿</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𝐿</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LR</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NL</m:t>
                                  </m:r>
                                </m:e>
                                <m:sub>
                                  <m:r>
                                    <a:rPr lang="en-US" sz="1100" i="1" kern="1200">
                                      <a:solidFill>
                                        <a:schemeClr val="accent1"/>
                                      </a:solidFill>
                                      <a:latin typeface="Cambria Math"/>
                                      <a:ea typeface="+mn-ea"/>
                                      <a:cs typeface="+mn-cs"/>
                                    </a:rPr>
                                    <m:t>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endParaRPr lang="en-US" sz="1100" dirty="0">
                            <a:solidFill>
                              <a:schemeClr val="accent1"/>
                            </a:solidFill>
                            <a:effectLst/>
                            <a:latin typeface="Times" pitchFamily="18" charset="0"/>
                            <a:ea typeface="Times New Roman"/>
                            <a:cs typeface="Times" pitchFamily="18" charset="0"/>
                          </a:endParaRPr>
                        </a:p>
                      </a:txBody>
                      <a:tcPr marL="53039" marR="53039" marT="0" marB="0"/>
                    </a:tc>
                    <a:tc>
                      <a:txBody>
                        <a:bodyPr/>
                        <a:lstStyle/>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smtClean="0">
                              <a:solidFill>
                                <a:schemeClr val="accent1"/>
                              </a:solidFill>
                              <a:effectLst/>
                              <a:latin typeface="Times" pitchFamily="18" charset="0"/>
                              <a:cs typeface="Times" pitchFamily="18" charset="0"/>
                            </a:rPr>
                            <a:t>8. Risk Sector</a:t>
                          </a: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(27)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𝜎</m:t>
                                  </m:r>
                                </m:e>
                                <m:sub>
                                  <m:r>
                                    <m:rPr>
                                      <m:nor/>
                                    </m:rPr>
                                    <a:rPr lang="en-US" sz="1100" i="1" kern="1200">
                                      <a:solidFill>
                                        <a:schemeClr val="accent1"/>
                                      </a:solidFill>
                                      <a:latin typeface="Times" pitchFamily="18" charset="0"/>
                                      <a:ea typeface="+mn-ea"/>
                                      <a:cs typeface="Times" pitchFamily="18" charset="0"/>
                                    </a:rPr>
                                    <m:t>ebit</m:t>
                                  </m:r>
                                </m:sub>
                                <m:sup>
                                  <m:r>
                                    <m:rPr>
                                      <m:nor/>
                                    </m:rPr>
                                    <a:rPr lang="en-US" sz="1100" i="1" kern="1200">
                                      <a:solidFill>
                                        <a:schemeClr val="accent1"/>
                                      </a:solidFill>
                                      <a:latin typeface="Times" pitchFamily="18" charset="0"/>
                                      <a:ea typeface="+mn-ea"/>
                                      <a:cs typeface="Times" pitchFamily="18" charset="0"/>
                                    </a:rPr>
                                    <m:t>2</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𝜃</m:t>
                                  </m:r>
                                </m:e>
                                <m:sub>
                                  <m:r>
                                    <a:rPr lang="en-US" sz="1100" i="0" kern="1200">
                                      <a:solidFill>
                                        <a:schemeClr val="accent1"/>
                                      </a:solidFill>
                                      <a:latin typeface="Cambria Math"/>
                                      <a:ea typeface="+mn-ea"/>
                                      <a:cs typeface="+mn-cs"/>
                                    </a:rPr>
                                    <m:t>1</m:t>
                                  </m:r>
                                </m:sub>
                                <m:sup>
                                  <m:r>
                                    <a:rPr lang="en-US" sz="1100" i="0" kern="1200">
                                      <a:solidFill>
                                        <a:schemeClr val="accent1"/>
                                      </a:solidFill>
                                      <a:latin typeface="Cambria Math"/>
                                      <a:ea typeface="+mn-ea"/>
                                      <a:cs typeface="+mn-cs"/>
                                    </a:rPr>
                                    <m:t>2</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𝜃</m:t>
                                  </m:r>
                                </m:e>
                                <m:sub>
                                  <m:r>
                                    <a:rPr lang="en-US" sz="1100" i="0" kern="1200">
                                      <a:solidFill>
                                        <a:schemeClr val="accent1"/>
                                      </a:solidFill>
                                      <a:latin typeface="Cambria Math"/>
                                      <a:ea typeface="+mn-ea"/>
                                      <a:cs typeface="+mn-cs"/>
                                    </a:rPr>
                                    <m:t>2</m:t>
                                  </m:r>
                                </m:sub>
                                <m:sup>
                                  <m:r>
                                    <a:rPr lang="en-US" sz="1100" i="0" kern="1200">
                                      <a:solidFill>
                                        <a:schemeClr val="accent1"/>
                                      </a:solidFill>
                                      <a:latin typeface="Cambria Math"/>
                                      <a:ea typeface="+mn-ea"/>
                                      <a:cs typeface="+mn-cs"/>
                                    </a:rPr>
                                    <m:t>2</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𝜎</m:t>
                                  </m:r>
                                </m:e>
                                <m:sub>
                                  <m:sSubSup>
                                    <m:sSubSupPr>
                                      <m:ctrlPr>
                                        <a:rPr lang="en-US" sz="1100" i="1" kern="1200">
                                          <a:solidFill>
                                            <a:schemeClr val="accent1"/>
                                          </a:solidFill>
                                          <a:latin typeface="Cambria Math"/>
                                          <a:ea typeface="+mn-ea"/>
                                          <a:cs typeface="+mn-cs"/>
                                        </a:rPr>
                                      </m:ctrlPr>
                                    </m:sSubSupPr>
                                    <m:e>
                                      <m:r>
                                        <m:rPr>
                                          <m:nor/>
                                        </m:rPr>
                                        <a:rPr lang="en-US" sz="1100" i="1" kern="1200">
                                          <a:solidFill>
                                            <a:schemeClr val="accent1"/>
                                          </a:solidFill>
                                          <a:latin typeface="Times" pitchFamily="18" charset="0"/>
                                          <a:ea typeface="+mn-ea"/>
                                          <a:cs typeface="Times" pitchFamily="18" charset="0"/>
                                        </a:rPr>
                                        <m:t>Sales</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𝑝</m:t>
                                      </m:r>
                                    </m:sup>
                                  </m:sSubSup>
                                </m:sub>
                                <m:sup>
                                  <m:r>
                                    <a:rPr lang="en-US" sz="1100" i="0" kern="1200">
                                      <a:solidFill>
                                        <a:schemeClr val="accent1"/>
                                      </a:solidFill>
                                      <a:latin typeface="Cambria Math"/>
                                      <a:ea typeface="+mn-ea"/>
                                      <a:cs typeface="+mn-cs"/>
                                    </a:rPr>
                                    <m:t>2</m:t>
                                  </m:r>
                                </m:sup>
                              </m:sSubSup>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(28)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𝜎</m:t>
                                  </m:r>
                                </m:e>
                                <m:sub>
                                  <m:r>
                                    <m:rPr>
                                      <m:nor/>
                                    </m:rPr>
                                    <a:rPr lang="en-US" sz="1100" i="1" kern="1200">
                                      <a:solidFill>
                                        <a:schemeClr val="accent1"/>
                                      </a:solidFill>
                                      <a:latin typeface="Times" pitchFamily="18" charset="0"/>
                                      <a:ea typeface="+mn-ea"/>
                                      <a:cs typeface="Times" pitchFamily="18" charset="0"/>
                                    </a:rPr>
                                    <m:t>niat</m:t>
                                  </m:r>
                                </m:sub>
                                <m:sup>
                                  <m:r>
                                    <m:rPr>
                                      <m:nor/>
                                    </m:rPr>
                                    <a:rPr lang="en-US" sz="1100" i="1" kern="1200">
                                      <a:solidFill>
                                        <a:schemeClr val="accent1"/>
                                      </a:solidFill>
                                      <a:latin typeface="Times" pitchFamily="18" charset="0"/>
                                      <a:ea typeface="+mn-ea"/>
                                      <a:cs typeface="Times" pitchFamily="18" charset="0"/>
                                    </a:rPr>
                                    <m:t>2</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𝜃</m:t>
                                  </m:r>
                                </m:e>
                                <m:sub>
                                  <m:r>
                                    <a:rPr lang="en-US" sz="1100" i="0" kern="1200">
                                      <a:solidFill>
                                        <a:schemeClr val="accent1"/>
                                      </a:solidFill>
                                      <a:latin typeface="Cambria Math"/>
                                      <a:ea typeface="+mn-ea"/>
                                      <a:cs typeface="+mn-cs"/>
                                    </a:rPr>
                                    <m:t>5</m:t>
                                  </m:r>
                                </m:sub>
                                <m:sup>
                                  <m:r>
                                    <a:rPr lang="en-US" sz="1100" i="0" kern="1200">
                                      <a:solidFill>
                                        <a:schemeClr val="accent1"/>
                                      </a:solidFill>
                                      <a:latin typeface="Cambria Math"/>
                                      <a:ea typeface="+mn-ea"/>
                                      <a:cs typeface="+mn-cs"/>
                                    </a:rPr>
                                    <m:t>2</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𝜃</m:t>
                                  </m:r>
                                </m:e>
                                <m:sub>
                                  <m:r>
                                    <a:rPr lang="en-US" sz="1100" i="0" kern="1200">
                                      <a:solidFill>
                                        <a:schemeClr val="accent1"/>
                                      </a:solidFill>
                                      <a:latin typeface="Cambria Math"/>
                                      <a:ea typeface="+mn-ea"/>
                                      <a:cs typeface="+mn-cs"/>
                                    </a:rPr>
                                    <m:t>6</m:t>
                                  </m:r>
                                </m:sub>
                                <m:sup>
                                  <m:r>
                                    <a:rPr lang="en-US" sz="1100" i="0" kern="1200">
                                      <a:solidFill>
                                        <a:schemeClr val="accent1"/>
                                      </a:solidFill>
                                      <a:latin typeface="Cambria Math"/>
                                      <a:ea typeface="+mn-ea"/>
                                      <a:cs typeface="+mn-cs"/>
                                    </a:rPr>
                                    <m:t>2</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𝜃</m:t>
                                  </m:r>
                                </m:e>
                                <m:sub>
                                  <m:r>
                                    <a:rPr lang="en-US" sz="1100" i="0" kern="1200">
                                      <a:solidFill>
                                        <a:schemeClr val="accent1"/>
                                      </a:solidFill>
                                      <a:latin typeface="Cambria Math"/>
                                      <a:ea typeface="+mn-ea"/>
                                      <a:cs typeface="+mn-cs"/>
                                    </a:rPr>
                                    <m:t>2</m:t>
                                  </m:r>
                                </m:sub>
                                <m:sup>
                                  <m:r>
                                    <a:rPr lang="en-US" sz="1100" i="0" kern="1200">
                                      <a:solidFill>
                                        <a:schemeClr val="accent1"/>
                                      </a:solidFill>
                                      <a:latin typeface="Cambria Math"/>
                                      <a:ea typeface="+mn-ea"/>
                                      <a:cs typeface="+mn-cs"/>
                                    </a:rPr>
                                    <m:t>2</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𝜎</m:t>
                                  </m:r>
                                </m:e>
                                <m:sub>
                                  <m:sSubSup>
                                    <m:sSubSupPr>
                                      <m:ctrlPr>
                                        <a:rPr lang="en-US" sz="1100" i="1" kern="1200">
                                          <a:solidFill>
                                            <a:schemeClr val="accent1"/>
                                          </a:solidFill>
                                          <a:latin typeface="Cambria Math"/>
                                          <a:ea typeface="+mn-ea"/>
                                          <a:cs typeface="+mn-cs"/>
                                        </a:rPr>
                                      </m:ctrlPr>
                                    </m:sSubSupPr>
                                    <m:e>
                                      <m:r>
                                        <m:rPr>
                                          <m:nor/>
                                        </m:rPr>
                                        <a:rPr lang="en-US" sz="1100" i="1" kern="1200">
                                          <a:solidFill>
                                            <a:schemeClr val="accent1"/>
                                          </a:solidFill>
                                          <a:latin typeface="Times" pitchFamily="18" charset="0"/>
                                          <a:ea typeface="+mn-ea"/>
                                          <a:cs typeface="Times" pitchFamily="18" charset="0"/>
                                        </a:rPr>
                                        <m:t>Sales</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𝑝</m:t>
                                      </m:r>
                                    </m:sup>
                                  </m:sSubSup>
                                </m:sub>
                                <m:sup>
                                  <m:r>
                                    <a:rPr lang="en-US" sz="1100" i="0" kern="1200">
                                      <a:solidFill>
                                        <a:schemeClr val="accent1"/>
                                      </a:solidFill>
                                      <a:latin typeface="Cambria Math"/>
                                      <a:ea typeface="+mn-ea"/>
                                      <a:cs typeface="+mn-cs"/>
                                    </a:rPr>
                                    <m:t>2</m:t>
                                  </m:r>
                                </m:sup>
                              </m:sSubSup>
                            </m:oMath>
                          </a14:m>
                          <a:r>
                            <a:rPr lang="en-US" sz="1100" dirty="0">
                              <a:solidFill>
                                <a:schemeClr val="accent1"/>
                              </a:solidFill>
                              <a:effectLst/>
                              <a:latin typeface="Times" pitchFamily="18" charset="0"/>
                              <a:cs typeface="Times" pitchFamily="18" charset="0"/>
                            </a:rPr>
                            <a:t> </a:t>
                          </a:r>
                          <a:endParaRPr lang="en-US" sz="1100" dirty="0" smtClean="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smtClean="0">
                              <a:solidFill>
                                <a:schemeClr val="accent1"/>
                              </a:solidFill>
                              <a:effectLst/>
                              <a:latin typeface="Times" pitchFamily="18" charset="0"/>
                              <a:cs typeface="Times" pitchFamily="18" charset="0"/>
                            </a:rPr>
                            <a:t>9. Costs of Financing Sector</a:t>
                          </a: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(29)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𝐿</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𝛼</m:t>
                                  </m:r>
                                </m:e>
                                <m:sub>
                                  <m:r>
                                    <a:rPr lang="en-US" sz="1100" i="1" kern="1200">
                                      <a:solidFill>
                                        <a:schemeClr val="accent1"/>
                                      </a:solidFill>
                                      <a:latin typeface="Cambria Math"/>
                                      <a:ea typeface="+mn-ea"/>
                                      <a:cs typeface="+mn-cs"/>
                                    </a:rPr>
                                    <m:t>𝐿</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𝛽</m:t>
                                  </m:r>
                                </m:e>
                                <m:sub>
                                  <m:r>
                                    <a:rPr lang="en-US" sz="1100" i="1" kern="1200">
                                      <a:solidFill>
                                        <a:schemeClr val="accent1"/>
                                      </a:solidFill>
                                      <a:latin typeface="Cambria Math"/>
                                      <a:ea typeface="+mn-ea"/>
                                      <a:cs typeface="+mn-cs"/>
                                    </a:rPr>
                                    <m:t>𝐿</m:t>
                                  </m:r>
                                </m:sub>
                              </m:sSub>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𝑣</m:t>
                                  </m:r>
                                </m:e>
                                <m:sub>
                                  <m:r>
                                    <m:rPr>
                                      <m:nor/>
                                    </m:rPr>
                                    <a:rPr lang="en-US" sz="1100" i="1" kern="1200">
                                      <a:solidFill>
                                        <a:schemeClr val="accent1"/>
                                      </a:solidFill>
                                      <a:latin typeface="Times" pitchFamily="18" charset="0"/>
                                      <a:ea typeface="+mn-ea"/>
                                      <a:cs typeface="Times" pitchFamily="18" charset="0"/>
                                    </a:rPr>
                                    <m:t>EBIT</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(30) </a:t>
                          </a:r>
                          <a14:m>
                            <m:oMath xmlns:m="http://schemas.openxmlformats.org/officeDocument/2006/math">
                              <m:sSub>
                                <m:sSubPr>
                                  <m:ctrlPr>
                                    <a:rPr lang="en-US" sz="1100" i="1" kern="1200" smtClean="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𝑣</m:t>
                                  </m:r>
                                </m:e>
                                <m:sub>
                                  <m:r>
                                    <m:rPr>
                                      <m:nor/>
                                    </m:rPr>
                                    <a:rPr lang="en-US" sz="1100" i="1" kern="1200">
                                      <a:solidFill>
                                        <a:schemeClr val="accent1"/>
                                      </a:solidFill>
                                      <a:latin typeface="Times" pitchFamily="18" charset="0"/>
                                      <a:ea typeface="+mn-ea"/>
                                      <a:cs typeface="Times" pitchFamily="18" charset="0"/>
                                    </a:rPr>
                                    <m:t>EBIT</m:t>
                                  </m:r>
                                </m:sub>
                              </m:sSub>
                              <m:r>
                                <a:rPr lang="en-US" sz="1100" i="0" kern="1200">
                                  <a:solidFill>
                                    <a:schemeClr val="accent1"/>
                                  </a:solidFill>
                                  <a:latin typeface="Cambria Math"/>
                                  <a:ea typeface="+mn-ea"/>
                                  <a:cs typeface="+mn-cs"/>
                                </a:rPr>
                                <m:t>=</m:t>
                              </m:r>
                              <m:f>
                                <m:fPr>
                                  <m:ctrlPr>
                                    <a:rPr lang="en-US" sz="1100" i="1" kern="1200">
                                      <a:solidFill>
                                        <a:schemeClr val="accent1"/>
                                      </a:solidFill>
                                      <a:latin typeface="Cambria Math"/>
                                      <a:ea typeface="+mn-ea"/>
                                      <a:cs typeface="+mn-cs"/>
                                    </a:rPr>
                                  </m:ctrlPr>
                                </m:fPr>
                                <m:num>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𝜎</m:t>
                                      </m:r>
                                    </m:e>
                                    <m:sub>
                                      <m:r>
                                        <m:rPr>
                                          <m:nor/>
                                        </m:rPr>
                                        <a:rPr lang="en-US" sz="1100" i="1" kern="1200">
                                          <a:solidFill>
                                            <a:schemeClr val="accent1"/>
                                          </a:solidFill>
                                          <a:latin typeface="Times" pitchFamily="18" charset="0"/>
                                          <a:ea typeface="+mn-ea"/>
                                          <a:cs typeface="Times" pitchFamily="18" charset="0"/>
                                        </a:rPr>
                                        <m:t>EBIT</m:t>
                                      </m:r>
                                    </m:sub>
                                  </m:sSub>
                                </m:num>
                                <m:den>
                                  <m:sSub>
                                    <m:sSubPr>
                                      <m:ctrlPr>
                                        <a:rPr lang="en-US" sz="1100" i="1" kern="1200">
                                          <a:solidFill>
                                            <a:schemeClr val="accent1"/>
                                          </a:solidFill>
                                          <a:latin typeface="Cambria Math"/>
                                          <a:ea typeface="+mn-ea"/>
                                          <a:cs typeface="+mn-cs"/>
                                        </a:rPr>
                                      </m:ctrlPr>
                                    </m:sSubPr>
                                    <m:e>
                                      <m:acc>
                                        <m:accPr>
                                          <m:chr m:val="̅"/>
                                          <m:ctrlPr>
                                            <a:rPr lang="en-US" sz="1100" i="1" kern="1200">
                                              <a:solidFill>
                                                <a:schemeClr val="accent1"/>
                                              </a:solidFill>
                                              <a:latin typeface="Cambria Math"/>
                                              <a:ea typeface="+mn-ea"/>
                                              <a:cs typeface="+mn-cs"/>
                                            </a:rPr>
                                          </m:ctrlPr>
                                        </m:accPr>
                                        <m:e>
                                          <m:r>
                                            <a:rPr lang="en-US" sz="1100" i="1" kern="1200">
                                              <a:solidFill>
                                                <a:schemeClr val="accent1"/>
                                              </a:solidFill>
                                              <a:latin typeface="Cambria Math"/>
                                              <a:ea typeface="+mn-ea"/>
                                              <a:cs typeface="+mn-cs"/>
                                            </a:rPr>
                                            <m:t>𝑅</m:t>
                                          </m:r>
                                        </m:e>
                                      </m:acc>
                                    </m:e>
                                    <m:sub>
                                      <m:r>
                                        <m:rPr>
                                          <m:nor/>
                                        </m:rPr>
                                        <a:rPr lang="en-US" sz="1100" i="1" kern="1200">
                                          <a:solidFill>
                                            <a:schemeClr val="accent1"/>
                                          </a:solidFill>
                                          <a:latin typeface="Times" pitchFamily="18" charset="0"/>
                                          <a:ea typeface="+mn-ea"/>
                                          <a:cs typeface="Times" pitchFamily="18" charset="0"/>
                                        </a:rPr>
                                        <m:t>EBIT</m:t>
                                      </m:r>
                                    </m:sub>
                                  </m:sSub>
                                </m:den>
                              </m:f>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(31)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𝛼</m:t>
                                  </m:r>
                                </m:e>
                                <m:sub>
                                  <m:r>
                                    <a:rPr lang="en-US" sz="1100" i="1" kern="1200">
                                      <a:solidFill>
                                        <a:schemeClr val="accent1"/>
                                      </a:solidFill>
                                      <a:latin typeface="Cambria Math"/>
                                      <a:ea typeface="+mn-ea"/>
                                      <a:cs typeface="+mn-cs"/>
                                    </a:rPr>
                                    <m:t>𝑠</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𝛽</m:t>
                                  </m:r>
                                </m:e>
                                <m:sub>
                                  <m:r>
                                    <a:rPr lang="en-US" sz="1100" i="1" kern="1200">
                                      <a:solidFill>
                                        <a:schemeClr val="accent1"/>
                                      </a:solidFill>
                                      <a:latin typeface="Cambria Math"/>
                                      <a:ea typeface="+mn-ea"/>
                                      <a:cs typeface="+mn-cs"/>
                                    </a:rPr>
                                    <m:t>𝑠</m:t>
                                  </m:r>
                                </m:sub>
                              </m:sSub>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𝑣</m:t>
                                  </m:r>
                                </m:e>
                                <m:sub>
                                  <m:r>
                                    <m:rPr>
                                      <m:nor/>
                                    </m:rPr>
                                    <a:rPr lang="en-US" sz="1100" i="1" kern="1200">
                                      <a:solidFill>
                                        <a:schemeClr val="accent1"/>
                                      </a:solidFill>
                                      <a:latin typeface="Times" pitchFamily="18" charset="0"/>
                                      <a:ea typeface="+mn-ea"/>
                                      <a:cs typeface="Times" pitchFamily="18" charset="0"/>
                                    </a:rPr>
                                    <m:t>NIAT</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(32) </a:t>
                          </a:r>
                          <a14:m>
                            <m:oMath xmlns:m="http://schemas.openxmlformats.org/officeDocument/2006/math">
                              <m:sSub>
                                <m:sSubPr>
                                  <m:ctrlPr>
                                    <a:rPr lang="en-US" sz="1100" i="1" kern="1200" smtClean="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𝑣</m:t>
                                  </m:r>
                                </m:e>
                                <m:sub>
                                  <m:r>
                                    <m:rPr>
                                      <m:nor/>
                                    </m:rPr>
                                    <a:rPr lang="en-US" sz="1100" i="1" kern="1200">
                                      <a:solidFill>
                                        <a:schemeClr val="accent1"/>
                                      </a:solidFill>
                                      <a:latin typeface="Times" pitchFamily="18" charset="0"/>
                                      <a:ea typeface="+mn-ea"/>
                                      <a:cs typeface="Times" pitchFamily="18" charset="0"/>
                                    </a:rPr>
                                    <m:t>NIAT</m:t>
                                  </m:r>
                                </m:sub>
                              </m:sSub>
                              <m:r>
                                <a:rPr lang="en-US" sz="1100" i="0" kern="1200">
                                  <a:solidFill>
                                    <a:schemeClr val="accent1"/>
                                  </a:solidFill>
                                  <a:latin typeface="Cambria Math"/>
                                  <a:ea typeface="+mn-ea"/>
                                  <a:cs typeface="+mn-cs"/>
                                </a:rPr>
                                <m:t>=</m:t>
                              </m:r>
                              <m:f>
                                <m:fPr>
                                  <m:ctrlPr>
                                    <a:rPr lang="en-US" sz="1100" i="1" kern="1200">
                                      <a:solidFill>
                                        <a:schemeClr val="accent1"/>
                                      </a:solidFill>
                                      <a:latin typeface="Cambria Math"/>
                                      <a:ea typeface="+mn-ea"/>
                                      <a:cs typeface="+mn-cs"/>
                                    </a:rPr>
                                  </m:ctrlPr>
                                </m:fPr>
                                <m:num>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𝜎</m:t>
                                      </m:r>
                                    </m:e>
                                    <m:sub>
                                      <m:r>
                                        <m:rPr>
                                          <m:nor/>
                                        </m:rPr>
                                        <a:rPr lang="en-US" sz="1100" i="1" kern="1200">
                                          <a:solidFill>
                                            <a:schemeClr val="accent1"/>
                                          </a:solidFill>
                                          <a:latin typeface="Times" pitchFamily="18" charset="0"/>
                                          <a:ea typeface="+mn-ea"/>
                                          <a:cs typeface="Times" pitchFamily="18" charset="0"/>
                                        </a:rPr>
                                        <m:t>NIAT</m:t>
                                      </m:r>
                                    </m:sub>
                                  </m:sSub>
                                </m:num>
                                <m:den>
                                  <m:sSub>
                                    <m:sSubPr>
                                      <m:ctrlPr>
                                        <a:rPr lang="en-US" sz="1100" i="1" kern="1200">
                                          <a:solidFill>
                                            <a:schemeClr val="accent1"/>
                                          </a:solidFill>
                                          <a:latin typeface="Cambria Math"/>
                                          <a:ea typeface="+mn-ea"/>
                                          <a:cs typeface="+mn-cs"/>
                                        </a:rPr>
                                      </m:ctrlPr>
                                    </m:sSubPr>
                                    <m:e>
                                      <m:acc>
                                        <m:accPr>
                                          <m:chr m:val="̅"/>
                                          <m:ctrlPr>
                                            <a:rPr lang="en-US" sz="1100" i="1" kern="1200">
                                              <a:solidFill>
                                                <a:schemeClr val="accent1"/>
                                              </a:solidFill>
                                              <a:latin typeface="Cambria Math"/>
                                              <a:ea typeface="+mn-ea"/>
                                              <a:cs typeface="+mn-cs"/>
                                            </a:rPr>
                                          </m:ctrlPr>
                                        </m:accPr>
                                        <m:e>
                                          <m:r>
                                            <a:rPr lang="en-US" sz="1100" i="1" kern="1200">
                                              <a:solidFill>
                                                <a:schemeClr val="accent1"/>
                                              </a:solidFill>
                                              <a:latin typeface="Cambria Math"/>
                                              <a:ea typeface="+mn-ea"/>
                                              <a:cs typeface="+mn-cs"/>
                                            </a:rPr>
                                            <m:t>𝑅</m:t>
                                          </m:r>
                                        </m:e>
                                      </m:acc>
                                    </m:e>
                                    <m:sub>
                                      <m:r>
                                        <m:rPr>
                                          <m:nor/>
                                        </m:rPr>
                                        <a:rPr lang="en-US" sz="1100" i="1" kern="1200">
                                          <a:solidFill>
                                            <a:schemeClr val="accent1"/>
                                          </a:solidFill>
                                          <a:latin typeface="Times" pitchFamily="18" charset="0"/>
                                          <a:ea typeface="+mn-ea"/>
                                          <a:cs typeface="Times" pitchFamily="18" charset="0"/>
                                        </a:rPr>
                                        <m:t>NIAT</m:t>
                                      </m:r>
                                    </m:sub>
                                  </m:sSub>
                                </m:den>
                              </m:f>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10. Valuation of Equity Sector</a:t>
                          </a: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(33)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TEV</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f>
                                <m:fPr>
                                  <m:ctrlPr>
                                    <a:rPr lang="en-US" sz="1100" i="1" kern="1200">
                                      <a:solidFill>
                                        <a:schemeClr val="accent1"/>
                                      </a:solidFill>
                                      <a:latin typeface="Cambria Math"/>
                                      <a:ea typeface="+mn-ea"/>
                                      <a:cs typeface="+mn-cs"/>
                                    </a:rPr>
                                  </m:ctrlPr>
                                </m:fPr>
                                <m:num>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CMDIV</m:t>
                                      </m:r>
                                    </m:e>
                                    <m:sub>
                                      <m:r>
                                        <a:rPr lang="en-US" sz="1100" i="1" kern="1200">
                                          <a:solidFill>
                                            <a:schemeClr val="accent1"/>
                                          </a:solidFill>
                                          <a:latin typeface="Cambria Math"/>
                                          <a:ea typeface="+mn-ea"/>
                                          <a:cs typeface="+mn-cs"/>
                                        </a:rPr>
                                        <m:t>𝑡</m:t>
                                      </m:r>
                                    </m:sub>
                                  </m:sSub>
                                </m:num>
                                <m:den>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𝑠</m:t>
                                      </m:r>
                                    </m:sup>
                                  </m:sSubSup>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𝑔</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𝑠</m:t>
                                      </m:r>
                                    </m:sup>
                                  </m:sSubSup>
                                </m:den>
                              </m:f>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90563"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a:t>
                          </a:r>
                          <a:r>
                            <a:rPr lang="en-US" sz="1100" dirty="0" smtClean="0">
                              <a:solidFill>
                                <a:schemeClr val="accent1"/>
                              </a:solidFill>
                              <a:effectLst/>
                              <a:latin typeface="Times" pitchFamily="18" charset="0"/>
                              <a:cs typeface="Times" pitchFamily="18" charset="0"/>
                            </a:rPr>
                            <a:t>34)</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EAFCD</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=(1−</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𝑇</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EBIT</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𝑖</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𝐴</m:t>
                                  </m:r>
                                </m:sup>
                              </m:sSubSup>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𝐿</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Sup>
                                <m:sSubSupPr>
                                  <m:ctrlPr>
                                    <a:rPr lang="en-US" sz="1100" i="1" kern="120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𝑈</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𝐿</m:t>
                                  </m:r>
                                </m:sup>
                              </m:sSubSup>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NL</m:t>
                                  </m:r>
                                </m:e>
                                <m:sub>
                                  <m:r>
                                    <m:rPr>
                                      <m:nor/>
                                    </m:rPr>
                                    <a:rPr lang="en-US" sz="1100" i="1" kern="1200">
                                      <a:solidFill>
                                        <a:schemeClr val="accent1"/>
                                      </a:solidFill>
                                      <a:latin typeface="Times" pitchFamily="18" charset="0"/>
                                      <a:ea typeface="+mn-ea"/>
                                      <a:cs typeface="Times" pitchFamily="18" charset="0"/>
                                    </a:rPr>
                                    <m:t>t</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PFDIV</m:t>
                                  </m:r>
                                </m:e>
                                <m:sub>
                                  <m:r>
                                    <a:rPr lang="en-US" sz="1100" i="1" kern="1200">
                                      <a:solidFill>
                                        <a:schemeClr val="accent1"/>
                                      </a:solidFill>
                                      <a:latin typeface="Cambria Math"/>
                                      <a:ea typeface="+mn-ea"/>
                                      <a:cs typeface="+mn-cs"/>
                                    </a:rPr>
                                    <m:t>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a:t>
                          </a: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(35) </a:t>
                          </a:r>
                          <a14:m>
                            <m:oMath xmlns:m="http://schemas.openxmlformats.org/officeDocument/2006/math">
                              <m:sSub>
                                <m:sSubPr>
                                  <m:ctrlPr>
                                    <a:rPr lang="en-US" sz="1100" i="1" kern="1200" smtClean="0">
                                      <a:solidFill>
                                        <a:schemeClr val="accent1"/>
                                      </a:solidFill>
                                      <a:latin typeface="Cambria Math"/>
                                      <a:ea typeface="+mn-ea"/>
                                      <a:cs typeface="+mn-cs"/>
                                    </a:rPr>
                                  </m:ctrlPr>
                                </m:sSubPr>
                                <m:e>
                                  <m:r>
                                    <m:rPr>
                                      <m:nor/>
                                    </m:rPr>
                                    <a:rPr lang="en-US" sz="1100">
                                      <a:solidFill>
                                        <a:schemeClr val="accent1"/>
                                      </a:solidFill>
                                      <a:latin typeface="Times" pitchFamily="18" charset="0"/>
                                      <a:cs typeface="Times" pitchFamily="18" charset="0"/>
                                    </a:rPr>
                                    <m:t>CMDIV</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=(1−</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𝑏</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m:rPr>
                                      <m:nor/>
                                    </m:rPr>
                                    <a:rPr lang="en-US" sz="1100" i="1" kern="1200">
                                      <a:solidFill>
                                        <a:schemeClr val="accent1"/>
                                      </a:solidFill>
                                      <a:latin typeface="Times" pitchFamily="18" charset="0"/>
                                      <a:ea typeface="+mn-ea"/>
                                      <a:cs typeface="Times" pitchFamily="18" charset="0"/>
                                    </a:rPr>
                                    <m:t>EAFCD</m:t>
                                  </m:r>
                                </m:e>
                                <m:sub>
                                  <m:r>
                                    <a:rPr lang="en-US" sz="1100" i="1" kern="1200">
                                      <a:solidFill>
                                        <a:schemeClr val="accent1"/>
                                      </a:solidFill>
                                      <a:latin typeface="Cambria Math"/>
                                      <a:ea typeface="+mn-ea"/>
                                      <a:cs typeface="+mn-cs"/>
                                    </a:rPr>
                                    <m:t>𝑡</m:t>
                                  </m:r>
                                </m:sub>
                              </m:sSub>
                            </m:oMath>
                          </a14:m>
                          <a:endParaRPr lang="en-US" sz="1100" dirty="0">
                            <a:solidFill>
                              <a:schemeClr val="accent1"/>
                            </a:solidFill>
                            <a:effectLst/>
                            <a:latin typeface="Times" pitchFamily="18" charset="0"/>
                            <a:cs typeface="Times" pitchFamily="18" charset="0"/>
                          </a:endParaRPr>
                        </a:p>
                        <a:p>
                          <a:pPr marL="0" marR="0" algn="just">
                            <a:lnSpc>
                              <a:spcPct val="150000"/>
                            </a:lnSpc>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100" dirty="0">
                              <a:solidFill>
                                <a:schemeClr val="accent1"/>
                              </a:solidFill>
                              <a:effectLst/>
                              <a:latin typeface="Times" pitchFamily="18" charset="0"/>
                              <a:cs typeface="Times" pitchFamily="18" charset="0"/>
                            </a:rPr>
                            <a:t>    (36) </a:t>
                          </a:r>
                          <a14:m>
                            <m:oMath xmlns:m="http://schemas.openxmlformats.org/officeDocument/2006/math">
                              <m:sSubSup>
                                <m:sSubSupPr>
                                  <m:ctrlPr>
                                    <a:rPr lang="en-US" sz="1100" i="1" kern="1200" smtClean="0">
                                      <a:solidFill>
                                        <a:schemeClr val="accent1"/>
                                      </a:solidFill>
                                      <a:latin typeface="Cambria Math"/>
                                      <a:ea typeface="+mn-ea"/>
                                      <a:cs typeface="+mn-cs"/>
                                    </a:rPr>
                                  </m:ctrlPr>
                                </m:sSubSupPr>
                                <m:e>
                                  <m:r>
                                    <a:rPr lang="en-US" sz="1100" i="1" kern="1200">
                                      <a:solidFill>
                                        <a:schemeClr val="accent1"/>
                                      </a:solidFill>
                                      <a:latin typeface="Cambria Math"/>
                                      <a:ea typeface="+mn-ea"/>
                                      <a:cs typeface="+mn-cs"/>
                                    </a:rPr>
                                    <m:t>𝑔</m:t>
                                  </m:r>
                                </m:e>
                                <m:sub>
                                  <m:r>
                                    <a:rPr lang="en-US" sz="1100" i="1" kern="1200">
                                      <a:solidFill>
                                        <a:schemeClr val="accent1"/>
                                      </a:solidFill>
                                      <a:latin typeface="Cambria Math"/>
                                      <a:ea typeface="+mn-ea"/>
                                      <a:cs typeface="+mn-cs"/>
                                    </a:rPr>
                                    <m:t>𝑡</m:t>
                                  </m:r>
                                </m:sub>
                                <m:sup>
                                  <m:r>
                                    <a:rPr lang="en-US" sz="1100" i="1" kern="1200">
                                      <a:solidFill>
                                        <a:schemeClr val="accent1"/>
                                      </a:solidFill>
                                      <a:latin typeface="Cambria Math"/>
                                      <a:ea typeface="+mn-ea"/>
                                      <a:cs typeface="+mn-cs"/>
                                    </a:rPr>
                                    <m:t>𝑎</m:t>
                                  </m:r>
                                </m:sup>
                              </m:sSubSup>
                              <m:r>
                                <a:rPr lang="en-US" sz="1100" i="0" kern="1200">
                                  <a:solidFill>
                                    <a:schemeClr val="accent1"/>
                                  </a:solidFill>
                                  <a:latin typeface="Cambria Math"/>
                                  <a:ea typeface="+mn-ea"/>
                                  <a:cs typeface="+mn-cs"/>
                                </a:rPr>
                                <m:t>=</m:t>
                              </m:r>
                              <m:f>
                                <m:fPr>
                                  <m:ctrlPr>
                                    <a:rPr lang="en-US" sz="1100" i="1" kern="1200">
                                      <a:solidFill>
                                        <a:schemeClr val="accent1"/>
                                      </a:solidFill>
                                      <a:latin typeface="Cambria Math"/>
                                      <a:ea typeface="+mn-ea"/>
                                      <a:cs typeface="+mn-cs"/>
                                    </a:rPr>
                                  </m:ctrlPr>
                                </m:fPr>
                                <m:num>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sub>
                                  </m:sSub>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Sub>
                                </m:num>
                                <m:den>
                                  <m:r>
                                    <a:rPr lang="en-US" sz="1100" i="0" kern="1200">
                                      <a:solidFill>
                                        <a:schemeClr val="accent1"/>
                                      </a:solidFill>
                                      <a:latin typeface="Cambria Math"/>
                                      <a:ea typeface="+mn-ea"/>
                                      <a:cs typeface="+mn-cs"/>
                                    </a:rPr>
                                    <m:t>$</m:t>
                                  </m:r>
                                  <m:sSub>
                                    <m:sSubPr>
                                      <m:ctrlPr>
                                        <a:rPr lang="en-US" sz="1100" i="1" kern="1200">
                                          <a:solidFill>
                                            <a:schemeClr val="accent1"/>
                                          </a:solidFill>
                                          <a:latin typeface="Cambria Math"/>
                                          <a:ea typeface="+mn-ea"/>
                                          <a:cs typeface="+mn-cs"/>
                                        </a:rPr>
                                      </m:ctrlPr>
                                    </m:sSubPr>
                                    <m:e>
                                      <m:r>
                                        <a:rPr lang="en-US" sz="1100" i="1" kern="1200">
                                          <a:solidFill>
                                            <a:schemeClr val="accent1"/>
                                          </a:solidFill>
                                          <a:latin typeface="Cambria Math"/>
                                          <a:ea typeface="+mn-ea"/>
                                          <a:cs typeface="+mn-cs"/>
                                        </a:rPr>
                                        <m:t>𝑆</m:t>
                                      </m:r>
                                    </m:e>
                                    <m:sub>
                                      <m:r>
                                        <a:rPr lang="en-US" sz="1100" i="1" kern="1200">
                                          <a:solidFill>
                                            <a:schemeClr val="accent1"/>
                                          </a:solidFill>
                                          <a:latin typeface="Cambria Math"/>
                                          <a:ea typeface="+mn-ea"/>
                                          <a:cs typeface="+mn-cs"/>
                                        </a:rPr>
                                        <m:t>𝑡</m:t>
                                      </m:r>
                                      <m:r>
                                        <a:rPr lang="en-US" sz="1100" i="0" kern="1200">
                                          <a:solidFill>
                                            <a:schemeClr val="accent1"/>
                                          </a:solidFill>
                                          <a:latin typeface="Cambria Math"/>
                                          <a:ea typeface="+mn-ea"/>
                                          <a:cs typeface="+mn-cs"/>
                                        </a:rPr>
                                        <m:t>−1</m:t>
                                      </m:r>
                                    </m:sub>
                                  </m:sSub>
                                </m:den>
                              </m:f>
                            </m:oMath>
                          </a14:m>
                          <a:endParaRPr lang="en-US" sz="1100" dirty="0">
                            <a:solidFill>
                              <a:schemeClr val="accent1"/>
                            </a:solidFill>
                            <a:effectLst/>
                            <a:latin typeface="Times" pitchFamily="18" charset="0"/>
                            <a:ea typeface="Times New Roman"/>
                            <a:cs typeface="Times" pitchFamily="18" charset="0"/>
                          </a:endParaRPr>
                        </a:p>
                      </a:txBody>
                      <a:tcPr marL="53039" marR="53039" marT="0" marB="0"/>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25267555"/>
                  </p:ext>
                </p:extLst>
              </p:nvPr>
            </p:nvGraphicFramePr>
            <p:xfrm>
              <a:off x="228600" y="1103820"/>
              <a:ext cx="8763000" cy="5372354"/>
            </p:xfrm>
            <a:graphic>
              <a:graphicData uri="http://schemas.openxmlformats.org/drawingml/2006/table">
                <a:tbl>
                  <a:tblPr firstRow="1" firstCol="1" lastRow="1" lastCol="1" bandRow="1" bandCol="1">
                    <a:tableStyleId>{5940675A-B579-460E-94D1-54222C63F5DA}</a:tableStyleId>
                  </a:tblPr>
                  <a:tblGrid>
                    <a:gridCol w="2438400"/>
                    <a:gridCol w="3657600"/>
                    <a:gridCol w="2667000"/>
                  </a:tblGrid>
                  <a:tr h="5372354">
                    <a:tc>
                      <a:txBody>
                        <a:bodyPr/>
                        <a:lstStyle/>
                        <a:p>
                          <a:endParaRPr lang="en-US"/>
                        </a:p>
                      </a:txBody>
                      <a:tcPr marL="53039" marR="53039" marT="0" marB="0">
                        <a:blipFill rotWithShape="1">
                          <a:blip r:embed="rId2"/>
                          <a:stretch>
                            <a:fillRect l="-250" t="-1249" r="-259250" b="-5221"/>
                          </a:stretch>
                        </a:blipFill>
                      </a:tcPr>
                    </a:tc>
                    <a:tc>
                      <a:txBody>
                        <a:bodyPr/>
                        <a:lstStyle/>
                        <a:p>
                          <a:endParaRPr lang="en-US"/>
                        </a:p>
                      </a:txBody>
                      <a:tcPr marL="53039" marR="53039" marT="0" marB="0">
                        <a:blipFill rotWithShape="1">
                          <a:blip r:embed="rId2"/>
                          <a:stretch>
                            <a:fillRect l="-66833" t="-1249" r="-72833" b="-5221"/>
                          </a:stretch>
                        </a:blipFill>
                      </a:tcPr>
                    </a:tc>
                    <a:tc>
                      <a:txBody>
                        <a:bodyPr/>
                        <a:lstStyle/>
                        <a:p>
                          <a:endParaRPr lang="en-US"/>
                        </a:p>
                      </a:txBody>
                      <a:tcPr marL="53039" marR="53039" marT="0" marB="0">
                        <a:blipFill rotWithShape="1">
                          <a:blip r:embed="rId2"/>
                          <a:stretch>
                            <a:fillRect l="-229062" t="-1249" b="-5221"/>
                          </a:stretch>
                        </a:blipFill>
                      </a:tcPr>
                    </a:tc>
                  </a:tr>
                </a:tbl>
              </a:graphicData>
            </a:graphic>
          </p:graphicFrame>
        </mc:Fallback>
      </mc:AlternateContent>
      <p:sp>
        <p:nvSpPr>
          <p:cNvPr id="48" name="TextBox 47"/>
          <p:cNvSpPr txBox="1"/>
          <p:nvPr/>
        </p:nvSpPr>
        <p:spPr>
          <a:xfrm>
            <a:off x="228600" y="381000"/>
            <a:ext cx="8763000" cy="6858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26.10</a:t>
            </a: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List of Equations for FR Model</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224562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800" cy="4648200"/>
          </a:xfrm>
        </p:spPr>
        <p:txBody>
          <a:bodyPr/>
          <a:lstStyle/>
          <a:p>
            <a:r>
              <a:rPr lang="en-US" dirty="0"/>
              <a:t>The </a:t>
            </a:r>
            <a:r>
              <a:rPr lang="en-US" i="1" dirty="0"/>
              <a:t>FR</a:t>
            </a:r>
            <a:r>
              <a:rPr lang="en-US" dirty="0"/>
              <a:t> model is composed of 10 sectors: </a:t>
            </a:r>
            <a:endParaRPr lang="en-US" dirty="0" smtClean="0"/>
          </a:p>
          <a:p>
            <a:pPr marL="914400" lvl="1" indent="-457200">
              <a:buAutoNum type="arabicParenBoth"/>
            </a:pPr>
            <a:r>
              <a:rPr lang="en-US" dirty="0" smtClean="0"/>
              <a:t>industry sales</a:t>
            </a:r>
            <a:endParaRPr lang="en-US" dirty="0"/>
          </a:p>
          <a:p>
            <a:pPr marL="914400" lvl="1" indent="-457200">
              <a:buAutoNum type="arabicParenBoth"/>
            </a:pPr>
            <a:r>
              <a:rPr lang="en-US" dirty="0" smtClean="0"/>
              <a:t>production sector</a:t>
            </a:r>
          </a:p>
          <a:p>
            <a:pPr marL="914400" lvl="1" indent="-457200">
              <a:buAutoNum type="arabicParenBoth"/>
            </a:pPr>
            <a:r>
              <a:rPr lang="en-US" dirty="0" smtClean="0"/>
              <a:t>fixed </a:t>
            </a:r>
            <a:r>
              <a:rPr lang="en-US" dirty="0"/>
              <a:t>capital-stock </a:t>
            </a:r>
            <a:r>
              <a:rPr lang="en-US" dirty="0" smtClean="0"/>
              <a:t>requirements</a:t>
            </a:r>
          </a:p>
          <a:p>
            <a:pPr marL="914400" lvl="1" indent="-457200">
              <a:buAutoNum type="arabicParenBoth"/>
            </a:pPr>
            <a:r>
              <a:rPr lang="en-US" dirty="0" smtClean="0"/>
              <a:t>Pricing</a:t>
            </a:r>
          </a:p>
          <a:p>
            <a:pPr marL="914400" lvl="1" indent="-457200">
              <a:buAutoNum type="arabicParenBoth"/>
            </a:pPr>
            <a:r>
              <a:rPr lang="en-US" dirty="0" smtClean="0"/>
              <a:t>production costs</a:t>
            </a:r>
          </a:p>
          <a:p>
            <a:pPr marL="914400" lvl="1" indent="-457200">
              <a:buAutoNum type="arabicParenBoth"/>
            </a:pPr>
            <a:r>
              <a:rPr lang="en-US" dirty="0" smtClean="0"/>
              <a:t>Income</a:t>
            </a:r>
          </a:p>
          <a:p>
            <a:pPr marL="914400" lvl="1" indent="-457200">
              <a:buAutoNum type="arabicParenBoth"/>
            </a:pPr>
            <a:r>
              <a:rPr lang="en-US" dirty="0" smtClean="0"/>
              <a:t>new </a:t>
            </a:r>
            <a:r>
              <a:rPr lang="en-US" dirty="0"/>
              <a:t>financing </a:t>
            </a:r>
            <a:r>
              <a:rPr lang="en-US" dirty="0" smtClean="0"/>
              <a:t>required</a:t>
            </a:r>
          </a:p>
          <a:p>
            <a:pPr marL="914400" lvl="1" indent="-457200">
              <a:buAutoNum type="arabicParenBoth"/>
            </a:pPr>
            <a:r>
              <a:rPr lang="en-US" dirty="0" smtClean="0"/>
              <a:t>Risk</a:t>
            </a:r>
          </a:p>
          <a:p>
            <a:pPr marL="914400" lvl="1" indent="-457200">
              <a:buAutoNum type="arabicParenBoth"/>
            </a:pPr>
            <a:r>
              <a:rPr lang="en-US" dirty="0" smtClean="0"/>
              <a:t>costs </a:t>
            </a:r>
            <a:r>
              <a:rPr lang="en-US" dirty="0"/>
              <a:t>of </a:t>
            </a:r>
            <a:r>
              <a:rPr lang="en-US" dirty="0" smtClean="0"/>
              <a:t>financing</a:t>
            </a:r>
          </a:p>
          <a:p>
            <a:pPr marL="914400" lvl="1" indent="-457200">
              <a:buAutoNum type="arabicParenBoth"/>
            </a:pPr>
            <a:r>
              <a:rPr lang="en-US" dirty="0" smtClean="0"/>
              <a:t>common </a:t>
            </a:r>
            <a:r>
              <a:rPr lang="en-US" dirty="0"/>
              <a:t>stock valuation. </a:t>
            </a:r>
          </a:p>
        </p:txBody>
      </p:sp>
      <p:sp>
        <p:nvSpPr>
          <p:cNvPr id="3" name="Title 2"/>
          <p:cNvSpPr>
            <a:spLocks noGrp="1"/>
          </p:cNvSpPr>
          <p:nvPr>
            <p:ph type="title"/>
          </p:nvPr>
        </p:nvSpPr>
        <p:spPr/>
        <p:txBody>
          <a:bodyPr/>
          <a:lstStyle/>
          <a:p>
            <a:r>
              <a:rPr lang="en-US" dirty="0" smtClean="0"/>
              <a:t>26.3.1 FR Model Specification</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390900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8839200" cy="4648200"/>
          </a:xfrm>
        </p:spPr>
        <p:txBody>
          <a:bodyPr>
            <a:normAutofit/>
          </a:bodyPr>
          <a:lstStyle/>
          <a:p>
            <a:r>
              <a:rPr lang="en-US" dirty="0" smtClean="0"/>
              <a:t>Table 26.11 summarized sectors one through ten in the interdependence table.</a:t>
            </a:r>
          </a:p>
          <a:p>
            <a:r>
              <a:rPr lang="en-US" dirty="0" smtClean="0"/>
              <a:t>An "</a:t>
            </a:r>
            <a:r>
              <a:rPr lang="en-US" b="1" dirty="0" smtClean="0"/>
              <a:t>X</a:t>
            </a:r>
            <a:r>
              <a:rPr lang="en-US" dirty="0" smtClean="0"/>
              <a:t>" is placed in the table to represent the direction of an arrow (from explaining to explained) on the flow chart.</a:t>
            </a:r>
          </a:p>
          <a:p>
            <a:r>
              <a:rPr lang="en-US" dirty="0" smtClean="0"/>
              <a:t>The </a:t>
            </a:r>
            <a:r>
              <a:rPr lang="en-US" dirty="0"/>
              <a:t>simultaneity of the FR model is </a:t>
            </a:r>
            <a:r>
              <a:rPr lang="en-US" dirty="0" smtClean="0"/>
              <a:t>primarily </a:t>
            </a:r>
            <a:r>
              <a:rPr lang="en-US" dirty="0"/>
              <a:t>within each sector's equations.  </a:t>
            </a:r>
          </a:p>
          <a:p>
            <a:r>
              <a:rPr lang="en-US" dirty="0" smtClean="0"/>
              <a:t>For </a:t>
            </a:r>
            <a:r>
              <a:rPr lang="en-US" dirty="0"/>
              <a:t>example, this is illustrated for </a:t>
            </a:r>
            <a:r>
              <a:rPr lang="en-US" dirty="0" smtClean="0"/>
              <a:t>sector </a:t>
            </a:r>
          </a:p>
          <a:p>
            <a:pPr marL="0" indent="0">
              <a:buNone/>
            </a:pPr>
            <a:r>
              <a:rPr lang="en-US" dirty="0" smtClean="0"/>
              <a:t>seven </a:t>
            </a:r>
            <a:r>
              <a:rPr lang="en-US" dirty="0"/>
              <a:t>in </a:t>
            </a:r>
            <a:r>
              <a:rPr lang="en-US" dirty="0" smtClean="0"/>
              <a:t>the variable interdependence</a:t>
            </a:r>
          </a:p>
          <a:p>
            <a:pPr marL="0" indent="0">
              <a:buNone/>
            </a:pPr>
            <a:r>
              <a:rPr lang="en-US" dirty="0" smtClean="0"/>
              <a:t> table shown below.</a:t>
            </a: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65046019"/>
              </p:ext>
            </p:extLst>
          </p:nvPr>
        </p:nvGraphicFramePr>
        <p:xfrm>
          <a:off x="4800600" y="2657803"/>
          <a:ext cx="4204757" cy="2286000"/>
        </p:xfrm>
        <a:graphic>
          <a:graphicData uri="http://schemas.openxmlformats.org/presentationml/2006/ole">
            <mc:AlternateContent xmlns:mc="http://schemas.openxmlformats.org/markup-compatibility/2006">
              <mc:Choice xmlns:v="urn:schemas-microsoft-com:vml" Requires="v">
                <p:oleObj spid="_x0000_s7198" name="Worksheet" r:id="rId4" imgW="4638743" imgH="2438310" progId="Excel.Sheet.8">
                  <p:embed/>
                </p:oleObj>
              </mc:Choice>
              <mc:Fallback>
                <p:oleObj name="Worksheet" r:id="rId4" imgW="4638743" imgH="2438310" progId="Excel.Sheet.8">
                  <p:embed/>
                  <p:pic>
                    <p:nvPicPr>
                      <p:cNvPr id="0" name="Object 2"/>
                      <p:cNvPicPr>
                        <a:picLocks noChangeAspect="1" noChangeArrowheads="1"/>
                      </p:cNvPicPr>
                      <p:nvPr/>
                    </p:nvPicPr>
                    <p:blipFill>
                      <a:blip r:embed="rId5"/>
                      <a:srcRect/>
                      <a:stretch>
                        <a:fillRect/>
                      </a:stretch>
                    </p:blipFill>
                    <p:spPr bwMode="auto">
                      <a:xfrm>
                        <a:off x="4800600" y="2657803"/>
                        <a:ext cx="4204757" cy="228600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787452620"/>
                  </p:ext>
                </p:extLst>
              </p:nvPr>
            </p:nvGraphicFramePr>
            <p:xfrm>
              <a:off x="1676400" y="4953000"/>
              <a:ext cx="7308849" cy="1467612"/>
            </p:xfrm>
            <a:graphic>
              <a:graphicData uri="http://schemas.openxmlformats.org/drawingml/2006/table">
                <a:tbl>
                  <a:tblPr firstRow="1" firstCol="1" lastRow="1" lastCol="1" bandRow="1" bandCol="1">
                    <a:tableStyleId>{5940675A-B579-460E-94D1-54222C63F5DA}</a:tableStyleId>
                  </a:tblPr>
                  <a:tblGrid>
                    <a:gridCol w="914398"/>
                    <a:gridCol w="1132731"/>
                    <a:gridCol w="921939"/>
                    <a:gridCol w="921939"/>
                    <a:gridCol w="807307"/>
                    <a:gridCol w="864217"/>
                    <a:gridCol w="873159"/>
                    <a:gridCol w="873159"/>
                  </a:tblGrid>
                  <a:tr h="107489">
                    <a:tc gridSpan="8">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Explaining Variables</a:t>
                          </a:r>
                          <a:endParaRPr lang="en-US" sz="1200" dirty="0">
                            <a:solidFill>
                              <a:schemeClr val="accent1"/>
                            </a:solidFill>
                            <a:effectLst/>
                            <a:latin typeface="CG Times"/>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489">
                    <a:tc gridSpan="2">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tc>
                    <a:tc hMerge="1">
                      <a:txBody>
                        <a:bodyPr/>
                        <a:lstStyle/>
                        <a:p>
                          <a:endParaRPr lang="en-US"/>
                        </a:p>
                      </a:txBody>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RE</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L</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NL</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NS</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14:m>
                            <m:oMathPara xmlns:m="http://schemas.openxmlformats.org/officeDocument/2006/math">
                              <m:oMathParaPr>
                                <m:jc m:val="centerGroup"/>
                              </m:oMathParaPr>
                              <m:oMath xmlns:m="http://schemas.openxmlformats.org/officeDocument/2006/math">
                                <m:sSubSup>
                                  <m:sSubSupPr>
                                    <m:ctrlPr>
                                      <a:rPr lang="en-US" sz="1200" i="1" kern="1200" smtClean="0">
                                        <a:solidFill>
                                          <a:schemeClr val="accent1"/>
                                        </a:solidFill>
                                        <a:latin typeface="Cambria Math"/>
                                        <a:ea typeface="+mn-ea"/>
                                        <a:cs typeface="+mn-cs"/>
                                      </a:rPr>
                                    </m:ctrlPr>
                                  </m:sSubSupPr>
                                  <m:e>
                                    <m:r>
                                      <a:rPr lang="en-US" sz="1200" i="1" kern="1200">
                                        <a:solidFill>
                                          <a:schemeClr val="accent1"/>
                                        </a:solidFill>
                                        <a:latin typeface="Cambria Math"/>
                                        <a:ea typeface="+mn-ea"/>
                                        <a:cs typeface="+mn-cs"/>
                                      </a:rPr>
                                      <m:t>𝑖</m:t>
                                    </m:r>
                                  </m:e>
                                  <m:sub>
                                    <m:r>
                                      <a:rPr lang="en-US" sz="1200" i="1" kern="1200">
                                        <a:solidFill>
                                          <a:schemeClr val="accent1"/>
                                        </a:solidFill>
                                        <a:latin typeface="Cambria Math"/>
                                        <a:ea typeface="+mn-ea"/>
                                        <a:cs typeface="+mn-cs"/>
                                      </a:rPr>
                                      <m:t>𝑡</m:t>
                                    </m:r>
                                  </m:sub>
                                  <m:sup>
                                    <m:r>
                                      <a:rPr lang="en-US" sz="1200" i="1" kern="1200">
                                        <a:solidFill>
                                          <a:schemeClr val="accent1"/>
                                        </a:solidFill>
                                        <a:latin typeface="Cambria Math"/>
                                        <a:ea typeface="+mn-ea"/>
                                        <a:cs typeface="+mn-cs"/>
                                      </a:rPr>
                                      <m:t>𝐴</m:t>
                                    </m:r>
                                  </m:sup>
                                </m:sSubSup>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NLS</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Times New Roman"/>
                            <a:ea typeface="Times New Roman"/>
                            <a:cs typeface="Times New Roman"/>
                          </a:endParaRPr>
                        </a:p>
                      </a:txBody>
                      <a:tcPr marL="68580" marR="68580" marT="0" marB="0" anchor="ctr"/>
                    </a:tc>
                  </a:tr>
                  <a:tr h="161234">
                    <a:tc rowSpan="6">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Explained Variables</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RE</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X</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r>
                  <a:tr h="161234">
                    <a:tc vMerge="1">
                      <a:txBody>
                        <a:bodyPr/>
                        <a:lstStyle/>
                        <a:p>
                          <a:endParaRPr lang="en-US"/>
                        </a:p>
                      </a:txBody>
                      <a:tcPr/>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L</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r>
                  <a:tr h="161234">
                    <a:tc vMerge="1">
                      <a:txBody>
                        <a:bodyPr/>
                        <a:lstStyle/>
                        <a:p>
                          <a:endParaRPr lang="en-US"/>
                        </a:p>
                      </a:txBody>
                      <a:tcPr/>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NL</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r>
                  <a:tr h="161234">
                    <a:tc vMerge="1">
                      <a:txBody>
                        <a:bodyPr/>
                        <a:lstStyle/>
                        <a:p>
                          <a:endParaRPr lang="en-US"/>
                        </a:p>
                      </a:txBody>
                      <a:tcPr/>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NS</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X</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X</a:t>
                          </a:r>
                          <a:endParaRPr lang="en-US" sz="1200" dirty="0">
                            <a:solidFill>
                              <a:schemeClr val="accent1"/>
                            </a:solidFill>
                            <a:effectLst/>
                            <a:latin typeface="CG Times"/>
                            <a:ea typeface="Times New Roman"/>
                            <a:cs typeface="Times New Roman"/>
                          </a:endParaRPr>
                        </a:p>
                      </a:txBody>
                      <a:tcPr marL="68580" marR="68580" marT="0" marB="0" anchor="ctr"/>
                    </a:tc>
                  </a:tr>
                  <a:tr h="173923">
                    <a:tc vMerge="1">
                      <a:txBody>
                        <a:bodyPr/>
                        <a:lstStyle/>
                        <a:p>
                          <a:endParaRPr lang="en-US"/>
                        </a:p>
                      </a:txBody>
                      <a:tcPr/>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Sup>
                                  <m:sSubSupPr>
                                    <m:ctrlPr>
                                      <a:rPr lang="en-US" sz="1200" i="1" kern="1200" smtClean="0">
                                        <a:solidFill>
                                          <a:schemeClr val="accent1"/>
                                        </a:solidFill>
                                        <a:latin typeface="Cambria Math"/>
                                        <a:ea typeface="+mn-ea"/>
                                        <a:cs typeface="+mn-cs"/>
                                      </a:rPr>
                                    </m:ctrlPr>
                                  </m:sSubSupPr>
                                  <m:e>
                                    <m:r>
                                      <a:rPr lang="en-US" sz="1200" i="1" kern="1200">
                                        <a:solidFill>
                                          <a:schemeClr val="accent1"/>
                                        </a:solidFill>
                                        <a:latin typeface="Cambria Math"/>
                                        <a:ea typeface="+mn-ea"/>
                                        <a:cs typeface="+mn-cs"/>
                                      </a:rPr>
                                      <m:t>𝑖</m:t>
                                    </m:r>
                                  </m:e>
                                  <m:sub>
                                    <m:r>
                                      <a:rPr lang="en-US" sz="1200" i="1" kern="1200">
                                        <a:solidFill>
                                          <a:schemeClr val="accent1"/>
                                        </a:solidFill>
                                        <a:latin typeface="Cambria Math"/>
                                        <a:ea typeface="+mn-ea"/>
                                        <a:cs typeface="+mn-cs"/>
                                      </a:rPr>
                                      <m:t>𝑡</m:t>
                                    </m:r>
                                  </m:sub>
                                  <m:sup>
                                    <m:r>
                                      <a:rPr lang="en-US" sz="1200" i="1" kern="1200">
                                        <a:solidFill>
                                          <a:schemeClr val="accent1"/>
                                        </a:solidFill>
                                        <a:latin typeface="Cambria Math"/>
                                        <a:ea typeface="+mn-ea"/>
                                        <a:cs typeface="+mn-cs"/>
                                      </a:rPr>
                                      <m:t>𝐴</m:t>
                                    </m:r>
                                  </m:sup>
                                </m:sSubSup>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r>
                  <a:tr h="161234">
                    <a:tc vMerge="1">
                      <a:txBody>
                        <a:bodyPr/>
                        <a:lstStyle/>
                        <a:p>
                          <a:endParaRPr lang="en-US"/>
                        </a:p>
                      </a:txBody>
                      <a:tcPr/>
                    </a:tc>
                    <a:tc>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14:m>
                            <m:oMathPara xmlns:m="http://schemas.openxmlformats.org/officeDocument/2006/math">
                              <m:oMathParaPr>
                                <m:jc m:val="centerGroup"/>
                              </m:oMathParaPr>
                              <m:oMath xmlns:m="http://schemas.openxmlformats.org/officeDocument/2006/math">
                                <m:sSub>
                                  <m:sSubPr>
                                    <m:ctrlPr>
                                      <a:rPr lang="en-US" sz="1200" i="1" kern="1200" smtClean="0">
                                        <a:solidFill>
                                          <a:schemeClr val="accent1"/>
                                        </a:solidFill>
                                        <a:latin typeface="Cambria Math"/>
                                        <a:ea typeface="+mn-ea"/>
                                        <a:cs typeface="+mn-cs"/>
                                      </a:rPr>
                                    </m:ctrlPr>
                                  </m:sSubPr>
                                  <m:e>
                                    <m:r>
                                      <m:rPr>
                                        <m:nor/>
                                      </m:rPr>
                                      <a:rPr lang="en-US" sz="1200">
                                        <a:solidFill>
                                          <a:schemeClr val="accent1"/>
                                        </a:solidFill>
                                      </a:rPr>
                                      <m:t>NLS</m:t>
                                    </m:r>
                                  </m:e>
                                  <m:sub>
                                    <m:r>
                                      <a:rPr lang="en-US" sz="1200" i="1" kern="1200">
                                        <a:solidFill>
                                          <a:schemeClr val="accent1"/>
                                        </a:solidFill>
                                        <a:latin typeface="Cambria Math"/>
                                        <a:ea typeface="+mn-ea"/>
                                        <a:cs typeface="+mn-cs"/>
                                      </a:rPr>
                                      <m:t>𝑡</m:t>
                                    </m:r>
                                  </m:sub>
                                </m:sSub>
                              </m:oMath>
                            </m:oMathPara>
                          </a14:m>
                          <a:endParaRPr lang="en-US" sz="1200" dirty="0">
                            <a:solidFill>
                              <a:schemeClr val="accent1"/>
                            </a:solidFill>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X</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787452620"/>
                  </p:ext>
                </p:extLst>
              </p:nvPr>
            </p:nvGraphicFramePr>
            <p:xfrm>
              <a:off x="1676400" y="4953000"/>
              <a:ext cx="7308849" cy="1479741"/>
            </p:xfrm>
            <a:graphic>
              <a:graphicData uri="http://schemas.openxmlformats.org/drawingml/2006/table">
                <a:tbl>
                  <a:tblPr firstRow="1" firstCol="1" lastRow="1" lastCol="1" bandRow="1" bandCol="1">
                    <a:tableStyleId>{5940675A-B579-460E-94D1-54222C63F5DA}</a:tableStyleId>
                  </a:tblPr>
                  <a:tblGrid>
                    <a:gridCol w="914398"/>
                    <a:gridCol w="1132731"/>
                    <a:gridCol w="921939"/>
                    <a:gridCol w="921939"/>
                    <a:gridCol w="807307"/>
                    <a:gridCol w="864217"/>
                    <a:gridCol w="873159"/>
                    <a:gridCol w="873159"/>
                  </a:tblGrid>
                  <a:tr h="182880">
                    <a:tc gridSpan="8">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Explaining Variables</a:t>
                          </a:r>
                          <a:endParaRPr lang="en-US" sz="1200" dirty="0">
                            <a:solidFill>
                              <a:schemeClr val="accent1"/>
                            </a:solidFill>
                            <a:effectLst/>
                            <a:latin typeface="CG Times"/>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5166">
                    <a:tc gridSpan="2">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tc>
                    <a:tc hMerge="1">
                      <a:txBody>
                        <a:bodyPr/>
                        <a:lstStyle/>
                        <a:p>
                          <a:endParaRPr lang="en-US"/>
                        </a:p>
                      </a:txBody>
                      <a:tcPr/>
                    </a:tc>
                    <a:tc>
                      <a:txBody>
                        <a:bodyPr/>
                        <a:lstStyle/>
                        <a:p>
                          <a:endParaRPr lang="en-US"/>
                        </a:p>
                      </a:txBody>
                      <a:tcPr marL="68580" marR="68580" marT="0" marB="0" anchor="ctr">
                        <a:blipFill rotWithShape="1">
                          <a:blip r:embed="rId6"/>
                          <a:stretch>
                            <a:fillRect l="-222517" t="-126667" r="-471523" b="-660000"/>
                          </a:stretch>
                        </a:blipFill>
                      </a:tcPr>
                    </a:tc>
                    <a:tc>
                      <a:txBody>
                        <a:bodyPr/>
                        <a:lstStyle/>
                        <a:p>
                          <a:endParaRPr lang="en-US"/>
                        </a:p>
                      </a:txBody>
                      <a:tcPr marL="68580" marR="68580" marT="0" marB="0" anchor="ctr">
                        <a:blipFill rotWithShape="1">
                          <a:blip r:embed="rId6"/>
                          <a:stretch>
                            <a:fillRect l="-322517" t="-126667" r="-371523" b="-660000"/>
                          </a:stretch>
                        </a:blipFill>
                      </a:tcPr>
                    </a:tc>
                    <a:tc>
                      <a:txBody>
                        <a:bodyPr/>
                        <a:lstStyle/>
                        <a:p>
                          <a:endParaRPr lang="en-US"/>
                        </a:p>
                      </a:txBody>
                      <a:tcPr marL="68580" marR="68580" marT="0" marB="0" anchor="ctr">
                        <a:blipFill rotWithShape="1">
                          <a:blip r:embed="rId6"/>
                          <a:stretch>
                            <a:fillRect l="-479699" t="-126667" r="-321805" b="-660000"/>
                          </a:stretch>
                        </a:blipFill>
                      </a:tcPr>
                    </a:tc>
                    <a:tc>
                      <a:txBody>
                        <a:bodyPr/>
                        <a:lstStyle/>
                        <a:p>
                          <a:endParaRPr lang="en-US"/>
                        </a:p>
                      </a:txBody>
                      <a:tcPr marL="68580" marR="68580" marT="0" marB="0" anchor="ctr">
                        <a:blipFill rotWithShape="1">
                          <a:blip r:embed="rId6"/>
                          <a:stretch>
                            <a:fillRect l="-542958" t="-126667" r="-201408" b="-660000"/>
                          </a:stretch>
                        </a:blipFill>
                      </a:tcPr>
                    </a:tc>
                    <a:tc>
                      <a:txBody>
                        <a:bodyPr/>
                        <a:lstStyle/>
                        <a:p>
                          <a:endParaRPr lang="en-US"/>
                        </a:p>
                      </a:txBody>
                      <a:tcPr marL="68580" marR="68580" marT="0" marB="0" anchor="ctr">
                        <a:blipFill rotWithShape="1">
                          <a:blip r:embed="rId6"/>
                          <a:stretch>
                            <a:fillRect l="-638462" t="-126667" r="-100000" b="-660000"/>
                          </a:stretch>
                        </a:blipFill>
                      </a:tcPr>
                    </a:tc>
                    <a:tc>
                      <a:txBody>
                        <a:bodyPr/>
                        <a:lstStyle/>
                        <a:p>
                          <a:endParaRPr lang="en-US"/>
                        </a:p>
                      </a:txBody>
                      <a:tcPr marL="68580" marR="68580" marT="0" marB="0" anchor="ctr">
                        <a:blipFill rotWithShape="1">
                          <a:blip r:embed="rId6"/>
                          <a:stretch>
                            <a:fillRect l="-738462" t="-126667" b="-660000"/>
                          </a:stretch>
                        </a:blipFill>
                      </a:tcPr>
                    </a:tc>
                  </a:tr>
                  <a:tr h="182880">
                    <a:tc rowSpan="6">
                      <a:txBody>
                        <a:bodyPr/>
                        <a:lstStyle/>
                        <a:p>
                          <a:pPr marL="0" marR="0" algn="just">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Explained Variables</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endParaRPr lang="en-US"/>
                        </a:p>
                      </a:txBody>
                      <a:tcPr marL="68580" marR="68580" marT="0" marB="0" anchor="ctr">
                        <a:blipFill rotWithShape="1">
                          <a:blip r:embed="rId6"/>
                          <a:stretch>
                            <a:fillRect l="-80645" t="-226667" r="-463978" b="-56000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X</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r>
                  <a:tr h="182880">
                    <a:tc vMerge="1">
                      <a:txBody>
                        <a:bodyPr/>
                        <a:lstStyle/>
                        <a:p>
                          <a:endParaRPr lang="en-US"/>
                        </a:p>
                      </a:txBody>
                      <a:tcPr/>
                    </a:tc>
                    <a:tc>
                      <a:txBody>
                        <a:bodyPr/>
                        <a:lstStyle/>
                        <a:p>
                          <a:endParaRPr lang="en-US"/>
                        </a:p>
                      </a:txBody>
                      <a:tcPr marL="68580" marR="68580" marT="0" marB="0" anchor="ctr">
                        <a:blipFill rotWithShape="1">
                          <a:blip r:embed="rId6"/>
                          <a:stretch>
                            <a:fillRect l="-80645" t="-326667" r="-463978" b="-46000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r>
                  <a:tr h="182880">
                    <a:tc vMerge="1">
                      <a:txBody>
                        <a:bodyPr/>
                        <a:lstStyle/>
                        <a:p>
                          <a:endParaRPr lang="en-US"/>
                        </a:p>
                      </a:txBody>
                      <a:tcPr/>
                    </a:tc>
                    <a:tc>
                      <a:txBody>
                        <a:bodyPr/>
                        <a:lstStyle/>
                        <a:p>
                          <a:endParaRPr lang="en-US"/>
                        </a:p>
                      </a:txBody>
                      <a:tcPr marL="68580" marR="68580" marT="0" marB="0" anchor="ctr">
                        <a:blipFill rotWithShape="1">
                          <a:blip r:embed="rId6"/>
                          <a:stretch>
                            <a:fillRect l="-80645" t="-426667" r="-463978" b="-36000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r>
                  <a:tr h="182880">
                    <a:tc vMerge="1">
                      <a:txBody>
                        <a:bodyPr/>
                        <a:lstStyle/>
                        <a:p>
                          <a:endParaRPr lang="en-US"/>
                        </a:p>
                      </a:txBody>
                      <a:tcPr/>
                    </a:tc>
                    <a:tc>
                      <a:txBody>
                        <a:bodyPr/>
                        <a:lstStyle/>
                        <a:p>
                          <a:endParaRPr lang="en-US"/>
                        </a:p>
                      </a:txBody>
                      <a:tcPr marL="68580" marR="68580" marT="0" marB="0" anchor="ctr">
                        <a:blipFill rotWithShape="1">
                          <a:blip r:embed="rId6"/>
                          <a:stretch>
                            <a:fillRect l="-80645" t="-526667" r="-463978" b="-26000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X</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X</a:t>
                          </a:r>
                          <a:endParaRPr lang="en-US" sz="1200" dirty="0">
                            <a:solidFill>
                              <a:schemeClr val="accent1"/>
                            </a:solidFill>
                            <a:effectLst/>
                            <a:latin typeface="CG Times"/>
                            <a:ea typeface="Times New Roman"/>
                            <a:cs typeface="Times New Roman"/>
                          </a:endParaRPr>
                        </a:p>
                      </a:txBody>
                      <a:tcPr marL="68580" marR="68580" marT="0" marB="0" anchor="ctr"/>
                    </a:tc>
                  </a:tr>
                  <a:tr h="197295">
                    <a:tc vMerge="1">
                      <a:txBody>
                        <a:bodyPr/>
                        <a:lstStyle/>
                        <a:p>
                          <a:endParaRPr lang="en-US"/>
                        </a:p>
                      </a:txBody>
                      <a:tcPr/>
                    </a:tc>
                    <a:tc>
                      <a:txBody>
                        <a:bodyPr/>
                        <a:lstStyle/>
                        <a:p>
                          <a:endParaRPr lang="en-US"/>
                        </a:p>
                      </a:txBody>
                      <a:tcPr marL="68580" marR="68580" marT="0" marB="0" anchor="ctr">
                        <a:blipFill rotWithShape="1">
                          <a:blip r:embed="rId6"/>
                          <a:stretch>
                            <a:fillRect l="-80645" t="-587500" r="-463978" b="-143750"/>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r>
                  <a:tr h="182880">
                    <a:tc vMerge="1">
                      <a:txBody>
                        <a:bodyPr/>
                        <a:lstStyle/>
                        <a:p>
                          <a:endParaRPr lang="en-US"/>
                        </a:p>
                      </a:txBody>
                      <a:tcPr/>
                    </a:tc>
                    <a:tc>
                      <a:txBody>
                        <a:bodyPr/>
                        <a:lstStyle/>
                        <a:p>
                          <a:endParaRPr lang="en-US"/>
                        </a:p>
                      </a:txBody>
                      <a:tcPr marL="68580" marR="68580" marT="0" marB="0" anchor="ctr">
                        <a:blipFill rotWithShape="1">
                          <a:blip r:embed="rId6"/>
                          <a:stretch>
                            <a:fillRect l="-80645" t="-733333" r="-463978" b="-53333"/>
                          </a:stretch>
                        </a:blipFill>
                      </a:tcP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X</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 </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a:solidFill>
                                <a:schemeClr val="accent1"/>
                              </a:solidFill>
                              <a:effectLst/>
                            </a:rPr>
                            <a:t>X</a:t>
                          </a:r>
                          <a:endParaRPr lang="en-US" sz="120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c>
                      <a:txBody>
                        <a:bodyPr/>
                        <a:lstStyle/>
                        <a:p>
                          <a:pPr marL="0" marR="0" algn="ctr">
                            <a:spcBef>
                              <a:spcPts val="0"/>
                            </a:spcBef>
                            <a:spcAft>
                              <a:spcPts val="0"/>
                            </a:spcAft>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Lst>
                          </a:pPr>
                          <a:r>
                            <a:rPr lang="en-US" sz="1200" dirty="0">
                              <a:solidFill>
                                <a:schemeClr val="accent1"/>
                              </a:solidFill>
                              <a:effectLst/>
                            </a:rPr>
                            <a:t> </a:t>
                          </a:r>
                          <a:endParaRPr lang="en-US" sz="1200" dirty="0">
                            <a:solidFill>
                              <a:schemeClr val="accent1"/>
                            </a:solidFill>
                            <a:effectLst/>
                            <a:latin typeface="CG Times"/>
                            <a:ea typeface="Times New Roman"/>
                            <a:cs typeface="Times New Roman"/>
                          </a:endParaRPr>
                        </a:p>
                      </a:txBody>
                      <a:tcPr marL="68580" marR="68580" marT="0" marB="0" anchor="ctr"/>
                    </a:tc>
                  </a:tr>
                </a:tbl>
              </a:graphicData>
            </a:graphic>
          </p:graphicFrame>
        </mc:Fallback>
      </mc:AlternateContent>
      <p:sp>
        <p:nvSpPr>
          <p:cNvPr id="18" name="TextBox 17"/>
          <p:cNvSpPr txBox="1"/>
          <p:nvPr/>
        </p:nvSpPr>
        <p:spPr>
          <a:xfrm>
            <a:off x="228600" y="4267200"/>
            <a:ext cx="42672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Table 26.12</a:t>
            </a: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Variable Interdependence within Sector Seven</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19" name="TextBox 18"/>
          <p:cNvSpPr txBox="1"/>
          <p:nvPr/>
        </p:nvSpPr>
        <p:spPr>
          <a:xfrm>
            <a:off x="4800600" y="2133600"/>
            <a:ext cx="4267200" cy="457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Table 26.11</a:t>
            </a: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Sector Interdependence</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0" name="Bent-Up Arrow 19"/>
          <p:cNvSpPr/>
          <p:nvPr/>
        </p:nvSpPr>
        <p:spPr>
          <a:xfrm rot="5400000">
            <a:off x="762000" y="4750676"/>
            <a:ext cx="609600" cy="762000"/>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57862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525965"/>
          </a:xfrm>
        </p:spPr>
        <p:txBody>
          <a:bodyPr/>
          <a:lstStyle/>
          <a:p>
            <a:r>
              <a:rPr lang="en-US" dirty="0" smtClean="0"/>
              <a:t>The industry sales forecast sector influences directly the risk sector and production sector and, indirectly, every sector of the model.</a:t>
            </a:r>
          </a:p>
          <a:p>
            <a:r>
              <a:rPr lang="en-US" dirty="0" smtClean="0"/>
              <a:t>The industry-sales equation shows that an industry-sales forecast must be made by some means over a predefined forecast period and given as an exogenous input to the </a:t>
            </a:r>
            <a:r>
              <a:rPr lang="en-US" i="1" dirty="0" smtClean="0"/>
              <a:t>FR</a:t>
            </a:r>
            <a:r>
              <a:rPr lang="en-US" dirty="0" smtClean="0"/>
              <a:t> model.</a:t>
            </a:r>
          </a:p>
          <a:p>
            <a:r>
              <a:rPr lang="en-US" dirty="0" smtClean="0"/>
              <a:t>It’s the industry sales that drive the model, since it can be more accurately forecasted than company sales.</a:t>
            </a:r>
          </a:p>
          <a:p>
            <a:r>
              <a:rPr lang="en-US" dirty="0" smtClean="0"/>
              <a:t>The mean and standard deviation are parameters </a:t>
            </a:r>
            <a:r>
              <a:rPr lang="en-US" dirty="0" err="1" smtClean="0"/>
              <a:t>emloyed</a:t>
            </a:r>
            <a:r>
              <a:rPr lang="en-US" dirty="0" smtClean="0"/>
              <a:t> from the industry sales forecast</a:t>
            </a:r>
          </a:p>
          <a:p>
            <a:r>
              <a:rPr lang="en-US" dirty="0"/>
              <a:t>The mean enters the model in the conventional way, whereas the standard deviation is mathematically transformed to obtain the standard deviation of its derivative quantities, the company's </a:t>
            </a:r>
            <a:r>
              <a:rPr lang="en-US" i="1" dirty="0"/>
              <a:t>NIAT </a:t>
            </a:r>
            <a:r>
              <a:rPr lang="en-US" dirty="0"/>
              <a:t>and </a:t>
            </a:r>
            <a:r>
              <a:rPr lang="en-US" i="1" dirty="0" smtClean="0"/>
              <a:t>EBIT.</a:t>
            </a:r>
            <a:endParaRPr lang="en-US" dirty="0"/>
          </a:p>
        </p:txBody>
      </p:sp>
      <p:sp>
        <p:nvSpPr>
          <p:cNvPr id="3" name="Title 2"/>
          <p:cNvSpPr>
            <a:spLocks noGrp="1"/>
          </p:cNvSpPr>
          <p:nvPr>
            <p:ph type="title"/>
          </p:nvPr>
        </p:nvSpPr>
        <p:spPr/>
        <p:txBody>
          <a:bodyPr/>
          <a:lstStyle/>
          <a:p>
            <a:r>
              <a:rPr lang="en-US" sz="2800" dirty="0" smtClean="0"/>
              <a:t>Sector One: Industry Sales</a:t>
            </a:r>
            <a:endParaRPr lang="en-US" sz="2800"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307614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305800" cy="5486400"/>
          </a:xfrm>
        </p:spPr>
        <p:txBody>
          <a:bodyPr>
            <a:normAutofit fontScale="92500" lnSpcReduction="10000"/>
          </a:bodyPr>
          <a:lstStyle/>
          <a:p>
            <a:pPr>
              <a:lnSpc>
                <a:spcPct val="150000"/>
              </a:lnSpc>
            </a:pPr>
            <a:r>
              <a:rPr lang="en-US" i="1" cap="all" dirty="0"/>
              <a:t>26.1	Warren and Shelton </a:t>
            </a:r>
            <a:r>
              <a:rPr lang="en-US" i="1" cap="all" dirty="0" smtClean="0"/>
              <a:t>model</a:t>
            </a:r>
            <a:endParaRPr lang="en-US" dirty="0"/>
          </a:p>
          <a:p>
            <a:pPr>
              <a:lnSpc>
                <a:spcPct val="150000"/>
              </a:lnSpc>
            </a:pPr>
            <a:r>
              <a:rPr lang="en-US" i="1" cap="all" dirty="0"/>
              <a:t>26.2	Johnson &amp; </a:t>
            </a:r>
            <a:r>
              <a:rPr lang="en-US" i="1" cap="all" dirty="0" err="1"/>
              <a:t>JOhnson</a:t>
            </a:r>
            <a:r>
              <a:rPr lang="en-US" i="1" cap="all" dirty="0"/>
              <a:t> AS A CASE STUDY</a:t>
            </a:r>
            <a:endParaRPr lang="en-US" dirty="0"/>
          </a:p>
          <a:p>
            <a:pPr>
              <a:lnSpc>
                <a:spcPct val="150000"/>
              </a:lnSpc>
            </a:pPr>
            <a:r>
              <a:rPr lang="en-US" i="1" dirty="0"/>
              <a:t>26.2.1	Data Sources and Parameter Estimations</a:t>
            </a:r>
            <a:endParaRPr lang="en-US" dirty="0"/>
          </a:p>
          <a:p>
            <a:pPr>
              <a:lnSpc>
                <a:spcPct val="150000"/>
              </a:lnSpc>
            </a:pPr>
            <a:r>
              <a:rPr lang="en-US" i="1" dirty="0"/>
              <a:t>26.2.2	Procedure for Calculating WS model</a:t>
            </a:r>
            <a:endParaRPr lang="en-US" dirty="0"/>
          </a:p>
          <a:p>
            <a:pPr>
              <a:lnSpc>
                <a:spcPct val="150000"/>
              </a:lnSpc>
            </a:pPr>
            <a:r>
              <a:rPr lang="en-US" i="1" cap="all" dirty="0"/>
              <a:t>26.3	Francis and Rowell model</a:t>
            </a:r>
            <a:endParaRPr lang="en-US" dirty="0"/>
          </a:p>
          <a:p>
            <a:pPr>
              <a:lnSpc>
                <a:spcPct val="150000"/>
              </a:lnSpc>
            </a:pPr>
            <a:r>
              <a:rPr lang="en-US" i="1" dirty="0"/>
              <a:t>26.3.1	The FR Model Specification</a:t>
            </a:r>
            <a:endParaRPr lang="en-US" dirty="0"/>
          </a:p>
          <a:p>
            <a:pPr>
              <a:lnSpc>
                <a:spcPct val="150000"/>
              </a:lnSpc>
            </a:pPr>
            <a:r>
              <a:rPr lang="en-US" i="1" dirty="0"/>
              <a:t>26.3.2	A Brief Discussion of FR’s Empirical Results</a:t>
            </a:r>
            <a:endParaRPr lang="en-US" dirty="0"/>
          </a:p>
          <a:p>
            <a:pPr>
              <a:lnSpc>
                <a:spcPct val="150000"/>
              </a:lnSpc>
            </a:pPr>
            <a:r>
              <a:rPr lang="en-US" i="1" dirty="0"/>
              <a:t>26.4 FELTHAM–OHLSON MODEL FOR DETERMINING EQUITY VALUE</a:t>
            </a:r>
            <a:endParaRPr lang="en-US" dirty="0"/>
          </a:p>
          <a:p>
            <a:pPr>
              <a:lnSpc>
                <a:spcPct val="150000"/>
              </a:lnSpc>
            </a:pPr>
            <a:r>
              <a:rPr lang="en-US" i="1" cap="all" dirty="0"/>
              <a:t>26.5	</a:t>
            </a:r>
            <a:r>
              <a:rPr lang="en-US" i="1" cap="all" dirty="0" smtClean="0"/>
              <a:t>Summary</a:t>
            </a:r>
          </a:p>
          <a:p>
            <a:r>
              <a:rPr lang="en-US" i="1" cap="all" dirty="0"/>
              <a:t>Appendix 26A: PROCEDURE OF USING MICROSOFT EXCEL TO RUN FINPLAN PROGRAM</a:t>
            </a:r>
            <a:endParaRPr lang="en-US" dirty="0"/>
          </a:p>
          <a:p>
            <a:r>
              <a:rPr lang="en-US" i="1" cap="all" dirty="0"/>
              <a:t>Appendix 26B: PROGRAM OF FINPLAN WITH AN EXAMPLE</a:t>
            </a:r>
            <a:endParaRPr lang="en-US" dirty="0"/>
          </a:p>
          <a:p>
            <a:pPr>
              <a:lnSpc>
                <a:spcPct val="150000"/>
              </a:lnSpc>
            </a:pPr>
            <a:endParaRPr lang="en-US" dirty="0"/>
          </a:p>
        </p:txBody>
      </p:sp>
      <p:sp>
        <p:nvSpPr>
          <p:cNvPr id="4" name="Title 3"/>
          <p:cNvSpPr>
            <a:spLocks noGrp="1"/>
          </p:cNvSpPr>
          <p:nvPr>
            <p:ph type="title"/>
          </p:nvPr>
        </p:nvSpPr>
        <p:spPr>
          <a:xfrm>
            <a:off x="464400" y="274637"/>
            <a:ext cx="8229600" cy="639763"/>
          </a:xfrm>
        </p:spPr>
        <p:txBody>
          <a:bodyPr/>
          <a:lstStyle/>
          <a:p>
            <a:pPr algn="ctr"/>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smtClean="0">
                <a:solidFill>
                  <a:schemeClr val="accent6">
                    <a:lumMod val="20000"/>
                    <a:lumOff val="80000"/>
                  </a:schemeClr>
                </a:solidFill>
              </a:r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206380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800" cy="4525965"/>
          </a:xfrm>
        </p:spPr>
        <p:txBody>
          <a:bodyPr/>
          <a:lstStyle/>
          <a:p>
            <a:r>
              <a:rPr lang="en-US" dirty="0" smtClean="0"/>
              <a:t>Potential </a:t>
            </a:r>
            <a:r>
              <a:rPr lang="en-US" dirty="0"/>
              <a:t>company sales is obtained from forecasted industry sales through </a:t>
            </a:r>
            <a:r>
              <a:rPr lang="en-US" dirty="0" smtClean="0"/>
              <a:t>the </a:t>
            </a:r>
            <a:r>
              <a:rPr lang="en-US" dirty="0"/>
              <a:t>market-share assumption</a:t>
            </a:r>
            <a:r>
              <a:rPr lang="en-US" dirty="0" smtClean="0"/>
              <a:t>.</a:t>
            </a:r>
          </a:p>
          <a:p>
            <a:r>
              <a:rPr lang="en-US" dirty="0"/>
              <a:t>The </a:t>
            </a:r>
            <a:r>
              <a:rPr lang="en-US" i="1" dirty="0"/>
              <a:t>FR</a:t>
            </a:r>
            <a:r>
              <a:rPr lang="en-US" dirty="0"/>
              <a:t> model distinguishes between potential and actual sales levels; this allows a realistic treatment of slack or idle capacity in the firm.</a:t>
            </a:r>
          </a:p>
          <a:p>
            <a:r>
              <a:rPr lang="en-US" dirty="0" smtClean="0"/>
              <a:t>The production function allows explicit definition of the company's full-capacity production levels (see </a:t>
            </a:r>
            <a:r>
              <a:rPr lang="en-US" dirty="0"/>
              <a:t>Equation (2) in Table 26-10 for the exact specification)</a:t>
            </a:r>
            <a:r>
              <a:rPr lang="en-US" dirty="0" smtClean="0"/>
              <a:t>. </a:t>
            </a:r>
          </a:p>
          <a:p>
            <a:r>
              <a:rPr lang="en-US" dirty="0" smtClean="0"/>
              <a:t>It serves the useful purpose of relaxing the unrealistic assumption (used in many models) that whatever is produced is sold.  </a:t>
            </a:r>
          </a:p>
          <a:p>
            <a:r>
              <a:rPr lang="en-US" dirty="0" smtClean="0"/>
              <a:t>Actual </a:t>
            </a:r>
            <a:r>
              <a:rPr lang="en-US" dirty="0"/>
              <a:t>company production is derived from full-capacity production by a capacity-utilization index in Equation (3) of Table 26-10.</a:t>
            </a:r>
          </a:p>
        </p:txBody>
      </p:sp>
      <p:sp>
        <p:nvSpPr>
          <p:cNvPr id="4" name="Title 2"/>
          <p:cNvSpPr>
            <a:spLocks noGrp="1"/>
          </p:cNvSpPr>
          <p:nvPr>
            <p:ph type="title"/>
          </p:nvPr>
        </p:nvSpPr>
        <p:spPr/>
        <p:txBody>
          <a:bodyPr/>
          <a:lstStyle/>
          <a:p>
            <a:r>
              <a:rPr lang="en-US" sz="2800" dirty="0" smtClean="0"/>
              <a:t>Sector Two: Company Sales and Production</a:t>
            </a:r>
            <a:endParaRPr lang="en-US" sz="2800"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3609268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Necessary new investments is not linked directly to company sales in the FR model, but instead results from comparison between potential and actual company sales</a:t>
            </a:r>
            <a:r>
              <a:rPr lang="en-US" dirty="0" smtClean="0"/>
              <a:t>.</a:t>
            </a:r>
          </a:p>
          <a:p>
            <a:r>
              <a:rPr lang="en-US" dirty="0"/>
              <a:t>A capacity–utilization index for the simulated company and industry translates full-capacity output (from the production function) into actual company sales, just as a market-share assumption is used to translate potential industry sales into potential company sales</a:t>
            </a:r>
            <a:r>
              <a:rPr lang="en-US" dirty="0" smtClean="0"/>
              <a:t>.</a:t>
            </a:r>
          </a:p>
          <a:p>
            <a:r>
              <a:rPr lang="en-US" dirty="0"/>
              <a:t>Any positive difference between potential company sales and actual company sales is decomposed into the contribution due to idle capacity and the contribution due to company expansion possibility, as shown mathematically in Equation (5) of Table 26-10.</a:t>
            </a:r>
            <a:endParaRPr lang="en-US" dirty="0" smtClean="0"/>
          </a:p>
        </p:txBody>
      </p:sp>
      <p:sp>
        <p:nvSpPr>
          <p:cNvPr id="4" name="Title 2"/>
          <p:cNvSpPr>
            <a:spLocks noGrp="1"/>
          </p:cNvSpPr>
          <p:nvPr>
            <p:ph type="title"/>
          </p:nvPr>
        </p:nvSpPr>
        <p:spPr/>
        <p:txBody>
          <a:bodyPr/>
          <a:lstStyle/>
          <a:p>
            <a:r>
              <a:rPr lang="en-US" sz="2800" dirty="0" smtClean="0"/>
              <a:t>Sector Three: Fixed Capital-Stock Requirements</a:t>
            </a:r>
            <a:endParaRPr lang="en-US" sz="2800"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val="351587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pricing sector of the model plays a key role by relating real or units sector to the nominal or dollar sectors</a:t>
            </a:r>
            <a:r>
              <a:rPr lang="en-US" dirty="0" smtClean="0"/>
              <a:t>.</a:t>
            </a:r>
          </a:p>
          <a:p>
            <a:r>
              <a:rPr lang="en-US" dirty="0"/>
              <a:t>The real sectors and the nominal sectors are connected by the pricing sector.</a:t>
            </a:r>
          </a:p>
          <a:p>
            <a:r>
              <a:rPr lang="en-US" dirty="0"/>
              <a:t>This sector separation allows explicit treatment of the product-pricing decision apart from the sales and production decisions</a:t>
            </a:r>
            <a:r>
              <a:rPr lang="en-US" dirty="0" smtClean="0"/>
              <a:t>.</a:t>
            </a:r>
          </a:p>
          <a:p>
            <a:r>
              <a:rPr lang="en-US" dirty="0"/>
              <a:t>Also, it maintains the important distinction between real and nominal quantities and thus permits an analysis of inflation's impact on the </a:t>
            </a:r>
            <a:r>
              <a:rPr lang="en-US" dirty="0" smtClean="0"/>
              <a:t>firm.</a:t>
            </a:r>
          </a:p>
          <a:p>
            <a:r>
              <a:rPr lang="en-US" i="1" dirty="0"/>
              <a:t>FR</a:t>
            </a:r>
            <a:r>
              <a:rPr lang="en-US" dirty="0"/>
              <a:t> Equation (13) is a simple formula that generates product price by relating it, through a markup, to the ratio of previous-period gross operating profit to inventory.  Real units of company sales are priced out in </a:t>
            </a:r>
            <a:r>
              <a:rPr lang="en-US" i="1" dirty="0"/>
              <a:t>FR</a:t>
            </a:r>
            <a:r>
              <a:rPr lang="en-US" dirty="0"/>
              <a:t> Equation (12). </a:t>
            </a:r>
          </a:p>
        </p:txBody>
      </p:sp>
      <p:sp>
        <p:nvSpPr>
          <p:cNvPr id="4" name="Title 2"/>
          <p:cNvSpPr>
            <a:spLocks noGrp="1"/>
          </p:cNvSpPr>
          <p:nvPr>
            <p:ph type="title"/>
          </p:nvPr>
        </p:nvSpPr>
        <p:spPr/>
        <p:txBody>
          <a:bodyPr/>
          <a:lstStyle/>
          <a:p>
            <a:r>
              <a:rPr lang="en-US" sz="2800" dirty="0" smtClean="0"/>
              <a:t>Sector Four: Pricing</a:t>
            </a:r>
            <a:endParaRPr lang="en-US" sz="2800"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val="226475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05800" cy="1371600"/>
          </a:xfrm>
        </p:spPr>
        <p:txBody>
          <a:bodyPr/>
          <a:lstStyle/>
          <a:p>
            <a:r>
              <a:rPr lang="en-US" dirty="0"/>
              <a:t>The production cost sector is similar to previous models; production cost and inventory are related directly to actual company sales dollars. </a:t>
            </a:r>
            <a:endParaRPr lang="en-US" dirty="0" smtClean="0"/>
          </a:p>
          <a:p>
            <a:r>
              <a:rPr lang="en-US" dirty="0" smtClean="0"/>
              <a:t> </a:t>
            </a:r>
            <a:r>
              <a:rPr lang="en-US" dirty="0"/>
              <a:t>Also, depreciation is linked directly to existing fixed investment.</a:t>
            </a:r>
          </a:p>
          <a:p>
            <a:endParaRPr lang="en-US" dirty="0"/>
          </a:p>
        </p:txBody>
      </p:sp>
      <p:sp>
        <p:nvSpPr>
          <p:cNvPr id="4" name="Title 2"/>
          <p:cNvSpPr>
            <a:spLocks noGrp="1"/>
          </p:cNvSpPr>
          <p:nvPr>
            <p:ph type="title"/>
          </p:nvPr>
        </p:nvSpPr>
        <p:spPr/>
        <p:txBody>
          <a:bodyPr/>
          <a:lstStyle/>
          <a:p>
            <a:r>
              <a:rPr lang="en-US" sz="2800" dirty="0" smtClean="0"/>
              <a:t>Sector Five: Production Costs</a:t>
            </a:r>
            <a:endParaRPr lang="en-US" sz="2800" dirty="0"/>
          </a:p>
        </p:txBody>
      </p:sp>
      <p:sp>
        <p:nvSpPr>
          <p:cNvPr id="5" name="Title 2"/>
          <p:cNvSpPr txBox="1">
            <a:spLocks/>
          </p:cNvSpPr>
          <p:nvPr/>
        </p:nvSpPr>
        <p:spPr>
          <a:xfrm>
            <a:off x="457200" y="2362200"/>
            <a:ext cx="8229600" cy="6397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Times New Roman" pitchFamily="18" charset="0"/>
                <a:ea typeface="+mj-ea"/>
                <a:cs typeface="Times New Roman" pitchFamily="18" charset="0"/>
              </a:defRPr>
            </a:lvl1pPr>
          </a:lstStyle>
          <a:p>
            <a:r>
              <a:rPr lang="en-US" sz="2800" dirty="0" smtClean="0"/>
              <a:t>Sector Six: Income</a:t>
            </a:r>
            <a:endParaRPr lang="en-US" sz="2800" dirty="0"/>
          </a:p>
        </p:txBody>
      </p:sp>
      <p:sp>
        <p:nvSpPr>
          <p:cNvPr id="6" name="Content Placeholder 1"/>
          <p:cNvSpPr txBox="1">
            <a:spLocks/>
          </p:cNvSpPr>
          <p:nvPr/>
        </p:nvSpPr>
        <p:spPr>
          <a:xfrm>
            <a:off x="381000" y="3001962"/>
            <a:ext cx="8305800" cy="3170238"/>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Tx/>
              <a:buSzPct val="70000"/>
              <a:buFont typeface="Arial" pitchFamily="34" charset="0"/>
              <a:buChar char="•"/>
              <a:defRPr sz="2000" b="0" kern="1200">
                <a:solidFill>
                  <a:schemeClr val="accent1"/>
                </a:solidFill>
                <a:latin typeface="Times New Roman" pitchFamily="18" charset="0"/>
                <a:ea typeface="+mn-ea"/>
                <a:cs typeface="Times New Roman" pitchFamily="18" charset="0"/>
              </a:defRPr>
            </a:lvl1pPr>
            <a:lvl2pPr marL="684213" indent="-227013" algn="l" defTabSz="914400" rtl="0" eaLnBrk="1" latinLnBrk="0" hangingPunct="1">
              <a:lnSpc>
                <a:spcPts val="26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2pPr>
            <a:lvl3pPr marL="1087438" indent="-173038" algn="l" defTabSz="914400" rtl="0" eaLnBrk="1" latinLnBrk="0" hangingPunct="1">
              <a:lnSpc>
                <a:spcPts val="2600"/>
              </a:lnSpc>
              <a:spcBef>
                <a:spcPct val="20000"/>
              </a:spcBef>
              <a:buClrTx/>
              <a:buSzPct val="70000"/>
              <a:buFont typeface="Arial" pitchFamily="34" charset="0"/>
              <a:buChar char="•"/>
              <a:defRPr sz="1800" kern="1200">
                <a:solidFill>
                  <a:schemeClr val="accent1"/>
                </a:solidFill>
                <a:latin typeface="Times New Roman" pitchFamily="18" charset="0"/>
                <a:ea typeface="+mn-ea"/>
                <a:cs typeface="Times New Roman" pitchFamily="18" charset="0"/>
              </a:defRPr>
            </a:lvl3pPr>
            <a:lvl4pPr marL="1541463" indent="-169863" algn="l" defTabSz="914400" rtl="0" eaLnBrk="1" latinLnBrk="0" hangingPunct="1">
              <a:lnSpc>
                <a:spcPts val="2600"/>
              </a:lnSpc>
              <a:spcBef>
                <a:spcPct val="20000"/>
              </a:spcBef>
              <a:buClrTx/>
              <a:buSzPct val="70000"/>
              <a:buFont typeface="Arial" pitchFamily="34" charset="0"/>
              <a:buChar char="•"/>
              <a:defRPr sz="1600" kern="1200">
                <a:solidFill>
                  <a:schemeClr val="accent1"/>
                </a:solidFill>
                <a:latin typeface="Times New Roman" pitchFamily="18" charset="0"/>
                <a:ea typeface="+mn-ea"/>
                <a:cs typeface="Times New Roman" pitchFamily="18" charset="0"/>
              </a:defRPr>
            </a:lvl4pPr>
            <a:lvl5pPr marL="2001838" indent="-173038" algn="l" defTabSz="914400" rtl="0" eaLnBrk="1" latinLnBrk="0" hangingPunct="1">
              <a:lnSpc>
                <a:spcPts val="2600"/>
              </a:lnSpc>
              <a:spcBef>
                <a:spcPct val="20000"/>
              </a:spcBef>
              <a:buClrTx/>
              <a:buSzPct val="70000"/>
              <a:buFont typeface="Arial" pitchFamily="34" charset="0"/>
              <a:buChar char="•"/>
              <a:defRPr sz="14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As in the production cost sector, the income-sector ties inventory, earnings before interest and taxes, and net income after taxes directly to actual company sales dollars.  </a:t>
            </a:r>
            <a:endParaRPr lang="en-US" dirty="0" smtClean="0"/>
          </a:p>
          <a:p>
            <a:r>
              <a:rPr lang="en-US" dirty="0" smtClean="0"/>
              <a:t>This </a:t>
            </a:r>
            <a:r>
              <a:rPr lang="en-US" dirty="0"/>
              <a:t>simplicity is preserved here to create a linear-determined income statement that produces </a:t>
            </a:r>
            <a:r>
              <a:rPr lang="en-US" i="1" dirty="0"/>
              <a:t>EBIT</a:t>
            </a:r>
            <a:r>
              <a:rPr lang="en-US" dirty="0"/>
              <a:t> as a function of actual company sales (given a few simplifying assumptions).  </a:t>
            </a:r>
            <a:endParaRPr lang="en-US" dirty="0" smtClean="0"/>
          </a:p>
          <a:p>
            <a:r>
              <a:rPr lang="en-US" dirty="0" smtClean="0"/>
              <a:t>The </a:t>
            </a:r>
            <a:r>
              <a:rPr lang="en-US" i="1" dirty="0"/>
              <a:t>NIAT</a:t>
            </a:r>
            <a:r>
              <a:rPr lang="en-US" dirty="0"/>
              <a:t> is derived from </a:t>
            </a:r>
            <a:r>
              <a:rPr lang="en-US" i="1" dirty="0"/>
              <a:t>EBIT</a:t>
            </a:r>
            <a:r>
              <a:rPr lang="en-US" dirty="0"/>
              <a:t> after deduction of interest expense (also linearly related to actual sales levels and taxes).</a:t>
            </a:r>
          </a:p>
          <a:p>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val="293118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new-financing-required sector is composed primarily of accounting relationships that determine the dollar amount of external financing required from the new capital requirements (Sector Three) and internal financing capability (Sector Six</a:t>
            </a:r>
            <a:r>
              <a:rPr lang="en-US" dirty="0" smtClean="0"/>
              <a:t>).</a:t>
            </a:r>
          </a:p>
          <a:p>
            <a:r>
              <a:rPr lang="en-US" dirty="0"/>
              <a:t> </a:t>
            </a:r>
            <a:r>
              <a:rPr lang="en-US" dirty="0" smtClean="0"/>
              <a:t>The breakdown </a:t>
            </a:r>
            <a:r>
              <a:rPr lang="en-US" dirty="0"/>
              <a:t>of new external financing into new equity and new debt occurs in </a:t>
            </a:r>
            <a:r>
              <a:rPr lang="en-US" i="1" dirty="0"/>
              <a:t>FR</a:t>
            </a:r>
            <a:r>
              <a:rPr lang="en-US" dirty="0"/>
              <a:t> Equation (25), where the notion of optimal capital structure is exploited. </a:t>
            </a:r>
            <a:endParaRPr lang="en-US" dirty="0" smtClean="0"/>
          </a:p>
          <a:p>
            <a:r>
              <a:rPr lang="en-US" dirty="0"/>
              <a:t>The weighted-average cost of debt, </a:t>
            </a:r>
            <a:r>
              <a:rPr lang="en-US" i="1" dirty="0"/>
              <a:t>FR</a:t>
            </a:r>
            <a:r>
              <a:rPr lang="en-US" dirty="0"/>
              <a:t> Equation (24), consists of a weighted sum of new debt costs and the cost of existing debt</a:t>
            </a:r>
            <a:r>
              <a:rPr lang="en-US" dirty="0" smtClean="0"/>
              <a:t>.</a:t>
            </a:r>
          </a:p>
          <a:p>
            <a:r>
              <a:rPr lang="en-US" dirty="0"/>
              <a:t>The cost of the new debt is not exogenous in this model; it is estimated in a simplified risk–return tradeoff from Sector Nine</a:t>
            </a:r>
            <a:r>
              <a:rPr lang="en-US" dirty="0" smtClean="0"/>
              <a:t>.</a:t>
            </a:r>
            <a:endParaRPr lang="en-US" dirty="0"/>
          </a:p>
        </p:txBody>
      </p:sp>
      <p:sp>
        <p:nvSpPr>
          <p:cNvPr id="4" name="Title 2"/>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Times New Roman" pitchFamily="18" charset="0"/>
                <a:ea typeface="+mj-ea"/>
                <a:cs typeface="Times New Roman" pitchFamily="18" charset="0"/>
              </a:defRPr>
            </a:lvl1pPr>
          </a:lstStyle>
          <a:p>
            <a:r>
              <a:rPr lang="en-US" sz="2800" dirty="0" smtClean="0"/>
              <a:t>Sector Seven: New Financing Required</a:t>
            </a:r>
            <a:endParaRPr lang="en-US" sz="2800"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702848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65235"/>
            <a:ext cx="8305800" cy="4830765"/>
          </a:xfrm>
        </p:spPr>
        <p:txBody>
          <a:bodyPr/>
          <a:lstStyle/>
          <a:p>
            <a:r>
              <a:rPr lang="en-US" dirty="0"/>
              <a:t>The linear derivation of both </a:t>
            </a:r>
            <a:r>
              <a:rPr lang="en-US" i="1" dirty="0"/>
              <a:t>EBIT</a:t>
            </a:r>
            <a:r>
              <a:rPr lang="en-US" dirty="0"/>
              <a:t> and </a:t>
            </a:r>
            <a:r>
              <a:rPr lang="en-US" i="1" dirty="0"/>
              <a:t>NIAT</a:t>
            </a:r>
            <a:r>
              <a:rPr lang="en-US" dirty="0"/>
              <a:t> in the income sector is used (with simplifying assumptions) in the risk sector to obtain the standard deviation of each income measure</a:t>
            </a:r>
            <a:r>
              <a:rPr lang="en-US" dirty="0" smtClean="0"/>
              <a:t>.</a:t>
            </a:r>
          </a:p>
          <a:p>
            <a:r>
              <a:rPr lang="en-US" dirty="0"/>
              <a:t>The derivation (presented in Table </a:t>
            </a:r>
            <a:r>
              <a:rPr lang="en-US" dirty="0" smtClean="0"/>
              <a:t>26.13</a:t>
            </a:r>
            <a:r>
              <a:rPr lang="en-US" dirty="0"/>
              <a:t>) demonstrates how management's judgment as to the variability (i.e., standard deviation) of forecasting industry sales affects the risk character (of both the business and financial risk) of the company.</a:t>
            </a:r>
            <a:endParaRPr lang="en-US" dirty="0" smtClean="0"/>
          </a:p>
          <a:p>
            <a:r>
              <a:rPr lang="en-US" dirty="0"/>
              <a:t>This risk character influences the costs of financing new stock and debt in risk–return tradeoff equations of Sector Nine. </a:t>
            </a:r>
            <a:endParaRPr lang="en-US" dirty="0" smtClean="0"/>
          </a:p>
          <a:p>
            <a:r>
              <a:rPr lang="en-US" dirty="0" smtClean="0"/>
              <a:t>The </a:t>
            </a:r>
            <a:r>
              <a:rPr lang="en-US" dirty="0"/>
              <a:t>debt-to-equity ratio (a financial leverage ratio) also positively influences the </a:t>
            </a:r>
            <a:r>
              <a:rPr lang="en-US" i="1" dirty="0"/>
              <a:t>NIAT</a:t>
            </a:r>
            <a:r>
              <a:rPr lang="en-US" dirty="0"/>
              <a:t> standard deviation.  </a:t>
            </a:r>
            <a:endParaRPr lang="en-US" dirty="0" smtClean="0"/>
          </a:p>
          <a:p>
            <a:r>
              <a:rPr lang="en-US" dirty="0" smtClean="0"/>
              <a:t>Thus</a:t>
            </a:r>
            <a:r>
              <a:rPr lang="en-US" dirty="0"/>
              <a:t>, the leverage structure of the firm endogenously influences the costs of financing in a realistic way.</a:t>
            </a:r>
          </a:p>
          <a:p>
            <a:endParaRPr lang="en-US" dirty="0"/>
          </a:p>
        </p:txBody>
      </p:sp>
      <p:sp>
        <p:nvSpPr>
          <p:cNvPr id="4" name="Title 2"/>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Times New Roman" pitchFamily="18" charset="0"/>
                <a:ea typeface="+mj-ea"/>
                <a:cs typeface="Times New Roman" pitchFamily="18" charset="0"/>
              </a:defRPr>
            </a:lvl1pPr>
          </a:lstStyle>
          <a:p>
            <a:r>
              <a:rPr lang="en-US" sz="2800" dirty="0" smtClean="0"/>
              <a:t>Sector Eight: Risk</a:t>
            </a:r>
            <a:endParaRPr lang="en-US" sz="2800"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192997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905000"/>
                <a:ext cx="4343400" cy="4114800"/>
              </a:xfrm>
            </p:spPr>
            <p:txBody>
              <a:bodyPr>
                <a:normAutofit/>
              </a:bodyPr>
              <a:lstStyle/>
              <a:p>
                <a:pPr marL="0" indent="0" algn="ctr">
                  <a:buNone/>
                </a:pPr>
                <a:endParaRPr lang="en-US" dirty="0" smtClean="0"/>
              </a:p>
              <a:p>
                <a:pPr marL="0" indent="0" algn="ctr">
                  <a:lnSpc>
                    <a:spcPct val="150000"/>
                  </a:lnSpc>
                  <a:buNone/>
                </a:pPr>
                <a14:m>
                  <m:oMathPara xmlns:m="http://schemas.openxmlformats.org/officeDocument/2006/math">
                    <m:oMathParaPr>
                      <m:jc m:val="center"/>
                    </m:oMathParaPr>
                    <m:oMath xmlns:m="http://schemas.openxmlformats.org/officeDocument/2006/math">
                      <m:sSub>
                        <m:sSubPr>
                          <m:ctrlPr>
                            <a:rPr lang="en-US" i="1">
                              <a:latin typeface="Cambria Math"/>
                            </a:rPr>
                          </m:ctrlPr>
                        </m:sSubPr>
                        <m:e>
                          <m:r>
                            <m:rPr>
                              <m:nor/>
                            </m:rPr>
                            <a:rPr lang="en-US"/>
                            <m:t>EBIT</m:t>
                          </m:r>
                        </m:e>
                        <m:sub>
                          <m:r>
                            <a:rPr lang="en-US" i="1">
                              <a:latin typeface="Cambria Math"/>
                            </a:rPr>
                            <m:t>𝑡</m:t>
                          </m:r>
                        </m:sub>
                      </m:sSub>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r>
                        <a:rPr lang="en-US">
                          <a:latin typeface="Cambria Math"/>
                        </a:rPr>
                        <m:t>−</m:t>
                      </m:r>
                      <m:sSub>
                        <m:sSubPr>
                          <m:ctrlPr>
                            <a:rPr lang="en-US" i="1">
                              <a:latin typeface="Cambria Math"/>
                            </a:rPr>
                          </m:ctrlPr>
                        </m:sSubPr>
                        <m:e>
                          <m:r>
                            <m:rPr>
                              <m:nor/>
                            </m:rPr>
                            <a:rPr lang="en-US" i="1"/>
                            <m:t>OC</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𝐷</m:t>
                          </m:r>
                        </m:e>
                        <m:sub>
                          <m:r>
                            <a:rPr lang="en-US" i="1">
                              <a:latin typeface="Cambria Math"/>
                            </a:rPr>
                            <m:t>𝑡</m:t>
                          </m:r>
                        </m:sub>
                      </m:sSub>
                    </m:oMath>
                  </m:oMathPara>
                </a14:m>
                <a:endParaRPr lang="en-US" dirty="0" smtClean="0"/>
              </a:p>
              <a:p>
                <a:pPr marL="0" indent="0" algn="ctr">
                  <a:lnSpc>
                    <a:spcPct val="150000"/>
                  </a:lnSpc>
                  <a:buNone/>
                </a:pPr>
                <a14:m>
                  <m:oMathPara xmlns:m="http://schemas.openxmlformats.org/officeDocument/2006/math">
                    <m:oMathParaPr>
                      <m:jc m:val="center"/>
                    </m:oMathParaPr>
                    <m:oMath xmlns:m="http://schemas.openxmlformats.org/officeDocument/2006/math">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r>
                        <a:rPr lang="en-US">
                          <a:latin typeface="Cambria Math"/>
                        </a:rPr>
                        <m:t>−</m:t>
                      </m:r>
                      <m:sSub>
                        <m:sSubPr>
                          <m:ctrlPr>
                            <a:rPr lang="en-US" i="1">
                              <a:latin typeface="Cambria Math"/>
                            </a:rPr>
                          </m:ctrlPr>
                        </m:sSubPr>
                        <m:e>
                          <m:r>
                            <a:rPr lang="en-US" i="1">
                              <a:latin typeface="Cambria Math"/>
                            </a:rPr>
                            <m:t>𝛿</m:t>
                          </m:r>
                        </m:e>
                        <m:sub>
                          <m:r>
                            <a:rPr lang="en-US">
                              <a:latin typeface="Cambria Math"/>
                            </a:rPr>
                            <m:t>2</m:t>
                          </m:r>
                        </m:sub>
                      </m:sSub>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r>
                        <a:rPr lang="en-US">
                          <a:latin typeface="Cambria Math"/>
                        </a:rPr>
                        <m:t>−</m:t>
                      </m:r>
                      <m:r>
                        <a:rPr lang="en-US" i="1">
                          <a:latin typeface="Cambria Math"/>
                        </a:rPr>
                        <m:t>𝛷</m:t>
                      </m:r>
                      <m:sSub>
                        <m:sSubPr>
                          <m:ctrlPr>
                            <a:rPr lang="en-US" i="1">
                              <a:latin typeface="Cambria Math"/>
                            </a:rPr>
                          </m:ctrlPr>
                        </m:sSubPr>
                        <m:e>
                          <m:r>
                            <m:rPr>
                              <m:nor/>
                            </m:rPr>
                            <a:rPr lang="en-US" i="1"/>
                            <m:t>FA</m:t>
                          </m:r>
                        </m:e>
                        <m:sub>
                          <m:r>
                            <a:rPr lang="en-US" i="1">
                              <a:latin typeface="Cambria Math"/>
                            </a:rPr>
                            <m:t>𝑡</m:t>
                          </m:r>
                        </m:sub>
                      </m:sSub>
                    </m:oMath>
                  </m:oMathPara>
                </a14:m>
                <a:endParaRPr lang="en-US" dirty="0" smtClean="0"/>
              </a:p>
              <a:p>
                <a:pPr marL="0" indent="0" algn="ctr">
                  <a:lnSpc>
                    <a:spcPct val="150000"/>
                  </a:lnSpc>
                  <a:buNone/>
                </a:pPr>
                <a14:m>
                  <m:oMathPara xmlns:m="http://schemas.openxmlformats.org/officeDocument/2006/math">
                    <m:oMathParaPr>
                      <m:jc m:val="center"/>
                    </m:oMathParaPr>
                    <m:oMath xmlns:m="http://schemas.openxmlformats.org/officeDocument/2006/math">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r>
                        <a:rPr lang="en-US">
                          <a:latin typeface="Cambria Math"/>
                        </a:rPr>
                        <m:t>−</m:t>
                      </m:r>
                      <m:sSub>
                        <m:sSubPr>
                          <m:ctrlPr>
                            <a:rPr lang="en-US" i="1">
                              <a:latin typeface="Cambria Math"/>
                            </a:rPr>
                          </m:ctrlPr>
                        </m:sSubPr>
                        <m:e>
                          <m:r>
                            <a:rPr lang="en-US" i="1">
                              <a:latin typeface="Cambria Math"/>
                            </a:rPr>
                            <m:t>𝛿</m:t>
                          </m:r>
                        </m:e>
                        <m:sub>
                          <m:r>
                            <a:rPr lang="en-US">
                              <a:latin typeface="Cambria Math"/>
                            </a:rPr>
                            <m:t>2</m:t>
                          </m:r>
                        </m:sub>
                      </m:sSub>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r>
                        <a:rPr lang="en-US">
                          <a:latin typeface="Cambria Math"/>
                        </a:rPr>
                        <m:t>−</m:t>
                      </m:r>
                      <m:r>
                        <a:rPr lang="en-US" i="1">
                          <a:latin typeface="Cambria Math"/>
                        </a:rPr>
                        <m:t>𝛷</m:t>
                      </m:r>
                      <m:sSub>
                        <m:sSubPr>
                          <m:ctrlPr>
                            <a:rPr lang="en-US" i="1">
                              <a:latin typeface="Cambria Math"/>
                            </a:rPr>
                          </m:ctrlPr>
                        </m:sSubPr>
                        <m:e>
                          <m:r>
                            <a:rPr lang="en-US" i="1">
                              <a:latin typeface="Cambria Math"/>
                            </a:rPr>
                            <m:t>𝑃</m:t>
                          </m:r>
                        </m:e>
                        <m:sub>
                          <m:r>
                            <a:rPr lang="en-US" i="1">
                              <a:latin typeface="Cambria Math"/>
                            </a:rPr>
                            <m:t>𝑘𝑡</m:t>
                          </m:r>
                        </m:sub>
                      </m:sSub>
                      <m:r>
                        <a:rPr lang="en-US" i="1">
                          <a:latin typeface="Cambria Math"/>
                        </a:rPr>
                        <m:t>𝜃</m:t>
                      </m:r>
                      <m:r>
                        <a:rPr lang="en-US">
                          <a:latin typeface="Cambria Math"/>
                        </a:rPr>
                        <m:t>·</m:t>
                      </m:r>
                      <m:f>
                        <m:fPr>
                          <m:ctrlPr>
                            <a:rPr lang="en-US" i="1">
                              <a:latin typeface="Cambria Math"/>
                            </a:rPr>
                          </m:ctrlPr>
                        </m:fPr>
                        <m:num>
                          <m:r>
                            <a:rPr lang="en-US">
                              <a:latin typeface="Cambria Math"/>
                            </a:rPr>
                            <m:t>1</m:t>
                          </m:r>
                        </m:num>
                        <m:den>
                          <m:sSub>
                            <m:sSubPr>
                              <m:ctrlPr>
                                <a:rPr lang="en-US" i="1">
                                  <a:latin typeface="Cambria Math"/>
                                </a:rPr>
                              </m:ctrlPr>
                            </m:sSubPr>
                            <m:e>
                              <m:r>
                                <a:rPr lang="en-US" i="1">
                                  <a:latin typeface="Cambria Math"/>
                                </a:rPr>
                                <m:t>𝛾</m:t>
                              </m:r>
                            </m:e>
                            <m:sub>
                              <m:r>
                                <a:rPr lang="en-US" i="1">
                                  <a:latin typeface="Cambria Math"/>
                                </a:rPr>
                                <m:t>𝑡</m:t>
                              </m:r>
                            </m:sub>
                          </m:sSub>
                        </m:den>
                      </m:f>
                      <m:r>
                        <a:rPr lang="en-US">
                          <a:latin typeface="Cambria Math"/>
                        </a:rPr>
                        <m:t>∴</m:t>
                      </m:r>
                      <m:f>
                        <m:fPr>
                          <m:ctrlPr>
                            <a:rPr lang="en-US" i="1">
                              <a:latin typeface="Cambria Math"/>
                            </a:rPr>
                          </m:ctrlPr>
                        </m:fPr>
                        <m:num>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num>
                        <m:den>
                          <m:sSub>
                            <m:sSubPr>
                              <m:ctrlPr>
                                <a:rPr lang="en-US" i="1">
                                  <a:latin typeface="Cambria Math"/>
                                </a:rPr>
                              </m:ctrlPr>
                            </m:sSubPr>
                            <m:e>
                              <m:r>
                                <a:rPr lang="en-US" i="1">
                                  <a:latin typeface="Cambria Math"/>
                                </a:rPr>
                                <m:t>𝑃</m:t>
                              </m:r>
                            </m:e>
                            <m:sub>
                              <m:r>
                                <a:rPr lang="en-US" i="1">
                                  <a:latin typeface="Cambria Math"/>
                                </a:rPr>
                                <m:t>𝑠𝑡</m:t>
                              </m:r>
                            </m:sub>
                          </m:sSub>
                        </m:den>
                      </m:f>
                    </m:oMath>
                  </m:oMathPara>
                </a14:m>
                <a:endParaRPr lang="en-US" dirty="0" smtClean="0"/>
              </a:p>
              <a:p>
                <a:pPr marL="0" indent="0" algn="ctr">
                  <a:lnSpc>
                    <a:spcPct val="150000"/>
                  </a:lnSpc>
                  <a:buNone/>
                </a:pPr>
                <a14:m>
                  <m:oMathPara xmlns:m="http://schemas.openxmlformats.org/officeDocument/2006/math">
                    <m:oMathParaPr>
                      <m:jc m:val="center"/>
                    </m:oMathParaPr>
                    <m:oMath xmlns:m="http://schemas.openxmlformats.org/officeDocument/2006/math">
                      <m:r>
                        <a:rPr lang="en-US">
                          <a:latin typeface="Cambria Math"/>
                        </a:rPr>
                        <m:t>=</m:t>
                      </m:r>
                      <m:d>
                        <m:dPr>
                          <m:begChr m:val="{"/>
                          <m:endChr m:val="}"/>
                          <m:ctrlPr>
                            <a:rPr lang="en-US" i="1">
                              <a:latin typeface="Cambria Math"/>
                            </a:rPr>
                          </m:ctrlPr>
                        </m:dPr>
                        <m:e>
                          <m:r>
                            <a:rPr lang="en-US">
                              <a:latin typeface="Cambria Math"/>
                            </a:rPr>
                            <m:t>1−</m:t>
                          </m:r>
                          <m:sSub>
                            <m:sSubPr>
                              <m:ctrlPr>
                                <a:rPr lang="en-US" i="1">
                                  <a:latin typeface="Cambria Math"/>
                                </a:rPr>
                              </m:ctrlPr>
                            </m:sSubPr>
                            <m:e>
                              <m:r>
                                <a:rPr lang="en-US" i="1">
                                  <a:latin typeface="Cambria Math"/>
                                </a:rPr>
                                <m:t>𝛿</m:t>
                              </m:r>
                            </m:e>
                            <m:sub>
                              <m:r>
                                <a:rPr lang="en-US">
                                  <a:latin typeface="Cambria Math"/>
                                </a:rPr>
                                <m:t>2</m:t>
                              </m:r>
                            </m:sub>
                          </m:sSub>
                          <m:r>
                            <a:rPr lang="en-US">
                              <a:latin typeface="Cambria Math"/>
                            </a:rPr>
                            <m:t>−</m:t>
                          </m:r>
                          <m:r>
                            <a:rPr lang="en-US" i="1">
                              <a:latin typeface="Cambria Math"/>
                            </a:rPr>
                            <m:t>𝛷</m:t>
                          </m:r>
                          <m:d>
                            <m:dPr>
                              <m:begChr m:val="["/>
                              <m:endChr m:val="]"/>
                              <m:ctrlPr>
                                <a:rPr lang="en-US" i="1">
                                  <a:latin typeface="Cambria Math"/>
                                </a:rPr>
                              </m:ctrlPr>
                            </m:dPr>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𝑃</m:t>
                                          </m:r>
                                        </m:e>
                                        <m:sub>
                                          <m:r>
                                            <a:rPr lang="en-US" i="1">
                                              <a:latin typeface="Cambria Math"/>
                                            </a:rPr>
                                            <m:t>𝑘𝑡</m:t>
                                          </m:r>
                                        </m:sub>
                                      </m:sSub>
                                    </m:num>
                                    <m:den>
                                      <m:sSub>
                                        <m:sSubPr>
                                          <m:ctrlPr>
                                            <a:rPr lang="en-US" i="1">
                                              <a:latin typeface="Cambria Math"/>
                                            </a:rPr>
                                          </m:ctrlPr>
                                        </m:sSubPr>
                                        <m:e>
                                          <m:r>
                                            <a:rPr lang="en-US" i="1">
                                              <a:latin typeface="Cambria Math"/>
                                            </a:rPr>
                                            <m:t>𝑃</m:t>
                                          </m:r>
                                        </m:e>
                                        <m:sub>
                                          <m:r>
                                            <a:rPr lang="en-US" i="1">
                                              <a:latin typeface="Cambria Math"/>
                                            </a:rPr>
                                            <m:t>𝑡𝑠</m:t>
                                          </m:r>
                                        </m:sub>
                                      </m:sSub>
                                    </m:den>
                                  </m:f>
                                </m:e>
                              </m:d>
                              <m:r>
                                <a:rPr lang="en-US">
                                  <a:latin typeface="Cambria Math"/>
                                </a:rPr>
                                <m:t>·</m:t>
                              </m:r>
                              <m:r>
                                <a:rPr lang="en-US" i="1">
                                  <a:latin typeface="Cambria Math"/>
                                </a:rPr>
                                <m:t>𝜃</m:t>
                              </m:r>
                              <m:d>
                                <m:dPr>
                                  <m:ctrlPr>
                                    <a:rPr lang="en-US" i="1">
                                      <a:latin typeface="Cambria Math"/>
                                    </a:rPr>
                                  </m:ctrlPr>
                                </m:dPr>
                                <m:e>
                                  <m:f>
                                    <m:fPr>
                                      <m:ctrlPr>
                                        <a:rPr lang="en-US" i="1">
                                          <a:latin typeface="Cambria Math"/>
                                        </a:rPr>
                                      </m:ctrlPr>
                                    </m:fPr>
                                    <m:num>
                                      <m:r>
                                        <a:rPr lang="en-US">
                                          <a:latin typeface="Cambria Math"/>
                                        </a:rPr>
                                        <m:t>1</m:t>
                                      </m:r>
                                    </m:num>
                                    <m:den>
                                      <m:sSub>
                                        <m:sSubPr>
                                          <m:ctrlPr>
                                            <a:rPr lang="en-US" i="1">
                                              <a:latin typeface="Cambria Math"/>
                                            </a:rPr>
                                          </m:ctrlPr>
                                        </m:sSubPr>
                                        <m:e>
                                          <m:r>
                                            <a:rPr lang="en-US" i="1">
                                              <a:latin typeface="Cambria Math"/>
                                            </a:rPr>
                                            <m:t>𝛾</m:t>
                                          </m:r>
                                        </m:e>
                                        <m:sub>
                                          <m:r>
                                            <a:rPr lang="en-US" i="1">
                                              <a:latin typeface="Cambria Math"/>
                                            </a:rPr>
                                            <m:t>𝑡</m:t>
                                          </m:r>
                                        </m:sub>
                                      </m:sSub>
                                    </m:den>
                                  </m:f>
                                </m:e>
                              </m:d>
                            </m:e>
                          </m:d>
                        </m:e>
                      </m:d>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oMath>
                  </m:oMathPara>
                </a14:m>
                <a:endParaRPr lang="en-US" dirty="0" smtClean="0"/>
              </a:p>
              <a:p>
                <a:pPr marL="0" indent="0" algn="ctr">
                  <a:lnSpc>
                    <a:spcPct val="150000"/>
                  </a:lnSpc>
                  <a:buNone/>
                </a:pPr>
                <a14:m>
                  <m:oMathPara xmlns:m="http://schemas.openxmlformats.org/officeDocument/2006/math">
                    <m:oMathParaPr>
                      <m:jc m:val="center"/>
                    </m:oMathParaPr>
                    <m:oMath xmlns:m="http://schemas.openxmlformats.org/officeDocument/2006/math">
                      <m:r>
                        <a:rPr lang="en-US">
                          <a:latin typeface="Cambria Math"/>
                        </a:rPr>
                        <m:t>=</m:t>
                      </m:r>
                      <m:sSub>
                        <m:sSubPr>
                          <m:ctrlPr>
                            <a:rPr lang="en-US" i="1">
                              <a:latin typeface="Cambria Math"/>
                            </a:rPr>
                          </m:ctrlPr>
                        </m:sSubPr>
                        <m:e>
                          <m:r>
                            <a:rPr lang="en-US" i="1">
                              <a:latin typeface="Cambria Math"/>
                            </a:rPr>
                            <m:t>𝜃</m:t>
                          </m:r>
                        </m:e>
                        <m:sub>
                          <m:r>
                            <a:rPr lang="en-US">
                              <a:latin typeface="Cambria Math"/>
                            </a:rPr>
                            <m:t>1</m:t>
                          </m:r>
                        </m:sub>
                      </m:sSub>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oMath>
                  </m:oMathPara>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905000"/>
                <a:ext cx="4343400" cy="4114800"/>
              </a:xfrm>
              <a:blipFill rotWithShape="1">
                <a:blip r:embed="rId2"/>
                <a:stretch>
                  <a:fillRect/>
                </a:stretch>
              </a:blipFill>
            </p:spPr>
            <p:txBody>
              <a:bodyPr/>
              <a:lstStyle/>
              <a:p>
                <a:r>
                  <a:rPr lang="en-US">
                    <a:noFill/>
                  </a:rPr>
                  <a:t> </a:t>
                </a:r>
              </a:p>
            </p:txBody>
          </p:sp>
        </mc:Fallback>
      </mc:AlternateContent>
      <p:sp>
        <p:nvSpPr>
          <p:cNvPr id="4" name="TextBox 3"/>
          <p:cNvSpPr txBox="1"/>
          <p:nvPr/>
        </p:nvSpPr>
        <p:spPr>
          <a:xfrm>
            <a:off x="1905000" y="457200"/>
            <a:ext cx="4876800" cy="838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Table 26.13</a:t>
            </a: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Transformation of Industry Sales Moments to Company </a:t>
            </a:r>
            <a:r>
              <a:rPr lang="en-US" i="1" dirty="0" smtClean="0">
                <a:solidFill>
                  <a:schemeClr val="accent1"/>
                </a:solidFill>
                <a:latin typeface="Perpetua" pitchFamily="18" charset="0"/>
                <a:ea typeface="+mj-ea"/>
                <a:cs typeface="+mj-cs"/>
              </a:rPr>
              <a:t>NIAT </a:t>
            </a:r>
            <a:r>
              <a:rPr lang="en-US" dirty="0" smtClean="0">
                <a:solidFill>
                  <a:schemeClr val="accent1"/>
                </a:solidFill>
                <a:latin typeface="Perpetua" pitchFamily="18" charset="0"/>
                <a:ea typeface="+mj-ea"/>
                <a:cs typeface="+mj-cs"/>
              </a:rPr>
              <a:t>and </a:t>
            </a:r>
            <a:r>
              <a:rPr lang="en-US" i="1" dirty="0" smtClean="0">
                <a:solidFill>
                  <a:schemeClr val="accent1"/>
                </a:solidFill>
                <a:latin typeface="Perpetua" pitchFamily="18" charset="0"/>
                <a:ea typeface="+mj-ea"/>
                <a:cs typeface="+mj-cs"/>
              </a:rPr>
              <a:t>EBIT </a:t>
            </a:r>
            <a:r>
              <a:rPr lang="en-US" dirty="0" smtClean="0">
                <a:solidFill>
                  <a:schemeClr val="accent1"/>
                </a:solidFill>
                <a:latin typeface="Perpetua" pitchFamily="18" charset="0"/>
                <a:ea typeface="+mj-ea"/>
                <a:cs typeface="+mj-cs"/>
              </a:rPr>
              <a:t>Moments</a:t>
            </a:r>
          </a:p>
        </p:txBody>
      </p:sp>
      <mc:AlternateContent xmlns:mc="http://schemas.openxmlformats.org/markup-compatibility/2006" xmlns:a14="http://schemas.microsoft.com/office/drawing/2010/main">
        <mc:Choice Requires="a14">
          <p:sp>
            <p:nvSpPr>
              <p:cNvPr id="6" name="Content Placeholder 1"/>
              <p:cNvSpPr txBox="1">
                <a:spLocks/>
              </p:cNvSpPr>
              <p:nvPr/>
            </p:nvSpPr>
            <p:spPr>
              <a:xfrm>
                <a:off x="4838700" y="1905000"/>
                <a:ext cx="3886200" cy="4414240"/>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Tx/>
                  <a:buSzPct val="70000"/>
                  <a:buFont typeface="Arial" pitchFamily="34" charset="0"/>
                  <a:buChar char="•"/>
                  <a:defRPr sz="2000" b="0" kern="1200">
                    <a:solidFill>
                      <a:schemeClr val="accent1"/>
                    </a:solidFill>
                    <a:latin typeface="Times New Roman" pitchFamily="18" charset="0"/>
                    <a:ea typeface="+mn-ea"/>
                    <a:cs typeface="Times New Roman" pitchFamily="18" charset="0"/>
                  </a:defRPr>
                </a:lvl1pPr>
                <a:lvl2pPr marL="684213" indent="-227013" algn="l" defTabSz="914400" rtl="0" eaLnBrk="1" latinLnBrk="0" hangingPunct="1">
                  <a:lnSpc>
                    <a:spcPts val="26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2pPr>
                <a:lvl3pPr marL="1087438" indent="-173038" algn="l" defTabSz="914400" rtl="0" eaLnBrk="1" latinLnBrk="0" hangingPunct="1">
                  <a:lnSpc>
                    <a:spcPts val="2600"/>
                  </a:lnSpc>
                  <a:spcBef>
                    <a:spcPct val="20000"/>
                  </a:spcBef>
                  <a:buClrTx/>
                  <a:buSzPct val="70000"/>
                  <a:buFont typeface="Arial" pitchFamily="34" charset="0"/>
                  <a:buChar char="•"/>
                  <a:defRPr sz="1800" kern="1200">
                    <a:solidFill>
                      <a:schemeClr val="accent1"/>
                    </a:solidFill>
                    <a:latin typeface="Times New Roman" pitchFamily="18" charset="0"/>
                    <a:ea typeface="+mn-ea"/>
                    <a:cs typeface="Times New Roman" pitchFamily="18" charset="0"/>
                  </a:defRPr>
                </a:lvl3pPr>
                <a:lvl4pPr marL="1541463" indent="-169863" algn="l" defTabSz="914400" rtl="0" eaLnBrk="1" latinLnBrk="0" hangingPunct="1">
                  <a:lnSpc>
                    <a:spcPts val="2600"/>
                  </a:lnSpc>
                  <a:spcBef>
                    <a:spcPct val="20000"/>
                  </a:spcBef>
                  <a:buClrTx/>
                  <a:buSzPct val="70000"/>
                  <a:buFont typeface="Arial" pitchFamily="34" charset="0"/>
                  <a:buChar char="•"/>
                  <a:defRPr sz="1600" kern="1200">
                    <a:solidFill>
                      <a:schemeClr val="accent1"/>
                    </a:solidFill>
                    <a:latin typeface="Times New Roman" pitchFamily="18" charset="0"/>
                    <a:ea typeface="+mn-ea"/>
                    <a:cs typeface="Times New Roman" pitchFamily="18" charset="0"/>
                  </a:defRPr>
                </a:lvl4pPr>
                <a:lvl5pPr marL="2001838" indent="-173038" algn="l" defTabSz="914400" rtl="0" eaLnBrk="1" latinLnBrk="0" hangingPunct="1">
                  <a:lnSpc>
                    <a:spcPts val="2600"/>
                  </a:lnSpc>
                  <a:spcBef>
                    <a:spcPct val="20000"/>
                  </a:spcBef>
                  <a:buClrTx/>
                  <a:buSzPct val="70000"/>
                  <a:buFont typeface="Arial" pitchFamily="34" charset="0"/>
                  <a:buChar char="•"/>
                  <a:defRPr sz="14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en-US" dirty="0" smtClean="0"/>
                  <a:t>If </a:t>
                </a:r>
                <a14:m>
                  <m:oMath xmlns:m="http://schemas.openxmlformats.org/officeDocument/2006/math">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𝑝</m:t>
                        </m:r>
                      </m:sup>
                    </m:sSubSup>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𝐹𝐶</m:t>
                        </m:r>
                      </m:sup>
                    </m:sSubSup>
                  </m:oMath>
                </a14:m>
                <a:r>
                  <a:rPr lang="en-US" dirty="0" smtClean="0"/>
                  <a:t> then </a:t>
                </a:r>
                <a14:m>
                  <m:oMath xmlns:m="http://schemas.openxmlformats.org/officeDocument/2006/math">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𝐹𝐶</m:t>
                        </m:r>
                      </m:sup>
                    </m:sSubSup>
                    <m:r>
                      <a:rPr lang="en-US">
                        <a:latin typeface="Cambria Math"/>
                      </a:rPr>
                      <m:t>=</m:t>
                    </m:r>
                    <m:sSub>
                      <m:sSubPr>
                        <m:ctrlPr>
                          <a:rPr lang="en-US" i="1">
                            <a:latin typeface="Cambria Math"/>
                          </a:rPr>
                        </m:ctrlPr>
                      </m:sSubPr>
                      <m:e>
                        <m:r>
                          <a:rPr lang="en-US" i="1">
                            <a:latin typeface="Cambria Math"/>
                          </a:rPr>
                          <m:t>𝑐</m:t>
                        </m:r>
                      </m:e>
                      <m:sub>
                        <m:r>
                          <a:rPr lang="en-US" i="1">
                            <a:latin typeface="Cambria Math"/>
                          </a:rPr>
                          <m:t>𝑡</m:t>
                        </m:r>
                      </m:sub>
                    </m:sSub>
                    <m:sSubSup>
                      <m:sSubSupPr>
                        <m:ctrlPr>
                          <a:rPr lang="en-US" i="1">
                            <a:latin typeface="Cambria Math"/>
                          </a:rPr>
                        </m:ctrlPr>
                      </m:sSubSupPr>
                      <m:e>
                        <m:r>
                          <m:rPr>
                            <m:nor/>
                          </m:rPr>
                          <a:rPr lang="en-US" i="1"/>
                          <m:t>Sales</m:t>
                        </m:r>
                      </m:e>
                      <m:sub>
                        <m:r>
                          <a:rPr lang="en-US" i="1">
                            <a:latin typeface="Cambria Math"/>
                          </a:rPr>
                          <m:t>𝑡</m:t>
                        </m:r>
                      </m:sub>
                      <m:sup>
                        <m:r>
                          <a:rPr lang="en-US" i="1">
                            <a:latin typeface="Cambria Math"/>
                          </a:rPr>
                          <m:t>𝑝</m:t>
                        </m:r>
                      </m:sup>
                    </m:sSubSup>
                  </m:oMath>
                </a14:m>
                <a:endParaRPr lang="en-US" dirty="0" smtClean="0"/>
              </a:p>
              <a:p>
                <a:pPr marL="0" indent="0" algn="ctr">
                  <a:lnSpc>
                    <a:spcPct val="150000"/>
                  </a:lnSpc>
                  <a:buFont typeface="Arial" pitchFamily="34" charset="0"/>
                  <a:buNone/>
                </a:pPr>
                <a14:m>
                  <m:oMathPara xmlns:m="http://schemas.openxmlformats.org/officeDocument/2006/math">
                    <m:oMathParaPr>
                      <m:jc m:val="centerGroup"/>
                    </m:oMathParaPr>
                    <m:oMath xmlns:m="http://schemas.openxmlformats.org/officeDocument/2006/math">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𝑝</m:t>
                          </m:r>
                        </m:sup>
                      </m:sSubSup>
                      <m:r>
                        <a:rPr lang="en-US">
                          <a:latin typeface="Cambria Math"/>
                        </a:rPr>
                        <m:t>=</m:t>
                      </m:r>
                      <m:sSub>
                        <m:sSubPr>
                          <m:ctrlPr>
                            <a:rPr lang="en-US" i="1">
                              <a:latin typeface="Cambria Math"/>
                            </a:rPr>
                          </m:ctrlPr>
                        </m:sSubPr>
                        <m:e>
                          <m:r>
                            <a:rPr lang="en-US" i="1">
                              <a:latin typeface="Cambria Math"/>
                            </a:rPr>
                            <m:t>𝑐</m:t>
                          </m:r>
                        </m:e>
                        <m:sub>
                          <m:r>
                            <a:rPr lang="en-US" i="1">
                              <a:latin typeface="Cambria Math"/>
                            </a:rPr>
                            <m:t>𝑡</m:t>
                          </m:r>
                        </m:sub>
                      </m:sSub>
                      <m:sSubSup>
                        <m:sSubSupPr>
                          <m:ctrlPr>
                            <a:rPr lang="en-US" i="1">
                              <a:latin typeface="Cambria Math"/>
                            </a:rPr>
                          </m:ctrlPr>
                        </m:sSubSupPr>
                        <m:e>
                          <m:r>
                            <m:rPr>
                              <m:nor/>
                            </m:rPr>
                            <a:rPr lang="en-US" i="1"/>
                            <m:t>Sales</m:t>
                          </m:r>
                        </m:e>
                        <m:sub>
                          <m:r>
                            <a:rPr lang="en-US" i="1">
                              <a:latin typeface="Cambria Math"/>
                            </a:rPr>
                            <m:t>𝑡</m:t>
                          </m:r>
                        </m:sub>
                        <m:sup>
                          <m:r>
                            <a:rPr lang="en-US" i="1">
                              <a:latin typeface="Cambria Math"/>
                            </a:rPr>
                            <m:t>𝑝</m:t>
                          </m:r>
                        </m:sup>
                      </m:sSubSup>
                    </m:oMath>
                  </m:oMathPara>
                </a14:m>
                <a:endParaRPr lang="en-US" dirty="0" smtClean="0"/>
              </a:p>
              <a:p>
                <a:pPr marL="0" indent="0" algn="ctr">
                  <a:lnSpc>
                    <a:spcPct val="150000"/>
                  </a:lnSpc>
                  <a:buFont typeface="Arial" pitchFamily="34" charset="0"/>
                  <a:buNone/>
                </a:pPr>
                <a:r>
                  <a:rPr lang="en-US" dirty="0" smtClean="0"/>
                  <a:t>Since: </a:t>
                </a:r>
                <a14:m>
                  <m:oMath xmlns:m="http://schemas.openxmlformats.org/officeDocument/2006/math">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r>
                      <a:rPr lang="en-US">
                        <a:latin typeface="Cambria Math"/>
                      </a:rPr>
                      <m:t>=</m:t>
                    </m:r>
                    <m:sSub>
                      <m:sSubPr>
                        <m:ctrlPr>
                          <a:rPr lang="en-US" i="1">
                            <a:latin typeface="Cambria Math"/>
                          </a:rPr>
                        </m:ctrlPr>
                      </m:sSubPr>
                      <m:e>
                        <m:r>
                          <a:rPr lang="en-US" i="1">
                            <a:latin typeface="Cambria Math"/>
                          </a:rPr>
                          <m:t>𝛾</m:t>
                        </m:r>
                      </m:e>
                      <m:sub>
                        <m:r>
                          <a:rPr lang="en-US" i="1">
                            <a:latin typeface="Cambria Math"/>
                          </a:rPr>
                          <m:t>𝑡</m:t>
                        </m:r>
                      </m:sub>
                    </m:sSub>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𝐹𝐶</m:t>
                        </m:r>
                      </m:sup>
                    </m:sSubSup>
                    <m:r>
                      <a:rPr lang="en-US">
                        <a:latin typeface="Cambria Math"/>
                      </a:rPr>
                      <m:t>=</m:t>
                    </m:r>
                    <m:sSub>
                      <m:sSubPr>
                        <m:ctrlPr>
                          <a:rPr lang="en-US" i="1">
                            <a:latin typeface="Cambria Math"/>
                          </a:rPr>
                        </m:ctrlPr>
                      </m:sSubPr>
                      <m:e>
                        <m:r>
                          <a:rPr lang="en-US" i="1">
                            <a:latin typeface="Cambria Math"/>
                          </a:rPr>
                          <m:t>𝛾</m:t>
                        </m:r>
                      </m:e>
                      <m:sub>
                        <m:r>
                          <a:rPr lang="en-US" i="1">
                            <a:latin typeface="Cambria Math"/>
                          </a:rPr>
                          <m:t>𝑡</m:t>
                        </m:r>
                      </m:sub>
                    </m:sSub>
                    <m:d>
                      <m:dPr>
                        <m:begChr m:val="["/>
                        <m:endChr m:val="]"/>
                        <m:ctrlPr>
                          <a:rPr lang="en-US" i="1">
                            <a:latin typeface="Cambria Math"/>
                          </a:rPr>
                        </m:ctrlPr>
                      </m:dPr>
                      <m:e>
                        <m:sSub>
                          <m:sSubPr>
                            <m:ctrlPr>
                              <a:rPr lang="en-US" i="1">
                                <a:latin typeface="Cambria Math"/>
                              </a:rPr>
                            </m:ctrlPr>
                          </m:sSubPr>
                          <m:e>
                            <m:r>
                              <a:rPr lang="en-US" i="1">
                                <a:latin typeface="Cambria Math"/>
                              </a:rPr>
                              <m:t>𝑐</m:t>
                            </m:r>
                          </m:e>
                          <m:sub>
                            <m:r>
                              <a:rPr lang="en-US" i="1">
                                <a:latin typeface="Cambria Math"/>
                              </a:rPr>
                              <m:t>𝑡</m:t>
                            </m:r>
                          </m:sub>
                        </m:sSub>
                        <m:sSubSup>
                          <m:sSubSupPr>
                            <m:ctrlPr>
                              <a:rPr lang="en-US" i="1">
                                <a:latin typeface="Cambria Math"/>
                              </a:rPr>
                            </m:ctrlPr>
                          </m:sSubSupPr>
                          <m:e>
                            <m:r>
                              <m:rPr>
                                <m:nor/>
                              </m:rPr>
                              <a:rPr lang="en-US" i="1"/>
                              <m:t>Sales</m:t>
                            </m:r>
                          </m:e>
                          <m:sub>
                            <m:r>
                              <a:rPr lang="en-US" i="1">
                                <a:latin typeface="Cambria Math"/>
                              </a:rPr>
                              <m:t>𝑡</m:t>
                            </m:r>
                          </m:sub>
                          <m:sup>
                            <m:r>
                              <a:rPr lang="en-US" i="1">
                                <a:latin typeface="Cambria Math"/>
                              </a:rPr>
                              <m:t>𝑎</m:t>
                            </m:r>
                          </m:sup>
                        </m:sSubSup>
                      </m:e>
                    </m:d>
                  </m:oMath>
                </a14:m>
                <a:endParaRPr lang="en-US" dirty="0" smtClean="0"/>
              </a:p>
              <a:p>
                <a:pPr marL="0" indent="0" algn="ctr">
                  <a:lnSpc>
                    <a:spcPct val="150000"/>
                  </a:lnSpc>
                  <a:buFont typeface="Arial" pitchFamily="34" charset="0"/>
                  <a:buNone/>
                </a:pPr>
                <a:r>
                  <a:rPr lang="en-US" dirty="0" smtClean="0"/>
                  <a:t>So: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𝑡𝑠</m:t>
                        </m:r>
                      </m:sub>
                    </m:sSub>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r>
                      <a:rPr lang="en-US">
                        <a:latin typeface="Cambria Math"/>
                      </a:rPr>
                      <m:t>=$</m:t>
                    </m:r>
                    <m:sSub>
                      <m:sSubPr>
                        <m:ctrlPr>
                          <a:rPr lang="en-US" i="1">
                            <a:latin typeface="Cambria Math"/>
                          </a:rPr>
                        </m:ctrlPr>
                      </m:sSubPr>
                      <m:e>
                        <m:r>
                          <a:rPr lang="en-US" i="1">
                            <a:latin typeface="Cambria Math"/>
                          </a:rPr>
                          <m:t>𝑆</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𝑃</m:t>
                        </m:r>
                      </m:e>
                      <m:sub>
                        <m:r>
                          <a:rPr lang="en-US" i="1">
                            <a:latin typeface="Cambria Math"/>
                          </a:rPr>
                          <m:t>𝑡𝑠</m:t>
                        </m:r>
                      </m:sub>
                    </m:sSub>
                    <m:sSub>
                      <m:sSubPr>
                        <m:ctrlPr>
                          <a:rPr lang="en-US" i="1">
                            <a:latin typeface="Cambria Math"/>
                          </a:rPr>
                        </m:ctrlPr>
                      </m:sSubPr>
                      <m:e>
                        <m:r>
                          <a:rPr lang="en-US" i="1">
                            <a:latin typeface="Cambria Math"/>
                          </a:rPr>
                          <m:t>𝛾</m:t>
                        </m:r>
                      </m:e>
                      <m:sub>
                        <m:r>
                          <a:rPr lang="en-US" i="1">
                            <a:latin typeface="Cambria Math"/>
                          </a:rPr>
                          <m:t>𝑡</m:t>
                        </m:r>
                      </m:sub>
                    </m:sSub>
                    <m:d>
                      <m:dPr>
                        <m:begChr m:val="["/>
                        <m:endChr m:val="]"/>
                        <m:ctrlPr>
                          <a:rPr lang="en-US" i="1">
                            <a:latin typeface="Cambria Math"/>
                          </a:rPr>
                        </m:ctrlPr>
                      </m:dPr>
                      <m:e>
                        <m:sSub>
                          <m:sSubPr>
                            <m:ctrlPr>
                              <a:rPr lang="en-US" i="1">
                                <a:latin typeface="Cambria Math"/>
                              </a:rPr>
                            </m:ctrlPr>
                          </m:sSubPr>
                          <m:e>
                            <m:r>
                              <a:rPr lang="en-US" i="1">
                                <a:latin typeface="Cambria Math"/>
                              </a:rPr>
                              <m:t>𝑐</m:t>
                            </m:r>
                          </m:e>
                          <m:sub>
                            <m:r>
                              <a:rPr lang="en-US" i="1">
                                <a:latin typeface="Cambria Math"/>
                              </a:rPr>
                              <m:t>𝑡</m:t>
                            </m:r>
                          </m:sub>
                        </m:sSub>
                        <m:sSubSup>
                          <m:sSubSupPr>
                            <m:ctrlPr>
                              <a:rPr lang="en-US" i="1">
                                <a:latin typeface="Cambria Math"/>
                              </a:rPr>
                            </m:ctrlPr>
                          </m:sSubSupPr>
                          <m:e>
                            <m:r>
                              <m:rPr>
                                <m:nor/>
                              </m:rPr>
                              <a:rPr lang="en-US" i="1"/>
                              <m:t>Sales</m:t>
                            </m:r>
                          </m:e>
                          <m:sub>
                            <m:r>
                              <a:rPr lang="en-US" i="1">
                                <a:latin typeface="Cambria Math"/>
                              </a:rPr>
                              <m:t>𝑡</m:t>
                            </m:r>
                          </m:sub>
                          <m:sup>
                            <m:r>
                              <a:rPr lang="en-US" i="1">
                                <a:latin typeface="Cambria Math"/>
                              </a:rPr>
                              <m:t>𝑝</m:t>
                            </m:r>
                          </m:sup>
                        </m:sSubSup>
                      </m:e>
                    </m:d>
                  </m:oMath>
                </a14:m>
                <a:endParaRPr lang="en-US" dirty="0" smtClean="0"/>
              </a:p>
              <a:p>
                <a:pPr marL="0" indent="0" algn="ctr">
                  <a:lnSpc>
                    <a:spcPct val="150000"/>
                  </a:lnSpc>
                  <a:buFont typeface="Arial" pitchFamily="34" charset="0"/>
                  <a:buNone/>
                </a:pPr>
                <a:r>
                  <a:rPr lang="en-US" dirty="0" smtClean="0"/>
                  <a:t>And: </a:t>
                </a:r>
                <a14:m>
                  <m:oMath xmlns:m="http://schemas.openxmlformats.org/officeDocument/2006/math">
                    <m:r>
                      <a:rPr lang="en-US">
                        <a:latin typeface="Cambria Math"/>
                      </a:rPr>
                      <m:t>$</m:t>
                    </m:r>
                    <m:sSubSup>
                      <m:sSubSupPr>
                        <m:ctrlPr>
                          <a:rPr lang="en-US" i="1">
                            <a:latin typeface="Cambria Math"/>
                          </a:rPr>
                        </m:ctrlPr>
                      </m:sSubSupPr>
                      <m:e>
                        <m:r>
                          <a:rPr lang="en-US" i="1">
                            <a:latin typeface="Cambria Math"/>
                          </a:rPr>
                          <m:t>𝑆</m:t>
                        </m:r>
                      </m:e>
                      <m:sub>
                        <m:r>
                          <a:rPr lang="en-US" i="1">
                            <a:latin typeface="Cambria Math"/>
                          </a:rPr>
                          <m:t>𝑡</m:t>
                        </m:r>
                      </m:sub>
                      <m:sup>
                        <m:r>
                          <a:rPr lang="en-US" i="1">
                            <a:latin typeface="Cambria Math"/>
                          </a:rPr>
                          <m:t>𝑎</m:t>
                        </m:r>
                      </m:sup>
                    </m:sSubSup>
                    <m:r>
                      <a:rPr lang="en-US">
                        <a:latin typeface="Cambria Math"/>
                      </a:rPr>
                      <m:t>=</m:t>
                    </m:r>
                    <m:sSub>
                      <m:sSubPr>
                        <m:ctrlPr>
                          <a:rPr lang="en-US" i="1">
                            <a:latin typeface="Cambria Math"/>
                          </a:rPr>
                        </m:ctrlPr>
                      </m:sSubPr>
                      <m:e>
                        <m:r>
                          <a:rPr lang="en-US" i="1">
                            <a:latin typeface="Cambria Math"/>
                          </a:rPr>
                          <m:t>𝜃</m:t>
                        </m:r>
                      </m:e>
                      <m:sub>
                        <m:r>
                          <a:rPr lang="en-US">
                            <a:latin typeface="Cambria Math"/>
                          </a:rPr>
                          <m:t>2</m:t>
                        </m:r>
                      </m:sub>
                    </m:sSub>
                    <m:sSubSup>
                      <m:sSubSupPr>
                        <m:ctrlPr>
                          <a:rPr lang="en-US" i="1">
                            <a:latin typeface="Cambria Math"/>
                          </a:rPr>
                        </m:ctrlPr>
                      </m:sSubSupPr>
                      <m:e>
                        <m:r>
                          <m:rPr>
                            <m:nor/>
                          </m:rPr>
                          <a:rPr lang="en-US" i="1"/>
                          <m:t>Sales</m:t>
                        </m:r>
                      </m:e>
                      <m:sub>
                        <m:r>
                          <a:rPr lang="en-US" i="1">
                            <a:latin typeface="Cambria Math"/>
                          </a:rPr>
                          <m:t>𝑡</m:t>
                        </m:r>
                      </m:sub>
                      <m:sup>
                        <m:r>
                          <a:rPr lang="en-US" i="1">
                            <a:latin typeface="Cambria Math"/>
                          </a:rPr>
                          <m:t>𝑝</m:t>
                        </m:r>
                      </m:sup>
                    </m:sSubSup>
                  </m:oMath>
                </a14:m>
                <a:endParaRPr lang="en-US" dirty="0" smtClean="0"/>
              </a:p>
              <a:p>
                <a:pPr marL="0" indent="0" algn="ctr">
                  <a:lnSpc>
                    <a:spcPct val="150000"/>
                  </a:lnSpc>
                  <a:buFont typeface="Arial" pitchFamily="34" charset="0"/>
                  <a:buNone/>
                </a:pPr>
                <a:r>
                  <a:rPr lang="en-US" dirty="0" smtClean="0"/>
                  <a:t>Hence: </a:t>
                </a:r>
                <a14:m>
                  <m:oMath xmlns:m="http://schemas.openxmlformats.org/officeDocument/2006/math">
                    <m:sSub>
                      <m:sSubPr>
                        <m:ctrlPr>
                          <a:rPr lang="en-US" i="1">
                            <a:latin typeface="Cambria Math"/>
                          </a:rPr>
                        </m:ctrlPr>
                      </m:sSubPr>
                      <m:e>
                        <m:r>
                          <m:rPr>
                            <m:nor/>
                          </m:rPr>
                          <a:rPr lang="en-US"/>
                          <m:t>EBIT</m:t>
                        </m:r>
                      </m:e>
                      <m:sub>
                        <m:r>
                          <a:rPr lang="en-US" i="1">
                            <a:latin typeface="Cambria Math"/>
                          </a:rPr>
                          <m:t>𝑡</m:t>
                        </m:r>
                      </m:sub>
                    </m:sSub>
                    <m:r>
                      <a:rPr lang="en-US">
                        <a:latin typeface="Cambria Math"/>
                      </a:rPr>
                      <m:t>=</m:t>
                    </m:r>
                    <m:sSubSup>
                      <m:sSubSupPr>
                        <m:ctrlPr>
                          <a:rPr lang="en-US" i="1">
                            <a:latin typeface="Cambria Math"/>
                          </a:rPr>
                        </m:ctrlPr>
                      </m:sSubSupPr>
                      <m:e>
                        <m:r>
                          <a:rPr lang="en-US" i="1">
                            <a:latin typeface="Cambria Math"/>
                          </a:rPr>
                          <m:t>𝜃</m:t>
                        </m:r>
                      </m:e>
                      <m:sub>
                        <m:r>
                          <a:rPr lang="en-US">
                            <a:latin typeface="Cambria Math"/>
                          </a:rPr>
                          <m:t>1</m:t>
                        </m:r>
                      </m:sub>
                      <m:sup>
                        <m:r>
                          <a:rPr lang="en-US">
                            <a:latin typeface="Cambria Math"/>
                          </a:rPr>
                          <m:t>2</m:t>
                        </m:r>
                      </m:sup>
                    </m:sSubSup>
                    <m:r>
                      <a:rPr lang="en-US">
                        <a:latin typeface="Cambria Math"/>
                      </a:rPr>
                      <m:t>·</m:t>
                    </m:r>
                    <m:sSubSup>
                      <m:sSubSupPr>
                        <m:ctrlPr>
                          <a:rPr lang="en-US" i="1">
                            <a:latin typeface="Cambria Math"/>
                          </a:rPr>
                        </m:ctrlPr>
                      </m:sSubSupPr>
                      <m:e>
                        <m:r>
                          <a:rPr lang="en-US" i="1">
                            <a:latin typeface="Cambria Math"/>
                          </a:rPr>
                          <m:t>𝜃</m:t>
                        </m:r>
                      </m:e>
                      <m:sub>
                        <m:r>
                          <a:rPr lang="en-US">
                            <a:latin typeface="Cambria Math"/>
                          </a:rPr>
                          <m:t>2</m:t>
                        </m:r>
                      </m:sub>
                      <m:sup>
                        <m:r>
                          <a:rPr lang="en-US">
                            <a:latin typeface="Cambria Math"/>
                          </a:rPr>
                          <m:t>2</m:t>
                        </m:r>
                      </m:sup>
                    </m:sSubSup>
                    <m:sSubSup>
                      <m:sSubSupPr>
                        <m:ctrlPr>
                          <a:rPr lang="en-US" i="1">
                            <a:latin typeface="Cambria Math"/>
                          </a:rPr>
                        </m:ctrlPr>
                      </m:sSubSupPr>
                      <m:e>
                        <m:r>
                          <a:rPr lang="en-US" i="1">
                            <a:latin typeface="Cambria Math"/>
                          </a:rPr>
                          <m:t>𝜎</m:t>
                        </m:r>
                      </m:e>
                      <m:sub>
                        <m:sSubSup>
                          <m:sSubSupPr>
                            <m:ctrlPr>
                              <a:rPr lang="en-US" i="1">
                                <a:latin typeface="Cambria Math"/>
                              </a:rPr>
                            </m:ctrlPr>
                          </m:sSubSupPr>
                          <m:e>
                            <m:r>
                              <m:rPr>
                                <m:nor/>
                              </m:rPr>
                              <a:rPr lang="en-US" i="1"/>
                              <m:t>Sales</m:t>
                            </m:r>
                          </m:e>
                          <m:sub>
                            <m:r>
                              <a:rPr lang="en-US" i="1">
                                <a:latin typeface="Cambria Math"/>
                              </a:rPr>
                              <m:t>𝑡</m:t>
                            </m:r>
                          </m:sub>
                          <m:sup>
                            <m:r>
                              <a:rPr lang="en-US" i="1">
                                <a:latin typeface="Cambria Math"/>
                              </a:rPr>
                              <m:t>𝑝</m:t>
                            </m:r>
                          </m:sup>
                        </m:sSubSup>
                      </m:sub>
                      <m:sup>
                        <m:r>
                          <a:rPr lang="en-US">
                            <a:latin typeface="Cambria Math"/>
                          </a:rPr>
                          <m:t>2</m:t>
                        </m:r>
                      </m:sup>
                    </m:sSubSup>
                  </m:oMath>
                </a14:m>
                <a:endParaRPr lang="en-US" dirty="0" smtClean="0"/>
              </a:p>
              <a:p>
                <a:pPr marL="0" indent="0" algn="ctr">
                  <a:lnSpc>
                    <a:spcPct val="150000"/>
                  </a:lnSpc>
                  <a:buFont typeface="Arial" pitchFamily="34" charset="0"/>
                  <a:buNone/>
                </a:pPr>
                <a:r>
                  <a:rPr lang="en-US" dirty="0" smtClean="0"/>
                  <a:t>Then:</a:t>
                </a:r>
                <a14:m>
                  <m:oMath xmlns:m="http://schemas.openxmlformats.org/officeDocument/2006/math">
                    <m:sSubSup>
                      <m:sSubSupPr>
                        <m:ctrlPr>
                          <a:rPr lang="en-US" i="1">
                            <a:latin typeface="Cambria Math"/>
                          </a:rPr>
                        </m:ctrlPr>
                      </m:sSubSupPr>
                      <m:e>
                        <m:r>
                          <a:rPr lang="en-US" i="1">
                            <a:latin typeface="Cambria Math"/>
                          </a:rPr>
                          <m:t>𝜎</m:t>
                        </m:r>
                      </m:e>
                      <m:sub>
                        <m:r>
                          <m:rPr>
                            <m:nor/>
                          </m:rPr>
                          <a:rPr lang="en-US" i="1"/>
                          <m:t>EBIT</m:t>
                        </m:r>
                      </m:sub>
                      <m:sup>
                        <m:r>
                          <m:rPr>
                            <m:nor/>
                          </m:rPr>
                          <a:rPr lang="en-US" i="1"/>
                          <m:t>2</m:t>
                        </m:r>
                      </m:sup>
                    </m:sSubSup>
                    <m:r>
                      <a:rPr lang="en-US">
                        <a:latin typeface="Cambria Math"/>
                      </a:rPr>
                      <m:t>=</m:t>
                    </m:r>
                    <m:sSubSup>
                      <m:sSubSupPr>
                        <m:ctrlPr>
                          <a:rPr lang="en-US" i="1">
                            <a:latin typeface="Cambria Math"/>
                          </a:rPr>
                        </m:ctrlPr>
                      </m:sSubSupPr>
                      <m:e>
                        <m:r>
                          <a:rPr lang="en-US" i="1">
                            <a:latin typeface="Cambria Math"/>
                          </a:rPr>
                          <m:t>𝜃</m:t>
                        </m:r>
                      </m:e>
                      <m:sub>
                        <m:r>
                          <a:rPr lang="en-US">
                            <a:latin typeface="Cambria Math"/>
                          </a:rPr>
                          <m:t>1</m:t>
                        </m:r>
                      </m:sub>
                      <m:sup>
                        <m:r>
                          <a:rPr lang="en-US">
                            <a:latin typeface="Cambria Math"/>
                          </a:rPr>
                          <m:t>2</m:t>
                        </m:r>
                      </m:sup>
                    </m:sSubSup>
                    <m:r>
                      <a:rPr lang="en-US">
                        <a:latin typeface="Cambria Math"/>
                      </a:rPr>
                      <m:t>·</m:t>
                    </m:r>
                    <m:sSubSup>
                      <m:sSubSupPr>
                        <m:ctrlPr>
                          <a:rPr lang="en-US" i="1">
                            <a:latin typeface="Cambria Math"/>
                          </a:rPr>
                        </m:ctrlPr>
                      </m:sSubSupPr>
                      <m:e>
                        <m:r>
                          <a:rPr lang="en-US" i="1">
                            <a:latin typeface="Cambria Math"/>
                          </a:rPr>
                          <m:t>𝜃</m:t>
                        </m:r>
                      </m:e>
                      <m:sub>
                        <m:r>
                          <a:rPr lang="en-US">
                            <a:latin typeface="Cambria Math"/>
                          </a:rPr>
                          <m:t>2</m:t>
                        </m:r>
                      </m:sub>
                      <m:sup>
                        <m:r>
                          <a:rPr lang="en-US">
                            <a:latin typeface="Cambria Math"/>
                          </a:rPr>
                          <m:t>2</m:t>
                        </m:r>
                      </m:sup>
                    </m:sSubSup>
                    <m:sSubSup>
                      <m:sSubSupPr>
                        <m:ctrlPr>
                          <a:rPr lang="en-US" i="1">
                            <a:latin typeface="Cambria Math"/>
                          </a:rPr>
                        </m:ctrlPr>
                      </m:sSubSupPr>
                      <m:e>
                        <m:r>
                          <a:rPr lang="en-US" i="1">
                            <a:latin typeface="Cambria Math"/>
                          </a:rPr>
                          <m:t>𝜎</m:t>
                        </m:r>
                      </m:e>
                      <m:sub>
                        <m:sSubSup>
                          <m:sSubSupPr>
                            <m:ctrlPr>
                              <a:rPr lang="en-US" i="1">
                                <a:latin typeface="Cambria Math"/>
                              </a:rPr>
                            </m:ctrlPr>
                          </m:sSubSupPr>
                          <m:e>
                            <m:r>
                              <m:rPr>
                                <m:nor/>
                              </m:rPr>
                              <a:rPr lang="en-US" i="1"/>
                              <m:t>Sales</m:t>
                            </m:r>
                          </m:e>
                          <m:sub>
                            <m:r>
                              <a:rPr lang="en-US" i="1">
                                <a:latin typeface="Cambria Math"/>
                              </a:rPr>
                              <m:t>𝑡</m:t>
                            </m:r>
                          </m:sub>
                          <m:sup>
                            <m:r>
                              <a:rPr lang="en-US" i="1">
                                <a:latin typeface="Cambria Math"/>
                              </a:rPr>
                              <m:t>𝑝</m:t>
                            </m:r>
                          </m:sup>
                        </m:sSubSup>
                      </m:sub>
                      <m:sup>
                        <m:r>
                          <a:rPr lang="en-US">
                            <a:latin typeface="Cambria Math"/>
                          </a:rPr>
                          <m:t>2</m:t>
                        </m:r>
                      </m:sup>
                    </m:sSubSup>
                  </m:oMath>
                </a14:m>
                <a:endParaRPr lang="en-US" dirty="0"/>
              </a:p>
            </p:txBody>
          </p:sp>
        </mc:Choice>
        <mc:Fallback xmlns="">
          <p:sp>
            <p:nvSpPr>
              <p:cNvPr id="6" name="Content Placeholder 1"/>
              <p:cNvSpPr txBox="1">
                <a:spLocks noRot="1" noChangeAspect="1" noMove="1" noResize="1" noEditPoints="1" noAdjustHandles="1" noChangeArrowheads="1" noChangeShapeType="1" noTextEdit="1"/>
              </p:cNvSpPr>
              <p:nvPr/>
            </p:nvSpPr>
            <p:spPr>
              <a:xfrm>
                <a:off x="4838700" y="1905000"/>
                <a:ext cx="3886200" cy="4414240"/>
              </a:xfrm>
              <a:prstGeom prst="rect">
                <a:avLst/>
              </a:prstGeom>
              <a:blipFill rotWithShape="1">
                <a:blip r:embed="rId3"/>
                <a:stretch>
                  <a:fillRect/>
                </a:stretch>
              </a:blipFill>
            </p:spPr>
            <p:txBody>
              <a:bodyPr/>
              <a:lstStyle/>
              <a:p>
                <a:r>
                  <a:rPr lang="en-US">
                    <a:noFill/>
                  </a:rPr>
                  <a:t> </a:t>
                </a:r>
              </a:p>
            </p:txBody>
          </p:sp>
        </mc:Fallback>
      </mc:AlternateContent>
      <p:sp>
        <p:nvSpPr>
          <p:cNvPr id="7" name="TextBox 6"/>
          <p:cNvSpPr txBox="1"/>
          <p:nvPr/>
        </p:nvSpPr>
        <p:spPr>
          <a:xfrm>
            <a:off x="4114800" y="1646183"/>
            <a:ext cx="914400" cy="3810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1" i="1" u="none" strike="noStrike" kern="1200" cap="none" spc="0" normalizeH="0" baseline="0" noProof="0" dirty="0" smtClean="0">
                <a:ln>
                  <a:noFill/>
                </a:ln>
                <a:solidFill>
                  <a:schemeClr val="accent1"/>
                </a:solidFill>
                <a:effectLst/>
                <a:uLnTx/>
                <a:uFillTx/>
                <a:latin typeface="Perpetua" pitchFamily="18" charset="0"/>
                <a:ea typeface="+mj-ea"/>
                <a:cs typeface="+mj-cs"/>
              </a:rPr>
              <a:t>EBIT</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val="138011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43400" y="1519052"/>
                <a:ext cx="4635062" cy="5029200"/>
              </a:xfrm>
            </p:spPr>
            <p:txBody>
              <a:bodyPr>
                <a:normAutofit/>
              </a:bodyPr>
              <a:lstStyle/>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m:rPr>
                              <m:nor/>
                            </m:rPr>
                            <a:rPr lang="en-US" sz="1600"/>
                            <m:t>NIAT</m:t>
                          </m:r>
                        </m:e>
                        <m:sub>
                          <m:r>
                            <a:rPr lang="en-US" sz="1600" i="1">
                              <a:latin typeface="Cambria Math"/>
                            </a:rPr>
                            <m:t>𝑡</m:t>
                          </m:r>
                        </m:sub>
                      </m:sSub>
                      <m:r>
                        <a:rPr lang="en-US" sz="1600">
                          <a:latin typeface="Cambria Math"/>
                        </a:rPr>
                        <m:t>=</m:t>
                      </m:r>
                      <m:sSub>
                        <m:sSubPr>
                          <m:ctrlPr>
                            <a:rPr lang="en-US" sz="1600" i="1">
                              <a:latin typeface="Cambria Math"/>
                            </a:rPr>
                          </m:ctrlPr>
                        </m:sSubPr>
                        <m:e>
                          <m:r>
                            <a:rPr lang="en-US" sz="1600" i="1">
                              <a:latin typeface="Cambria Math"/>
                            </a:rPr>
                            <m:t>𝜃</m:t>
                          </m:r>
                        </m:e>
                        <m:sub>
                          <m:r>
                            <a:rPr lang="en-US" sz="1600">
                              <a:latin typeface="Cambria Math"/>
                            </a:rPr>
                            <m:t>5</m:t>
                          </m:r>
                        </m:sub>
                      </m:sSub>
                      <m:r>
                        <a:rPr lang="en-US" sz="1600">
                          <a:latin typeface="Cambria Math"/>
                        </a:rPr>
                        <m:t>·</m:t>
                      </m:r>
                      <m:sSub>
                        <m:sSubPr>
                          <m:ctrlPr>
                            <a:rPr lang="en-US" sz="1600" i="1">
                              <a:latin typeface="Cambria Math"/>
                            </a:rPr>
                          </m:ctrlPr>
                        </m:sSubPr>
                        <m:e>
                          <m:r>
                            <a:rPr lang="en-US" sz="1600" i="1">
                              <a:latin typeface="Cambria Math"/>
                            </a:rPr>
                            <m:t>𝜃</m:t>
                          </m:r>
                        </m:e>
                        <m:sub>
                          <m:r>
                            <a:rPr lang="en-US" sz="1600">
                              <a:latin typeface="Cambria Math"/>
                            </a:rPr>
                            <m:t>6</m:t>
                          </m:r>
                        </m:sub>
                      </m:sSub>
                      <m:r>
                        <a:rPr lang="en-US" sz="1600">
                          <a:latin typeface="Cambria Math"/>
                        </a:rPr>
                        <m:t>·</m:t>
                      </m:r>
                      <m:sSub>
                        <m:sSubPr>
                          <m:ctrlPr>
                            <a:rPr lang="en-US" sz="1600" i="1">
                              <a:latin typeface="Cambria Math"/>
                            </a:rPr>
                          </m:ctrlPr>
                        </m:sSubPr>
                        <m:e>
                          <m:r>
                            <a:rPr lang="en-US" sz="1600" i="1">
                              <a:latin typeface="Cambria Math"/>
                            </a:rPr>
                            <m:t>𝜃</m:t>
                          </m:r>
                        </m:e>
                        <m:sub>
                          <m:r>
                            <a:rPr lang="en-US" sz="1600">
                              <a:latin typeface="Cambria Math"/>
                            </a:rPr>
                            <m:t>2</m:t>
                          </m:r>
                        </m:sub>
                      </m:sSub>
                      <m:sSubSup>
                        <m:sSubSupPr>
                          <m:ctrlPr>
                            <a:rPr lang="en-US" sz="1600" i="1">
                              <a:latin typeface="Cambria Math"/>
                            </a:rPr>
                          </m:ctrlPr>
                        </m:sSubSupPr>
                        <m:e>
                          <m:r>
                            <m:rPr>
                              <m:nor/>
                            </m:rPr>
                            <a:rPr lang="en-US" sz="1600" i="1"/>
                            <m:t>Sales</m:t>
                          </m:r>
                        </m:e>
                        <m:sub>
                          <m:r>
                            <a:rPr lang="en-US" sz="1600" i="1">
                              <a:latin typeface="Cambria Math"/>
                            </a:rPr>
                            <m:t>𝑡</m:t>
                          </m:r>
                        </m:sub>
                        <m:sup>
                          <m:r>
                            <a:rPr lang="en-US" sz="1600" i="1">
                              <a:latin typeface="Cambria Math"/>
                            </a:rPr>
                            <m:t>𝑝</m:t>
                          </m:r>
                        </m:sup>
                      </m:sSubSup>
                    </m:oMath>
                  </m:oMathPara>
                </a14:m>
                <a:endParaRPr lang="en-US" sz="1600" dirty="0" smtClean="0"/>
              </a:p>
              <a:p>
                <a:pPr marL="0" indent="0" algn="ctr">
                  <a:lnSpc>
                    <a:spcPct val="100000"/>
                  </a:lnSpc>
                  <a:buNone/>
                </a:pPr>
                <a:r>
                  <a:rPr lang="en-US" sz="1600" dirty="0" smtClean="0"/>
                  <a:t>Then </a:t>
                </a:r>
                <a14:m>
                  <m:oMath xmlns:m="http://schemas.openxmlformats.org/officeDocument/2006/math">
                    <m:sSubSup>
                      <m:sSubSupPr>
                        <m:ctrlPr>
                          <a:rPr lang="en-US" sz="1600" i="1">
                            <a:latin typeface="Cambria Math"/>
                          </a:rPr>
                        </m:ctrlPr>
                      </m:sSubSupPr>
                      <m:e>
                        <m:r>
                          <a:rPr lang="en-US" sz="1600" i="1">
                            <a:latin typeface="Cambria Math"/>
                          </a:rPr>
                          <m:t>𝜎</m:t>
                        </m:r>
                      </m:e>
                      <m:sub>
                        <m:r>
                          <m:rPr>
                            <m:nor/>
                          </m:rPr>
                          <a:rPr lang="en-US" sz="1600" i="1"/>
                          <m:t>NIAT</m:t>
                        </m:r>
                      </m:sub>
                      <m:sup>
                        <m:r>
                          <m:rPr>
                            <m:nor/>
                          </m:rPr>
                          <a:rPr lang="en-US" sz="1600" i="1"/>
                          <m:t>2</m:t>
                        </m:r>
                      </m:sup>
                    </m:sSubSup>
                    <m:r>
                      <a:rPr lang="en-US" sz="1600">
                        <a:latin typeface="Cambria Math"/>
                      </a:rPr>
                      <m:t>=</m:t>
                    </m:r>
                    <m:sSubSup>
                      <m:sSubSupPr>
                        <m:ctrlPr>
                          <a:rPr lang="en-US" sz="1600" i="1">
                            <a:latin typeface="Cambria Math"/>
                          </a:rPr>
                        </m:ctrlPr>
                      </m:sSubSupPr>
                      <m:e>
                        <m:r>
                          <a:rPr lang="en-US" sz="1600" i="1">
                            <a:latin typeface="Cambria Math"/>
                          </a:rPr>
                          <m:t>𝜃</m:t>
                        </m:r>
                      </m:e>
                      <m:sub>
                        <m:r>
                          <a:rPr lang="en-US" sz="1600">
                            <a:latin typeface="Cambria Math"/>
                          </a:rPr>
                          <m:t>5</m:t>
                        </m:r>
                      </m:sub>
                      <m:sup>
                        <m:r>
                          <a:rPr lang="en-US" sz="1600">
                            <a:latin typeface="Cambria Math"/>
                          </a:rPr>
                          <m:t>2</m:t>
                        </m:r>
                      </m:sup>
                    </m:sSubSup>
                    <m:r>
                      <a:rPr lang="en-US" sz="1600">
                        <a:latin typeface="Cambria Math"/>
                      </a:rPr>
                      <m:t>·</m:t>
                    </m:r>
                    <m:sSubSup>
                      <m:sSubSupPr>
                        <m:ctrlPr>
                          <a:rPr lang="en-US" sz="1600" i="1">
                            <a:latin typeface="Cambria Math"/>
                          </a:rPr>
                        </m:ctrlPr>
                      </m:sSubSupPr>
                      <m:e>
                        <m:r>
                          <a:rPr lang="en-US" sz="1600" i="1">
                            <a:latin typeface="Cambria Math"/>
                          </a:rPr>
                          <m:t>𝜃</m:t>
                        </m:r>
                      </m:e>
                      <m:sub>
                        <m:r>
                          <a:rPr lang="en-US" sz="1600">
                            <a:latin typeface="Cambria Math"/>
                          </a:rPr>
                          <m:t>6</m:t>
                        </m:r>
                      </m:sub>
                      <m:sup>
                        <m:r>
                          <a:rPr lang="en-US" sz="1600">
                            <a:latin typeface="Cambria Math"/>
                          </a:rPr>
                          <m:t>2</m:t>
                        </m:r>
                      </m:sup>
                    </m:sSubSup>
                    <m:r>
                      <a:rPr lang="en-US" sz="1600">
                        <a:latin typeface="Cambria Math"/>
                      </a:rPr>
                      <m:t>·</m:t>
                    </m:r>
                    <m:sSubSup>
                      <m:sSubSupPr>
                        <m:ctrlPr>
                          <a:rPr lang="en-US" sz="1600" i="1">
                            <a:latin typeface="Cambria Math"/>
                          </a:rPr>
                        </m:ctrlPr>
                      </m:sSubSupPr>
                      <m:e>
                        <m:r>
                          <a:rPr lang="en-US" sz="1600" i="1">
                            <a:latin typeface="Cambria Math"/>
                          </a:rPr>
                          <m:t>𝜃</m:t>
                        </m:r>
                      </m:e>
                      <m:sub>
                        <m:r>
                          <a:rPr lang="en-US" sz="1600">
                            <a:latin typeface="Cambria Math"/>
                          </a:rPr>
                          <m:t>2</m:t>
                        </m:r>
                      </m:sub>
                      <m:sup>
                        <m:r>
                          <a:rPr lang="en-US" sz="1600">
                            <a:latin typeface="Cambria Math"/>
                          </a:rPr>
                          <m:t>2</m:t>
                        </m:r>
                      </m:sup>
                    </m:sSubSup>
                    <m:r>
                      <a:rPr lang="en-US" sz="1600">
                        <a:latin typeface="Cambria Math"/>
                      </a:rPr>
                      <m:t>·</m:t>
                    </m:r>
                    <m:sSubSup>
                      <m:sSubSupPr>
                        <m:ctrlPr>
                          <a:rPr lang="en-US" sz="1600" i="1">
                            <a:latin typeface="Cambria Math"/>
                          </a:rPr>
                        </m:ctrlPr>
                      </m:sSubSupPr>
                      <m:e>
                        <m:r>
                          <a:rPr lang="en-US" sz="1600" i="1">
                            <a:latin typeface="Cambria Math"/>
                          </a:rPr>
                          <m:t>𝜃</m:t>
                        </m:r>
                      </m:e>
                      <m:sub>
                        <m:sSubSup>
                          <m:sSubSupPr>
                            <m:ctrlPr>
                              <a:rPr lang="en-US" sz="1600" i="1">
                                <a:latin typeface="Cambria Math"/>
                              </a:rPr>
                            </m:ctrlPr>
                          </m:sSubSupPr>
                          <m:e>
                            <m:r>
                              <m:rPr>
                                <m:nor/>
                              </m:rPr>
                              <a:rPr lang="en-US" sz="1600" i="1"/>
                              <m:t>sales</m:t>
                            </m:r>
                          </m:e>
                          <m:sub>
                            <m:r>
                              <m:rPr>
                                <m:nor/>
                              </m:rPr>
                              <a:rPr lang="en-US" sz="1600" i="1"/>
                              <m:t>t</m:t>
                            </m:r>
                          </m:sub>
                          <m:sup>
                            <m:r>
                              <m:rPr>
                                <m:nor/>
                              </m:rPr>
                              <a:rPr lang="en-US" sz="1600" i="1"/>
                              <m:t>p</m:t>
                            </m:r>
                          </m:sup>
                        </m:sSubSup>
                      </m:sub>
                      <m:sup>
                        <m:r>
                          <a:rPr lang="en-US" sz="1600">
                            <a:latin typeface="Cambria Math"/>
                          </a:rPr>
                          <m:t>2</m:t>
                        </m:r>
                      </m:sup>
                    </m:sSubSup>
                  </m:oMath>
                </a14:m>
                <a:endParaRPr lang="en-US" sz="1600" dirty="0" smtClean="0"/>
              </a:p>
              <a:p>
                <a:pPr marL="0" indent="0" algn="ctr">
                  <a:lnSpc>
                    <a:spcPct val="100000"/>
                  </a:lnSpc>
                  <a:buNone/>
                </a:pPr>
                <a:r>
                  <a:rPr lang="en-US" sz="1600" dirty="0" smtClean="0"/>
                  <a:t>Where</a:t>
                </a:r>
              </a:p>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𝜃</m:t>
                          </m:r>
                        </m:e>
                        <m:sub>
                          <m:r>
                            <m:rPr>
                              <m:nor/>
                            </m:rPr>
                            <a:rPr lang="en-US" sz="1600" i="1"/>
                            <m:t>1</m:t>
                          </m:r>
                        </m:sub>
                      </m:sSub>
                      <m:r>
                        <a:rPr lang="en-US" sz="1600">
                          <a:latin typeface="Cambria Math"/>
                        </a:rPr>
                        <m:t>=</m:t>
                      </m:r>
                      <m:d>
                        <m:dPr>
                          <m:begChr m:val="["/>
                          <m:endChr m:val="]"/>
                          <m:ctrlPr>
                            <a:rPr lang="en-US" sz="1600" i="1">
                              <a:latin typeface="Cambria Math"/>
                            </a:rPr>
                          </m:ctrlPr>
                        </m:dPr>
                        <m:e>
                          <m:r>
                            <a:rPr lang="en-US" sz="1600">
                              <a:latin typeface="Cambria Math"/>
                            </a:rPr>
                            <m:t>1−</m:t>
                          </m:r>
                          <m:sSub>
                            <m:sSubPr>
                              <m:ctrlPr>
                                <a:rPr lang="en-US" sz="1600" i="1">
                                  <a:latin typeface="Cambria Math"/>
                                </a:rPr>
                              </m:ctrlPr>
                            </m:sSubPr>
                            <m:e>
                              <m:r>
                                <a:rPr lang="en-US" sz="1600" i="1">
                                  <a:latin typeface="Cambria Math"/>
                                </a:rPr>
                                <m:t>𝛿</m:t>
                              </m:r>
                            </m:e>
                            <m:sub>
                              <m:r>
                                <a:rPr lang="en-US" sz="1600">
                                  <a:latin typeface="Cambria Math"/>
                                </a:rPr>
                                <m:t>2</m:t>
                              </m:r>
                            </m:sub>
                          </m:sSub>
                          <m:r>
                            <a:rPr lang="en-US" sz="1600">
                              <a:latin typeface="Cambria Math"/>
                            </a:rPr>
                            <m:t>−</m:t>
                          </m:r>
                          <m:r>
                            <a:rPr lang="en-US" sz="1600" i="1">
                              <a:latin typeface="Cambria Math"/>
                            </a:rPr>
                            <m:t>𝛷</m:t>
                          </m:r>
                          <m:d>
                            <m:dPr>
                              <m:ctrlPr>
                                <a:rPr lang="en-US" sz="1600" i="1">
                                  <a:latin typeface="Cambria Math"/>
                                </a:rPr>
                              </m:ctrlPr>
                            </m:dPr>
                            <m:e>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𝑘</m:t>
                                      </m:r>
                                    </m:sub>
                                  </m:sSub>
                                </m:num>
                                <m:den>
                                  <m:sSub>
                                    <m:sSubPr>
                                      <m:ctrlPr>
                                        <a:rPr lang="en-US" sz="1600" i="1">
                                          <a:latin typeface="Cambria Math"/>
                                        </a:rPr>
                                      </m:ctrlPr>
                                    </m:sSubPr>
                                    <m:e>
                                      <m:r>
                                        <a:rPr lang="en-US" sz="1600" i="1">
                                          <a:latin typeface="Cambria Math"/>
                                        </a:rPr>
                                        <m:t>𝑃</m:t>
                                      </m:r>
                                    </m:e>
                                    <m:sub>
                                      <m:r>
                                        <a:rPr lang="en-US" sz="1600" i="1">
                                          <a:latin typeface="Cambria Math"/>
                                        </a:rPr>
                                        <m:t>𝑡𝑠</m:t>
                                      </m:r>
                                    </m:sub>
                                  </m:sSub>
                                </m:den>
                              </m:f>
                            </m:e>
                          </m:d>
                          <m:r>
                            <a:rPr lang="en-US" sz="1600">
                              <a:latin typeface="Cambria Math"/>
                            </a:rPr>
                            <m:t>·</m:t>
                          </m:r>
                          <m:r>
                            <a:rPr lang="en-US" sz="1600" i="1">
                              <a:latin typeface="Cambria Math"/>
                            </a:rPr>
                            <m:t>𝜃</m:t>
                          </m:r>
                          <m:d>
                            <m:dPr>
                              <m:ctrlPr>
                                <a:rPr lang="en-US" sz="1600" i="1">
                                  <a:latin typeface="Cambria Math"/>
                                </a:rPr>
                              </m:ctrlPr>
                            </m:dPr>
                            <m:e>
                              <m:f>
                                <m:fPr>
                                  <m:ctrlPr>
                                    <a:rPr lang="en-US" sz="1600" i="1">
                                      <a:latin typeface="Cambria Math"/>
                                    </a:rPr>
                                  </m:ctrlPr>
                                </m:fPr>
                                <m:num>
                                  <m:r>
                                    <a:rPr lang="en-US" sz="1600">
                                      <a:latin typeface="Cambria Math"/>
                                    </a:rPr>
                                    <m:t>1</m:t>
                                  </m:r>
                                </m:num>
                                <m:den>
                                  <m:sSub>
                                    <m:sSubPr>
                                      <m:ctrlPr>
                                        <a:rPr lang="en-US" sz="1600" i="1">
                                          <a:latin typeface="Cambria Math"/>
                                        </a:rPr>
                                      </m:ctrlPr>
                                    </m:sSubPr>
                                    <m:e>
                                      <m:r>
                                        <a:rPr lang="en-US" sz="1600" i="1">
                                          <a:latin typeface="Cambria Math"/>
                                        </a:rPr>
                                        <m:t>𝛾</m:t>
                                      </m:r>
                                    </m:e>
                                    <m:sub>
                                      <m:r>
                                        <a:rPr lang="en-US" sz="1600" i="1">
                                          <a:latin typeface="Cambria Math"/>
                                        </a:rPr>
                                        <m:t>𝑡</m:t>
                                      </m:r>
                                    </m:sub>
                                  </m:sSub>
                                </m:den>
                              </m:f>
                            </m:e>
                          </m:d>
                        </m:e>
                      </m:d>
                    </m:oMath>
                  </m:oMathPara>
                </a14:m>
                <a:endParaRPr lang="en-US" sz="1600" dirty="0" smtClean="0"/>
              </a:p>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𝜃</m:t>
                          </m:r>
                        </m:e>
                        <m:sub>
                          <m:r>
                            <a:rPr lang="en-US" sz="1600">
                              <a:latin typeface="Cambria Math"/>
                            </a:rPr>
                            <m:t>2</m:t>
                          </m:r>
                        </m:sub>
                      </m:sSub>
                      <m:r>
                        <a:rPr lang="en-US" sz="1600">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𝑡𝑠</m:t>
                          </m:r>
                        </m:sub>
                      </m:sSub>
                      <m:sSub>
                        <m:sSubPr>
                          <m:ctrlPr>
                            <a:rPr lang="en-US" sz="1600" i="1">
                              <a:latin typeface="Cambria Math"/>
                            </a:rPr>
                          </m:ctrlPr>
                        </m:sSubPr>
                        <m:e>
                          <m:r>
                            <a:rPr lang="en-US" sz="1600" i="1">
                              <a:latin typeface="Cambria Math"/>
                            </a:rPr>
                            <m:t>𝛾</m:t>
                          </m:r>
                        </m:e>
                        <m:sub>
                          <m:r>
                            <a:rPr lang="en-US" sz="1600" i="1">
                              <a:latin typeface="Cambria Math"/>
                            </a:rPr>
                            <m:t>𝑡</m:t>
                          </m:r>
                        </m:sub>
                      </m:sSub>
                      <m:sSub>
                        <m:sSubPr>
                          <m:ctrlPr>
                            <a:rPr lang="en-US" sz="1600" i="1">
                              <a:latin typeface="Cambria Math"/>
                            </a:rPr>
                          </m:ctrlPr>
                        </m:sSubPr>
                        <m:e>
                          <m:r>
                            <a:rPr lang="en-US" sz="1600" i="1">
                              <a:latin typeface="Cambria Math"/>
                            </a:rPr>
                            <m:t>𝑐</m:t>
                          </m:r>
                        </m:e>
                        <m:sub>
                          <m:r>
                            <a:rPr lang="en-US" sz="1600" i="1">
                              <a:latin typeface="Cambria Math"/>
                            </a:rPr>
                            <m:t>𝑡</m:t>
                          </m:r>
                        </m:sub>
                      </m:sSub>
                    </m:oMath>
                  </m:oMathPara>
                </a14:m>
                <a:endParaRPr lang="en-US" sz="1600" dirty="0" smtClean="0"/>
              </a:p>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𝜃</m:t>
                          </m:r>
                        </m:e>
                        <m:sub>
                          <m:r>
                            <a:rPr lang="en-US" sz="1600">
                              <a:latin typeface="Cambria Math"/>
                            </a:rPr>
                            <m:t>4</m:t>
                          </m:r>
                        </m:sub>
                      </m:sSub>
                      <m:r>
                        <a:rPr lang="en-US" sz="1600">
                          <a:latin typeface="Cambria Math"/>
                        </a:rPr>
                        <m:t>=</m:t>
                      </m:r>
                      <m:d>
                        <m:dPr>
                          <m:begChr m:val="{"/>
                          <m:endChr m:val="}"/>
                          <m:ctrlPr>
                            <a:rPr lang="en-US" sz="1600" i="1">
                              <a:latin typeface="Cambria Math"/>
                            </a:rPr>
                          </m:ctrlPr>
                        </m:dPr>
                        <m:e>
                          <m:f>
                            <m:fPr>
                              <m:ctrlPr>
                                <a:rPr lang="en-US" sz="1600" i="1">
                                  <a:latin typeface="Cambria Math"/>
                                </a:rPr>
                              </m:ctrlPr>
                            </m:fPr>
                            <m:num>
                              <m:d>
                                <m:dPr>
                                  <m:begChr m:val="["/>
                                  <m:endChr m:val="]"/>
                                  <m:ctrlPr>
                                    <a:rPr lang="en-US" sz="1600" i="1">
                                      <a:latin typeface="Cambria Math"/>
                                    </a:rPr>
                                  </m:ctrlPr>
                                </m:dPr>
                                <m:e>
                                  <m:nary>
                                    <m:naryPr>
                                      <m:chr m:val="∑"/>
                                      <m:limLoc m:val="subSup"/>
                                      <m:grow m:val="on"/>
                                      <m:supHide m:val="on"/>
                                      <m:ctrlPr>
                                        <a:rPr lang="en-US" sz="1600" i="1">
                                          <a:latin typeface="Cambria Math"/>
                                        </a:rPr>
                                      </m:ctrlPr>
                                    </m:naryPr>
                                    <m:sub>
                                      <m:r>
                                        <a:rPr lang="en-US" sz="1600">
                                          <a:latin typeface="Cambria Math"/>
                                        </a:rPr>
                                        <m:t>1</m:t>
                                      </m:r>
                                    </m:sub>
                                    <m:sup/>
                                    <m:e>
                                      <m:r>
                                        <a:rPr lang="en-US" sz="1600">
                                          <a:latin typeface="Cambria Math"/>
                                        </a:rPr>
                                        <m:t>+</m:t>
                                      </m:r>
                                    </m:e>
                                  </m:nary>
                                  <m:f>
                                    <m:fPr>
                                      <m:ctrlPr>
                                        <a:rPr lang="en-US" sz="1600" i="1">
                                          <a:latin typeface="Cambria Math"/>
                                        </a:rPr>
                                      </m:ctrlPr>
                                    </m:fPr>
                                    <m:num>
                                      <m:sSub>
                                        <m:sSubPr>
                                          <m:ctrlPr>
                                            <a:rPr lang="en-US" sz="1600" i="1">
                                              <a:latin typeface="Cambria Math"/>
                                            </a:rPr>
                                          </m:ctrlPr>
                                        </m:sSubPr>
                                        <m:e>
                                          <m:r>
                                            <a:rPr lang="en-US" sz="1600" i="1">
                                              <a:latin typeface="Cambria Math"/>
                                            </a:rPr>
                                            <m:t>𝜃</m:t>
                                          </m:r>
                                        </m:e>
                                        <m:sub>
                                          <m:r>
                                            <a:rPr lang="en-US" sz="1600" i="1">
                                              <a:latin typeface="Cambria Math"/>
                                            </a:rPr>
                                            <m:t>𝑘</m:t>
                                          </m:r>
                                        </m:sub>
                                      </m:sSub>
                                      <m:sSub>
                                        <m:sSubPr>
                                          <m:ctrlPr>
                                            <a:rPr lang="en-US" sz="1600" i="1">
                                              <a:latin typeface="Cambria Math"/>
                                            </a:rPr>
                                          </m:ctrlPr>
                                        </m:sSubPr>
                                        <m:e>
                                          <m:r>
                                            <a:rPr lang="en-US" sz="1600" i="1">
                                              <a:latin typeface="Cambria Math"/>
                                            </a:rPr>
                                            <m:t>𝑃</m:t>
                                          </m:r>
                                        </m:e>
                                        <m:sub>
                                          <m:r>
                                            <a:rPr lang="en-US" sz="1600" i="1">
                                              <a:latin typeface="Cambria Math"/>
                                            </a:rPr>
                                            <m:t>𝑘</m:t>
                                          </m:r>
                                        </m:sub>
                                      </m:sSub>
                                    </m:num>
                                    <m:den>
                                      <m:r>
                                        <a:rPr lang="en-US" sz="1600">
                                          <a:latin typeface="Cambria Math"/>
                                        </a:rPr>
                                        <m:t>1+</m:t>
                                      </m:r>
                                      <m:f>
                                        <m:fPr>
                                          <m:ctrlPr>
                                            <a:rPr lang="en-US" sz="1600" i="1">
                                              <a:latin typeface="Cambria Math"/>
                                            </a:rPr>
                                          </m:ctrlPr>
                                        </m:fPr>
                                        <m:num>
                                          <m:r>
                                            <a:rPr lang="en-US" sz="1600">
                                              <a:latin typeface="Cambria Math"/>
                                            </a:rPr>
                                            <m:t>1</m:t>
                                          </m:r>
                                        </m:num>
                                        <m:den>
                                          <m:r>
                                            <a:rPr lang="en-US" sz="1600" i="1">
                                              <a:latin typeface="Cambria Math"/>
                                            </a:rPr>
                                            <m:t>𝑘</m:t>
                                          </m:r>
                                        </m:den>
                                      </m:f>
                                    </m:den>
                                  </m:f>
                                  <m:r>
                                    <a:rPr lang="en-US" sz="1600">
                                      <a:latin typeface="Cambria Math"/>
                                    </a:rPr>
                                    <m:t>−</m:t>
                                  </m:r>
                                  <m:nary>
                                    <m:naryPr>
                                      <m:chr m:val="∑"/>
                                      <m:limLoc m:val="subSup"/>
                                      <m:grow m:val="on"/>
                                      <m:supHide m:val="on"/>
                                      <m:ctrlPr>
                                        <a:rPr lang="en-US" sz="1600" i="1">
                                          <a:latin typeface="Cambria Math"/>
                                        </a:rPr>
                                      </m:ctrlPr>
                                    </m:naryPr>
                                    <m:sub>
                                      <m:r>
                                        <a:rPr lang="en-US" sz="1600">
                                          <a:latin typeface="Cambria Math"/>
                                        </a:rPr>
                                        <m:t>2</m:t>
                                      </m:r>
                                    </m:sub>
                                    <m:sup/>
                                    <m:e/>
                                  </m:nary>
                                </m:e>
                              </m:d>
                            </m:num>
                            <m:den>
                              <m:d>
                                <m:dPr>
                                  <m:begChr m:val="["/>
                                  <m:endChr m:val="]"/>
                                  <m:ctrlPr>
                                    <a:rPr lang="en-US" sz="1600" i="1">
                                      <a:latin typeface="Cambria Math"/>
                                    </a:rPr>
                                  </m:ctrlPr>
                                </m:dPr>
                                <m:e>
                                  <m:r>
                                    <a:rPr lang="en-US" sz="1600">
                                      <a:latin typeface="Cambria Math"/>
                                    </a:rPr>
                                    <m:t>1+</m:t>
                                  </m:r>
                                  <m:f>
                                    <m:fPr>
                                      <m:ctrlPr>
                                        <a:rPr lang="en-US" sz="1600" i="1">
                                          <a:latin typeface="Cambria Math"/>
                                        </a:rPr>
                                      </m:ctrlPr>
                                    </m:fPr>
                                    <m:num>
                                      <m:r>
                                        <a:rPr lang="en-US" sz="1600">
                                          <a:latin typeface="Cambria Math"/>
                                        </a:rPr>
                                        <m:t>1</m:t>
                                      </m:r>
                                    </m:num>
                                    <m:den>
                                      <m:r>
                                        <a:rPr lang="en-US" sz="1600" i="1">
                                          <a:latin typeface="Cambria Math"/>
                                        </a:rPr>
                                        <m:t>𝑘</m:t>
                                      </m:r>
                                    </m:den>
                                  </m:f>
                                </m:e>
                              </m:d>
                            </m:den>
                          </m:f>
                        </m:e>
                      </m:d>
                    </m:oMath>
                  </m:oMathPara>
                </a14:m>
                <a:endParaRPr lang="en-US" sz="1600" dirty="0" smtClean="0"/>
              </a:p>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𝜃</m:t>
                          </m:r>
                        </m:e>
                        <m:sub>
                          <m:r>
                            <a:rPr lang="en-US" sz="1600">
                              <a:latin typeface="Cambria Math"/>
                            </a:rPr>
                            <m:t>5</m:t>
                          </m:r>
                        </m:sub>
                      </m:sSub>
                      <m:r>
                        <a:rPr lang="en-US" sz="1600">
                          <a:latin typeface="Cambria Math"/>
                        </a:rPr>
                        <m:t>=</m:t>
                      </m:r>
                      <m:d>
                        <m:dPr>
                          <m:begChr m:val="["/>
                          <m:endChr m:val="]"/>
                          <m:ctrlPr>
                            <a:rPr lang="en-US" sz="1600" i="1">
                              <a:latin typeface="Cambria Math"/>
                            </a:rPr>
                          </m:ctrlPr>
                        </m:dPr>
                        <m:e>
                          <m:r>
                            <a:rPr lang="en-US" sz="1600">
                              <a:latin typeface="Cambria Math"/>
                            </a:rPr>
                            <m:t>1−</m:t>
                          </m:r>
                          <m:sSub>
                            <m:sSubPr>
                              <m:ctrlPr>
                                <a:rPr lang="en-US" sz="1600" i="1">
                                  <a:latin typeface="Cambria Math"/>
                                </a:rPr>
                              </m:ctrlPr>
                            </m:sSubPr>
                            <m:e>
                              <m:r>
                                <a:rPr lang="en-US" sz="1600" i="1">
                                  <a:latin typeface="Cambria Math"/>
                                </a:rPr>
                                <m:t>𝑇</m:t>
                              </m:r>
                            </m:e>
                            <m:sub>
                              <m:r>
                                <a:rPr lang="en-US" sz="1600" i="1">
                                  <a:latin typeface="Cambria Math"/>
                                </a:rPr>
                                <m:t>𝑡</m:t>
                              </m:r>
                            </m:sub>
                          </m:sSub>
                        </m:e>
                      </m:d>
                    </m:oMath>
                  </m:oMathPara>
                </a14:m>
                <a:endParaRPr lang="en-US" sz="1600" dirty="0" smtClean="0"/>
              </a:p>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𝜃</m:t>
                          </m:r>
                        </m:e>
                        <m:sub>
                          <m:r>
                            <a:rPr lang="en-US" sz="1600">
                              <a:latin typeface="Cambria Math"/>
                            </a:rPr>
                            <m:t>6</m:t>
                          </m:r>
                        </m:sub>
                      </m:sSub>
                      <m:r>
                        <a:rPr lang="en-US" sz="1600">
                          <a:latin typeface="Cambria Math"/>
                        </a:rPr>
                        <m:t>=</m:t>
                      </m:r>
                      <m:d>
                        <m:dPr>
                          <m:begChr m:val="["/>
                          <m:endChr m:val="]"/>
                          <m:ctrlPr>
                            <a:rPr lang="en-US" sz="1600" i="1">
                              <a:latin typeface="Cambria Math"/>
                            </a:rPr>
                          </m:ctrlPr>
                        </m:dPr>
                        <m:e>
                          <m:sSub>
                            <m:sSubPr>
                              <m:ctrlPr>
                                <a:rPr lang="en-US" sz="1600" i="1">
                                  <a:latin typeface="Cambria Math"/>
                                </a:rPr>
                              </m:ctrlPr>
                            </m:sSubPr>
                            <m:e>
                              <m:r>
                                <a:rPr lang="en-US" sz="1600" i="1">
                                  <a:latin typeface="Cambria Math"/>
                                </a:rPr>
                                <m:t>𝜃</m:t>
                              </m:r>
                            </m:e>
                            <m:sub>
                              <m:r>
                                <a:rPr lang="en-US" sz="1600">
                                  <a:latin typeface="Cambria Math"/>
                                </a:rPr>
                                <m:t>1</m:t>
                              </m:r>
                            </m:sub>
                          </m:sSub>
                          <m:r>
                            <a:rPr lang="en-US" sz="1600">
                              <a:latin typeface="Cambria Math"/>
                            </a:rPr>
                            <m:t>−</m:t>
                          </m:r>
                          <m:sSubSup>
                            <m:sSubSupPr>
                              <m:ctrlPr>
                                <a:rPr lang="en-US" sz="1600" i="1">
                                  <a:latin typeface="Cambria Math"/>
                                </a:rPr>
                              </m:ctrlPr>
                            </m:sSubSupPr>
                            <m:e>
                              <m:r>
                                <a:rPr lang="en-US" sz="1600" i="1">
                                  <a:latin typeface="Cambria Math"/>
                                </a:rPr>
                                <m:t>𝑖</m:t>
                              </m:r>
                            </m:e>
                            <m:sub>
                              <m:r>
                                <a:rPr lang="en-US" sz="1600" i="1">
                                  <a:latin typeface="Cambria Math"/>
                                </a:rPr>
                                <m:t>𝑡</m:t>
                              </m:r>
                            </m:sub>
                            <m:sup>
                              <m:r>
                                <a:rPr lang="en-US" sz="1600" i="1">
                                  <a:latin typeface="Cambria Math"/>
                                </a:rPr>
                                <m:t>𝐴</m:t>
                              </m:r>
                            </m:sup>
                          </m:sSubSup>
                          <m:sSub>
                            <m:sSubPr>
                              <m:ctrlPr>
                                <a:rPr lang="en-US" sz="1600" i="1">
                                  <a:latin typeface="Cambria Math"/>
                                </a:rPr>
                              </m:ctrlPr>
                            </m:sSubPr>
                            <m:e>
                              <m:r>
                                <a:rPr lang="en-US" sz="1600" i="1">
                                  <a:latin typeface="Cambria Math"/>
                                </a:rPr>
                                <m:t>𝜃</m:t>
                              </m:r>
                            </m:e>
                            <m:sub>
                              <m:r>
                                <a:rPr lang="en-US" sz="1600">
                                  <a:latin typeface="Cambria Math"/>
                                </a:rPr>
                                <m:t>4</m:t>
                              </m:r>
                            </m:sub>
                          </m:sSub>
                        </m:e>
                      </m:d>
                    </m:oMath>
                  </m:oMathPara>
                </a14:m>
                <a:endParaRPr lang="en-US" sz="1600" dirty="0" smtClean="0"/>
              </a:p>
              <a:p>
                <a:pPr marL="0" indent="0" algn="ctr">
                  <a:lnSpc>
                    <a:spcPct val="100000"/>
                  </a:lnSpc>
                  <a:buNone/>
                </a:pPr>
                <a:r>
                  <a:rPr lang="en-US" sz="1600" dirty="0" smtClean="0"/>
                  <a:t>And</a:t>
                </a: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sz="1600" i="1">
                          <a:latin typeface="Cambria Math"/>
                        </a:rPr>
                        <m:t>𝐶</m:t>
                      </m:r>
                      <m:sSub>
                        <m:sSubPr>
                          <m:ctrlPr>
                            <a:rPr lang="en-US" sz="1600" i="1">
                              <a:latin typeface="Cambria Math"/>
                            </a:rPr>
                          </m:ctrlPr>
                        </m:sSubPr>
                        <m:e>
                          <m:r>
                            <a:rPr lang="en-US" sz="1600" i="1">
                              <a:latin typeface="Cambria Math"/>
                            </a:rPr>
                            <m:t>𝐴</m:t>
                          </m:r>
                        </m:e>
                        <m:sub>
                          <m:r>
                            <a:rPr lang="en-US" sz="1600" i="1">
                              <a:latin typeface="Cambria Math"/>
                            </a:rPr>
                            <m:t>𝑡</m:t>
                          </m:r>
                        </m:sub>
                      </m:sSub>
                      <m:r>
                        <a:rPr lang="en-US" sz="1600">
                          <a:latin typeface="Cambria Math"/>
                        </a:rPr>
                        <m:t>=</m:t>
                      </m:r>
                      <m:nary>
                        <m:naryPr>
                          <m:chr m:val="∑"/>
                          <m:limLoc m:val="subSup"/>
                          <m:grow m:val="on"/>
                          <m:supHide m:val="on"/>
                          <m:ctrlPr>
                            <a:rPr lang="en-US" sz="1600" i="1">
                              <a:latin typeface="Cambria Math"/>
                            </a:rPr>
                          </m:ctrlPr>
                        </m:naryPr>
                        <m:sub>
                          <m:r>
                            <a:rPr lang="en-US" sz="1600">
                              <a:latin typeface="Cambria Math"/>
                            </a:rPr>
                            <m:t>1</m:t>
                          </m:r>
                        </m:sub>
                        <m:sup/>
                        <m:e>
                          <m:r>
                            <a:rPr lang="en-US" sz="1600">
                              <a:latin typeface="Cambria Math"/>
                            </a:rPr>
                            <m:t>·</m:t>
                          </m:r>
                        </m:e>
                      </m:nary>
                      <m:r>
                        <a:rPr lang="en-US" sz="1600">
                          <a:latin typeface="Cambria Math"/>
                        </a:rPr>
                        <m:t>$</m:t>
                      </m:r>
                      <m:sSubSup>
                        <m:sSubSupPr>
                          <m:ctrlPr>
                            <a:rPr lang="en-US" sz="1600" i="1">
                              <a:latin typeface="Cambria Math"/>
                            </a:rPr>
                          </m:ctrlPr>
                        </m:sSubSupPr>
                        <m:e>
                          <m:r>
                            <a:rPr lang="en-US" sz="1600" i="1">
                              <a:latin typeface="Cambria Math"/>
                            </a:rPr>
                            <m:t>𝑆</m:t>
                          </m:r>
                        </m:e>
                        <m:sub>
                          <m:r>
                            <a:rPr lang="en-US" sz="1600" i="1">
                              <a:latin typeface="Cambria Math"/>
                            </a:rPr>
                            <m:t>𝑡</m:t>
                          </m:r>
                        </m:sub>
                        <m:sup>
                          <m:r>
                            <a:rPr lang="en-US" sz="1600" i="1">
                              <a:latin typeface="Cambria Math"/>
                            </a:rPr>
                            <m:t>𝑎</m:t>
                          </m:r>
                        </m:sup>
                      </m:sSubSup>
                    </m:oMath>
                  </m:oMathPara>
                </a14:m>
                <a:endParaRPr lang="en-US" sz="1600" dirty="0" smtClean="0"/>
              </a:p>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𝐷</m:t>
                          </m:r>
                        </m:e>
                        <m:sub>
                          <m:r>
                            <a:rPr lang="en-US" sz="1600" i="1">
                              <a:latin typeface="Cambria Math"/>
                            </a:rPr>
                            <m:t>𝑡</m:t>
                          </m:r>
                        </m:sub>
                      </m:sSub>
                      <m:r>
                        <a:rPr lang="en-US" sz="1600">
                          <a:latin typeface="Cambria Math"/>
                        </a:rPr>
                        <m:t>=</m:t>
                      </m:r>
                      <m:r>
                        <a:rPr lang="en-US" sz="1600" i="1">
                          <a:latin typeface="Cambria Math"/>
                        </a:rPr>
                        <m:t>𝛷</m:t>
                      </m:r>
                      <m:sSub>
                        <m:sSubPr>
                          <m:ctrlPr>
                            <a:rPr lang="en-US" sz="1600" i="1">
                              <a:latin typeface="Cambria Math"/>
                            </a:rPr>
                          </m:ctrlPr>
                        </m:sSubPr>
                        <m:e>
                          <m:r>
                            <m:rPr>
                              <m:nor/>
                            </m:rPr>
                            <a:rPr lang="en-US" sz="1600" i="1"/>
                            <m:t>FA</m:t>
                          </m:r>
                        </m:e>
                        <m:sub>
                          <m:r>
                            <a:rPr lang="en-US" sz="1600" i="1">
                              <a:latin typeface="Cambria Math"/>
                            </a:rPr>
                            <m:t>𝑡</m:t>
                          </m:r>
                        </m:sub>
                      </m:sSub>
                    </m:oMath>
                  </m:oMathPara>
                </a14:m>
                <a:endParaRPr lang="en-US" sz="1600" dirty="0" smtClean="0"/>
              </a:p>
              <a:p>
                <a:pPr marL="0" indent="0" algn="ctr">
                  <a:buNone/>
                </a:pPr>
                <a:r>
                  <a:rPr lang="en-US" sz="1050" dirty="0"/>
                  <a:t>also, parameters  are defined in the List of Equations (Table 26-10</a:t>
                </a:r>
                <a:r>
                  <a:rPr lang="en-US" sz="1050" dirty="0" smtClean="0"/>
                  <a:t>).</a:t>
                </a:r>
                <a:endParaRPr lang="en-US" sz="105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43400" y="1519052"/>
                <a:ext cx="4635062" cy="5029200"/>
              </a:xfrm>
              <a:blipFill rotWithShape="1">
                <a:blip r:embed="rId2"/>
                <a:stretch>
                  <a:fillRect b="-12485"/>
                </a:stretch>
              </a:blipFill>
            </p:spPr>
            <p:txBody>
              <a:bodyPr/>
              <a:lstStyle/>
              <a:p>
                <a:r>
                  <a:rPr lang="en-US">
                    <a:noFill/>
                  </a:rPr>
                  <a:t> </a:t>
                </a:r>
              </a:p>
            </p:txBody>
          </p:sp>
        </mc:Fallback>
      </mc:AlternateContent>
      <p:sp>
        <p:nvSpPr>
          <p:cNvPr id="5" name="TextBox 4"/>
          <p:cNvSpPr txBox="1"/>
          <p:nvPr/>
        </p:nvSpPr>
        <p:spPr>
          <a:xfrm>
            <a:off x="1905000" y="457200"/>
            <a:ext cx="4876800" cy="8382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Table 26.13</a:t>
            </a: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1"/>
                </a:solidFill>
                <a:latin typeface="Perpetua" pitchFamily="18" charset="0"/>
                <a:ea typeface="+mj-ea"/>
                <a:cs typeface="+mj-cs"/>
              </a:rPr>
              <a:t>Transformation of Industry Sales Moments to Company </a:t>
            </a:r>
            <a:r>
              <a:rPr lang="en-US" i="1" dirty="0" smtClean="0">
                <a:solidFill>
                  <a:schemeClr val="accent1"/>
                </a:solidFill>
                <a:latin typeface="Perpetua" pitchFamily="18" charset="0"/>
                <a:ea typeface="+mj-ea"/>
                <a:cs typeface="+mj-cs"/>
              </a:rPr>
              <a:t>NIAT </a:t>
            </a:r>
            <a:r>
              <a:rPr lang="en-US" dirty="0" smtClean="0">
                <a:solidFill>
                  <a:schemeClr val="accent1"/>
                </a:solidFill>
                <a:latin typeface="Perpetua" pitchFamily="18" charset="0"/>
                <a:ea typeface="+mj-ea"/>
                <a:cs typeface="+mj-cs"/>
              </a:rPr>
              <a:t>and </a:t>
            </a:r>
            <a:r>
              <a:rPr lang="en-US" i="1" dirty="0" smtClean="0">
                <a:solidFill>
                  <a:schemeClr val="accent1"/>
                </a:solidFill>
                <a:latin typeface="Perpetua" pitchFamily="18" charset="0"/>
                <a:ea typeface="+mj-ea"/>
                <a:cs typeface="+mj-cs"/>
              </a:rPr>
              <a:t>EBIT </a:t>
            </a:r>
            <a:r>
              <a:rPr lang="en-US" dirty="0" smtClean="0">
                <a:solidFill>
                  <a:schemeClr val="accent1"/>
                </a:solidFill>
                <a:latin typeface="Perpetua" pitchFamily="18" charset="0"/>
                <a:ea typeface="+mj-ea"/>
                <a:cs typeface="+mj-cs"/>
              </a:rPr>
              <a:t>Moments (Cont.)</a:t>
            </a:r>
          </a:p>
        </p:txBody>
      </p:sp>
      <mc:AlternateContent xmlns:mc="http://schemas.openxmlformats.org/markup-compatibility/2006" xmlns:a14="http://schemas.microsoft.com/office/drawing/2010/main">
        <mc:Choice Requires="a14">
          <p:sp>
            <p:nvSpPr>
              <p:cNvPr id="6" name="Content Placeholder 3"/>
              <p:cNvSpPr txBox="1">
                <a:spLocks/>
              </p:cNvSpPr>
              <p:nvPr/>
            </p:nvSpPr>
            <p:spPr>
              <a:xfrm>
                <a:off x="76200" y="2057400"/>
                <a:ext cx="4648200" cy="4572000"/>
              </a:xfrm>
              <a:prstGeom prst="rect">
                <a:avLst/>
              </a:prstGeom>
            </p:spPr>
            <p:txBody>
              <a:bodyPr vert="horz" lIns="91440" tIns="45720" rIns="91440" bIns="45720" rtlCol="0">
                <a:noAutofit/>
              </a:bodyPr>
              <a:lstStyle>
                <a:lvl1pPr marL="173038" indent="-173038" algn="l" defTabSz="914400" rtl="0" eaLnBrk="1" latinLnBrk="0" hangingPunct="1">
                  <a:lnSpc>
                    <a:spcPts val="2600"/>
                  </a:lnSpc>
                  <a:spcBef>
                    <a:spcPct val="20000"/>
                  </a:spcBef>
                  <a:buClrTx/>
                  <a:buSzPct val="70000"/>
                  <a:buFont typeface="Arial" pitchFamily="34" charset="0"/>
                  <a:buChar char="•"/>
                  <a:defRPr sz="2000" b="0" kern="1200">
                    <a:solidFill>
                      <a:schemeClr val="accent1"/>
                    </a:solidFill>
                    <a:latin typeface="Times New Roman" pitchFamily="18" charset="0"/>
                    <a:ea typeface="+mn-ea"/>
                    <a:cs typeface="Times New Roman" pitchFamily="18" charset="0"/>
                  </a:defRPr>
                </a:lvl1pPr>
                <a:lvl2pPr marL="684213" indent="-227013" algn="l" defTabSz="914400" rtl="0" eaLnBrk="1" latinLnBrk="0" hangingPunct="1">
                  <a:lnSpc>
                    <a:spcPts val="26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2pPr>
                <a:lvl3pPr marL="1087438" indent="-173038" algn="l" defTabSz="914400" rtl="0" eaLnBrk="1" latinLnBrk="0" hangingPunct="1">
                  <a:lnSpc>
                    <a:spcPts val="2600"/>
                  </a:lnSpc>
                  <a:spcBef>
                    <a:spcPct val="20000"/>
                  </a:spcBef>
                  <a:buClrTx/>
                  <a:buSzPct val="70000"/>
                  <a:buFont typeface="Arial" pitchFamily="34" charset="0"/>
                  <a:buChar char="•"/>
                  <a:defRPr sz="1800" kern="1200">
                    <a:solidFill>
                      <a:schemeClr val="accent1"/>
                    </a:solidFill>
                    <a:latin typeface="Times New Roman" pitchFamily="18" charset="0"/>
                    <a:ea typeface="+mn-ea"/>
                    <a:cs typeface="Times New Roman" pitchFamily="18" charset="0"/>
                  </a:defRPr>
                </a:lvl3pPr>
                <a:lvl4pPr marL="1541463" indent="-169863" algn="l" defTabSz="914400" rtl="0" eaLnBrk="1" latinLnBrk="0" hangingPunct="1">
                  <a:lnSpc>
                    <a:spcPts val="2600"/>
                  </a:lnSpc>
                  <a:spcBef>
                    <a:spcPct val="20000"/>
                  </a:spcBef>
                  <a:buClrTx/>
                  <a:buSzPct val="70000"/>
                  <a:buFont typeface="Arial" pitchFamily="34" charset="0"/>
                  <a:buChar char="•"/>
                  <a:defRPr sz="1600" kern="1200">
                    <a:solidFill>
                      <a:schemeClr val="accent1"/>
                    </a:solidFill>
                    <a:latin typeface="Times New Roman" pitchFamily="18" charset="0"/>
                    <a:ea typeface="+mn-ea"/>
                    <a:cs typeface="Times New Roman" pitchFamily="18" charset="0"/>
                  </a:defRPr>
                </a:lvl4pPr>
                <a:lvl5pPr marL="2001838" indent="-173038" algn="l" defTabSz="914400" rtl="0" eaLnBrk="1" latinLnBrk="0" hangingPunct="1">
                  <a:lnSpc>
                    <a:spcPts val="2600"/>
                  </a:lnSpc>
                  <a:spcBef>
                    <a:spcPct val="20000"/>
                  </a:spcBef>
                  <a:buClrTx/>
                  <a:buSzPct val="70000"/>
                  <a:buFont typeface="Arial" pitchFamily="34" charset="0"/>
                  <a:buChar char="•"/>
                  <a:defRPr sz="14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m:rPr>
                              <m:nor/>
                            </m:rPr>
                            <a:rPr lang="en-US" sz="1600"/>
                            <m:t>NIAT</m:t>
                          </m:r>
                        </m:e>
                        <m:sub>
                          <m:r>
                            <a:rPr lang="en-US" sz="1600" i="1">
                              <a:latin typeface="Cambria Math"/>
                            </a:rPr>
                            <m:t>𝑡</m:t>
                          </m:r>
                        </m:sub>
                      </m:sSub>
                      <m:r>
                        <a:rPr lang="en-US" sz="1600">
                          <a:latin typeface="Cambria Math"/>
                        </a:rPr>
                        <m:t>=</m:t>
                      </m:r>
                      <m:d>
                        <m:dPr>
                          <m:begChr m:val="["/>
                          <m:endChr m:val="]"/>
                          <m:ctrlPr>
                            <a:rPr lang="en-US" sz="1600" i="1">
                              <a:latin typeface="Cambria Math"/>
                            </a:rPr>
                          </m:ctrlPr>
                        </m:dPr>
                        <m:e>
                          <m:r>
                            <a:rPr lang="en-US" sz="1600">
                              <a:latin typeface="Cambria Math"/>
                            </a:rPr>
                            <m:t>1−</m:t>
                          </m:r>
                          <m:r>
                            <a:rPr lang="en-US" sz="1600" i="1">
                              <a:latin typeface="Cambria Math"/>
                            </a:rPr>
                            <m:t>𝑇</m:t>
                          </m:r>
                        </m:e>
                      </m:d>
                      <m:d>
                        <m:dPr>
                          <m:begChr m:val="["/>
                          <m:endChr m:val="]"/>
                          <m:ctrlPr>
                            <a:rPr lang="en-US" sz="1600" i="1">
                              <a:latin typeface="Cambria Math"/>
                            </a:rPr>
                          </m:ctrlPr>
                        </m:dPr>
                        <m:e>
                          <m:sSub>
                            <m:sSubPr>
                              <m:ctrlPr>
                                <a:rPr lang="en-US" sz="1600" i="1">
                                  <a:latin typeface="Cambria Math"/>
                                </a:rPr>
                              </m:ctrlPr>
                            </m:sSubPr>
                            <m:e>
                              <m:r>
                                <m:rPr>
                                  <m:nor/>
                                </m:rPr>
                                <a:rPr lang="en-US" sz="1600" i="1"/>
                                <m:t>EBIT</m:t>
                              </m:r>
                            </m:e>
                            <m:sub>
                              <m:r>
                                <a:rPr lang="en-US" sz="1600" i="1">
                                  <a:latin typeface="Cambria Math"/>
                                </a:rPr>
                                <m:t>𝑡</m:t>
                              </m:r>
                            </m:sub>
                          </m:sSub>
                          <m:r>
                            <a:rPr lang="en-US" sz="1600">
                              <a:latin typeface="Cambria Math"/>
                            </a:rPr>
                            <m:t>−</m:t>
                          </m:r>
                          <m:sSup>
                            <m:sSupPr>
                              <m:ctrlPr>
                                <a:rPr lang="en-US" sz="1600" i="1">
                                  <a:latin typeface="Cambria Math"/>
                                </a:rPr>
                              </m:ctrlPr>
                            </m:sSupPr>
                            <m:e>
                              <m:r>
                                <a:rPr lang="en-US" sz="1600" i="1">
                                  <a:latin typeface="Cambria Math"/>
                                </a:rPr>
                                <m:t>𝑖</m:t>
                              </m:r>
                            </m:e>
                            <m:sup>
                              <m:r>
                                <a:rPr lang="en-US" sz="1600" i="1">
                                  <a:latin typeface="Cambria Math"/>
                                </a:rPr>
                                <m:t>𝐴</m:t>
                              </m:r>
                            </m:sup>
                          </m:sSup>
                          <m:sSub>
                            <m:sSubPr>
                              <m:ctrlPr>
                                <a:rPr lang="en-US" sz="1600" i="1">
                                  <a:latin typeface="Cambria Math"/>
                                </a:rPr>
                              </m:ctrlPr>
                            </m:sSubPr>
                            <m:e>
                              <m:r>
                                <a:rPr lang="en-US" sz="1600" i="1">
                                  <a:latin typeface="Cambria Math"/>
                                </a:rPr>
                                <m:t>𝐿</m:t>
                              </m:r>
                            </m:e>
                            <m:sub>
                              <m:r>
                                <a:rPr lang="en-US" sz="1600" i="1">
                                  <a:latin typeface="Cambria Math"/>
                                </a:rPr>
                                <m:t>𝑡</m:t>
                              </m:r>
                            </m:sub>
                          </m:sSub>
                          <m:r>
                            <a:rPr lang="en-US" sz="1600">
                              <a:latin typeface="Cambria Math"/>
                            </a:rPr>
                            <m:t>−</m:t>
                          </m:r>
                          <m:sSup>
                            <m:sSupPr>
                              <m:ctrlPr>
                                <a:rPr lang="en-US" sz="1600" i="1">
                                  <a:latin typeface="Cambria Math"/>
                                </a:rPr>
                              </m:ctrlPr>
                            </m:sSupPr>
                            <m:e>
                              <m:r>
                                <a:rPr lang="en-US" sz="1600" i="1">
                                  <a:latin typeface="Cambria Math"/>
                                </a:rPr>
                                <m:t>𝑈</m:t>
                              </m:r>
                            </m:e>
                            <m:sup>
                              <m:r>
                                <a:rPr lang="en-US" sz="1600" i="1">
                                  <a:latin typeface="Cambria Math"/>
                                </a:rPr>
                                <m:t>𝐿</m:t>
                              </m:r>
                            </m:sup>
                          </m:sSup>
                          <m:sSub>
                            <m:sSubPr>
                              <m:ctrlPr>
                                <a:rPr lang="en-US" sz="1600" i="1">
                                  <a:latin typeface="Cambria Math"/>
                                </a:rPr>
                              </m:ctrlPr>
                            </m:sSubPr>
                            <m:e>
                              <m:r>
                                <m:rPr>
                                  <m:nor/>
                                </m:rPr>
                                <a:rPr lang="en-US" sz="1600" i="1"/>
                                <m:t>NL</m:t>
                              </m:r>
                            </m:e>
                            <m:sub>
                              <m:r>
                                <a:rPr lang="en-US" sz="1600" i="1">
                                  <a:latin typeface="Cambria Math"/>
                                </a:rPr>
                                <m:t>𝑡</m:t>
                              </m:r>
                            </m:sub>
                          </m:sSub>
                        </m:e>
                      </m:d>
                    </m:oMath>
                  </m:oMathPara>
                </a14:m>
                <a:endParaRPr lang="en-US" sz="1600" dirty="0" smtClean="0"/>
              </a:p>
              <a:p>
                <a:pPr marL="0" indent="0" algn="ctr">
                  <a:lnSpc>
                    <a:spcPct val="100000"/>
                  </a:lnSpc>
                  <a:buFont typeface="Arial" pitchFamily="34" charset="0"/>
                  <a:buNone/>
                </a:pPr>
                <a:r>
                  <a:rPr lang="en-US" sz="1600" dirty="0" smtClean="0"/>
                  <a:t>If </a:t>
                </a:r>
                <a14:m>
                  <m:oMath xmlns:m="http://schemas.openxmlformats.org/officeDocument/2006/math">
                    <m:sSup>
                      <m:sSupPr>
                        <m:ctrlPr>
                          <a:rPr lang="en-US" sz="1600" i="1">
                            <a:latin typeface="Cambria Math"/>
                          </a:rPr>
                        </m:ctrlPr>
                      </m:sSupPr>
                      <m:e>
                        <m:r>
                          <a:rPr lang="en-US" sz="1600" i="1">
                            <a:latin typeface="Cambria Math"/>
                          </a:rPr>
                          <m:t>𝑈</m:t>
                        </m:r>
                      </m:e>
                      <m:sup>
                        <m:r>
                          <a:rPr lang="en-US" sz="1600" i="1">
                            <a:latin typeface="Cambria Math"/>
                          </a:rPr>
                          <m:t>𝐼</m:t>
                        </m:r>
                      </m:sup>
                    </m:sSup>
                    <m:r>
                      <a:rPr lang="en-US" sz="1600">
                        <a:latin typeface="Cambria Math"/>
                      </a:rPr>
                      <m:t>=0</m:t>
                    </m:r>
                  </m:oMath>
                </a14:m>
                <a:r>
                  <a:rPr lang="en-US" sz="1600" dirty="0" smtClean="0"/>
                  <a:t> also:</a:t>
                </a:r>
              </a:p>
              <a:p>
                <a:pPr marL="0" indent="0" algn="ctr">
                  <a:lnSpc>
                    <a:spcPct val="100000"/>
                  </a:lnSpc>
                  <a:buFont typeface="Arial" pitchFamily="34" charset="0"/>
                  <a:buNone/>
                </a:pPr>
                <a:endParaRPr lang="en-US" sz="1600" dirty="0"/>
              </a:p>
              <a:p>
                <a:pPr marL="0" indent="0" algn="ctr">
                  <a:lnSpc>
                    <a:spcPct val="100000"/>
                  </a:lnSpc>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𝐿</m:t>
                          </m:r>
                        </m:e>
                        <m:sub>
                          <m:r>
                            <a:rPr lang="en-US" sz="1600" i="1">
                              <a:latin typeface="Cambria Math"/>
                            </a:rPr>
                            <m:t>𝑡</m:t>
                          </m:r>
                        </m:sub>
                      </m:sSub>
                      <m:r>
                        <a:rPr lang="en-US" sz="1600">
                          <a:latin typeface="Cambria Math"/>
                        </a:rPr>
                        <m:t>=</m:t>
                      </m:r>
                      <m:f>
                        <m:fPr>
                          <m:ctrlPr>
                            <a:rPr lang="en-US" sz="1600" i="1">
                              <a:latin typeface="Cambria Math"/>
                            </a:rPr>
                          </m:ctrlPr>
                        </m:fPr>
                        <m:num>
                          <m:d>
                            <m:dPr>
                              <m:begChr m:val="["/>
                              <m:endChr m:val="]"/>
                              <m:ctrlPr>
                                <a:rPr lang="en-US" sz="1600" i="1">
                                  <a:latin typeface="Cambria Math"/>
                                </a:rPr>
                              </m:ctrlPr>
                            </m:dPr>
                            <m:e>
                              <m:nary>
                                <m:naryPr>
                                  <m:chr m:val="∑"/>
                                  <m:limLoc m:val="subSup"/>
                                  <m:grow m:val="on"/>
                                  <m:supHide m:val="on"/>
                                  <m:ctrlPr>
                                    <a:rPr lang="en-US" sz="1600" i="1">
                                      <a:latin typeface="Cambria Math"/>
                                    </a:rPr>
                                  </m:ctrlPr>
                                </m:naryPr>
                                <m:sub>
                                  <m:r>
                                    <a:rPr lang="en-US" sz="1600">
                                      <a:latin typeface="Cambria Math"/>
                                    </a:rPr>
                                    <m:t>1</m:t>
                                  </m:r>
                                </m:sub>
                                <m:sup/>
                                <m:e>
                                  <m:r>
                                    <a:rPr lang="en-US" sz="1600">
                                      <a:latin typeface="Cambria Math"/>
                                    </a:rPr>
                                    <m:t>+</m:t>
                                  </m:r>
                                </m:e>
                              </m:nary>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𝑘</m:t>
                                      </m:r>
                                    </m:sub>
                                  </m:sSub>
                                  <m:sSub>
                                    <m:sSubPr>
                                      <m:ctrlPr>
                                        <a:rPr lang="en-US" sz="1600" i="1">
                                          <a:latin typeface="Cambria Math"/>
                                        </a:rPr>
                                      </m:ctrlPr>
                                    </m:sSubPr>
                                    <m:e>
                                      <m:r>
                                        <a:rPr lang="en-US" sz="1600" i="1">
                                          <a:latin typeface="Cambria Math"/>
                                        </a:rPr>
                                        <m:t>𝜃</m:t>
                                      </m:r>
                                    </m:e>
                                    <m:sub>
                                      <m:r>
                                        <a:rPr lang="en-US" sz="1600" i="1">
                                          <a:latin typeface="Cambria Math"/>
                                        </a:rPr>
                                        <m:t>𝑡</m:t>
                                      </m:r>
                                    </m:sub>
                                  </m:sSub>
                                </m:num>
                                <m:den>
                                  <m:sSub>
                                    <m:sSubPr>
                                      <m:ctrlPr>
                                        <a:rPr lang="en-US" sz="1600" i="1">
                                          <a:latin typeface="Cambria Math"/>
                                        </a:rPr>
                                      </m:ctrlPr>
                                    </m:sSubPr>
                                    <m:e>
                                      <m:r>
                                        <a:rPr lang="en-US" sz="1600" i="1">
                                          <a:latin typeface="Cambria Math"/>
                                        </a:rPr>
                                        <m:t>𝛾</m:t>
                                      </m:r>
                                    </m:e>
                                    <m:sub>
                                      <m:r>
                                        <a:rPr lang="en-US" sz="1600" i="1">
                                          <a:latin typeface="Cambria Math"/>
                                        </a:rPr>
                                        <m:t>𝑡</m:t>
                                      </m:r>
                                    </m:sub>
                                  </m:sSub>
                                  <m:sSub>
                                    <m:sSubPr>
                                      <m:ctrlPr>
                                        <a:rPr lang="en-US" sz="1600" i="1">
                                          <a:latin typeface="Cambria Math"/>
                                        </a:rPr>
                                      </m:ctrlPr>
                                    </m:sSubPr>
                                    <m:e>
                                      <m:r>
                                        <a:rPr lang="en-US" sz="1600" i="1">
                                          <a:latin typeface="Cambria Math"/>
                                        </a:rPr>
                                        <m:t>𝑃</m:t>
                                      </m:r>
                                    </m:e>
                                    <m:sub>
                                      <m:r>
                                        <a:rPr lang="en-US" sz="1600" i="1">
                                          <a:latin typeface="Cambria Math"/>
                                        </a:rPr>
                                        <m:t>𝑡𝑠</m:t>
                                      </m:r>
                                    </m:sub>
                                  </m:sSub>
                                </m:den>
                              </m:f>
                              <m:r>
                                <a:rPr lang="en-US" sz="1600">
                                  <a:latin typeface="Cambria Math"/>
                                </a:rPr>
                                <m:t>−</m:t>
                              </m:r>
                              <m:nary>
                                <m:naryPr>
                                  <m:chr m:val="∑"/>
                                  <m:limLoc m:val="subSup"/>
                                  <m:grow m:val="on"/>
                                  <m:supHide m:val="on"/>
                                  <m:ctrlPr>
                                    <a:rPr lang="en-US" sz="1600" i="1">
                                      <a:latin typeface="Cambria Math"/>
                                    </a:rPr>
                                  </m:ctrlPr>
                                </m:naryPr>
                                <m:sub>
                                  <m:r>
                                    <a:rPr lang="en-US" sz="1600">
                                      <a:latin typeface="Cambria Math"/>
                                    </a:rPr>
                                    <m:t>2</m:t>
                                  </m:r>
                                </m:sub>
                                <m:sup/>
                                <m:e/>
                              </m:nary>
                            </m:e>
                          </m:d>
                        </m:num>
                        <m:den>
                          <m:d>
                            <m:dPr>
                              <m:begChr m:val="["/>
                              <m:endChr m:val="]"/>
                              <m:ctrlPr>
                                <a:rPr lang="en-US" sz="1600" i="1">
                                  <a:latin typeface="Cambria Math"/>
                                </a:rPr>
                              </m:ctrlPr>
                            </m:dPr>
                            <m:e>
                              <m:r>
                                <a:rPr lang="en-US" sz="1600">
                                  <a:latin typeface="Cambria Math"/>
                                </a:rPr>
                                <m:t>1+</m:t>
                              </m:r>
                              <m:f>
                                <m:fPr>
                                  <m:ctrlPr>
                                    <a:rPr lang="en-US" sz="1600" i="1">
                                      <a:latin typeface="Cambria Math"/>
                                    </a:rPr>
                                  </m:ctrlPr>
                                </m:fPr>
                                <m:num>
                                  <m:r>
                                    <a:rPr lang="en-US" sz="1600">
                                      <a:latin typeface="Cambria Math"/>
                                    </a:rPr>
                                    <m:t>1</m:t>
                                  </m:r>
                                </m:num>
                                <m:den>
                                  <m:r>
                                    <a:rPr lang="en-US" sz="1600" i="1">
                                      <a:latin typeface="Cambria Math"/>
                                    </a:rPr>
                                    <m:t>𝑘</m:t>
                                  </m:r>
                                </m:den>
                              </m:f>
                            </m:e>
                          </m:d>
                        </m:den>
                      </m:f>
                      <m:r>
                        <a:rPr lang="en-US" sz="1600">
                          <a:latin typeface="Cambria Math"/>
                        </a:rPr>
                        <m:t>$</m:t>
                      </m:r>
                      <m:sSubSup>
                        <m:sSubSupPr>
                          <m:ctrlPr>
                            <a:rPr lang="en-US" sz="1600" i="1">
                              <a:latin typeface="Cambria Math"/>
                            </a:rPr>
                          </m:ctrlPr>
                        </m:sSubSupPr>
                        <m:e>
                          <m:r>
                            <a:rPr lang="en-US" sz="1600" i="1">
                              <a:latin typeface="Cambria Math"/>
                            </a:rPr>
                            <m:t>𝑆</m:t>
                          </m:r>
                        </m:e>
                        <m:sub>
                          <m:r>
                            <a:rPr lang="en-US" sz="1600" i="1">
                              <a:latin typeface="Cambria Math"/>
                            </a:rPr>
                            <m:t>𝑡</m:t>
                          </m:r>
                        </m:sub>
                        <m:sup>
                          <m:r>
                            <a:rPr lang="en-US" sz="1600" i="1">
                              <a:latin typeface="Cambria Math"/>
                            </a:rPr>
                            <m:t>𝑎</m:t>
                          </m:r>
                        </m:sup>
                      </m:sSubSup>
                      <m:r>
                        <a:rPr lang="en-US" sz="1600">
                          <a:latin typeface="Cambria Math"/>
                        </a:rPr>
                        <m:t>=</m:t>
                      </m:r>
                      <m:sSub>
                        <m:sSubPr>
                          <m:ctrlPr>
                            <a:rPr lang="en-US" sz="1600" i="1">
                              <a:latin typeface="Cambria Math"/>
                            </a:rPr>
                          </m:ctrlPr>
                        </m:sSubPr>
                        <m:e>
                          <m:r>
                            <a:rPr lang="en-US" sz="1600" i="1">
                              <a:latin typeface="Cambria Math"/>
                            </a:rPr>
                            <m:t>𝜃</m:t>
                          </m:r>
                        </m:e>
                        <m:sub>
                          <m:r>
                            <a:rPr lang="en-US" sz="1600">
                              <a:latin typeface="Cambria Math"/>
                            </a:rPr>
                            <m:t>4</m:t>
                          </m:r>
                        </m:sub>
                      </m:sSub>
                      <m:r>
                        <a:rPr lang="en-US" sz="1600">
                          <a:latin typeface="Cambria Math"/>
                        </a:rPr>
                        <m:t>$</m:t>
                      </m:r>
                      <m:sSub>
                        <m:sSubPr>
                          <m:ctrlPr>
                            <a:rPr lang="en-US" sz="1600" i="1">
                              <a:latin typeface="Cambria Math"/>
                            </a:rPr>
                          </m:ctrlPr>
                        </m:sSubPr>
                        <m:e>
                          <m:r>
                            <a:rPr lang="en-US" sz="1600" i="1">
                              <a:latin typeface="Cambria Math"/>
                            </a:rPr>
                            <m:t>𝑆</m:t>
                          </m:r>
                        </m:e>
                        <m:sub>
                          <m:r>
                            <a:rPr lang="en-US" sz="1600" i="1">
                              <a:latin typeface="Cambria Math"/>
                            </a:rPr>
                            <m:t>𝑡</m:t>
                          </m:r>
                        </m:sub>
                      </m:sSub>
                    </m:oMath>
                  </m:oMathPara>
                </a14:m>
                <a:endParaRPr lang="en-US" sz="1600" dirty="0" smtClean="0"/>
              </a:p>
              <a:p>
                <a:pPr marL="0" indent="0" algn="ctr">
                  <a:lnSpc>
                    <a:spcPct val="100000"/>
                  </a:lnSpc>
                  <a:buFont typeface="Arial" pitchFamily="34" charset="0"/>
                  <a:buNone/>
                </a:pPr>
                <a:endParaRPr lang="en-US" sz="1600" dirty="0"/>
              </a:p>
              <a:p>
                <a:pPr marL="0" indent="0" algn="ctr">
                  <a:lnSpc>
                    <a:spcPct val="100000"/>
                  </a:lnSpc>
                  <a:buFont typeface="Arial" pitchFamily="34" charset="0"/>
                  <a:buNone/>
                </a:pPr>
                <a14:m>
                  <m:oMathPara xmlns:m="http://schemas.openxmlformats.org/officeDocument/2006/math">
                    <m:oMathParaPr>
                      <m:jc m:val="centerGroup"/>
                    </m:oMathParaPr>
                    <m:oMath xmlns:m="http://schemas.openxmlformats.org/officeDocument/2006/math">
                      <m:r>
                        <m:rPr>
                          <m:nor/>
                        </m:rPr>
                        <a:rPr lang="en-US" sz="1600"/>
                        <m:t>NIAT</m:t>
                      </m:r>
                      <m:r>
                        <m:rPr>
                          <m:nor/>
                        </m:rPr>
                        <a:rPr lang="en-US" sz="1600"/>
                        <m:t>=</m:t>
                      </m:r>
                      <m:d>
                        <m:dPr>
                          <m:begChr m:val="["/>
                          <m:endChr m:val="]"/>
                          <m:ctrlPr>
                            <a:rPr lang="en-US" sz="1600" i="1">
                              <a:latin typeface="Cambria Math"/>
                            </a:rPr>
                          </m:ctrlPr>
                        </m:dPr>
                        <m:e>
                          <m:r>
                            <a:rPr lang="en-US" sz="1600">
                              <a:latin typeface="Cambria Math"/>
                            </a:rPr>
                            <m:t>1−</m:t>
                          </m:r>
                          <m:r>
                            <a:rPr lang="en-US" sz="1600" i="1">
                              <a:latin typeface="Cambria Math"/>
                            </a:rPr>
                            <m:t>𝑇</m:t>
                          </m:r>
                        </m:e>
                      </m:d>
                      <m:d>
                        <m:dPr>
                          <m:begChr m:val="["/>
                          <m:endChr m:val="]"/>
                          <m:ctrlPr>
                            <a:rPr lang="en-US" sz="1600" i="1">
                              <a:latin typeface="Cambria Math"/>
                            </a:rPr>
                          </m:ctrlPr>
                        </m:dPr>
                        <m:e>
                          <m:sSub>
                            <m:sSubPr>
                              <m:ctrlPr>
                                <a:rPr lang="en-US" sz="1600" i="1">
                                  <a:latin typeface="Cambria Math"/>
                                </a:rPr>
                              </m:ctrlPr>
                            </m:sSubPr>
                            <m:e>
                              <m:r>
                                <a:rPr lang="en-US" sz="1600" i="1">
                                  <a:latin typeface="Cambria Math"/>
                                </a:rPr>
                                <m:t>𝜃</m:t>
                              </m:r>
                            </m:e>
                            <m:sub>
                              <m:r>
                                <a:rPr lang="en-US" sz="1600">
                                  <a:latin typeface="Cambria Math"/>
                                </a:rPr>
                                <m:t>1</m:t>
                              </m:r>
                            </m:sub>
                          </m:sSub>
                          <m:r>
                            <a:rPr lang="en-US" sz="1600">
                              <a:latin typeface="Cambria Math"/>
                            </a:rPr>
                            <m:t>·$</m:t>
                          </m:r>
                          <m:sSubSup>
                            <m:sSubSupPr>
                              <m:ctrlPr>
                                <a:rPr lang="en-US" sz="1600" i="1">
                                  <a:latin typeface="Cambria Math"/>
                                </a:rPr>
                              </m:ctrlPr>
                            </m:sSubSupPr>
                            <m:e>
                              <m:r>
                                <a:rPr lang="en-US" sz="1600" i="1">
                                  <a:latin typeface="Cambria Math"/>
                                </a:rPr>
                                <m:t>𝑆</m:t>
                              </m:r>
                            </m:e>
                            <m:sub>
                              <m:r>
                                <a:rPr lang="en-US" sz="1600" i="1">
                                  <a:latin typeface="Cambria Math"/>
                                </a:rPr>
                                <m:t>𝑡</m:t>
                              </m:r>
                            </m:sub>
                            <m:sup>
                              <m:r>
                                <a:rPr lang="en-US" sz="1600" i="1">
                                  <a:latin typeface="Cambria Math"/>
                                </a:rPr>
                                <m:t>𝑎</m:t>
                              </m:r>
                            </m:sup>
                          </m:sSubSup>
                          <m:r>
                            <a:rPr lang="en-US" sz="1600">
                              <a:latin typeface="Cambria Math"/>
                            </a:rPr>
                            <m:t>−</m:t>
                          </m:r>
                          <m:sSubSup>
                            <m:sSubSupPr>
                              <m:ctrlPr>
                                <a:rPr lang="en-US" sz="1600" i="1">
                                  <a:latin typeface="Cambria Math"/>
                                </a:rPr>
                              </m:ctrlPr>
                            </m:sSubSupPr>
                            <m:e>
                              <m:r>
                                <a:rPr lang="en-US" sz="1600" i="1">
                                  <a:latin typeface="Cambria Math"/>
                                </a:rPr>
                                <m:t>𝑖</m:t>
                              </m:r>
                            </m:e>
                            <m:sub>
                              <m:r>
                                <a:rPr lang="en-US" sz="1600" i="1">
                                  <a:latin typeface="Cambria Math"/>
                                </a:rPr>
                                <m:t>𝑡</m:t>
                              </m:r>
                            </m:sub>
                            <m:sup>
                              <m:r>
                                <a:rPr lang="en-US" sz="1600" i="1">
                                  <a:latin typeface="Cambria Math"/>
                                </a:rPr>
                                <m:t>𝐴</m:t>
                              </m:r>
                            </m:sup>
                          </m:sSubSup>
                          <m:sSub>
                            <m:sSubPr>
                              <m:ctrlPr>
                                <a:rPr lang="en-US" sz="1600" i="1">
                                  <a:latin typeface="Cambria Math"/>
                                </a:rPr>
                              </m:ctrlPr>
                            </m:sSubPr>
                            <m:e>
                              <m:r>
                                <a:rPr lang="en-US" sz="1600" i="1">
                                  <a:latin typeface="Cambria Math"/>
                                </a:rPr>
                                <m:t>𝜃</m:t>
                              </m:r>
                            </m:e>
                            <m:sub>
                              <m:r>
                                <a:rPr lang="en-US" sz="1600">
                                  <a:latin typeface="Cambria Math"/>
                                </a:rPr>
                                <m:t>4</m:t>
                              </m:r>
                            </m:sub>
                          </m:sSub>
                          <m:r>
                            <a:rPr lang="en-US" sz="1600">
                              <a:latin typeface="Cambria Math"/>
                            </a:rPr>
                            <m:t>·$</m:t>
                          </m:r>
                          <m:sSubSup>
                            <m:sSubSupPr>
                              <m:ctrlPr>
                                <a:rPr lang="en-US" sz="1600" i="1">
                                  <a:latin typeface="Cambria Math"/>
                                </a:rPr>
                              </m:ctrlPr>
                            </m:sSubSupPr>
                            <m:e>
                              <m:r>
                                <a:rPr lang="en-US" sz="1600" i="1">
                                  <a:latin typeface="Cambria Math"/>
                                </a:rPr>
                                <m:t>𝑆</m:t>
                              </m:r>
                            </m:e>
                            <m:sub>
                              <m:r>
                                <a:rPr lang="en-US" sz="1600" i="1">
                                  <a:latin typeface="Cambria Math"/>
                                </a:rPr>
                                <m:t>𝑡</m:t>
                              </m:r>
                            </m:sub>
                            <m:sup>
                              <m:r>
                                <a:rPr lang="en-US" sz="1600" i="1">
                                  <a:latin typeface="Cambria Math"/>
                                </a:rPr>
                                <m:t>𝑎</m:t>
                              </m:r>
                            </m:sup>
                          </m:sSubSup>
                        </m:e>
                      </m:d>
                    </m:oMath>
                  </m:oMathPara>
                </a14:m>
                <a:endParaRPr lang="en-US" sz="1600" dirty="0" smtClean="0"/>
              </a:p>
              <a:p>
                <a:pPr marL="0" indent="0" algn="ctr">
                  <a:lnSpc>
                    <a:spcPct val="100000"/>
                  </a:lnSpc>
                  <a:buFont typeface="Arial" pitchFamily="34" charset="0"/>
                  <a:buNone/>
                </a:pPr>
                <a:endParaRPr lang="en-US" sz="1600" dirty="0" smtClean="0"/>
              </a:p>
              <a:p>
                <a:pPr marL="0" indent="0" algn="ctr">
                  <a:lnSpc>
                    <a:spcPct val="100000"/>
                  </a:lnSpc>
                  <a:buFont typeface="Arial" pitchFamily="34" charset="0"/>
                  <a:buNone/>
                </a:pPr>
                <a14:m>
                  <m:oMathPara xmlns:m="http://schemas.openxmlformats.org/officeDocument/2006/math">
                    <m:oMathParaPr>
                      <m:jc m:val="centerGroup"/>
                    </m:oMathParaPr>
                    <m:oMath xmlns:m="http://schemas.openxmlformats.org/officeDocument/2006/math">
                      <m:r>
                        <a:rPr lang="en-US" sz="1600">
                          <a:latin typeface="Cambria Math"/>
                        </a:rPr>
                        <m:t>=</m:t>
                      </m:r>
                      <m:d>
                        <m:dPr>
                          <m:begChr m:val="["/>
                          <m:endChr m:val="]"/>
                          <m:ctrlPr>
                            <a:rPr lang="en-US" sz="1600" i="1">
                              <a:latin typeface="Cambria Math"/>
                            </a:rPr>
                          </m:ctrlPr>
                        </m:dPr>
                        <m:e>
                          <m:r>
                            <a:rPr lang="en-US" sz="1600">
                              <a:latin typeface="Cambria Math"/>
                            </a:rPr>
                            <m:t>1−</m:t>
                          </m:r>
                          <m:r>
                            <a:rPr lang="en-US" sz="1600" i="1">
                              <a:latin typeface="Cambria Math"/>
                            </a:rPr>
                            <m:t>𝑇</m:t>
                          </m:r>
                        </m:e>
                      </m:d>
                      <m:d>
                        <m:dPr>
                          <m:begChr m:val="["/>
                          <m:endChr m:val="]"/>
                          <m:ctrlPr>
                            <a:rPr lang="en-US" sz="1600" i="1">
                              <a:latin typeface="Cambria Math"/>
                            </a:rPr>
                          </m:ctrlPr>
                        </m:dPr>
                        <m:e>
                          <m:sSub>
                            <m:sSubPr>
                              <m:ctrlPr>
                                <a:rPr lang="en-US" sz="1600" i="1">
                                  <a:latin typeface="Cambria Math"/>
                                </a:rPr>
                              </m:ctrlPr>
                            </m:sSubPr>
                            <m:e>
                              <m:r>
                                <a:rPr lang="en-US" sz="1600" i="1">
                                  <a:latin typeface="Cambria Math"/>
                                </a:rPr>
                                <m:t>𝜃</m:t>
                              </m:r>
                            </m:e>
                            <m:sub>
                              <m:r>
                                <a:rPr lang="en-US" sz="1600">
                                  <a:latin typeface="Cambria Math"/>
                                </a:rPr>
                                <m:t>1</m:t>
                              </m:r>
                            </m:sub>
                          </m:sSub>
                          <m:r>
                            <a:rPr lang="en-US" sz="1600">
                              <a:latin typeface="Cambria Math"/>
                            </a:rPr>
                            <m:t>−</m:t>
                          </m:r>
                          <m:sSubSup>
                            <m:sSubSupPr>
                              <m:ctrlPr>
                                <a:rPr lang="en-US" sz="1600" i="1">
                                  <a:latin typeface="Cambria Math"/>
                                </a:rPr>
                              </m:ctrlPr>
                            </m:sSubSupPr>
                            <m:e>
                              <m:r>
                                <a:rPr lang="en-US" sz="1600" i="1">
                                  <a:latin typeface="Cambria Math"/>
                                </a:rPr>
                                <m:t>𝑖</m:t>
                              </m:r>
                            </m:e>
                            <m:sub>
                              <m:r>
                                <a:rPr lang="en-US" sz="1600" i="1">
                                  <a:latin typeface="Cambria Math"/>
                                </a:rPr>
                                <m:t>𝑡</m:t>
                              </m:r>
                            </m:sub>
                            <m:sup>
                              <m:r>
                                <a:rPr lang="en-US" sz="1600" i="1">
                                  <a:latin typeface="Cambria Math"/>
                                </a:rPr>
                                <m:t>𝐴</m:t>
                              </m:r>
                            </m:sup>
                          </m:sSubSup>
                          <m:sSub>
                            <m:sSubPr>
                              <m:ctrlPr>
                                <a:rPr lang="en-US" sz="1600" i="1">
                                  <a:latin typeface="Cambria Math"/>
                                </a:rPr>
                              </m:ctrlPr>
                            </m:sSubPr>
                            <m:e>
                              <m:r>
                                <a:rPr lang="en-US" sz="1600" i="1">
                                  <a:latin typeface="Cambria Math"/>
                                </a:rPr>
                                <m:t>𝜃</m:t>
                              </m:r>
                            </m:e>
                            <m:sub>
                              <m:r>
                                <a:rPr lang="en-US" sz="1600">
                                  <a:latin typeface="Cambria Math"/>
                                </a:rPr>
                                <m:t>4</m:t>
                              </m:r>
                            </m:sub>
                          </m:sSub>
                        </m:e>
                      </m:d>
                      <m:r>
                        <a:rPr lang="en-US" sz="1600">
                          <a:latin typeface="Cambria Math"/>
                        </a:rPr>
                        <m:t>$</m:t>
                      </m:r>
                      <m:sSubSup>
                        <m:sSubSupPr>
                          <m:ctrlPr>
                            <a:rPr lang="en-US" sz="1600" i="1">
                              <a:latin typeface="Cambria Math"/>
                            </a:rPr>
                          </m:ctrlPr>
                        </m:sSubSupPr>
                        <m:e>
                          <m:r>
                            <a:rPr lang="en-US" sz="1600" i="1">
                              <a:latin typeface="Cambria Math"/>
                            </a:rPr>
                            <m:t>𝑆</m:t>
                          </m:r>
                        </m:e>
                        <m:sub>
                          <m:r>
                            <a:rPr lang="en-US" sz="1600" i="1">
                              <a:latin typeface="Cambria Math"/>
                            </a:rPr>
                            <m:t>𝑡</m:t>
                          </m:r>
                        </m:sub>
                        <m:sup>
                          <m:r>
                            <a:rPr lang="en-US" sz="1600" i="1">
                              <a:latin typeface="Cambria Math"/>
                            </a:rPr>
                            <m:t>𝑎</m:t>
                          </m:r>
                        </m:sup>
                      </m:sSubSup>
                    </m:oMath>
                  </m:oMathPara>
                </a14:m>
                <a:endParaRPr lang="en-US" sz="1600" dirty="0" smtClean="0"/>
              </a:p>
              <a:p>
                <a:pPr marL="0" indent="0" algn="ctr">
                  <a:lnSpc>
                    <a:spcPct val="100000"/>
                  </a:lnSpc>
                  <a:buFont typeface="Arial" pitchFamily="34" charset="0"/>
                  <a:buNone/>
                </a:pPr>
                <a:endParaRPr lang="en-US" sz="1600" dirty="0" smtClean="0"/>
              </a:p>
              <a:p>
                <a:pPr marL="0" indent="0" algn="ctr">
                  <a:lnSpc>
                    <a:spcPct val="100000"/>
                  </a:lnSpc>
                  <a:buFont typeface="Arial" pitchFamily="34" charset="0"/>
                  <a:buNone/>
                </a:pPr>
                <a14:m>
                  <m:oMathPara xmlns:m="http://schemas.openxmlformats.org/officeDocument/2006/math">
                    <m:oMathParaPr>
                      <m:jc m:val="centerGroup"/>
                    </m:oMathParaPr>
                    <m:oMath xmlns:m="http://schemas.openxmlformats.org/officeDocument/2006/math">
                      <m:r>
                        <a:rPr lang="en-US" sz="1600">
                          <a:latin typeface="Cambria Math"/>
                        </a:rPr>
                        <m:t>=</m:t>
                      </m:r>
                      <m:d>
                        <m:dPr>
                          <m:begChr m:val="["/>
                          <m:endChr m:val="]"/>
                          <m:ctrlPr>
                            <a:rPr lang="en-US" sz="1600" i="1">
                              <a:latin typeface="Cambria Math"/>
                            </a:rPr>
                          </m:ctrlPr>
                        </m:dPr>
                        <m:e>
                          <m:r>
                            <a:rPr lang="en-US" sz="1600">
                              <a:latin typeface="Cambria Math"/>
                            </a:rPr>
                            <m:t>1−</m:t>
                          </m:r>
                          <m:r>
                            <a:rPr lang="en-US" sz="1600" i="1">
                              <a:latin typeface="Cambria Math"/>
                            </a:rPr>
                            <m:t>𝑇</m:t>
                          </m:r>
                        </m:e>
                      </m:d>
                      <m:d>
                        <m:dPr>
                          <m:begChr m:val="["/>
                          <m:endChr m:val="]"/>
                          <m:ctrlPr>
                            <a:rPr lang="en-US" sz="1600" i="1">
                              <a:latin typeface="Cambria Math"/>
                            </a:rPr>
                          </m:ctrlPr>
                        </m:dPr>
                        <m:e>
                          <m:sSub>
                            <m:sSubPr>
                              <m:ctrlPr>
                                <a:rPr lang="en-US" sz="1600" i="1">
                                  <a:latin typeface="Cambria Math"/>
                                </a:rPr>
                              </m:ctrlPr>
                            </m:sSubPr>
                            <m:e>
                              <m:r>
                                <a:rPr lang="en-US" sz="1600" i="1">
                                  <a:latin typeface="Cambria Math"/>
                                </a:rPr>
                                <m:t>𝜃</m:t>
                              </m:r>
                            </m:e>
                            <m:sub>
                              <m:r>
                                <a:rPr lang="en-US" sz="1600">
                                  <a:latin typeface="Cambria Math"/>
                                </a:rPr>
                                <m:t>1</m:t>
                              </m:r>
                            </m:sub>
                          </m:sSub>
                          <m:r>
                            <a:rPr lang="en-US" sz="1600">
                              <a:latin typeface="Cambria Math"/>
                            </a:rPr>
                            <m:t>−</m:t>
                          </m:r>
                          <m:sSubSup>
                            <m:sSubSupPr>
                              <m:ctrlPr>
                                <a:rPr lang="en-US" sz="1600" i="1">
                                  <a:latin typeface="Cambria Math"/>
                                </a:rPr>
                              </m:ctrlPr>
                            </m:sSubSupPr>
                            <m:e>
                              <m:r>
                                <a:rPr lang="en-US" sz="1600" i="1">
                                  <a:latin typeface="Cambria Math"/>
                                </a:rPr>
                                <m:t>𝑖</m:t>
                              </m:r>
                            </m:e>
                            <m:sub>
                              <m:r>
                                <a:rPr lang="en-US" sz="1600" i="1">
                                  <a:latin typeface="Cambria Math"/>
                                </a:rPr>
                                <m:t>𝑡</m:t>
                              </m:r>
                            </m:sub>
                            <m:sup>
                              <m:r>
                                <a:rPr lang="en-US" sz="1600" i="1">
                                  <a:latin typeface="Cambria Math"/>
                                </a:rPr>
                                <m:t>𝐴</m:t>
                              </m:r>
                            </m:sup>
                          </m:sSubSup>
                          <m:sSub>
                            <m:sSubPr>
                              <m:ctrlPr>
                                <a:rPr lang="en-US" sz="1600" i="1">
                                  <a:latin typeface="Cambria Math"/>
                                </a:rPr>
                              </m:ctrlPr>
                            </m:sSubPr>
                            <m:e>
                              <m:r>
                                <a:rPr lang="en-US" sz="1600" i="1">
                                  <a:latin typeface="Cambria Math"/>
                                </a:rPr>
                                <m:t>𝜃</m:t>
                              </m:r>
                            </m:e>
                            <m:sub>
                              <m:r>
                                <a:rPr lang="en-US" sz="1600">
                                  <a:latin typeface="Cambria Math"/>
                                </a:rPr>
                                <m:t>4</m:t>
                              </m:r>
                            </m:sub>
                          </m:sSub>
                        </m:e>
                      </m:d>
                      <m:sSub>
                        <m:sSubPr>
                          <m:ctrlPr>
                            <a:rPr lang="en-US" sz="1600" i="1">
                              <a:latin typeface="Cambria Math"/>
                            </a:rPr>
                          </m:ctrlPr>
                        </m:sSubPr>
                        <m:e>
                          <m:r>
                            <a:rPr lang="en-US" sz="1600" i="1">
                              <a:latin typeface="Cambria Math"/>
                            </a:rPr>
                            <m:t>𝜃</m:t>
                          </m:r>
                        </m:e>
                        <m:sub>
                          <m:r>
                            <a:rPr lang="en-US" sz="1600">
                              <a:latin typeface="Cambria Math"/>
                            </a:rPr>
                            <m:t>2</m:t>
                          </m:r>
                        </m:sub>
                      </m:sSub>
                      <m:sSubSup>
                        <m:sSubSupPr>
                          <m:ctrlPr>
                            <a:rPr lang="en-US" sz="1600" i="1">
                              <a:latin typeface="Cambria Math"/>
                            </a:rPr>
                          </m:ctrlPr>
                        </m:sSubSupPr>
                        <m:e>
                          <m:r>
                            <m:rPr>
                              <m:nor/>
                            </m:rPr>
                            <a:rPr lang="en-US" sz="1600" i="1"/>
                            <m:t>Sales</m:t>
                          </m:r>
                        </m:e>
                        <m:sub>
                          <m:r>
                            <a:rPr lang="en-US" sz="1600" i="1">
                              <a:latin typeface="Cambria Math"/>
                            </a:rPr>
                            <m:t>𝑡</m:t>
                          </m:r>
                        </m:sub>
                        <m:sup>
                          <m:r>
                            <a:rPr lang="en-US" sz="1600" i="1">
                              <a:latin typeface="Cambria Math"/>
                            </a:rPr>
                            <m:t>𝑝</m:t>
                          </m:r>
                        </m:sup>
                      </m:sSubSup>
                    </m:oMath>
                  </m:oMathPara>
                </a14:m>
                <a:endParaRPr lang="en-US" sz="1600" dirty="0" smtClean="0"/>
              </a:p>
              <a:p>
                <a:pPr marL="0" indent="0" algn="ctr">
                  <a:lnSpc>
                    <a:spcPct val="100000"/>
                  </a:lnSpc>
                  <a:buFont typeface="Arial" pitchFamily="34" charset="0"/>
                  <a:buNone/>
                </a:pPr>
                <a:endParaRPr lang="en-US" sz="1600" dirty="0" smtClean="0"/>
              </a:p>
              <a:p>
                <a:pPr marL="0" indent="0" algn="ctr">
                  <a:lnSpc>
                    <a:spcPct val="100000"/>
                  </a:lnSpc>
                  <a:buFont typeface="Arial" pitchFamily="34" charset="0"/>
                  <a:buNone/>
                </a:pPr>
                <a14:m>
                  <m:oMathPara xmlns:m="http://schemas.openxmlformats.org/officeDocument/2006/math">
                    <m:oMathParaPr>
                      <m:jc m:val="centerGroup"/>
                    </m:oMathParaPr>
                    <m:oMath xmlns:m="http://schemas.openxmlformats.org/officeDocument/2006/math">
                      <m:r>
                        <a:rPr lang="en-US" sz="1600">
                          <a:latin typeface="Cambria Math"/>
                        </a:rPr>
                        <m:t>=</m:t>
                      </m:r>
                      <m:sSub>
                        <m:sSubPr>
                          <m:ctrlPr>
                            <a:rPr lang="en-US" sz="1600" i="1">
                              <a:latin typeface="Cambria Math"/>
                            </a:rPr>
                          </m:ctrlPr>
                        </m:sSubPr>
                        <m:e>
                          <m:r>
                            <a:rPr lang="en-US" sz="1600" i="1">
                              <a:latin typeface="Cambria Math"/>
                            </a:rPr>
                            <m:t>𝜃</m:t>
                          </m:r>
                        </m:e>
                        <m:sub>
                          <m:r>
                            <a:rPr lang="en-US" sz="1600">
                              <a:latin typeface="Cambria Math"/>
                            </a:rPr>
                            <m:t>5</m:t>
                          </m:r>
                        </m:sub>
                      </m:sSub>
                      <m:r>
                        <a:rPr lang="en-US" sz="1600">
                          <a:latin typeface="Cambria Math"/>
                        </a:rPr>
                        <m:t>·</m:t>
                      </m:r>
                      <m:sSub>
                        <m:sSubPr>
                          <m:ctrlPr>
                            <a:rPr lang="en-US" sz="1600" i="1">
                              <a:latin typeface="Cambria Math"/>
                            </a:rPr>
                          </m:ctrlPr>
                        </m:sSubPr>
                        <m:e>
                          <m:r>
                            <a:rPr lang="en-US" sz="1600" i="1">
                              <a:latin typeface="Cambria Math"/>
                            </a:rPr>
                            <m:t>𝜃</m:t>
                          </m:r>
                        </m:e>
                        <m:sub>
                          <m:r>
                            <a:rPr lang="en-US" sz="1600">
                              <a:latin typeface="Cambria Math"/>
                            </a:rPr>
                            <m:t>6</m:t>
                          </m:r>
                        </m:sub>
                      </m:sSub>
                      <m:r>
                        <a:rPr lang="en-US" sz="1600">
                          <a:latin typeface="Cambria Math"/>
                        </a:rPr>
                        <m:t>·</m:t>
                      </m:r>
                      <m:sSub>
                        <m:sSubPr>
                          <m:ctrlPr>
                            <a:rPr lang="en-US" sz="1600" i="1">
                              <a:latin typeface="Cambria Math"/>
                            </a:rPr>
                          </m:ctrlPr>
                        </m:sSubPr>
                        <m:e>
                          <m:r>
                            <a:rPr lang="en-US" sz="1600" i="1">
                              <a:latin typeface="Cambria Math"/>
                            </a:rPr>
                            <m:t>𝜃</m:t>
                          </m:r>
                        </m:e>
                        <m:sub>
                          <m:r>
                            <a:rPr lang="en-US" sz="1600">
                              <a:latin typeface="Cambria Math"/>
                            </a:rPr>
                            <m:t>2</m:t>
                          </m:r>
                        </m:sub>
                      </m:sSub>
                      <m:sSubSup>
                        <m:sSubSupPr>
                          <m:ctrlPr>
                            <a:rPr lang="en-US" sz="1600" i="1">
                              <a:latin typeface="Cambria Math"/>
                            </a:rPr>
                          </m:ctrlPr>
                        </m:sSubSupPr>
                        <m:e>
                          <m:r>
                            <m:rPr>
                              <m:nor/>
                            </m:rPr>
                            <a:rPr lang="en-US" sz="1600" i="1"/>
                            <m:t>Sales</m:t>
                          </m:r>
                        </m:e>
                        <m:sub>
                          <m:r>
                            <a:rPr lang="en-US" sz="1600" i="1">
                              <a:latin typeface="Cambria Math"/>
                            </a:rPr>
                            <m:t>𝑡</m:t>
                          </m:r>
                        </m:sub>
                        <m:sup>
                          <m:r>
                            <a:rPr lang="en-US" sz="1600" i="1">
                              <a:latin typeface="Cambria Math"/>
                            </a:rPr>
                            <m:t>𝑝</m:t>
                          </m:r>
                        </m:sup>
                      </m:sSubSup>
                    </m:oMath>
                  </m:oMathPara>
                </a14:m>
                <a:endParaRPr lang="en-US" sz="1600" dirty="0"/>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76200" y="2057400"/>
                <a:ext cx="4648200" cy="4572000"/>
              </a:xfrm>
              <a:prstGeom prst="rect">
                <a:avLst/>
              </a:prstGeom>
              <a:blipFill rotWithShape="1">
                <a:blip r:embed="rId3"/>
                <a:stretch>
                  <a:fillRect/>
                </a:stretch>
              </a:blipFill>
            </p:spPr>
            <p:txBody>
              <a:bodyPr/>
              <a:lstStyle/>
              <a:p>
                <a:r>
                  <a:rPr lang="en-US">
                    <a:noFill/>
                  </a:rPr>
                  <a:t> </a:t>
                </a:r>
              </a:p>
            </p:txBody>
          </p:sp>
        </mc:Fallback>
      </mc:AlternateContent>
      <p:sp>
        <p:nvSpPr>
          <p:cNvPr id="7" name="TextBox 6"/>
          <p:cNvSpPr txBox="1"/>
          <p:nvPr/>
        </p:nvSpPr>
        <p:spPr>
          <a:xfrm>
            <a:off x="3733800" y="1524000"/>
            <a:ext cx="1219200" cy="381000"/>
          </a:xfrm>
          <a:prstGeom prst="rect">
            <a:avLst/>
          </a:prstGeom>
        </p:spPr>
        <p:txBody>
          <a:bodyPr vert="horz" wrap="square" lIns="91440" tIns="45720" rIns="91440" bIns="45720" rtlCol="0" anchor="ctr">
            <a:normAutofit fontScale="925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1" i="1" u="none" strike="noStrike" kern="1200" cap="none" spc="0" normalizeH="0" baseline="0" noProof="0" dirty="0" smtClean="0">
                <a:ln>
                  <a:noFill/>
                </a:ln>
                <a:solidFill>
                  <a:schemeClr val="accent1"/>
                </a:solidFill>
                <a:effectLst/>
                <a:uLnTx/>
                <a:uFillTx/>
                <a:latin typeface="Perpetua" pitchFamily="18" charset="0"/>
                <a:ea typeface="+mj-ea"/>
                <a:cs typeface="+mj-cs"/>
              </a:rPr>
              <a:t>NIAT</a:t>
            </a:r>
          </a:p>
        </p:txBody>
      </p:sp>
      <p:sp>
        <p:nvSpPr>
          <p:cNvPr id="2" name="Slide Number Placeholder 1"/>
          <p:cNvSpPr>
            <a:spLocks noGrp="1"/>
          </p:cNvSpPr>
          <p:nvPr>
            <p:ph type="sldNum" sz="quarter" idx="4"/>
          </p:nvPr>
        </p:nvSpPr>
        <p:spPr/>
        <p:txBody>
          <a:bodyPr/>
          <a:lstStyle/>
          <a:p>
            <a:fld id="{9511A69E-422D-463E-8342-05325BED6DE2}" type="slidenum">
              <a:rPr lang="en-US" smtClean="0">
                <a:solidFill>
                  <a:schemeClr val="accent6">
                    <a:lumMod val="20000"/>
                    <a:lumOff val="80000"/>
                  </a:schemeClr>
                </a:solidFill>
              </a:rPr>
              <a:t>27</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1863588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305800" cy="3810000"/>
          </a:xfrm>
        </p:spPr>
        <p:txBody>
          <a:bodyPr/>
          <a:lstStyle/>
          <a:p>
            <a:r>
              <a:rPr lang="en-US" dirty="0"/>
              <a:t>Market factors enter into the determination of financing costs through the slope (</a:t>
            </a:r>
            <a:r>
              <a:rPr lang="en-US" i="1" dirty="0"/>
              <a:t>b</a:t>
            </a:r>
            <a:r>
              <a:rPr lang="en-US" dirty="0"/>
              <a:t>1 and </a:t>
            </a:r>
            <a:r>
              <a:rPr lang="en-US" i="1" dirty="0"/>
              <a:t>b</a:t>
            </a:r>
            <a:r>
              <a:rPr lang="en-US" dirty="0"/>
              <a:t>2) and intercept (</a:t>
            </a:r>
            <a:r>
              <a:rPr lang="en-US" i="1" dirty="0"/>
              <a:t>a</a:t>
            </a:r>
            <a:r>
              <a:rPr lang="en-US" dirty="0"/>
              <a:t>1 and </a:t>
            </a:r>
            <a:r>
              <a:rPr lang="en-US" i="1" dirty="0"/>
              <a:t>a</a:t>
            </a:r>
            <a:r>
              <a:rPr lang="en-US" dirty="0"/>
              <a:t>2) coefficients of the risk–return tradeoff functions — namely Equations (29) and (31) of Table </a:t>
            </a:r>
            <a:r>
              <a:rPr lang="en-US" dirty="0" smtClean="0"/>
              <a:t>26.10</a:t>
            </a:r>
            <a:r>
              <a:rPr lang="en-US" dirty="0"/>
              <a:t>. </a:t>
            </a:r>
            <a:endParaRPr lang="en-US" dirty="0" smtClean="0"/>
          </a:p>
          <a:p>
            <a:r>
              <a:rPr lang="en-US" dirty="0" smtClean="0"/>
              <a:t> </a:t>
            </a:r>
            <a:r>
              <a:rPr lang="en-US" dirty="0"/>
              <a:t>At the present time, all four coefficients must be exogenously provided by management.  </a:t>
            </a:r>
            <a:endParaRPr lang="en-US" dirty="0" smtClean="0"/>
          </a:p>
          <a:p>
            <a:r>
              <a:rPr lang="en-US" dirty="0" smtClean="0"/>
              <a:t>Historical </a:t>
            </a:r>
            <a:r>
              <a:rPr lang="en-US" dirty="0"/>
              <a:t>coefficients can be estimated empirically using simple linear regression.  </a:t>
            </a:r>
            <a:endParaRPr lang="en-US" dirty="0" smtClean="0"/>
          </a:p>
          <a:p>
            <a:r>
              <a:rPr lang="en-US" dirty="0" smtClean="0"/>
              <a:t>The </a:t>
            </a:r>
            <a:r>
              <a:rPr lang="en-US" dirty="0"/>
              <a:t>regression coefficients would establish a plausible range of values that might be used by management to determine the present or future coefficient values</a:t>
            </a:r>
            <a:r>
              <a:rPr lang="en-US" dirty="0" smtClean="0"/>
              <a:t>.</a:t>
            </a:r>
          </a:p>
        </p:txBody>
      </p:sp>
      <p:sp>
        <p:nvSpPr>
          <p:cNvPr id="3" name="Title 2"/>
          <p:cNvSpPr>
            <a:spLocks noGrp="1"/>
          </p:cNvSpPr>
          <p:nvPr>
            <p:ph type="title"/>
          </p:nvPr>
        </p:nvSpPr>
        <p:spPr/>
        <p:txBody>
          <a:bodyPr/>
          <a:lstStyle/>
          <a:p>
            <a:r>
              <a:rPr lang="en-US" sz="2800" dirty="0"/>
              <a:t>Sector </a:t>
            </a:r>
            <a:r>
              <a:rPr lang="en-US" sz="2800" dirty="0" smtClean="0"/>
              <a:t>Nine: Cost of Financing</a:t>
            </a:r>
            <a:endParaRPr lang="en-US" sz="2800"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349756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valuation model used finds the present value of dividends, which are presumed to grow perpetually at a constant rate</a:t>
            </a:r>
            <a:r>
              <a:rPr lang="en-US" dirty="0" smtClean="0"/>
              <a:t>.</a:t>
            </a:r>
          </a:p>
          <a:p>
            <a:r>
              <a:rPr lang="en-US" dirty="0"/>
              <a:t>Algebraically reduced to its simplest form, the single-share valuation model is shown below:</a:t>
            </a:r>
          </a:p>
          <a:p>
            <a:endParaRPr lang="en-US" dirty="0" smtClean="0"/>
          </a:p>
          <a:p>
            <a:endParaRPr lang="en-US" dirty="0" smtClean="0"/>
          </a:p>
          <a:p>
            <a:endParaRPr lang="en-US" dirty="0"/>
          </a:p>
          <a:p>
            <a:r>
              <a:rPr lang="en-US" dirty="0"/>
              <a:t>Equation (33) of Table </a:t>
            </a:r>
            <a:r>
              <a:rPr lang="en-US" dirty="0" smtClean="0"/>
              <a:t>26.10 </a:t>
            </a:r>
            <a:r>
              <a:rPr lang="en-US" dirty="0"/>
              <a:t>differs slightly from the per-share valuation model above because it values the firm's total equity outstanding.  </a:t>
            </a:r>
            <a:endParaRPr lang="en-US" dirty="0" smtClean="0"/>
          </a:p>
          <a:p>
            <a:r>
              <a:rPr lang="en-US" dirty="0" smtClean="0"/>
              <a:t>This </a:t>
            </a:r>
            <a:r>
              <a:rPr lang="en-US" dirty="0"/>
              <a:t>change was accomplished merely by multiplying both sides of the valuation equation shown above by the number of shares outstanding. </a:t>
            </a:r>
          </a:p>
        </p:txBody>
      </p:sp>
      <p:sp>
        <p:nvSpPr>
          <p:cNvPr id="4" name="Title 2"/>
          <p:cNvSpPr>
            <a:spLocks noGrp="1"/>
          </p:cNvSpPr>
          <p:nvPr>
            <p:ph type="title"/>
          </p:nvPr>
        </p:nvSpPr>
        <p:spPr/>
        <p:txBody>
          <a:bodyPr/>
          <a:lstStyle/>
          <a:p>
            <a:r>
              <a:rPr lang="en-US" sz="2800" dirty="0"/>
              <a:t>Sector </a:t>
            </a:r>
            <a:r>
              <a:rPr lang="en-US" sz="2800" dirty="0" smtClean="0"/>
              <a:t>Ten: Common Stock Valuation</a:t>
            </a:r>
            <a:endParaRPr lang="en-US" sz="28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39353731"/>
              </p:ext>
            </p:extLst>
          </p:nvPr>
        </p:nvGraphicFramePr>
        <p:xfrm>
          <a:off x="1603513" y="3200400"/>
          <a:ext cx="5406887" cy="609600"/>
        </p:xfrm>
        <a:graphic>
          <a:graphicData uri="http://schemas.openxmlformats.org/presentationml/2006/ole">
            <mc:AlternateContent xmlns:mc="http://schemas.openxmlformats.org/markup-compatibility/2006">
              <mc:Choice xmlns:v="urn:schemas-microsoft-com:vml" Requires="v">
                <p:oleObj spid="_x0000_s8207" name="Equation" r:id="rId3" imgW="3898900" imgH="431800" progId="Equation.DSMT4">
                  <p:embed/>
                </p:oleObj>
              </mc:Choice>
              <mc:Fallback>
                <p:oleObj name="Equation" r:id="rId3" imgW="38989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513" y="3200400"/>
                        <a:ext cx="5406887" cy="6096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val="192642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305800" cy="3672682"/>
          </a:xfrm>
        </p:spPr>
        <p:txBody>
          <a:bodyPr>
            <a:normAutofit/>
          </a:bodyPr>
          <a:lstStyle/>
          <a:p>
            <a:r>
              <a:rPr lang="en-US" dirty="0"/>
              <a:t>The </a:t>
            </a:r>
            <a:r>
              <a:rPr lang="en-US" dirty="0" smtClean="0"/>
              <a:t>Warren </a:t>
            </a:r>
            <a:r>
              <a:rPr lang="en-US" dirty="0"/>
              <a:t>and Shelton (1971) (hereafter, </a:t>
            </a:r>
            <a:r>
              <a:rPr lang="en-US" i="1" dirty="0"/>
              <a:t>WS</a:t>
            </a:r>
            <a:r>
              <a:rPr lang="en-US" dirty="0"/>
              <a:t>) </a:t>
            </a:r>
            <a:r>
              <a:rPr lang="en-US" dirty="0" smtClean="0"/>
              <a:t>devised a simultaneous-equation model.</a:t>
            </a:r>
          </a:p>
          <a:p>
            <a:r>
              <a:rPr lang="en-US" dirty="0" smtClean="0"/>
              <a:t>Table 26.1 shows that </a:t>
            </a:r>
            <a:r>
              <a:rPr lang="en-US" i="1" dirty="0" smtClean="0"/>
              <a:t>WS</a:t>
            </a:r>
            <a:r>
              <a:rPr lang="en-US" dirty="0" smtClean="0"/>
              <a:t> model has four distinct segments corresponding to the sales, investment, financing, and return-to-investment concepts in financial theory.</a:t>
            </a:r>
          </a:p>
          <a:p>
            <a:r>
              <a:rPr lang="en-US" dirty="0"/>
              <a:t>The entire model is a system of 20 equations of a semi-simultaneous nature. </a:t>
            </a:r>
            <a:endParaRPr lang="en-US" dirty="0" smtClean="0"/>
          </a:p>
          <a:p>
            <a:r>
              <a:rPr lang="en-US" dirty="0"/>
              <a:t>The actual solution algorithm is recursive, between and within segments. </a:t>
            </a:r>
            <a:endParaRPr lang="en-US" dirty="0" smtClean="0"/>
          </a:p>
          <a:p>
            <a:r>
              <a:rPr lang="en-US" dirty="0"/>
              <a:t> The 20-equation model appears in Table </a:t>
            </a:r>
            <a:r>
              <a:rPr lang="en-US" dirty="0" smtClean="0"/>
              <a:t>26.1</a:t>
            </a:r>
            <a:r>
              <a:rPr lang="en-US" dirty="0"/>
              <a:t>, and the parameters used as inputs to the model are demonstrated in the second part of Table </a:t>
            </a:r>
            <a:r>
              <a:rPr lang="en-US" dirty="0" smtClean="0"/>
              <a:t>26.2</a:t>
            </a:r>
            <a:r>
              <a:rPr lang="en-US" dirty="0"/>
              <a:t>.</a:t>
            </a:r>
            <a:endParaRPr lang="en-US" dirty="0" smtClean="0"/>
          </a:p>
          <a:p>
            <a:endParaRPr lang="en-US" dirty="0"/>
          </a:p>
        </p:txBody>
      </p:sp>
      <p:sp>
        <p:nvSpPr>
          <p:cNvPr id="3" name="Title 2"/>
          <p:cNvSpPr>
            <a:spLocks noGrp="1"/>
          </p:cNvSpPr>
          <p:nvPr>
            <p:ph type="title"/>
          </p:nvPr>
        </p:nvSpPr>
        <p:spPr>
          <a:xfrm>
            <a:off x="304800" y="533400"/>
            <a:ext cx="8229600" cy="639763"/>
          </a:xfrm>
        </p:spPr>
        <p:txBody>
          <a:bodyPr/>
          <a:lstStyle/>
          <a:p>
            <a:r>
              <a:rPr lang="en-US" dirty="0" smtClean="0"/>
              <a:t>26.1 Warren And Shelton Model</a:t>
            </a:r>
            <a:endParaRPr lang="en-US" dirty="0"/>
          </a:p>
        </p:txBody>
      </p:sp>
      <p:sp>
        <p:nvSpPr>
          <p:cNvPr id="4" name="Content Placeholder 1"/>
          <p:cNvSpPr txBox="1">
            <a:spLocks/>
          </p:cNvSpPr>
          <p:nvPr/>
        </p:nvSpPr>
        <p:spPr>
          <a:xfrm>
            <a:off x="467096" y="3657600"/>
            <a:ext cx="8305800" cy="2468565"/>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Tx/>
              <a:buSzPct val="70000"/>
              <a:buFont typeface="Arial" pitchFamily="34" charset="0"/>
              <a:buChar char="•"/>
              <a:defRPr sz="2000" b="0" kern="1200">
                <a:solidFill>
                  <a:schemeClr val="accent1"/>
                </a:solidFill>
                <a:latin typeface="Times New Roman" pitchFamily="18" charset="0"/>
                <a:ea typeface="+mn-ea"/>
                <a:cs typeface="Times New Roman" pitchFamily="18" charset="0"/>
              </a:defRPr>
            </a:lvl1pPr>
            <a:lvl2pPr marL="684213" indent="-227013" algn="l" defTabSz="914400" rtl="0" eaLnBrk="1" latinLnBrk="0" hangingPunct="1">
              <a:lnSpc>
                <a:spcPts val="26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2pPr>
            <a:lvl3pPr marL="1087438" indent="-173038" algn="l" defTabSz="914400" rtl="0" eaLnBrk="1" latinLnBrk="0" hangingPunct="1">
              <a:lnSpc>
                <a:spcPts val="2600"/>
              </a:lnSpc>
              <a:spcBef>
                <a:spcPct val="20000"/>
              </a:spcBef>
              <a:buClrTx/>
              <a:buSzPct val="70000"/>
              <a:buFont typeface="Arial" pitchFamily="34" charset="0"/>
              <a:buChar char="•"/>
              <a:defRPr sz="1800" kern="1200">
                <a:solidFill>
                  <a:schemeClr val="accent1"/>
                </a:solidFill>
                <a:latin typeface="Times New Roman" pitchFamily="18" charset="0"/>
                <a:ea typeface="+mn-ea"/>
                <a:cs typeface="Times New Roman" pitchFamily="18" charset="0"/>
              </a:defRPr>
            </a:lvl3pPr>
            <a:lvl4pPr marL="1541463" indent="-169863" algn="l" defTabSz="914400" rtl="0" eaLnBrk="1" latinLnBrk="0" hangingPunct="1">
              <a:lnSpc>
                <a:spcPts val="2600"/>
              </a:lnSpc>
              <a:spcBef>
                <a:spcPct val="20000"/>
              </a:spcBef>
              <a:buClrTx/>
              <a:buSzPct val="70000"/>
              <a:buFont typeface="Arial" pitchFamily="34" charset="0"/>
              <a:buChar char="•"/>
              <a:defRPr sz="1600" kern="1200">
                <a:solidFill>
                  <a:schemeClr val="accent1"/>
                </a:solidFill>
                <a:latin typeface="Times New Roman" pitchFamily="18" charset="0"/>
                <a:ea typeface="+mn-ea"/>
                <a:cs typeface="Times New Roman" pitchFamily="18" charset="0"/>
              </a:defRPr>
            </a:lvl4pPr>
            <a:lvl5pPr marL="2001838" indent="-173038" algn="l" defTabSz="914400" rtl="0" eaLnBrk="1" latinLnBrk="0" hangingPunct="1">
              <a:lnSpc>
                <a:spcPts val="2600"/>
              </a:lnSpc>
              <a:spcBef>
                <a:spcPct val="20000"/>
              </a:spcBef>
              <a:buClrTx/>
              <a:buSzPct val="70000"/>
              <a:buFont typeface="Arial" pitchFamily="34" charset="0"/>
              <a:buChar char="•"/>
              <a:defRPr sz="14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Slide Number Placeholder 4"/>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4101179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 y="1524000"/>
                <a:ext cx="8839200" cy="4953000"/>
              </a:xfrm>
            </p:spPr>
            <p:txBody>
              <a:bodyPr>
                <a:normAutofit/>
              </a:bodyPr>
              <a:lstStyle/>
              <a:p>
                <a:r>
                  <a:rPr lang="en-US" dirty="0" err="1"/>
                  <a:t>Ohlson</a:t>
                </a:r>
                <a:r>
                  <a:rPr lang="en-US" dirty="0"/>
                  <a:t> Model introduced the clean surplus relations (CSR) assumption requiring that income over a period equals net dividends and the change in book value of equity. </a:t>
                </a:r>
                <a:endParaRPr lang="en-US" dirty="0" smtClean="0"/>
              </a:p>
              <a:p>
                <a:r>
                  <a:rPr lang="en-US" dirty="0"/>
                  <a:t>CSR is an accounting system recognizing that the periodically value created is distinguished from the value distributed</a:t>
                </a:r>
                <a:r>
                  <a:rPr lang="en-US" dirty="0" smtClean="0"/>
                  <a:t>.</a:t>
                </a:r>
              </a:p>
              <a:p>
                <a:r>
                  <a:rPr lang="en-US" dirty="0"/>
                  <a:t>Let </a:t>
                </a:r>
                <a14:m>
                  <m:oMath xmlns:m="http://schemas.openxmlformats.org/officeDocument/2006/math">
                    <m:sSub>
                      <m:sSubPr>
                        <m:ctrlPr>
                          <a:rPr lang="en-US" i="1">
                            <a:latin typeface="Cambria Math"/>
                          </a:rPr>
                        </m:ctrlPr>
                      </m:sSubPr>
                      <m:e>
                        <m:r>
                          <m:rPr>
                            <m:nor/>
                          </m:rPr>
                          <a:rPr lang="en-US"/>
                          <m:t>NIAT</m:t>
                        </m:r>
                      </m:e>
                      <m:sub>
                        <m:r>
                          <a:rPr lang="en-US" i="1">
                            <a:latin typeface="Cambria Math"/>
                          </a:rPr>
                          <m:t>𝑡</m:t>
                        </m:r>
                      </m:sub>
                    </m:sSub>
                  </m:oMath>
                </a14:m>
                <a:r>
                  <a:rPr lang="en-US" dirty="0" smtClean="0"/>
                  <a:t> </a:t>
                </a:r>
                <a:r>
                  <a:rPr lang="en-US" dirty="0"/>
                  <a:t>denote the earnings for period (</a:t>
                </a:r>
                <a:r>
                  <a:rPr lang="en-US" i="1" dirty="0"/>
                  <a:t>t</a:t>
                </a:r>
                <a:r>
                  <a:rPr lang="en-US" dirty="0"/>
                  <a:t>−1</a:t>
                </a:r>
                <a:r>
                  <a:rPr lang="en-US" i="1" dirty="0"/>
                  <a:t>,t</a:t>
                </a:r>
                <a:r>
                  <a:rPr lang="en-US" dirty="0"/>
                  <a:t>), </a:t>
                </a:r>
                <a14:m>
                  <m:oMath xmlns:m="http://schemas.openxmlformats.org/officeDocument/2006/math">
                    <m:sSub>
                      <m:sSubPr>
                        <m:ctrlPr>
                          <a:rPr lang="en-US" i="1">
                            <a:latin typeface="Cambria Math"/>
                          </a:rPr>
                        </m:ctrlPr>
                      </m:sSubPr>
                      <m:e>
                        <m:r>
                          <m:rPr>
                            <m:nor/>
                          </m:rPr>
                          <a:rPr lang="en-US"/>
                          <m:t>TEV</m:t>
                        </m:r>
                      </m:e>
                      <m:sub>
                        <m:r>
                          <a:rPr lang="en-US" i="1">
                            <a:latin typeface="Cambria Math"/>
                          </a:rPr>
                          <m:t>𝑡</m:t>
                        </m:r>
                      </m:sub>
                    </m:sSub>
                  </m:oMath>
                </a14:m>
                <a:r>
                  <a:rPr lang="en-US" dirty="0" smtClean="0"/>
                  <a:t> </a:t>
                </a:r>
                <a:r>
                  <a:rPr lang="en-US" dirty="0"/>
                  <a:t>denote the book value of equity at time </a:t>
                </a:r>
                <a:r>
                  <a:rPr lang="en-US" i="1" dirty="0"/>
                  <a:t>t</a:t>
                </a:r>
                <a:r>
                  <a:rPr lang="en-US" dirty="0"/>
                  <a:t>, </a:t>
                </a:r>
                <a14:m>
                  <m:oMath xmlns:m="http://schemas.openxmlformats.org/officeDocument/2006/math">
                    <m:sSubSup>
                      <m:sSubSupPr>
                        <m:ctrlPr>
                          <a:rPr lang="en-US" i="1">
                            <a:latin typeface="Cambria Math"/>
                          </a:rPr>
                        </m:ctrlPr>
                      </m:sSubSupPr>
                      <m:e>
                        <m:r>
                          <a:rPr lang="en-US" i="1">
                            <a:latin typeface="Cambria Math"/>
                          </a:rPr>
                          <m:t>𝑅</m:t>
                        </m:r>
                      </m:e>
                      <m:sub>
                        <m:r>
                          <a:rPr lang="en-US" i="1">
                            <a:latin typeface="Cambria Math"/>
                          </a:rPr>
                          <m:t>𝑓</m:t>
                        </m:r>
                      </m:sub>
                      <m:sup/>
                    </m:sSubSup>
                  </m:oMath>
                </a14:m>
                <a:r>
                  <a:rPr lang="en-US" dirty="0" smtClean="0"/>
                  <a:t> </a:t>
                </a:r>
                <a:r>
                  <a:rPr lang="en-US" dirty="0"/>
                  <a:t>denote the risk-free rate plus one, </a:t>
                </a:r>
                <a14:m>
                  <m:oMath xmlns:m="http://schemas.openxmlformats.org/officeDocument/2006/math">
                    <m:sSub>
                      <m:sSubPr>
                        <m:ctrlPr>
                          <a:rPr lang="en-US" i="1">
                            <a:latin typeface="Cambria Math"/>
                          </a:rPr>
                        </m:ctrlPr>
                      </m:sSubPr>
                      <m:e>
                        <m:r>
                          <m:rPr>
                            <m:nor/>
                          </m:rPr>
                          <a:rPr lang="en-US"/>
                          <m:t>CMDIV</m:t>
                        </m:r>
                      </m:e>
                      <m:sub>
                        <m:r>
                          <a:rPr lang="en-US" i="1">
                            <a:latin typeface="Cambria Math"/>
                          </a:rPr>
                          <m:t>𝑡</m:t>
                        </m:r>
                      </m:sub>
                    </m:sSub>
                  </m:oMath>
                </a14:m>
                <a:r>
                  <a:rPr lang="en-US" dirty="0" smtClean="0"/>
                  <a:t> </a:t>
                </a:r>
                <a:r>
                  <a:rPr lang="en-US" dirty="0"/>
                  <a:t>denote common dividends, and </a:t>
                </a:r>
                <a14:m>
                  <m:oMath xmlns:m="http://schemas.openxmlformats.org/officeDocument/2006/math">
                    <m:sSub>
                      <m:sSubPr>
                        <m:ctrlPr>
                          <a:rPr lang="en-US" i="1">
                            <a:latin typeface="Cambria Math"/>
                          </a:rPr>
                        </m:ctrlPr>
                      </m:sSubPr>
                      <m:e>
                        <m:r>
                          <m:rPr>
                            <m:nor/>
                          </m:rPr>
                          <a:rPr lang="en-US"/>
                          <m:t>NIAT</m:t>
                        </m:r>
                      </m:e>
                      <m:sub>
                        <m:r>
                          <a:rPr lang="en-US" i="1">
                            <a:latin typeface="Cambria Math"/>
                          </a:rPr>
                          <m:t>𝑡</m:t>
                        </m:r>
                      </m:sub>
                    </m:sSub>
                    <m:sSubSup>
                      <m:sSubSupPr>
                        <m:ctrlPr>
                          <a:rPr lang="en-US" i="1">
                            <a:latin typeface="Cambria Math"/>
                          </a:rPr>
                        </m:ctrlPr>
                      </m:sSubSupPr>
                      <m:e/>
                      <m:sub/>
                      <m:sup>
                        <m:r>
                          <a:rPr lang="en-US" i="1">
                            <a:latin typeface="Cambria Math"/>
                          </a:rPr>
                          <m:t>𝑎</m:t>
                        </m:r>
                      </m:sup>
                    </m:sSubSup>
                    <m:r>
                      <a:rPr lang="en-US">
                        <a:latin typeface="Cambria Math"/>
                      </a:rPr>
                      <m:t>=</m:t>
                    </m:r>
                    <m:sSub>
                      <m:sSubPr>
                        <m:ctrlPr>
                          <a:rPr lang="en-US" i="1">
                            <a:latin typeface="Cambria Math"/>
                          </a:rPr>
                        </m:ctrlPr>
                      </m:sSubPr>
                      <m:e>
                        <m:r>
                          <m:rPr>
                            <m:nor/>
                          </m:rPr>
                          <a:rPr lang="en-US" i="1"/>
                          <m:t>NIAT</m:t>
                        </m:r>
                      </m:e>
                      <m:sub>
                        <m:r>
                          <a:rPr lang="en-US" i="1">
                            <a:latin typeface="Cambria Math"/>
                          </a:rPr>
                          <m:t>𝑡</m:t>
                        </m:r>
                      </m:sub>
                    </m:sSub>
                    <m:r>
                      <a:rPr lang="en-US">
                        <a:latin typeface="Cambria Math"/>
                      </a:rPr>
                      <m:t>−</m:t>
                    </m:r>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−1</m:t>
                        </m:r>
                      </m:e>
                    </m:d>
                    <m:sSub>
                      <m:sSubPr>
                        <m:ctrlPr>
                          <a:rPr lang="en-US" i="1">
                            <a:latin typeface="Cambria Math"/>
                          </a:rPr>
                        </m:ctrlPr>
                      </m:sSubPr>
                      <m:e>
                        <m:r>
                          <m:rPr>
                            <m:nor/>
                          </m:rPr>
                          <a:rPr lang="en-US" i="1"/>
                          <m:t>TEV</m:t>
                        </m:r>
                      </m:e>
                      <m:sub>
                        <m:r>
                          <a:rPr lang="en-US" i="1">
                            <a:latin typeface="Cambria Math"/>
                          </a:rPr>
                          <m:t>𝑡</m:t>
                        </m:r>
                      </m:sub>
                    </m:sSub>
                  </m:oMath>
                </a14:m>
                <a:r>
                  <a:rPr lang="en-US" dirty="0" smtClean="0"/>
                  <a:t> </a:t>
                </a:r>
                <a:r>
                  <a:rPr lang="en-US" dirty="0"/>
                  <a:t>denote the abnormal earnings at time </a:t>
                </a:r>
                <a:r>
                  <a:rPr lang="en-US" i="1" dirty="0"/>
                  <a:t>t</a:t>
                </a:r>
                <a:r>
                  <a:rPr lang="en-US" dirty="0"/>
                  <a:t>. </a:t>
                </a:r>
                <a:endParaRPr lang="en-US" dirty="0" smtClean="0"/>
              </a:p>
              <a:p>
                <a:r>
                  <a:rPr lang="en-US" dirty="0"/>
                  <a:t>The change in book value of equity between two days equals earnings plus dividends, so the clean surplus relations (CSR) </a:t>
                </a:r>
                <a14:m>
                  <m:oMath xmlns:m="http://schemas.openxmlformats.org/officeDocument/2006/math">
                    <m:sSub>
                      <m:sSubPr>
                        <m:ctrlPr>
                          <a:rPr lang="en-US" i="1">
                            <a:latin typeface="Cambria Math"/>
                          </a:rPr>
                        </m:ctrlPr>
                      </m:sSubPr>
                      <m:e>
                        <m:r>
                          <m:rPr>
                            <m:nor/>
                          </m:rPr>
                          <a:rPr lang="en-US"/>
                          <m:t>TEV</m:t>
                        </m:r>
                      </m:e>
                      <m:sub>
                        <m:r>
                          <a:rPr lang="en-US" i="1">
                            <a:latin typeface="Cambria Math"/>
                          </a:rPr>
                          <m:t>𝑡</m:t>
                        </m:r>
                      </m:sub>
                    </m:sSub>
                    <m:r>
                      <a:rPr lang="en-US">
                        <a:latin typeface="Cambria Math"/>
                      </a:rPr>
                      <m:t>=</m:t>
                    </m:r>
                    <m:sSub>
                      <m:sSubPr>
                        <m:ctrlPr>
                          <a:rPr lang="en-US" i="1">
                            <a:latin typeface="Cambria Math"/>
                          </a:rPr>
                        </m:ctrlPr>
                      </m:sSubPr>
                      <m:e>
                        <m:r>
                          <m:rPr>
                            <m:nor/>
                          </m:rPr>
                          <a:rPr lang="en-US" i="1"/>
                          <m:t>TEV</m:t>
                        </m:r>
                      </m:e>
                      <m:sub>
                        <m:r>
                          <a:rPr lang="en-US" i="1">
                            <a:latin typeface="Cambria Math"/>
                          </a:rPr>
                          <m:t>𝑡</m:t>
                        </m:r>
                        <m:r>
                          <a:rPr lang="en-US">
                            <a:latin typeface="Cambria Math"/>
                          </a:rPr>
                          <m:t>−1</m:t>
                        </m:r>
                      </m:sub>
                    </m:sSub>
                    <m:r>
                      <a:rPr lang="en-US">
                        <a:latin typeface="Cambria Math"/>
                      </a:rPr>
                      <m:t>+</m:t>
                    </m:r>
                    <m:sSub>
                      <m:sSubPr>
                        <m:ctrlPr>
                          <a:rPr lang="en-US" i="1">
                            <a:latin typeface="Cambria Math"/>
                          </a:rPr>
                        </m:ctrlPr>
                      </m:sSubPr>
                      <m:e>
                        <m:r>
                          <m:rPr>
                            <m:nor/>
                          </m:rPr>
                          <a:rPr lang="en-US" i="1"/>
                          <m:t>NIAT</m:t>
                        </m:r>
                      </m:e>
                      <m:sub>
                        <m:r>
                          <a:rPr lang="en-US" i="1">
                            <a:latin typeface="Cambria Math"/>
                          </a:rPr>
                          <m:t>𝑡</m:t>
                        </m:r>
                      </m:sub>
                    </m:sSub>
                    <m:r>
                      <a:rPr lang="en-US">
                        <a:latin typeface="Cambria Math"/>
                      </a:rPr>
                      <m:t>−</m:t>
                    </m:r>
                    <m:sSub>
                      <m:sSubPr>
                        <m:ctrlPr>
                          <a:rPr lang="en-US" i="1">
                            <a:latin typeface="Cambria Math"/>
                          </a:rPr>
                        </m:ctrlPr>
                      </m:sSubPr>
                      <m:e>
                        <m:r>
                          <m:rPr>
                            <m:nor/>
                          </m:rPr>
                          <a:rPr lang="en-US" i="1"/>
                          <m:t>CMDIV</m:t>
                        </m:r>
                      </m:e>
                      <m:sub>
                        <m:r>
                          <a:rPr lang="en-US" i="1">
                            <a:latin typeface="Cambria Math"/>
                          </a:rPr>
                          <m:t>𝑡</m:t>
                        </m:r>
                      </m:sub>
                    </m:sSub>
                  </m:oMath>
                </a14:m>
                <a:r>
                  <a:rPr lang="en-US" dirty="0" smtClean="0"/>
                  <a:t> </a:t>
                </a:r>
                <a:r>
                  <a:rPr lang="en-US" dirty="0"/>
                  <a:t> implies that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 y="1524000"/>
                <a:ext cx="8839200" cy="4953000"/>
              </a:xfrm>
              <a:blipFill rotWithShape="1">
                <a:blip r:embed="rId3"/>
                <a:stretch>
                  <a:fillRect l="-69" t="-492" r="-345"/>
                </a:stretch>
              </a:blipFill>
            </p:spPr>
            <p:txBody>
              <a:bodyPr/>
              <a:lstStyle/>
              <a:p>
                <a:r>
                  <a:rPr lang="en-US">
                    <a:noFill/>
                  </a:rPr>
                  <a:t> </a:t>
                </a:r>
              </a:p>
            </p:txBody>
          </p:sp>
        </mc:Fallback>
      </mc:AlternateContent>
      <p:sp>
        <p:nvSpPr>
          <p:cNvPr id="3" name="Title 2"/>
          <p:cNvSpPr>
            <a:spLocks noGrp="1"/>
          </p:cNvSpPr>
          <p:nvPr>
            <p:ph type="title"/>
          </p:nvPr>
        </p:nvSpPr>
        <p:spPr>
          <a:xfrm>
            <a:off x="464400" y="533400"/>
            <a:ext cx="8229600" cy="639763"/>
          </a:xfrm>
        </p:spPr>
        <p:txBody>
          <a:bodyPr/>
          <a:lstStyle/>
          <a:p>
            <a:pPr algn="ctr"/>
            <a:r>
              <a:rPr lang="en-US" dirty="0" smtClean="0"/>
              <a:t>26.4 </a:t>
            </a:r>
            <a:r>
              <a:rPr lang="en-US" dirty="0" err="1" smtClean="0"/>
              <a:t>Feltham-Ohlson</a:t>
            </a:r>
            <a:r>
              <a:rPr lang="en-US" dirty="0" smtClean="0"/>
              <a:t> Model for Determining Equity Value</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6314725"/>
              </p:ext>
            </p:extLst>
          </p:nvPr>
        </p:nvGraphicFramePr>
        <p:xfrm>
          <a:off x="2743200" y="5486400"/>
          <a:ext cx="3844787" cy="838200"/>
        </p:xfrm>
        <a:graphic>
          <a:graphicData uri="http://schemas.openxmlformats.org/presentationml/2006/ole">
            <mc:AlternateContent xmlns:mc="http://schemas.openxmlformats.org/markup-compatibility/2006">
              <mc:Choice xmlns:v="urn:schemas-microsoft-com:vml" Requires="v">
                <p:oleObj spid="_x0000_s9226" name="Equation" r:id="rId4" imgW="2006600" imgH="431800" progId="Equation.DSMT4">
                  <p:embed/>
                </p:oleObj>
              </mc:Choice>
              <mc:Fallback>
                <p:oleObj name="Equation" r:id="rId4" imgW="2006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486400"/>
                        <a:ext cx="3844787" cy="838200"/>
                      </a:xfrm>
                      <a:prstGeom prst="rect">
                        <a:avLst/>
                      </a:prstGeom>
                      <a:noFill/>
                    </p:spPr>
                  </p:pic>
                </p:oleObj>
              </mc:Fallback>
            </mc:AlternateContent>
          </a:graphicData>
        </a:graphic>
      </p:graphicFrame>
      <p:sp>
        <p:nvSpPr>
          <p:cNvPr id="6" name="TextBox 5"/>
          <p:cNvSpPr txBox="1"/>
          <p:nvPr/>
        </p:nvSpPr>
        <p:spPr>
          <a:xfrm>
            <a:off x="7162800" y="54864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TextBox 6"/>
          <p:cNvSpPr txBox="1"/>
          <p:nvPr/>
        </p:nvSpPr>
        <p:spPr>
          <a:xfrm>
            <a:off x="8077200" y="5754414"/>
            <a:ext cx="914400" cy="3810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(26.1)</a:t>
            </a:r>
          </a:p>
        </p:txBody>
      </p:sp>
      <p:sp>
        <p:nvSpPr>
          <p:cNvPr id="8" name="Slide Number Placeholder 7"/>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val="1619663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524000"/>
                <a:ext cx="8305800" cy="4876800"/>
              </a:xfrm>
            </p:spPr>
            <p:txBody>
              <a:bodyPr/>
              <a:lstStyle/>
              <a:p>
                <a:r>
                  <a:rPr lang="en-US" dirty="0"/>
                  <a:t>T</a:t>
                </a:r>
                <a:r>
                  <a:rPr lang="en-US" dirty="0" smtClean="0"/>
                  <a:t>he </a:t>
                </a:r>
                <a:r>
                  <a:rPr lang="en-US" dirty="0"/>
                  <a:t>price of firm's </a:t>
                </a:r>
                <a:r>
                  <a:rPr lang="en-US" dirty="0" smtClean="0"/>
                  <a:t>equity (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𝑡𝑠</m:t>
                        </m:r>
                      </m:sub>
                    </m:sSub>
                  </m:oMath>
                </a14:m>
                <a:r>
                  <a:rPr lang="en-US" dirty="0"/>
                  <a:t> ) is equal  to its book value of equity adjusted for the present value of expected future </a:t>
                </a:r>
                <a:r>
                  <a:rPr lang="en-US" dirty="0" smtClean="0"/>
                  <a:t>abnormal </a:t>
                </a:r>
                <a:r>
                  <a:rPr lang="en-US" dirty="0"/>
                  <a:t>earnings</a:t>
                </a:r>
                <a:r>
                  <a:rPr lang="en-US" dirty="0" smtClean="0"/>
                  <a:t>.</a:t>
                </a:r>
              </a:p>
              <a:p>
                <a:r>
                  <a:rPr lang="en-US" dirty="0"/>
                  <a:t>The variables on the right-hand side of (26.1) are still forecasts, not past realizations</a:t>
                </a:r>
                <a:r>
                  <a:rPr lang="en-US" dirty="0" smtClean="0"/>
                  <a:t>.</a:t>
                </a:r>
              </a:p>
              <a:p>
                <a:r>
                  <a:rPr lang="en-US" dirty="0"/>
                  <a:t>. To deal with this problem, </a:t>
                </a:r>
                <a:r>
                  <a:rPr lang="en-US" dirty="0" err="1"/>
                  <a:t>Ohlson</a:t>
                </a:r>
                <a:r>
                  <a:rPr lang="en-US" dirty="0"/>
                  <a:t> Model introduced the information dynamics to link the value to the contemporaneous accounting data</a:t>
                </a:r>
                <a:r>
                  <a:rPr lang="en-US" dirty="0" smtClean="0"/>
                  <a:t>.</a:t>
                </a:r>
              </a:p>
              <a:p>
                <a:r>
                  <a:rPr lang="en-US" dirty="0"/>
                  <a:t>Assume </a:t>
                </a:r>
                <a14:m>
                  <m:oMath xmlns:m="http://schemas.openxmlformats.org/officeDocument/2006/math">
                    <m:sSub>
                      <m:sSubPr>
                        <m:ctrlPr>
                          <a:rPr lang="en-US" i="1">
                            <a:latin typeface="Cambria Math"/>
                          </a:rPr>
                        </m:ctrlPr>
                      </m:sSubPr>
                      <m:e>
                        <m:d>
                          <m:dPr>
                            <m:begChr m:val="{"/>
                            <m:endChr m:val="}"/>
                            <m:ctrlPr>
                              <a:rPr lang="en-US" i="1">
                                <a:latin typeface="Cambria Math"/>
                              </a:rPr>
                            </m:ctrlPr>
                          </m:dPr>
                          <m:e>
                            <m:sSubSup>
                              <m:sSubSupPr>
                                <m:ctrlPr>
                                  <a:rPr lang="en-US" i="1">
                                    <a:latin typeface="Cambria Math"/>
                                  </a:rPr>
                                </m:ctrlPr>
                              </m:sSubSupPr>
                              <m:e>
                                <m:acc>
                                  <m:accPr>
                                    <m:chr m:val="̃"/>
                                    <m:ctrlPr>
                                      <a:rPr lang="en-US" i="1">
                                        <a:latin typeface="Cambria Math"/>
                                      </a:rPr>
                                    </m:ctrlPr>
                                  </m:accPr>
                                  <m:e>
                                    <m:r>
                                      <m:rPr>
                                        <m:nor/>
                                      </m:rPr>
                                      <a:rPr lang="en-US"/>
                                      <m:t>NIAT</m:t>
                                    </m:r>
                                  </m:e>
                                </m:acc>
                              </m:e>
                              <m:sub>
                                <m:r>
                                  <a:rPr lang="en-US" i="1">
                                    <a:latin typeface="Cambria Math"/>
                                  </a:rPr>
                                  <m:t>𝑡</m:t>
                                </m:r>
                              </m:sub>
                              <m:sup>
                                <m:r>
                                  <a:rPr lang="en-US" i="1">
                                    <a:latin typeface="Cambria Math"/>
                                  </a:rPr>
                                  <m:t>𝑎</m:t>
                                </m:r>
                              </m:sup>
                            </m:sSubSup>
                          </m:e>
                        </m:d>
                      </m:e>
                      <m:sub>
                        <m:r>
                          <a:rPr lang="en-US" i="1">
                            <a:latin typeface="Cambria Math"/>
                          </a:rPr>
                          <m:t>𝜏</m:t>
                        </m:r>
                        <m:r>
                          <a:rPr lang="en-US">
                            <a:latin typeface="Cambria Math"/>
                          </a:rPr>
                          <m:t>≥1</m:t>
                        </m:r>
                      </m:sub>
                    </m:sSub>
                  </m:oMath>
                </a14:m>
                <a:r>
                  <a:rPr lang="en-US" dirty="0"/>
                  <a:t> follows the stochastic </a:t>
                </a:r>
                <a:r>
                  <a:rPr lang="en-US" dirty="0" smtClean="0"/>
                  <a:t>process</a:t>
                </a:r>
              </a:p>
              <a:p>
                <a:endParaRPr lang="en-US" dirty="0"/>
              </a:p>
              <a:p>
                <a:endParaRPr lang="en-US" dirty="0" smtClean="0"/>
              </a:p>
              <a:p>
                <a:endParaRPr lang="en-US" dirty="0"/>
              </a:p>
              <a:p>
                <a:r>
                  <a:rPr lang="en-US" dirty="0" smtClean="0"/>
                  <a:t>where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𝑡</m:t>
                        </m:r>
                      </m:sub>
                    </m:sSub>
                  </m:oMath>
                </a14:m>
                <a:r>
                  <a:rPr lang="en-US" dirty="0" smtClean="0"/>
                  <a:t> </a:t>
                </a:r>
                <a:r>
                  <a:rPr lang="en-US" dirty="0"/>
                  <a:t>is value relevant information other than abnormal earnings and 0 ≤ ω, γ ≤ 1.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524000"/>
                <a:ext cx="8305800" cy="4876800"/>
              </a:xfrm>
              <a:blipFill rotWithShape="1">
                <a:blip r:embed="rId3"/>
                <a:stretch>
                  <a:fillRect l="-147" t="-500"/>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412326085"/>
              </p:ext>
            </p:extLst>
          </p:nvPr>
        </p:nvGraphicFramePr>
        <p:xfrm>
          <a:off x="2514600" y="457200"/>
          <a:ext cx="3844925" cy="838200"/>
        </p:xfrm>
        <a:graphic>
          <a:graphicData uri="http://schemas.openxmlformats.org/presentationml/2006/ole">
            <mc:AlternateContent xmlns:mc="http://schemas.openxmlformats.org/markup-compatibility/2006">
              <mc:Choice xmlns:v="urn:schemas-microsoft-com:vml" Requires="v">
                <p:oleObj spid="_x0000_s10259" name="Equation" r:id="rId4" imgW="2006600" imgH="431800" progId="Equation.DSMT4">
                  <p:embed/>
                </p:oleObj>
              </mc:Choice>
              <mc:Fallback>
                <p:oleObj name="Equation" r:id="rId4" imgW="20066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57200"/>
                        <a:ext cx="3844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7924800" y="685800"/>
            <a:ext cx="914400" cy="3810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(26.1)</a:t>
            </a: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49547708"/>
              </p:ext>
            </p:extLst>
          </p:nvPr>
        </p:nvGraphicFramePr>
        <p:xfrm>
          <a:off x="2286000" y="4191000"/>
          <a:ext cx="3867150" cy="1066800"/>
        </p:xfrm>
        <a:graphic>
          <a:graphicData uri="http://schemas.openxmlformats.org/presentationml/2006/ole">
            <mc:AlternateContent xmlns:mc="http://schemas.openxmlformats.org/markup-compatibility/2006">
              <mc:Choice xmlns:v="urn:schemas-microsoft-com:vml" Requires="v">
                <p:oleObj spid="_x0000_s10260" name="Equation" r:id="rId6" imgW="1930400" imgH="533400" progId="Equation.DSMT4">
                  <p:embed/>
                </p:oleObj>
              </mc:Choice>
              <mc:Fallback>
                <p:oleObj name="Equation" r:id="rId6" imgW="1930400" imgH="533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191000"/>
                        <a:ext cx="3867150" cy="1066800"/>
                      </a:xfrm>
                      <a:prstGeom prst="rect">
                        <a:avLst/>
                      </a:prstGeom>
                      <a:noFill/>
                    </p:spPr>
                  </p:pic>
                </p:oleObj>
              </mc:Fallback>
            </mc:AlternateContent>
          </a:graphicData>
        </a:graphic>
      </p:graphicFrame>
      <p:sp>
        <p:nvSpPr>
          <p:cNvPr id="8" name="TextBox 7"/>
          <p:cNvSpPr txBox="1"/>
          <p:nvPr/>
        </p:nvSpPr>
        <p:spPr>
          <a:xfrm>
            <a:off x="7924800" y="4724400"/>
            <a:ext cx="914400" cy="3810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(26.2)</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val="833868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609600"/>
                <a:ext cx="8305800" cy="5715000"/>
              </a:xfrm>
            </p:spPr>
            <p:txBody>
              <a:bodyPr/>
              <a:lstStyle/>
              <a:p>
                <a:r>
                  <a:rPr lang="en-US" dirty="0"/>
                  <a:t>Based on Equations (26.1) and (26.2), </a:t>
                </a:r>
                <a:r>
                  <a:rPr lang="en-US" dirty="0" err="1"/>
                  <a:t>Ohlson</a:t>
                </a:r>
                <a:r>
                  <a:rPr lang="en-US" dirty="0"/>
                  <a:t> Model demonstrated that the value of the equity is a function of contemporaneous accounting variables as follows. </a:t>
                </a:r>
                <a:endParaRPr lang="en-US" dirty="0" smtClean="0"/>
              </a:p>
              <a:p>
                <a:pPr marL="0" indent="0">
                  <a:buNone/>
                </a:pPr>
                <a:endParaRPr lang="en-US" dirty="0" smtClean="0"/>
              </a:p>
              <a:p>
                <a:pPr marL="0" indent="0">
                  <a:buNone/>
                </a:pPr>
                <a:endParaRPr lang="en-US" dirty="0" smtClean="0"/>
              </a:p>
              <a:p>
                <a:r>
                  <a:rPr lang="en-US" dirty="0" smtClean="0"/>
                  <a:t>Where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𝛼</m:t>
                            </m:r>
                          </m:e>
                        </m:acc>
                      </m:e>
                      <m:sub>
                        <m:r>
                          <a:rPr lang="en-US">
                            <a:latin typeface="Cambria Math"/>
                          </a:rPr>
                          <m:t>1</m:t>
                        </m:r>
                      </m:sub>
                    </m:sSub>
                    <m:r>
                      <a:rPr lang="en-US">
                        <a:latin typeface="Cambria Math"/>
                      </a:rPr>
                      <m:t>=</m:t>
                    </m:r>
                    <m:f>
                      <m:fPr>
                        <m:type m:val="lin"/>
                        <m:ctrlPr>
                          <a:rPr lang="en-US" i="1">
                            <a:latin typeface="Cambria Math"/>
                          </a:rPr>
                        </m:ctrlPr>
                      </m:fPr>
                      <m:num>
                        <m:acc>
                          <m:accPr>
                            <m:chr m:val="̂"/>
                            <m:ctrlPr>
                              <a:rPr lang="en-US" i="1">
                                <a:latin typeface="Cambria Math"/>
                              </a:rPr>
                            </m:ctrlPr>
                          </m:accPr>
                          <m:e>
                            <m:r>
                              <a:rPr lang="en-US" i="1">
                                <a:latin typeface="Cambria Math"/>
                              </a:rPr>
                              <m:t>𝜔</m:t>
                            </m:r>
                          </m:e>
                        </m:acc>
                      </m:num>
                      <m:den>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m:t>
                            </m:r>
                            <m:acc>
                              <m:accPr>
                                <m:chr m:val="̂"/>
                                <m:ctrlPr>
                                  <a:rPr lang="en-US" i="1">
                                    <a:latin typeface="Cambria Math"/>
                                  </a:rPr>
                                </m:ctrlPr>
                              </m:accPr>
                              <m:e>
                                <m:r>
                                  <a:rPr lang="en-US" i="1">
                                    <a:latin typeface="Cambria Math"/>
                                  </a:rPr>
                                  <m:t>𝜔</m:t>
                                </m:r>
                              </m:e>
                            </m:acc>
                          </m:e>
                        </m:d>
                      </m:den>
                    </m:f>
                  </m:oMath>
                </a14:m>
                <a:r>
                  <a:rPr lang="en-US" dirty="0" smtClean="0"/>
                  <a:t> and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𝛼</m:t>
                            </m:r>
                          </m:e>
                        </m:acc>
                      </m:e>
                      <m:sub>
                        <m:r>
                          <a:rPr lang="en-US">
                            <a:latin typeface="Cambria Math"/>
                          </a:rPr>
                          <m:t>2</m:t>
                        </m:r>
                      </m:sub>
                    </m:sSub>
                    <m:r>
                      <a:rPr lang="en-US">
                        <a:latin typeface="Cambria Math"/>
                      </a:rPr>
                      <m:t>=</m:t>
                    </m:r>
                    <m:f>
                      <m:fPr>
                        <m:type m:val="lin"/>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𝑓</m:t>
                            </m:r>
                          </m:sub>
                        </m:sSub>
                      </m:num>
                      <m:den>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m:t>
                            </m:r>
                            <m:acc>
                              <m:accPr>
                                <m:chr m:val="̂"/>
                                <m:ctrlPr>
                                  <a:rPr lang="en-US" i="1">
                                    <a:latin typeface="Cambria Math"/>
                                  </a:rPr>
                                </m:ctrlPr>
                              </m:accPr>
                              <m:e>
                                <m:r>
                                  <a:rPr lang="en-US" i="1">
                                    <a:latin typeface="Cambria Math"/>
                                  </a:rPr>
                                  <m:t>𝜔</m:t>
                                </m:r>
                              </m:e>
                            </m:acc>
                          </m:e>
                        </m:d>
                      </m:den>
                    </m:f>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m:t>
                        </m:r>
                        <m:acc>
                          <m:accPr>
                            <m:chr m:val="̂"/>
                            <m:ctrlPr>
                              <a:rPr lang="en-US" i="1">
                                <a:latin typeface="Cambria Math"/>
                              </a:rPr>
                            </m:ctrlPr>
                          </m:accPr>
                          <m:e>
                            <m:r>
                              <a:rPr lang="en-US" i="1">
                                <a:latin typeface="Cambria Math"/>
                              </a:rPr>
                              <m:t>𝛾</m:t>
                            </m:r>
                          </m:e>
                        </m:acc>
                      </m:e>
                    </m:d>
                  </m:oMath>
                </a14:m>
                <a:r>
                  <a:rPr lang="en-US" dirty="0" smtClean="0"/>
                  <a:t>. Or equivalently,</a:t>
                </a:r>
              </a:p>
              <a:p>
                <a:endParaRPr lang="en-US" dirty="0" smtClean="0"/>
              </a:p>
              <a:p>
                <a:endParaRPr lang="en-US" dirty="0" smtClean="0"/>
              </a:p>
              <a:p>
                <a:endParaRPr lang="en-US" dirty="0"/>
              </a:p>
              <a:p>
                <a:r>
                  <a:rPr lang="en-US" dirty="0"/>
                  <a:t>where </a:t>
                </a:r>
                <a14:m>
                  <m:oMath xmlns:m="http://schemas.openxmlformats.org/officeDocument/2006/math">
                    <m:r>
                      <a:rPr lang="en-US" i="1">
                        <a:latin typeface="Cambria Math"/>
                      </a:rPr>
                      <m:t>𝜅</m:t>
                    </m:r>
                    <m:r>
                      <a:rPr lang="en-US">
                        <a:latin typeface="Cambria Math"/>
                      </a:rPr>
                      <m:t>=</m:t>
                    </m:r>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−1</m:t>
                        </m:r>
                      </m:e>
                    </m:d>
                    <m:f>
                      <m:fPr>
                        <m:type m:val="lin"/>
                        <m:ctrlPr>
                          <a:rPr lang="en-US" i="1">
                            <a:latin typeface="Cambria Math"/>
                          </a:rPr>
                        </m:ctrlPr>
                      </m:fPr>
                      <m:num>
                        <m:acc>
                          <m:accPr>
                            <m:chr m:val="̂"/>
                            <m:ctrlPr>
                              <a:rPr lang="en-US" i="1">
                                <a:latin typeface="Cambria Math"/>
                              </a:rPr>
                            </m:ctrlPr>
                          </m:accPr>
                          <m:e>
                            <m:r>
                              <a:rPr lang="en-US" i="1">
                                <a:latin typeface="Cambria Math"/>
                              </a:rPr>
                              <m:t>𝜔</m:t>
                            </m:r>
                          </m:e>
                        </m:acc>
                      </m:num>
                      <m:den>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m:t>
                            </m:r>
                            <m:acc>
                              <m:accPr>
                                <m:chr m:val="̂"/>
                                <m:ctrlPr>
                                  <a:rPr lang="en-US" i="1">
                                    <a:latin typeface="Cambria Math"/>
                                  </a:rPr>
                                </m:ctrlPr>
                              </m:accPr>
                              <m:e>
                                <m:r>
                                  <a:rPr lang="en-US" i="1">
                                    <a:latin typeface="Cambria Math"/>
                                  </a:rPr>
                                  <m:t>𝜔</m:t>
                                </m:r>
                              </m:e>
                            </m:acc>
                          </m:e>
                        </m:d>
                      </m:den>
                    </m:f>
                    <m:r>
                      <m:rPr>
                        <m:nor/>
                      </m:rPr>
                      <a:rPr lang="en-US" i="1"/>
                      <m:t> </m:t>
                    </m:r>
                    <m:r>
                      <m:rPr>
                        <m:nor/>
                      </m:rPr>
                      <a:rPr lang="en-US" i="1"/>
                      <m:t>and</m:t>
                    </m:r>
                    <m:r>
                      <m:rPr>
                        <m:nor/>
                      </m:rPr>
                      <a:rPr lang="en-US" i="1"/>
                      <m:t> </m:t>
                    </m:r>
                    <m:r>
                      <a:rPr lang="en-US" i="1">
                        <a:latin typeface="Cambria Math"/>
                      </a:rPr>
                      <m:t>𝜑</m:t>
                    </m:r>
                    <m:r>
                      <a:rPr lang="en-US">
                        <a:latin typeface="Cambria Math"/>
                      </a:rPr>
                      <m:t>=</m:t>
                    </m:r>
                    <m:f>
                      <m:fPr>
                        <m:type m:val="lin"/>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𝑓</m:t>
                            </m:r>
                          </m:sub>
                        </m:sSub>
                      </m:num>
                      <m:den>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−1</m:t>
                            </m:r>
                          </m:e>
                        </m:d>
                      </m:den>
                    </m:f>
                  </m:oMath>
                </a14:m>
                <a:endParaRPr lang="en-US" dirty="0" smtClean="0"/>
              </a:p>
              <a:p>
                <a:r>
                  <a:rPr lang="en-US" dirty="0"/>
                  <a:t>Equations (26.3) and (26.4) imply that the market value of the equity is equal to the book value adjusted for (</a:t>
                </a:r>
                <a:r>
                  <a:rPr lang="en-US" dirty="0" err="1"/>
                  <a:t>i</a:t>
                </a:r>
                <a:r>
                  <a:rPr lang="en-US" dirty="0"/>
                  <a:t>) the current profitability as measured by abnormal earnings and (ii) other information that modifies the prediction of future profitability.</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609600"/>
                <a:ext cx="8305800" cy="5715000"/>
              </a:xfrm>
              <a:blipFill rotWithShape="1">
                <a:blip r:embed="rId3"/>
                <a:stretch>
                  <a:fillRect l="-147" t="-426" r="-14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36970798"/>
              </p:ext>
            </p:extLst>
          </p:nvPr>
        </p:nvGraphicFramePr>
        <p:xfrm>
          <a:off x="2133600" y="1752600"/>
          <a:ext cx="3253154" cy="457200"/>
        </p:xfrm>
        <a:graphic>
          <a:graphicData uri="http://schemas.openxmlformats.org/presentationml/2006/ole">
            <mc:AlternateContent xmlns:mc="http://schemas.openxmlformats.org/markup-compatibility/2006">
              <mc:Choice xmlns:v="urn:schemas-microsoft-com:vml" Requires="v">
                <p:oleObj spid="_x0000_s11279" name="Equation" r:id="rId4" imgW="1752600" imgH="241300" progId="Equation.DSMT4">
                  <p:embed/>
                </p:oleObj>
              </mc:Choice>
              <mc:Fallback>
                <p:oleObj name="Equation" r:id="rId4" imgW="17526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752600"/>
                        <a:ext cx="3253154" cy="4572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38296512"/>
              </p:ext>
            </p:extLst>
          </p:nvPr>
        </p:nvGraphicFramePr>
        <p:xfrm>
          <a:off x="2057400" y="3200400"/>
          <a:ext cx="4495800" cy="510028"/>
        </p:xfrm>
        <a:graphic>
          <a:graphicData uri="http://schemas.openxmlformats.org/presentationml/2006/ole">
            <mc:AlternateContent xmlns:mc="http://schemas.openxmlformats.org/markup-compatibility/2006">
              <mc:Choice xmlns:v="urn:schemas-microsoft-com:vml" Requires="v">
                <p:oleObj spid="_x0000_s11280" name="Equation" r:id="rId6" imgW="2298700" imgH="254000" progId="Equation.DSMT4">
                  <p:embed/>
                </p:oleObj>
              </mc:Choice>
              <mc:Fallback>
                <p:oleObj name="Equation" r:id="rId6" imgW="22987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200400"/>
                        <a:ext cx="4495800" cy="510028"/>
                      </a:xfrm>
                      <a:prstGeom prst="rect">
                        <a:avLst/>
                      </a:prstGeom>
                      <a:noFill/>
                    </p:spPr>
                  </p:pic>
                </p:oleObj>
              </mc:Fallback>
            </mc:AlternateContent>
          </a:graphicData>
        </a:graphic>
      </p:graphicFrame>
      <p:sp>
        <p:nvSpPr>
          <p:cNvPr id="8" name="TextBox 7"/>
          <p:cNvSpPr txBox="1"/>
          <p:nvPr/>
        </p:nvSpPr>
        <p:spPr>
          <a:xfrm>
            <a:off x="7924800" y="1794641"/>
            <a:ext cx="914400" cy="3810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(26.3)</a:t>
            </a:r>
          </a:p>
        </p:txBody>
      </p:sp>
      <p:sp>
        <p:nvSpPr>
          <p:cNvPr id="9" name="TextBox 8"/>
          <p:cNvSpPr txBox="1"/>
          <p:nvPr/>
        </p:nvSpPr>
        <p:spPr>
          <a:xfrm>
            <a:off x="7924800" y="3276600"/>
            <a:ext cx="914400" cy="3810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(26.4)</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3725770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533400"/>
                <a:ext cx="8305800" cy="5516565"/>
              </a:xfrm>
            </p:spPr>
            <p:txBody>
              <a:bodyPr>
                <a:normAutofit fontScale="92500"/>
              </a:bodyPr>
              <a:lstStyle/>
              <a:p>
                <a:r>
                  <a:rPr lang="en-US" dirty="0"/>
                  <a:t>One major limitation of the </a:t>
                </a:r>
                <a:r>
                  <a:rPr lang="en-US" dirty="0" err="1"/>
                  <a:t>Ohlson</a:t>
                </a:r>
                <a:r>
                  <a:rPr lang="en-US" dirty="0"/>
                  <a:t> Model is that it assumed unbiased accounting. </a:t>
                </a:r>
                <a:endParaRPr lang="en-US" dirty="0" smtClean="0"/>
              </a:p>
              <a:p>
                <a:r>
                  <a:rPr lang="en-US" dirty="0"/>
                  <a:t>. </a:t>
                </a:r>
                <a:r>
                  <a:rPr lang="en-US" dirty="0" err="1"/>
                  <a:t>Feltham</a:t>
                </a:r>
                <a:r>
                  <a:rPr lang="en-US" dirty="0"/>
                  <a:t> and </a:t>
                </a:r>
                <a:r>
                  <a:rPr lang="en-US" dirty="0" err="1"/>
                  <a:t>Ohlson</a:t>
                </a:r>
                <a:r>
                  <a:rPr lang="en-US" dirty="0"/>
                  <a:t> (1995) (hereafter </a:t>
                </a:r>
                <a:r>
                  <a:rPr lang="en-US" i="1" dirty="0"/>
                  <a:t>FO</a:t>
                </a:r>
                <a:r>
                  <a:rPr lang="en-US" dirty="0"/>
                  <a:t>) introduce additional dynamics to deal with the issue of biased (conservative) accounting data. </a:t>
                </a:r>
                <a:endParaRPr lang="en-US" dirty="0" smtClean="0"/>
              </a:p>
              <a:p>
                <a:r>
                  <a:rPr lang="en-US" dirty="0"/>
                  <a:t>T</a:t>
                </a:r>
                <a:r>
                  <a:rPr lang="en-US" dirty="0" smtClean="0"/>
                  <a:t>he </a:t>
                </a:r>
                <a:r>
                  <a:rPr lang="en-US" dirty="0"/>
                  <a:t>information dynamics in the </a:t>
                </a:r>
                <a:r>
                  <a:rPr lang="en-US" i="1" dirty="0"/>
                  <a:t>FO</a:t>
                </a:r>
                <a:r>
                  <a:rPr lang="en-US" dirty="0"/>
                  <a:t> Model is</a:t>
                </a:r>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where </a:t>
                </a:r>
                <a14:m>
                  <m:oMath xmlns:m="http://schemas.openxmlformats.org/officeDocument/2006/math">
                    <m:r>
                      <a:rPr lang="en-US" i="1">
                        <a:latin typeface="Cambria Math"/>
                      </a:rPr>
                      <m:t>𝑜</m:t>
                    </m:r>
                    <m:sSubSup>
                      <m:sSubSupPr>
                        <m:ctrlPr>
                          <a:rPr lang="en-US" i="1">
                            <a:latin typeface="Cambria Math"/>
                          </a:rPr>
                        </m:ctrlPr>
                      </m:sSubSupPr>
                      <m:e>
                        <m:r>
                          <a:rPr lang="en-US" i="1">
                            <a:latin typeface="Cambria Math"/>
                          </a:rPr>
                          <m:t>𝑥</m:t>
                        </m:r>
                      </m:e>
                      <m:sub>
                        <m:r>
                          <a:rPr lang="en-US" i="1">
                            <a:latin typeface="Cambria Math"/>
                          </a:rPr>
                          <m:t>𝑡</m:t>
                        </m:r>
                      </m:sub>
                      <m:sup>
                        <m:r>
                          <a:rPr lang="en-US" i="1">
                            <a:latin typeface="Cambria Math"/>
                          </a:rPr>
                          <m:t>𝑎</m:t>
                        </m:r>
                      </m:sup>
                    </m:sSubSup>
                  </m:oMath>
                </a14:m>
                <a:r>
                  <a:rPr lang="en-US" dirty="0" smtClean="0"/>
                  <a:t> </a:t>
                </a:r>
                <a:r>
                  <a:rPr lang="en-US" dirty="0"/>
                  <a:t> is the abnormal operating earnings, </a:t>
                </a:r>
                <a14:m>
                  <m:oMath xmlns:m="http://schemas.openxmlformats.org/officeDocument/2006/math">
                    <m:r>
                      <a:rPr lang="en-US" i="1">
                        <a:latin typeface="Cambria Math"/>
                      </a:rPr>
                      <m:t>𝑜</m:t>
                    </m:r>
                    <m:sSub>
                      <m:sSubPr>
                        <m:ctrlPr>
                          <a:rPr lang="en-US" i="1">
                            <a:latin typeface="Cambria Math"/>
                          </a:rPr>
                        </m:ctrlPr>
                      </m:sSubPr>
                      <m:e>
                        <m:r>
                          <a:rPr lang="en-US" i="1">
                            <a:latin typeface="Cambria Math"/>
                          </a:rPr>
                          <m:t>𝑎</m:t>
                        </m:r>
                      </m:e>
                      <m:sub>
                        <m:r>
                          <a:rPr lang="en-US" i="1">
                            <a:latin typeface="Cambria Math"/>
                          </a:rPr>
                          <m:t>𝑡</m:t>
                        </m:r>
                      </m:sub>
                    </m:sSub>
                  </m:oMath>
                </a14:m>
                <a:r>
                  <a:rPr lang="en-US" dirty="0"/>
                  <a:t> is the operating assets, </a:t>
                </a:r>
                <a14:m>
                  <m:oMath xmlns:m="http://schemas.openxmlformats.org/officeDocument/2006/math">
                    <m:sSub>
                      <m:sSubPr>
                        <m:ctrlPr>
                          <a:rPr lang="en-US" i="1">
                            <a:latin typeface="Cambria Math"/>
                          </a:rPr>
                        </m:ctrlPr>
                      </m:sSubPr>
                      <m:e>
                        <m:r>
                          <a:rPr lang="en-US" i="1">
                            <a:latin typeface="Cambria Math"/>
                          </a:rPr>
                          <m:t>𝑣</m:t>
                        </m:r>
                      </m:e>
                      <m:sub>
                        <m:r>
                          <a:rPr lang="en-US">
                            <a:latin typeface="Cambria Math"/>
                          </a:rPr>
                          <m:t>1</m:t>
                        </m:r>
                        <m:r>
                          <a:rPr lang="en-US" i="1">
                            <a:latin typeface="Cambria Math"/>
                          </a:rPr>
                          <m:t>𝑡</m:t>
                        </m:r>
                      </m:sub>
                    </m:sSub>
                  </m:oMath>
                </a14:m>
                <a:r>
                  <a:rPr lang="en-US" dirty="0" smtClean="0"/>
                  <a:t> </a:t>
                </a:r>
                <a:r>
                  <a:rPr lang="en-US" dirty="0"/>
                  <a:t>and  </a:t>
                </a:r>
                <a14:m>
                  <m:oMath xmlns:m="http://schemas.openxmlformats.org/officeDocument/2006/math">
                    <m:sSub>
                      <m:sSubPr>
                        <m:ctrlPr>
                          <a:rPr lang="en-US" i="1">
                            <a:latin typeface="Cambria Math"/>
                          </a:rPr>
                        </m:ctrlPr>
                      </m:sSubPr>
                      <m:e>
                        <m:r>
                          <a:rPr lang="en-US" i="1">
                            <a:latin typeface="Cambria Math"/>
                          </a:rPr>
                          <m:t>𝑣</m:t>
                        </m:r>
                      </m:e>
                      <m:sub>
                        <m:r>
                          <a:rPr lang="en-US">
                            <a:latin typeface="Cambria Math"/>
                          </a:rPr>
                          <m:t>2</m:t>
                        </m:r>
                        <m:r>
                          <a:rPr lang="en-US" i="1">
                            <a:latin typeface="Cambria Math"/>
                          </a:rPr>
                          <m:t>𝑡</m:t>
                        </m:r>
                      </m:sub>
                    </m:sSub>
                  </m:oMath>
                </a14:m>
                <a:r>
                  <a:rPr lang="en-US" dirty="0" smtClean="0"/>
                  <a:t> </a:t>
                </a:r>
                <a:r>
                  <a:rPr lang="en-US" dirty="0"/>
                  <a:t>are the other value relevant information variables for firm at time </a:t>
                </a:r>
                <a:r>
                  <a:rPr lang="en-US" i="1" dirty="0"/>
                  <a:t>t</a:t>
                </a:r>
                <a:r>
                  <a:rPr lang="en-US" dirty="0"/>
                  <a:t>, respectively.</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533400"/>
                <a:ext cx="8305800" cy="5516565"/>
              </a:xfrm>
              <a:blipFill rotWithShape="1">
                <a:blip r:embed="rId3"/>
                <a:stretch>
                  <a:fillRect l="-73" t="-221" r="-1909"/>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51800432"/>
              </p:ext>
            </p:extLst>
          </p:nvPr>
        </p:nvGraphicFramePr>
        <p:xfrm>
          <a:off x="1828800" y="2514600"/>
          <a:ext cx="4778918" cy="2209800"/>
        </p:xfrm>
        <a:graphic>
          <a:graphicData uri="http://schemas.openxmlformats.org/presentationml/2006/ole">
            <mc:AlternateContent xmlns:mc="http://schemas.openxmlformats.org/markup-compatibility/2006">
              <mc:Choice xmlns:v="urn:schemas-microsoft-com:vml" Requires="v">
                <p:oleObj spid="_x0000_s12296" name="Equation" r:id="rId4" imgW="2527300" imgH="1168400" progId="Equation.DSMT4">
                  <p:embed/>
                </p:oleObj>
              </mc:Choice>
              <mc:Fallback>
                <p:oleObj name="Equation" r:id="rId4" imgW="2527300" imgH="1168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514600"/>
                        <a:ext cx="4778918" cy="2209800"/>
                      </a:xfrm>
                      <a:prstGeom prst="rect">
                        <a:avLst/>
                      </a:prstGeom>
                      <a:noFill/>
                    </p:spPr>
                  </p:pic>
                </p:oleObj>
              </mc:Fallback>
            </mc:AlternateContent>
          </a:graphicData>
        </a:graphic>
      </p:graphicFrame>
      <p:sp>
        <p:nvSpPr>
          <p:cNvPr id="6" name="TextBox 5"/>
          <p:cNvSpPr txBox="1"/>
          <p:nvPr/>
        </p:nvSpPr>
        <p:spPr>
          <a:xfrm>
            <a:off x="7620000" y="3581400"/>
            <a:ext cx="914400" cy="3810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(26.5)</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val="2946603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305800" cy="5516565"/>
          </a:xfrm>
        </p:spPr>
        <p:txBody>
          <a:bodyPr/>
          <a:lstStyle/>
          <a:p>
            <a:r>
              <a:rPr lang="en-US" dirty="0"/>
              <a:t>The derived implied pricing function </a:t>
            </a:r>
            <a:r>
              <a:rPr lang="en-US" dirty="0" smtClean="0"/>
              <a:t>is</a:t>
            </a:r>
          </a:p>
          <a:p>
            <a:endParaRPr lang="en-US" dirty="0"/>
          </a:p>
          <a:p>
            <a:endParaRPr lang="en-US" dirty="0" smtClean="0"/>
          </a:p>
          <a:p>
            <a:r>
              <a:rPr lang="en-US" dirty="0" smtClean="0"/>
              <a:t>Where </a:t>
            </a:r>
            <a:endParaRPr lang="en-US" dirty="0"/>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32697639"/>
              </p:ext>
            </p:extLst>
          </p:nvPr>
        </p:nvGraphicFramePr>
        <p:xfrm>
          <a:off x="1066800" y="1066800"/>
          <a:ext cx="4385736" cy="457200"/>
        </p:xfrm>
        <a:graphic>
          <a:graphicData uri="http://schemas.openxmlformats.org/presentationml/2006/ole">
            <mc:AlternateContent xmlns:mc="http://schemas.openxmlformats.org/markup-compatibility/2006">
              <mc:Choice xmlns:v="urn:schemas-microsoft-com:vml" Requires="v">
                <p:oleObj spid="_x0000_s13323" name="Equation" r:id="rId3" imgW="2463800" imgH="254000" progId="Equation.DSMT4">
                  <p:embed/>
                </p:oleObj>
              </mc:Choice>
              <mc:Fallback>
                <p:oleObj name="Equation" r:id="rId3" imgW="24638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4385736" cy="4572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035965948"/>
              </p:ext>
            </p:extLst>
          </p:nvPr>
        </p:nvGraphicFramePr>
        <p:xfrm>
          <a:off x="1600200" y="1905000"/>
          <a:ext cx="4761152" cy="4267200"/>
        </p:xfrm>
        <a:graphic>
          <a:graphicData uri="http://schemas.openxmlformats.org/presentationml/2006/ole">
            <mc:AlternateContent xmlns:mc="http://schemas.openxmlformats.org/markup-compatibility/2006">
              <mc:Choice xmlns:v="urn:schemas-microsoft-com:vml" Requires="v">
                <p:oleObj spid="_x0000_s13324" name="Equation" r:id="rId5" imgW="3314700" imgH="2959100" progId="Equation.DSMT4">
                  <p:embed/>
                </p:oleObj>
              </mc:Choice>
              <mc:Fallback>
                <p:oleObj name="Equation" r:id="rId5" imgW="3314700" imgH="295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905000"/>
                        <a:ext cx="4761152" cy="4267200"/>
                      </a:xfrm>
                      <a:prstGeom prst="rect">
                        <a:avLst/>
                      </a:prstGeom>
                      <a:noFill/>
                    </p:spPr>
                  </p:pic>
                </p:oleObj>
              </mc:Fallback>
            </mc:AlternateContent>
          </a:graphicData>
        </a:graphic>
      </p:graphicFrame>
      <p:sp>
        <p:nvSpPr>
          <p:cNvPr id="10" name="TextBox 9"/>
          <p:cNvSpPr txBox="1"/>
          <p:nvPr/>
        </p:nvSpPr>
        <p:spPr>
          <a:xfrm>
            <a:off x="7856483" y="1066800"/>
            <a:ext cx="914400" cy="3810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(26.6)</a:t>
            </a:r>
          </a:p>
        </p:txBody>
      </p:sp>
      <p:sp>
        <p:nvSpPr>
          <p:cNvPr id="11" name="TextBox 10"/>
          <p:cNvSpPr txBox="1"/>
          <p:nvPr/>
        </p:nvSpPr>
        <p:spPr>
          <a:xfrm>
            <a:off x="7856483" y="3390900"/>
            <a:ext cx="914400" cy="3810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(26.7)</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extLst>
      <p:ext uri="{BB962C8B-B14F-4D97-AF65-F5344CB8AC3E}">
        <p14:creationId xmlns:p14="http://schemas.microsoft.com/office/powerpoint/2010/main" val="1372957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533401"/>
                <a:ext cx="8305800" cy="4267200"/>
              </a:xfrm>
            </p:spPr>
            <p:txBody>
              <a:bodyPr/>
              <a:lstStyle/>
              <a:p>
                <a:r>
                  <a:rPr lang="en-US" dirty="0" smtClean="0"/>
                  <a:t>Which is same as</a:t>
                </a:r>
              </a:p>
              <a:p>
                <a:endParaRPr lang="en-US" dirty="0"/>
              </a:p>
              <a:p>
                <a:endParaRPr lang="en-US" dirty="0" smtClean="0"/>
              </a:p>
              <a:p>
                <a:r>
                  <a:rPr lang="en-US" dirty="0"/>
                  <a:t>where </a:t>
                </a:r>
                <a14:m>
                  <m:oMath xmlns:m="http://schemas.openxmlformats.org/officeDocument/2006/math">
                    <m:r>
                      <a:rPr lang="en-US" i="1">
                        <a:latin typeface="Cambria Math"/>
                      </a:rPr>
                      <m:t>𝜅</m:t>
                    </m:r>
                    <m:r>
                      <a:rPr lang="en-US">
                        <a:latin typeface="Cambria Math"/>
                      </a:rPr>
                      <m:t>=</m:t>
                    </m:r>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−1</m:t>
                        </m:r>
                      </m:e>
                    </m:d>
                    <m:f>
                      <m:fPr>
                        <m:type m:val="lin"/>
                        <m:ctrlPr>
                          <a:rPr lang="en-US" i="1">
                            <a:latin typeface="Cambria Math"/>
                          </a:rPr>
                        </m:ctrlPr>
                      </m:fPr>
                      <m:num>
                        <m:sSub>
                          <m:sSubPr>
                            <m:ctrlPr>
                              <a:rPr lang="en-US" i="1">
                                <a:latin typeface="Cambria Math"/>
                              </a:rPr>
                            </m:ctrlPr>
                          </m:sSubPr>
                          <m:e>
                            <m:acc>
                              <m:accPr>
                                <m:chr m:val="̂"/>
                                <m:ctrlPr>
                                  <a:rPr lang="en-US" i="1">
                                    <a:latin typeface="Cambria Math"/>
                                  </a:rPr>
                                </m:ctrlPr>
                              </m:accPr>
                              <m:e>
                                <m:r>
                                  <a:rPr lang="en-US" i="1">
                                    <a:latin typeface="Cambria Math"/>
                                  </a:rPr>
                                  <m:t>𝜔</m:t>
                                </m:r>
                              </m:e>
                            </m:acc>
                          </m:e>
                          <m:sub>
                            <m:r>
                              <a:rPr lang="en-US">
                                <a:latin typeface="Cambria Math"/>
                              </a:rPr>
                              <m:t>11</m:t>
                            </m:r>
                          </m:sub>
                        </m:sSub>
                      </m:num>
                      <m:den>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𝜔</m:t>
                                    </m:r>
                                  </m:e>
                                </m:acc>
                              </m:e>
                              <m:sub>
                                <m:r>
                                  <a:rPr lang="en-US">
                                    <a:latin typeface="Cambria Math"/>
                                  </a:rPr>
                                  <m:t>11</m:t>
                                </m:r>
                              </m:sub>
                            </m:sSub>
                          </m:e>
                        </m:d>
                      </m:den>
                    </m:f>
                  </m:oMath>
                </a14:m>
                <a:r>
                  <a:rPr lang="en-US" dirty="0"/>
                  <a:t> and </a:t>
                </a:r>
                <a14:m>
                  <m:oMath xmlns:m="http://schemas.openxmlformats.org/officeDocument/2006/math">
                    <m:d>
                      <m:dPr>
                        <m:begChr m:val=""/>
                        <m:ctrlPr>
                          <a:rPr lang="en-US" i="1">
                            <a:latin typeface="Cambria Math"/>
                          </a:rPr>
                        </m:ctrlPr>
                      </m:dPr>
                      <m:e>
                        <m:r>
                          <a:rPr lang="en-US" i="1">
                            <a:latin typeface="Cambria Math"/>
                          </a:rPr>
                          <m:t>𝜙</m:t>
                        </m:r>
                        <m:r>
                          <a:rPr lang="en-US">
                            <a:latin typeface="Cambria Math"/>
                          </a:rPr>
                          <m:t>=</m:t>
                        </m:r>
                        <m:f>
                          <m:fPr>
                            <m:type m:val="lin"/>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𝑓</m:t>
                                </m:r>
                              </m:sub>
                            </m:sSub>
                          </m:num>
                          <m:den>
                            <m:r>
                              <a:rPr lang="en-US">
                                <a:latin typeface="Cambria Math"/>
                              </a:rPr>
                              <m:t>(</m:t>
                            </m:r>
                          </m:den>
                        </m:f>
                        <m:sSub>
                          <m:sSubPr>
                            <m:ctrlPr>
                              <a:rPr lang="en-US" i="1">
                                <a:latin typeface="Cambria Math"/>
                              </a:rPr>
                            </m:ctrlPr>
                          </m:sSubPr>
                          <m:e>
                            <m:r>
                              <a:rPr lang="en-US" i="1">
                                <a:latin typeface="Cambria Math"/>
                              </a:rPr>
                              <m:t>𝑅</m:t>
                            </m:r>
                          </m:e>
                          <m:sub>
                            <m:r>
                              <a:rPr lang="en-US" i="1">
                                <a:latin typeface="Cambria Math"/>
                              </a:rPr>
                              <m:t>𝑓</m:t>
                            </m:r>
                          </m:sub>
                        </m:sSub>
                        <m:r>
                          <a:rPr lang="en-US">
                            <a:latin typeface="Cambria Math"/>
                          </a:rPr>
                          <m:t>−1</m:t>
                        </m:r>
                      </m:e>
                    </m:d>
                  </m:oMath>
                </a14:m>
                <a:r>
                  <a:rPr lang="en-US" dirty="0"/>
                  <a:t>.</a:t>
                </a:r>
                <a:endParaRPr lang="en-US" dirty="0" smtClean="0"/>
              </a:p>
              <a:p>
                <a:endParaRPr lang="en-US" dirty="0" smtClean="0"/>
              </a:p>
              <a:p>
                <a:r>
                  <a:rPr lang="en-US" dirty="0"/>
                  <a:t>The implied valuation function in Equations (26.6) and (26.8) is a weighted average of firm's operating earnings, firm's book value, and the other value-relevant information with an adjustment for the understatement of the operating assets resulting from accrual accounting</a:t>
                </a:r>
                <a:r>
                  <a:rPr lang="en-US" dirty="0" smtClean="0"/>
                  <a:t>.</a:t>
                </a:r>
              </a:p>
              <a:p>
                <a:r>
                  <a:rPr lang="en-US" dirty="0"/>
                  <a:t>The major contribution of the </a:t>
                </a:r>
                <a:r>
                  <a:rPr lang="en-US" i="1" dirty="0"/>
                  <a:t>FO</a:t>
                </a:r>
                <a:r>
                  <a:rPr lang="en-US" dirty="0"/>
                  <a:t> Model is that it considered the accounting conservatism in the equity valuation.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533401"/>
                <a:ext cx="8305800" cy="4267200"/>
              </a:xfrm>
              <a:blipFill rotWithShape="1">
                <a:blip r:embed="rId3"/>
                <a:stretch>
                  <a:fillRect l="-147" t="-571"/>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18655637"/>
              </p:ext>
            </p:extLst>
          </p:nvPr>
        </p:nvGraphicFramePr>
        <p:xfrm>
          <a:off x="1143000" y="990600"/>
          <a:ext cx="5078186" cy="457200"/>
        </p:xfrm>
        <a:graphic>
          <a:graphicData uri="http://schemas.openxmlformats.org/presentationml/2006/ole">
            <mc:AlternateContent xmlns:mc="http://schemas.openxmlformats.org/markup-compatibility/2006">
              <mc:Choice xmlns:v="urn:schemas-microsoft-com:vml" Requires="v">
                <p:oleObj spid="_x0000_s14342" name="Equation" r:id="rId4" imgW="2959100" imgH="266700" progId="Equation.DSMT4">
                  <p:embed/>
                </p:oleObj>
              </mc:Choice>
              <mc:Fallback>
                <p:oleObj name="Equation" r:id="rId4" imgW="2959100" imgH="266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990600"/>
                        <a:ext cx="5078186" cy="457200"/>
                      </a:xfrm>
                      <a:prstGeom prst="rect">
                        <a:avLst/>
                      </a:prstGeom>
                      <a:noFill/>
                    </p:spPr>
                  </p:pic>
                </p:oleObj>
              </mc:Fallback>
            </mc:AlternateContent>
          </a:graphicData>
        </a:graphic>
      </p:graphicFrame>
      <p:sp>
        <p:nvSpPr>
          <p:cNvPr id="6" name="TextBox 5"/>
          <p:cNvSpPr txBox="1"/>
          <p:nvPr/>
        </p:nvSpPr>
        <p:spPr>
          <a:xfrm>
            <a:off x="7830207" y="1066800"/>
            <a:ext cx="914400" cy="38100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rPr>
              <a:t>(26.8)</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extLst>
      <p:ext uri="{BB962C8B-B14F-4D97-AF65-F5344CB8AC3E}">
        <p14:creationId xmlns:p14="http://schemas.microsoft.com/office/powerpoint/2010/main" val="3346648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05800" cy="4221165"/>
          </a:xfrm>
        </p:spPr>
        <p:txBody>
          <a:bodyPr/>
          <a:lstStyle/>
          <a:p>
            <a:r>
              <a:rPr lang="en-US" dirty="0" smtClean="0"/>
              <a:t>Lee et al. (2011) investigate the stock price forecast ability of </a:t>
            </a:r>
            <a:r>
              <a:rPr lang="en-US" dirty="0" err="1" smtClean="0"/>
              <a:t>Ohlson</a:t>
            </a:r>
            <a:r>
              <a:rPr lang="en-US" dirty="0" smtClean="0"/>
              <a:t> (1995) model </a:t>
            </a:r>
            <a:r>
              <a:rPr lang="en-US" i="1" dirty="0" smtClean="0"/>
              <a:t>FO </a:t>
            </a:r>
            <a:r>
              <a:rPr lang="en-US" dirty="0" smtClean="0"/>
              <a:t>(1995) model, and </a:t>
            </a:r>
            <a:r>
              <a:rPr lang="en-US" i="1" dirty="0" smtClean="0"/>
              <a:t>WS</a:t>
            </a:r>
            <a:r>
              <a:rPr lang="en-US" dirty="0" smtClean="0"/>
              <a:t> (1971) Model.</a:t>
            </a:r>
          </a:p>
          <a:p>
            <a:r>
              <a:rPr lang="en-US" dirty="0"/>
              <a:t>They use simultaneous equation estimation approach to estimate the information dynamics for </a:t>
            </a:r>
            <a:r>
              <a:rPr lang="en-US" dirty="0" err="1"/>
              <a:t>Ohlson</a:t>
            </a:r>
            <a:r>
              <a:rPr lang="en-US" dirty="0"/>
              <a:t> model and </a:t>
            </a:r>
            <a:r>
              <a:rPr lang="en-US" i="1" dirty="0"/>
              <a:t>FO</a:t>
            </a:r>
            <a:r>
              <a:rPr lang="en-US" dirty="0"/>
              <a:t> model and forecast future stock </a:t>
            </a:r>
            <a:r>
              <a:rPr lang="en-US" dirty="0" smtClean="0"/>
              <a:t>prices.</a:t>
            </a:r>
          </a:p>
          <a:p>
            <a:r>
              <a:rPr lang="en-US" dirty="0" smtClean="0"/>
              <a:t>Empirical </a:t>
            </a:r>
            <a:r>
              <a:rPr lang="en-US" dirty="0"/>
              <a:t>results show that the simultaneous equation estimation of the information dynamics improves the ability of the </a:t>
            </a:r>
            <a:r>
              <a:rPr lang="en-US" dirty="0" err="1"/>
              <a:t>Ohlson</a:t>
            </a:r>
            <a:r>
              <a:rPr lang="en-US" dirty="0"/>
              <a:t> Model and </a:t>
            </a:r>
            <a:r>
              <a:rPr lang="en-US" i="1" dirty="0"/>
              <a:t>FO</a:t>
            </a:r>
            <a:r>
              <a:rPr lang="en-US" dirty="0"/>
              <a:t> model in capturing the </a:t>
            </a:r>
            <a:r>
              <a:rPr lang="en-US" dirty="0" err="1"/>
              <a:t>dynaic</a:t>
            </a:r>
            <a:r>
              <a:rPr lang="en-US" dirty="0"/>
              <a:t> of the abnormal earnings process</a:t>
            </a:r>
            <a:r>
              <a:rPr lang="en-US" dirty="0" smtClean="0"/>
              <a:t>.</a:t>
            </a:r>
          </a:p>
          <a:p>
            <a:r>
              <a:rPr lang="en-US" dirty="0"/>
              <a:t>The evidence shows that combined forecast method can reduce the prediction errors</a:t>
            </a:r>
            <a:r>
              <a:rPr lang="en-US" dirty="0" smtClean="0"/>
              <a:t>.</a:t>
            </a:r>
            <a:endParaRPr lang="en-US" dirty="0"/>
          </a:p>
        </p:txBody>
      </p:sp>
      <p:sp>
        <p:nvSpPr>
          <p:cNvPr id="3" name="Title 2"/>
          <p:cNvSpPr>
            <a:spLocks noGrp="1"/>
          </p:cNvSpPr>
          <p:nvPr>
            <p:ph type="title"/>
          </p:nvPr>
        </p:nvSpPr>
        <p:spPr>
          <a:xfrm>
            <a:off x="464400" y="609600"/>
            <a:ext cx="8229600" cy="639763"/>
          </a:xfrm>
        </p:spPr>
        <p:txBody>
          <a:bodyPr/>
          <a:lstStyle/>
          <a:p>
            <a:pPr algn="ctr"/>
            <a:r>
              <a:rPr lang="en-US" dirty="0" smtClean="0"/>
              <a:t>26.5 Combined Forecasting Method to Determine Equity Value</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Tree>
    <p:extLst>
      <p:ext uri="{BB962C8B-B14F-4D97-AF65-F5344CB8AC3E}">
        <p14:creationId xmlns:p14="http://schemas.microsoft.com/office/powerpoint/2010/main" val="3972677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Two simultaneous-equation financial planning models were discussed in detail in this chapter</a:t>
            </a:r>
            <a:r>
              <a:rPr lang="en-US" dirty="0" smtClean="0"/>
              <a:t>.</a:t>
            </a:r>
          </a:p>
          <a:p>
            <a:r>
              <a:rPr lang="en-US" dirty="0" smtClean="0"/>
              <a:t>There </a:t>
            </a:r>
            <a:r>
              <a:rPr lang="en-US" dirty="0"/>
              <a:t>are 20 equations and 20 unknowns in the </a:t>
            </a:r>
            <a:r>
              <a:rPr lang="en-US" i="1" dirty="0"/>
              <a:t>WS</a:t>
            </a:r>
            <a:r>
              <a:rPr lang="en-US" dirty="0"/>
              <a:t> model</a:t>
            </a:r>
            <a:r>
              <a:rPr lang="en-US" dirty="0" smtClean="0"/>
              <a:t>.</a:t>
            </a:r>
          </a:p>
          <a:p>
            <a:r>
              <a:rPr lang="en-US" dirty="0"/>
              <a:t>A computer program of the </a:t>
            </a:r>
            <a:r>
              <a:rPr lang="en-US" i="1" dirty="0"/>
              <a:t>WS</a:t>
            </a:r>
            <a:r>
              <a:rPr lang="en-US" dirty="0"/>
              <a:t> model is presented in Appendix 26B.</a:t>
            </a:r>
          </a:p>
          <a:p>
            <a:r>
              <a:rPr lang="en-US" dirty="0"/>
              <a:t>The </a:t>
            </a:r>
            <a:r>
              <a:rPr lang="en-US" i="1" dirty="0"/>
              <a:t>FR</a:t>
            </a:r>
            <a:r>
              <a:rPr lang="en-US" dirty="0"/>
              <a:t> model is a generalized </a:t>
            </a:r>
            <a:r>
              <a:rPr lang="en-US" i="1" dirty="0"/>
              <a:t>WS</a:t>
            </a:r>
            <a:r>
              <a:rPr lang="en-US" dirty="0"/>
              <a:t> financial-planning model</a:t>
            </a:r>
            <a:r>
              <a:rPr lang="en-US" dirty="0" smtClean="0"/>
              <a:t>.</a:t>
            </a:r>
          </a:p>
          <a:p>
            <a:r>
              <a:rPr lang="en-US" dirty="0"/>
              <a:t>There are 36 equation and 36 unknown in the </a:t>
            </a:r>
            <a:r>
              <a:rPr lang="en-US" i="1" dirty="0"/>
              <a:t>FR</a:t>
            </a:r>
            <a:r>
              <a:rPr lang="en-US" dirty="0"/>
              <a:t> model</a:t>
            </a:r>
            <a:r>
              <a:rPr lang="en-US" dirty="0" smtClean="0"/>
              <a:t>.</a:t>
            </a:r>
          </a:p>
          <a:p>
            <a:r>
              <a:rPr lang="en-US" dirty="0"/>
              <a:t> In this chapter, we have also briefly discussed </a:t>
            </a:r>
            <a:r>
              <a:rPr lang="en-US" dirty="0" err="1"/>
              <a:t>Felthan-Ohlson</a:t>
            </a:r>
            <a:r>
              <a:rPr lang="en-US" dirty="0"/>
              <a:t> model for determining equity value. </a:t>
            </a:r>
            <a:endParaRPr lang="en-US" dirty="0" smtClean="0"/>
          </a:p>
          <a:p>
            <a:r>
              <a:rPr lang="en-US" dirty="0" smtClean="0"/>
              <a:t>In </a:t>
            </a:r>
            <a:r>
              <a:rPr lang="en-US" dirty="0"/>
              <a:t>addition, we have explored the usefulness  of integrating WS model and </a:t>
            </a:r>
            <a:r>
              <a:rPr lang="en-US" dirty="0" err="1"/>
              <a:t>Felthan-Ohlson</a:t>
            </a:r>
            <a:r>
              <a:rPr lang="en-US" dirty="0"/>
              <a:t> model to improve the determination of equity value.  </a:t>
            </a:r>
          </a:p>
          <a:p>
            <a:endParaRPr lang="en-US" dirty="0"/>
          </a:p>
        </p:txBody>
      </p:sp>
      <p:sp>
        <p:nvSpPr>
          <p:cNvPr id="3" name="Title 2"/>
          <p:cNvSpPr>
            <a:spLocks noGrp="1"/>
          </p:cNvSpPr>
          <p:nvPr>
            <p:ph type="title"/>
          </p:nvPr>
        </p:nvSpPr>
        <p:spPr/>
        <p:txBody>
          <a:bodyPr/>
          <a:lstStyle/>
          <a:p>
            <a:r>
              <a:rPr lang="en-US" dirty="0" smtClean="0"/>
              <a:t>26.6 Summary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val="297386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305800" cy="5486400"/>
          </a:xfrm>
        </p:spPr>
        <p:txBody>
          <a:bodyPr>
            <a:noAutofit/>
          </a:bodyPr>
          <a:lstStyle/>
          <a:p>
            <a:pPr marL="400050" indent="-400050">
              <a:lnSpc>
                <a:spcPct val="120000"/>
              </a:lnSpc>
              <a:spcBef>
                <a:spcPts val="0"/>
              </a:spcBef>
              <a:buAutoNum type="romanUcPeriod"/>
            </a:pPr>
            <a:r>
              <a:rPr lang="en-US" sz="1400" b="1" dirty="0" smtClean="0"/>
              <a:t>Unknowns</a:t>
            </a:r>
            <a:endParaRPr lang="en-US" sz="1400" b="1" dirty="0"/>
          </a:p>
          <a:p>
            <a:pPr marL="0" indent="0">
              <a:lnSpc>
                <a:spcPct val="120000"/>
              </a:lnSpc>
              <a:spcBef>
                <a:spcPts val="0"/>
              </a:spcBef>
              <a:buNone/>
            </a:pPr>
            <a:r>
              <a:rPr lang="en-US" sz="1400" dirty="0"/>
              <a:t>1. </a:t>
            </a:r>
            <a:r>
              <a:rPr lang="en-US" sz="1400" i="1" dirty="0" err="1"/>
              <a:t>SALES</a:t>
            </a:r>
            <a:r>
              <a:rPr lang="en-US" sz="1400" i="1" baseline="-25000" dirty="0" err="1"/>
              <a:t>t</a:t>
            </a:r>
            <a:r>
              <a:rPr lang="en-US" sz="1400" dirty="0"/>
              <a:t>			Sales</a:t>
            </a:r>
          </a:p>
          <a:p>
            <a:pPr marL="0" indent="0">
              <a:lnSpc>
                <a:spcPct val="120000"/>
              </a:lnSpc>
              <a:spcBef>
                <a:spcPts val="0"/>
              </a:spcBef>
              <a:buNone/>
            </a:pPr>
            <a:r>
              <a:rPr lang="en-US" sz="1400" dirty="0"/>
              <a:t>2. </a:t>
            </a:r>
            <a:r>
              <a:rPr lang="en-US" sz="1400" i="1" dirty="0" err="1"/>
              <a:t>CA</a:t>
            </a:r>
            <a:r>
              <a:rPr lang="en-US" sz="1400" i="1" baseline="-25000" dirty="0" err="1"/>
              <a:t>t</a:t>
            </a:r>
            <a:r>
              <a:rPr lang="en-US" sz="1400" dirty="0"/>
              <a:t>			Current Assets</a:t>
            </a:r>
          </a:p>
          <a:p>
            <a:pPr marL="0" indent="0">
              <a:lnSpc>
                <a:spcPct val="120000"/>
              </a:lnSpc>
              <a:spcBef>
                <a:spcPts val="0"/>
              </a:spcBef>
              <a:buNone/>
            </a:pPr>
            <a:r>
              <a:rPr lang="en-US" sz="1400" dirty="0"/>
              <a:t>3. </a:t>
            </a:r>
            <a:r>
              <a:rPr lang="en-US" sz="1400" i="1" dirty="0" err="1"/>
              <a:t>FA</a:t>
            </a:r>
            <a:r>
              <a:rPr lang="en-US" sz="1400" i="1" baseline="-25000" dirty="0" err="1"/>
              <a:t>t</a:t>
            </a:r>
            <a:r>
              <a:rPr lang="en-US" sz="1400" dirty="0"/>
              <a:t>			Fixed Assets</a:t>
            </a:r>
          </a:p>
          <a:p>
            <a:pPr marL="0" indent="0">
              <a:lnSpc>
                <a:spcPct val="120000"/>
              </a:lnSpc>
              <a:spcBef>
                <a:spcPts val="0"/>
              </a:spcBef>
              <a:buNone/>
            </a:pPr>
            <a:r>
              <a:rPr lang="en-US" sz="1400" dirty="0"/>
              <a:t>4. </a:t>
            </a:r>
            <a:r>
              <a:rPr lang="en-US" sz="1400" i="1" dirty="0"/>
              <a:t>A</a:t>
            </a:r>
            <a:r>
              <a:rPr lang="en-US" sz="1400" i="1" baseline="-25000" dirty="0"/>
              <a:t>t</a:t>
            </a:r>
            <a:r>
              <a:rPr lang="en-US" sz="1400" dirty="0"/>
              <a:t>			Total Assets</a:t>
            </a:r>
          </a:p>
          <a:p>
            <a:pPr marL="0" indent="0">
              <a:lnSpc>
                <a:spcPct val="120000"/>
              </a:lnSpc>
              <a:spcBef>
                <a:spcPts val="0"/>
              </a:spcBef>
              <a:buNone/>
            </a:pPr>
            <a:r>
              <a:rPr lang="en-US" sz="1400" dirty="0"/>
              <a:t>5. </a:t>
            </a:r>
            <a:r>
              <a:rPr lang="en-US" sz="1400" i="1" dirty="0" err="1"/>
              <a:t>CL</a:t>
            </a:r>
            <a:r>
              <a:rPr lang="en-US" sz="1400" i="1" baseline="-25000" dirty="0" err="1"/>
              <a:t>t</a:t>
            </a:r>
            <a:r>
              <a:rPr lang="en-US" sz="1400" dirty="0"/>
              <a:t>			Current Payables</a:t>
            </a:r>
          </a:p>
          <a:p>
            <a:pPr marL="0" indent="0">
              <a:lnSpc>
                <a:spcPct val="120000"/>
              </a:lnSpc>
              <a:spcBef>
                <a:spcPts val="0"/>
              </a:spcBef>
              <a:buNone/>
            </a:pPr>
            <a:r>
              <a:rPr lang="en-US" sz="1400" dirty="0"/>
              <a:t>6. </a:t>
            </a:r>
            <a:r>
              <a:rPr lang="en-US" sz="1400" i="1" dirty="0" err="1"/>
              <a:t>NF</a:t>
            </a:r>
            <a:r>
              <a:rPr lang="en-US" sz="1400" i="1" baseline="-25000" dirty="0" err="1"/>
              <a:t>t</a:t>
            </a:r>
            <a:r>
              <a:rPr lang="en-US" sz="1400" dirty="0"/>
              <a:t>			Needed Funds</a:t>
            </a:r>
          </a:p>
          <a:p>
            <a:pPr marL="0" indent="0">
              <a:lnSpc>
                <a:spcPct val="120000"/>
              </a:lnSpc>
              <a:spcBef>
                <a:spcPts val="0"/>
              </a:spcBef>
              <a:buNone/>
            </a:pPr>
            <a:r>
              <a:rPr lang="en-US" sz="1400" dirty="0"/>
              <a:t>7. </a:t>
            </a:r>
            <a:r>
              <a:rPr lang="en-US" sz="1400" i="1" dirty="0" err="1"/>
              <a:t>EBIT</a:t>
            </a:r>
            <a:r>
              <a:rPr lang="en-US" sz="1400" i="1" baseline="-25000" dirty="0" err="1"/>
              <a:t>t</a:t>
            </a:r>
            <a:r>
              <a:rPr lang="en-US" sz="1400" dirty="0"/>
              <a:t>			Earnings before Interest and Taxes</a:t>
            </a:r>
          </a:p>
          <a:p>
            <a:pPr marL="0" indent="0">
              <a:lnSpc>
                <a:spcPct val="120000"/>
              </a:lnSpc>
              <a:spcBef>
                <a:spcPts val="0"/>
              </a:spcBef>
              <a:buNone/>
            </a:pPr>
            <a:r>
              <a:rPr lang="en-US" sz="1400" dirty="0"/>
              <a:t>8. </a:t>
            </a:r>
            <a:r>
              <a:rPr lang="en-US" sz="1400" i="1" dirty="0" err="1"/>
              <a:t>NL</a:t>
            </a:r>
            <a:r>
              <a:rPr lang="en-US" sz="1400" i="1" baseline="-25000" dirty="0" err="1"/>
              <a:t>t</a:t>
            </a:r>
            <a:r>
              <a:rPr lang="en-US" sz="1400" dirty="0"/>
              <a:t>			New Debt</a:t>
            </a:r>
          </a:p>
          <a:p>
            <a:pPr marL="0" indent="0">
              <a:lnSpc>
                <a:spcPct val="120000"/>
              </a:lnSpc>
              <a:spcBef>
                <a:spcPts val="0"/>
              </a:spcBef>
              <a:buNone/>
            </a:pPr>
            <a:r>
              <a:rPr lang="en-US" sz="1400" dirty="0"/>
              <a:t>9. </a:t>
            </a:r>
            <a:r>
              <a:rPr lang="en-US" sz="1400" i="1" dirty="0" err="1"/>
              <a:t>NS</a:t>
            </a:r>
            <a:r>
              <a:rPr lang="en-US" sz="1400" i="1" baseline="-25000" dirty="0" err="1"/>
              <a:t>t</a:t>
            </a:r>
            <a:r>
              <a:rPr lang="en-US" sz="1400" dirty="0"/>
              <a:t>			New Stock</a:t>
            </a:r>
          </a:p>
          <a:p>
            <a:pPr marL="0" indent="0">
              <a:lnSpc>
                <a:spcPct val="120000"/>
              </a:lnSpc>
              <a:spcBef>
                <a:spcPts val="0"/>
              </a:spcBef>
              <a:buNone/>
            </a:pPr>
            <a:r>
              <a:rPr lang="en-US" sz="1400" dirty="0"/>
              <a:t>10. </a:t>
            </a:r>
            <a:r>
              <a:rPr lang="en-US" sz="1400" i="1" dirty="0"/>
              <a:t>L</a:t>
            </a:r>
            <a:r>
              <a:rPr lang="en-US" sz="1400" i="1" baseline="-25000" dirty="0"/>
              <a:t>t</a:t>
            </a:r>
            <a:r>
              <a:rPr lang="en-US" sz="1400" dirty="0"/>
              <a:t>			Total Debt</a:t>
            </a:r>
          </a:p>
          <a:p>
            <a:pPr marL="0" indent="0">
              <a:lnSpc>
                <a:spcPct val="120000"/>
              </a:lnSpc>
              <a:spcBef>
                <a:spcPts val="0"/>
              </a:spcBef>
              <a:buNone/>
            </a:pPr>
            <a:r>
              <a:rPr lang="en-US" sz="1400" dirty="0"/>
              <a:t>11. </a:t>
            </a:r>
            <a:r>
              <a:rPr lang="en-US" sz="1400" i="1" dirty="0"/>
              <a:t>S</a:t>
            </a:r>
            <a:r>
              <a:rPr lang="en-US" sz="1400" i="1" baseline="-25000" dirty="0"/>
              <a:t>t</a:t>
            </a:r>
            <a:r>
              <a:rPr lang="en-US" sz="1400" baseline="-25000" dirty="0"/>
              <a:t>			</a:t>
            </a:r>
            <a:r>
              <a:rPr lang="en-US" sz="1400" dirty="0"/>
              <a:t>Common Stock</a:t>
            </a:r>
          </a:p>
          <a:p>
            <a:pPr marL="0" indent="0">
              <a:lnSpc>
                <a:spcPct val="120000"/>
              </a:lnSpc>
              <a:spcBef>
                <a:spcPts val="0"/>
              </a:spcBef>
              <a:buNone/>
            </a:pPr>
            <a:r>
              <a:rPr lang="en-US" sz="1400" dirty="0"/>
              <a:t>12. </a:t>
            </a:r>
            <a:r>
              <a:rPr lang="en-US" sz="1400" i="1" dirty="0" err="1"/>
              <a:t>R</a:t>
            </a:r>
            <a:r>
              <a:rPr lang="en-US" sz="1400" i="1" baseline="-25000" dirty="0" err="1"/>
              <a:t>t</a:t>
            </a:r>
            <a:r>
              <a:rPr lang="en-US" sz="1400" dirty="0"/>
              <a:t>			Retained Earnings</a:t>
            </a:r>
          </a:p>
          <a:p>
            <a:pPr marL="0" indent="0">
              <a:lnSpc>
                <a:spcPct val="120000"/>
              </a:lnSpc>
              <a:spcBef>
                <a:spcPts val="0"/>
              </a:spcBef>
              <a:buNone/>
            </a:pPr>
            <a:r>
              <a:rPr lang="en-US" sz="1400" dirty="0"/>
              <a:t>13. </a:t>
            </a:r>
            <a:r>
              <a:rPr lang="en-US" sz="1400" i="1" dirty="0"/>
              <a:t>i</a:t>
            </a:r>
            <a:r>
              <a:rPr lang="en-US" sz="1400" i="1" baseline="-25000" dirty="0"/>
              <a:t>t</a:t>
            </a:r>
            <a:r>
              <a:rPr lang="en-US" sz="1400" dirty="0"/>
              <a:t>			Interest Rate on Debt</a:t>
            </a:r>
          </a:p>
          <a:p>
            <a:pPr marL="0" indent="0">
              <a:lnSpc>
                <a:spcPct val="120000"/>
              </a:lnSpc>
              <a:spcBef>
                <a:spcPts val="0"/>
              </a:spcBef>
              <a:buNone/>
            </a:pPr>
            <a:r>
              <a:rPr lang="en-US" sz="1400" dirty="0"/>
              <a:t>14.</a:t>
            </a:r>
            <a:r>
              <a:rPr lang="en-US" sz="1400" i="1" dirty="0"/>
              <a:t>EAFCD</a:t>
            </a:r>
            <a:r>
              <a:rPr lang="en-US" sz="1400" i="1" baseline="-25000" dirty="0"/>
              <a:t>I</a:t>
            </a:r>
            <a:r>
              <a:rPr lang="en-US" sz="1400" dirty="0"/>
              <a:t>		Earnings Available for Common Dividends</a:t>
            </a:r>
          </a:p>
          <a:p>
            <a:pPr marL="0" indent="0">
              <a:lnSpc>
                <a:spcPct val="120000"/>
              </a:lnSpc>
              <a:spcBef>
                <a:spcPts val="0"/>
              </a:spcBef>
              <a:buNone/>
            </a:pPr>
            <a:r>
              <a:rPr lang="en-US" sz="1400" dirty="0"/>
              <a:t>15.</a:t>
            </a:r>
            <a:r>
              <a:rPr lang="en-US" sz="1400" i="1" dirty="0"/>
              <a:t>CMDIV</a:t>
            </a:r>
            <a:r>
              <a:rPr lang="en-US" sz="1400" i="1" baseline="-25000" dirty="0"/>
              <a:t>t</a:t>
            </a:r>
            <a:r>
              <a:rPr lang="en-US" sz="1400" dirty="0"/>
              <a:t>			Common Dividends</a:t>
            </a:r>
          </a:p>
          <a:p>
            <a:pPr marL="0" indent="0">
              <a:lnSpc>
                <a:spcPct val="120000"/>
              </a:lnSpc>
              <a:spcBef>
                <a:spcPts val="0"/>
              </a:spcBef>
              <a:buNone/>
            </a:pPr>
            <a:r>
              <a:rPr lang="en-US" sz="1400" dirty="0"/>
              <a:t>16.</a:t>
            </a:r>
            <a:r>
              <a:rPr lang="en-US" sz="1400" i="1" dirty="0"/>
              <a:t>NUMCS</a:t>
            </a:r>
            <a:r>
              <a:rPr lang="en-US" sz="1400" i="1" baseline="-25000" dirty="0"/>
              <a:t>t</a:t>
            </a:r>
            <a:r>
              <a:rPr lang="en-US" sz="1400" dirty="0"/>
              <a:t>		Number of Common Shares Outstanding</a:t>
            </a:r>
          </a:p>
          <a:p>
            <a:pPr marL="0" indent="0">
              <a:lnSpc>
                <a:spcPct val="120000"/>
              </a:lnSpc>
              <a:spcBef>
                <a:spcPts val="0"/>
              </a:spcBef>
              <a:buNone/>
            </a:pPr>
            <a:r>
              <a:rPr lang="en-US" sz="1400" dirty="0"/>
              <a:t>17.</a:t>
            </a:r>
            <a:r>
              <a:rPr lang="en-US" sz="1400" i="1" dirty="0"/>
              <a:t>NEWCS</a:t>
            </a:r>
            <a:r>
              <a:rPr lang="en-US" sz="1400" i="1" baseline="-25000" dirty="0"/>
              <a:t>t</a:t>
            </a:r>
            <a:r>
              <a:rPr lang="en-US" sz="1400" dirty="0"/>
              <a:t>		New Common Shares Issued</a:t>
            </a:r>
          </a:p>
          <a:p>
            <a:pPr marL="0" indent="0">
              <a:lnSpc>
                <a:spcPct val="120000"/>
              </a:lnSpc>
              <a:spcBef>
                <a:spcPts val="0"/>
              </a:spcBef>
              <a:buNone/>
            </a:pPr>
            <a:r>
              <a:rPr lang="en-US" sz="1400" dirty="0"/>
              <a:t>18.</a:t>
            </a:r>
            <a:r>
              <a:rPr lang="en-US" sz="1400" i="1" dirty="0"/>
              <a:t>P</a:t>
            </a:r>
            <a:r>
              <a:rPr lang="en-US" sz="1400" i="1" baseline="-25000" dirty="0"/>
              <a:t>t</a:t>
            </a:r>
            <a:r>
              <a:rPr lang="en-US" sz="1400" dirty="0"/>
              <a:t>			Price per Share</a:t>
            </a:r>
          </a:p>
          <a:p>
            <a:pPr marL="0" indent="0">
              <a:lnSpc>
                <a:spcPct val="120000"/>
              </a:lnSpc>
              <a:spcBef>
                <a:spcPts val="0"/>
              </a:spcBef>
              <a:buNone/>
            </a:pPr>
            <a:r>
              <a:rPr lang="en-US" sz="1400" dirty="0"/>
              <a:t>19.</a:t>
            </a:r>
            <a:r>
              <a:rPr lang="en-US" sz="1400" i="1" dirty="0"/>
              <a:t>EPS</a:t>
            </a:r>
            <a:r>
              <a:rPr lang="en-US" sz="1400" i="1" baseline="-25000" dirty="0"/>
              <a:t>t</a:t>
            </a:r>
            <a:r>
              <a:rPr lang="en-US" sz="1400" dirty="0"/>
              <a:t>			Earnings per Share</a:t>
            </a:r>
          </a:p>
          <a:p>
            <a:pPr marL="0" indent="0">
              <a:lnSpc>
                <a:spcPct val="120000"/>
              </a:lnSpc>
              <a:spcBef>
                <a:spcPts val="0"/>
              </a:spcBef>
              <a:buNone/>
            </a:pPr>
            <a:r>
              <a:rPr lang="en-US" sz="1400" dirty="0"/>
              <a:t>20.</a:t>
            </a:r>
            <a:r>
              <a:rPr lang="en-US" sz="1400" i="1" dirty="0"/>
              <a:t>DPS</a:t>
            </a:r>
            <a:r>
              <a:rPr lang="en-US" sz="1400" i="1" baseline="-25000" dirty="0"/>
              <a:t>t</a:t>
            </a:r>
            <a:r>
              <a:rPr lang="en-US" sz="1400" dirty="0"/>
              <a:t>			Dividends per </a:t>
            </a:r>
            <a:r>
              <a:rPr lang="en-US" sz="1400" dirty="0" smtClean="0"/>
              <a:t>Share</a:t>
            </a:r>
            <a:endParaRPr lang="en-US" sz="1400" dirty="0"/>
          </a:p>
        </p:txBody>
      </p:sp>
      <p:sp>
        <p:nvSpPr>
          <p:cNvPr id="4" name="TextBox 3"/>
          <p:cNvSpPr txBox="1"/>
          <p:nvPr/>
        </p:nvSpPr>
        <p:spPr>
          <a:xfrm>
            <a:off x="152400" y="381000"/>
            <a:ext cx="7239000" cy="6096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26.2 List</a:t>
            </a:r>
            <a:r>
              <a:rPr kumimoji="0" lang="en-US"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of Unknowns and List of Parameters Provided by Management</a:t>
            </a:r>
            <a:endParaRPr kumimoji="0" lang="en-US" b="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a:p>
            <a:r>
              <a:rPr lang="en-US" sz="1200" i="1" dirty="0" smtClean="0">
                <a:solidFill>
                  <a:schemeClr val="accent1"/>
                </a:solidFill>
                <a:latin typeface="Times New Roman" pitchFamily="18" charset="0"/>
                <a:cs typeface="Times New Roman" pitchFamily="18" charset="0"/>
              </a:rPr>
              <a:t>Source</a:t>
            </a:r>
            <a:r>
              <a:rPr lang="en-US" sz="1200" dirty="0" smtClean="0">
                <a:solidFill>
                  <a:schemeClr val="accent1"/>
                </a:solidFill>
                <a:latin typeface="Times New Roman" pitchFamily="18" charset="0"/>
                <a:cs typeface="Times New Roman" pitchFamily="18" charset="0"/>
              </a:rPr>
              <a:t>: Warren</a:t>
            </a:r>
            <a:r>
              <a:rPr lang="en-US" sz="1200" dirty="0">
                <a:solidFill>
                  <a:schemeClr val="accent1"/>
                </a:solidFill>
                <a:latin typeface="Times New Roman" pitchFamily="18" charset="0"/>
                <a:cs typeface="Times New Roman" pitchFamily="18" charset="0"/>
              </a:rPr>
              <a:t>, J. M. and J. </a:t>
            </a:r>
            <a:r>
              <a:rPr lang="en-US" sz="1200" dirty="0" err="1">
                <a:solidFill>
                  <a:schemeClr val="accent1"/>
                </a:solidFill>
                <a:latin typeface="Times New Roman" pitchFamily="18" charset="0"/>
                <a:cs typeface="Times New Roman" pitchFamily="18" charset="0"/>
              </a:rPr>
              <a:t>P.Shelton</a:t>
            </a:r>
            <a:r>
              <a:rPr lang="en-US" sz="1200" dirty="0">
                <a:solidFill>
                  <a:schemeClr val="accent1"/>
                </a:solidFill>
                <a:latin typeface="Times New Roman" pitchFamily="18" charset="0"/>
                <a:cs typeface="Times New Roman" pitchFamily="18" charset="0"/>
              </a:rPr>
              <a:t>. “A Simultaneous-Equation Approach to Financial Planning.” </a:t>
            </a:r>
            <a:r>
              <a:rPr lang="en-US" sz="1200" i="1" dirty="0">
                <a:solidFill>
                  <a:schemeClr val="accent1"/>
                </a:solidFill>
                <a:latin typeface="Times New Roman" pitchFamily="18" charset="0"/>
                <a:cs typeface="Times New Roman" pitchFamily="18" charset="0"/>
              </a:rPr>
              <a:t>Journal of Finance</a:t>
            </a:r>
            <a:r>
              <a:rPr lang="en-US" sz="1200" dirty="0">
                <a:solidFill>
                  <a:schemeClr val="accent1"/>
                </a:solidFill>
                <a:latin typeface="Times New Roman" pitchFamily="18" charset="0"/>
                <a:cs typeface="Times New Roman" pitchFamily="18" charset="0"/>
              </a:rPr>
              <a:t> (December 1971): Table 1. Reprinted by permission.</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1825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305800" cy="5486400"/>
          </a:xfrm>
        </p:spPr>
        <p:txBody>
          <a:bodyPr>
            <a:normAutofit fontScale="77500" lnSpcReduction="20000"/>
          </a:bodyPr>
          <a:lstStyle/>
          <a:p>
            <a:pPr marL="0" indent="0">
              <a:lnSpc>
                <a:spcPct val="120000"/>
              </a:lnSpc>
              <a:spcBef>
                <a:spcPts val="0"/>
              </a:spcBef>
              <a:buNone/>
            </a:pPr>
            <a:r>
              <a:rPr lang="en-US" b="1" u="sng" dirty="0"/>
              <a:t>II Provided by Management</a:t>
            </a:r>
          </a:p>
          <a:p>
            <a:pPr marL="0" indent="0">
              <a:lnSpc>
                <a:spcPct val="120000"/>
              </a:lnSpc>
              <a:spcBef>
                <a:spcPts val="0"/>
              </a:spcBef>
              <a:buNone/>
            </a:pPr>
            <a:r>
              <a:rPr lang="en-US" dirty="0"/>
              <a:t>21.</a:t>
            </a:r>
            <a:r>
              <a:rPr lang="en-US" i="1" dirty="0"/>
              <a:t>SALES</a:t>
            </a:r>
            <a:r>
              <a:rPr lang="en-US" i="1" baseline="-25000" dirty="0"/>
              <a:t>t</a:t>
            </a:r>
            <a:r>
              <a:rPr lang="en-US" baseline="-25000" dirty="0"/>
              <a:t>−1</a:t>
            </a:r>
            <a:r>
              <a:rPr lang="en-US" dirty="0"/>
              <a:t>		Sales in Previous Period</a:t>
            </a:r>
          </a:p>
          <a:p>
            <a:pPr marL="0" indent="0">
              <a:lnSpc>
                <a:spcPct val="120000"/>
              </a:lnSpc>
              <a:spcBef>
                <a:spcPts val="0"/>
              </a:spcBef>
              <a:buNone/>
            </a:pPr>
            <a:r>
              <a:rPr lang="en-US" dirty="0"/>
              <a:t>22.</a:t>
            </a:r>
            <a:r>
              <a:rPr lang="en-US" i="1" dirty="0"/>
              <a:t>GSALS</a:t>
            </a:r>
            <a:r>
              <a:rPr lang="en-US" i="1" baseline="-25000" dirty="0"/>
              <a:t>t</a:t>
            </a:r>
            <a:r>
              <a:rPr lang="en-US" dirty="0"/>
              <a:t>			Growth in Sales</a:t>
            </a:r>
          </a:p>
          <a:p>
            <a:pPr marL="0" indent="0">
              <a:lnSpc>
                <a:spcPct val="120000"/>
              </a:lnSpc>
              <a:spcBef>
                <a:spcPts val="0"/>
              </a:spcBef>
              <a:buNone/>
            </a:pPr>
            <a:r>
              <a:rPr lang="en-US" dirty="0"/>
              <a:t>23.</a:t>
            </a:r>
            <a:r>
              <a:rPr lang="en-US" i="1" dirty="0"/>
              <a:t>RCA</a:t>
            </a:r>
            <a:r>
              <a:rPr lang="en-US" i="1" baseline="-25000" dirty="0"/>
              <a:t>t</a:t>
            </a:r>
            <a:r>
              <a:rPr lang="en-US" dirty="0"/>
              <a:t>			Current Assets as a Percent of Sales</a:t>
            </a:r>
          </a:p>
          <a:p>
            <a:pPr marL="0" indent="0">
              <a:lnSpc>
                <a:spcPct val="120000"/>
              </a:lnSpc>
              <a:spcBef>
                <a:spcPts val="0"/>
              </a:spcBef>
              <a:buNone/>
            </a:pPr>
            <a:r>
              <a:rPr lang="en-US" dirty="0"/>
              <a:t>24.</a:t>
            </a:r>
            <a:r>
              <a:rPr lang="en-US" i="1" dirty="0"/>
              <a:t>RFA</a:t>
            </a:r>
            <a:r>
              <a:rPr lang="en-US" i="1" baseline="-25000" dirty="0"/>
              <a:t>t</a:t>
            </a:r>
            <a:r>
              <a:rPr lang="en-US" dirty="0"/>
              <a:t>			Fixed Assets as a Percent of Sales</a:t>
            </a:r>
          </a:p>
          <a:p>
            <a:pPr marL="0" indent="0">
              <a:lnSpc>
                <a:spcPct val="120000"/>
              </a:lnSpc>
              <a:spcBef>
                <a:spcPts val="0"/>
              </a:spcBef>
              <a:buNone/>
            </a:pPr>
            <a:r>
              <a:rPr lang="en-US" dirty="0"/>
              <a:t>25.</a:t>
            </a:r>
            <a:r>
              <a:rPr lang="en-US" i="1" dirty="0"/>
              <a:t>RCL</a:t>
            </a:r>
            <a:r>
              <a:rPr lang="en-US" i="1" baseline="-25000" dirty="0"/>
              <a:t>t</a:t>
            </a:r>
            <a:r>
              <a:rPr lang="en-US" dirty="0"/>
              <a:t>			Current Payables as a Percent of Sales</a:t>
            </a:r>
          </a:p>
          <a:p>
            <a:pPr marL="0" indent="0">
              <a:lnSpc>
                <a:spcPct val="120000"/>
              </a:lnSpc>
              <a:spcBef>
                <a:spcPts val="0"/>
              </a:spcBef>
              <a:buNone/>
            </a:pPr>
            <a:r>
              <a:rPr lang="en-US" dirty="0"/>
              <a:t>26.</a:t>
            </a:r>
            <a:r>
              <a:rPr lang="en-US" i="1" dirty="0"/>
              <a:t>PFDSK</a:t>
            </a:r>
            <a:r>
              <a:rPr lang="en-US" i="1" baseline="-25000" dirty="0"/>
              <a:t>t</a:t>
            </a:r>
            <a:r>
              <a:rPr lang="en-US" dirty="0"/>
              <a:t>			Preferred Stock</a:t>
            </a:r>
          </a:p>
          <a:p>
            <a:pPr marL="0" indent="0">
              <a:lnSpc>
                <a:spcPct val="120000"/>
              </a:lnSpc>
              <a:spcBef>
                <a:spcPts val="0"/>
              </a:spcBef>
              <a:buNone/>
            </a:pPr>
            <a:r>
              <a:rPr lang="en-US" dirty="0"/>
              <a:t>27.PFDIV</a:t>
            </a:r>
            <a:r>
              <a:rPr lang="en-US" i="1" baseline="-25000" dirty="0"/>
              <a:t>t</a:t>
            </a:r>
            <a:r>
              <a:rPr lang="en-US" dirty="0"/>
              <a:t>			Preferred Dividends</a:t>
            </a:r>
          </a:p>
          <a:p>
            <a:pPr marL="0" indent="0">
              <a:lnSpc>
                <a:spcPct val="120000"/>
              </a:lnSpc>
              <a:spcBef>
                <a:spcPts val="0"/>
              </a:spcBef>
              <a:buNone/>
            </a:pPr>
            <a:r>
              <a:rPr lang="en-US" dirty="0"/>
              <a:t>28.</a:t>
            </a:r>
            <a:r>
              <a:rPr lang="en-US" i="1" dirty="0"/>
              <a:t>L</a:t>
            </a:r>
            <a:r>
              <a:rPr lang="en-US" i="1" baseline="-25000" dirty="0"/>
              <a:t>t</a:t>
            </a:r>
            <a:r>
              <a:rPr lang="en-US" baseline="-25000" dirty="0"/>
              <a:t>−1</a:t>
            </a:r>
            <a:r>
              <a:rPr lang="en-US" dirty="0"/>
              <a:t>			Debt in Previous Period</a:t>
            </a:r>
          </a:p>
          <a:p>
            <a:pPr marL="0" indent="0">
              <a:lnSpc>
                <a:spcPct val="120000"/>
              </a:lnSpc>
              <a:spcBef>
                <a:spcPts val="0"/>
              </a:spcBef>
              <a:buNone/>
            </a:pPr>
            <a:r>
              <a:rPr lang="en-US" dirty="0"/>
              <a:t>29.</a:t>
            </a:r>
            <a:r>
              <a:rPr lang="en-US" i="1" dirty="0"/>
              <a:t>LR</a:t>
            </a:r>
            <a:r>
              <a:rPr lang="en-US" i="1" baseline="-25000" dirty="0"/>
              <a:t>t</a:t>
            </a:r>
            <a:r>
              <a:rPr lang="en-US" dirty="0"/>
              <a:t>			Debt Repayment</a:t>
            </a:r>
          </a:p>
          <a:p>
            <a:pPr marL="0" indent="0">
              <a:lnSpc>
                <a:spcPct val="120000"/>
              </a:lnSpc>
              <a:spcBef>
                <a:spcPts val="0"/>
              </a:spcBef>
              <a:buNone/>
            </a:pPr>
            <a:r>
              <a:rPr lang="en-US" dirty="0"/>
              <a:t>30.</a:t>
            </a:r>
            <a:r>
              <a:rPr lang="en-US" i="1" dirty="0"/>
              <a:t>S</a:t>
            </a:r>
            <a:r>
              <a:rPr lang="en-US" i="1" baseline="-25000" dirty="0"/>
              <a:t>t</a:t>
            </a:r>
            <a:r>
              <a:rPr lang="en-US" baseline="-25000" dirty="0"/>
              <a:t>−1</a:t>
            </a:r>
            <a:r>
              <a:rPr lang="en-US" dirty="0"/>
              <a:t>			Common Stock in Previous Period</a:t>
            </a:r>
          </a:p>
          <a:p>
            <a:pPr marL="0" indent="0">
              <a:lnSpc>
                <a:spcPct val="120000"/>
              </a:lnSpc>
              <a:spcBef>
                <a:spcPts val="0"/>
              </a:spcBef>
              <a:buNone/>
            </a:pPr>
            <a:r>
              <a:rPr lang="en-US" dirty="0"/>
              <a:t>31.</a:t>
            </a:r>
            <a:r>
              <a:rPr lang="en-US" i="1" dirty="0"/>
              <a:t>R</a:t>
            </a:r>
            <a:r>
              <a:rPr lang="en-US" i="1" baseline="-25000" dirty="0"/>
              <a:t>t</a:t>
            </a:r>
            <a:r>
              <a:rPr lang="en-US" baseline="-25000" dirty="0"/>
              <a:t>−1</a:t>
            </a:r>
            <a:r>
              <a:rPr lang="en-US" dirty="0"/>
              <a:t>			Retained Earnings in Previous Period</a:t>
            </a:r>
          </a:p>
          <a:p>
            <a:pPr marL="0" indent="0">
              <a:lnSpc>
                <a:spcPct val="120000"/>
              </a:lnSpc>
              <a:spcBef>
                <a:spcPts val="0"/>
              </a:spcBef>
              <a:buNone/>
            </a:pPr>
            <a:r>
              <a:rPr lang="en-US" dirty="0"/>
              <a:t>32.</a:t>
            </a:r>
            <a:r>
              <a:rPr lang="en-US" i="1" dirty="0"/>
              <a:t>b</a:t>
            </a:r>
            <a:r>
              <a:rPr lang="en-US" i="1" baseline="-25000" dirty="0"/>
              <a:t>t</a:t>
            </a:r>
            <a:r>
              <a:rPr lang="en-US" dirty="0"/>
              <a:t>			Retention Rate</a:t>
            </a:r>
          </a:p>
          <a:p>
            <a:pPr marL="0" indent="0">
              <a:lnSpc>
                <a:spcPct val="120000"/>
              </a:lnSpc>
              <a:spcBef>
                <a:spcPts val="0"/>
              </a:spcBef>
              <a:buNone/>
            </a:pPr>
            <a:r>
              <a:rPr lang="en-US" dirty="0"/>
              <a:t>33.</a:t>
            </a:r>
            <a:r>
              <a:rPr lang="en-US" i="1" dirty="0"/>
              <a:t>T</a:t>
            </a:r>
            <a:r>
              <a:rPr lang="en-US" i="1" baseline="-25000" dirty="0"/>
              <a:t>t</a:t>
            </a:r>
            <a:r>
              <a:rPr lang="en-US" dirty="0"/>
              <a:t>			Average Tax Rate</a:t>
            </a:r>
          </a:p>
          <a:p>
            <a:pPr marL="0" indent="0">
              <a:lnSpc>
                <a:spcPct val="120000"/>
              </a:lnSpc>
              <a:spcBef>
                <a:spcPts val="0"/>
              </a:spcBef>
              <a:buNone/>
            </a:pPr>
            <a:r>
              <a:rPr lang="en-US" dirty="0"/>
              <a:t>34.</a:t>
            </a:r>
            <a:r>
              <a:rPr lang="en-US" i="1" dirty="0"/>
              <a:t>i</a:t>
            </a:r>
            <a:r>
              <a:rPr lang="en-US" i="1" baseline="-25000" dirty="0"/>
              <a:t>t</a:t>
            </a:r>
            <a:r>
              <a:rPr lang="en-US" baseline="-25000" dirty="0"/>
              <a:t>−1</a:t>
            </a:r>
            <a:r>
              <a:rPr lang="en-US" dirty="0"/>
              <a:t>			Average Interest Rate in Previous Period</a:t>
            </a:r>
          </a:p>
          <a:p>
            <a:pPr marL="0" indent="0">
              <a:lnSpc>
                <a:spcPct val="120000"/>
              </a:lnSpc>
              <a:spcBef>
                <a:spcPts val="0"/>
              </a:spcBef>
              <a:buNone/>
            </a:pPr>
            <a:r>
              <a:rPr lang="en-US" dirty="0"/>
              <a:t>35.</a:t>
            </a:r>
            <a:r>
              <a:rPr lang="en-US" i="1" dirty="0"/>
              <a:t>i</a:t>
            </a:r>
            <a:r>
              <a:rPr lang="en-US" baseline="30000" dirty="0"/>
              <a:t>e</a:t>
            </a:r>
            <a:r>
              <a:rPr lang="en-US" i="1" baseline="-25000" dirty="0"/>
              <a:t>t</a:t>
            </a:r>
            <a:r>
              <a:rPr lang="en-US" dirty="0"/>
              <a:t>			Expected Interest Rate on New Debt</a:t>
            </a:r>
          </a:p>
          <a:p>
            <a:pPr marL="0" indent="0">
              <a:lnSpc>
                <a:spcPct val="120000"/>
              </a:lnSpc>
              <a:spcBef>
                <a:spcPts val="0"/>
              </a:spcBef>
              <a:buNone/>
            </a:pPr>
            <a:r>
              <a:rPr lang="en-US" dirty="0"/>
              <a:t>36.</a:t>
            </a:r>
            <a:r>
              <a:rPr lang="en-US" i="1" dirty="0"/>
              <a:t>REBIT</a:t>
            </a:r>
            <a:r>
              <a:rPr lang="en-US" i="1" baseline="-25000" dirty="0"/>
              <a:t>t</a:t>
            </a:r>
            <a:r>
              <a:rPr lang="en-US" dirty="0"/>
              <a:t>			Operating Income as a Percent of Sales</a:t>
            </a:r>
          </a:p>
          <a:p>
            <a:pPr marL="0" indent="0">
              <a:lnSpc>
                <a:spcPct val="120000"/>
              </a:lnSpc>
              <a:spcBef>
                <a:spcPts val="0"/>
              </a:spcBef>
              <a:buNone/>
            </a:pPr>
            <a:r>
              <a:rPr lang="en-US" dirty="0"/>
              <a:t>37.</a:t>
            </a:r>
            <a:r>
              <a:rPr lang="en-US" i="1" dirty="0"/>
              <a:t>U</a:t>
            </a:r>
            <a:r>
              <a:rPr lang="en-US" baseline="30000" dirty="0"/>
              <a:t>1</a:t>
            </a:r>
            <a:r>
              <a:rPr lang="en-US" i="1" baseline="-25000" dirty="0"/>
              <a:t>t</a:t>
            </a:r>
            <a:r>
              <a:rPr lang="en-US" dirty="0"/>
              <a:t>			Underwriting Cost of Debt</a:t>
            </a:r>
          </a:p>
          <a:p>
            <a:pPr marL="0" indent="0">
              <a:lnSpc>
                <a:spcPct val="120000"/>
              </a:lnSpc>
              <a:spcBef>
                <a:spcPts val="0"/>
              </a:spcBef>
              <a:buNone/>
            </a:pPr>
            <a:r>
              <a:rPr lang="en-US" dirty="0"/>
              <a:t>38.</a:t>
            </a:r>
            <a:r>
              <a:rPr lang="en-US" i="1" dirty="0"/>
              <a:t>U</a:t>
            </a:r>
            <a:r>
              <a:rPr lang="en-US" baseline="30000" dirty="0"/>
              <a:t>s</a:t>
            </a:r>
            <a:r>
              <a:rPr lang="en-US" i="1" baseline="-25000" dirty="0"/>
              <a:t>t</a:t>
            </a:r>
            <a:r>
              <a:rPr lang="en-US" dirty="0"/>
              <a:t>			Underwriting Cost of Equity</a:t>
            </a:r>
          </a:p>
          <a:p>
            <a:pPr marL="0" indent="0">
              <a:lnSpc>
                <a:spcPct val="120000"/>
              </a:lnSpc>
              <a:spcBef>
                <a:spcPts val="0"/>
              </a:spcBef>
              <a:buNone/>
            </a:pPr>
            <a:r>
              <a:rPr lang="en-US" dirty="0"/>
              <a:t>39.</a:t>
            </a:r>
            <a:r>
              <a:rPr lang="en-US" i="1" dirty="0"/>
              <a:t>K</a:t>
            </a:r>
            <a:r>
              <a:rPr lang="en-US" i="1" baseline="-25000" dirty="0"/>
              <a:t>t</a:t>
            </a:r>
            <a:r>
              <a:rPr lang="en-US" dirty="0"/>
              <a:t>			Ratio of Debt to Equity</a:t>
            </a:r>
          </a:p>
          <a:p>
            <a:pPr marL="0" indent="0">
              <a:lnSpc>
                <a:spcPct val="120000"/>
              </a:lnSpc>
              <a:spcBef>
                <a:spcPts val="0"/>
              </a:spcBef>
              <a:buNone/>
            </a:pPr>
            <a:r>
              <a:rPr lang="en-US" dirty="0"/>
              <a:t>40.</a:t>
            </a:r>
            <a:r>
              <a:rPr lang="en-US" i="1" dirty="0"/>
              <a:t>NUMCS</a:t>
            </a:r>
            <a:r>
              <a:rPr lang="en-US" i="1" baseline="-25000" dirty="0"/>
              <a:t>t</a:t>
            </a:r>
            <a:r>
              <a:rPr lang="en-US" baseline="-25000" dirty="0"/>
              <a:t>−1</a:t>
            </a:r>
            <a:r>
              <a:rPr lang="en-US" dirty="0"/>
              <a:t>		Number of Common Shares Outstanding in Previous Period</a:t>
            </a:r>
          </a:p>
          <a:p>
            <a:pPr marL="0" indent="0">
              <a:lnSpc>
                <a:spcPct val="120000"/>
              </a:lnSpc>
              <a:spcBef>
                <a:spcPts val="0"/>
              </a:spcBef>
              <a:buNone/>
            </a:pPr>
            <a:r>
              <a:rPr lang="en-US" dirty="0"/>
              <a:t>41.</a:t>
            </a:r>
            <a:r>
              <a:rPr lang="en-US" i="1" dirty="0"/>
              <a:t>m</a:t>
            </a:r>
            <a:r>
              <a:rPr lang="en-US" i="1" baseline="-25000" dirty="0"/>
              <a:t>t</a:t>
            </a:r>
            <a:r>
              <a:rPr lang="en-US" dirty="0"/>
              <a:t>			Price-Earnings Ratio</a:t>
            </a:r>
          </a:p>
          <a:p>
            <a:pPr marL="0" indent="0">
              <a:lnSpc>
                <a:spcPct val="120000"/>
              </a:lnSpc>
              <a:spcBef>
                <a:spcPts val="0"/>
              </a:spcBef>
              <a:buNone/>
            </a:pPr>
            <a:endParaRPr lang="en-US" dirty="0"/>
          </a:p>
        </p:txBody>
      </p:sp>
      <p:sp>
        <p:nvSpPr>
          <p:cNvPr id="4" name="TextBox 3"/>
          <p:cNvSpPr txBox="1"/>
          <p:nvPr/>
        </p:nvSpPr>
        <p:spPr>
          <a:xfrm>
            <a:off x="152400" y="381000"/>
            <a:ext cx="7239000" cy="6096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26.2 List</a:t>
            </a:r>
            <a:r>
              <a:rPr kumimoji="0" lang="en-US"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of Unknowns and List of Parameters Provided by Management</a:t>
            </a:r>
            <a:endParaRPr kumimoji="0" lang="en-US" b="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a:p>
            <a:r>
              <a:rPr lang="en-US" sz="1200" i="1" dirty="0" smtClean="0">
                <a:solidFill>
                  <a:schemeClr val="accent1"/>
                </a:solidFill>
                <a:latin typeface="Times New Roman" pitchFamily="18" charset="0"/>
                <a:cs typeface="Times New Roman" pitchFamily="18" charset="0"/>
              </a:rPr>
              <a:t>Source</a:t>
            </a:r>
            <a:r>
              <a:rPr lang="en-US" sz="1200" dirty="0" smtClean="0">
                <a:solidFill>
                  <a:schemeClr val="accent1"/>
                </a:solidFill>
                <a:latin typeface="Times New Roman" pitchFamily="18" charset="0"/>
                <a:cs typeface="Times New Roman" pitchFamily="18" charset="0"/>
              </a:rPr>
              <a:t>: Warren</a:t>
            </a:r>
            <a:r>
              <a:rPr lang="en-US" sz="1200" dirty="0">
                <a:solidFill>
                  <a:schemeClr val="accent1"/>
                </a:solidFill>
                <a:latin typeface="Times New Roman" pitchFamily="18" charset="0"/>
                <a:cs typeface="Times New Roman" pitchFamily="18" charset="0"/>
              </a:rPr>
              <a:t>, J. M. and J. </a:t>
            </a:r>
            <a:r>
              <a:rPr lang="en-US" sz="1200" dirty="0" err="1">
                <a:solidFill>
                  <a:schemeClr val="accent1"/>
                </a:solidFill>
                <a:latin typeface="Times New Roman" pitchFamily="18" charset="0"/>
                <a:cs typeface="Times New Roman" pitchFamily="18" charset="0"/>
              </a:rPr>
              <a:t>P.Shelton</a:t>
            </a:r>
            <a:r>
              <a:rPr lang="en-US" sz="1200" dirty="0">
                <a:solidFill>
                  <a:schemeClr val="accent1"/>
                </a:solidFill>
                <a:latin typeface="Times New Roman" pitchFamily="18" charset="0"/>
                <a:cs typeface="Times New Roman" pitchFamily="18" charset="0"/>
              </a:rPr>
              <a:t>. “A Simultaneous-Equation Approach to Financial Planning.” </a:t>
            </a:r>
            <a:r>
              <a:rPr lang="en-US" sz="1200" i="1" dirty="0">
                <a:solidFill>
                  <a:schemeClr val="accent1"/>
                </a:solidFill>
                <a:latin typeface="Times New Roman" pitchFamily="18" charset="0"/>
                <a:cs typeface="Times New Roman" pitchFamily="18" charset="0"/>
              </a:rPr>
              <a:t>Journal of Finance</a:t>
            </a:r>
            <a:r>
              <a:rPr lang="en-US" sz="1200" dirty="0">
                <a:solidFill>
                  <a:schemeClr val="accent1"/>
                </a:solidFill>
                <a:latin typeface="Times New Roman" pitchFamily="18" charset="0"/>
                <a:cs typeface="Times New Roman" pitchFamily="18" charset="0"/>
              </a:rPr>
              <a:t> (December 1971): Table 1. Reprinted by permission.</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185781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400" y="334637"/>
            <a:ext cx="8229600" cy="427363"/>
          </a:xfrm>
        </p:spPr>
        <p:txBody>
          <a:bodyPr/>
          <a:lstStyle/>
          <a:p>
            <a:pPr algn="ctr"/>
            <a:r>
              <a:rPr lang="en-US" sz="3200" dirty="0" smtClean="0"/>
              <a:t>26.2 Johnson &amp; Johnson as a Case Study</a:t>
            </a:r>
            <a:endParaRPr lang="en-US" sz="3200" dirty="0"/>
          </a:p>
        </p:txBody>
      </p:sp>
      <p:graphicFrame>
        <p:nvGraphicFramePr>
          <p:cNvPr id="7" name="Content Placeholder 3"/>
          <p:cNvGraphicFramePr>
            <a:graphicFrameLocks/>
          </p:cNvGraphicFramePr>
          <p:nvPr>
            <p:extLst>
              <p:ext uri="{D42A27DB-BD31-4B8C-83A1-F6EECF244321}">
                <p14:modId xmlns:p14="http://schemas.microsoft.com/office/powerpoint/2010/main" val="1194851083"/>
              </p:ext>
            </p:extLst>
          </p:nvPr>
        </p:nvGraphicFramePr>
        <p:xfrm>
          <a:off x="152400" y="762000"/>
          <a:ext cx="8839201" cy="5527548"/>
        </p:xfrm>
        <a:graphic>
          <a:graphicData uri="http://schemas.openxmlformats.org/drawingml/2006/table">
            <a:tbl>
              <a:tblPr firstRow="1" firstCol="1" bandRow="1">
                <a:tableStyleId>{2D5ABB26-0587-4C30-8999-92F81FD0307C}</a:tableStyleId>
              </a:tblPr>
              <a:tblGrid>
                <a:gridCol w="1767837"/>
                <a:gridCol w="1767841"/>
                <a:gridCol w="1767841"/>
                <a:gridCol w="1767841"/>
                <a:gridCol w="1767841"/>
              </a:tblGrid>
              <a:tr h="42672">
                <a:tc>
                  <a:txBody>
                    <a:bodyPr/>
                    <a:lstStyle/>
                    <a:p>
                      <a:pPr marL="0" marR="0">
                        <a:spcBef>
                          <a:spcPts val="0"/>
                        </a:spcBef>
                        <a:spcAft>
                          <a:spcPts val="0"/>
                        </a:spcAft>
                      </a:pPr>
                      <a:r>
                        <a:rPr lang="en-US" sz="1050" b="1" dirty="0">
                          <a:solidFill>
                            <a:schemeClr val="accent1"/>
                          </a:solidFill>
                          <a:effectLst/>
                          <a:latin typeface="Times New Roman" pitchFamily="18" charset="0"/>
                          <a:cs typeface="Times New Roman" pitchFamily="18" charset="0"/>
                        </a:rPr>
                        <a:t>Variable*</a:t>
                      </a:r>
                      <a:endParaRPr lang="en-US" sz="1050" b="1" dirty="0">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endParaRPr lang="en-US" sz="1050" b="1" dirty="0">
                        <a:solidFill>
                          <a:schemeClr val="accent1"/>
                        </a:solidFill>
                        <a:effectLst/>
                        <a:latin typeface="Times New Roman" pitchFamily="18" charset="0"/>
                        <a:cs typeface="Times New Roman" pitchFamily="18" charset="0"/>
                      </a:endParaRPr>
                    </a:p>
                  </a:txBody>
                  <a:tcPr marL="43800" marR="43800" marT="0" marB="0" anchor="ctr"/>
                </a:tc>
                <a:tc>
                  <a:txBody>
                    <a:bodyPr/>
                    <a:lstStyle/>
                    <a:p>
                      <a:endParaRPr lang="en-US" sz="1050" b="1" dirty="0">
                        <a:solidFill>
                          <a:schemeClr val="accent1"/>
                        </a:solidFill>
                        <a:effectLst/>
                        <a:latin typeface="Times New Roman" pitchFamily="18" charset="0"/>
                        <a:cs typeface="Times New Roman" pitchFamily="18" charset="0"/>
                      </a:endParaRPr>
                    </a:p>
                  </a:txBody>
                  <a:tcPr marL="43800" marR="43800" marT="0" marB="0" anchor="ctr"/>
                </a:tc>
                <a:tc>
                  <a:txBody>
                    <a:bodyPr/>
                    <a:lstStyle/>
                    <a:p>
                      <a:endParaRPr lang="en-US" sz="1050" b="1" dirty="0">
                        <a:solidFill>
                          <a:schemeClr val="accent1"/>
                        </a:solidFill>
                        <a:effectLst/>
                        <a:latin typeface="Times New Roman" pitchFamily="18" charset="0"/>
                        <a:cs typeface="Times New Roman" pitchFamily="18" charset="0"/>
                      </a:endParaRPr>
                    </a:p>
                  </a:txBody>
                  <a:tcPr marL="43800" marR="43800" marT="0" marB="0" anchor="ctr"/>
                </a:tc>
                <a:tc>
                  <a:txBody>
                    <a:bodyPr/>
                    <a:lstStyle/>
                    <a:p>
                      <a:endParaRPr lang="en-US" sz="1000">
                        <a:effectLst/>
                        <a:latin typeface="Times"/>
                      </a:endParaRPr>
                    </a:p>
                  </a:txBody>
                  <a:tcPr marL="43800" marR="43800" marT="0" marB="0" anchor="ctr"/>
                </a:tc>
              </a:tr>
              <a:tr h="210312">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Number</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Data**</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Variable</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Description</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endParaRPr lang="en-US" sz="1000">
                        <a:effectLst/>
                        <a:latin typeface="Times"/>
                      </a:endParaRPr>
                    </a:p>
                  </a:txBody>
                  <a:tcPr marL="43800" marR="43800" marT="0" marB="0" anchor="ct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61897.0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SALEt−1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Net Sales at t−1 = 2009</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22</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−0.2900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GCALSt</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Growth in Sales</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23</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dirty="0">
                          <a:solidFill>
                            <a:schemeClr val="accent1"/>
                          </a:solidFill>
                          <a:effectLst/>
                          <a:latin typeface="Times New Roman" pitchFamily="18" charset="0"/>
                          <a:cs typeface="Times New Roman" pitchFamily="18" charset="0"/>
                        </a:rPr>
                        <a:t>0.6388</a:t>
                      </a:r>
                      <a:endParaRPr lang="en-US" sz="1050" b="1" dirty="0">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RCAt−1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Current Assets as a Percentage of Sales</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24</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0.8909</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RFAt−1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Fixed Assets as a Percentage of Sales</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25</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0.3109</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RCLt−1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Current Payables as a Percentage of Sales</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26</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dirty="0">
                          <a:solidFill>
                            <a:schemeClr val="accent1"/>
                          </a:solidFill>
                          <a:effectLst/>
                          <a:latin typeface="Times New Roman" pitchFamily="18" charset="0"/>
                          <a:cs typeface="Times New Roman" pitchFamily="18" charset="0"/>
                        </a:rPr>
                        <a:t>0.0000</a:t>
                      </a:r>
                      <a:endParaRPr lang="en-US" sz="1050" b="1" dirty="0">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PFDSKt−1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Preferred Stock</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27</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0.0000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PFDIVt−1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Preferred Dividends</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28</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8223.0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Lt−1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Long-Term Debt in Previous Period</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29</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219.0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LRt−1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Long-Term Debt Repayment (Reduction) </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3120.0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St−1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Common Stock in Previous Period</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67248.0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Rt−1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Retained Earnings in Previous Period</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32</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0.5657</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bt−1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Retention Rate</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33</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0.2215</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Tt−1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Average Tax Rate (Income Taxes/Pretax Income)</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34</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0.0671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it−1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Average Interest Rate in Previous Period</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35</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0.0671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i</a:t>
                      </a:r>
                      <a:r>
                        <a:rPr lang="en-US" sz="1050" b="1" baseline="30000">
                          <a:solidFill>
                            <a:schemeClr val="accent1"/>
                          </a:solidFill>
                          <a:effectLst/>
                          <a:latin typeface="Times New Roman" pitchFamily="18" charset="0"/>
                          <a:cs typeface="Times New Roman" pitchFamily="18" charset="0"/>
                        </a:rPr>
                        <a:t>e</a:t>
                      </a:r>
                      <a:r>
                        <a:rPr lang="en-US" sz="1050" b="1" baseline="-25000">
                          <a:solidFill>
                            <a:schemeClr val="accent1"/>
                          </a:solidFill>
                          <a:effectLst/>
                          <a:latin typeface="Times New Roman" pitchFamily="18" charset="0"/>
                          <a:cs typeface="Times New Roman" pitchFamily="18" charset="0"/>
                        </a:rPr>
                        <a:t>t</a:t>
                      </a:r>
                      <a:r>
                        <a:rPr lang="en-US" sz="1050" b="1">
                          <a:solidFill>
                            <a:schemeClr val="accent1"/>
                          </a:solidFill>
                          <a:effectLst/>
                          <a:latin typeface="Times New Roman" pitchFamily="18" charset="0"/>
                          <a:cs typeface="Times New Roman" pitchFamily="18" charset="0"/>
                        </a:rPr>
                        <a:t>−</a:t>
                      </a:r>
                      <a:r>
                        <a:rPr lang="en-US" sz="1050" b="1" baseline="-25000">
                          <a:solidFill>
                            <a:schemeClr val="accent1"/>
                          </a:solidFill>
                          <a:effectLst/>
                          <a:latin typeface="Times New Roman" pitchFamily="18" charset="0"/>
                          <a:cs typeface="Times New Roman" pitchFamily="18" charset="0"/>
                        </a:rPr>
                        <a: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Expected Interest Rate on New Debt</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36</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0.2710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REBITt−1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Operating Income as a Percentage of Sales</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37</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0.0671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U</a:t>
                      </a:r>
                      <a:r>
                        <a:rPr lang="en-US" sz="1050" b="1" baseline="30000">
                          <a:solidFill>
                            <a:schemeClr val="accent1"/>
                          </a:solidFill>
                          <a:effectLst/>
                          <a:latin typeface="Times New Roman" pitchFamily="18" charset="0"/>
                          <a:cs typeface="Times New Roman" pitchFamily="18" charset="0"/>
                        </a:rPr>
                        <a:t>L</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Underwriting Cost of Debt</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38</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0.1053</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U</a:t>
                      </a:r>
                      <a:r>
                        <a:rPr lang="en-US" sz="1050" b="1" baseline="30000">
                          <a:solidFill>
                            <a:schemeClr val="accent1"/>
                          </a:solidFill>
                          <a:effectLst/>
                          <a:latin typeface="Times New Roman" pitchFamily="18" charset="0"/>
                          <a:cs typeface="Times New Roman" pitchFamily="18" charset="0"/>
                        </a:rPr>
                        <a:t>E</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Underwriting Cost of Equity</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39</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0.1625</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Kt</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Ratio of Debt to Equity</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40</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2754.3</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NUMCSt−1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Number of Common Shares Outstanding in Previous Period</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41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14.5</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mt−1</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gridSpan="2">
                  <a:txBody>
                    <a:bodyPr/>
                    <a:lstStyle/>
                    <a:p>
                      <a:pPr marL="0" marR="0">
                        <a:spcBef>
                          <a:spcPts val="0"/>
                        </a:spcBef>
                        <a:spcAft>
                          <a:spcPts val="0"/>
                        </a:spcAft>
                      </a:pPr>
                      <a:r>
                        <a:rPr lang="en-US" sz="1050" b="1">
                          <a:solidFill>
                            <a:schemeClr val="accent1"/>
                          </a:solidFill>
                          <a:effectLst/>
                          <a:latin typeface="Times New Roman" pitchFamily="18" charset="0"/>
                          <a:cs typeface="Times New Roman" pitchFamily="18" charset="0"/>
                        </a:rPr>
                        <a:t>Price–Earnings Ratio</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r>
              <a:tr h="210312">
                <a:tc>
                  <a:txBody>
                    <a:bodyPr/>
                    <a:lstStyle/>
                    <a:p>
                      <a:endParaRPr lang="en-US" sz="1050" b="1" dirty="0">
                        <a:solidFill>
                          <a:schemeClr val="accent1"/>
                        </a:solidFill>
                        <a:effectLst/>
                        <a:latin typeface="Times New Roman" pitchFamily="18" charset="0"/>
                        <a:cs typeface="Times New Roman" pitchFamily="18" charset="0"/>
                      </a:endParaRPr>
                    </a:p>
                  </a:txBody>
                  <a:tcPr marL="43800" marR="43800" marT="0" marB="0" anchor="ctr"/>
                </a:tc>
                <a:tc>
                  <a:txBody>
                    <a:bodyPr/>
                    <a:lstStyle/>
                    <a:p>
                      <a:endParaRPr lang="en-US" sz="1050" b="1">
                        <a:solidFill>
                          <a:schemeClr val="accent1"/>
                        </a:solidFill>
                        <a:effectLst/>
                        <a:latin typeface="Times New Roman" pitchFamily="18" charset="0"/>
                        <a:cs typeface="Times New Roman" pitchFamily="18" charset="0"/>
                      </a:endParaRPr>
                    </a:p>
                  </a:txBody>
                  <a:tcPr marL="43800" marR="43800" marT="0" marB="0" anchor="ctr"/>
                </a:tc>
                <a:tc>
                  <a:txBody>
                    <a:bodyPr/>
                    <a:lstStyle/>
                    <a:p>
                      <a:endParaRPr lang="en-US" sz="1050" b="1">
                        <a:solidFill>
                          <a:schemeClr val="accent1"/>
                        </a:solidFill>
                        <a:effectLst/>
                        <a:latin typeface="Times New Roman" pitchFamily="18" charset="0"/>
                        <a:cs typeface="Times New Roman" pitchFamily="18" charset="0"/>
                      </a:endParaRPr>
                    </a:p>
                  </a:txBody>
                  <a:tcPr marL="43800" marR="43800" marT="0" marB="0" anchor="ctr"/>
                </a:tc>
                <a:tc>
                  <a:txBody>
                    <a:bodyPr/>
                    <a:lstStyle/>
                    <a:p>
                      <a:endParaRPr lang="en-US" sz="1050" b="1">
                        <a:solidFill>
                          <a:schemeClr val="accent1"/>
                        </a:solidFill>
                        <a:effectLst/>
                        <a:latin typeface="Times New Roman" pitchFamily="18" charset="0"/>
                        <a:cs typeface="Times New Roman" pitchFamily="18" charset="0"/>
                      </a:endParaRPr>
                    </a:p>
                  </a:txBody>
                  <a:tcPr marL="43800" marR="43800" marT="0" marB="0" anchor="ctr"/>
                </a:tc>
                <a:tc>
                  <a:txBody>
                    <a:bodyPr/>
                    <a:lstStyle/>
                    <a:p>
                      <a:endParaRPr lang="en-US" sz="1000">
                        <a:effectLst/>
                        <a:latin typeface="Times"/>
                      </a:endParaRPr>
                    </a:p>
                  </a:txBody>
                  <a:tcPr marL="43800" marR="43800" marT="0" marB="0" anchor="ctr"/>
                </a:tc>
              </a:tr>
              <a:tr h="210312">
                <a:tc>
                  <a:txBody>
                    <a:bodyPr/>
                    <a:lstStyle/>
                    <a:p>
                      <a:endParaRPr lang="en-US" sz="1050" b="1">
                        <a:solidFill>
                          <a:schemeClr val="accent1"/>
                        </a:solidFill>
                        <a:effectLst/>
                        <a:latin typeface="Times New Roman" pitchFamily="18" charset="0"/>
                        <a:cs typeface="Times New Roman" pitchFamily="18" charset="0"/>
                      </a:endParaRPr>
                    </a:p>
                  </a:txBody>
                  <a:tcPr marL="43800" marR="43800" marT="0" marB="0" anchor="ctr"/>
                </a:tc>
                <a:tc gridSpan="2">
                  <a:txBody>
                    <a:bodyPr/>
                    <a:lstStyle/>
                    <a:p>
                      <a:pPr marL="0" marR="0" algn="ctr">
                        <a:spcBef>
                          <a:spcPts val="0"/>
                        </a:spcBef>
                        <a:spcAft>
                          <a:spcPts val="0"/>
                        </a:spcAft>
                      </a:pPr>
                      <a:r>
                        <a:rPr lang="en-US" sz="1050" b="1">
                          <a:solidFill>
                            <a:schemeClr val="accent1"/>
                          </a:solidFill>
                          <a:effectLst/>
                          <a:latin typeface="Times New Roman" pitchFamily="18" charset="0"/>
                          <a:cs typeface="Times New Roman" pitchFamily="18" charset="0"/>
                        </a:rPr>
                        <a:t>* Variable number as defined in Table 26-2.</a:t>
                      </a:r>
                      <a:endParaRPr lang="en-US" sz="1050" b="1">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c gridSpan="2">
                  <a:txBody>
                    <a:bodyPr/>
                    <a:lstStyle/>
                    <a:p>
                      <a:r>
                        <a:rPr lang="en-US" sz="1050" b="1" dirty="0" smtClean="0">
                          <a:solidFill>
                            <a:schemeClr val="accent1"/>
                          </a:solidFill>
                          <a:effectLst/>
                          <a:latin typeface="Times New Roman" pitchFamily="18" charset="0"/>
                          <a:cs typeface="Times New Roman" pitchFamily="18" charset="0"/>
                        </a:rPr>
                        <a:t>***Variables can be found in Balance</a:t>
                      </a:r>
                      <a:r>
                        <a:rPr lang="en-US" sz="1050" b="1" baseline="0" dirty="0" smtClean="0">
                          <a:solidFill>
                            <a:schemeClr val="accent1"/>
                          </a:solidFill>
                          <a:effectLst/>
                          <a:latin typeface="Times New Roman" pitchFamily="18" charset="0"/>
                          <a:cs typeface="Times New Roman" pitchFamily="18" charset="0"/>
                        </a:rPr>
                        <a:t> Sheet, Income Statement, and Cash Flow</a:t>
                      </a:r>
                      <a:endParaRPr lang="en-US" sz="1050" b="1" dirty="0">
                        <a:solidFill>
                          <a:schemeClr val="accent1"/>
                        </a:solidFill>
                        <a:effectLst/>
                        <a:latin typeface="Times New Roman" pitchFamily="18" charset="0"/>
                        <a:cs typeface="Times New Roman" pitchFamily="18" charset="0"/>
                      </a:endParaRPr>
                    </a:p>
                  </a:txBody>
                  <a:tcPr marL="43800" marR="43800" marT="0" marB="0" anchor="ctr"/>
                </a:tc>
                <a:tc hMerge="1">
                  <a:txBody>
                    <a:bodyPr/>
                    <a:lstStyle/>
                    <a:p>
                      <a:endParaRPr lang="en-US" sz="1000" dirty="0">
                        <a:effectLst/>
                        <a:latin typeface="Times"/>
                      </a:endParaRPr>
                    </a:p>
                  </a:txBody>
                  <a:tcPr marL="43800" marR="43800" marT="0" marB="0" anchor="ctr"/>
                </a:tc>
              </a:tr>
              <a:tr h="210312">
                <a:tc>
                  <a:txBody>
                    <a:bodyPr/>
                    <a:lstStyle/>
                    <a:p>
                      <a:endParaRPr lang="en-US" sz="1050" b="1">
                        <a:solidFill>
                          <a:schemeClr val="accent1"/>
                        </a:solidFill>
                        <a:effectLst/>
                        <a:latin typeface="Times New Roman" pitchFamily="18" charset="0"/>
                        <a:cs typeface="Times New Roman" pitchFamily="18" charset="0"/>
                      </a:endParaRPr>
                    </a:p>
                  </a:txBody>
                  <a:tcPr marL="43800" marR="43800" marT="0" marB="0" anchor="ctr"/>
                </a:tc>
                <a:tc gridSpan="4">
                  <a:txBody>
                    <a:bodyPr/>
                    <a:lstStyle/>
                    <a:p>
                      <a:pPr marL="0" marR="0">
                        <a:spcBef>
                          <a:spcPts val="0"/>
                        </a:spcBef>
                        <a:spcAft>
                          <a:spcPts val="0"/>
                        </a:spcAft>
                      </a:pPr>
                      <a:r>
                        <a:rPr lang="en-US" sz="1050" b="1" dirty="0">
                          <a:solidFill>
                            <a:schemeClr val="accent1"/>
                          </a:solidFill>
                          <a:effectLst/>
                          <a:latin typeface="Times New Roman" pitchFamily="18" charset="0"/>
                          <a:cs typeface="Times New Roman" pitchFamily="18" charset="0"/>
                        </a:rPr>
                        <a:t>** Data obtained from JNJ Balance Sheets and Income Statements.</a:t>
                      </a:r>
                      <a:endParaRPr lang="en-US" sz="1050" b="1" dirty="0">
                        <a:solidFill>
                          <a:schemeClr val="accent1"/>
                        </a:solidFill>
                        <a:effectLst/>
                        <a:latin typeface="Times New Roman" pitchFamily="18" charset="0"/>
                        <a:ea typeface="Times New Roman"/>
                        <a:cs typeface="Times New Roman" pitchFamily="18" charset="0"/>
                      </a:endParaRPr>
                    </a:p>
                  </a:txBody>
                  <a:tcPr marL="43800" marR="438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extBox 7"/>
          <p:cNvSpPr txBox="1"/>
          <p:nvPr/>
        </p:nvSpPr>
        <p:spPr>
          <a:xfrm>
            <a:off x="228600" y="6248400"/>
            <a:ext cx="8305800" cy="304800"/>
          </a:xfrm>
          <a:prstGeom prst="rect">
            <a:avLst/>
          </a:prstGeom>
        </p:spPr>
        <p:txBody>
          <a:bodyPr vert="horz" wrap="square" lIns="91440" tIns="45720" rIns="91440" bIns="45720" rtlCol="0" anchor="ctr">
            <a:normAutofit fontScale="70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26.3 FINPLAN</a:t>
            </a:r>
            <a:r>
              <a:rPr kumimoji="0" lang="en-US" sz="2400" b="0" i="0" u="none" strike="noStrike" kern="1200" cap="none" spc="0" normalizeH="0" noProof="0" dirty="0" smtClean="0">
                <a:ln>
                  <a:noFill/>
                </a:ln>
                <a:solidFill>
                  <a:schemeClr val="accent1"/>
                </a:solidFill>
                <a:effectLst/>
                <a:uLnTx/>
                <a:uFillTx/>
                <a:latin typeface="Perpetua" pitchFamily="18" charset="0"/>
                <a:ea typeface="+mj-ea"/>
                <a:cs typeface="+mj-cs"/>
              </a:rPr>
              <a:t> Input Format</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223259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base year of the planning is 2009 and the planning period is one year, that is, 2010.  </a:t>
            </a:r>
            <a:endParaRPr lang="en-US" dirty="0" smtClean="0"/>
          </a:p>
          <a:p>
            <a:r>
              <a:rPr lang="en-US" dirty="0" smtClean="0"/>
              <a:t>Accounting </a:t>
            </a:r>
            <a:r>
              <a:rPr lang="en-US" dirty="0"/>
              <a:t>and market data are required to estimate the parameters of </a:t>
            </a:r>
            <a:r>
              <a:rPr lang="en-US" i="1" dirty="0"/>
              <a:t>WS</a:t>
            </a:r>
            <a:r>
              <a:rPr lang="en-US" dirty="0"/>
              <a:t> financial-planning </a:t>
            </a:r>
            <a:r>
              <a:rPr lang="en-US" dirty="0" smtClean="0"/>
              <a:t>model.</a:t>
            </a:r>
          </a:p>
          <a:p>
            <a:r>
              <a:rPr lang="en-US" dirty="0"/>
              <a:t>The </a:t>
            </a:r>
            <a:r>
              <a:rPr lang="en-US" i="1" dirty="0"/>
              <a:t>COMPUSTAT</a:t>
            </a:r>
            <a:r>
              <a:rPr lang="en-US" dirty="0"/>
              <a:t> data file is the major sources of accounting and market information</a:t>
            </a:r>
            <a:r>
              <a:rPr lang="en-US" dirty="0" smtClean="0"/>
              <a:t>.</a:t>
            </a:r>
          </a:p>
          <a:p>
            <a:r>
              <a:rPr lang="en-US" dirty="0"/>
              <a:t>All dollar terms are in millions, and the number of shares outstanding is also millions</a:t>
            </a:r>
            <a:r>
              <a:rPr lang="en-US" dirty="0" smtClean="0"/>
              <a:t>.</a:t>
            </a:r>
          </a:p>
          <a:p>
            <a:r>
              <a:rPr lang="en-US" dirty="0"/>
              <a:t>Using these parameter estimates given in Table </a:t>
            </a:r>
            <a:r>
              <a:rPr lang="en-US" dirty="0" smtClean="0"/>
              <a:t>26.3</a:t>
            </a:r>
            <a:r>
              <a:rPr lang="en-US" dirty="0"/>
              <a:t>, the 20 unknown variables related to income statement and balance sheet can be solved for algebraically. </a:t>
            </a:r>
          </a:p>
        </p:txBody>
      </p:sp>
      <p:sp>
        <p:nvSpPr>
          <p:cNvPr id="3" name="Title 2"/>
          <p:cNvSpPr>
            <a:spLocks noGrp="1"/>
          </p:cNvSpPr>
          <p:nvPr>
            <p:ph type="title"/>
          </p:nvPr>
        </p:nvSpPr>
        <p:spPr>
          <a:xfrm>
            <a:off x="152400" y="410837"/>
            <a:ext cx="8839200" cy="639763"/>
          </a:xfrm>
        </p:spPr>
        <p:txBody>
          <a:bodyPr/>
          <a:lstStyle/>
          <a:p>
            <a:r>
              <a:rPr lang="en-US" sz="3200" dirty="0" smtClean="0"/>
              <a:t>26.2.1 Data Sources and Parameter Estimations</a:t>
            </a:r>
            <a:endParaRPr lang="en-US" sz="3200"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242617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800" cy="3440373"/>
          </a:xfrm>
        </p:spPr>
        <p:txBody>
          <a:bodyPr/>
          <a:lstStyle/>
          <a:p>
            <a:r>
              <a:rPr lang="en-US" dirty="0" smtClean="0"/>
              <a:t>For detailed procedures for calculating WS Model please look in textbook page 1043 -1047. </a:t>
            </a:r>
          </a:p>
          <a:p>
            <a:r>
              <a:rPr lang="en-US" dirty="0"/>
              <a:t>About 18 out of 20 unknowns are listed in Table </a:t>
            </a:r>
            <a:r>
              <a:rPr lang="en-US" dirty="0" smtClean="0"/>
              <a:t>26.4</a:t>
            </a:r>
            <a:r>
              <a:rPr lang="en-US" dirty="0"/>
              <a:t>, the actual data is also listed to allow calculation of the forecast errors.  </a:t>
            </a:r>
            <a:endParaRPr lang="en-US" dirty="0" smtClean="0"/>
          </a:p>
          <a:p>
            <a:r>
              <a:rPr lang="en-US" dirty="0" smtClean="0"/>
              <a:t>In </a:t>
            </a:r>
            <a:r>
              <a:rPr lang="en-US" dirty="0"/>
              <a:t>the last column of Table </a:t>
            </a:r>
            <a:r>
              <a:rPr lang="en-US" dirty="0" smtClean="0"/>
              <a:t>26.4</a:t>
            </a:r>
            <a:r>
              <a:rPr lang="en-US" dirty="0"/>
              <a:t>, the relative absolute forecasting errors (|(A − F)/A|) are calculated to indicate the performance of the </a:t>
            </a:r>
            <a:r>
              <a:rPr lang="en-US" i="1" dirty="0"/>
              <a:t>WS</a:t>
            </a:r>
            <a:r>
              <a:rPr lang="en-US" dirty="0"/>
              <a:t> model in forecasting important financial variables.  </a:t>
            </a:r>
            <a:endParaRPr lang="en-US" dirty="0" smtClean="0"/>
          </a:p>
          <a:p>
            <a:r>
              <a:rPr lang="en-US" dirty="0" smtClean="0"/>
              <a:t>It </a:t>
            </a:r>
            <a:r>
              <a:rPr lang="en-US" dirty="0"/>
              <a:t>was found that the quality of the sales-growth rate estimate is the key to successfully using the </a:t>
            </a:r>
            <a:r>
              <a:rPr lang="en-US" i="1" dirty="0"/>
              <a:t>WS</a:t>
            </a:r>
            <a:r>
              <a:rPr lang="en-US" dirty="0"/>
              <a:t> model in financial planning and forecasting.</a:t>
            </a:r>
          </a:p>
        </p:txBody>
      </p:sp>
      <p:sp>
        <p:nvSpPr>
          <p:cNvPr id="3" name="Title 2"/>
          <p:cNvSpPr>
            <a:spLocks noGrp="1"/>
          </p:cNvSpPr>
          <p:nvPr>
            <p:ph type="title"/>
          </p:nvPr>
        </p:nvSpPr>
        <p:spPr>
          <a:xfrm>
            <a:off x="152400" y="410837"/>
            <a:ext cx="8839200" cy="639763"/>
          </a:xfrm>
        </p:spPr>
        <p:txBody>
          <a:bodyPr/>
          <a:lstStyle/>
          <a:p>
            <a:r>
              <a:rPr lang="en-US" dirty="0" smtClean="0"/>
              <a:t>26.2.2 Procedure for Calculating WS Model</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29378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94441405"/>
              </p:ext>
            </p:extLst>
          </p:nvPr>
        </p:nvGraphicFramePr>
        <p:xfrm>
          <a:off x="457200" y="914400"/>
          <a:ext cx="8229600" cy="5486400"/>
        </p:xfrm>
        <a:graphic>
          <a:graphicData uri="http://schemas.openxmlformats.org/drawingml/2006/table">
            <a:tbl>
              <a:tblPr firstRow="1" firstCol="1" bandRow="1">
                <a:tableStyleId>{2D5ABB26-0587-4C30-8999-92F81FD0307C}</a:tableStyleId>
              </a:tblPr>
              <a:tblGrid>
                <a:gridCol w="2057400"/>
                <a:gridCol w="2057400"/>
                <a:gridCol w="2057400"/>
                <a:gridCol w="2057400"/>
              </a:tblGrid>
              <a:tr h="182880">
                <a:tc>
                  <a:txBody>
                    <a:bodyPr/>
                    <a:lstStyle/>
                    <a:p>
                      <a:endParaRPr lang="en-US" sz="1050" dirty="0">
                        <a:solidFill>
                          <a:schemeClr val="accent1"/>
                        </a:solidFill>
                        <a:effectLst/>
                        <a:latin typeface="Times"/>
                      </a:endParaRPr>
                    </a:p>
                  </a:txBody>
                  <a:tcPr marL="65912" marR="65912" marT="0" marB="0" anchor="b"/>
                </a:tc>
                <a:tc>
                  <a:txBody>
                    <a:bodyPr/>
                    <a:lstStyle/>
                    <a:p>
                      <a:pPr marL="0" marR="0" algn="ctr">
                        <a:spcBef>
                          <a:spcPts val="0"/>
                        </a:spcBef>
                        <a:spcAft>
                          <a:spcPts val="0"/>
                        </a:spcAft>
                      </a:pPr>
                      <a:r>
                        <a:rPr lang="en-US" sz="1050">
                          <a:solidFill>
                            <a:schemeClr val="accent1"/>
                          </a:solidFill>
                          <a:effectLst/>
                        </a:rPr>
                        <a:t>Manual</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050">
                          <a:solidFill>
                            <a:schemeClr val="accent1"/>
                          </a:solidFill>
                          <a:effectLst/>
                        </a:rPr>
                        <a:t>Financial Plan</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050">
                          <a:solidFill>
                            <a:schemeClr val="accent1"/>
                          </a:solidFill>
                          <a:effectLst/>
                        </a:rPr>
                        <a:t>Variance</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050" dirty="0">
                          <a:solidFill>
                            <a:schemeClr val="accent1"/>
                          </a:solidFill>
                          <a:effectLst/>
                        </a:rPr>
                        <a:t>Category</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050">
                          <a:solidFill>
                            <a:schemeClr val="accent1"/>
                          </a:solidFill>
                          <a:effectLst/>
                        </a:rPr>
                        <a:t>Calculation</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050">
                          <a:solidFill>
                            <a:schemeClr val="accent1"/>
                          </a:solidFill>
                          <a:effectLst/>
                        </a:rPr>
                        <a:t>Model</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050">
                          <a:solidFill>
                            <a:schemeClr val="accent1"/>
                          </a:solidFill>
                          <a:effectLst/>
                        </a:rPr>
                        <a:t>(|(A − F)/A|) (%)</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050" u="sng" dirty="0">
                          <a:solidFill>
                            <a:schemeClr val="accent1"/>
                          </a:solidFill>
                          <a:effectLst/>
                        </a:rPr>
                        <a:t>INCOME STATEMENT</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r>
              <a:tr h="182880">
                <a:tc>
                  <a:txBody>
                    <a:bodyPr/>
                    <a:lstStyle/>
                    <a:p>
                      <a:pPr marL="0" marR="0">
                        <a:spcBef>
                          <a:spcPts val="0"/>
                        </a:spcBef>
                        <a:spcAft>
                          <a:spcPts val="0"/>
                        </a:spcAft>
                      </a:pPr>
                      <a:r>
                        <a:rPr lang="en-US" sz="1200" dirty="0">
                          <a:solidFill>
                            <a:schemeClr val="accent1"/>
                          </a:solidFill>
                          <a:effectLst/>
                        </a:rPr>
                        <a:t>Sales</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43,946.87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43,946.87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dirty="0">
                          <a:solidFill>
                            <a:schemeClr val="accent1"/>
                          </a:solidFill>
                          <a:effectLst/>
                        </a:rPr>
                        <a:t>Operating Income</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11,909.60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11,909.60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Interest Expense</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502.39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502.39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Income before taxes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11,372.53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11,372.53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Taxes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2,519.02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2,519.02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Net Income</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8,853.52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8,853.52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Common Dividends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3,868.53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3,845.08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0.6</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Debt Repayments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219.00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219.00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endParaRPr lang="en-US" sz="1050">
                        <a:solidFill>
                          <a:schemeClr val="accent1"/>
                        </a:solidFill>
                        <a:effectLst/>
                        <a:latin typeface="Times"/>
                      </a:endParaRPr>
                    </a:p>
                  </a:txBody>
                  <a:tcPr marL="65912" marR="65912" marT="0" marB="0" anchor="b"/>
                </a:tc>
                <a:tc>
                  <a:txBody>
                    <a:bodyPr/>
                    <a:lstStyle/>
                    <a:p>
                      <a:endParaRPr lang="en-US" sz="1050" dirty="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r>
              <a:tr h="182880">
                <a:tc>
                  <a:txBody>
                    <a:bodyPr/>
                    <a:lstStyle/>
                    <a:p>
                      <a:pPr marL="0" marR="0">
                        <a:spcBef>
                          <a:spcPts val="0"/>
                        </a:spcBef>
                        <a:spcAft>
                          <a:spcPts val="0"/>
                        </a:spcAft>
                      </a:pPr>
                      <a:r>
                        <a:rPr lang="en-US" sz="1050" u="sng">
                          <a:solidFill>
                            <a:schemeClr val="accent1"/>
                          </a:solidFill>
                          <a:effectLst/>
                        </a:rPr>
                        <a:t>BALANCE SHEET</a:t>
                      </a:r>
                      <a:endParaRPr lang="en-US" sz="1050">
                        <a:solidFill>
                          <a:schemeClr val="accent1"/>
                        </a:solidFill>
                        <a:effectLst/>
                        <a:latin typeface="CG Times"/>
                        <a:ea typeface="Times New Roman"/>
                        <a:cs typeface="Times New Roman"/>
                      </a:endParaRPr>
                    </a:p>
                  </a:txBody>
                  <a:tcPr marL="65912" marR="65912" marT="0" marB="0" anchor="b"/>
                </a:tc>
                <a:tc>
                  <a:txBody>
                    <a:bodyPr/>
                    <a:lstStyle/>
                    <a:p>
                      <a:endParaRPr lang="en-US" sz="1050" dirty="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r>
              <a:tr h="182880">
                <a:tc>
                  <a:txBody>
                    <a:bodyPr/>
                    <a:lstStyle/>
                    <a:p>
                      <a:pPr marL="0" marR="0">
                        <a:spcBef>
                          <a:spcPts val="0"/>
                        </a:spcBef>
                        <a:spcAft>
                          <a:spcPts val="0"/>
                        </a:spcAft>
                      </a:pPr>
                      <a:r>
                        <a:rPr lang="en-US" sz="1050" u="sng">
                          <a:solidFill>
                            <a:schemeClr val="accent1"/>
                          </a:solidFill>
                          <a:effectLst/>
                        </a:rPr>
                        <a:t>Assets</a:t>
                      </a:r>
                      <a:endParaRPr lang="en-US" sz="1050">
                        <a:solidFill>
                          <a:schemeClr val="accent1"/>
                        </a:solidFill>
                        <a:effectLst/>
                        <a:latin typeface="CG Times"/>
                        <a:ea typeface="Times New Roman"/>
                        <a:cs typeface="Times New Roman"/>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dirty="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Current Assets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28,073.26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28,073.26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Fixed Assets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39,152.27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39,152.27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Total Assets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67,225.53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67,225.53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dirty="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r>
              <a:tr h="182880">
                <a:tc>
                  <a:txBody>
                    <a:bodyPr/>
                    <a:lstStyle/>
                    <a:p>
                      <a:pPr marL="0" marR="0">
                        <a:spcBef>
                          <a:spcPts val="0"/>
                        </a:spcBef>
                        <a:spcAft>
                          <a:spcPts val="0"/>
                        </a:spcAft>
                      </a:pPr>
                      <a:r>
                        <a:rPr lang="en-US" sz="1050" u="sng">
                          <a:solidFill>
                            <a:schemeClr val="accent1"/>
                          </a:solidFill>
                          <a:effectLst/>
                        </a:rPr>
                        <a:t>LIABILITIES AND NET WORTH</a:t>
                      </a:r>
                      <a:endParaRPr lang="en-US" sz="1050">
                        <a:solidFill>
                          <a:schemeClr val="accent1"/>
                        </a:solidFill>
                        <a:effectLst/>
                        <a:latin typeface="CG Times"/>
                        <a:ea typeface="Times New Roman"/>
                        <a:cs typeface="Times New Roman"/>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Current Payables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13,663.08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13,663.24 </a:t>
                      </a:r>
                      <a:endParaRPr lang="en-US" sz="1050" dirty="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Total Debt</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7,487.22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7,487.20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Common Stock</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(26,211.7)</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(26,211.89)</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0.0</a:t>
                      </a:r>
                      <a:endParaRPr lang="en-US" sz="1050" dirty="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Retained Earnings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72,286.98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72,286.98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Total Liabilities and Net Worth</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67,225.53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67,225.53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0.0</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dirty="0">
                        <a:solidFill>
                          <a:schemeClr val="accent1"/>
                        </a:solidFill>
                        <a:effectLst/>
                        <a:latin typeface="Times"/>
                      </a:endParaRPr>
                    </a:p>
                  </a:txBody>
                  <a:tcPr marL="65912" marR="65912" marT="0" marB="0" anchor="b"/>
                </a:tc>
              </a:tr>
              <a:tr h="182880">
                <a:tc>
                  <a:txBody>
                    <a:bodyPr/>
                    <a:lstStyle/>
                    <a:p>
                      <a:pPr marL="0" marR="0">
                        <a:spcBef>
                          <a:spcPts val="0"/>
                        </a:spcBef>
                        <a:spcAft>
                          <a:spcPts val="0"/>
                        </a:spcAft>
                      </a:pPr>
                      <a:r>
                        <a:rPr lang="en-US" sz="1050" u="sng">
                          <a:solidFill>
                            <a:schemeClr val="accent1"/>
                          </a:solidFill>
                          <a:effectLst/>
                        </a:rPr>
                        <a:t>PER SHARE DATA</a:t>
                      </a:r>
                      <a:endParaRPr lang="en-US" sz="1050">
                        <a:solidFill>
                          <a:schemeClr val="accent1"/>
                        </a:solidFill>
                        <a:effectLst/>
                        <a:latin typeface="CG Times"/>
                        <a:ea typeface="Times New Roman"/>
                        <a:cs typeface="Times New Roman"/>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c>
                  <a:txBody>
                    <a:bodyPr/>
                    <a:lstStyle/>
                    <a:p>
                      <a:endParaRPr lang="en-US" sz="1050">
                        <a:solidFill>
                          <a:schemeClr val="accent1"/>
                        </a:solidFill>
                        <a:effectLst/>
                        <a:latin typeface="Times"/>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Price per Share</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58.79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58.51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0.5</a:t>
                      </a:r>
                      <a:endParaRPr lang="en-US" sz="1050" dirty="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Earnings per Share (EPS)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4.05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4.04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0.5</a:t>
                      </a:r>
                      <a:endParaRPr lang="en-US" sz="1050">
                        <a:solidFill>
                          <a:schemeClr val="accent1"/>
                        </a:solidFill>
                        <a:effectLst/>
                        <a:latin typeface="CG Times"/>
                        <a:ea typeface="Times New Roman"/>
                        <a:cs typeface="Times New Roman"/>
                      </a:endParaRPr>
                    </a:p>
                  </a:txBody>
                  <a:tcPr marL="65912" marR="65912" marT="0" marB="0" anchor="b"/>
                </a:tc>
              </a:tr>
              <a:tr h="182880">
                <a:tc>
                  <a:txBody>
                    <a:bodyPr/>
                    <a:lstStyle/>
                    <a:p>
                      <a:pPr marL="0" marR="0">
                        <a:spcBef>
                          <a:spcPts val="0"/>
                        </a:spcBef>
                        <a:spcAft>
                          <a:spcPts val="0"/>
                        </a:spcAft>
                      </a:pPr>
                      <a:r>
                        <a:rPr lang="en-US" sz="1200">
                          <a:solidFill>
                            <a:schemeClr val="accent1"/>
                          </a:solidFill>
                          <a:effectLst/>
                        </a:rPr>
                        <a:t>Dividends per Share (DPS)</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1.76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a:solidFill>
                            <a:schemeClr val="accent1"/>
                          </a:solidFill>
                          <a:effectLst/>
                        </a:rPr>
                        <a:t>1.75 </a:t>
                      </a:r>
                      <a:endParaRPr lang="en-US" sz="1050">
                        <a:solidFill>
                          <a:schemeClr val="accent1"/>
                        </a:solidFill>
                        <a:effectLst/>
                        <a:latin typeface="CG Times"/>
                        <a:ea typeface="Times New Roman"/>
                        <a:cs typeface="Times New Roman"/>
                      </a:endParaRPr>
                    </a:p>
                  </a:txBody>
                  <a:tcPr marL="65912" marR="65912" marT="0" marB="0" anchor="b"/>
                </a:tc>
                <a:tc>
                  <a:txBody>
                    <a:bodyPr/>
                    <a:lstStyle/>
                    <a:p>
                      <a:pPr marL="0" marR="0" algn="ctr">
                        <a:spcBef>
                          <a:spcPts val="0"/>
                        </a:spcBef>
                        <a:spcAft>
                          <a:spcPts val="0"/>
                        </a:spcAft>
                      </a:pPr>
                      <a:r>
                        <a:rPr lang="en-US" sz="1200" dirty="0">
                          <a:solidFill>
                            <a:schemeClr val="accent1"/>
                          </a:solidFill>
                          <a:effectLst/>
                        </a:rPr>
                        <a:t>0.5</a:t>
                      </a:r>
                      <a:endParaRPr lang="en-US" sz="1050" dirty="0">
                        <a:solidFill>
                          <a:schemeClr val="accent1"/>
                        </a:solidFill>
                        <a:effectLst/>
                        <a:latin typeface="CG Times"/>
                        <a:ea typeface="Times New Roman"/>
                        <a:cs typeface="Times New Roman"/>
                      </a:endParaRPr>
                    </a:p>
                  </a:txBody>
                  <a:tcPr marL="65912" marR="65912" marT="0" marB="0" anchor="b"/>
                </a:tc>
              </a:tr>
            </a:tbl>
          </a:graphicData>
        </a:graphic>
      </p:graphicFrame>
      <p:sp>
        <p:nvSpPr>
          <p:cNvPr id="4" name="TextBox 3"/>
          <p:cNvSpPr txBox="1"/>
          <p:nvPr/>
        </p:nvSpPr>
        <p:spPr>
          <a:xfrm>
            <a:off x="152400" y="457200"/>
            <a:ext cx="8839200" cy="533400"/>
          </a:xfrm>
          <a:prstGeom prst="rect">
            <a:avLst/>
          </a:prstGeom>
        </p:spPr>
        <p:txBody>
          <a:bodyPr vert="horz" wrap="square" lIns="91440" tIns="45720" rIns="91440" bIns="45720" rtlCol="0" anchor="ctr">
            <a:normAutofit fontScale="70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26.4 The Comparison of Financial</a:t>
            </a:r>
            <a:r>
              <a:rPr kumimoji="0" lang="en-US" sz="2400" b="0" i="0" u="none" strike="noStrike" kern="1200" cap="none" spc="0" normalizeH="0" noProof="0" dirty="0" smtClean="0">
                <a:ln>
                  <a:noFill/>
                </a:ln>
                <a:solidFill>
                  <a:schemeClr val="accent1"/>
                </a:solidFill>
                <a:effectLst/>
                <a:uLnTx/>
                <a:uFillTx/>
                <a:latin typeface="Perpetua" pitchFamily="18" charset="0"/>
                <a:ea typeface="+mj-ea"/>
                <a:cs typeface="+mj-cs"/>
              </a:rPr>
              <a:t> Forecast of JNJ: Hand Calculation and FINPLAN Forecasting</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677523367"/>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1340</TotalTime>
  <Words>6108</Words>
  <Application>Microsoft Office PowerPoint</Application>
  <PresentationFormat>On-screen Show (4:3)</PresentationFormat>
  <Paragraphs>1120</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Book Powerpoint FINAL</vt:lpstr>
      <vt:lpstr>Worksheet</vt:lpstr>
      <vt:lpstr>Equation</vt:lpstr>
      <vt:lpstr>Chapter 26  Simultaneous Equation Models for Security Valuation</vt:lpstr>
      <vt:lpstr>Outline</vt:lpstr>
      <vt:lpstr>26.1 Warren And Shelton Model</vt:lpstr>
      <vt:lpstr>PowerPoint Presentation</vt:lpstr>
      <vt:lpstr>PowerPoint Presentation</vt:lpstr>
      <vt:lpstr>26.2 Johnson &amp; Johnson as a Case Study</vt:lpstr>
      <vt:lpstr>26.2.1 Data Sources and Parameter Estimations</vt:lpstr>
      <vt:lpstr>26.2.2 Procedure for Calculating WS Model</vt:lpstr>
      <vt:lpstr>PowerPoint Presentation</vt:lpstr>
      <vt:lpstr>PowerPoint Presentation</vt:lpstr>
      <vt:lpstr>PowerPoint Presentation</vt:lpstr>
      <vt:lpstr>PowerPoint Presentation</vt:lpstr>
      <vt:lpstr>26.3 Francis and Rowell Model</vt:lpstr>
      <vt:lpstr>PowerPoint Presentation</vt:lpstr>
      <vt:lpstr>PowerPoint Presentation</vt:lpstr>
      <vt:lpstr>PowerPoint Presentation</vt:lpstr>
      <vt:lpstr>26.3.1 FR Model Specification</vt:lpstr>
      <vt:lpstr>PowerPoint Presentation</vt:lpstr>
      <vt:lpstr>Sector One: Industry Sales</vt:lpstr>
      <vt:lpstr>Sector Two: Company Sales and Production</vt:lpstr>
      <vt:lpstr>Sector Three: Fixed Capital-Stock Requirements</vt:lpstr>
      <vt:lpstr>Sector Four: Pricing</vt:lpstr>
      <vt:lpstr>Sector Five: Production Costs</vt:lpstr>
      <vt:lpstr>Sector Seven: New Financing Required</vt:lpstr>
      <vt:lpstr>Sector Eight: Risk</vt:lpstr>
      <vt:lpstr>PowerPoint Presentation</vt:lpstr>
      <vt:lpstr>PowerPoint Presentation</vt:lpstr>
      <vt:lpstr>Sector Nine: Cost of Financing</vt:lpstr>
      <vt:lpstr>Sector Ten: Common Stock Valuation</vt:lpstr>
      <vt:lpstr>26.4 Feltham-Ohlson Model for Determining Equity Value</vt:lpstr>
      <vt:lpstr>PowerPoint Presentation</vt:lpstr>
      <vt:lpstr>PowerPoint Presentation</vt:lpstr>
      <vt:lpstr>PowerPoint Presentation</vt:lpstr>
      <vt:lpstr>PowerPoint Presentation</vt:lpstr>
      <vt:lpstr>PowerPoint Presentation</vt:lpstr>
      <vt:lpstr>26.5 Combined Forecasting Method to Determine Equity Value</vt:lpstr>
      <vt:lpstr>26.6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119</cp:revision>
  <dcterms:created xsi:type="dcterms:W3CDTF">2012-10-22T17:28:15Z</dcterms:created>
  <dcterms:modified xsi:type="dcterms:W3CDTF">2013-01-22T19:45:52Z</dcterms:modified>
</cp:coreProperties>
</file>