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4"/>
  </p:notesMasterIdLst>
  <p:sldIdLst>
    <p:sldId id="257" r:id="rId2"/>
    <p:sldId id="284" r:id="rId3"/>
    <p:sldId id="286" r:id="rId4"/>
    <p:sldId id="287" r:id="rId5"/>
    <p:sldId id="288" r:id="rId6"/>
    <p:sldId id="306" r:id="rId7"/>
    <p:sldId id="289" r:id="rId8"/>
    <p:sldId id="290" r:id="rId9"/>
    <p:sldId id="307" r:id="rId10"/>
    <p:sldId id="305" r:id="rId11"/>
    <p:sldId id="285" r:id="rId12"/>
    <p:sldId id="291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81813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0986" autoAdjust="0"/>
  </p:normalViewPr>
  <p:slideViewPr>
    <p:cSldViewPr>
      <p:cViewPr>
        <p:scale>
          <a:sx n="70" d="100"/>
          <a:sy n="70" d="100"/>
        </p:scale>
        <p:origin x="-271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0505AAF-A7C7-45A5-B36F-F666437BF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5818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8A5D7-E6C3-4F5A-84CC-64D2E5B64F90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970E6-7618-465B-AE10-6DB9DEB0FD3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05AAF-A7C7-45A5-B36F-F666437BFCD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05AAF-A7C7-45A5-B36F-F666437BFCD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D1788-CAF5-450E-B01E-BFAB8F1508C9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44468-1597-4914-9A38-DDD9DA0974A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5CD9B-5B25-4470-83AC-86E898E9435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A0E71-909E-4155-96DD-999D27008D4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4E1F3-8B3C-470C-9587-C8D01361B342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045AE-3A89-4EC2-AA9A-78AD0DB0027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6CCA-EC0B-42C5-89AF-60C90596040C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D2127-AF2A-493D-A3CF-DD42910E6174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764705"/>
            <a:ext cx="4572000" cy="5382322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19AFE5-DC84-488F-A289-79A53F5CB48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7BE8E7-A63A-432B-8FF1-01A0F25DA39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07C5-A003-4D60-ADE5-249C3131E3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>
            <a:normAutofit/>
          </a:bodyPr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0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2000"/>
            </a:lvl4pPr>
            <a:lvl5pPr marL="2001838" indent="-173038">
              <a:lnSpc>
                <a:spcPts val="2600"/>
              </a:lnSpc>
              <a:defRPr sz="20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D06E08-4371-45BD-81C1-BA6E9A40697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B355D1-2C66-42A0-BAB5-F4162F9791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32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8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4572000" cy="3744416"/>
          </a:xfrm>
        </p:spPr>
        <p:txBody>
          <a:bodyPr/>
          <a:lstStyle/>
          <a:p>
            <a:r>
              <a:rPr lang="en-US" altLang="zh-TW" dirty="0" smtClean="0"/>
              <a:t>Appendix 11A: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(11.6a)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(11.1)</a:t>
            </a:r>
            <a:endParaRPr lang="zh-TW" alt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4077097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866205" y="1608212"/>
          <a:ext cx="4597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05" y="1608212"/>
                        <a:ext cx="4597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5"/>
          <p:cNvSpPr>
            <a:spLocks noChangeArrowheads="1"/>
          </p:cNvSpPr>
          <p:nvPr/>
        </p:nvSpPr>
        <p:spPr bwMode="auto">
          <a:xfrm>
            <a:off x="-108520" y="254413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1223393" y="4993680"/>
          <a:ext cx="48831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6" imgW="2489040" imgH="469800" progId="Equation.DSMT4">
                  <p:embed/>
                </p:oleObj>
              </mc:Choice>
              <mc:Fallback>
                <p:oleObj name="Equation" r:id="rId6" imgW="24890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393" y="4993680"/>
                        <a:ext cx="48831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-108520" y="229648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984430" y="204093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91593" y="2690218"/>
            <a:ext cx="619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4" name="Object 12"/>
          <p:cNvGraphicFramePr>
            <a:graphicFrameLocks noChangeAspect="1"/>
          </p:cNvGraphicFramePr>
          <p:nvPr/>
        </p:nvGraphicFramePr>
        <p:xfrm>
          <a:off x="1547664" y="2753718"/>
          <a:ext cx="13684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8" imgW="850900" imgH="228600" progId="Equation.DSMT4">
                  <p:embed/>
                </p:oleObj>
              </mc:Choice>
              <mc:Fallback>
                <p:oleObj name="Equation" r:id="rId8" imgW="8509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53718"/>
                        <a:ext cx="13684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0965" name="Object 14"/>
          <p:cNvGraphicFramePr>
            <a:graphicFrameLocks noChangeAspect="1"/>
          </p:cNvGraphicFramePr>
          <p:nvPr/>
        </p:nvGraphicFramePr>
        <p:xfrm>
          <a:off x="3419872" y="2690218"/>
          <a:ext cx="9366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10" imgW="571252" imgH="228501" progId="Equation.DSMT4">
                  <p:embed/>
                </p:oleObj>
              </mc:Choice>
              <mc:Fallback>
                <p:oleObj name="Equation" r:id="rId10" imgW="571252" imgH="22850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690218"/>
                        <a:ext cx="9366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215330" y="3482380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justification of this equation can be found in Elton et al. (1976). Assuming all stocks that would be in an optimal portfolio (called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can be found, and then arranging these stocks as </a:t>
            </a:r>
            <a:r>
              <a:rPr lang="en-US" altLang="zh-TW" sz="2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=1, 2, ….. , d, for the subpopulation of stocks that make up the optimal portfolio:</a:t>
            </a: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7055868" y="5112743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11C.2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248668" y="548680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appendix discusses the use of performance measure to examine the optimal portfolio with short sales not allowed. Therefore,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11B.1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from Appendix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11B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must be modified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10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8686800" cy="800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Multiplying both sides by     , summing over all stocks in </a:t>
            </a:r>
            <a:r>
              <a:rPr lang="en-US" altLang="zh-TW" i="1" smtClean="0"/>
              <a:t>d</a:t>
            </a:r>
            <a:r>
              <a:rPr lang="en-US" altLang="zh-TW" smtClean="0"/>
              <a:t>, and rearranging yields:</a:t>
            </a:r>
          </a:p>
        </p:txBody>
      </p:sp>
      <p:graphicFrame>
        <p:nvGraphicFramePr>
          <p:cNvPr id="41988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2341563" y="4451350"/>
          <a:ext cx="2590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4" imgW="1231366" imgH="444307" progId="Equation.DSMT4">
                  <p:embed/>
                </p:oleObj>
              </mc:Choice>
              <mc:Fallback>
                <p:oleObj name="Equation" r:id="rId4" imgW="1231366" imgH="44430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4451350"/>
                        <a:ext cx="25908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0" y="299558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793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2051050" y="1628775"/>
          <a:ext cx="3455988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6" imgW="1739900" imgH="965200" progId="Equation.DSMT4">
                  <p:embed/>
                </p:oleObj>
              </mc:Choice>
              <mc:Fallback>
                <p:oleObj name="Equation" r:id="rId6" imgW="1739900" imgH="965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28775"/>
                        <a:ext cx="3455988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7092950" y="24923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11C.3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1987" name="Object 12"/>
          <p:cNvGraphicFramePr>
            <a:graphicFrameLocks noChangeAspect="1"/>
          </p:cNvGraphicFramePr>
          <p:nvPr/>
        </p:nvGraphicFramePr>
        <p:xfrm>
          <a:off x="3059832" y="1125538"/>
          <a:ext cx="3063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25538"/>
                        <a:ext cx="306387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539750" y="3933825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Notice since the set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contains all stocks with positive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607C5-A003-4D60-ADE5-249C3131E39D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11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Rectangle 11"/>
          <p:cNvSpPr>
            <a:spLocks noGrp="1" noChangeArrowheads="1"/>
          </p:cNvSpPr>
          <p:nvPr>
            <p:ph idx="1"/>
          </p:nvPr>
        </p:nvSpPr>
        <p:spPr>
          <a:xfrm>
            <a:off x="323528" y="2060848"/>
            <a:ext cx="8229600" cy="792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Using (11C.4), the following equation for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 is obtained after substitution and rearranging from Equation (11C.1):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43022" name="Rectangle 7"/>
          <p:cNvSpPr>
            <a:spLocks noChangeArrowheads="1"/>
          </p:cNvSpPr>
          <p:nvPr/>
        </p:nvSpPr>
        <p:spPr bwMode="auto">
          <a:xfrm>
            <a:off x="0" y="216199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6"/>
          <p:cNvGraphicFramePr>
            <a:graphicFrameLocks noChangeAspect="1"/>
          </p:cNvGraphicFramePr>
          <p:nvPr/>
        </p:nvGraphicFramePr>
        <p:xfrm>
          <a:off x="2051720" y="476672"/>
          <a:ext cx="2267843" cy="150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4" imgW="1422360" imgH="939600" progId="Equation.DSMT4">
                  <p:embed/>
                </p:oleObj>
              </mc:Choice>
              <mc:Fallback>
                <p:oleObj name="Equation" r:id="rId4" imgW="142236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6672"/>
                        <a:ext cx="2267843" cy="1503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9"/>
          <p:cNvSpPr>
            <a:spLocks noChangeArrowheads="1"/>
          </p:cNvSpPr>
          <p:nvPr/>
        </p:nvSpPr>
        <p:spPr bwMode="auto">
          <a:xfrm>
            <a:off x="0" y="238107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2267744" y="2780928"/>
          <a:ext cx="3439715" cy="98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6" imgW="1765080" imgH="507960" progId="Equation.DSMT4">
                  <p:embed/>
                </p:oleObj>
              </mc:Choice>
              <mc:Fallback>
                <p:oleObj name="Equation" r:id="rId6" imgW="17650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80928"/>
                        <a:ext cx="3439715" cy="984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Text Box 10"/>
          <p:cNvSpPr txBox="1">
            <a:spLocks noChangeArrowheads="1"/>
          </p:cNvSpPr>
          <p:nvPr/>
        </p:nvSpPr>
        <p:spPr bwMode="auto">
          <a:xfrm>
            <a:off x="323528" y="476672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Let:</a:t>
            </a:r>
          </a:p>
        </p:txBody>
      </p:sp>
      <p:sp>
        <p:nvSpPr>
          <p:cNvPr id="43026" name="Text Box 12"/>
          <p:cNvSpPr txBox="1">
            <a:spLocks noChangeArrowheads="1"/>
          </p:cNvSpPr>
          <p:nvPr/>
        </p:nvSpPr>
        <p:spPr bwMode="auto">
          <a:xfrm>
            <a:off x="108396" y="4077072"/>
            <a:ext cx="89281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Since        , the inclusion of    ; can only increase the value of Hi.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Therefore, if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positive with           can never make it zero and the security should be included, If 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Hi&lt;0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when          , positive values of     can increase Hi . However, because the product of    and Hi must equal zero, as indicated in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11C.1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 positive values of    imply Hi=0. Therefore, any security Hi&lt;0 when          must be rejected. Therefore,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in the text can be used to estimate the optimal weight of a portfolio.</a:t>
            </a:r>
          </a:p>
        </p:txBody>
      </p:sp>
      <p:sp>
        <p:nvSpPr>
          <p:cNvPr id="43027" name="Text Box 13"/>
          <p:cNvSpPr txBox="1">
            <a:spLocks noChangeArrowheads="1"/>
          </p:cNvSpPr>
          <p:nvPr/>
        </p:nvSpPr>
        <p:spPr bwMode="auto">
          <a:xfrm>
            <a:off x="6948488" y="1393677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11C.4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6948264" y="3356992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11C.5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2" name="Object 15"/>
          <p:cNvGraphicFramePr>
            <a:graphicFrameLocks noChangeAspect="1"/>
          </p:cNvGraphicFramePr>
          <p:nvPr/>
        </p:nvGraphicFramePr>
        <p:xfrm>
          <a:off x="792609" y="4154859"/>
          <a:ext cx="5048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8" imgW="406224" imgH="228501" progId="Equation.DSMT4">
                  <p:embed/>
                </p:oleObj>
              </mc:Choice>
              <mc:Fallback>
                <p:oleObj name="Equation" r:id="rId8" imgW="406224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09" y="4154859"/>
                        <a:ext cx="504825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3" name="Object 17"/>
          <p:cNvGraphicFramePr>
            <a:graphicFrameLocks noChangeAspect="1"/>
          </p:cNvGraphicFramePr>
          <p:nvPr/>
        </p:nvGraphicFramePr>
        <p:xfrm>
          <a:off x="2987824" y="4137075"/>
          <a:ext cx="2127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37075"/>
                        <a:ext cx="2127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4" name="Object 19"/>
          <p:cNvGraphicFramePr>
            <a:graphicFrameLocks noChangeAspect="1"/>
          </p:cNvGraphicFramePr>
          <p:nvPr/>
        </p:nvGraphicFramePr>
        <p:xfrm>
          <a:off x="1619473" y="4474889"/>
          <a:ext cx="5762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12" imgW="406224" imgH="228501" progId="Equation.DSMT4">
                  <p:embed/>
                </p:oleObj>
              </mc:Choice>
              <mc:Fallback>
                <p:oleObj name="Equation" r:id="rId12" imgW="406224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473" y="4474889"/>
                        <a:ext cx="5762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5" name="Object 21"/>
          <p:cNvGraphicFramePr>
            <a:graphicFrameLocks noChangeAspect="1"/>
          </p:cNvGraphicFramePr>
          <p:nvPr/>
        </p:nvGraphicFramePr>
        <p:xfrm>
          <a:off x="1475457" y="4762921"/>
          <a:ext cx="5762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14" imgW="406224" imgH="228501" progId="Equation.DSMT4">
                  <p:embed/>
                </p:oleObj>
              </mc:Choice>
              <mc:Fallback>
                <p:oleObj name="Equation" r:id="rId14" imgW="406224" imgH="22850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457" y="4762921"/>
                        <a:ext cx="5762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6" name="Object 23"/>
          <p:cNvGraphicFramePr>
            <a:graphicFrameLocks noChangeAspect="1"/>
          </p:cNvGraphicFramePr>
          <p:nvPr/>
        </p:nvGraphicFramePr>
        <p:xfrm>
          <a:off x="3999235" y="4725144"/>
          <a:ext cx="2127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235" y="4725144"/>
                        <a:ext cx="2127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7" name="Object 25"/>
          <p:cNvGraphicFramePr>
            <a:graphicFrameLocks noChangeAspect="1"/>
          </p:cNvGraphicFramePr>
          <p:nvPr/>
        </p:nvGraphicFramePr>
        <p:xfrm>
          <a:off x="1259632" y="5073179"/>
          <a:ext cx="2127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73179"/>
                        <a:ext cx="2127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8" name="Object 27"/>
          <p:cNvGraphicFramePr>
            <a:graphicFrameLocks noChangeAspect="1"/>
          </p:cNvGraphicFramePr>
          <p:nvPr/>
        </p:nvGraphicFramePr>
        <p:xfrm>
          <a:off x="432246" y="522800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46" y="5228009"/>
                        <a:ext cx="21431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43019" name="Object 29"/>
          <p:cNvGraphicFramePr>
            <a:graphicFrameLocks noChangeAspect="1"/>
          </p:cNvGraphicFramePr>
          <p:nvPr/>
        </p:nvGraphicFramePr>
        <p:xfrm>
          <a:off x="5579913" y="5373216"/>
          <a:ext cx="5762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18" imgW="406224" imgH="228501" progId="Equation.DSMT4">
                  <p:embed/>
                </p:oleObj>
              </mc:Choice>
              <mc:Fallback>
                <p:oleObj name="Equation" r:id="rId18" imgW="406224" imgH="22850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913" y="5373216"/>
                        <a:ext cx="57626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12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8" y="764705"/>
            <a:ext cx="4572000" cy="3024335"/>
          </a:xfrm>
        </p:spPr>
        <p:txBody>
          <a:bodyPr/>
          <a:lstStyle/>
          <a:p>
            <a:r>
              <a:rPr lang="en-US" altLang="zh-TW" dirty="0" smtClean="0"/>
              <a:t>Appendix 11D: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Quadratic Programming and Kuhn-Tucker Conditions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quadratic programming algorithm is based on a technique from advanced calculus called Kuhn–Tucker conditions. </a:t>
            </a:r>
          </a:p>
          <a:p>
            <a:r>
              <a:rPr lang="en-US" altLang="zh-TW" dirty="0" smtClean="0"/>
              <a:t>This technique can solve the optimal portfolio with short sales not allowed. </a:t>
            </a:r>
          </a:p>
          <a:p>
            <a:r>
              <a:rPr lang="en-US" altLang="zh-TW" dirty="0" smtClean="0"/>
              <a:t>The problem can be stated as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Subject to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where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 smtClean="0"/>
          </a:p>
          <a:p>
            <a:r>
              <a:rPr lang="en-US" altLang="zh-TW" dirty="0" smtClean="0"/>
              <a:t>To find the maximum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), there are two case of the optimal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=(</a:t>
            </a:r>
            <a:r>
              <a:rPr lang="en-US" altLang="zh-TW" i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n</a:t>
            </a:r>
            <a:r>
              <a:rPr lang="en-US" altLang="zh-TW" dirty="0" smtClean="0"/>
              <a:t>) in Figure 11.D.1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2555776" y="1700808"/>
          <a:ext cx="349626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Equation" r:id="rId3" imgW="2082800" imgH="520700" progId="Equation.DSMT4">
                  <p:embed/>
                </p:oleObj>
              </mc:Choice>
              <mc:Fallback>
                <p:oleObj name="Equation" r:id="rId3" imgW="2082800" imgH="520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700808"/>
                        <a:ext cx="3496265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3203848" y="2564904"/>
          <a:ext cx="1728192" cy="103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Equation" r:id="rId5" imgW="1231900" imgH="736600" progId="Equation.DSMT4">
                  <p:embed/>
                </p:oleObj>
              </mc:Choice>
              <mc:Fallback>
                <p:oleObj name="Equation" r:id="rId5" imgW="1231900" imgH="736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564904"/>
                        <a:ext cx="1728192" cy="1036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2771799" y="3933056"/>
          <a:ext cx="2983467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Equation" r:id="rId7" imgW="2298700" imgH="1168400" progId="Equation.DSMT4">
                  <p:embed/>
                </p:oleObj>
              </mc:Choice>
              <mc:Fallback>
                <p:oleObj name="Equation" r:id="rId7" imgW="2298700" imgH="1168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3933056"/>
                        <a:ext cx="2983467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14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005064"/>
            <a:ext cx="8515672" cy="2337124"/>
          </a:xfrm>
        </p:spPr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is a function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in Figure 11.D.1(a), then the maximum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occurs at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, where               at positive optimal weight (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&gt; 0). </a:t>
            </a:r>
          </a:p>
          <a:p>
            <a:r>
              <a:rPr lang="en-US" altLang="zh-TW" dirty="0" smtClean="0"/>
              <a:t>However, in Figure 11.D.1(b), the maximum feasible value of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) occurs at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ʹ instead of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because of short sell not allowed, then              at optimal weight (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= 0). </a:t>
            </a:r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35696" y="404664"/>
            <a:ext cx="5544616" cy="2880320"/>
            <a:chOff x="457200" y="1600200"/>
            <a:chExt cx="4343400" cy="2639199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57200" y="2667000"/>
              <a:ext cx="1676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3505200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119739" y="2066224"/>
              <a:ext cx="1166261" cy="1827195"/>
            </a:xfrm>
            <a:custGeom>
              <a:avLst/>
              <a:gdLst>
                <a:gd name="connsiteX0" fmla="*/ 0 w 1166261"/>
                <a:gd name="connsiteY0" fmla="*/ 1572125 h 1827195"/>
                <a:gd name="connsiteX1" fmla="*/ 462013 w 1166261"/>
                <a:gd name="connsiteY1" fmla="*/ 3208 h 1827195"/>
                <a:gd name="connsiteX2" fmla="*/ 1058779 w 1166261"/>
                <a:gd name="connsiteY2" fmla="*/ 1552875 h 1827195"/>
                <a:gd name="connsiteX3" fmla="*/ 1106905 w 1166261"/>
                <a:gd name="connsiteY3" fmla="*/ 1649128 h 18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261" h="1827195">
                  <a:moveTo>
                    <a:pt x="0" y="1572125"/>
                  </a:moveTo>
                  <a:cubicBezTo>
                    <a:pt x="142775" y="789270"/>
                    <a:pt x="285550" y="6416"/>
                    <a:pt x="462013" y="3208"/>
                  </a:cubicBezTo>
                  <a:cubicBezTo>
                    <a:pt x="638476" y="0"/>
                    <a:pt x="951297" y="1278555"/>
                    <a:pt x="1058779" y="1552875"/>
                  </a:cubicBezTo>
                  <a:cubicBezTo>
                    <a:pt x="1166261" y="1827195"/>
                    <a:pt x="1136583" y="1738161"/>
                    <a:pt x="1106905" y="164912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1066800" y="39624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895600" y="2658175"/>
              <a:ext cx="1676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0" y="3496375"/>
              <a:ext cx="1752600" cy="88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971800" y="2057399"/>
              <a:ext cx="1166261" cy="1827195"/>
            </a:xfrm>
            <a:custGeom>
              <a:avLst/>
              <a:gdLst>
                <a:gd name="connsiteX0" fmla="*/ 0 w 1166261"/>
                <a:gd name="connsiteY0" fmla="*/ 1572125 h 1827195"/>
                <a:gd name="connsiteX1" fmla="*/ 462013 w 1166261"/>
                <a:gd name="connsiteY1" fmla="*/ 3208 h 1827195"/>
                <a:gd name="connsiteX2" fmla="*/ 1058779 w 1166261"/>
                <a:gd name="connsiteY2" fmla="*/ 1552875 h 1827195"/>
                <a:gd name="connsiteX3" fmla="*/ 1106905 w 1166261"/>
                <a:gd name="connsiteY3" fmla="*/ 1649128 h 18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261" h="1827195">
                  <a:moveTo>
                    <a:pt x="0" y="1572125"/>
                  </a:moveTo>
                  <a:cubicBezTo>
                    <a:pt x="142775" y="789270"/>
                    <a:pt x="285550" y="6416"/>
                    <a:pt x="462013" y="3208"/>
                  </a:cubicBezTo>
                  <a:cubicBezTo>
                    <a:pt x="638476" y="0"/>
                    <a:pt x="951297" y="1278555"/>
                    <a:pt x="1058779" y="1552875"/>
                  </a:cubicBezTo>
                  <a:cubicBezTo>
                    <a:pt x="1166261" y="1827195"/>
                    <a:pt x="1136583" y="1738161"/>
                    <a:pt x="1106905" y="164912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3505200" y="395357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914400" y="1600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F(W)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3276600" y="1600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F(W)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1828800" y="358139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4191000" y="358139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1447800" y="17526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3200400" y="18288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3733800" y="236219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P’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51720" y="3284984"/>
            <a:ext cx="482453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11.D.1 Value of the Function </a:t>
            </a:r>
            <a:r>
              <a:rPr lang="en-US" altLang="zh-TW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as </a:t>
            </a:r>
            <a:r>
              <a:rPr lang="en-US" altLang="zh-TW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16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Changes</a:t>
            </a:r>
            <a:endParaRPr lang="zh-TW" altLang="zh-TW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0945" name="Object 1"/>
          <p:cNvGraphicFramePr>
            <a:graphicFrameLocks noChangeAspect="1"/>
          </p:cNvGraphicFramePr>
          <p:nvPr/>
        </p:nvGraphicFramePr>
        <p:xfrm>
          <a:off x="2483768" y="4365104"/>
          <a:ext cx="87468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Equation" r:id="rId4" imgW="723586" imgH="431613" progId="Equation.DSMT4">
                  <p:embed/>
                </p:oleObj>
              </mc:Choice>
              <mc:Fallback>
                <p:oleObj name="Equation" r:id="rId4" imgW="723586" imgH="43161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365104"/>
                        <a:ext cx="87468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5796136" y="5085184"/>
          <a:ext cx="80376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Equation" r:id="rId6" imgW="723586" imgH="431613" progId="Equation.DSMT4">
                  <p:embed/>
                </p:oleObj>
              </mc:Choice>
              <mc:Fallback>
                <p:oleObj name="Equation" r:id="rId6" imgW="723586" imgH="4316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085184"/>
                        <a:ext cx="803765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15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Therefore, in general, we can obtain the optimal weights under conditions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We can rewrite the conditions as five Kuhn–Tucker conditions: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When maximum feasible value occurs on              ,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is positive and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is equal to zero. </a:t>
            </a:r>
          </a:p>
          <a:p>
            <a:r>
              <a:rPr lang="en-US" altLang="zh-TW" dirty="0" smtClean="0"/>
              <a:t>If maximum feasible value occurs on               , then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is equal to zero and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positive.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3275856" y="764704"/>
          <a:ext cx="1272658" cy="124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Equation" r:id="rId4" imgW="901309" imgH="888614" progId="Equation.DSMT4">
                  <p:embed/>
                </p:oleObj>
              </mc:Choice>
              <mc:Fallback>
                <p:oleObj name="Equation" r:id="rId4" imgW="901309" imgH="888614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764704"/>
                        <a:ext cx="1272658" cy="1245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3131840" y="2348880"/>
          <a:ext cx="1440160" cy="239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0" name="Equation" r:id="rId6" imgW="1003300" imgH="1676400" progId="Equation.DSMT4">
                  <p:embed/>
                </p:oleObj>
              </mc:Choice>
              <mc:Fallback>
                <p:oleObj name="Equation" r:id="rId6" imgW="1003300" imgH="167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48880"/>
                        <a:ext cx="1440160" cy="2391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4273352" y="5446042"/>
          <a:ext cx="8747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1" name="Equation" r:id="rId8" imgW="723586" imgH="431613" progId="Equation.DSMT4">
                  <p:embed/>
                </p:oleObj>
              </mc:Choice>
              <mc:Fallback>
                <p:oleObj name="Equation" r:id="rId8" imgW="723586" imgH="43161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352" y="5446042"/>
                        <a:ext cx="8747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4704829" y="4724375"/>
          <a:ext cx="803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2" name="Equation" r:id="rId10" imgW="723586" imgH="431613" progId="Equation.DSMT4">
                  <p:embed/>
                </p:oleObj>
              </mc:Choice>
              <mc:Fallback>
                <p:oleObj name="Equation" r:id="rId10" imgW="723586" imgH="431613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829" y="4724375"/>
                        <a:ext cx="8032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16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In the following part, we will solve the optimal weights under Kuhn–Tucker conditions by Excel.</a:t>
            </a:r>
          </a:p>
          <a:p>
            <a:r>
              <a:rPr lang="en-US" altLang="zh-TW" dirty="0" smtClean="0"/>
              <a:t>Given an example in Figure 11.D.2: initial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 = (0.1, 0.2, 0.7),                can be calculated by the Equation (11A.2) in Appendix 11A and the value of the excess return and covariance matrix as below. </a:t>
            </a:r>
            <a:endParaRPr lang="zh-TW" altLang="zh-TW" dirty="0"/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7668344" y="980728"/>
          <a:ext cx="66702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9" name="Equation" r:id="rId3" imgW="495085" imgH="431613" progId="Equation.DSMT4">
                  <p:embed/>
                </p:oleObj>
              </mc:Choice>
              <mc:Fallback>
                <p:oleObj name="Equation" r:id="rId3" imgW="495085" imgH="43161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980728"/>
                        <a:ext cx="66702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 cstate="print"/>
          <a:srcRect r="43124" b="39063"/>
          <a:stretch>
            <a:fillRect/>
          </a:stretch>
        </p:blipFill>
        <p:spPr bwMode="auto">
          <a:xfrm>
            <a:off x="2339752" y="2204864"/>
            <a:ext cx="4968552" cy="38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021288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Excel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17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3"/>
          </a:xfrm>
        </p:spPr>
        <p:txBody>
          <a:bodyPr/>
          <a:lstStyle/>
          <a:p>
            <a:r>
              <a:rPr lang="en-US" altLang="zh-TW" dirty="0" smtClean="0"/>
              <a:t>Then we use “</a:t>
            </a:r>
            <a:r>
              <a:rPr lang="en-US" altLang="zh-TW" b="1" i="1" dirty="0" smtClean="0"/>
              <a:t>Solver</a:t>
            </a:r>
            <a:r>
              <a:rPr lang="en-US" altLang="zh-TW" dirty="0" smtClean="0"/>
              <a:t>” function in Excel to find the optimal weights </a:t>
            </a:r>
            <a:r>
              <a:rPr lang="en-US" altLang="zh-TW" i="1" dirty="0" smtClean="0"/>
              <a:t>W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Set target cell B5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equal to the value of 1 (the fifth Kuhn–Tucker condition), select the range from B2 to C4 as change cells, and select the first and second Kuhn–Tucker conditions as the constraints. 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3281" r="31876" b="33594"/>
          <a:stretch>
            <a:fillRect/>
          </a:stretch>
        </p:blipFill>
        <p:spPr bwMode="auto">
          <a:xfrm>
            <a:off x="1979712" y="2276872"/>
            <a:ext cx="5219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733256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Excel (Continued)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18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For the third and fourth Kuhn–Tucker conditions, press “</a:t>
            </a:r>
            <a:r>
              <a:rPr lang="en-US" altLang="zh-TW" b="1" i="1" dirty="0" smtClean="0"/>
              <a:t>Options</a:t>
            </a:r>
            <a:r>
              <a:rPr lang="en-US" altLang="zh-TW" dirty="0" smtClean="0"/>
              <a:t>” into </a:t>
            </a:r>
            <a:r>
              <a:rPr lang="en-US" altLang="zh-TW" b="1" dirty="0" smtClean="0"/>
              <a:t>Solver Options</a:t>
            </a:r>
            <a:r>
              <a:rPr lang="en-US" altLang="zh-TW" dirty="0" smtClean="0"/>
              <a:t>, select “</a:t>
            </a:r>
            <a:r>
              <a:rPr lang="en-US" altLang="zh-TW" b="1" i="1" dirty="0" smtClean="0"/>
              <a:t>Assume Non-Negative</a:t>
            </a:r>
            <a:r>
              <a:rPr lang="en-US" altLang="zh-TW" dirty="0" smtClean="0"/>
              <a:t>” and press “</a:t>
            </a:r>
            <a:r>
              <a:rPr lang="en-US" altLang="zh-TW" b="1" i="1" dirty="0" smtClean="0"/>
              <a:t>OK</a:t>
            </a:r>
            <a:r>
              <a:rPr lang="en-US" altLang="zh-TW" dirty="0" smtClean="0"/>
              <a:t>.” </a:t>
            </a:r>
          </a:p>
          <a:p>
            <a:r>
              <a:rPr lang="en-US" altLang="zh-TW" dirty="0" smtClean="0"/>
              <a:t>Then go back to </a:t>
            </a:r>
            <a:r>
              <a:rPr lang="en-US" altLang="zh-TW" b="1" dirty="0" smtClean="0"/>
              <a:t>Solver Parameters</a:t>
            </a:r>
            <a:r>
              <a:rPr lang="en-US" altLang="zh-TW" dirty="0" smtClean="0"/>
              <a:t> and press “</a:t>
            </a:r>
            <a:r>
              <a:rPr lang="en-US" altLang="zh-TW" b="1" i="1" dirty="0" smtClean="0"/>
              <a:t>Solve</a:t>
            </a:r>
            <a:r>
              <a:rPr lang="en-US" altLang="zh-TW" dirty="0" smtClean="0"/>
              <a:t>.”. 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5616" y="1772816"/>
            <a:ext cx="7240860" cy="4077444"/>
            <a:chOff x="0" y="1295400"/>
            <a:chExt cx="8001000" cy="55626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3281" r="34375" b="29688"/>
            <a:stretch>
              <a:fillRect/>
            </a:stretch>
          </p:blipFill>
          <p:spPr bwMode="auto">
            <a:xfrm>
              <a:off x="0" y="1295400"/>
              <a:ext cx="8001000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4114800" y="5638800"/>
              <a:ext cx="17526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4038600"/>
              <a:ext cx="1752600" cy="381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9632" y="5949280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11.D.2 Solver Function in Excel (Continued)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19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The objective function </a:t>
            </a:r>
            <a:r>
              <a:rPr lang="en-US" altLang="zh-TW" sz="2000" i="1" dirty="0" smtClean="0"/>
              <a:t>L</a:t>
            </a:r>
            <a:r>
              <a:rPr lang="en-US" altLang="zh-TW" sz="2000" dirty="0" smtClean="0"/>
              <a:t> as defined in Equation (18.3) can be rewritten: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Then, following the product and chain rule, we have: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(11A.1)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756345" y="909042"/>
          <a:ext cx="720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4" imgW="4064000" imgH="520700" progId="Equation.DSMT4">
                  <p:embed/>
                </p:oleObj>
              </mc:Choice>
              <mc:Fallback>
                <p:oleObj name="Equation" r:id="rId4" imgW="40640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45" y="909042"/>
                        <a:ext cx="72009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6"/>
          <p:cNvGraphicFramePr>
            <a:graphicFrameLocks noChangeAspect="1"/>
          </p:cNvGraphicFramePr>
          <p:nvPr/>
        </p:nvGraphicFramePr>
        <p:xfrm>
          <a:off x="1043683" y="2493367"/>
          <a:ext cx="4587120" cy="395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6" imgW="3975100" imgH="3429000" progId="Equation.DSMT4">
                  <p:embed/>
                </p:oleObj>
              </mc:Choice>
              <mc:Fallback>
                <p:oleObj name="Equation" r:id="rId6" imgW="3975100" imgH="342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83" y="2493367"/>
                        <a:ext cx="4587120" cy="3959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If first solve cannot find a solution, use “</a:t>
            </a:r>
            <a:r>
              <a:rPr lang="en-US" altLang="zh-TW" b="1" i="1" dirty="0" smtClean="0"/>
              <a:t>Solver</a:t>
            </a:r>
            <a:r>
              <a:rPr lang="en-US" altLang="zh-TW" dirty="0" smtClean="0"/>
              <a:t>” function again until the Solver find a solution as Figure11.D.3. </a:t>
            </a:r>
            <a:endParaRPr lang="zh-TW" altLang="zh-TW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33125" b="36719"/>
          <a:stretch>
            <a:fillRect/>
          </a:stretch>
        </p:blipFill>
        <p:spPr bwMode="auto">
          <a:xfrm>
            <a:off x="1919287" y="1423987"/>
            <a:ext cx="53054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9127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11.D.3 Optimal Weights by Solver Function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Figure 11.D.3 Optimal Weights by Solver Function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20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8" y="764705"/>
            <a:ext cx="4572000" cy="2952327"/>
          </a:xfrm>
        </p:spPr>
        <p:txBody>
          <a:bodyPr/>
          <a:lstStyle/>
          <a:p>
            <a:r>
              <a:rPr lang="en-US" altLang="zh-TW" dirty="0" smtClean="0"/>
              <a:t>Appendix 11E: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Portfolio Optimization with Short-Selling Constraints</a:t>
            </a:r>
            <a:endParaRPr lang="zh-TW" alt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127" y="4049713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448272"/>
          </a:xfrm>
        </p:spPr>
        <p:txBody>
          <a:bodyPr/>
          <a:lstStyle/>
          <a:p>
            <a:r>
              <a:rPr lang="en-US" altLang="zh-TW" dirty="0" smtClean="0"/>
              <a:t>The traditional mean-variance efficient portfolios generate appealing characteristics. </a:t>
            </a:r>
          </a:p>
          <a:p>
            <a:r>
              <a:rPr lang="en-US" altLang="zh-TW" dirty="0" smtClean="0"/>
              <a:t>However, it is frequently questioned by financial professionals due to the propensity of corner solutions in portfolio weights. </a:t>
            </a:r>
          </a:p>
          <a:p>
            <a:r>
              <a:rPr lang="en-US" altLang="zh-TW" dirty="0" smtClean="0"/>
              <a:t>Therefore, adding portfolio weighting limits help portfolio managers to fashion realistic asset allocation strategies.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22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76671"/>
            <a:ext cx="8712968" cy="5904657"/>
          </a:xfrm>
        </p:spPr>
        <p:txBody>
          <a:bodyPr/>
          <a:lstStyle/>
          <a:p>
            <a:r>
              <a:rPr lang="en-US" altLang="zh-TW" dirty="0" smtClean="0"/>
              <a:t>Suppose risky asset investments can be characterized as a vector of multivariate returns of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securities, </a:t>
            </a:r>
            <a:r>
              <a:rPr lang="en-US" altLang="zh-TW" b="1" dirty="0" smtClean="0"/>
              <a:t>R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The expected risk premiums and variance-covariance of asset returns can be expressed as a vector </a:t>
            </a:r>
            <a:r>
              <a:rPr lang="en-US" altLang="zh-TW" b="1" dirty="0" smtClean="0">
                <a:sym typeface="Symbol"/>
              </a:rPr>
              <a:t></a:t>
            </a:r>
            <a:r>
              <a:rPr lang="en-US" altLang="zh-TW" dirty="0" smtClean="0"/>
              <a:t> and a positive definite matrix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, respectively. </a:t>
            </a:r>
          </a:p>
          <a:p>
            <a:r>
              <a:rPr lang="en-US" altLang="zh-TW" dirty="0" smtClean="0"/>
              <a:t>Let </a:t>
            </a:r>
            <a:r>
              <a:rPr lang="el-GR" altLang="zh-TW" b="1" dirty="0" smtClean="0"/>
              <a:t>Ω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be the set of all real vectors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 that define the weights of assets such that </a:t>
            </a:r>
            <a:r>
              <a:rPr lang="en-US" altLang="zh-TW" b="1" dirty="0" err="1" smtClean="0"/>
              <a:t>w</a:t>
            </a:r>
            <a:r>
              <a:rPr lang="en-US" altLang="zh-TW" b="1" baseline="30000" dirty="0" err="1" smtClean="0"/>
              <a:t>T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1=</a:t>
            </a:r>
            <a:r>
              <a:rPr lang="en-US" altLang="zh-TW" dirty="0" smtClean="0"/>
              <a:t>1, where 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 is an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-vector of ones. </a:t>
            </a:r>
          </a:p>
          <a:p>
            <a:r>
              <a:rPr lang="en-US" altLang="zh-TW" dirty="0" smtClean="0"/>
              <a:t>The expected return of the portfolio is </a:t>
            </a:r>
            <a:r>
              <a:rPr lang="en-US" altLang="zh-TW" i="1" dirty="0" smtClean="0">
                <a:sym typeface="Symbol"/>
              </a:rPr>
              <a:t>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</a:t>
            </a:r>
            <a:r>
              <a:rPr lang="en-US" altLang="zh-TW" b="1" dirty="0" err="1" smtClean="0"/>
              <a:t>w</a:t>
            </a:r>
            <a:r>
              <a:rPr lang="en-US" altLang="zh-TW" b="1" baseline="30000" dirty="0" err="1" smtClean="0"/>
              <a:t>T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ym typeface="Symbol"/>
              </a:rPr>
              <a:t></a:t>
            </a:r>
            <a:r>
              <a:rPr lang="en-US" altLang="zh-TW" dirty="0" smtClean="0"/>
              <a:t> and the variance of the portfolio is </a:t>
            </a:r>
            <a:r>
              <a:rPr lang="en-US" altLang="zh-TW" i="1" dirty="0" smtClean="0">
                <a:sym typeface="Symbol"/>
              </a:rPr>
              <a:t></a:t>
            </a:r>
            <a:r>
              <a:rPr lang="en-US" altLang="zh-TW" baseline="-25000" dirty="0" smtClean="0"/>
              <a:t>p </a:t>
            </a:r>
            <a:r>
              <a:rPr lang="en-US" altLang="zh-TW" dirty="0" smtClean="0"/>
              <a:t>= </a:t>
            </a:r>
            <a:r>
              <a:rPr lang="en-US" altLang="zh-TW" b="1" dirty="0" err="1" smtClean="0"/>
              <a:t>w</a:t>
            </a:r>
            <a:r>
              <a:rPr lang="en-US" altLang="zh-TW" baseline="30000" dirty="0" err="1" smtClean="0"/>
              <a:t>T</a:t>
            </a:r>
            <a:r>
              <a:rPr lang="en-US" altLang="zh-TW" b="1" dirty="0" err="1" smtClean="0"/>
              <a:t>Vw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Considering all constraints given the objective to minimize the portfolio’s risk, the efficient frontier can be then expressed as a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function: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As described in the previous section, the optimal portfolio weights are a function of means, variances, and </a:t>
            </a:r>
            <a:r>
              <a:rPr lang="en-US" altLang="zh-TW" dirty="0" err="1" smtClean="0"/>
              <a:t>covariances</a:t>
            </a:r>
            <a:r>
              <a:rPr lang="en-US" altLang="zh-TW" dirty="0" smtClean="0"/>
              <a:t> of asset returns.</a:t>
            </a:r>
            <a:endParaRPr lang="zh-TW" altLang="zh-TW" dirty="0"/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/>
        </p:nvGraphicFramePr>
        <p:xfrm>
          <a:off x="971600" y="4365104"/>
          <a:ext cx="61206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9" name="Equation" r:id="rId3" imgW="3136900" imgH="393700" progId="Equation.DSMT4">
                  <p:embed/>
                </p:oleObj>
              </mc:Choice>
              <mc:Fallback>
                <p:oleObj name="Equation" r:id="rId3" imgW="3136900" imgH="3937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65104"/>
                        <a:ext cx="6120680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450912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23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3"/>
          </a:xfrm>
        </p:spPr>
        <p:txBody>
          <a:bodyPr/>
          <a:lstStyle/>
          <a:p>
            <a:r>
              <a:rPr lang="en-US" altLang="zh-TW" dirty="0" smtClean="0"/>
              <a:t>Consider a generalized case with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assets, let </a:t>
            </a:r>
          </a:p>
          <a:p>
            <a:endParaRPr lang="zh-TW" altLang="zh-TW" dirty="0" smtClean="0"/>
          </a:p>
          <a:p>
            <a:pPr lvl="1">
              <a:buNone/>
            </a:pPr>
            <a:r>
              <a:rPr lang="en-US" altLang="zh-TW" b="1" dirty="0" smtClean="0"/>
              <a:t>A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1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R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X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1</a:t>
            </a:r>
            <a:r>
              <a:rPr lang="en-US" altLang="zh-TW" baseline="30000" dirty="0" smtClean="0"/>
              <a:t>T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, and </a:t>
            </a:r>
            <a:r>
              <a:rPr lang="en-US" altLang="zh-TW" b="1" dirty="0" smtClean="0">
                <a:sym typeface="Symbol"/>
              </a:rPr>
              <a:t></a:t>
            </a:r>
            <a:r>
              <a:rPr lang="en-US" altLang="zh-TW" dirty="0" smtClean="0"/>
              <a:t>=</a:t>
            </a:r>
            <a:r>
              <a:rPr lang="en-US" altLang="zh-TW" b="1" dirty="0" smtClean="0"/>
              <a:t>BX</a:t>
            </a:r>
            <a:r>
              <a:rPr lang="en-US" altLang="zh-TW" dirty="0" smtClean="0"/>
              <a:t>-</a:t>
            </a:r>
            <a:r>
              <a:rPr lang="en-US" altLang="zh-TW" b="1" dirty="0" smtClean="0"/>
              <a:t>A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,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the solution of the above quadratic function is (see </a:t>
            </a:r>
            <a:r>
              <a:rPr lang="en-US" altLang="zh-TW" dirty="0" err="1" smtClean="0"/>
              <a:t>Pennacchi</a:t>
            </a:r>
            <a:r>
              <a:rPr lang="en-US" altLang="zh-TW" dirty="0" smtClean="0"/>
              <a:t> (2008))</a:t>
            </a:r>
            <a:endParaRPr lang="zh-TW" altLang="zh-TW" dirty="0" smtClean="0"/>
          </a:p>
          <a:p>
            <a:pPr lvl="1">
              <a:buNone/>
            </a:pPr>
            <a:endParaRPr lang="en-US" altLang="zh-TW" b="1" dirty="0" smtClean="0"/>
          </a:p>
          <a:p>
            <a:pPr lvl="1">
              <a:buNone/>
            </a:pP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p</a:t>
            </a:r>
            <a:r>
              <a:rPr lang="en-US" altLang="zh-TW" dirty="0" smtClean="0"/>
              <a:t>=      [(</a:t>
            </a:r>
            <a:r>
              <a:rPr lang="en-US" altLang="zh-TW" b="1" dirty="0" smtClean="0"/>
              <a:t>X</a:t>
            </a:r>
            <a:r>
              <a:rPr lang="en-US" altLang="zh-TW" i="1" dirty="0" smtClean="0">
                <a:sym typeface="Symbol"/>
              </a:rPr>
              <a:t> 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dirty="0" smtClean="0"/>
              <a:t> – </a:t>
            </a:r>
            <a:r>
              <a:rPr lang="en-US" altLang="zh-TW" b="1" dirty="0" smtClean="0"/>
              <a:t>A</a:t>
            </a:r>
            <a:r>
              <a:rPr lang="en-US" altLang="zh-TW" dirty="0" smtClean="0"/>
              <a:t>)(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) + (</a:t>
            </a:r>
            <a:r>
              <a:rPr lang="en-US" altLang="zh-TW" b="1" dirty="0" smtClean="0"/>
              <a:t>B</a:t>
            </a:r>
            <a:r>
              <a:rPr lang="en-US" altLang="zh-TW" dirty="0" smtClean="0"/>
              <a:t> – </a:t>
            </a:r>
            <a:r>
              <a:rPr lang="en-US" altLang="zh-TW" b="1" dirty="0" smtClean="0"/>
              <a:t>A</a:t>
            </a:r>
            <a:r>
              <a:rPr lang="en-US" altLang="zh-TW" i="1" dirty="0" smtClean="0">
                <a:sym typeface="Symbol"/>
              </a:rPr>
              <a:t> </a:t>
            </a:r>
            <a:r>
              <a:rPr lang="en-US" altLang="zh-TW" sz="1400" i="1" dirty="0" smtClean="0">
                <a:sym typeface="Symbol"/>
              </a:rPr>
              <a:t>p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)(</a:t>
            </a:r>
            <a:r>
              <a:rPr lang="en-US" altLang="zh-TW" b="1" dirty="0" smtClean="0"/>
              <a:t>V</a:t>
            </a:r>
            <a:r>
              <a:rPr lang="en-US" altLang="zh-TW" baseline="30000" dirty="0" smtClean="0"/>
              <a:t>-1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)]	</a:t>
            </a:r>
          </a:p>
          <a:p>
            <a:pPr lvl="1">
              <a:buNone/>
            </a:pPr>
            <a:endParaRPr lang="en-US" altLang="zh-TW" dirty="0" smtClean="0"/>
          </a:p>
          <a:p>
            <a:r>
              <a:rPr lang="en-US" altLang="zh-TW" dirty="0" smtClean="0"/>
              <a:t>The short-selling constraints are further considered in Markowitz model. </a:t>
            </a:r>
          </a:p>
          <a:p>
            <a:r>
              <a:rPr lang="en-US" altLang="zh-TW" dirty="0" smtClean="0"/>
              <a:t>The inequalities that represent non-negative portfolio weights are</a:t>
            </a:r>
          </a:p>
          <a:p>
            <a:endParaRPr lang="zh-TW" altLang="zh-TW" dirty="0" smtClean="0"/>
          </a:p>
          <a:p>
            <a:pPr lvl="1">
              <a:buNone/>
            </a:pP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baseline="-25000" dirty="0" smtClean="0">
                <a:sym typeface="Symbol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, ……, </a:t>
            </a: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 </a:t>
            </a:r>
            <a:r>
              <a:rPr lang="en-US" altLang="zh-TW" dirty="0" smtClean="0">
                <a:sym typeface="Symbol"/>
              </a:rPr>
              <a:t> 0</a:t>
            </a:r>
            <a:r>
              <a:rPr lang="en-US" altLang="zh-TW" dirty="0" smtClean="0"/>
              <a:t> , where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=[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,……, </a:t>
            </a:r>
            <a:r>
              <a:rPr lang="en-US" altLang="zh-TW" b="1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].</a:t>
            </a:r>
          </a:p>
          <a:p>
            <a:pPr lvl="1">
              <a:buNone/>
            </a:pPr>
            <a:endParaRPr lang="en-US" altLang="zh-TW" dirty="0" smtClean="0"/>
          </a:p>
          <a:p>
            <a:r>
              <a:rPr lang="en-US" altLang="zh-TW" dirty="0" smtClean="0"/>
              <a:t>The solution of this constrained diversification is to incorporate Equation (11E.3) in Equation (11E.1).</a:t>
            </a:r>
            <a:endParaRPr lang="zh-TW" altLang="en-US" dirty="0"/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1187624" y="2636912"/>
          <a:ext cx="293369" cy="61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1" name="Equation" r:id="rId3" imgW="190417" imgH="393529" progId="Equation.DSMT4">
                  <p:embed/>
                </p:oleObj>
              </mc:Choice>
              <mc:Fallback>
                <p:oleObj name="Equation" r:id="rId3" imgW="190417" imgH="393529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36912"/>
                        <a:ext cx="293369" cy="616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2780928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4653136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(11E.3)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24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587680" cy="5040559"/>
          </a:xfrm>
        </p:spPr>
        <p:txBody>
          <a:bodyPr/>
          <a:lstStyle/>
          <a:p>
            <a:r>
              <a:rPr lang="en-US" altLang="zh-TW" dirty="0" smtClean="0"/>
              <a:t>Considering a three-asset case exemplified in the previous section, we have the following objective and constraint functions: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Replacing the variables in Equation (11E.4), we can rewrite Equation (11E.1) as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where                     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=1, 2, 3, are Lagrange multipliers (LMs). 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0" dirty="0" smtClean="0"/>
              <a:t>A Numerical Example</a:t>
            </a:r>
            <a:endParaRPr lang="zh-TW" altLang="en-US" sz="3200" b="0" dirty="0"/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33" name="Object 1"/>
          <p:cNvGraphicFramePr>
            <a:graphicFrameLocks noChangeAspect="1"/>
          </p:cNvGraphicFramePr>
          <p:nvPr/>
        </p:nvGraphicFramePr>
        <p:xfrm>
          <a:off x="1331640" y="2007542"/>
          <a:ext cx="2953023" cy="204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" name="Equation" r:id="rId3" imgW="2286000" imgH="1574640" progId="Equation.DSMT4">
                  <p:embed/>
                </p:oleObj>
              </mc:Choice>
              <mc:Fallback>
                <p:oleObj name="Equation" r:id="rId3" imgW="2286000" imgH="1574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07542"/>
                        <a:ext cx="2953023" cy="2041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72400" y="270892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(11E.4)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971600" y="4437112"/>
          <a:ext cx="6721302" cy="103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" name="Equation" r:id="rId5" imgW="4368600" imgH="685800" progId="Equation.DSMT4">
                  <p:embed/>
                </p:oleObj>
              </mc:Choice>
              <mc:Fallback>
                <p:oleObj name="Equation" r:id="rId5" imgW="436860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437112"/>
                        <a:ext cx="6721302" cy="103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35888" y="4581128"/>
            <a:ext cx="1008112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(11E.5)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1187624" y="5658238"/>
          <a:ext cx="1288951" cy="36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7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658238"/>
                        <a:ext cx="1288951" cy="36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25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000" y="377280"/>
            <a:ext cx="8821488" cy="60760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corresponding complementary slackness conditions are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The above complementary slackness conditions indicate that either inequality constraints should be active at a local optimum or the corresponding </a:t>
            </a:r>
            <a:r>
              <a:rPr lang="en-US" altLang="zh-TW" dirty="0" err="1" smtClean="0"/>
              <a:t>Lagarange</a:t>
            </a:r>
            <a:r>
              <a:rPr lang="en-US" altLang="zh-TW" dirty="0" smtClean="0"/>
              <a:t> variable should equal zero.</a:t>
            </a:r>
            <a:endParaRPr lang="zh-TW" altLang="zh-TW" dirty="0" smtClean="0"/>
          </a:p>
          <a:p>
            <a:r>
              <a:rPr lang="en-US" altLang="zh-TW" dirty="0" smtClean="0"/>
              <a:t>For differentiable nonlinear program, solutions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              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=1, 2, 3, satisfy the Kuhn–Tucker conditions if they fulfill complementary slackness conditions, primal constraints, and gradient equation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Any combination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 1, 2, 3, for which there exist a corresponding LMs satisfying these conditions is called a Kuhn–Tucker point.</a:t>
            </a:r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-108520" y="-17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4257" name="Object 1"/>
          <p:cNvGraphicFramePr>
            <a:graphicFrameLocks noChangeAspect="1"/>
          </p:cNvGraphicFramePr>
          <p:nvPr/>
        </p:nvGraphicFramePr>
        <p:xfrm>
          <a:off x="719064" y="665312"/>
          <a:ext cx="22860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Equation" r:id="rId3" imgW="1663560" imgH="1574640" progId="Equation.DSMT4">
                  <p:embed/>
                </p:oleObj>
              </mc:Choice>
              <mc:Fallback>
                <p:oleObj name="Equation" r:id="rId3" imgW="1663560" imgH="1574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64" y="665312"/>
                        <a:ext cx="2286000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11552" y="1313384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(11E.6)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5543600" y="3830167"/>
          <a:ext cx="962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00" y="3830167"/>
                        <a:ext cx="9620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-108520" y="-17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799184" y="4869160"/>
          <a:ext cx="4032448" cy="77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6" name="Equation" r:id="rId7" imgW="2565400" imgH="495300" progId="Equation.DSMT4">
                  <p:embed/>
                </p:oleObj>
              </mc:Choice>
              <mc:Fallback>
                <p:oleObj name="Equation" r:id="rId7" imgW="2565400" imgH="495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84" y="4869160"/>
                        <a:ext cx="4032448" cy="779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1712" y="4985792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(11E.7)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26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Our portfolio model has the following objective function gradient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and those of the five linear constraints are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Therefore the gradient equation part of Kuhn–Tucker conditions is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1" name="Object 1"/>
          <p:cNvGraphicFramePr>
            <a:graphicFrameLocks noChangeAspect="1"/>
          </p:cNvGraphicFramePr>
          <p:nvPr/>
        </p:nvGraphicFramePr>
        <p:xfrm>
          <a:off x="1763687" y="836712"/>
          <a:ext cx="4468389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Equation" r:id="rId3" imgW="2730500" imgH="711200" progId="Equation.DSMT4">
                  <p:embed/>
                </p:oleObj>
              </mc:Choice>
              <mc:Fallback>
                <p:oleObj name="Equation" r:id="rId3" imgW="2730500" imgH="711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836712"/>
                        <a:ext cx="4468389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971599" y="2420888"/>
          <a:ext cx="496555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0" name="Equation" r:id="rId5" imgW="3149280" imgH="1143000" progId="Equation.DSMT4">
                  <p:embed/>
                </p:oleObj>
              </mc:Choice>
              <mc:Fallback>
                <p:oleObj name="Equation" r:id="rId5" imgW="3149280" imgH="1143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2420888"/>
                        <a:ext cx="4965551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4288" y="1124744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(11E.8)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2996952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(11E.9)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827584" y="5013176"/>
          <a:ext cx="475586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1" name="Equation" r:id="rId7" imgW="3238200" imgH="685800" progId="Equation.DSMT4">
                  <p:embed/>
                </p:oleObj>
              </mc:Choice>
              <mc:Fallback>
                <p:oleObj name="Equation" r:id="rId7" imgW="3238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475586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36296" y="5229200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(11E.10)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27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3528392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plus the primal constraints as part of the conditions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and complementary slackness conditions in Equation (11E.6). </a:t>
            </a: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6305" name="Object 1"/>
          <p:cNvGraphicFramePr>
            <a:graphicFrameLocks noChangeAspect="1"/>
          </p:cNvGraphicFramePr>
          <p:nvPr/>
        </p:nvGraphicFramePr>
        <p:xfrm>
          <a:off x="395536" y="1124743"/>
          <a:ext cx="1853133" cy="22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Equation" r:id="rId3" imgW="1257120" imgH="1574640" progId="Equation.DSMT4">
                  <p:embed/>
                </p:oleObj>
              </mc:Choice>
              <mc:Fallback>
                <p:oleObj name="Equation" r:id="rId3" imgW="1257120" imgH="1574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3"/>
                        <a:ext cx="1853133" cy="2250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1916831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28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Notice that the weights are functions of five LMs and bounded by inequality constraints. </a:t>
            </a:r>
          </a:p>
          <a:p>
            <a:r>
              <a:rPr lang="en-US" altLang="zh-TW" dirty="0" smtClean="0"/>
              <a:t>Since the functions of solutions of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are multidimensional, we cannot show their relation on a graph.  </a:t>
            </a:r>
          </a:p>
          <a:p>
            <a:r>
              <a:rPr lang="en-US" altLang="zh-TW" dirty="0" smtClean="0"/>
              <a:t>One may start from any feasible point and then search an improving feasible direction                      chased by implementations of feasible and small steps of LMs. </a:t>
            </a:r>
          </a:p>
          <a:p>
            <a:r>
              <a:rPr lang="en-US" altLang="zh-TW" dirty="0" smtClean="0"/>
              <a:t>The stop of an improving feasible search not necessarily represents the current Kuhn–Tucker point is the global optimum but suggests it is a local optimum. </a:t>
            </a:r>
          </a:p>
          <a:p>
            <a:r>
              <a:rPr lang="en-US" altLang="zh-TW" dirty="0" smtClean="0"/>
              <a:t>Since there is no close-form solution function for each weight, one may need to continue the search until no improvement can be found. In our case, if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is an improvement in objective function.  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7329" name="Object 1"/>
          <p:cNvGraphicFramePr>
            <a:graphicFrameLocks noChangeAspect="1"/>
          </p:cNvGraphicFramePr>
          <p:nvPr/>
        </p:nvGraphicFramePr>
        <p:xfrm>
          <a:off x="1475656" y="2238468"/>
          <a:ext cx="1224136" cy="3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Equation" r:id="rId3" imgW="863225" imgH="228501" progId="Equation.DSMT4">
                  <p:embed/>
                </p:oleObj>
              </mc:Choice>
              <mc:Fallback>
                <p:oleObj name="Equation" r:id="rId3" imgW="863225" imgH="228501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38468"/>
                        <a:ext cx="1224136" cy="326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1907704" y="4426654"/>
          <a:ext cx="2088232" cy="65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Equation" r:id="rId5" imgW="1549080" imgH="469800" progId="Equation.DSMT4">
                  <p:embed/>
                </p:oleObj>
              </mc:Choice>
              <mc:Fallback>
                <p:oleObj name="Equation" r:id="rId5" imgW="1549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426654"/>
                        <a:ext cx="2088232" cy="658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4653136"/>
            <a:ext cx="158417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(11E.12)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29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6102"/>
            <a:ext cx="8642350" cy="56165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Multiplying Equation (11A.1) by                                   ,                        , and </a:t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rearranging yields: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        (11A.2)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000" dirty="0" smtClean="0"/>
              <a:t>Defining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zh-TW" sz="2000" dirty="0" smtClean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3851920" y="332656"/>
          <a:ext cx="396006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4" imgW="1803400" imgH="520700" progId="Equation.DSMT4">
                  <p:embed/>
                </p:oleObj>
              </mc:Choice>
              <mc:Fallback>
                <p:oleObj name="Equation" r:id="rId4" imgW="18034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32656"/>
                        <a:ext cx="396006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8172400" y="476672"/>
          <a:ext cx="576709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476672"/>
                        <a:ext cx="576709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1258888" y="1484784"/>
          <a:ext cx="5400675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8" imgW="3441700" imgH="1168400" progId="Equation.DSMT4">
                  <p:embed/>
                </p:oleObj>
              </mc:Choice>
              <mc:Fallback>
                <p:oleObj name="Equation" r:id="rId8" imgW="3441700" imgH="1168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784"/>
                        <a:ext cx="5400675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1475656" y="3789040"/>
          <a:ext cx="5113684" cy="122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10" imgW="2425700" imgH="850900" progId="Equation.DSMT4">
                  <p:embed/>
                </p:oleObj>
              </mc:Choice>
              <mc:Fallback>
                <p:oleObj name="Equation" r:id="rId10" imgW="24257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789040"/>
                        <a:ext cx="5113684" cy="1224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3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We use the same data set to construct the </a:t>
            </a:r>
            <a:r>
              <a:rPr lang="en-US" altLang="zh-TW" dirty="0" err="1" smtClean="0"/>
              <a:t>nonconstrained</a:t>
            </a:r>
            <a:r>
              <a:rPr lang="en-US" altLang="zh-TW" dirty="0" smtClean="0"/>
              <a:t> (NC) efficient frontier and short-selling constrained (SS) efficient frontier, which is shown in Figure 11E.1. </a:t>
            </a:r>
          </a:p>
          <a:p>
            <a:r>
              <a:rPr lang="en-US" altLang="zh-TW" dirty="0" smtClean="0"/>
              <a:t>In Figure 11E.1, the SS optimal diversification is a subset of the NC portfolio. 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5589240"/>
            <a:ext cx="280831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11E.1 Efficient Frontiers</a:t>
            </a:r>
            <a:endParaRPr lang="zh-TW" altLang="zh-TW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30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/>
          <a:lstStyle/>
          <a:p>
            <a:r>
              <a:rPr lang="en-US" altLang="zh-TW" dirty="0" smtClean="0"/>
              <a:t>The global minimum variance (MV) for the two kinds of portfolio is identical in this case. </a:t>
            </a:r>
          </a:p>
          <a:p>
            <a:r>
              <a:rPr lang="en-US" altLang="zh-TW" dirty="0" smtClean="0"/>
              <a:t>The information is listed in Table 11E.1. </a:t>
            </a:r>
          </a:p>
          <a:p>
            <a:r>
              <a:rPr lang="en-US" altLang="zh-TW" dirty="0" smtClean="0"/>
              <a:t>The conclusion of the same MV under different constraints does not always happen when the coefficients of correlation among securities and the relative magnitudes of return among assets change. </a:t>
            </a:r>
          </a:p>
          <a:p>
            <a:r>
              <a:rPr lang="en-US" altLang="zh-TW" dirty="0" smtClean="0"/>
              <a:t>Note that the optimal diversification strategies are sensitive to the variation in the first two moments of asset returns in the portfolio. 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3" y="3573016"/>
          <a:ext cx="6120681" cy="1224136"/>
        </p:xfrm>
        <a:graphic>
          <a:graphicData uri="http://schemas.openxmlformats.org/drawingml/2006/table">
            <a:tbl>
              <a:tblPr/>
              <a:tblGrid>
                <a:gridCol w="928183"/>
                <a:gridCol w="928183"/>
                <a:gridCol w="1479766"/>
                <a:gridCol w="928183"/>
                <a:gridCol w="928183"/>
                <a:gridCol w="928183"/>
              </a:tblGrid>
              <a:tr h="573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E(R)(%)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i="1" kern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</a:rPr>
                        <a:t> 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Portfolio Weight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kern="100">
                          <a:latin typeface="Times New Roman"/>
                          <a:ea typeface="PMingLiU"/>
                        </a:rPr>
                        <a:t>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(%)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600" b="1" kern="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(%)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13.39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38.57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28.10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33.33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4941168"/>
            <a:ext cx="410445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11E.1 Minimum-Variance Portfolio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31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48671"/>
          </a:xfrm>
        </p:spPr>
        <p:txBody>
          <a:bodyPr/>
          <a:lstStyle/>
          <a:p>
            <a:r>
              <a:rPr lang="en-US" altLang="zh-TW" dirty="0" smtClean="0"/>
              <a:t>As the portfolios on efficient frontiers shown in Table 11E.2, assuming the long-term annual risk-free interest rate is 4%, the portfolios of corner solutions are less mean-variance efficient than the ones without negative and extremely positive weights. 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204864"/>
          <a:ext cx="7848871" cy="1728191"/>
        </p:xfrm>
        <a:graphic>
          <a:graphicData uri="http://schemas.openxmlformats.org/drawingml/2006/table">
            <a:tbl>
              <a:tblPr/>
              <a:tblGrid>
                <a:gridCol w="945740"/>
                <a:gridCol w="973841"/>
                <a:gridCol w="1507758"/>
                <a:gridCol w="968028"/>
                <a:gridCol w="1186052"/>
                <a:gridCol w="1220935"/>
                <a:gridCol w="1046517"/>
              </a:tblGrid>
              <a:tr h="597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E(R)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i="1" kern="0">
                          <a:solidFill>
                            <a:schemeClr val="accent1"/>
                          </a:solidFill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Symbol"/>
                          <a:ea typeface="Times New Roman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Sharpe Ratio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Portfolio Weight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400" b="1" kern="0" baseline="-2500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600" kern="100">
                          <a:solidFill>
                            <a:schemeClr val="accent1"/>
                          </a:solidFill>
                          <a:latin typeface="Times New Roman"/>
                          <a:ea typeface="新細明體"/>
                        </a:rPr>
                        <a:t> (%)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0.78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13.39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0.0333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38.57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28.10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33.33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1.04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16.87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0.0422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16.86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13.04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70.10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1.24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22.38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0.0406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−25.82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−16.90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142.72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2.63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72.96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0.0315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−100.53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−199.47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400.00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3.38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101.30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0.0300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−366.73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66.73</a:t>
                      </a:r>
                      <a:endParaRPr lang="zh-TW" sz="1600" kern="10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</a:rPr>
                        <a:t>400.00</a:t>
                      </a:r>
                      <a:endParaRPr lang="zh-TW" sz="1600" kern="100" dirty="0">
                        <a:solidFill>
                          <a:schemeClr val="accent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4221088"/>
            <a:ext cx="410445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FR" altLang="zh-TW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11E.2 Portfolios on Efficient </a:t>
            </a:r>
            <a:r>
              <a:rPr lang="fr-FR" altLang="zh-TW" sz="1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Frontier</a:t>
            </a:r>
            <a:endParaRPr lang="zh-TW" altLang="zh-TW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55B355D1-2C66-42A0-BAB5-F4162F9791D2}" type="slidenum">
              <a:rPr lang="en-US" altLang="zh-TW" sz="12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32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Yields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Therefore: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116013" y="2205038"/>
          <a:ext cx="57610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4" imgW="2908300" imgH="457200" progId="Equation.DSMT4">
                  <p:embed/>
                </p:oleObj>
              </mc:Choice>
              <mc:Fallback>
                <p:oleObj name="Equation" r:id="rId4" imgW="29083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05038"/>
                        <a:ext cx="5761037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1115616" y="4293096"/>
          <a:ext cx="72739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6" imgW="3962160" imgH="634680" progId="Equation.DSMT4">
                  <p:embed/>
                </p:oleObj>
              </mc:Choice>
              <mc:Fallback>
                <p:oleObj name="Equation" r:id="rId6" imgW="3962160" imgH="634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93096"/>
                        <a:ext cx="727392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4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72777" y="266865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970211" y="1628874"/>
          <a:ext cx="640873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4" imgW="2946400" imgH="254000" progId="Equation.DSMT4">
                  <p:embed/>
                </p:oleObj>
              </mc:Choice>
              <mc:Fallback>
                <p:oleObj name="Equation" r:id="rId4" imgW="2946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11" y="1628874"/>
                        <a:ext cx="640873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-72777" y="228765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 sz="2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1619498" y="2987774"/>
          <a:ext cx="453548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6" imgW="2286000" imgH="1016000" progId="Equation.DSMT4">
                  <p:embed/>
                </p:oleObj>
              </mc:Choice>
              <mc:Fallback>
                <p:oleObj name="Equation" r:id="rId6" imgW="2286000" imgH="101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498" y="2987774"/>
                        <a:ext cx="4535488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95536" y="836712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zh-TW" sz="20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Hi=kWi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where the Wi are the fractions to invest in each security and the Hi are proportional to this fraction. Substituting Hi for Wi: 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466973" y="2492474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There is one equation like this for each value of </a:t>
            </a:r>
            <a:r>
              <a:rPr lang="en-US" altLang="zh-TW" sz="20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970211" y="5553174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is Equation (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11.6a)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5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4572000" cy="3456383"/>
          </a:xfrm>
        </p:spPr>
        <p:txBody>
          <a:bodyPr/>
          <a:lstStyle/>
          <a:p>
            <a:r>
              <a:rPr lang="en-US" altLang="zh-TW" dirty="0" smtClean="0"/>
              <a:t>Appendix 11B: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11.10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(11.2)</a:t>
            </a:r>
            <a:endParaRPr lang="zh-TW" alt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8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Following the optimization procedure for deriving Equation (18A.2) in Appendix 18A: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Let                                        and, solving for any        ,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      (11B.1)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1763713" y="1827213"/>
          <a:ext cx="547211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4140200" imgH="889000" progId="Equation.DSMT4">
                  <p:embed/>
                </p:oleObj>
              </mc:Choice>
              <mc:Fallback>
                <p:oleObj name="Equation" r:id="rId4" imgW="4140200" imgH="889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827213"/>
                        <a:ext cx="5472112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755650" y="3573016"/>
          <a:ext cx="23764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6" imgW="1511300" imgH="304800" progId="Equation.DSMT4">
                  <p:embed/>
                </p:oleObj>
              </mc:Choice>
              <mc:Fallback>
                <p:oleObj name="Equation" r:id="rId6" imgW="1511300" imgH="304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016"/>
                        <a:ext cx="2376488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6" name="Object 8"/>
          <p:cNvGraphicFramePr>
            <a:graphicFrameLocks noChangeAspect="1"/>
          </p:cNvGraphicFramePr>
          <p:nvPr/>
        </p:nvGraphicFramePr>
        <p:xfrm>
          <a:off x="5373290" y="3603427"/>
          <a:ext cx="3508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90" y="3603427"/>
                        <a:ext cx="3508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8917" name="Object 10"/>
          <p:cNvGraphicFramePr>
            <a:graphicFrameLocks noChangeAspect="1"/>
          </p:cNvGraphicFramePr>
          <p:nvPr/>
        </p:nvGraphicFramePr>
        <p:xfrm>
          <a:off x="2484438" y="4365625"/>
          <a:ext cx="37433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10" imgW="1816100" imgH="660400" progId="Equation.DSMT4">
                  <p:embed/>
                </p:oleObj>
              </mc:Choice>
              <mc:Fallback>
                <p:oleObj name="Equation" r:id="rId10" imgW="1816100" imgH="660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365625"/>
                        <a:ext cx="37433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7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664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Multiplying both sides of the equation by    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11B.2</a:t>
            </a:r>
            <a:r>
              <a:rPr lang="zh-TW" altLang="en-US" sz="2000" dirty="0" smtClean="0"/>
              <a:t>）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Adding together the </a:t>
            </a:r>
            <a:r>
              <a:rPr lang="en-US" altLang="zh-TW" sz="2000" i="1" dirty="0" smtClean="0"/>
              <a:t>n</a:t>
            </a:r>
            <a:r>
              <a:rPr lang="en-US" altLang="zh-TW" sz="2000" dirty="0" smtClean="0"/>
              <a:t> equation of this form yields: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                                                                                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11B.3</a:t>
            </a:r>
            <a:r>
              <a:rPr lang="zh-TW" altLang="en-US" sz="2000" dirty="0" smtClean="0"/>
              <a:t>）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By substituting Equation (11B.3) into Equation (11B.1), Equation (11.10) is obtained.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1763713" y="1049188"/>
          <a:ext cx="3661182" cy="108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4" imgW="2222500" imgH="660400" progId="Equation.DSMT4">
                  <p:embed/>
                </p:oleObj>
              </mc:Choice>
              <mc:Fallback>
                <p:oleObj name="Equation" r:id="rId4" imgW="22225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049188"/>
                        <a:ext cx="3661182" cy="1083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6668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39" name="Object 8"/>
          <p:cNvGraphicFramePr>
            <a:graphicFrameLocks noChangeAspect="1"/>
          </p:cNvGraphicFramePr>
          <p:nvPr/>
        </p:nvGraphicFramePr>
        <p:xfrm>
          <a:off x="4572000" y="404664"/>
          <a:ext cx="2841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664"/>
                        <a:ext cx="284162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0" y="230966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TW"/>
          </a:p>
        </p:txBody>
      </p:sp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2555776" y="2708920"/>
          <a:ext cx="2592239" cy="1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8" imgW="1701800" imgH="939800" progId="Equation.DSMT4">
                  <p:embed/>
                </p:oleObj>
              </mc:Choice>
              <mc:Fallback>
                <p:oleObj name="Equation" r:id="rId8" imgW="1701800" imgH="93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08920"/>
                        <a:ext cx="2592239" cy="143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195736" y="4941168"/>
          <a:ext cx="3816424" cy="143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10" imgW="2603500" imgH="990600" progId="Equation.DSMT4">
                  <p:embed/>
                </p:oleObj>
              </mc:Choice>
              <mc:Fallback>
                <p:oleObj name="Equation" r:id="rId10" imgW="2603500" imgH="990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41168"/>
                        <a:ext cx="3816424" cy="1434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55D1-2C66-42A0-BAB5-F4162F9791D2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rPr>
              <a:pPr/>
              <a:t>8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572000" cy="3168351"/>
          </a:xfrm>
        </p:spPr>
        <p:txBody>
          <a:bodyPr/>
          <a:lstStyle/>
          <a:p>
            <a:r>
              <a:rPr lang="en-US" altLang="zh-TW" dirty="0" smtClean="0"/>
              <a:t>Appendix 11C: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Derivation of Equation (11.15)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(11.3)</a:t>
            </a:r>
            <a:endParaRPr lang="zh-TW" alt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4192" y="3933081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PMFD Textbook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SAPMFD Textbook</Template>
  <TotalTime>1196</TotalTime>
  <Words>1817</Words>
  <Application>Microsoft Office PowerPoint</Application>
  <PresentationFormat>On-screen Show (4:3)</PresentationFormat>
  <Paragraphs>339</Paragraphs>
  <Slides>32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SAPMFD Textbook</vt:lpstr>
      <vt:lpstr>Equation</vt:lpstr>
      <vt:lpstr>Appendix 11A:  Derivation of Equation (11.6a)  (11.1)</vt:lpstr>
      <vt:lpstr>PowerPoint Presentation</vt:lpstr>
      <vt:lpstr>PowerPoint Presentation</vt:lpstr>
      <vt:lpstr>PowerPoint Presentation</vt:lpstr>
      <vt:lpstr>PowerPoint Presentation</vt:lpstr>
      <vt:lpstr>Appendix 11B:  Derivation of Equation 11.10  (11.2)</vt:lpstr>
      <vt:lpstr>PowerPoint Presentation</vt:lpstr>
      <vt:lpstr>PowerPoint Presentation</vt:lpstr>
      <vt:lpstr>Appendix 11C:  Derivation of Equation (11.15)  (11.3)</vt:lpstr>
      <vt:lpstr>PowerPoint Presentation</vt:lpstr>
      <vt:lpstr>PowerPoint Presentation</vt:lpstr>
      <vt:lpstr>PowerPoint Presentation</vt:lpstr>
      <vt:lpstr>Appendix 11D:  Quadratic Programming and Kuhn-Tucker Conditions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11E:  Portfolio Optimization with Short-Selling Constraints</vt:lpstr>
      <vt:lpstr>PowerPoint Presentation</vt:lpstr>
      <vt:lpstr>PowerPoint Presentation</vt:lpstr>
      <vt:lpstr>PowerPoint Presentation</vt:lpstr>
      <vt:lpstr>A Numerical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 and Portfolio Management</dc:title>
  <dc:creator>user</dc:creator>
  <cp:lastModifiedBy>Lee, Cheng-Few</cp:lastModifiedBy>
  <cp:revision>103</cp:revision>
  <dcterms:created xsi:type="dcterms:W3CDTF">2007-09-26T07:10:07Z</dcterms:created>
  <dcterms:modified xsi:type="dcterms:W3CDTF">2013-01-30T23:05:55Z</dcterms:modified>
</cp:coreProperties>
</file>