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6" r:id="rId3"/>
    <p:sldId id="278" r:id="rId4"/>
    <p:sldId id="279" r:id="rId5"/>
    <p:sldId id="280" r:id="rId6"/>
    <p:sldId id="257" r:id="rId7"/>
    <p:sldId id="277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4755-13A7-4BCA-B8E1-2C4194AF8D0F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A5E8C-D7FD-4365-9D58-5DCA4D75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A5E8C-D7FD-4365-9D58-5DCA4D7591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4191000" cy="24384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Appendix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Alternative Specifications Of APT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8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13B: Lee And Wei’s Empirical Results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36" y="1676400"/>
            <a:ext cx="54006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1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40750" cy="515937"/>
          </a:xfrm>
        </p:spPr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13A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Alternative Specifications Of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APT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914400"/>
            <a:ext cx="8540750" cy="51847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using the relationship between premium (excess) return and the factor scores, Jobson (1982) has derived a multivariate linear-regression model for testing the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APT: </a:t>
            </a:r>
          </a:p>
          <a:p>
            <a:pPr>
              <a:buFont typeface="Wingdings" pitchFamily="2" charset="2"/>
              <a:buNone/>
            </a:pPr>
            <a:endParaRPr lang="en-US" altLang="zh-TW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(13A.1)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excess return for company 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at time t;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intercept term;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respective betas for excess return on company 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the excess returns on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(N) companies;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excess returns on all other (N) companies in the market at time t; and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 term at time t.</a:t>
            </a:r>
          </a:p>
          <a:p>
            <a:pPr>
              <a:buFont typeface="Wingdings" pitchFamily="2" charset="2"/>
              <a:buNone/>
            </a:pPr>
            <a:endParaRPr lang="en-US" altLang="zh-TW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453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05312"/>
              </p:ext>
            </p:extLst>
          </p:nvPr>
        </p:nvGraphicFramePr>
        <p:xfrm>
          <a:off x="3037173" y="2057400"/>
          <a:ext cx="3069654" cy="73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3" imgW="1879600" imgH="444500" progId="Equation.DSMT4">
                  <p:embed/>
                </p:oleObj>
              </mc:Choice>
              <mc:Fallback>
                <p:oleObj name="Equation" r:id="rId3" imgW="18796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173" y="2057400"/>
                        <a:ext cx="3069654" cy="732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33899"/>
              </p:ext>
            </p:extLst>
          </p:nvPr>
        </p:nvGraphicFramePr>
        <p:xfrm>
          <a:off x="457200" y="3175516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5" imgW="152353" imgH="228529" progId="Equation.DSMT4">
                  <p:embed/>
                </p:oleObj>
              </mc:Choice>
              <mc:Fallback>
                <p:oleObj name="Equation" r:id="rId5" imgW="152353" imgH="228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75516"/>
                        <a:ext cx="304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11833"/>
              </p:ext>
            </p:extLst>
          </p:nvPr>
        </p:nvGraphicFramePr>
        <p:xfrm>
          <a:off x="533400" y="3594615"/>
          <a:ext cx="304800" cy="4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7" imgW="165010" imgH="228469" progId="Equation.DSMT4">
                  <p:embed/>
                </p:oleObj>
              </mc:Choice>
              <mc:Fallback>
                <p:oleObj name="Equation" r:id="rId7" imgW="165010" imgH="2284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94615"/>
                        <a:ext cx="304800" cy="430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88814"/>
              </p:ext>
            </p:extLst>
          </p:nvPr>
        </p:nvGraphicFramePr>
        <p:xfrm>
          <a:off x="533400" y="40386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9" imgW="190428" imgH="241214" progId="Equation.DSMT4">
                  <p:embed/>
                </p:oleObj>
              </mc:Choice>
              <mc:Fallback>
                <p:oleObj name="Equation" r:id="rId9" imgW="190428" imgH="24121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3048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666189"/>
              </p:ext>
            </p:extLst>
          </p:nvPr>
        </p:nvGraphicFramePr>
        <p:xfrm>
          <a:off x="533400" y="4688541"/>
          <a:ext cx="304800" cy="44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1" imgW="164970" imgH="241107" progId="Equation.DSMT4">
                  <p:embed/>
                </p:oleObj>
              </mc:Choice>
              <mc:Fallback>
                <p:oleObj name="Equation" r:id="rId11" imgW="164970" imgH="241107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88541"/>
                        <a:ext cx="304800" cy="448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70980"/>
              </p:ext>
            </p:extLst>
          </p:nvPr>
        </p:nvGraphicFramePr>
        <p:xfrm>
          <a:off x="545592" y="5486400"/>
          <a:ext cx="26403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13" imgW="203082" imgH="241159" progId="Equation.DSMT4">
                  <p:embed/>
                </p:oleObj>
              </mc:Choice>
              <mc:Fallback>
                <p:oleObj name="Equation" r:id="rId13" imgW="203082" imgH="24115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92" y="5486400"/>
                        <a:ext cx="264033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34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13A: Alternative Specifications Of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APT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Even more significantly, Jobson has shown that his model can hold when the independent observations of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some subset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total set of returns,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This testable form of the Jobson derivation can be defined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r"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13A.2)</a:t>
            </a:r>
            <a:endParaRPr lang="en-US" altLang="zh-TW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9658"/>
              </p:ext>
            </p:extLst>
          </p:nvPr>
        </p:nvGraphicFramePr>
        <p:xfrm>
          <a:off x="3352800" y="2133600"/>
          <a:ext cx="3048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3" imgW="164970" imgH="241107" progId="Equation.DSMT4">
                  <p:embed/>
                </p:oleObj>
              </mc:Choice>
              <mc:Fallback>
                <p:oleObj name="Equation" r:id="rId3" imgW="164970" imgH="24110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048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513301"/>
              </p:ext>
            </p:extLst>
          </p:nvPr>
        </p:nvGraphicFramePr>
        <p:xfrm>
          <a:off x="2895600" y="3733800"/>
          <a:ext cx="2743200" cy="92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5" imgW="491344" imgH="444349" progId="Equation.DSMT4">
                  <p:embed/>
                </p:oleObj>
              </mc:Choice>
              <mc:Fallback>
                <p:oleObj name="Equation" r:id="rId5" imgW="491344" imgH="44434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33800"/>
                        <a:ext cx="2743200" cy="927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7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13A: Alternative Specifications Of APT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Jobson’s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model is similar to that proposed by Lloyd and Lee (1976) and Lee and Lloyd (1978), who utilized an econometric model called a “block recursive system” to explain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covariability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among company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returns: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number of jointly determined (dependent) variables;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number of exogenous explanatory variables;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coefficients on the jointly determined variables;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coefficients on the exogenous variables;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general economic or firm-related variables;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returns on the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security in the model;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error term.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964124"/>
              </p:ext>
            </p:extLst>
          </p:nvPr>
        </p:nvGraphicFramePr>
        <p:xfrm>
          <a:off x="1981200" y="2667000"/>
          <a:ext cx="581580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3" imgW="4102100" imgH="914400" progId="Equation.DSMT4">
                  <p:embed/>
                </p:oleObj>
              </mc:Choice>
              <mc:Fallback>
                <p:oleObj name="Equation" r:id="rId3" imgW="41021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5815806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5539"/>
              </p:ext>
            </p:extLst>
          </p:nvPr>
        </p:nvGraphicFramePr>
        <p:xfrm>
          <a:off x="304799" y="4800600"/>
          <a:ext cx="523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5" imgW="317302" imgH="228454" progId="Equation.DSMT4">
                  <p:embed/>
                </p:oleObj>
              </mc:Choice>
              <mc:Fallback>
                <p:oleObj name="Equation" r:id="rId5" imgW="317302" imgH="22845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4800600"/>
                        <a:ext cx="52387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55059"/>
              </p:ext>
            </p:extLst>
          </p:nvPr>
        </p:nvGraphicFramePr>
        <p:xfrm>
          <a:off x="381000" y="5273040"/>
          <a:ext cx="3810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7" imgW="241250" imgH="228548" progId="Equation.DSMT4">
                  <p:embed/>
                </p:oleObj>
              </mc:Choice>
              <mc:Fallback>
                <p:oleObj name="Equation" r:id="rId7" imgW="241250" imgH="22854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73040"/>
                        <a:ext cx="381000" cy="365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47704"/>
              </p:ext>
            </p:extLst>
          </p:nvPr>
        </p:nvGraphicFramePr>
        <p:xfrm>
          <a:off x="406400" y="5791200"/>
          <a:ext cx="355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9" imgW="266538" imgH="228461" progId="Equation.DSMT4">
                  <p:embed/>
                </p:oleObj>
              </mc:Choice>
              <mc:Fallback>
                <p:oleObj name="Equation" r:id="rId9" imgW="266538" imgH="22846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5791200"/>
                        <a:ext cx="35560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26735"/>
              </p:ext>
            </p:extLst>
          </p:nvPr>
        </p:nvGraphicFramePr>
        <p:xfrm>
          <a:off x="406400" y="6114472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11" imgW="190472" imgH="228566" progId="Equation.DSMT4">
                  <p:embed/>
                </p:oleObj>
              </mc:Choice>
              <mc:Fallback>
                <p:oleObj name="Equation" r:id="rId11" imgW="190472" imgH="22856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6114472"/>
                        <a:ext cx="3175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42470"/>
              </p:ext>
            </p:extLst>
          </p:nvPr>
        </p:nvGraphicFramePr>
        <p:xfrm>
          <a:off x="6553200" y="6144492"/>
          <a:ext cx="3048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Equation" r:id="rId13" imgW="190472" imgH="228566" progId="Equation.DSMT4">
                  <p:embed/>
                </p:oleObj>
              </mc:Choice>
              <mc:Fallback>
                <p:oleObj name="Equation" r:id="rId13" imgW="190472" imgH="22856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144492"/>
                        <a:ext cx="304800" cy="365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6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04800"/>
            <a:ext cx="8229600" cy="639763"/>
          </a:xfrm>
        </p:spPr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13A: Alternative Specifications Of APT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16764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 evidenced for the high explanatory potential of the bock recursive system,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13A.1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shows the eight stock clusters or subsystems, the ordering of securities within the subsystem, and a comparison of the percentage of variation in the individual security’s return explained by the Sharpe market model and the percentage explained by the block recursive model.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"/>
          <a:stretch/>
        </p:blipFill>
        <p:spPr bwMode="auto">
          <a:xfrm>
            <a:off x="3429000" y="2205182"/>
            <a:ext cx="5113984" cy="450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7432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13A.1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Grouping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Companies Based on Correlation with Common Factor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4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4648200" cy="24384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Appendix 13B.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Lee And Wei’s Empirical Results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734425" cy="587375"/>
          </a:xfrm>
        </p:spPr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13B: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Lee And Wei’s Empirical Results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95400"/>
            <a:ext cx="854075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Lee and Wei (2012) have proposed a multi-factor, multi-indicator approach to test the CAMP and the APT.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approach is able to solve the measuring problem in the market portfolio in testing the CAPM; and it is also able to directly test the APT by linking the common factors to the macroeconomic indicators.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Table 13B.1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describes 11 economic-state variables which are used by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Lee and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Wei (2013) to identify common factors of the APT model.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Table 13B.2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describes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the regression relationship between the factors and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economic variables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. Other detailed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empirical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results can be found in Lee and Wei</a:t>
            </a:r>
          </a:p>
          <a:p>
            <a:pPr>
              <a:lnSpc>
                <a:spcPct val="90000"/>
              </a:lnSpc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(2013).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6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13B: Lee And Wei’s Empirical Results</a:t>
            </a:r>
            <a:endParaRPr 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8933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5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Appendix 13B: Lee And Wei’s Empirical Results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6245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69" y="2057400"/>
            <a:ext cx="441203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07916"/>
      </p:ext>
    </p:extLst>
  </p:cSld>
  <p:clrMapOvr>
    <a:masterClrMapping/>
  </p:clrMapOvr>
</p:sld>
</file>

<file path=ppt/theme/theme1.xml><?xml version="1.0" encoding="utf-8"?>
<a:theme xmlns:a="http://schemas.openxmlformats.org/drawingml/2006/main" name="SAPMDP Theme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SAPMDP Theme</Template>
  <TotalTime>35</TotalTime>
  <Words>488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SAPMDP Theme</vt:lpstr>
      <vt:lpstr>Equation</vt:lpstr>
      <vt:lpstr>PowerPoint Presentation</vt:lpstr>
      <vt:lpstr>Appendix 13A: Alternative Specifications Of APT</vt:lpstr>
      <vt:lpstr>Appendix 13A: Alternative Specifications Of APT</vt:lpstr>
      <vt:lpstr>Appendix 13A: Alternative Specifications Of APT</vt:lpstr>
      <vt:lpstr>Appendix 13A: Alternative Specifications Of APT</vt:lpstr>
      <vt:lpstr>PowerPoint Presentation</vt:lpstr>
      <vt:lpstr>Appendix 13B: Lee And Wei’s Empirical Results</vt:lpstr>
      <vt:lpstr>Appendix 13B: Lee And Wei’s Empirical Results</vt:lpstr>
      <vt:lpstr>Appendix 13B: Lee And Wei’s Empirical Results</vt:lpstr>
      <vt:lpstr>Appendix 13B: Lee And Wei’s Empirical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Research</dc:creator>
  <cp:lastModifiedBy>Lee, Cheng-Few</cp:lastModifiedBy>
  <cp:revision>10</cp:revision>
  <dcterms:created xsi:type="dcterms:W3CDTF">2013-01-23T21:30:30Z</dcterms:created>
  <dcterms:modified xsi:type="dcterms:W3CDTF">2013-01-30T23:07:40Z</dcterms:modified>
</cp:coreProperties>
</file>