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6" r:id="rId9"/>
    <p:sldId id="269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BC185-D69C-4FB7-AC68-8DA2697EFFE0}" type="datetimeFigureOut">
              <a:rPr lang="zh-TW" altLang="en-US" smtClean="0"/>
              <a:pPr/>
              <a:t>2013/1/24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3BC185-D69C-4FB7-AC68-8DA2697EFFE0}" type="datetimeFigureOut">
              <a:rPr lang="zh-TW" altLang="en-US" smtClean="0"/>
              <a:pPr/>
              <a:t>2013/1/24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CFDAA462-5DE8-4006-8E2D-CBDE91AC08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484784"/>
            <a:ext cx="4608513" cy="2301406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Appendix 17A</a:t>
            </a:r>
          </a:p>
          <a:p>
            <a:r>
              <a:rPr lang="en-US" altLang="zh-TW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altLang="zh-TW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Application of the Binomial               Distribution to Evaluate Call Options</a:t>
            </a:r>
            <a:endParaRPr lang="en-US" altLang="zh-TW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1946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                                                                              </a:t>
            </a:r>
            <a:r>
              <a:rPr lang="en-US" altLang="zh-TW" sz="2800" dirty="0" smtClean="0">
                <a:solidFill>
                  <a:srgbClr val="000000"/>
                </a:solidFill>
              </a:rPr>
              <a:t>(</a:t>
            </a:r>
            <a:r>
              <a:rPr lang="en-US" altLang="zh-TW" sz="2800" dirty="0" smtClean="0">
                <a:solidFill>
                  <a:srgbClr val="000000"/>
                </a:solidFill>
              </a:rPr>
              <a:t>17A.15)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0000"/>
                </a:solidFill>
              </a:rPr>
              <a:t>	</a:t>
            </a:r>
            <a:r>
              <a:rPr lang="fr-FR" altLang="zh-TW" sz="2800" dirty="0" smtClean="0">
                <a:solidFill>
                  <a:srgbClr val="000000"/>
                </a:solidFill>
              </a:rPr>
              <a:t>C</a:t>
            </a:r>
            <a:r>
              <a:rPr lang="fr-FR" altLang="zh-TW" sz="2800" baseline="-12000" dirty="0" smtClean="0">
                <a:solidFill>
                  <a:srgbClr val="000000"/>
                </a:solidFill>
              </a:rPr>
              <a:t>1</a:t>
            </a:r>
            <a:r>
              <a:rPr lang="fr-FR" altLang="zh-TW" sz="2800" dirty="0" smtClean="0">
                <a:solidFill>
                  <a:srgbClr val="000000"/>
                </a:solidFill>
              </a:rPr>
              <a:t> = Max [0, (1.1)</a:t>
            </a:r>
            <a:r>
              <a:rPr lang="fr-FR" altLang="zh-TW" sz="2800" baseline="32000" dirty="0" smtClean="0">
                <a:solidFill>
                  <a:srgbClr val="000000"/>
                </a:solidFill>
              </a:rPr>
              <a:t>3</a:t>
            </a:r>
            <a:r>
              <a:rPr lang="fr-FR" altLang="zh-TW" sz="2800" dirty="0" smtClean="0">
                <a:solidFill>
                  <a:srgbClr val="000000"/>
                </a:solidFill>
              </a:rPr>
              <a:t>(.90)0(100) – 100] = 33.10</a:t>
            </a:r>
          </a:p>
          <a:p>
            <a:pPr eaLnBrk="1" hangingPunct="1">
              <a:buFont typeface="Wingdings" pitchFamily="2" charset="2"/>
              <a:buNone/>
            </a:pPr>
            <a:endParaRPr lang="fr-FR" altLang="zh-TW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zh-TW" sz="2800" dirty="0" smtClean="0">
                <a:solidFill>
                  <a:srgbClr val="000000"/>
                </a:solidFill>
              </a:rPr>
              <a:t>	C</a:t>
            </a:r>
            <a:r>
              <a:rPr lang="fr-FR" altLang="zh-TW" sz="2800" baseline="-12000" dirty="0" smtClean="0">
                <a:solidFill>
                  <a:srgbClr val="000000"/>
                </a:solidFill>
              </a:rPr>
              <a:t>2</a:t>
            </a:r>
            <a:r>
              <a:rPr lang="fr-FR" altLang="zh-TW" sz="2800" dirty="0" smtClean="0">
                <a:solidFill>
                  <a:srgbClr val="000000"/>
                </a:solidFill>
              </a:rPr>
              <a:t> = Max [0, (1.1)</a:t>
            </a:r>
            <a:r>
              <a:rPr lang="fr-FR" altLang="zh-TW" sz="2800" baseline="32000" dirty="0" smtClean="0">
                <a:solidFill>
                  <a:srgbClr val="000000"/>
                </a:solidFill>
              </a:rPr>
              <a:t>2</a:t>
            </a:r>
            <a:r>
              <a:rPr lang="fr-FR" altLang="zh-TW" sz="2800" dirty="0" smtClean="0">
                <a:solidFill>
                  <a:srgbClr val="000000"/>
                </a:solidFill>
              </a:rPr>
              <a:t>(.90) (100) – 100] = 8.90</a:t>
            </a:r>
          </a:p>
          <a:p>
            <a:pPr eaLnBrk="1" hangingPunct="1">
              <a:buFont typeface="Wingdings" pitchFamily="2" charset="2"/>
              <a:buNone/>
            </a:pPr>
            <a:endParaRPr lang="fr-FR" altLang="zh-TW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zh-TW" sz="2800" dirty="0" smtClean="0">
                <a:solidFill>
                  <a:srgbClr val="000000"/>
                </a:solidFill>
              </a:rPr>
              <a:t>	C</a:t>
            </a:r>
            <a:r>
              <a:rPr lang="fr-FR" altLang="zh-TW" sz="2800" baseline="-12000" dirty="0" smtClean="0">
                <a:solidFill>
                  <a:srgbClr val="000000"/>
                </a:solidFill>
              </a:rPr>
              <a:t>3</a:t>
            </a:r>
            <a:r>
              <a:rPr lang="fr-FR" altLang="zh-TW" sz="2800" dirty="0" smtClean="0">
                <a:solidFill>
                  <a:srgbClr val="000000"/>
                </a:solidFill>
              </a:rPr>
              <a:t> = Max [0, (1.1) (.90)</a:t>
            </a:r>
            <a:r>
              <a:rPr lang="fr-FR" altLang="zh-TW" sz="2800" baseline="32000" dirty="0" smtClean="0">
                <a:solidFill>
                  <a:srgbClr val="000000"/>
                </a:solidFill>
              </a:rPr>
              <a:t>2</a:t>
            </a:r>
            <a:r>
              <a:rPr lang="fr-FR" altLang="zh-TW" sz="2800" dirty="0" smtClean="0">
                <a:solidFill>
                  <a:srgbClr val="000000"/>
                </a:solidFill>
              </a:rPr>
              <a:t>(100) – 100] = 0</a:t>
            </a:r>
          </a:p>
          <a:p>
            <a:pPr eaLnBrk="1" hangingPunct="1">
              <a:buFont typeface="Wingdings" pitchFamily="2" charset="2"/>
              <a:buNone/>
            </a:pPr>
            <a:endParaRPr lang="fr-FR" altLang="zh-TW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altLang="zh-TW" sz="2800" dirty="0" smtClean="0">
                <a:solidFill>
                  <a:srgbClr val="000000"/>
                </a:solidFill>
              </a:rPr>
              <a:t>	</a:t>
            </a:r>
            <a:r>
              <a:rPr lang="en-US" altLang="zh-TW" sz="2800" dirty="0" smtClean="0">
                <a:solidFill>
                  <a:srgbClr val="000000"/>
                </a:solidFill>
              </a:rPr>
              <a:t>C</a:t>
            </a:r>
            <a:r>
              <a:rPr lang="en-US" altLang="zh-TW" sz="2800" baseline="-12000" dirty="0" smtClean="0">
                <a:solidFill>
                  <a:srgbClr val="000000"/>
                </a:solidFill>
              </a:rPr>
              <a:t>4</a:t>
            </a:r>
            <a:r>
              <a:rPr lang="en-US" altLang="zh-TW" sz="2800" dirty="0" smtClean="0">
                <a:solidFill>
                  <a:srgbClr val="000000"/>
                </a:solidFill>
              </a:rPr>
              <a:t> = Max [0, (1.1)</a:t>
            </a:r>
            <a:r>
              <a:rPr lang="en-US" altLang="zh-TW" sz="2800" baseline="32000" dirty="0" smtClean="0">
                <a:solidFill>
                  <a:srgbClr val="000000"/>
                </a:solidFill>
              </a:rPr>
              <a:t>0</a:t>
            </a:r>
            <a:r>
              <a:rPr lang="en-US" altLang="zh-TW" sz="2800" dirty="0" smtClean="0">
                <a:solidFill>
                  <a:srgbClr val="000000"/>
                </a:solidFill>
              </a:rPr>
              <a:t>(.90)</a:t>
            </a:r>
            <a:r>
              <a:rPr lang="en-US" altLang="zh-TW" sz="2800" baseline="32000" dirty="0" smtClean="0">
                <a:solidFill>
                  <a:srgbClr val="000000"/>
                </a:solidFill>
              </a:rPr>
              <a:t>3</a:t>
            </a:r>
            <a:r>
              <a:rPr lang="en-US" altLang="zh-TW" sz="2800" dirty="0" smtClean="0">
                <a:solidFill>
                  <a:srgbClr val="000000"/>
                </a:solidFill>
              </a:rPr>
              <a:t>(100) – 100] = 0</a:t>
            </a:r>
          </a:p>
        </p:txBody>
      </p:sp>
      <p:sp>
        <p:nvSpPr>
          <p:cNvPr id="1946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BC59ED-9D9B-4AB1-9388-C417A6958027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23850" y="1557338"/>
          <a:ext cx="6985000" cy="885825"/>
        </p:xfrm>
        <a:graphic>
          <a:graphicData uri="http://schemas.openxmlformats.org/presentationml/2006/ole">
            <p:oleObj spid="_x0000_s4098" name="Equation" r:id="rId3" imgW="33782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7E75A-E0F0-4EC3-9E77-656791FA4BD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468313" y="1468438"/>
          <a:ext cx="8280400" cy="3689350"/>
        </p:xfrm>
        <a:graphic>
          <a:graphicData uri="http://schemas.openxmlformats.org/presentationml/2006/ole">
            <p:oleObj spid="_x0000_s5122" name="Equation" r:id="rId3" imgW="4940300" imgH="1955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215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006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dirty="0" smtClean="0"/>
              <a:t>(</a:t>
            </a:r>
            <a:r>
              <a:rPr lang="en-US" altLang="zh-TW" dirty="0" smtClean="0"/>
              <a:t>17A.16)</a:t>
            </a: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>
              <a:buNone/>
            </a:pPr>
            <a:r>
              <a:rPr lang="en-US" altLang="zh-TW" dirty="0" smtClean="0"/>
              <a:t>(17A.17)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sp>
        <p:nvSpPr>
          <p:cNvPr id="2151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9DAB4-8092-4D05-AB38-CF8A61EF241F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79388" y="1484313"/>
          <a:ext cx="8640762" cy="893762"/>
        </p:xfrm>
        <a:graphic>
          <a:graphicData uri="http://schemas.openxmlformats.org/presentationml/2006/ole">
            <p:oleObj spid="_x0000_s6146" name="Equation" r:id="rId3" imgW="4699000" imgH="482600" progId="Equation.DSMT4">
              <p:embed/>
            </p:oleObj>
          </a:graphicData>
        </a:graphic>
      </p:graphicFrame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785786" y="2786058"/>
          <a:ext cx="5543550" cy="1028700"/>
        </p:xfrm>
        <a:graphic>
          <a:graphicData uri="http://schemas.openxmlformats.org/presentationml/2006/ole">
            <p:oleObj spid="_x0000_s6147" name="Equation" r:id="rId4" imgW="2260600" imgH="419100" progId="Equation.DSMT4">
              <p:embed/>
            </p:oleObj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785786" y="4000504"/>
          <a:ext cx="5214974" cy="958882"/>
        </p:xfrm>
        <a:graphic>
          <a:graphicData uri="http://schemas.openxmlformats.org/presentationml/2006/ole">
            <p:oleObj spid="_x0000_s6148" name="Equation" r:id="rId5" imgW="2120900" imgH="393700" progId="Equation.DSMT4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357290" y="4857760"/>
          <a:ext cx="4643470" cy="945031"/>
        </p:xfrm>
        <a:graphic>
          <a:graphicData uri="http://schemas.openxmlformats.org/presentationml/2006/ole">
            <p:oleObj spid="_x0000_s6149" name="Equation" r:id="rId6" imgW="2108200" imgH="431800" progId="Equation.DSMT4">
              <p:embed/>
            </p:oleObj>
          </a:graphicData>
        </a:graphic>
      </p:graphicFrame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1428728" y="5643578"/>
          <a:ext cx="4500594" cy="960278"/>
        </p:xfrm>
        <a:graphic>
          <a:graphicData uri="http://schemas.openxmlformats.org/presentationml/2006/ole">
            <p:oleObj spid="_x0000_s6150" name="Equation" r:id="rId7" imgW="20066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2356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7BD49C-C242-4503-8672-7BFFA1EA44F4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331913" y="1700213"/>
          <a:ext cx="5472112" cy="1774825"/>
        </p:xfrm>
        <a:graphic>
          <a:graphicData uri="http://schemas.openxmlformats.org/presentationml/2006/ole">
            <p:oleObj spid="_x0000_s8194" name="Equation" r:id="rId3" imgW="2438400" imgH="787400" progId="Equation.DSMT4">
              <p:embed/>
            </p:oleObj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1116013" y="4149725"/>
          <a:ext cx="7272337" cy="1727200"/>
        </p:xfrm>
        <a:graphic>
          <a:graphicData uri="http://schemas.openxmlformats.org/presentationml/2006/ole">
            <p:oleObj spid="_x0000_s8195" name="Equation" r:id="rId4" imgW="3213100" imgH="762000" progId="Equation.DSMT4">
              <p:embed/>
            </p:oleObj>
          </a:graphicData>
        </a:graphic>
      </p:graphicFrame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344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557338"/>
            <a:ext cx="7961340" cy="48006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this appendix, we show how the binomial distribution is combined with some basic finance concepts to generate a model for determining the price of stock options.</a:t>
            </a:r>
          </a:p>
          <a:p>
            <a:r>
              <a:rPr lang="en-US" altLang="zh-TW" b="1" dirty="0" smtClean="0"/>
              <a:t>What is an option?</a:t>
            </a:r>
          </a:p>
          <a:p>
            <a:pPr eaLnBrk="1" hangingPunct="1"/>
            <a:r>
              <a:rPr lang="en-US" altLang="zh-TW" b="1" dirty="0" smtClean="0"/>
              <a:t>The simple binomial option pricing model</a:t>
            </a:r>
          </a:p>
          <a:p>
            <a:pPr eaLnBrk="1" hangingPunct="1"/>
            <a:r>
              <a:rPr lang="en-US" altLang="zh-TW" b="1" dirty="0" smtClean="0"/>
              <a:t>The Generalized Binomial Option Pricing Model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C5AAA-0412-40EB-8C70-2DEEF697FFDE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/>
              <a:t>Appendix 17</a:t>
            </a:r>
            <a:r>
              <a:rPr lang="en-US" altLang="zh-TW" sz="2400" b="1" dirty="0" smtClean="0"/>
              <a:t>A: Applications of the Binomial Distribution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                           to Evaluate Call Options</a:t>
            </a:r>
          </a:p>
        </p:txBody>
      </p:sp>
      <p:sp>
        <p:nvSpPr>
          <p:cNvPr id="163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006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dirty="0" smtClean="0"/>
              <a:t>(17A.1)</a:t>
            </a:r>
            <a:endParaRPr lang="fr-FR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fr-FR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fr-FR" altLang="zh-TW" dirty="0" smtClean="0"/>
              <a:t>(17A.2)</a:t>
            </a:r>
            <a:endParaRPr lang="pt-BR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pt-BR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pt-BR" altLang="zh-TW" dirty="0" smtClean="0"/>
              <a:t>(17A.3)</a:t>
            </a: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dirty="0" smtClean="0"/>
              <a:t>(17A.4)</a:t>
            </a:r>
          </a:p>
        </p:txBody>
      </p:sp>
      <p:sp>
        <p:nvSpPr>
          <p:cNvPr id="1639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F7178F-897E-4F17-895E-17E3DF81C490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908175" y="1700213"/>
          <a:ext cx="3744913" cy="638175"/>
        </p:xfrm>
        <a:graphic>
          <a:graphicData uri="http://schemas.openxmlformats.org/presentationml/2006/ole">
            <p:oleObj spid="_x0000_s1026" name="Equation" r:id="rId3" imgW="1346200" imgH="228600" progId="Equation.DSMT4">
              <p:embed/>
            </p:oleObj>
          </a:graphicData>
        </a:graphic>
      </p:graphicFrame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1835150" y="2852738"/>
          <a:ext cx="4032250" cy="685800"/>
        </p:xfrm>
        <a:graphic>
          <a:graphicData uri="http://schemas.openxmlformats.org/presentationml/2006/ole">
            <p:oleObj spid="_x0000_s1027" name="Equation" r:id="rId4" imgW="1346200" imgH="228600" progId="Equation.DSMT4">
              <p:embed/>
            </p:oleObj>
          </a:graphicData>
        </a:graphic>
      </p:graphicFrame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1979613" y="4076700"/>
          <a:ext cx="4176712" cy="642938"/>
        </p:xfrm>
        <a:graphic>
          <a:graphicData uri="http://schemas.openxmlformats.org/presentationml/2006/ole">
            <p:oleObj spid="_x0000_s1028" name="Equation" r:id="rId5" imgW="1485900" imgH="228600" progId="Equation.DSMT4">
              <p:embed/>
            </p:oleObj>
          </a:graphicData>
        </a:graphic>
      </p:graphicFrame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9" name="Object 10"/>
          <p:cNvGraphicFramePr>
            <a:graphicFrameLocks noChangeAspect="1"/>
          </p:cNvGraphicFramePr>
          <p:nvPr/>
        </p:nvGraphicFramePr>
        <p:xfrm>
          <a:off x="2627313" y="5083175"/>
          <a:ext cx="2232025" cy="1155700"/>
        </p:xfrm>
        <a:graphic>
          <a:graphicData uri="http://schemas.openxmlformats.org/presentationml/2006/ole">
            <p:oleObj spid="_x0000_s1029" name="Equation" r:id="rId6" imgW="812447" imgH="418918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174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006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endParaRPr lang="pt-BR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pt-BR" altLang="zh-TW" dirty="0" smtClean="0"/>
              <a:t>(17A.5)</a:t>
            </a: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dirty="0" smtClean="0"/>
              <a:t>(17A.6)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dirty="0" smtClean="0"/>
              <a:t>(17A.7)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dirty="0" smtClean="0"/>
              <a:t>(17A.8)</a:t>
            </a:r>
          </a:p>
        </p:txBody>
      </p:sp>
      <p:sp>
        <p:nvSpPr>
          <p:cNvPr id="17420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6AD75-B266-45E4-9A75-FA6BC6C65EAF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84213" y="1773238"/>
          <a:ext cx="6192837" cy="565150"/>
        </p:xfrm>
        <a:graphic>
          <a:graphicData uri="http://schemas.openxmlformats.org/presentationml/2006/ole">
            <p:oleObj spid="_x0000_s2050" name="Equation" r:id="rId3" imgW="2501900" imgH="228600" progId="Equation.DSMT4">
              <p:embed/>
            </p:oleObj>
          </a:graphicData>
        </a:graphic>
      </p:graphicFrame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403350" y="2708275"/>
          <a:ext cx="5113338" cy="1081088"/>
        </p:xfrm>
        <a:graphic>
          <a:graphicData uri="http://schemas.openxmlformats.org/presentationml/2006/ole">
            <p:oleObj spid="_x0000_s2051" name="Equation" r:id="rId4" imgW="2159000" imgH="457200" progId="Equation.DSMT4">
              <p:embed/>
            </p:oleObj>
          </a:graphicData>
        </a:graphic>
      </p:graphicFrame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1476375" y="4005263"/>
          <a:ext cx="5041900" cy="1069975"/>
        </p:xfrm>
        <a:graphic>
          <a:graphicData uri="http://schemas.openxmlformats.org/presentationml/2006/ole">
            <p:oleObj spid="_x0000_s2052" name="Equation" r:id="rId5" imgW="2019300" imgH="431800" progId="Equation.DSMT4">
              <p:embed/>
            </p:oleObj>
          </a:graphicData>
        </a:graphic>
      </p:graphicFrame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3" name="Object 10"/>
          <p:cNvGraphicFramePr>
            <a:graphicFrameLocks noChangeAspect="1"/>
          </p:cNvGraphicFramePr>
          <p:nvPr/>
        </p:nvGraphicFramePr>
        <p:xfrm>
          <a:off x="2268538" y="5373688"/>
          <a:ext cx="3959225" cy="579437"/>
        </p:xfrm>
        <a:graphic>
          <a:graphicData uri="http://schemas.openxmlformats.org/presentationml/2006/ole">
            <p:oleObj spid="_x0000_s2053" name="Equation" r:id="rId6" imgW="15621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400" b="1" dirty="0" smtClean="0"/>
              <a:t>Table 17A.1	</a:t>
            </a:r>
            <a:r>
              <a:rPr lang="en-US" altLang="zh-TW" sz="2400" dirty="0" smtClean="0"/>
              <a:t>Possible Option Value at Maturity</a:t>
            </a:r>
          </a:p>
        </p:txBody>
      </p:sp>
      <p:sp>
        <p:nvSpPr>
          <p:cNvPr id="47186" name="Slide Number Placeholder 8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98AE1-20D0-49CC-BAE2-6DC468155A22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V="1">
            <a:off x="2411413" y="2781300"/>
            <a:ext cx="1223962" cy="1223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2411413" y="4005263"/>
            <a:ext cx="1223962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110" name="Rectangle 15"/>
          <p:cNvSpPr>
            <a:spLocks noChangeArrowheads="1"/>
          </p:cNvSpPr>
          <p:nvPr/>
        </p:nvSpPr>
        <p:spPr bwMode="auto">
          <a:xfrm>
            <a:off x="1582738" y="582613"/>
            <a:ext cx="1123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Rectangle 36"/>
          <p:cNvSpPr>
            <a:spLocks noChangeArrowheads="1"/>
          </p:cNvSpPr>
          <p:nvPr/>
        </p:nvSpPr>
        <p:spPr bwMode="auto">
          <a:xfrm>
            <a:off x="1582738" y="582613"/>
            <a:ext cx="1123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691" name="Group 395"/>
          <p:cNvGraphicFramePr>
            <a:graphicFrameLocks noGrp="1"/>
          </p:cNvGraphicFramePr>
          <p:nvPr/>
        </p:nvGraphicFramePr>
        <p:xfrm>
          <a:off x="755650" y="1844675"/>
          <a:ext cx="7416800" cy="4419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3825"/>
                <a:gridCol w="1393825"/>
                <a:gridCol w="1393825"/>
                <a:gridCol w="1004888"/>
                <a:gridCol w="225425"/>
                <a:gridCol w="2005012"/>
              </a:tblGrid>
              <a:tr h="120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Today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Stock (S)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Option (C)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Next Period (Maturity)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uS = $110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1" lang="en-US" altLang="zh-TW" sz="200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Max (0,uS – X)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Max (0,110 – 100)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Max (0,10)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$ 10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$100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dS = $ 90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1" lang="en-US" altLang="zh-TW" sz="200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Max (0,dS – X)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Max (0,90 – 100)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Max (0, </a:t>
                      </a: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10)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=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latin typeface="+mn-lt"/>
              </a:rPr>
              <a:t>Appendix 17</a:t>
            </a:r>
            <a:r>
              <a:rPr lang="en-US" altLang="zh-TW" sz="2400" dirty="0" smtClean="0">
                <a:latin typeface="+mn-lt"/>
              </a:rPr>
              <a:t>A: Applications of the Binomial Distribution </a:t>
            </a:r>
            <a:r>
              <a:rPr lang="en-US" altLang="zh-TW" sz="2400" dirty="0" smtClean="0">
                <a:latin typeface="+mn-lt"/>
              </a:rPr>
              <a:t>to </a:t>
            </a:r>
            <a:r>
              <a:rPr lang="en-US" altLang="zh-TW" sz="2400" dirty="0" smtClean="0">
                <a:latin typeface="+mn-lt"/>
              </a:rPr>
              <a:t>Evaluate Call Options</a:t>
            </a:r>
            <a:endParaRPr lang="zh-TW" alt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Let </a:t>
            </a:r>
            <a:endParaRPr lang="zh-TW" altLang="en-US" sz="2400" dirty="0" smtClean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X</a:t>
            </a:r>
            <a:r>
              <a:rPr lang="en-US" sz="2400" dirty="0" smtClean="0"/>
              <a:t> = $100</a:t>
            </a:r>
            <a:endParaRPr lang="zh-TW" altLang="en-US" sz="2400" dirty="0" smtClean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S</a:t>
            </a:r>
            <a:r>
              <a:rPr lang="en-US" sz="2400" dirty="0" smtClean="0"/>
              <a:t> = $100</a:t>
            </a:r>
            <a:endParaRPr lang="zh-TW" altLang="en-US" sz="2400" dirty="0" smtClean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u</a:t>
            </a:r>
            <a:r>
              <a:rPr lang="en-US" sz="2400" dirty="0" smtClean="0"/>
              <a:t> = (1.10). so </a:t>
            </a:r>
            <a:r>
              <a:rPr lang="en-US" sz="2400" i="1" dirty="0" err="1" smtClean="0"/>
              <a:t>uS</a:t>
            </a:r>
            <a:r>
              <a:rPr lang="en-US" sz="2400" dirty="0" smtClean="0"/>
              <a:t> = $110</a:t>
            </a:r>
            <a:endParaRPr lang="zh-TW" altLang="en-US" sz="2400" dirty="0" smtClean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d</a:t>
            </a:r>
            <a:r>
              <a:rPr lang="en-US" sz="2400" dirty="0" smtClean="0"/>
              <a:t> = (.90), so </a:t>
            </a:r>
            <a:r>
              <a:rPr lang="en-US" sz="2400" i="1" dirty="0" err="1" smtClean="0"/>
              <a:t>dS</a:t>
            </a:r>
            <a:r>
              <a:rPr lang="en-US" sz="2400" dirty="0" smtClean="0"/>
              <a:t> = $90</a:t>
            </a:r>
            <a:endParaRPr lang="zh-TW" altLang="en-US" sz="2400" dirty="0" smtClean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R</a:t>
            </a:r>
            <a:r>
              <a:rPr lang="en-US" sz="2400" dirty="0" smtClean="0"/>
              <a:t> = 1 + </a:t>
            </a:r>
            <a:r>
              <a:rPr lang="en-US" sz="2400" i="1" dirty="0" smtClean="0"/>
              <a:t>r</a:t>
            </a:r>
            <a:r>
              <a:rPr lang="en-US" sz="2400" dirty="0" smtClean="0"/>
              <a:t> = 1 + 0.07 = </a:t>
            </a:r>
            <a:r>
              <a:rPr lang="en-US" sz="2400" dirty="0" smtClean="0"/>
              <a:t>1.07</a:t>
            </a:r>
          </a:p>
          <a:p>
            <a:r>
              <a:rPr lang="en-US" sz="2400" dirty="0" smtClean="0"/>
              <a:t>Next we calculate the value of </a:t>
            </a:r>
            <a:r>
              <a:rPr lang="en-US" sz="2400" i="1" dirty="0" smtClean="0"/>
              <a:t>p</a:t>
            </a:r>
            <a:r>
              <a:rPr lang="en-US" sz="2400" dirty="0" smtClean="0"/>
              <a:t> as indicated in Equation (17A.7</a:t>
            </a:r>
            <a:r>
              <a:rPr lang="en-US" sz="2400" dirty="0" smtClean="0"/>
              <a:t>):</a:t>
            </a:r>
            <a:endParaRPr lang="zh-TW" altLang="en-US" sz="2400" dirty="0" smtClean="0"/>
          </a:p>
          <a:p>
            <a:endParaRPr lang="en-US" altLang="zh-TW" sz="2400" dirty="0" smtClean="0"/>
          </a:p>
          <a:p>
            <a:r>
              <a:rPr lang="en-US" sz="2400" dirty="0" smtClean="0"/>
              <a:t>Solving the binomial valuation equation as indicated in Equation (17A.8), we </a:t>
            </a:r>
            <a:r>
              <a:rPr lang="en-US" sz="2400" dirty="0" smtClean="0"/>
              <a:t>get</a:t>
            </a:r>
          </a:p>
          <a:p>
            <a:r>
              <a:rPr lang="en-US" sz="2400" i="1" dirty="0" smtClean="0"/>
              <a:t>C</a:t>
            </a:r>
            <a:r>
              <a:rPr lang="en-US" sz="2400" dirty="0" smtClean="0"/>
              <a:t> = [.85(10) + .15(0)] / </a:t>
            </a:r>
            <a:r>
              <a:rPr lang="en-US" sz="2400" dirty="0" smtClean="0"/>
              <a:t>1.07  </a:t>
            </a:r>
            <a:r>
              <a:rPr lang="en-US" sz="2400" dirty="0" smtClean="0"/>
              <a:t>= $7.94.</a:t>
            </a:r>
            <a:endParaRPr lang="zh-TW" altLang="en-US" sz="2400" dirty="0" smtClean="0"/>
          </a:p>
          <a:p>
            <a:endParaRPr lang="zh-TW" altLang="en-US" sz="24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857356" y="4357694"/>
          <a:ext cx="2069960" cy="642942"/>
        </p:xfrm>
        <a:graphic>
          <a:graphicData uri="http://schemas.openxmlformats.org/presentationml/2006/ole">
            <p:oleObj spid="_x0000_s28673" name="Equation" r:id="rId3" imgW="491384" imgH="393608" progId="Equation.DSMT4">
              <p:embed/>
            </p:oleObj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643438" y="4357694"/>
          <a:ext cx="2493360" cy="642942"/>
        </p:xfrm>
        <a:graphic>
          <a:graphicData uri="http://schemas.openxmlformats.org/presentationml/2006/ole">
            <p:oleObj spid="_x0000_s28675" name="Equation" r:id="rId4" imgW="491441" imgH="393653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400" b="1" dirty="0" smtClean="0">
                <a:latin typeface="+mn-lt"/>
              </a:rPr>
              <a:t>Appendix 17</a:t>
            </a:r>
            <a:r>
              <a:rPr lang="en-US" altLang="zh-TW" sz="2400" b="1" dirty="0" smtClean="0">
                <a:latin typeface="+mn-lt"/>
              </a:rPr>
              <a:t>A: Applications of the Binomial Distribution </a:t>
            </a:r>
            <a:br>
              <a:rPr lang="en-US" altLang="zh-TW" sz="2400" b="1" dirty="0" smtClean="0">
                <a:latin typeface="+mn-lt"/>
              </a:rPr>
            </a:br>
            <a:r>
              <a:rPr lang="en-US" altLang="zh-TW" sz="2400" b="1" dirty="0" smtClean="0">
                <a:latin typeface="+mn-lt"/>
              </a:rPr>
              <a:t>                           to Evaluate Call Options</a:t>
            </a:r>
          </a:p>
        </p:txBody>
      </p:sp>
      <p:sp>
        <p:nvSpPr>
          <p:cNvPr id="1843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006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/>
              <a:t>        </a:t>
            </a:r>
            <a:r>
              <a:rPr lang="en-US" altLang="zh-TW" sz="2800" dirty="0" smtClean="0">
                <a:solidFill>
                  <a:srgbClr val="000000"/>
                </a:solidFill>
              </a:rPr>
              <a:t>C</a:t>
            </a:r>
            <a:r>
              <a:rPr lang="en-US" altLang="zh-TW" sz="2800" baseline="-14000" dirty="0" smtClean="0">
                <a:solidFill>
                  <a:srgbClr val="000000"/>
                </a:solidFill>
              </a:rPr>
              <a:t>T</a:t>
            </a:r>
            <a:r>
              <a:rPr lang="en-US" altLang="zh-TW" sz="2800" dirty="0" smtClean="0">
                <a:solidFill>
                  <a:srgbClr val="000000"/>
                </a:solidFill>
              </a:rPr>
              <a:t> = Max [0, S</a:t>
            </a:r>
            <a:r>
              <a:rPr lang="en-US" altLang="zh-TW" sz="2800" baseline="-14000" dirty="0" smtClean="0">
                <a:solidFill>
                  <a:srgbClr val="000000"/>
                </a:solidFill>
              </a:rPr>
              <a:t>T</a:t>
            </a:r>
            <a:r>
              <a:rPr lang="en-US" altLang="zh-TW" sz="2800" dirty="0" smtClean="0">
                <a:solidFill>
                  <a:srgbClr val="000000"/>
                </a:solidFill>
              </a:rPr>
              <a:t> – X]		     (17A.9)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0000"/>
                </a:solidFill>
              </a:rPr>
              <a:t>        </a:t>
            </a:r>
            <a:r>
              <a:rPr lang="pt-BR" altLang="zh-TW" sz="2800" dirty="0" smtClean="0">
                <a:solidFill>
                  <a:srgbClr val="000000"/>
                </a:solidFill>
              </a:rPr>
              <a:t>C</a:t>
            </a:r>
            <a:r>
              <a:rPr lang="pt-BR" altLang="zh-TW" sz="2800" baseline="-14000" dirty="0" smtClean="0">
                <a:solidFill>
                  <a:srgbClr val="000000"/>
                </a:solidFill>
              </a:rPr>
              <a:t>u</a:t>
            </a:r>
            <a:r>
              <a:rPr lang="pt-BR" altLang="zh-TW" sz="2800" dirty="0" smtClean="0">
                <a:solidFill>
                  <a:srgbClr val="000000"/>
                </a:solidFill>
              </a:rPr>
              <a:t> = [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pC</a:t>
            </a:r>
            <a:r>
              <a:rPr lang="pt-BR" altLang="zh-TW" sz="2800" baseline="-14000" dirty="0" smtClean="0">
                <a:solidFill>
                  <a:srgbClr val="000000"/>
                </a:solidFill>
              </a:rPr>
              <a:t>uu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 </a:t>
            </a:r>
            <a:r>
              <a:rPr lang="pt-BR" altLang="zh-TW" sz="2800" dirty="0" smtClean="0">
                <a:solidFill>
                  <a:srgbClr val="000000"/>
                </a:solidFill>
              </a:rPr>
              <a:t>+ (1 – 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p</a:t>
            </a:r>
            <a:r>
              <a:rPr lang="pt-BR" altLang="zh-TW" sz="2800" dirty="0" smtClean="0">
                <a:solidFill>
                  <a:srgbClr val="000000"/>
                </a:solidFill>
              </a:rPr>
              <a:t>)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C</a:t>
            </a:r>
            <a:r>
              <a:rPr lang="pt-BR" altLang="zh-TW" sz="2800" baseline="-14000" dirty="0" smtClean="0">
                <a:solidFill>
                  <a:srgbClr val="000000"/>
                </a:solidFill>
              </a:rPr>
              <a:t>ud</a:t>
            </a:r>
            <a:r>
              <a:rPr lang="pt-BR" altLang="zh-TW" sz="2800" dirty="0" smtClean="0">
                <a:solidFill>
                  <a:srgbClr val="000000"/>
                </a:solidFill>
              </a:rPr>
              <a:t>] / 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R	   </a:t>
            </a:r>
            <a:r>
              <a:rPr lang="pt-BR" altLang="zh-TW" sz="2800" dirty="0" smtClean="0">
                <a:solidFill>
                  <a:srgbClr val="000000"/>
                </a:solidFill>
              </a:rPr>
              <a:t>(17A.10)</a:t>
            </a:r>
          </a:p>
          <a:p>
            <a:pPr eaLnBrk="1" hangingPunct="1">
              <a:buFont typeface="Wingdings" pitchFamily="2" charset="2"/>
              <a:buNone/>
            </a:pPr>
            <a:endParaRPr lang="pt-BR" altLang="zh-TW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zh-TW" sz="2800" dirty="0" smtClean="0">
                <a:solidFill>
                  <a:srgbClr val="000000"/>
                </a:solidFill>
              </a:rPr>
              <a:t>		C</a:t>
            </a:r>
            <a:r>
              <a:rPr lang="pt-BR" altLang="zh-TW" sz="2800" baseline="-14000" dirty="0" smtClean="0">
                <a:solidFill>
                  <a:srgbClr val="000000"/>
                </a:solidFill>
              </a:rPr>
              <a:t>d</a:t>
            </a:r>
            <a:r>
              <a:rPr lang="pt-BR" altLang="zh-TW" sz="2800" dirty="0" smtClean="0">
                <a:solidFill>
                  <a:srgbClr val="000000"/>
                </a:solidFill>
              </a:rPr>
              <a:t>= [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pC</a:t>
            </a:r>
            <a:r>
              <a:rPr lang="pt-BR" altLang="zh-TW" sz="2800" baseline="-14000" dirty="0" smtClean="0">
                <a:solidFill>
                  <a:srgbClr val="000000"/>
                </a:solidFill>
              </a:rPr>
              <a:t>du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 </a:t>
            </a:r>
            <a:r>
              <a:rPr lang="pt-BR" altLang="zh-TW" sz="2800" dirty="0" smtClean="0">
                <a:solidFill>
                  <a:srgbClr val="000000"/>
                </a:solidFill>
              </a:rPr>
              <a:t>+ (1 – 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p</a:t>
            </a:r>
            <a:r>
              <a:rPr lang="pt-BR" altLang="zh-TW" sz="2800" dirty="0" smtClean="0">
                <a:solidFill>
                  <a:srgbClr val="000000"/>
                </a:solidFill>
              </a:rPr>
              <a:t>)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C</a:t>
            </a:r>
            <a:r>
              <a:rPr lang="pt-BR" altLang="zh-TW" sz="2800" baseline="-14000" dirty="0" smtClean="0">
                <a:solidFill>
                  <a:srgbClr val="000000"/>
                </a:solidFill>
              </a:rPr>
              <a:t>dd</a:t>
            </a:r>
            <a:r>
              <a:rPr lang="pt-BR" altLang="zh-TW" sz="2800" dirty="0" smtClean="0">
                <a:solidFill>
                  <a:srgbClr val="000000"/>
                </a:solidFill>
              </a:rPr>
              <a:t>] / </a:t>
            </a:r>
            <a:r>
              <a:rPr lang="pt-BR" altLang="zh-TW" sz="2800" i="1" dirty="0" smtClean="0">
                <a:solidFill>
                  <a:srgbClr val="000000"/>
                </a:solidFill>
              </a:rPr>
              <a:t>R	   </a:t>
            </a:r>
            <a:r>
              <a:rPr lang="pt-BR" altLang="zh-TW" sz="2800" dirty="0" smtClean="0">
                <a:solidFill>
                  <a:srgbClr val="000000"/>
                </a:solidFill>
              </a:rPr>
              <a:t>(17A.11)</a:t>
            </a:r>
          </a:p>
          <a:p>
            <a:pPr eaLnBrk="1" hangingPunct="1">
              <a:buFont typeface="Wingdings" pitchFamily="2" charset="2"/>
              <a:buNone/>
            </a:pPr>
            <a:endParaRPr lang="zh-TW" altLang="pt-BR" sz="2800" dirty="0" smtClean="0">
              <a:solidFill>
                <a:srgbClr val="000000"/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(</a:t>
            </a:r>
            <a:r>
              <a:rPr lang="en-US" altLang="zh-TW" sz="2400" dirty="0" smtClean="0">
                <a:solidFill>
                  <a:srgbClr val="000000"/>
                </a:solidFill>
              </a:rPr>
              <a:t>17A.12</a:t>
            </a:r>
            <a:r>
              <a:rPr lang="en-US" altLang="zh-TW" sz="2400" dirty="0" smtClean="0">
                <a:solidFill>
                  <a:srgbClr val="000000"/>
                </a:solidFill>
              </a:rPr>
              <a:t>)</a:t>
            </a:r>
          </a:p>
          <a:p>
            <a:pPr algn="r" eaLnBrk="1" hangingPunct="1">
              <a:buFont typeface="Wingdings" pitchFamily="2" charset="2"/>
              <a:buNone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algn="r">
              <a:buNone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algn="r"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(17A.13) 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endParaRPr lang="en-US" altLang="zh-TW" sz="2400" dirty="0" smtClean="0">
              <a:solidFill>
                <a:srgbClr val="000000"/>
              </a:solidFill>
            </a:endParaRPr>
          </a:p>
        </p:txBody>
      </p:sp>
      <p:sp>
        <p:nvSpPr>
          <p:cNvPr id="184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3E5745-CB27-404C-802C-414FD237CCDC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1472" y="4071942"/>
          <a:ext cx="6715172" cy="567943"/>
        </p:xfrm>
        <a:graphic>
          <a:graphicData uri="http://schemas.openxmlformats.org/presentationml/2006/ole">
            <p:oleObj spid="_x0000_s3074" name="Equation" r:id="rId3" imgW="2806700" imgH="241300" progId="Equation.DSMT4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7158" y="5072074"/>
          <a:ext cx="7836941" cy="642942"/>
        </p:xfrm>
        <a:graphic>
          <a:graphicData uri="http://schemas.openxmlformats.org/presentationml/2006/ole">
            <p:oleObj spid="_x0000_s3075" name="Equation" r:id="rId4" imgW="491441" imgH="355558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85728"/>
            <a:ext cx="8540750" cy="587375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+mn-lt"/>
              </a:rPr>
              <a:t>Exa</a:t>
            </a:r>
            <a:r>
              <a:rPr lang="en-US" altLang="en-US" sz="2800" dirty="0" smtClean="0">
                <a:latin typeface="+mn-lt"/>
              </a:rPr>
              <a:t>mple 17A.1</a:t>
            </a:r>
            <a:endParaRPr lang="en-US" altLang="zh-TW" sz="2800" b="1" dirty="0" smtClean="0">
              <a:latin typeface="+mn-lt"/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08050"/>
            <a:ext cx="2376488" cy="568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400" b="1" dirty="0" smtClean="0"/>
              <a:t>Figure 17A.1</a:t>
            </a:r>
            <a:r>
              <a:rPr lang="en-US" altLang="zh-TW" sz="2400" dirty="0" smtClean="0"/>
              <a:t>  Price Path of Underlying </a:t>
            </a:r>
            <a:r>
              <a:rPr lang="en-US" altLang="zh-TW" sz="2400" dirty="0" smtClean="0"/>
              <a:t>Stock and Value of Call Option</a:t>
            </a:r>
            <a:endParaRPr lang="en-US" altLang="zh-TW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b="1" i="1" dirty="0" smtClean="0"/>
              <a:t>Source: </a:t>
            </a:r>
            <a:r>
              <a:rPr lang="en-US" altLang="zh-TW" sz="1800" dirty="0" err="1" smtClean="0"/>
              <a:t>R.J.Rendelman</a:t>
            </a:r>
            <a:r>
              <a:rPr lang="en-US" altLang="zh-TW" sz="1800" dirty="0" smtClean="0"/>
              <a:t>, Jr., and </a:t>
            </a:r>
            <a:r>
              <a:rPr lang="en-US" altLang="zh-TW" sz="1800" dirty="0" err="1" smtClean="0"/>
              <a:t>B.J.Bartter</a:t>
            </a:r>
            <a:r>
              <a:rPr lang="en-US" altLang="zh-TW" sz="1800" dirty="0" smtClean="0"/>
              <a:t> (1979), “Two-State Option Pricing,” </a:t>
            </a:r>
            <a:r>
              <a:rPr lang="en-US" altLang="zh-TW" sz="1800" i="1" dirty="0" smtClean="0"/>
              <a:t>Journal of Finance </a:t>
            </a:r>
            <a:r>
              <a:rPr lang="en-US" altLang="zh-TW" sz="1800" dirty="0" smtClean="0"/>
              <a:t>34</a:t>
            </a:r>
            <a:r>
              <a:rPr lang="en-US" altLang="zh-TW" sz="1800" i="1" dirty="0" smtClean="0"/>
              <a:t> </a:t>
            </a:r>
            <a:r>
              <a:rPr lang="en-US" altLang="zh-TW" sz="1800" dirty="0" smtClean="0"/>
              <a:t>(December), 1906.</a:t>
            </a:r>
          </a:p>
        </p:txBody>
      </p:sp>
      <p:sp>
        <p:nvSpPr>
          <p:cNvPr id="48133" name="Slide Number Placeholder 9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1D9D3-C1CC-43C7-9092-2F56B1D34A44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0696" y="500042"/>
            <a:ext cx="549753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17A.1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86874" cy="550547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addition, we can Equation (17A.13) to determine the value of the call option</a:t>
            </a:r>
            <a:r>
              <a:rPr lang="en-US" sz="2400" dirty="0" smtClean="0"/>
              <a:t>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cumulative binomial density function can be defined </a:t>
            </a:r>
            <a:r>
              <a:rPr lang="en-US" sz="2400" dirty="0" smtClean="0"/>
              <a:t>as:</a:t>
            </a:r>
          </a:p>
          <a:p>
            <a:endParaRPr lang="en-US" altLang="zh-TW" sz="2400" dirty="0" smtClean="0"/>
          </a:p>
          <a:p>
            <a:pPr algn="r"/>
            <a:r>
              <a:rPr lang="en-US" sz="1800" dirty="0" smtClean="0"/>
              <a:t>(17A.14)</a:t>
            </a:r>
          </a:p>
          <a:p>
            <a:r>
              <a:rPr lang="en-US" sz="2400" dirty="0" smtClean="0"/>
              <a:t>where </a:t>
            </a:r>
            <a:r>
              <a:rPr lang="en-US" sz="2400" i="1" dirty="0" smtClean="0"/>
              <a:t>n</a:t>
            </a:r>
            <a:r>
              <a:rPr lang="en-US" sz="2400" dirty="0" smtClean="0"/>
              <a:t> is the number of </a:t>
            </a:r>
            <a:r>
              <a:rPr lang="en-US" sz="2400" dirty="0" err="1" smtClean="0"/>
              <a:t>periods,</a:t>
            </a:r>
            <a:r>
              <a:rPr lang="en-US" sz="2400" i="1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smtClean="0"/>
              <a:t>is the number of successful trials,</a:t>
            </a:r>
            <a:endParaRPr lang="zh-TW" altLang="en-US" sz="2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857224" y="1928802"/>
          <a:ext cx="2787824" cy="571504"/>
        </p:xfrm>
        <a:graphic>
          <a:graphicData uri="http://schemas.openxmlformats.org/presentationml/2006/ole">
            <p:oleObj spid="_x0000_s29697" name="Equation" r:id="rId3" imgW="491408" imgH="393628" progId="Equation.DSMT4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143372" y="1857364"/>
          <a:ext cx="3906439" cy="744949"/>
        </p:xfrm>
        <a:graphic>
          <a:graphicData uri="http://schemas.openxmlformats.org/presentationml/2006/ole">
            <p:oleObj spid="_x0000_s29699" name="Equation" r:id="rId4" imgW="491408" imgH="393628" progId="Equation.DSMT4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857224" y="2571743"/>
          <a:ext cx="6572296" cy="1860589"/>
        </p:xfrm>
        <a:graphic>
          <a:graphicData uri="http://schemas.openxmlformats.org/presentationml/2006/ole">
            <p:oleObj spid="_x0000_s29701" name="Equation" r:id="rId5" imgW="491473" imgH="491473" progId="Equation.DSMT4">
              <p:embed/>
            </p:oleObj>
          </a:graphicData>
        </a:graphic>
      </p:graphicFrame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214546" y="4929198"/>
          <a:ext cx="3946611" cy="857256"/>
        </p:xfrm>
        <a:graphic>
          <a:graphicData uri="http://schemas.openxmlformats.org/presentationml/2006/ole">
            <p:oleObj spid="_x0000_s29703" name="Equation" r:id="rId6" imgW="491449" imgH="491449" progId="Equation.DSMT4">
              <p:embed/>
            </p:oleObj>
          </a:graphicData>
        </a:graphic>
      </p:graphicFrame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714349" y="6143645"/>
          <a:ext cx="2000263" cy="331332"/>
        </p:xfrm>
        <a:graphic>
          <a:graphicData uri="http://schemas.openxmlformats.org/presentationml/2006/ole">
            <p:oleObj spid="_x0000_s29705" name="Equation" r:id="rId7" imgW="491368" imgH="253924" progId="Equation.DSMT4">
              <p:embed/>
            </p:oleObj>
          </a:graphicData>
        </a:graphic>
      </p:graphicFrame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2928926" y="6143644"/>
          <a:ext cx="2155825" cy="357188"/>
        </p:xfrm>
        <a:graphic>
          <a:graphicData uri="http://schemas.openxmlformats.org/presentationml/2006/ole">
            <p:oleObj spid="_x0000_s29707" name="Equation" r:id="rId8" imgW="491368" imgH="253924" progId="Equation.DSMT4">
              <p:embed/>
            </p:oleObj>
          </a:graphicData>
        </a:graphic>
      </p:graphicFrame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286380" y="6143644"/>
          <a:ext cx="3651276" cy="357190"/>
        </p:xfrm>
        <a:graphic>
          <a:graphicData uri="http://schemas.openxmlformats.org/presentationml/2006/ole">
            <p:oleObj spid="_x0000_s29709" name="Equation" r:id="rId9" imgW="491441" imgH="253962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APMDP-2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SAPMDP-2</Template>
  <TotalTime>30</TotalTime>
  <Words>353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SAPMDP-2</vt:lpstr>
      <vt:lpstr>Equation</vt:lpstr>
      <vt:lpstr>MathType 6.0 Equation</vt:lpstr>
      <vt:lpstr>Slide 1</vt:lpstr>
      <vt:lpstr>Appendix 17A: Applications of the Binomial Distribution                             to Evaluate Call Options</vt:lpstr>
      <vt:lpstr>Appendix 17A: Applications of the Binomial Distribution                             to Evaluate Call Options</vt:lpstr>
      <vt:lpstr>Appendix 17A: Applications of the Binomial Distribution                             to Evaluate Call Options</vt:lpstr>
      <vt:lpstr>Appendix 17A: Applications of the Binomial Distribution                             to Evaluate Call Options</vt:lpstr>
      <vt:lpstr>Appendix 17A: Applications of the Binomial Distribution to Evaluate Call Options</vt:lpstr>
      <vt:lpstr>Appendix 17A: Applications of the Binomial Distribution                             to Evaluate Call Options</vt:lpstr>
      <vt:lpstr>Example 17A.1</vt:lpstr>
      <vt:lpstr>Example 17A.1</vt:lpstr>
      <vt:lpstr>Appendix 17A: Applications of the Binomial Distribution                             to Evaluate Call Options</vt:lpstr>
      <vt:lpstr>Appendix 17A: Applications of the Binomial Distribution                             to Evaluate Call Options</vt:lpstr>
      <vt:lpstr>Appendix 17A: Applications of the Binomial Distribution                             to Evaluate Call Options</vt:lpstr>
      <vt:lpstr>Appendix 17A: Applications of the Binomial Distribution                             to Evaluate Call Options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Tzu Tai</dc:creator>
  <cp:lastModifiedBy>Tzu Tai</cp:lastModifiedBy>
  <cp:revision>7</cp:revision>
  <dcterms:created xsi:type="dcterms:W3CDTF">2013-01-21T20:04:09Z</dcterms:created>
  <dcterms:modified xsi:type="dcterms:W3CDTF">2013-01-24T18:16:42Z</dcterms:modified>
</cp:coreProperties>
</file>