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1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7DBE1-E7FE-449F-AEC8-C6A44044A89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067B-09AD-47E2-8972-C9A9FD15F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067B-09AD-47E2-8972-C9A9FD15F3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067B-09AD-47E2-8972-C9A9FD15F3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C89C958-8537-4061-BFC1-BB0AAD8BD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358640" cy="3581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Appendix 18A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Excel VBA Code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—Binomial Option Pricing Model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(18.4 and 18.7)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10510" y="4039585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9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3429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Private Sub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txtTimeT_Change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'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jcl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12/8/2008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On Error Resume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If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Me.chkBinomialBSApproximation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Me.txtBinomialU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Me.txtBinomialD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Private Sub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UserForm_Initialize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83058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With 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txtBinomialS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txtBinomialX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txtBinomialD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0.95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txtBinomialU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1.05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txtBinomialN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0.03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txtSigma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0.2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txtTimeT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False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chkBinomialBSApproximation_Click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Me.Hide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5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5867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BinomialOption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wbTree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Workbook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Worksheet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rColumn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Worksheet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Me.TreeWorkbook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Workbooks.Add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Me.BondTree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Me.TreeWorkbook.Worksheets.Add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Me.PutTree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Me.TreeWorkbook.Worksheets.Add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Me.CallTree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Me.TreeWorkbook.Worksheets.Add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Me.TreeWorksheet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Me.TreeWorkbook.Worksheets.Add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rColumn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Me.TreeWorksheet.Range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("a1")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With 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BinomialCalc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PFactor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CallTree.Name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"Call Option Price"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PutTree.Name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"Put Option Price"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TreeWorksheet.Name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"Stock Price"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BondTree.Name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"Bond"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5867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DecisionTree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rColumn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Me.txtBinomialN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+ 1,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dblPrice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Me.txtBinomialS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sngU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Me.txtBinomialU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sngD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Me.txtBinomialD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DecitionTreeFormat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TreeTitle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Me.TreeWorksheet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:="Stock Price 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TreeTitle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Me.CallTree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:="Call Option Pricing"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TreeTitle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Me.PutTree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:="Put Option Pricing"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TreeTitle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Me.BondTree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sTitle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:="Bond Pricing"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Application.DisplayAlerts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False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For Each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Me.TreeWorkbook.Worksheets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If Left(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ws.Name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5) = "Sheet"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ws.Delete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ws.Activate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ActiveWindow.DisplayGridlines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False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ws.UsedRange.NumberFormat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"#,##0.0000_);(#,##0.0000)"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Application.DisplayAlerts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True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Me.TreeWorksheet.Activate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9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8305800" cy="5943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TreeTitle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Worksheet,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sTitle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String)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wsTree.Range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("A1:A5").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EntireRow.Insert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xlShiftDown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wsTree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With .Cells(1)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.Value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sTitle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20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Font.Italic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True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With .Cells(2,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.Value = "Decision Tree"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Font.Italic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True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With .Cells(3,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.Value = "Price =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&amp;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",Exercise =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&amp;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",U = " &amp; Format(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"#,##0.0000") &amp;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",D = " &amp; Format(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"#,##0.0000") &amp;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",N =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&amp;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",R = " &amp;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Me.txtBinomialr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3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05800" cy="5791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With .Cells(4,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.Value = "Number of calculations: "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Me.BinomialCalc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End With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Me.CallTree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With .Cells(5,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.Value = "Binomial Call Price= " &amp; Format(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Me.CallPrice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"#,##0.0000")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If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wsTree.Range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("A6:A7").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EntireRow.Insert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xlShiftDown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With .Cells(6,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.Value = "Black-Scholes Call Price= " &amp; Format(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Me.BS_Call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"#,##0.0000")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&amp; ",d1=" &amp; Format(Me.BS_D1, "#,##0.0000")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&amp; ",d2=" &amp; Format(Me.BS_D2, "#,##0.0000")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&amp; ",N(d1)=" &amp; Format(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WorksheetFunction.NormSDist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(BS_D1), "#,##0.0000")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&amp; ",N(d2)=" &amp; Format(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WorksheetFunction.NormSDist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(BS_D2), "#,##0.0000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")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0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1"/>
            <a:ext cx="8305800" cy="559276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End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ElseIf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wsTree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Me.PutTree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With .Cells(5,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.Value = "Binomial Put Price: " &amp; Format(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Me.PutPrice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"#,##0.0000")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If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wsTree.Range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("A6:A7").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EntireRow.Insert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xlShiftDown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With .Cells(6,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.Value = "Black-Scholes Put Price: " &amp; Format(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Me.BS_PUT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"#,##0.0000")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Font.Size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Sub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1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5714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BondDecisionTree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Variant,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Long)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rBond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rBond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Me.BondTree.Cells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rPrice.Row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rPrice.Column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Me.BondTree.Cells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- 1).Row,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- 1).Column)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Me.BondTree.Cells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).Row,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).Column)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If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rPup.Column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Me.TreeWorksheet.UsedRange.Columns.Count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rPup.Value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(1 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^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rPup.Column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rPDown.Value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rPup.Value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rBond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.Value = (1 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^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rBond.Column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4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1"/>
            <a:ext cx="8305800" cy="5867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rPDown.Borders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With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rPup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    .Borders(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    .Offset(1, 0).Resize((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rPDown.Row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rPup.Row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), 1).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        Borders(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xlEdgeLeft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Sub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PutDecisionTree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Range,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Variant,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Long)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rCall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rPup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rPDown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rCall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Me.PutTree.Cells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rPrice.Row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rPrice.Column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rPup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Me.PutTree.Cells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- 1).Row,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- 1).Column)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rPDown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Me.PutTree.Cells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).Row,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).Column)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If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rPup.Column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Me.TreeWorksheet.UsedRange.Columns.Count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rPup.Value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WorksheetFunction.Max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- 1), 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rPDown.Value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WorksheetFunction.Max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), 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1"/>
            <a:ext cx="8534400" cy="5943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rCall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'12/10/2008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If Not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.Value =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(1 -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/ (1 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.Value =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Me.qU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Me.qD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Me.PutPrice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.Value  '12/8/2008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rPDown.Borders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.Offset(1, 0).Resize((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rPDown.Row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rPup.Row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1).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xlEdgeLeft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Sub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6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305800" cy="190499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It is important to note that the thing that makes Microsoft Excel powerful is that it offers a powerful professional programming language called VBA. This section shows the VBA code that generated the Decision Trees for the Binomial Option pricing model. This code is in the form </a:t>
            </a:r>
            <a:r>
              <a:rPr lang="en-US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frmBinomiaOption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The procedure </a:t>
            </a:r>
            <a:r>
              <a:rPr lang="en-US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cmdCalculate_Click</a:t>
            </a:r>
            <a:r>
              <a:rPr lang="en-US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 the first procedure to run.</a:t>
            </a:r>
          </a:p>
          <a:p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1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1"/>
            <a:ext cx="8305800" cy="56689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CallDecisionTree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Variant,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Long)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rCall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rCall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Me.CallTree.Cells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rPrice.Row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rPrice.Column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Me.CallTree.Cells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- 1).Row,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- 1).Column)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Me.CallTree.Cells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).Row,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).Column)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If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rCup.Column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Me.TreeWorksheet.UsedRange.Columns.Count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.Value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WorksheetFunction.Max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rCDown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.Value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WorksheetFunction.Max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0)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20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6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1"/>
            <a:ext cx="8305800" cy="55927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rCall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If Not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.Value =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(1 -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/ (1 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.Value =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Me.qU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Me.qD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rCDown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Me.CallPrice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.Value  '12/8/2008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rCup.Offset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(1, 0).Resize((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rCDown.Row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rCup.Row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1).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xlEdgeLeft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Sub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21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8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1"/>
            <a:ext cx="8305800" cy="56689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DecitionTreeFormat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Integer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Long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lCellSize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Long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vntColumn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Variant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Long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Long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sFormatColumn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String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"Formatting Tree.. 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Me.TreeWorksheet.UsedRange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rTree.Columns.Count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1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5867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rTree.Columns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EntireColumn.SpecialCells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xlCellTypeConstants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23)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lCellSize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rLast.Cells.Count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For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To 2 Step -1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sFormatColumn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rLast.Parent.Columns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EntireColumn.Address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"Formatting column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sFormatColumn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vntColumn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(1 To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rLast.Cells.Count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/ 2),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"Assigning values to array for column " &amp;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rLast.Parent.Columns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EntireColumn.Address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vntColumn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rLast.Offset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(0, -1).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EntireColumn.Cells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(1).Resize(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rLast.Cells.Count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/ 2,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rLast.Offset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(0, -1).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EntireColumn.ClearContents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(1 To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rLast.Cells.Count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"Assigning cells to arrays. Total number of cells: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lCellSize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For Each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rLast.Cells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"Array to column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sFormatColumn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&amp; " Cells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rCell.Row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7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57911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"Formatting leaves for column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sFormatColumn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For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2 To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lCellSize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Step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"Formatting leaves for cell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).Address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If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rLast.Cells.Count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&lt;&gt; 2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).Offset(-1 * 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).Row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			1).Row) / 2), -1)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rPrice.Value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vntColumn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).Offset(-1 * 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).Row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			1).Row) / 2), -1)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rPrice.Value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vntColumn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End 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5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56689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.Offset(1, 0).Resize((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).Row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- 1).Row), 1).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Borders(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xlEdgeLeft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End With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 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lTimes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CallDecisionTree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PutDecisionTree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BondDecisionTree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iCount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rTree.Columns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lCount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EntireColumn.SpecialCells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xlCellTypeConstants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23)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lCellSize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rLast.Cells.Count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Next ' / outer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rLast.Borders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xlBottom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LineStyle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xlContinuous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False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Sub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84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5867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'/*********************************************************************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'/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Purpse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To calculate the price value of every state of the binomial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'/        decision tree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'/*********************************************************************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Range,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Integer,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Double,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Single,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Single)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lIteminColumn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Long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If Not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'Do Up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rCell.Offset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(0, 1),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- 1,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'Do Down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DecisionTree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rCell.Offset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(0, 1),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- 1,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sngD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8305800" cy="5791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lIteminColumn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WorksheetFunction.CountA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rCell.EntireColumn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If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lIteminColumn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0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If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nPeriod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&lt;&gt; 1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rCell.EntireColumn.Cells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lIteminColumn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+ 1)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rCell.EntireColumn.Cells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lIteminColumn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+ 1) * 2) - 1)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dblPrice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Application.StatusBar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"The number of binomial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calcs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are :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Me.BinomialCalc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&amp; " at cell " &amp;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rCell.EntireColumn.Cells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lIteminColumn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+ 1) * 2) - 1).Address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Me.BinomialCalc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Me.BinomialCalc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Sub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4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5791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Function BS_D1()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dblNumerator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dblDenominator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On Error Resume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dblNumerator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VBA.Log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+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((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^ 2 / 2)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dblDenominator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BS_D1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dblNumerator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dblDenominator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Function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Function BS_D2()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On Error Resume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BS_D2 = BS_D1 -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VBA.Sqr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Function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70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5259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BS_Call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BS_Call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WorksheetFunction.NormSDist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(BS_D1))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*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WorksheetFunction.NormSDist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(BS_D2)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Function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'Used put-call parity theorem to price put option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Function BS_PUT()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BS_PUT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BS_Call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+ _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Function</a:t>
            </a:r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60197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'/***************************************************************************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     	   Relationship Between the Binomial OPM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            and Black-Scholes OPM: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            Decision Tree and Microsoft Excel Approach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                     by John Lee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                     JohnLeeExcelVBA@gmail.com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                     All Rights Reserved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'/***************************************************************************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Option Explicit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mwbTreeWorkbook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Workbook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mwsTreeWorksheet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Worksheet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mwsCallTree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Worksheet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mwsPutTree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Worksheet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mwsBondTree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Worksheet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mdblPFactor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mBinomialCalc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Long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mCallPrice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   '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jcl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12/8/2008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mPutPrice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   '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jcl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12/8/2008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5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60959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'/**************************************************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'/Purpose:  Keep track the numbers of binomial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calc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'/*************************************************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Let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BinomialCalc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(l As Long)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mBinomialCalc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BinomialCalc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 As Long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BinomialCalc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mBinomialCalc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TreeWorkbook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Workbook)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mwbTreeWorkbook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wb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TreeWorkbook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 As Workbook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TreeWorkbook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mwbTreeWorkbook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TreeWorksheet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Worksheet)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mwsTreeWorksheet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Property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TreeWorksheet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 As Worksheet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TreeWorksheet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mwsTreeWorksheet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5867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CallTree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Worksheet)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mwsCallTree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CallTree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 As Worksheet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CallTree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mwsCallTree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PutTree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Worksheet)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mwsPutTree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PutTree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 As Worksheet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PutTree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mwsPutTree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BondTree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Worksheet)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mwsBondTree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BondTree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 As Worksheet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Set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BondTree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mwsBondTree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Let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CallPrice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dCallPrice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'12/8/2008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mCallPrice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dCallPrice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CallPrice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Let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CallPrice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mCallPrice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Let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PutPrice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dPutPrice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Double)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'12/10/2008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mPutPrice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dPutPrice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PutPrice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'12/10/2008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Let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PutPrice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mPutPrice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Let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(r As Double)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dRate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dRate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((1 + r)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/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Me.txtBinomialD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Let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mdblPFactor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dRate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56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()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Let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PFactor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mdblPFactor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dblDown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dblUp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Me.txtBinomialN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dblUp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VBA.Sqr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dblDown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VBA.Sqr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dblDown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/ 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dblUp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dblDown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5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610600" cy="609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Property Get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dblDown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dblUp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Dim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Double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Me.txtBinomialN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dblUp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VBA.Sqr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dblDown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VBA.Sqr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dblDeltaT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dblUp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/ 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dblUp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dblDown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Property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chkBinomialBSApproximation_Click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On Error Resume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    'Time and Sigma only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BlackScholes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parameter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Me.txtTimeT.Visible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Me.lblTimeT.Visible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Me.txtSigma.Visible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Me.lblSigma.Visible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Me.chkBinomialBSApproximation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txtTimeT_Change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6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8305800" cy="60197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Private Sub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cmdCalculate_Click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Me.Hide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BinomialOption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Unload 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Private Sub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cmdCancel_Click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Unload 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Private Sub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txtBinomialN_Change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'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jcl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12/8/2008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On Error Resume 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If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Me.chkBinomialBSApproximation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Me.txtBinomialU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Me.txtBinomialD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Me.txtSigma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Me.txtTimeT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Me.txtBinomialN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End If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C958-8537-4061-BFC1-BB0AAD8BDB55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13454"/>
      </p:ext>
    </p:extLst>
  </p:cSld>
  <p:clrMapOvr>
    <a:masterClrMapping/>
  </p:clrMapOvr>
</p:sld>
</file>

<file path=ppt/theme/theme1.xml><?xml version="1.0" encoding="utf-8"?>
<a:theme xmlns:a="http://schemas.openxmlformats.org/drawingml/2006/main" name="Book Powerpoint FINAL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Powerpoint FINAL</Template>
  <TotalTime>43</TotalTime>
  <Words>2231</Words>
  <Application>Microsoft Office PowerPoint</Application>
  <PresentationFormat>On-screen Show (4:3)</PresentationFormat>
  <Paragraphs>559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Book Powerpoint FINAL</vt:lpstr>
      <vt:lpstr>Appendix 18A Excel VBA Code —Binomial Option Pricing Model (18.4 and 18.7)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18A Excel VBA Code —Binomial Option Pricing Model (18.4 and 18.7)</dc:title>
  <dc:creator>Student</dc:creator>
  <cp:lastModifiedBy>Lee, Cheng-Few</cp:lastModifiedBy>
  <cp:revision>6</cp:revision>
  <dcterms:created xsi:type="dcterms:W3CDTF">2012-10-25T17:57:55Z</dcterms:created>
  <dcterms:modified xsi:type="dcterms:W3CDTF">2013-01-30T23:03:27Z</dcterms:modified>
</cp:coreProperties>
</file>