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241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3B00-2852-42DA-B9E5-1D90D9AF9BB0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A90B-837B-477E-AB96-35FF00C2D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A90B-837B-477E-AB96-35FF00C2D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4343400" cy="3048000"/>
          </a:xfrm>
        </p:spPr>
        <p:txBody>
          <a:bodyPr anchor="ctr"/>
          <a:lstStyle/>
          <a:p>
            <a:r>
              <a:rPr lang="en-US" sz="2800" dirty="0" smtClean="0">
                <a:solidFill>
                  <a:srgbClr val="FFFFFF"/>
                </a:solidFill>
              </a:rPr>
              <a:t>Appendix 19 </a:t>
            </a:r>
            <a:r>
              <a:rPr lang="en-US" sz="2800" i="1" dirty="0" smtClean="0">
                <a:solidFill>
                  <a:srgbClr val="FFFFFF"/>
                </a:solidFill>
              </a:rPr>
              <a:t>A</a:t>
            </a:r>
            <a:br>
              <a:rPr lang="en-US" sz="2800" i="1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Microsoft Excel Program for Calculating Cumulative Bivariate Normal Density Function</a:t>
            </a:r>
            <a:br>
              <a:rPr lang="en-US" sz="2800" i="1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(</a:t>
            </a:r>
            <a:r>
              <a:rPr lang="en-US" sz="2800" dirty="0" smtClean="0">
                <a:solidFill>
                  <a:srgbClr val="FFFFFF"/>
                </a:solidFill>
              </a:rPr>
              <a:t>19.8.2)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4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09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Option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Explicit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Public Function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 As Double, b As Double, rho As Double) As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Double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rho_ab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As Double,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rho_ba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Dim delta As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Double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If (a * b * rho) &lt;= 0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If (a &lt;= 0 And b &lt;= 0 And rho &lt;= 0) Then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Phi(a, b, rho)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End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If (a &lt;= 0 And b &gt;= 0 And rho &gt; 0) Then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Application.WorksheetFunction.NormSDist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(a) - Phi(a, -b, -rho)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End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 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If (a &gt;= 0 And b &lt;= 0 And rho &gt; 0) Then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Application.WorksheetFunction.NormSDist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(b) - Phi(-a, b, -rho)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End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If (a &gt;= 0 And b &gt;= 0 And rho &lt;= 0) Then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Application.WorksheetFunction.NormSDist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(a) +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Application.WorksheetFunction.NormSDist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(b) - 1 + Phi(-a, -b, rho)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End If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Else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rho_ab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((rho * a - b) *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IIf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 &gt;= 0, 1, -1)) /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 ^ 2 - 2 * rho * a * b + b ^ 2)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rho_ba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((rho * b - a) *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IIf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 &gt;= 0, 1, -1)) /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 ^ 2 - 2 * rho * a * b + b ^ 2)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delta = (1 -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IIf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 &gt;= 0, 1, -1) *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IIf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 &gt;= 0, 1, -1)) / 4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(a, 0,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rho_ab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Bivarncdf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(b, 0,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rho_ba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delta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End Function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fld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0959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Public Function Phi(a As Double, b As Double, rho As Double)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Dim a1 As Double, b1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Dim w(5) As Double, x(5)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Integer, j As Integer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doublesum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Double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a1 = a 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(2 * (1 - rho ^ 2))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b1 = b 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(2 * (1 - rho ^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))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w(1) = 0.24840615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w(2) = 0.39233107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w(3) = 0.21141819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w(4) = 0.03324666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w(5)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0.00082485334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x(1) = 0.10024215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x(2) = 0.48281397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x(3) = 1.0609498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x(4) = 1.7797294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x(5)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2.6697604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doublesum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To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For j = 1 To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doublesum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doublesum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w(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* w(j) 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(a1 * (2 * x(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- a1) + b1 * (2 * x(j) - b1) + 2 * rho * (x(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- a1) * (x(j) - b1))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Next j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Next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Phi = 0.31830989 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(1 - rho ^ 2) 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doublesum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End Function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3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343400" cy="3962400"/>
          </a:xfrm>
        </p:spPr>
        <p:txBody>
          <a:bodyPr anchor="ctr"/>
          <a:lstStyle/>
          <a:p>
            <a:r>
              <a:rPr lang="en-US" sz="2800" dirty="0" smtClean="0">
                <a:solidFill>
                  <a:srgbClr val="FFFFFF"/>
                </a:solidFill>
              </a:rPr>
              <a:t>Appendix 19 </a:t>
            </a:r>
            <a:r>
              <a:rPr lang="en-US" sz="2800" i="1" dirty="0">
                <a:solidFill>
                  <a:srgbClr val="FFFFFF"/>
                </a:solidFill>
              </a:rPr>
              <a:t>B</a:t>
            </a:r>
            <a:r>
              <a:rPr lang="en-US" sz="2800" i="1" dirty="0" smtClean="0">
                <a:solidFill>
                  <a:srgbClr val="FFFFFF"/>
                </a:solidFill>
              </a:rPr>
              <a:t/>
            </a:r>
            <a:br>
              <a:rPr lang="en-US" sz="2800" i="1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Microsoft Excel Program for Calculating American Call Options</a:t>
            </a:r>
            <a:br>
              <a:rPr lang="en-US" sz="2800" i="1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(</a:t>
            </a:r>
            <a:r>
              <a:rPr lang="en-US" sz="2800" dirty="0" smtClean="0">
                <a:solidFill>
                  <a:srgbClr val="FFFFFF"/>
                </a:solidFill>
              </a:rPr>
              <a:t>19.8.2)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9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9044"/>
              </p:ext>
            </p:extLst>
          </p:nvPr>
        </p:nvGraphicFramePr>
        <p:xfrm>
          <a:off x="152400" y="533400"/>
          <a:ext cx="8763000" cy="5608320"/>
        </p:xfrm>
        <a:graphic>
          <a:graphicData uri="http://schemas.openxmlformats.org/drawingml/2006/table">
            <a:tbl>
              <a:tblPr/>
              <a:tblGrid>
                <a:gridCol w="763752"/>
                <a:gridCol w="2351217"/>
                <a:gridCol w="830592"/>
                <a:gridCol w="4817439"/>
              </a:tblGrid>
              <a:tr h="79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Number*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C*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Option Pricing Calculation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 (current stock price)=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50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</a:t>
                      </a:r>
                      <a:r>
                        <a:rPr lang="en-US" sz="1600" i="1" kern="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 (critical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exdividend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 stock price)=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46.9641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(current stock price NPV of promised dividend)=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48.0218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=B3-B11*EXP(-B7*B10)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X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 (exercise price of 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option)=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r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(risk-free interest rate)=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0.08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σ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(volatility of stock)=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(expiration date)=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0.24658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10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(exercise date)=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0.13699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11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(Dividend)=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(nondividend-paying)=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0.65933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=(LN(B3/B6)+(B7+0.5*B8^2)*B9)/(B8*SQRT(B9))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(nondividend-paying)=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0.56001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=B12-B8*SQRT(B9)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*(critical exdividend stock price)=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-0.16401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=(LN(B4/B6)+(B7+0.5*B8^2)*(B9-B10))/(B8*SQRT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(B9-B10))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*(critical exdividend stock price)=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-0.23022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=B14-B8*SQRT(B9-B10)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87255"/>
              </p:ext>
            </p:extLst>
          </p:nvPr>
        </p:nvGraphicFramePr>
        <p:xfrm>
          <a:off x="228600" y="457200"/>
          <a:ext cx="8686801" cy="5943603"/>
        </p:xfrm>
        <a:graphic>
          <a:graphicData uri="http://schemas.openxmlformats.org/drawingml/2006/table">
            <a:tbl>
              <a:tblPr/>
              <a:tblGrid>
                <a:gridCol w="757111"/>
                <a:gridCol w="2330771"/>
                <a:gridCol w="823371"/>
                <a:gridCol w="4775548"/>
              </a:tblGrid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(dividend-paying)=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0.25285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=(LN(B5/B6)+(B7+0.5*B8^2)*(B9))/(B8*SQRT(B9))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(dividend-paying)=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0.15354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=B16-B8*SQRT(B9)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0.25285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=(LN((B3-B11*EXP(-B7*B10))/B6)+(B7+0.5*B8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^2)*(B9))/(B8*SQRT(B9))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0.15354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=B18-B8*SQRT(B9)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20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0.48593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=(LN((B3-B11*EXP(-B7*B10))/B4)+(B7+0.5*B8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^2)*(B10))/(B8*SQRT(B10))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0.41191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=B20-B8*SQRT(B10)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C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</a:t>
                      </a:r>
                      <a:r>
                        <a:rPr lang="en-US" sz="1600" i="1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*,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X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0.9641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=B4*NORMSDIST(B14)-B6*EXP(-B7*(B9-B10))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*NORMSDIST(B15)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C(S</a:t>
                      </a:r>
                      <a:r>
                        <a:rPr lang="en-US" sz="1600" i="1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*,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X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</a:t>
                      </a:r>
                      <a:r>
                        <a:rPr lang="en-US" sz="1600" i="1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t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*-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D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+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X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2.3E-06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=B23-B4-B11+B6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0.59981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=NORMSDIST(B18)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0.56101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=NORMSDIST(B19)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0.68649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=NORMSDIST(B20)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0.6598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=NORMSDIST(B21)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30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0.31351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=NORMSDIST(-B20)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8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08259"/>
              </p:ext>
            </p:extLst>
          </p:nvPr>
        </p:nvGraphicFramePr>
        <p:xfrm>
          <a:off x="228599" y="457203"/>
          <a:ext cx="8763000" cy="5943602"/>
        </p:xfrm>
        <a:graphic>
          <a:graphicData uri="http://schemas.openxmlformats.org/drawingml/2006/table">
            <a:tbl>
              <a:tblPr/>
              <a:tblGrid>
                <a:gridCol w="763752"/>
                <a:gridCol w="2351217"/>
                <a:gridCol w="830593"/>
                <a:gridCol w="4817438"/>
              </a:tblGrid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0.3402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=NORMSDIST(-B21)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-0.74536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=-SQRT(B10/B9)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 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 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 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 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Φ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0.20259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=phi(-B20,0,-B37)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Φ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0.04084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=phi(-B18,0,-B36)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ρab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0.87002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=((B32*B18-(-B20))*IF(B18&gt;=0,1,-1))/SQRT(B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18^2-2*B32*B18*-B20+(-B20)^2)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ρba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-0.31979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=((B32*-B20-(B18))*IF(-B20&gt;=0,1,-1))/SQRT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(B18^2-2*B32*B18*-B20+(-B20)^2)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,0;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ρab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0.45916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=bivarncdf(B18,0,B36)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b,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ρba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0.11092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=bivarncdf(-B20,0,B37)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40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δ=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=(1-IF(B18&gt;=0,1,-1)*IF(-B20&gt;=0,1,-1))/4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 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 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 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 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Φ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0.24401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=phi(-B21,0,-B45)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Φ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a,b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0.02757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=phi(-B19,0,-B44)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ρab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0.94558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=((B32*B19-(-B21))*IF(B19&gt;=0,1,-1))/SQRT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(B19^2-2*B32*B19*-B21+(-B21)^2)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ρba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-0.48787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=((B32*-B21-(B19))*IF(-B21&gt;=0,1,-1))/SQRT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(B19^2-2*B32*B19*-B21+(-B21)^2)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93663"/>
              </p:ext>
            </p:extLst>
          </p:nvPr>
        </p:nvGraphicFramePr>
        <p:xfrm>
          <a:off x="228600" y="457200"/>
          <a:ext cx="8686801" cy="5943599"/>
        </p:xfrm>
        <a:graphic>
          <a:graphicData uri="http://schemas.openxmlformats.org/drawingml/2006/table">
            <a:tbl>
              <a:tblPr/>
              <a:tblGrid>
                <a:gridCol w="757111"/>
                <a:gridCol w="2330771"/>
                <a:gridCol w="823371"/>
                <a:gridCol w="4775548"/>
              </a:tblGrid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,0;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ρab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0.47243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=bivarncdf(B19,0,B44)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,0;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ρba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0.09619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=bivarncdf(-B21,0,B45)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δ=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=(1-IF(B19&gt;=0,1,-1)*IF(-B21&gt;=0,1,-1))/4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49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50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0.07007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=bivarncdf(B18,-B20,B32)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51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a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,-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</a:t>
                      </a:r>
                      <a:r>
                        <a:rPr lang="en-US" sz="1600" kern="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;</a:t>
                      </a:r>
                      <a:r>
                        <a:rPr lang="en-US" sz="1600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ρ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)=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0.06862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=bivarncdf(B19,-B21,B32)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52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 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c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(value of European call option to buy one share)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2.40123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=B5*NORMSDIST(B16)-B6*EXP(-B7*B9)*NO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RMSDIST(B17)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54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p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(value of European put option to sell one share)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1.44186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=-B5*NORMSDIST(-B16)+B6*EXP(-B7*B9)*NO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RMSDIST(-B17)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55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c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(value of American call option to buy one share)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3.08238</a:t>
                      </a:r>
                      <a:endParaRPr lang="en-US" sz="18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=(B3-B11*EXP(-B7*B10))*(NORMSDIST(B20)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+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bivarncdf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(B18,-B20,-SQRT(B10/B9)))-B6*EXP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(-B7*B9)*(NORMSDIST(B21)*EXP(B7*(B9-B10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))+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bivarncdf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(B19,-B21,-SQRT(B10/B9)))+B11*EX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P(-B7*B10)*NORMSDIST(B21)</a:t>
                      </a:r>
                      <a:endParaRPr lang="en-US" sz="18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03066"/>
      </p:ext>
    </p:extLst>
  </p:cSld>
  <p:clrMapOvr>
    <a:masterClrMapping/>
  </p:clrMapOvr>
</p:sld>
</file>

<file path=ppt/theme/theme1.xml><?xml version="1.0" encoding="utf-8"?>
<a:theme xmlns:a="http://schemas.openxmlformats.org/drawingml/2006/main" name="Book Powerpoint FINAL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Powerpoint FINAL</Template>
  <TotalTime>18</TotalTime>
  <Words>1033</Words>
  <Application>Microsoft Office PowerPoint</Application>
  <PresentationFormat>On-screen Show (4:3)</PresentationFormat>
  <Paragraphs>310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Book Powerpoint FINAL</vt:lpstr>
      <vt:lpstr>Appendix 19 A Microsoft Excel Program for Calculating Cumulative Bivariate Normal Density Function (19.8.2) </vt:lpstr>
      <vt:lpstr>PowerPoint Presentation</vt:lpstr>
      <vt:lpstr>PowerPoint Presentation</vt:lpstr>
      <vt:lpstr>Appendix 19 B Microsoft Excel Program for Calculating American Call Options (19.8.2)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Lee, Cheng-Few</cp:lastModifiedBy>
  <cp:revision>6</cp:revision>
  <dcterms:created xsi:type="dcterms:W3CDTF">2012-10-18T20:53:52Z</dcterms:created>
  <dcterms:modified xsi:type="dcterms:W3CDTF">2013-01-30T23:02:02Z</dcterms:modified>
</cp:coreProperties>
</file>