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5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0" autoAdjust="0"/>
    <p:restoredTop sz="94676" autoAdjust="0"/>
  </p:normalViewPr>
  <p:slideViewPr>
    <p:cSldViewPr>
      <p:cViewPr>
        <p:scale>
          <a:sx n="80" d="100"/>
          <a:sy n="80" d="100"/>
        </p:scale>
        <p:origin x="-2868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FFF2A-F5BE-42D6-8483-3671014124B6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4F64C-4C16-44B1-9060-FB8FD38C7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2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F64C-4C16-44B1-9060-FB8FD38C72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4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6601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3CEBB0D-688E-46E6-BBE4-A64C360923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304800"/>
            <a:ext cx="4343400" cy="3505200"/>
          </a:xfrm>
        </p:spPr>
        <p:txBody>
          <a:bodyPr anchor="ctr"/>
          <a:lstStyle/>
          <a:p>
            <a:r>
              <a:rPr lang="en-US" sz="3200" dirty="0" smtClean="0">
                <a:solidFill>
                  <a:srgbClr val="FFFFFF"/>
                </a:solidFill>
              </a:rPr>
              <a:t>Appendix 26 </a:t>
            </a:r>
            <a:r>
              <a:rPr lang="en-US" sz="3200" i="1" dirty="0" smtClean="0">
                <a:solidFill>
                  <a:srgbClr val="FFFFFF"/>
                </a:solidFill>
              </a:rPr>
              <a:t>A</a:t>
            </a:r>
            <a:br>
              <a:rPr lang="en-US" sz="3200" i="1" dirty="0" smtClean="0">
                <a:solidFill>
                  <a:srgbClr val="FFFFFF"/>
                </a:solidFill>
              </a:rPr>
            </a:br>
            <a:r>
              <a:rPr lang="en-US" sz="3200" i="1" dirty="0" smtClean="0">
                <a:solidFill>
                  <a:srgbClr val="FFFFFF"/>
                </a:solidFill>
              </a:rPr>
              <a:t>Procedure of Using Microsoft Excel to Run </a:t>
            </a:r>
            <a:r>
              <a:rPr lang="en-US" sz="3200" i="1" dirty="0" err="1" smtClean="0">
                <a:solidFill>
                  <a:srgbClr val="FFFFFF"/>
                </a:solidFill>
              </a:rPr>
              <a:t>Finplan</a:t>
            </a:r>
            <a:r>
              <a:rPr lang="en-US" sz="3200" i="1" dirty="0" smtClean="0">
                <a:solidFill>
                  <a:srgbClr val="FFFFFF"/>
                </a:solidFill>
              </a:rPr>
              <a:t> Program</a:t>
            </a:r>
            <a:br>
              <a:rPr lang="en-US" sz="3200" i="1" dirty="0" smtClean="0">
                <a:solidFill>
                  <a:srgbClr val="FFFFFF"/>
                </a:solidFill>
              </a:rPr>
            </a:br>
            <a:r>
              <a:rPr lang="en-US" sz="3200" i="1" dirty="0" smtClean="0">
                <a:solidFill>
                  <a:srgbClr val="FFFFFF"/>
                </a:solidFill>
              </a:rPr>
              <a:t>(</a:t>
            </a:r>
            <a:r>
              <a:rPr lang="en-US" sz="3200" dirty="0" smtClean="0">
                <a:solidFill>
                  <a:srgbClr val="FFFFFF"/>
                </a:solidFill>
              </a:rPr>
              <a:t>26.2.2)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0" y="378936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04800"/>
            <a:ext cx="8305800" cy="61721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Case 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 To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PFDSK(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27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 To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PFDIV(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28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ZL(1)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29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 To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ZLR(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30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S(1)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31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R(1)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32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 To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B(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10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57201"/>
            <a:ext cx="8305800" cy="56689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Case 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 To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34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ZI(1)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35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 To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ZIE(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36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 To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ORATE(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37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 To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UL(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38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 To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US(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11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1"/>
            <a:ext cx="8305800" cy="55927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Case 39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 To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ZK(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40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ZNUMC(1)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41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 To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PERAT(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End Select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NUMVR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Wend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12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1"/>
            <a:ext cx="8305800" cy="55927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O(N)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CA(N)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FA(N)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CL(N)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ZNF(N)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ZNL(N)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EXINT(N)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DBTUC(N)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EAIBT(N)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TAX(N)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EAIAT(N)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EAFCD(N)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COMDV(N)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ZNS(N)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TLANW(N)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COMPK(N)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ANF(N)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P(N)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ZNEW(N)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EPS(N)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DPS(N)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13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81000"/>
            <a:ext cx="8305800" cy="60959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2 To N                            'Solve simultaneous equations for N periods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SALES(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SALES(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- 1) * (1 + GSALS(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O(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ORATE(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* SALES(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CA(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CARAT(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* SALES(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FA(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FARAT(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* SALES(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A(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CA(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+ FA(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CL(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CLRAT(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* SALES(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ZNF(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(A(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- CL(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- PFDSK(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 - (ZL(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- 1) - ZLR(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 - 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- 1) - R(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- 1) _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- B(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* ((1 - 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 * (O(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- ZI(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- 1) * (ZL(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- 1) - ZLR(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))) - PFDIV(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ZNL(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(ZK(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/ (1 + ZK(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))) * (A(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- CL(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- PFDSK(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 - (ZL(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- 1) - ZLR(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ZL(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(ZL(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- 1) - ZLR(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 + ZNL(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ZI(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ZI(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- 1) * ((ZL(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- 1) - ZLR(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 / ZL(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 + ZIE(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* (ZNL(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/ ZL(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If ZNL(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&lt;= 0 Then ZI(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ZI(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- 1)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EXINT(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ZI(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* ZL(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DBTUC(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Abs(UL(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* ZNL(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EAIBT(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O(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- EXINT(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- DBTUC(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TAX(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* EAIBT(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EAIAT(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EAIBT(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- TAX(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EAFCD(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EAIAT(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- PFDIV(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COMDV(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(1 - B(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 * EAFCD(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R(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R(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- 1) + B(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* ((1 - 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 * (O(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- ZI(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* ZL(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- UL(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* _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ZNL(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 - PFDIV(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ZL(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/ ZK(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- R(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ZNS(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- 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- 1)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TLANW(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CL(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+ PFDSK(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+ ZL(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+ 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+ R(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COMPK(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ZL(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/ (S(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+ R(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14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57201"/>
            <a:ext cx="8305800" cy="58673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ANF(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= ZNF(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+ B(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* (1 - T(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)) * (ZI(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* ZL(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+ UL(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* _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            ZNL(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- ZI(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- 1) * (ZL(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- 1) - ZLR(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)))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   P(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= (PERAT(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* EAFCD(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- ZNS(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/ (1 - US(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))) / ZNUMC(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- 1)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   ZNEW(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= ZNS(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/ ((1 - US(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)) * P(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   ZNUMC(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= ZNUMC(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- 1) + ZNEW(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   EPS(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= EAFCD(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/ ZNUMC(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   DPS(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= COMDV(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 / ZNUMC(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Next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Range(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(0, -1),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(70, N)).Clear  'Clear the report area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(6, 0).Activate    'Select the Income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Statemet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Starting Cell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With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ActiveCell.Font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   .Bold = True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   .Size = 11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End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With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= "Pro forma Income Statement"     'Generate Income Statement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(2, -1).Activate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).Value = NYEAR(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(2, 0).Activate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Range(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ActiveCell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(15, N)).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NumberFormat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= "###0.00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= "Sales"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).Value = SALES(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15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57200"/>
            <a:ext cx="83058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Range(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-1),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(70, N)).Clear  'Clear the report area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(6, 0).Activate    'Select the Income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Statemet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Starting Cell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With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ActiveCell.Font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.Bold = True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.Size = 11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End With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"Pro forma Income Statement"     'Generate Income Statement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(2, -1).Activate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NYEAR(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(2, 0).Activate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Range(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(15, N)).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NumberFormat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"###0.00"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"Sales"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SALES(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"Operating income"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O(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16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1"/>
            <a:ext cx="8534400" cy="60959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"Interest expense"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EXINT(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"Underwriting commission -- debt"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DBTUC(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"Income before taxes"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EAIBT(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"Taxes"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TAX(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"Net income"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EAIAT(</a:t>
            </a:r>
            <a:r>
              <a:rPr lang="en-US" sz="11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17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81000"/>
            <a:ext cx="8305800" cy="60959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"Preferred dividends"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PFDIV(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"Available for common dividends"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EAFCD(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"Common dividends"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COMDV(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"Debt repayments"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ZLR(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Actl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funds needed for investment"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ANF(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18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81000"/>
            <a:ext cx="8305800" cy="60959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(5, 1).Activate               'Generate Balance Sheet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With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ActiveCell.Font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.Bold = True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.Size = 11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End With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"Pro forma Balance Sheet"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(2, -1).Activate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NYEAR(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ActiveCell.Font.Bold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True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"Assets"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Range(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(9, N)).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NumberFormat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"###0.00"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Range(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(10, 0),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(15, N)).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NumberFormat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"###0.0000"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"Current assets"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CA(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/>
              <a:t>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"Fixed assets"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FA(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19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3" y="1143000"/>
            <a:ext cx="76676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57200"/>
            <a:ext cx="8305800" cy="59435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"Total assets"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A(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ActiveCell.Font.Bold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True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"Liabilities and net worth"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"Current liabilities"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CL(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"Long term debt"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ZL(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"Preferred stock"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PFDSK(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20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04800"/>
            <a:ext cx="8305800" cy="6781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0).Activate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"Common stock"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S(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"Retained earnings"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R(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"Total liabilities and net worth"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TLANW(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"Computed DBT/EQ"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COMPK(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"Int. rate on total debt"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ZI(</a:t>
            </a:r>
            <a:r>
              <a:rPr lang="en-US" sz="115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15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5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1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21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305800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"Per share data"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"Earnings"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EPS(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"Dividends"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DPS(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"Price"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1 To 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(0,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).Value = P(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Exit Sub    ' Exit to avoid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ErrorHandler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22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85801"/>
            <a:ext cx="8305800" cy="30479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ErrorHandler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 ' Error-handling routine.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Select Case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Err.Number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' Evaluate error number.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Case 9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MsgBox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"'The number of years to be simulated' does not match your " &amp; _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"'Last Period' input.",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vbExclamation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Case 11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MsgBox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$(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Err.Number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&amp; ", " &amp;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Err.Description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Chr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$(10) &amp; _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"'The number of years to be simulated' does not match your " &amp; _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"'Last Period' input.",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vbExclamation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Case Else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MsgBox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$(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Err.Number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&amp; ", " &amp;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Err.Description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End Select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End Sub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23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92442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9788" y="6019800"/>
            <a:ext cx="4924425" cy="381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1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program of FINPLAN is available on the Website: http://centerforpbbefr.rutgers.edu/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3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4343400" cy="2743200"/>
          </a:xfrm>
        </p:spPr>
        <p:txBody>
          <a:bodyPr anchor="ctr"/>
          <a:lstStyle/>
          <a:p>
            <a:r>
              <a:rPr lang="en-US" dirty="0" smtClean="0">
                <a:solidFill>
                  <a:srgbClr val="FFFFFF"/>
                </a:solidFill>
              </a:rPr>
              <a:t>Appendix 26 </a:t>
            </a:r>
            <a:r>
              <a:rPr lang="en-US" i="1" dirty="0">
                <a:solidFill>
                  <a:srgbClr val="FFFFFF"/>
                </a:solidFill>
              </a:rPr>
              <a:t>B</a:t>
            </a:r>
            <a:r>
              <a:rPr lang="en-US" i="1" dirty="0" smtClean="0">
                <a:solidFill>
                  <a:srgbClr val="FFFFFF"/>
                </a:solidFill>
              </a:rPr>
              <a:t/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>Program of </a:t>
            </a:r>
            <a:r>
              <a:rPr lang="en-US" i="1" dirty="0" err="1" smtClean="0">
                <a:solidFill>
                  <a:srgbClr val="FFFFFF"/>
                </a:solidFill>
              </a:rPr>
              <a:t>Finplan</a:t>
            </a:r>
            <a:r>
              <a:rPr lang="en-US" i="1" dirty="0" smtClean="0">
                <a:solidFill>
                  <a:srgbClr val="FFFFFF"/>
                </a:solidFill>
              </a:rPr>
              <a:t> with an Example</a:t>
            </a:r>
            <a:br>
              <a:rPr lang="en-US" i="1" dirty="0" smtClean="0">
                <a:solidFill>
                  <a:srgbClr val="FFFFFF"/>
                </a:solidFill>
              </a:rPr>
            </a:br>
            <a:r>
              <a:rPr lang="en-US" i="1" dirty="0" smtClean="0">
                <a:solidFill>
                  <a:srgbClr val="FFFFFF"/>
                </a:solidFill>
              </a:rPr>
              <a:t>(26</a:t>
            </a:r>
            <a:r>
              <a:rPr lang="en-US" dirty="0" smtClean="0">
                <a:solidFill>
                  <a:srgbClr val="FFFFFF"/>
                </a:solidFill>
              </a:rPr>
              <a:t>.6)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0" y="3733800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9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33401"/>
            <a:ext cx="8686800" cy="761999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This program is composed under Visual Basic Application (VBA) environment.</a:t>
            </a:r>
            <a:endParaRPr 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8382000" cy="5562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Sub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FinPlan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()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Integer           'Looping control variable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bNYEARFound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As Boolean 'Check if Year Being Simulated is found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NDATE As Integer       'Year immediately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preceeding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the first forecasted year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NUMVR As Integer       'Variable code number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NYEAR() As Integer     'Year being simulated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N As Integer           '1 The number of years to be simulated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SALES() As Double      '21 Sales in the simulation year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GSALS() As Double      '22 Growth rate of sales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CARAT() As Double      '23 Ratio of current assets to sales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FARAT() As Double      '24 Ratio of fixed assets to sales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CLRAT() As Double      '25 Ratio of current liabilities to sales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PFDSK() As Double      '26 Preferred stock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PFDIV() As Double      '27 Preferred dividends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ZL() As Double         '28 Long term debt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ZLR() As Double        '29 Debt repayments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S() As Double          '30 Common stock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R() As Double          '31 Retained earnings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B() As Double          '32 Retention rate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T() As Double          '33 Federal income tax rate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ZI() As Double         '34 Interest rate on total debt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ZIE() As Double        '35 Interest rate on new debt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ORATE() As Double      '36 Operating income rate (EBIT/SALES)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UL() As Double         '37 Underwriting commission of new debt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US() As Double         '38 Underwriting commission of new stock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ZK() As Double         '39 Desired debt to equity ratio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ZNUMC() As Double      '40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Cummulative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number of common stock shares outstanding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PERAT() As Double      '41 Price / Earnings ratio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5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382000" cy="6096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Dim </a:t>
            </a:r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O() As Double          'Operating income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CA() As Double         'Current assets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FA() As Double         'Fixed assets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A() As Double          'Total assets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CL() As Double         'Current liabilities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ZNF() As Double        'Estimated needed funds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ZNL() As Double        'Value of new debt issued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EXINT() As Double      'Interest expense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DBTUC() As Double      'Debt underwriting commission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EAIBT() As Double      'Earnings after interest and before tax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TAX() As Double        'Federal income taxes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EAIAT() As Double      'Earnings after interest and after tax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EAFCD() As Double      'Earnings available for common dividends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COMDV() As Double      'Common stock dividends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ZNS() As Double        'Value of new common stock issued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TLANW() As Double      'Total liabilities and net worth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COMPK() As Double      'Computed debt to equity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ANF() As Double        'Actual needed funds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P() As Double          'Per share market price of common stock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ZNEW() As Double       'Value of new common stock shares issued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EPS() As Double        'Common stock earnings per share</a:t>
            </a:r>
            <a:endParaRPr lang="en-US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Dim DPS() As Double        'Common stock dividends per share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6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7200"/>
            <a:ext cx="8458200" cy="60197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On Error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GoTo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ErrorHandler</a:t>
            </a:r>
            <a:endParaRPr lang="en-US" sz="13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3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Columns("a").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ColumnWidth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29       'Set default column A width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3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Range("a2").Select                  'Get the year being simulated from cell A2</a:t>
            </a:r>
            <a:endParaRPr lang="en-US" sz="13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NDATE =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Range("b5").Select                  'Get the variable code number from cell B5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NUMVR =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bNYEARFound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False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While NUMVR &lt;&gt; Empty And Not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bNYEARFound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If NUMVR = 1 Then                'If the number of years to be simulated is found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N =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bNYEARFound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True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End If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ActiveCell.Offset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(1, 0).Activate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NUMVR =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Wend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If Not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bNYEARFound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Then N = 5       'If the number of years to be simulated is not found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'then set the default of N as 5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7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03760"/>
            <a:ext cx="8305800" cy="60732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NYEAR(N)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SALES(N)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GSALS(N)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ORATE(N)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T(N)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CARAT(N)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FARAT(N)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CLRAT(N)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ZL(N)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ZI(N)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ZIE(N)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ZLR(N)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PFDSK(N)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PFDIV(N)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ZNUMC(N)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R(N)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ZK(N)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PERAT(N)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UL(N)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ReDim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US(N</a:t>
            </a:r>
            <a:r>
              <a:rPr lang="en-US" sz="1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NYEAR(1) = NDATE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For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2 To N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NYEAR(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NYEAR(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- 1) + 1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3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Range("b5").Select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NUMVR = </a:t>
            </a:r>
            <a:r>
              <a:rPr lang="en-US" sz="13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ActiveCell.Value</a:t>
            </a:r>
            <a:endParaRPr lang="en-US" sz="13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8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6096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While NUMVR &lt;&gt; Empty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Select Case NUMVR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21</a:t>
            </a:r>
            <a:endParaRPr lang="en-US" sz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SALES(1)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22</a:t>
            </a:r>
            <a:endParaRPr lang="en-US" sz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 To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GSALS(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23</a:t>
            </a:r>
            <a:endParaRPr lang="en-US" sz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 To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CARAT(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24</a:t>
            </a:r>
            <a:endParaRPr lang="en-US" sz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 To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FARAT(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Case 25</a:t>
            </a:r>
            <a:endParaRPr lang="en-US" sz="1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 To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ActiveCell.Next.Next.Value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CLRAT(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ActiveCell.Previous.Value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1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CEBB0D-688E-46E6-BBE4-A64C3609239E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9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 Powerpoint FINAL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 Powerpoint FINAL</Template>
  <TotalTime>63</TotalTime>
  <Words>3119</Words>
  <Application>Microsoft Office PowerPoint</Application>
  <PresentationFormat>On-screen Show (4:3)</PresentationFormat>
  <Paragraphs>523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Book Powerpoint FINAL</vt:lpstr>
      <vt:lpstr>Appendix 26 A Procedure of Using Microsoft Excel to Run Finplan Program (26.2.2) </vt:lpstr>
      <vt:lpstr>PowerPoint Presentation</vt:lpstr>
      <vt:lpstr>PowerPoint Presentation</vt:lpstr>
      <vt:lpstr>Appendix 26 B Program of Finplan with an Example (26.6)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Lee, Cheng-Few</cp:lastModifiedBy>
  <cp:revision>12</cp:revision>
  <dcterms:created xsi:type="dcterms:W3CDTF">2012-10-18T20:53:52Z</dcterms:created>
  <dcterms:modified xsi:type="dcterms:W3CDTF">2013-01-30T22:59:33Z</dcterms:modified>
</cp:coreProperties>
</file>