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9CC17-5128-4FC3-977B-1BF92DEF9736}" type="datetimeFigureOut">
              <a:rPr lang="en-US" smtClean="0"/>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069CB-07BA-482C-B30A-42A39896B9BC}" type="slidenum">
              <a:rPr lang="en-US" smtClean="0"/>
              <a:t>‹#›</a:t>
            </a:fld>
            <a:endParaRPr lang="en-US"/>
          </a:p>
        </p:txBody>
      </p:sp>
    </p:spTree>
    <p:extLst>
      <p:ext uri="{BB962C8B-B14F-4D97-AF65-F5344CB8AC3E}">
        <p14:creationId xmlns:p14="http://schemas.microsoft.com/office/powerpoint/2010/main" val="401464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069CB-07BA-482C-B30A-42A39896B9BC}" type="slidenum">
              <a:rPr lang="en-US" smtClean="0"/>
              <a:t>2</a:t>
            </a:fld>
            <a:endParaRPr lang="en-US"/>
          </a:p>
        </p:txBody>
      </p:sp>
    </p:spTree>
    <p:extLst>
      <p:ext uri="{BB962C8B-B14F-4D97-AF65-F5344CB8AC3E}">
        <p14:creationId xmlns:p14="http://schemas.microsoft.com/office/powerpoint/2010/main" val="343747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F9F4866-890A-4CEF-8CF7-1F5C358FF30E}"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EF9F4866-890A-4CEF-8CF7-1F5C358FF30E}" type="slidenum">
              <a:rPr lang="en-US" smtClean="0"/>
              <a:pPr/>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EF9F4866-890A-4CEF-8CF7-1F5C358FF30E}"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F9F4866-890A-4CEF-8CF7-1F5C358FF30E}"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F9F4866-890A-4CEF-8CF7-1F5C358FF30E}" type="slidenum">
              <a:rPr lang="en-US" smtClean="0"/>
              <a:pPr/>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EF9F4866-890A-4CEF-8CF7-1F5C358FF30E}"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EF9F4866-890A-4CEF-8CF7-1F5C358FF30E}"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F9F4866-890A-4CEF-8CF7-1F5C358FF30E}" type="slidenum">
              <a:rPr lang="en-US" smtClean="0"/>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F9F4866-890A-4CEF-8CF7-1F5C358FF30E}" type="slidenum">
              <a:rPr lang="en-US" smtClean="0"/>
              <a:pPr/>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EF9F4866-890A-4CEF-8CF7-1F5C358FF30E}"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EF9F4866-890A-4CEF-8CF7-1F5C358FF30E}"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F9F4866-890A-4CEF-8CF7-1F5C358FF30E}" type="slidenum">
              <a:rPr lang="en-US" smtClean="0"/>
              <a:pPr/>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ct val="20000"/>
        </a:spcBef>
        <a:buClrTx/>
        <a:buSzPct val="70000"/>
        <a:buFont typeface="Arial" pitchFamily="34" charset="0"/>
        <a:buChar char="•"/>
        <a:defRPr sz="3200" kern="1200">
          <a:solidFill>
            <a:schemeClr val="tx2">
              <a:lumMod val="75000"/>
            </a:schemeClr>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ct val="20000"/>
        </a:spcBef>
        <a:buClrTx/>
        <a:buSzPct val="70000"/>
        <a:buFont typeface="Arial" pitchFamily="34" charset="0"/>
        <a:buChar char="•"/>
        <a:defRPr sz="2800" kern="1200">
          <a:solidFill>
            <a:schemeClr val="tx2">
              <a:lumMod val="75000"/>
            </a:schemeClr>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ct val="20000"/>
        </a:spcBef>
        <a:buClrTx/>
        <a:buSzPct val="70000"/>
        <a:buFont typeface="Arial" pitchFamily="34" charset="0"/>
        <a:buChar char="•"/>
        <a:defRPr sz="2400" kern="1200">
          <a:solidFill>
            <a:schemeClr val="tx2">
              <a:lumMod val="75000"/>
            </a:schemeClr>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ct val="20000"/>
        </a:spcBef>
        <a:buClrTx/>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ct val="20000"/>
        </a:spcBef>
        <a:buClrTx/>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 Id="rId1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5.bin"/><Relationship Id="rId14"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wmf"/><Relationship Id="rId5" Type="http://schemas.openxmlformats.org/officeDocument/2006/relationships/oleObject" Target="../embeddings/oleObject4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wmf"/><Relationship Id="rId5" Type="http://schemas.openxmlformats.org/officeDocument/2006/relationships/oleObject" Target="../embeddings/oleObject52.bin"/><Relationship Id="rId4" Type="http://schemas.openxmlformats.org/officeDocument/2006/relationships/image" Target="../media/image5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8.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3886200" cy="3352800"/>
          </a:xfrm>
        </p:spPr>
        <p:txBody>
          <a:bodyPr/>
          <a:lstStyle/>
          <a:p>
            <a:r>
              <a:rPr lang="en-US" sz="3200" dirty="0" smtClean="0">
                <a:solidFill>
                  <a:srgbClr val="FFFFFF"/>
                </a:solidFill>
              </a:rPr>
              <a:t>Appendix 27A:</a:t>
            </a:r>
            <a:br>
              <a:rPr lang="en-US" sz="3200" dirty="0" smtClean="0">
                <a:solidFill>
                  <a:srgbClr val="FFFFFF"/>
                </a:solidFill>
              </a:rPr>
            </a:br>
            <a:r>
              <a:rPr lang="en-US" sz="3200" dirty="0" smtClean="0">
                <a:solidFill>
                  <a:srgbClr val="FFFFFF"/>
                </a:solidFill>
              </a:rPr>
              <a:t>An Alternative Method to Derive The Black-Scholes Option Pricing Model</a:t>
            </a:r>
            <a:br>
              <a:rPr lang="en-US" sz="3200" dirty="0" smtClean="0">
                <a:solidFill>
                  <a:srgbClr val="FFFFFF"/>
                </a:solidFill>
              </a:rPr>
            </a:br>
            <a:r>
              <a:rPr lang="en-US" sz="3200" dirty="0" smtClean="0">
                <a:solidFill>
                  <a:srgbClr val="FFFFFF"/>
                </a:solidFill>
              </a:rPr>
              <a:t>(Related to 27.5)</a:t>
            </a:r>
            <a:endParaRPr lang="en-US" sz="3200" dirty="0">
              <a:solidFill>
                <a:srgbClr val="FFFFFF"/>
              </a:solidFill>
            </a:endParaRPr>
          </a:p>
        </p:txBody>
      </p:sp>
      <p:sp>
        <p:nvSpPr>
          <p:cNvPr id="3" name="Rectangle 3"/>
          <p:cNvSpPr txBox="1">
            <a:spLocks noRot="1" noChangeArrowheads="1"/>
          </p:cNvSpPr>
          <p:nvPr/>
        </p:nvSpPr>
        <p:spPr>
          <a:xfrm>
            <a:off x="-23674" y="3962400"/>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4146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27A.2: Present Value of the Partial Expectation of the Terminal Stock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304800" y="1219200"/>
            <a:ext cx="8610600" cy="5257800"/>
          </a:xfrm>
          <a:prstGeom prst="rect">
            <a:avLst/>
          </a:prstGeom>
        </p:spPr>
        <p:txBody>
          <a:bodyPr vert="horz" lIns="91440" tIns="45720" rIns="91440" bIns="45720" rtlCol="0">
            <a:normAutofit/>
          </a:bodyPr>
          <a:lstStyle/>
          <a:p>
            <a:pPr marL="173038" lvl="0"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First, expand the term                   and factor out t so that:</a:t>
            </a:r>
          </a:p>
          <a:p>
            <a:pPr marL="173038" lvl="0" indent="-173038">
              <a:lnSpc>
                <a:spcPts val="2600"/>
              </a:lnSpc>
              <a:spcBef>
                <a:spcPct val="20000"/>
              </a:spcBef>
              <a:buSzPct val="70000"/>
            </a:pPr>
            <a:endParaRPr lang="en-US" sz="2400" dirty="0" smtClean="0">
              <a:solidFill>
                <a:schemeClr val="tx2">
                  <a:lumMod val="75000"/>
                </a:schemeClr>
              </a:solidFill>
              <a:latin typeface="Times New Roman" pitchFamily="18" charset="0"/>
              <a:cs typeface="Times New Roman" pitchFamily="18" charset="0"/>
            </a:endParaRPr>
          </a:p>
          <a:p>
            <a:pPr marL="173038"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Next, factor out t so:</a:t>
            </a: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None/>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Now combine the two exponents:</a:t>
            </a:r>
          </a:p>
          <a:p>
            <a:pPr marL="173038" indent="-173038">
              <a:lnSpc>
                <a:spcPts val="2600"/>
              </a:lnSpc>
              <a:spcBef>
                <a:spcPct val="20000"/>
              </a:spcBef>
              <a:buSzPct val="70000"/>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Now, multiply and divide this result by                   to get:</a:t>
            </a:r>
          </a:p>
          <a:p>
            <a:pPr marL="173038" indent="-173038">
              <a:lnSpc>
                <a:spcPts val="2600"/>
              </a:lnSpc>
              <a:spcBef>
                <a:spcPct val="20000"/>
              </a:spcBef>
              <a:buSzPct val="70000"/>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Next, rearrange and combine terms to get:</a:t>
            </a:r>
          </a:p>
          <a:p>
            <a:pPr marL="173038" indent="-173038">
              <a:lnSpc>
                <a:spcPts val="2600"/>
              </a:lnSpc>
              <a:spcBef>
                <a:spcPct val="20000"/>
              </a:spcBef>
              <a:buSzPct val="70000"/>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marR="0" lvl="0" indent="-173038" algn="r" defTabSz="914400" rtl="0" eaLnBrk="1" fontAlgn="auto" latinLnBrk="0" hangingPunct="1">
              <a:lnSpc>
                <a:spcPts val="2600"/>
              </a:lnSpc>
              <a:spcBef>
                <a:spcPct val="20000"/>
              </a:spcBef>
              <a:spcAft>
                <a:spcPts val="0"/>
              </a:spcAft>
              <a:buClrTx/>
              <a:buSzPct val="70000"/>
              <a:buFont typeface="Arial" pitchFamily="34" charset="0"/>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(27A.8)</a:t>
            </a: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3124200" y="1143000"/>
          <a:ext cx="1447800" cy="552449"/>
        </p:xfrm>
        <a:graphic>
          <a:graphicData uri="http://schemas.openxmlformats.org/presentationml/2006/ole">
            <mc:AlternateContent xmlns:mc="http://schemas.openxmlformats.org/markup-compatibility/2006">
              <mc:Choice xmlns:v="urn:schemas-microsoft-com:vml" Requires="v">
                <p:oleObj spid="_x0000_s29738" r:id="rId3" imgW="723586" imgH="279279" progId="Equation.DSMT4">
                  <p:embed/>
                </p:oleObj>
              </mc:Choice>
              <mc:Fallback>
                <p:oleObj r:id="rId3" imgW="723586" imgH="279279"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43000"/>
                        <a:ext cx="1447800" cy="552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9" name="Object 3"/>
          <p:cNvGraphicFramePr>
            <a:graphicFrameLocks noChangeAspect="1"/>
          </p:cNvGraphicFramePr>
          <p:nvPr/>
        </p:nvGraphicFramePr>
        <p:xfrm>
          <a:off x="1752600" y="1590675"/>
          <a:ext cx="3962400" cy="619125"/>
        </p:xfrm>
        <a:graphic>
          <a:graphicData uri="http://schemas.openxmlformats.org/presentationml/2006/ole">
            <mc:AlternateContent xmlns:mc="http://schemas.openxmlformats.org/markup-compatibility/2006">
              <mc:Choice xmlns:v="urn:schemas-microsoft-com:vml" Requires="v">
                <p:oleObj spid="_x0000_s29739" r:id="rId5" imgW="2133600" imgH="330200" progId="Equation.DSMT4">
                  <p:embed/>
                </p:oleObj>
              </mc:Choice>
              <mc:Fallback>
                <p:oleObj r:id="rId5" imgW="2133600" imgH="330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90675"/>
                        <a:ext cx="39624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1" name="Object 5"/>
          <p:cNvGraphicFramePr>
            <a:graphicFrameLocks noChangeAspect="1"/>
          </p:cNvGraphicFramePr>
          <p:nvPr/>
        </p:nvGraphicFramePr>
        <p:xfrm>
          <a:off x="1676400" y="2312194"/>
          <a:ext cx="4800600" cy="583406"/>
        </p:xfrm>
        <a:graphic>
          <a:graphicData uri="http://schemas.openxmlformats.org/presentationml/2006/ole">
            <mc:AlternateContent xmlns:mc="http://schemas.openxmlformats.org/markup-compatibility/2006">
              <mc:Choice xmlns:v="urn:schemas-microsoft-com:vml" Requires="v">
                <p:oleObj spid="_x0000_s29740" r:id="rId7" imgW="2743200" imgH="330200" progId="Equation.DSMT4">
                  <p:embed/>
                </p:oleObj>
              </mc:Choice>
              <mc:Fallback>
                <p:oleObj r:id="rId7" imgW="2743200" imgH="330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312194"/>
                        <a:ext cx="4800600" cy="583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3" name="Object 7"/>
          <p:cNvGraphicFramePr>
            <a:graphicFrameLocks noChangeAspect="1"/>
          </p:cNvGraphicFramePr>
          <p:nvPr/>
        </p:nvGraphicFramePr>
        <p:xfrm>
          <a:off x="1676400" y="3200400"/>
          <a:ext cx="4733925" cy="533400"/>
        </p:xfrm>
        <a:graphic>
          <a:graphicData uri="http://schemas.openxmlformats.org/presentationml/2006/ole">
            <mc:AlternateContent xmlns:mc="http://schemas.openxmlformats.org/markup-compatibility/2006">
              <mc:Choice xmlns:v="urn:schemas-microsoft-com:vml" Requires="v">
                <p:oleObj spid="_x0000_s29741" r:id="rId9" imgW="2705100" imgH="304800" progId="Equation.DSMT4">
                  <p:embed/>
                </p:oleObj>
              </mc:Choice>
              <mc:Fallback>
                <p:oleObj r:id="rId9" imgW="2705100" imgH="304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200400"/>
                        <a:ext cx="47339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5" name="Object 9"/>
          <p:cNvGraphicFramePr>
            <a:graphicFrameLocks noChangeAspect="1"/>
          </p:cNvGraphicFramePr>
          <p:nvPr/>
        </p:nvGraphicFramePr>
        <p:xfrm>
          <a:off x="5105400" y="3643952"/>
          <a:ext cx="1371600" cy="457200"/>
        </p:xfrm>
        <a:graphic>
          <a:graphicData uri="http://schemas.openxmlformats.org/presentationml/2006/ole">
            <mc:AlternateContent xmlns:mc="http://schemas.openxmlformats.org/markup-compatibility/2006">
              <mc:Choice xmlns:v="urn:schemas-microsoft-com:vml" Requires="v">
                <p:oleObj spid="_x0000_s29742" r:id="rId11" imgW="825500" imgH="279400" progId="Equation.DSMT4">
                  <p:embed/>
                </p:oleObj>
              </mc:Choice>
              <mc:Fallback>
                <p:oleObj r:id="rId11" imgW="825500" imgH="2794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3643952"/>
                        <a:ext cx="137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7" name="Object 11"/>
          <p:cNvGraphicFramePr>
            <a:graphicFrameLocks noChangeAspect="1"/>
          </p:cNvGraphicFramePr>
          <p:nvPr/>
        </p:nvGraphicFramePr>
        <p:xfrm>
          <a:off x="1524001" y="4038600"/>
          <a:ext cx="6095999" cy="555761"/>
        </p:xfrm>
        <a:graphic>
          <a:graphicData uri="http://schemas.openxmlformats.org/presentationml/2006/ole">
            <mc:AlternateContent xmlns:mc="http://schemas.openxmlformats.org/markup-compatibility/2006">
              <mc:Choice xmlns:v="urn:schemas-microsoft-com:vml" Requires="v">
                <p:oleObj spid="_x0000_s29743" r:id="rId13" imgW="3340100" imgH="304800" progId="Equation.DSMT4">
                  <p:embed/>
                </p:oleObj>
              </mc:Choice>
              <mc:Fallback>
                <p:oleObj r:id="rId13" imgW="3340100" imgH="3048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1" y="4038600"/>
                        <a:ext cx="6095999" cy="555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9" name="Object 13"/>
          <p:cNvGraphicFramePr>
            <a:graphicFrameLocks noChangeAspect="1"/>
          </p:cNvGraphicFramePr>
          <p:nvPr>
            <p:extLst>
              <p:ext uri="{D42A27DB-BD31-4B8C-83A1-F6EECF244321}">
                <p14:modId xmlns:p14="http://schemas.microsoft.com/office/powerpoint/2010/main" val="1807334125"/>
              </p:ext>
            </p:extLst>
          </p:nvPr>
        </p:nvGraphicFramePr>
        <p:xfrm>
          <a:off x="938213" y="4876800"/>
          <a:ext cx="6183312" cy="1447800"/>
        </p:xfrm>
        <a:graphic>
          <a:graphicData uri="http://schemas.openxmlformats.org/presentationml/2006/ole">
            <mc:AlternateContent xmlns:mc="http://schemas.openxmlformats.org/markup-compatibility/2006">
              <mc:Choice xmlns:v="urn:schemas-microsoft-com:vml" Requires="v">
                <p:oleObj spid="_x0000_s29744" name="Equation" r:id="rId15" imgW="3377880" imgH="787320" progId="Equation.DSMT4">
                  <p:embed/>
                </p:oleObj>
              </mc:Choice>
              <mc:Fallback>
                <p:oleObj name="Equation" r:id="rId15" imgW="3377880" imgH="787320" progId="Equation.DSMT4">
                  <p:embed/>
                  <p:pic>
                    <p:nvPicPr>
                      <p:cNvPr id="0" name="Picture 13"/>
                      <p:cNvPicPr>
                        <a:picLocks noChangeAspect="1" noChangeArrowheads="1"/>
                      </p:cNvPicPr>
                      <p:nvPr/>
                    </p:nvPicPr>
                    <p:blipFill>
                      <a:blip r:embed="rId16"/>
                      <a:srcRect/>
                      <a:stretch>
                        <a:fillRect/>
                      </a:stretch>
                    </p:blipFill>
                    <p:spPr bwMode="auto">
                      <a:xfrm>
                        <a:off x="938213" y="4876800"/>
                        <a:ext cx="6183312"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a:xfrm>
            <a:off x="457200" y="381000"/>
            <a:ext cx="8229600" cy="639763"/>
          </a:xfrm>
        </p:spPr>
        <p:txBody>
          <a:bodyPr/>
          <a:lstStyle/>
          <a:p>
            <a:r>
              <a:rPr lang="en-US" sz="2800" dirty="0" smtClean="0"/>
              <a:t>Appendix 27A.2: Present Value of the Partial Expectation of the Terminal Stock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457200" y="1143000"/>
            <a:ext cx="8305800" cy="5410200"/>
          </a:xfrm>
          <a:prstGeom prst="rect">
            <a:avLst/>
          </a:prstGeom>
        </p:spPr>
        <p:txBody>
          <a:bodyPr vert="horz" lIns="91440" tIns="45720" rIns="91440" bIns="45720" rtlCol="0">
            <a:normAutofit/>
          </a:bodyPr>
          <a:lstStyle/>
          <a:p>
            <a:pPr marL="173038" lvl="0"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In Equation (27A.8),</a:t>
            </a:r>
          </a:p>
          <a:p>
            <a:pPr marL="173038" indent="-173038">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Therefore, Equation (27A.7) becomes:</a:t>
            </a:r>
          </a:p>
          <a:p>
            <a:pPr marL="173038" indent="-173038" algn="r">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(27A.9)</a:t>
            </a:r>
          </a:p>
          <a:p>
            <a:pPr marL="173038" indent="-173038" algn="r">
              <a:lnSpc>
                <a:spcPts val="2600"/>
              </a:lnSpc>
              <a:spcBef>
                <a:spcPct val="20000"/>
              </a:spcBef>
              <a:buSzPct val="70000"/>
            </a:pPr>
            <a:endParaRPr lang="en-US" sz="2400" dirty="0" smtClean="0">
              <a:solidFill>
                <a:schemeClr val="tx2">
                  <a:lumMod val="75000"/>
                </a:schemeClr>
              </a:solidFill>
              <a:latin typeface="Times New Roman" pitchFamily="18" charset="0"/>
              <a:cs typeface="Times New Roman" pitchFamily="18" charset="0"/>
            </a:endParaRPr>
          </a:p>
          <a:p>
            <a:pPr marL="173038" indent="-173038" algn="r">
              <a:lnSpc>
                <a:spcPts val="2600"/>
              </a:lnSpc>
              <a:spcBef>
                <a:spcPct val="20000"/>
              </a:spcBef>
              <a:buSzPct val="70000"/>
            </a:pPr>
            <a:endParaRPr lang="en-US" sz="2400" dirty="0" smtClean="0">
              <a:solidFill>
                <a:schemeClr val="tx2">
                  <a:lumMod val="75000"/>
                </a:schemeClr>
              </a:solidFill>
              <a:latin typeface="Times New Roman" pitchFamily="18" charset="0"/>
              <a:cs typeface="Times New Roman" pitchFamily="18" charset="0"/>
            </a:endParaRPr>
          </a:p>
          <a:p>
            <a:pPr marL="173038" indent="-173038" algn="r">
              <a:lnSpc>
                <a:spcPts val="2600"/>
              </a:lnSpc>
              <a:spcBef>
                <a:spcPct val="20000"/>
              </a:spcBef>
              <a:buSzPct val="70000"/>
            </a:pPr>
            <a:endParaRPr lang="en-US" sz="2400" dirty="0" smtClean="0">
              <a:solidFill>
                <a:schemeClr val="tx2">
                  <a:lumMod val="75000"/>
                </a:schemeClr>
              </a:solidFill>
              <a:latin typeface="Times New Roman" pitchFamily="18" charset="0"/>
              <a:cs typeface="Times New Roman" pitchFamily="18" charset="0"/>
            </a:endParaRPr>
          </a:p>
          <a:p>
            <a:pPr marL="173038"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Since the equilibrium rate of return in a risk-neutral economy is the riskless rate:   </a:t>
            </a:r>
          </a:p>
          <a:p>
            <a:pPr marL="173038" indent="-173038">
              <a:lnSpc>
                <a:spcPts val="2600"/>
              </a:lnSpc>
              <a:spcBef>
                <a:spcPct val="20000"/>
              </a:spcBef>
              <a:buSzPct val="70000"/>
              <a:buFont typeface="Arial" pitchFamily="34" charset="0"/>
              <a:buChar char="•"/>
            </a:pPr>
            <a:endParaRPr lang="en-US" sz="1000" dirty="0" smtClean="0">
              <a:solidFill>
                <a:schemeClr val="tx2">
                  <a:lumMod val="75000"/>
                </a:schemeClr>
              </a:solidFill>
              <a:latin typeface="Times New Roman" pitchFamily="18" charset="0"/>
              <a:cs typeface="Times New Roman" pitchFamily="18" charset="0"/>
            </a:endParaRPr>
          </a:p>
          <a:p>
            <a:pPr marL="173038"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 So Equation (27A.9) becomes</a:t>
            </a:r>
          </a:p>
          <a:p>
            <a:pPr marL="173038" indent="-173038" algn="r">
              <a:lnSpc>
                <a:spcPts val="2600"/>
              </a:lnSpc>
              <a:spcBef>
                <a:spcPct val="20000"/>
              </a:spcBef>
              <a:buSzPct val="70000"/>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(27A.10)</a:t>
            </a: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3124200" y="1143000"/>
          <a:ext cx="2843213" cy="457200"/>
        </p:xfrm>
        <a:graphic>
          <a:graphicData uri="http://schemas.openxmlformats.org/presentationml/2006/ole">
            <mc:AlternateContent xmlns:mc="http://schemas.openxmlformats.org/markup-compatibility/2006">
              <mc:Choice xmlns:v="urn:schemas-microsoft-com:vml" Requires="v">
                <p:oleObj spid="_x0000_s28696" r:id="rId3" imgW="1892300" imgH="304800" progId="Equation.DSMT4">
                  <p:embed/>
                </p:oleObj>
              </mc:Choice>
              <mc:Fallback>
                <p:oleObj r:id="rId3" imgW="1892300" imgH="304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43000"/>
                        <a:ext cx="28432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5" name="Object 3"/>
          <p:cNvGraphicFramePr>
            <a:graphicFrameLocks noChangeAspect="1"/>
          </p:cNvGraphicFramePr>
          <p:nvPr>
            <p:extLst>
              <p:ext uri="{D42A27DB-BD31-4B8C-83A1-F6EECF244321}">
                <p14:modId xmlns:p14="http://schemas.microsoft.com/office/powerpoint/2010/main" val="921329189"/>
              </p:ext>
            </p:extLst>
          </p:nvPr>
        </p:nvGraphicFramePr>
        <p:xfrm>
          <a:off x="448690" y="2133600"/>
          <a:ext cx="8466710" cy="1447800"/>
        </p:xfrm>
        <a:graphic>
          <a:graphicData uri="http://schemas.openxmlformats.org/presentationml/2006/ole">
            <mc:AlternateContent xmlns:mc="http://schemas.openxmlformats.org/markup-compatibility/2006">
              <mc:Choice xmlns:v="urn:schemas-microsoft-com:vml" Requires="v">
                <p:oleObj spid="_x0000_s28697" name="Equation" r:id="rId5" imgW="5194080" imgH="888840" progId="Equation.DSMT4">
                  <p:embed/>
                </p:oleObj>
              </mc:Choice>
              <mc:Fallback>
                <p:oleObj name="Equation" r:id="rId5" imgW="5194080" imgH="888840" progId="Equation.DSMT4">
                  <p:embed/>
                  <p:pic>
                    <p:nvPicPr>
                      <p:cNvPr id="0" name="Picture 3"/>
                      <p:cNvPicPr>
                        <a:picLocks noChangeAspect="1" noChangeArrowheads="1"/>
                      </p:cNvPicPr>
                      <p:nvPr/>
                    </p:nvPicPr>
                    <p:blipFill>
                      <a:blip r:embed="rId6"/>
                      <a:srcRect/>
                      <a:stretch>
                        <a:fillRect/>
                      </a:stretch>
                    </p:blipFill>
                    <p:spPr bwMode="auto">
                      <a:xfrm>
                        <a:off x="448690" y="2133600"/>
                        <a:ext cx="8466710" cy="1447800"/>
                      </a:xfrm>
                      <a:prstGeom prst="rect">
                        <a:avLst/>
                      </a:prstGeom>
                      <a:noFill/>
                    </p:spPr>
                  </p:pic>
                </p:oleObj>
              </mc:Fallback>
            </mc:AlternateContent>
          </a:graphicData>
        </a:graphic>
      </p:graphicFrame>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7" name="Object 5"/>
          <p:cNvGraphicFramePr>
            <a:graphicFrameLocks noChangeAspect="1"/>
          </p:cNvGraphicFramePr>
          <p:nvPr>
            <p:extLst>
              <p:ext uri="{D42A27DB-BD31-4B8C-83A1-F6EECF244321}">
                <p14:modId xmlns:p14="http://schemas.microsoft.com/office/powerpoint/2010/main" val="1899404501"/>
              </p:ext>
            </p:extLst>
          </p:nvPr>
        </p:nvGraphicFramePr>
        <p:xfrm>
          <a:off x="2895600" y="4114800"/>
          <a:ext cx="4419600" cy="680152"/>
        </p:xfrm>
        <a:graphic>
          <a:graphicData uri="http://schemas.openxmlformats.org/presentationml/2006/ole">
            <mc:AlternateContent xmlns:mc="http://schemas.openxmlformats.org/markup-compatibility/2006">
              <mc:Choice xmlns:v="urn:schemas-microsoft-com:vml" Requires="v">
                <p:oleObj spid="_x0000_s28698" name="Equation" r:id="rId7" imgW="2819160" imgH="431640" progId="Equation.DSMT4">
                  <p:embed/>
                </p:oleObj>
              </mc:Choice>
              <mc:Fallback>
                <p:oleObj name="Equation" r:id="rId7" imgW="2819160" imgH="431640" progId="Equation.DSMT4">
                  <p:embed/>
                  <p:pic>
                    <p:nvPicPr>
                      <p:cNvPr id="0" name="Picture 5"/>
                      <p:cNvPicPr>
                        <a:picLocks noChangeAspect="1" noChangeArrowheads="1"/>
                      </p:cNvPicPr>
                      <p:nvPr/>
                    </p:nvPicPr>
                    <p:blipFill>
                      <a:blip r:embed="rId8"/>
                      <a:srcRect/>
                      <a:stretch>
                        <a:fillRect/>
                      </a:stretch>
                    </p:blipFill>
                    <p:spPr bwMode="auto">
                      <a:xfrm>
                        <a:off x="2895600" y="4114800"/>
                        <a:ext cx="4419600" cy="680152"/>
                      </a:xfrm>
                      <a:prstGeom prst="rect">
                        <a:avLst/>
                      </a:prstGeom>
                      <a:noFill/>
                    </p:spPr>
                  </p:pic>
                </p:oleObj>
              </mc:Fallback>
            </mc:AlternateContent>
          </a:graphicData>
        </a:graphic>
      </p:graphicFrame>
      <p:sp>
        <p:nvSpPr>
          <p:cNvPr id="28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9" name="Object 7"/>
          <p:cNvGraphicFramePr>
            <a:graphicFrameLocks noChangeAspect="1"/>
          </p:cNvGraphicFramePr>
          <p:nvPr>
            <p:extLst>
              <p:ext uri="{D42A27DB-BD31-4B8C-83A1-F6EECF244321}">
                <p14:modId xmlns:p14="http://schemas.microsoft.com/office/powerpoint/2010/main" val="4189467886"/>
              </p:ext>
            </p:extLst>
          </p:nvPr>
        </p:nvGraphicFramePr>
        <p:xfrm>
          <a:off x="1143000" y="5029200"/>
          <a:ext cx="6191250" cy="1349527"/>
        </p:xfrm>
        <a:graphic>
          <a:graphicData uri="http://schemas.openxmlformats.org/presentationml/2006/ole">
            <mc:AlternateContent xmlns:mc="http://schemas.openxmlformats.org/markup-compatibility/2006">
              <mc:Choice xmlns:v="urn:schemas-microsoft-com:vml" Requires="v">
                <p:oleObj spid="_x0000_s28699" name="Equation" r:id="rId9" imgW="3848040" imgH="838080" progId="Equation.DSMT4">
                  <p:embed/>
                </p:oleObj>
              </mc:Choice>
              <mc:Fallback>
                <p:oleObj name="Equation" r:id="rId9" imgW="3848040" imgH="838080" progId="Equation.DSMT4">
                  <p:embed/>
                  <p:pic>
                    <p:nvPicPr>
                      <p:cNvPr id="0" name="Picture 7"/>
                      <p:cNvPicPr>
                        <a:picLocks noChangeAspect="1" noChangeArrowheads="1"/>
                      </p:cNvPicPr>
                      <p:nvPr/>
                    </p:nvPicPr>
                    <p:blipFill>
                      <a:blip r:embed="rId10"/>
                      <a:srcRect/>
                      <a:stretch>
                        <a:fillRect/>
                      </a:stretch>
                    </p:blipFill>
                    <p:spPr bwMode="auto">
                      <a:xfrm>
                        <a:off x="1143000" y="5029200"/>
                        <a:ext cx="6191250" cy="1349527"/>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27A.2: Present Value of the Partial Expectation of the Terminal Stock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381000" y="1219200"/>
            <a:ext cx="8305800" cy="5638800"/>
          </a:xfrm>
          <a:prstGeom prst="rect">
            <a:avLst/>
          </a:prstGeom>
        </p:spPr>
        <p:txBody>
          <a:bodyPr vert="horz" lIns="91440" tIns="45720" rIns="91440" bIns="45720" rtlCol="0">
            <a:normAutofit/>
          </a:bodyPr>
          <a:lstStyle/>
          <a:p>
            <a:pPr marL="173038" lvl="0"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To complete the simplification of this part of the Black–</a:t>
            </a:r>
            <a:r>
              <a:rPr lang="en-US" sz="2400" dirty="0" err="1" smtClean="0">
                <a:solidFill>
                  <a:schemeClr val="tx2">
                    <a:lumMod val="75000"/>
                  </a:schemeClr>
                </a:solidFill>
                <a:latin typeface="Times New Roman" pitchFamily="18" charset="0"/>
                <a:cs typeface="Times New Roman" pitchFamily="18" charset="0"/>
              </a:rPr>
              <a:t>Scholes</a:t>
            </a:r>
            <a:r>
              <a:rPr lang="en-US" sz="2400" dirty="0" smtClean="0">
                <a:solidFill>
                  <a:schemeClr val="tx2">
                    <a:lumMod val="75000"/>
                  </a:schemeClr>
                </a:solidFill>
                <a:latin typeface="Times New Roman" pitchFamily="18" charset="0"/>
                <a:cs typeface="Times New Roman" pitchFamily="18" charset="0"/>
              </a:rPr>
              <a:t> formula, define a standard normal random variable y:</a:t>
            </a: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The lower limit of integration becomes:</a:t>
            </a:r>
          </a:p>
          <a:p>
            <a:pPr marL="173038" lvl="0" indent="-173038">
              <a:lnSpc>
                <a:spcPts val="2600"/>
              </a:lnSpc>
              <a:spcBef>
                <a:spcPct val="20000"/>
              </a:spcBef>
              <a:buSzPct val="70000"/>
              <a:buFont typeface="Arial" pitchFamily="34" charset="0"/>
              <a:buChar char="•"/>
            </a:pPr>
            <a:endParaRPr lang="en-US" sz="2400" dirty="0" smtClean="0">
              <a:solidFill>
                <a:schemeClr val="tx2"/>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Further simplify the integrand by noting that the assumption of a risk-neural economy implies:</a:t>
            </a:r>
          </a:p>
          <a:p>
            <a:pPr marL="173038" lvl="0" indent="-173038">
              <a:lnSpc>
                <a:spcPts val="2600"/>
              </a:lnSpc>
              <a:spcBef>
                <a:spcPct val="20000"/>
              </a:spcBef>
              <a:buSzPct val="70000"/>
              <a:buFont typeface="Arial" pitchFamily="34" charset="0"/>
              <a:buChar char="•"/>
            </a:pPr>
            <a:endParaRPr lang="en-US" sz="2400" dirty="0" smtClean="0">
              <a:solidFill>
                <a:schemeClr val="tx2"/>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Hence, </a:t>
            </a:r>
          </a:p>
          <a:p>
            <a:pPr marL="173038" marR="0" lvl="0" indent="-173038" algn="r" defTabSz="914400" rtl="0" eaLnBrk="1" fontAlgn="auto" latinLnBrk="0" hangingPunct="1">
              <a:lnSpc>
                <a:spcPts val="2600"/>
              </a:lnSpc>
              <a:spcBef>
                <a:spcPct val="20000"/>
              </a:spcBef>
              <a:spcAft>
                <a:spcPts val="0"/>
              </a:spcAft>
              <a:buClrTx/>
              <a:buSzPct val="70000"/>
              <a:buFont typeface="Arial" pitchFamily="34" charset="0"/>
              <a:buNone/>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49" name="Object 1"/>
          <p:cNvGraphicFramePr>
            <a:graphicFrameLocks noChangeAspect="1"/>
          </p:cNvGraphicFramePr>
          <p:nvPr/>
        </p:nvGraphicFramePr>
        <p:xfrm>
          <a:off x="2286000" y="1981200"/>
          <a:ext cx="3217069" cy="533400"/>
        </p:xfrm>
        <a:graphic>
          <a:graphicData uri="http://schemas.openxmlformats.org/presentationml/2006/ole">
            <mc:AlternateContent xmlns:mc="http://schemas.openxmlformats.org/markup-compatibility/2006">
              <mc:Choice xmlns:v="urn:schemas-microsoft-com:vml" Requires="v">
                <p:oleObj spid="_x0000_s27690" r:id="rId3" imgW="1841500" imgH="304800" progId="Equation.DSMT4">
                  <p:embed/>
                </p:oleObj>
              </mc:Choice>
              <mc:Fallback>
                <p:oleObj r:id="rId3" imgW="1841500" imgH="304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321706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1" name="Object 3"/>
          <p:cNvGraphicFramePr>
            <a:graphicFrameLocks noChangeAspect="1"/>
          </p:cNvGraphicFramePr>
          <p:nvPr>
            <p:extLst>
              <p:ext uri="{D42A27DB-BD31-4B8C-83A1-F6EECF244321}">
                <p14:modId xmlns:p14="http://schemas.microsoft.com/office/powerpoint/2010/main" val="1513459928"/>
              </p:ext>
            </p:extLst>
          </p:nvPr>
        </p:nvGraphicFramePr>
        <p:xfrm>
          <a:off x="1335088" y="2514600"/>
          <a:ext cx="3182937" cy="533400"/>
        </p:xfrm>
        <a:graphic>
          <a:graphicData uri="http://schemas.openxmlformats.org/presentationml/2006/ole">
            <mc:AlternateContent xmlns:mc="http://schemas.openxmlformats.org/markup-compatibility/2006">
              <mc:Choice xmlns:v="urn:schemas-microsoft-com:vml" Requires="v">
                <p:oleObj spid="_x0000_s27691" name="Equation" r:id="rId5" imgW="1650960" imgH="279360" progId="Equation.DSMT4">
                  <p:embed/>
                </p:oleObj>
              </mc:Choice>
              <mc:Fallback>
                <p:oleObj name="Equation" r:id="rId5" imgW="1650960" imgH="279360" progId="Equation.DSMT4">
                  <p:embed/>
                  <p:pic>
                    <p:nvPicPr>
                      <p:cNvPr id="0" name="Picture 3"/>
                      <p:cNvPicPr>
                        <a:picLocks noChangeAspect="1" noChangeArrowheads="1"/>
                      </p:cNvPicPr>
                      <p:nvPr/>
                    </p:nvPicPr>
                    <p:blipFill>
                      <a:blip r:embed="rId6"/>
                      <a:srcRect/>
                      <a:stretch>
                        <a:fillRect/>
                      </a:stretch>
                    </p:blipFill>
                    <p:spPr bwMode="auto">
                      <a:xfrm>
                        <a:off x="1335088" y="2514600"/>
                        <a:ext cx="31829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3" name="Object 5"/>
          <p:cNvGraphicFramePr>
            <a:graphicFrameLocks noChangeAspect="1"/>
          </p:cNvGraphicFramePr>
          <p:nvPr/>
        </p:nvGraphicFramePr>
        <p:xfrm>
          <a:off x="4953000" y="2590800"/>
          <a:ext cx="1975104" cy="457200"/>
        </p:xfrm>
        <a:graphic>
          <a:graphicData uri="http://schemas.openxmlformats.org/presentationml/2006/ole">
            <mc:AlternateContent xmlns:mc="http://schemas.openxmlformats.org/markup-compatibility/2006">
              <mc:Choice xmlns:v="urn:schemas-microsoft-com:vml" Requires="v">
                <p:oleObj spid="_x0000_s27692" r:id="rId7" imgW="1028254" imgH="241195" progId="Equation.DSMT4">
                  <p:embed/>
                </p:oleObj>
              </mc:Choice>
              <mc:Fallback>
                <p:oleObj r:id="rId7" imgW="1028254" imgH="241195"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590800"/>
                        <a:ext cx="197510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5" name="Object 7"/>
          <p:cNvGraphicFramePr>
            <a:graphicFrameLocks noChangeAspect="1"/>
          </p:cNvGraphicFramePr>
          <p:nvPr/>
        </p:nvGraphicFramePr>
        <p:xfrm>
          <a:off x="2133600" y="3505200"/>
          <a:ext cx="3352800" cy="528520"/>
        </p:xfrm>
        <a:graphic>
          <a:graphicData uri="http://schemas.openxmlformats.org/presentationml/2006/ole">
            <mc:AlternateContent xmlns:mc="http://schemas.openxmlformats.org/markup-compatibility/2006">
              <mc:Choice xmlns:v="urn:schemas-microsoft-com:vml" Requires="v">
                <p:oleObj spid="_x0000_s27693" r:id="rId9" imgW="1930400" imgH="304800" progId="Equation.DSMT4">
                  <p:embed/>
                </p:oleObj>
              </mc:Choice>
              <mc:Fallback>
                <p:oleObj r:id="rId9" imgW="1930400" imgH="304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505200"/>
                        <a:ext cx="3352800" cy="528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7" name="Object 9"/>
          <p:cNvGraphicFramePr>
            <a:graphicFrameLocks noChangeAspect="1"/>
          </p:cNvGraphicFramePr>
          <p:nvPr>
            <p:extLst>
              <p:ext uri="{D42A27DB-BD31-4B8C-83A1-F6EECF244321}">
                <p14:modId xmlns:p14="http://schemas.microsoft.com/office/powerpoint/2010/main" val="490837183"/>
              </p:ext>
            </p:extLst>
          </p:nvPr>
        </p:nvGraphicFramePr>
        <p:xfrm>
          <a:off x="1022350" y="4800600"/>
          <a:ext cx="3271838" cy="533400"/>
        </p:xfrm>
        <a:graphic>
          <a:graphicData uri="http://schemas.openxmlformats.org/presentationml/2006/ole">
            <mc:AlternateContent xmlns:mc="http://schemas.openxmlformats.org/markup-compatibility/2006">
              <mc:Choice xmlns:v="urn:schemas-microsoft-com:vml" Requires="v">
                <p:oleObj spid="_x0000_s27694" name="Equation" r:id="rId11" imgW="1866600" imgH="304560" progId="Equation.DSMT4">
                  <p:embed/>
                </p:oleObj>
              </mc:Choice>
              <mc:Fallback>
                <p:oleObj name="Equation" r:id="rId11" imgW="1866600" imgH="304560" progId="Equation.DSMT4">
                  <p:embed/>
                  <p:pic>
                    <p:nvPicPr>
                      <p:cNvPr id="0" name="Picture 9"/>
                      <p:cNvPicPr>
                        <a:picLocks noChangeAspect="1" noChangeArrowheads="1"/>
                      </p:cNvPicPr>
                      <p:nvPr/>
                    </p:nvPicPr>
                    <p:blipFill>
                      <a:blip r:embed="rId12"/>
                      <a:srcRect/>
                      <a:stretch>
                        <a:fillRect/>
                      </a:stretch>
                    </p:blipFill>
                    <p:spPr bwMode="auto">
                      <a:xfrm>
                        <a:off x="1022350" y="4800600"/>
                        <a:ext cx="3271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9" name="Object 11"/>
          <p:cNvGraphicFramePr>
            <a:graphicFrameLocks noChangeAspect="1"/>
          </p:cNvGraphicFramePr>
          <p:nvPr>
            <p:extLst>
              <p:ext uri="{D42A27DB-BD31-4B8C-83A1-F6EECF244321}">
                <p14:modId xmlns:p14="http://schemas.microsoft.com/office/powerpoint/2010/main" val="4088252114"/>
              </p:ext>
            </p:extLst>
          </p:nvPr>
        </p:nvGraphicFramePr>
        <p:xfrm>
          <a:off x="4572000" y="4800600"/>
          <a:ext cx="2335924" cy="533400"/>
        </p:xfrm>
        <a:graphic>
          <a:graphicData uri="http://schemas.openxmlformats.org/presentationml/2006/ole">
            <mc:AlternateContent xmlns:mc="http://schemas.openxmlformats.org/markup-compatibility/2006">
              <mc:Choice xmlns:v="urn:schemas-microsoft-com:vml" Requires="v">
                <p:oleObj spid="_x0000_s27695" r:id="rId13" imgW="1206500" imgH="279400" progId="Equation.DSMT4">
                  <p:embed/>
                </p:oleObj>
              </mc:Choice>
              <mc:Fallback>
                <p:oleObj r:id="rId13" imgW="1206500" imgH="2794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800600"/>
                        <a:ext cx="2335924"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61" name="Object 13"/>
          <p:cNvGraphicFramePr>
            <a:graphicFrameLocks noChangeAspect="1"/>
          </p:cNvGraphicFramePr>
          <p:nvPr>
            <p:extLst>
              <p:ext uri="{D42A27DB-BD31-4B8C-83A1-F6EECF244321}">
                <p14:modId xmlns:p14="http://schemas.microsoft.com/office/powerpoint/2010/main" val="3752392736"/>
              </p:ext>
            </p:extLst>
          </p:nvPr>
        </p:nvGraphicFramePr>
        <p:xfrm>
          <a:off x="2438400" y="5791200"/>
          <a:ext cx="3182006" cy="533400"/>
        </p:xfrm>
        <a:graphic>
          <a:graphicData uri="http://schemas.openxmlformats.org/presentationml/2006/ole">
            <mc:AlternateContent xmlns:mc="http://schemas.openxmlformats.org/markup-compatibility/2006">
              <mc:Choice xmlns:v="urn:schemas-microsoft-com:vml" Requires="v">
                <p:oleObj spid="_x0000_s27696" r:id="rId15" imgW="1651000" imgH="279400" progId="Equation.DSMT4">
                  <p:embed/>
                </p:oleObj>
              </mc:Choice>
              <mc:Fallback>
                <p:oleObj r:id="rId15" imgW="1651000" imgH="27940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5791200"/>
                        <a:ext cx="3182006"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a:t>
            </a:r>
            <a:r>
              <a:rPr lang="en-US" sz="2800" dirty="0"/>
              <a:t>27A.2: Present Value of the Partial Expectation of the Terminal Stock Price</a:t>
            </a: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609600" y="1295400"/>
            <a:ext cx="8305800" cy="4525965"/>
          </a:xfrm>
          <a:prstGeom prst="rect">
            <a:avLst/>
          </a:prstGeom>
        </p:spPr>
        <p:txBody>
          <a:bodyPr vert="horz" lIns="91440" tIns="45720" rIns="91440" bIns="45720" rtlCol="0">
            <a:normAutofit fontScale="92500"/>
          </a:bodyPr>
          <a:lstStyle/>
          <a:p>
            <a:pPr marL="173038" lvl="0"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The lower limit of integration is now:</a:t>
            </a: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Substituting this into Equation (27A.10) and making the transformation to y yields:</a:t>
            </a: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Since y is a standard normal random variable (distribution is symmetric around zero) the limits of integration can be exchanged:</a:t>
            </a: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gn="r">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(27A.11)</a:t>
            </a:r>
          </a:p>
          <a:p>
            <a:pPr marL="173038" lvl="0" indent="-173038">
              <a:lnSpc>
                <a:spcPts val="2600"/>
              </a:lnSpc>
              <a:spcBef>
                <a:spcPct val="20000"/>
              </a:spcBef>
              <a:buSzPct val="70000"/>
            </a:pPr>
            <a:endParaRPr lang="en-US" sz="2400" dirty="0" smtClean="0">
              <a:solidFill>
                <a:schemeClr val="tx2">
                  <a:lumMod val="75000"/>
                </a:schemeClr>
              </a:solidFill>
              <a:latin typeface="Times New Roman" pitchFamily="18" charset="0"/>
              <a:cs typeface="Times New Roman" pitchFamily="18" charset="0"/>
            </a:endParaRP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2438400" y="1828800"/>
          <a:ext cx="4133850" cy="533400"/>
        </p:xfrm>
        <a:graphic>
          <a:graphicData uri="http://schemas.openxmlformats.org/presentationml/2006/ole">
            <mc:AlternateContent xmlns:mc="http://schemas.openxmlformats.org/markup-compatibility/2006">
              <mc:Choice xmlns:v="urn:schemas-microsoft-com:vml" Requires="v">
                <p:oleObj spid="_x0000_s26642" r:id="rId3" imgW="2362200" imgH="304800" progId="Equation.DSMT4">
                  <p:embed/>
                </p:oleObj>
              </mc:Choice>
              <mc:Fallback>
                <p:oleObj r:id="rId3" imgW="2362200" imgH="304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4133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7" name="Object 3"/>
          <p:cNvGraphicFramePr>
            <a:graphicFrameLocks noChangeAspect="1"/>
          </p:cNvGraphicFramePr>
          <p:nvPr/>
        </p:nvGraphicFramePr>
        <p:xfrm>
          <a:off x="1600200" y="3276600"/>
          <a:ext cx="5875867" cy="762000"/>
        </p:xfrm>
        <a:graphic>
          <a:graphicData uri="http://schemas.openxmlformats.org/presentationml/2006/ole">
            <mc:AlternateContent xmlns:mc="http://schemas.openxmlformats.org/markup-compatibility/2006">
              <mc:Choice xmlns:v="urn:schemas-microsoft-com:vml" Requires="v">
                <p:oleObj spid="_x0000_s26643" r:id="rId5" imgW="3302000" imgH="431800" progId="Equation.DSMT4">
                  <p:embed/>
                </p:oleObj>
              </mc:Choice>
              <mc:Fallback>
                <p:oleObj r:id="rId5" imgW="3302000" imgH="431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76600"/>
                        <a:ext cx="587586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9" name="Object 5"/>
          <p:cNvGraphicFramePr>
            <a:graphicFrameLocks noChangeAspect="1"/>
          </p:cNvGraphicFramePr>
          <p:nvPr/>
        </p:nvGraphicFramePr>
        <p:xfrm>
          <a:off x="1143000" y="4876800"/>
          <a:ext cx="6382512" cy="1371600"/>
        </p:xfrm>
        <a:graphic>
          <a:graphicData uri="http://schemas.openxmlformats.org/presentationml/2006/ole">
            <mc:AlternateContent xmlns:mc="http://schemas.openxmlformats.org/markup-compatibility/2006">
              <mc:Choice xmlns:v="urn:schemas-microsoft-com:vml" Requires="v">
                <p:oleObj spid="_x0000_s26644" r:id="rId7" imgW="3327400" imgH="711200" progId="Equation.DSMT4">
                  <p:embed/>
                </p:oleObj>
              </mc:Choice>
              <mc:Fallback>
                <p:oleObj r:id="rId7" imgW="3327400" imgH="711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876800"/>
                        <a:ext cx="638251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26" y="685800"/>
            <a:ext cx="3886200" cy="2362200"/>
          </a:xfrm>
        </p:spPr>
        <p:txBody>
          <a:bodyPr/>
          <a:lstStyle/>
          <a:p>
            <a:r>
              <a:rPr lang="en-US" sz="3200" dirty="0" smtClean="0">
                <a:solidFill>
                  <a:srgbClr val="FFFFFF"/>
                </a:solidFill>
              </a:rPr>
              <a:t>Appendix 27A.3:</a:t>
            </a:r>
            <a:br>
              <a:rPr lang="en-US" sz="3200" dirty="0" smtClean="0">
                <a:solidFill>
                  <a:srgbClr val="FFFFFF"/>
                </a:solidFill>
              </a:rPr>
            </a:br>
            <a:r>
              <a:rPr lang="en-US" sz="3200" dirty="0" smtClean="0">
                <a:solidFill>
                  <a:srgbClr val="FFFFFF"/>
                </a:solidFill>
              </a:rPr>
              <a:t> </a:t>
            </a:r>
            <a:r>
              <a:rPr lang="en-US" sz="3200" dirty="0">
                <a:solidFill>
                  <a:srgbClr val="FFFFFF"/>
                </a:solidFill>
              </a:rPr>
              <a:t>Present Value of the Exercise Price under Uncertainty</a:t>
            </a:r>
          </a:p>
        </p:txBody>
      </p:sp>
      <p:sp>
        <p:nvSpPr>
          <p:cNvPr id="3" name="Rectangle 3"/>
          <p:cNvSpPr txBox="1">
            <a:spLocks noRot="1" noChangeArrowheads="1"/>
          </p:cNvSpPr>
          <p:nvPr/>
        </p:nvSpPr>
        <p:spPr>
          <a:xfrm>
            <a:off x="-23674" y="3962400"/>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1996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27A.3</a:t>
            </a:r>
            <a:r>
              <a:rPr lang="en-US" sz="2800" dirty="0"/>
              <a:t>: Present Value of the Exercise Price under Uncertainty</a:t>
            </a:r>
          </a:p>
        </p:txBody>
      </p:sp>
      <p:sp>
        <p:nvSpPr>
          <p:cNvPr id="6" name="Content Placeholder 1"/>
          <p:cNvSpPr txBox="1">
            <a:spLocks/>
          </p:cNvSpPr>
          <p:nvPr/>
        </p:nvSpPr>
        <p:spPr>
          <a:xfrm>
            <a:off x="419100" y="1066800"/>
            <a:ext cx="8305800" cy="5181600"/>
          </a:xfrm>
          <a:prstGeom prst="rect">
            <a:avLst/>
          </a:prstGeom>
        </p:spPr>
        <p:txBody>
          <a:bodyPr vert="horz" lIns="91440" tIns="45720" rIns="91440" bIns="45720" rtlCol="0">
            <a:normAutofit/>
          </a:bodyPr>
          <a:lstStyle/>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Start by making the logarithmic transformation</a:t>
            </a:r>
            <a:r>
              <a:rPr lang="en-US" sz="2400" dirty="0" smtClean="0">
                <a:solidFill>
                  <a:schemeClr val="tx2">
                    <a:lumMod val="75000"/>
                  </a:schemeClr>
                </a:solidFill>
                <a:latin typeface="Times New Roman" pitchFamily="18" charset="0"/>
                <a:cs typeface="Times New Roman" pitchFamily="18" charset="0"/>
              </a:rPr>
              <a:t>:</a:t>
            </a:r>
          </a:p>
          <a:p>
            <a:pPr marL="342900" lvl="0" indent="-342900">
              <a:lnSpc>
                <a:spcPts val="2600"/>
              </a:lnSpc>
              <a:spcBef>
                <a:spcPct val="20000"/>
              </a:spcBef>
              <a:buSzPct val="70000"/>
              <a:buFont typeface="Arial" pitchFamily="34" charset="0"/>
              <a:buChar char="•"/>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a:p>
            <a:pPr marL="342900" lvl="0" indent="-342900">
              <a:lnSpc>
                <a:spcPts val="2600"/>
              </a:lnSpc>
              <a:spcBef>
                <a:spcPct val="20000"/>
              </a:spcBef>
              <a:buSzPct val="70000"/>
              <a:buFont typeface="Arial" pitchFamily="34" charset="0"/>
              <a:buChar char="•"/>
              <a:defRPr/>
            </a:pPr>
            <a:endParaRPr lang="en-US" sz="2400" dirty="0" smtClean="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The differential can be written </a:t>
            </a:r>
            <a:r>
              <a:rPr lang="en-US" sz="2400" dirty="0" smtClean="0">
                <a:solidFill>
                  <a:schemeClr val="tx2">
                    <a:lumMod val="75000"/>
                  </a:schemeClr>
                </a:solidFill>
                <a:latin typeface="Times New Roman" pitchFamily="18" charset="0"/>
                <a:cs typeface="Times New Roman" pitchFamily="18" charset="0"/>
              </a:rPr>
              <a:t>as:</a:t>
            </a:r>
          </a:p>
          <a:p>
            <a:pPr marL="342900" lvl="0" indent="-342900">
              <a:lnSpc>
                <a:spcPts val="2600"/>
              </a:lnSpc>
              <a:spcBef>
                <a:spcPct val="20000"/>
              </a:spcBef>
              <a:buSzPct val="70000"/>
              <a:buFont typeface="Arial" pitchFamily="34" charset="0"/>
              <a:buChar char="•"/>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Therefore,</a:t>
            </a:r>
          </a:p>
          <a:p>
            <a:pPr marL="342900" lvl="0" indent="-342900">
              <a:lnSpc>
                <a:spcPts val="2600"/>
              </a:lnSpc>
              <a:spcBef>
                <a:spcPct val="20000"/>
              </a:spcBef>
              <a:buSzPct val="70000"/>
              <a:buFont typeface="Arial" pitchFamily="34" charset="0"/>
              <a:buChar char="•"/>
              <a:defRPr/>
            </a:pPr>
            <a:endParaRPr lang="en-US" sz="2400" dirty="0">
              <a:solidFill>
                <a:schemeClr val="tx2">
                  <a:lumMod val="75000"/>
                </a:schemeClr>
              </a:solidFill>
              <a:latin typeface="Times New Roman" pitchFamily="18" charset="0"/>
              <a:cs typeface="Times New Roman" pitchFamily="18" charset="0"/>
            </a:endParaRPr>
          </a:p>
          <a:p>
            <a:pPr lvl="0" algn="r">
              <a:lnSpc>
                <a:spcPts val="2600"/>
              </a:lnSpc>
              <a:spcBef>
                <a:spcPct val="20000"/>
              </a:spcBef>
              <a:buSzPct val="70000"/>
              <a:defRPr/>
            </a:pPr>
            <a:r>
              <a:rPr lang="en-US" sz="2400" dirty="0" smtClean="0">
                <a:solidFill>
                  <a:schemeClr val="tx2">
                    <a:lumMod val="75000"/>
                  </a:schemeClr>
                </a:solidFill>
                <a:latin typeface="Times New Roman" pitchFamily="18" charset="0"/>
                <a:cs typeface="Times New Roman" pitchFamily="18" charset="0"/>
              </a:rPr>
              <a:t>(27A.12)</a:t>
            </a:r>
          </a:p>
          <a:p>
            <a:pPr lvl="0" algn="r">
              <a:lnSpc>
                <a:spcPts val="2600"/>
              </a:lnSpc>
              <a:spcBef>
                <a:spcPct val="20000"/>
              </a:spcBef>
              <a:buSzPct val="70000"/>
              <a:defRPr/>
            </a:pPr>
            <a:endParaRPr lang="en-US" sz="2400" dirty="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The integrand is now simplified by following the same procedure used in simplifying the previous integral. Define a standard normal random variable Z:</a:t>
            </a:r>
          </a:p>
          <a:p>
            <a:pPr marL="342900" lvl="0" indent="-342900">
              <a:lnSpc>
                <a:spcPts val="2600"/>
              </a:lnSpc>
              <a:spcBef>
                <a:spcPct val="20000"/>
              </a:spcBef>
              <a:buSzPct val="70000"/>
              <a:buFont typeface="Arial" pitchFamily="34" charset="0"/>
              <a:buChar char="•"/>
              <a:defRPr/>
            </a:pPr>
            <a:endParaRPr lang="en-US" sz="2400" dirty="0" smtClean="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84919867"/>
              </p:ext>
            </p:extLst>
          </p:nvPr>
        </p:nvGraphicFramePr>
        <p:xfrm>
          <a:off x="3505200" y="1371600"/>
          <a:ext cx="1371600" cy="734786"/>
        </p:xfrm>
        <a:graphic>
          <a:graphicData uri="http://schemas.openxmlformats.org/presentationml/2006/ole">
            <mc:AlternateContent xmlns:mc="http://schemas.openxmlformats.org/markup-compatibility/2006">
              <mc:Choice xmlns:v="urn:schemas-microsoft-com:vml" Requires="v">
                <p:oleObj spid="_x0000_s31763" name="Equation" r:id="rId3" imgW="799753" imgH="431613" progId="Equation.DSMT4">
                  <p:embed/>
                </p:oleObj>
              </mc:Choice>
              <mc:Fallback>
                <p:oleObj name="Equation" r:id="rId3" imgW="799753"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371600"/>
                        <a:ext cx="1371600" cy="734786"/>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70794196"/>
              </p:ext>
            </p:extLst>
          </p:nvPr>
        </p:nvGraphicFramePr>
        <p:xfrm>
          <a:off x="3352800" y="2667000"/>
          <a:ext cx="2002963" cy="586582"/>
        </p:xfrm>
        <a:graphic>
          <a:graphicData uri="http://schemas.openxmlformats.org/presentationml/2006/ole">
            <mc:AlternateContent xmlns:mc="http://schemas.openxmlformats.org/markup-compatibility/2006">
              <mc:Choice xmlns:v="urn:schemas-microsoft-com:vml" Requires="v">
                <p:oleObj spid="_x0000_s31764" name="Equation" r:id="rId5" imgW="1333500" imgH="393700" progId="Equation.DSMT4">
                  <p:embed/>
                </p:oleObj>
              </mc:Choice>
              <mc:Fallback>
                <p:oleObj name="Equation" r:id="rId5" imgW="13335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667000"/>
                        <a:ext cx="2002963" cy="586582"/>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30242285"/>
              </p:ext>
            </p:extLst>
          </p:nvPr>
        </p:nvGraphicFramePr>
        <p:xfrm>
          <a:off x="1219200" y="3429000"/>
          <a:ext cx="6071260" cy="1143000"/>
        </p:xfrm>
        <a:graphic>
          <a:graphicData uri="http://schemas.openxmlformats.org/presentationml/2006/ole">
            <mc:AlternateContent xmlns:mc="http://schemas.openxmlformats.org/markup-compatibility/2006">
              <mc:Choice xmlns:v="urn:schemas-microsoft-com:vml" Requires="v">
                <p:oleObj spid="_x0000_s31765" name="Equation" r:id="rId7" imgW="3898900" imgH="736600" progId="Equation.DSMT4">
                  <p:embed/>
                </p:oleObj>
              </mc:Choice>
              <mc:Fallback>
                <p:oleObj name="Equation" r:id="rId7" imgW="3898900" imgH="736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429000"/>
                        <a:ext cx="6071260" cy="1143000"/>
                      </a:xfrm>
                      <a:prstGeom prst="rect">
                        <a:avLst/>
                      </a:prstGeom>
                      <a:noFill/>
                    </p:spPr>
                  </p:pic>
                </p:oleObj>
              </mc:Fallback>
            </mc:AlternateContent>
          </a:graphicData>
        </a:graphic>
      </p:graphicFrame>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03854558"/>
              </p:ext>
            </p:extLst>
          </p:nvPr>
        </p:nvGraphicFramePr>
        <p:xfrm>
          <a:off x="3505200" y="5715000"/>
          <a:ext cx="1524000" cy="754602"/>
        </p:xfrm>
        <a:graphic>
          <a:graphicData uri="http://schemas.openxmlformats.org/presentationml/2006/ole">
            <mc:AlternateContent xmlns:mc="http://schemas.openxmlformats.org/markup-compatibility/2006">
              <mc:Choice xmlns:v="urn:schemas-microsoft-com:vml" Requires="v">
                <p:oleObj spid="_x0000_s31766" name="Equation" r:id="rId9" imgW="977476" imgH="482391" progId="Equation.DSMT4">
                  <p:embed/>
                </p:oleObj>
              </mc:Choice>
              <mc:Fallback>
                <p:oleObj name="Equation" r:id="rId9" imgW="977476" imgH="482391"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5715000"/>
                        <a:ext cx="1524000" cy="754602"/>
                      </a:xfrm>
                      <a:prstGeom prst="rect">
                        <a:avLst/>
                      </a:prstGeom>
                      <a:noFill/>
                    </p:spPr>
                  </p:pic>
                </p:oleObj>
              </mc:Fallback>
            </mc:AlternateContent>
          </a:graphicData>
        </a:graphic>
      </p:graphicFrame>
      <p:sp>
        <p:nvSpPr>
          <p:cNvPr id="13" name="Slide Number Placeholder 1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a:t>Appendix 27A.3: Present Value of the Exercise Price under Uncertainty</a:t>
            </a: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609600" y="1143000"/>
            <a:ext cx="8305800" cy="4525965"/>
          </a:xfrm>
          <a:prstGeom prst="rect">
            <a:avLst/>
          </a:prstGeom>
        </p:spPr>
        <p:txBody>
          <a:bodyPr vert="horz" lIns="91440" tIns="45720" rIns="91440" bIns="45720" rtlCol="0">
            <a:normAutofit/>
          </a:bodyPr>
          <a:lstStyle/>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Making the transformation from </a:t>
            </a:r>
            <a:r>
              <a:rPr lang="en-US" sz="2400" dirty="0" smtClean="0">
                <a:solidFill>
                  <a:schemeClr val="tx2">
                    <a:lumMod val="75000"/>
                  </a:schemeClr>
                </a:solidFill>
                <a:latin typeface="Times New Roman" pitchFamily="18" charset="0"/>
                <a:cs typeface="Times New Roman" pitchFamily="18" charset="0"/>
              </a:rPr>
              <a:t> </a:t>
            </a:r>
            <a:r>
              <a:rPr lang="en-US" sz="2400" i="1" dirty="0" err="1" smtClean="0">
                <a:solidFill>
                  <a:schemeClr val="tx2">
                    <a:lumMod val="75000"/>
                  </a:schemeClr>
                </a:solidFill>
                <a:latin typeface="Times New Roman" pitchFamily="18" charset="0"/>
                <a:cs typeface="Times New Roman" pitchFamily="18" charset="0"/>
              </a:rPr>
              <a:t>K</a:t>
            </a:r>
            <a:r>
              <a:rPr lang="en-US" i="1" dirty="0" err="1" smtClean="0">
                <a:solidFill>
                  <a:schemeClr val="tx2">
                    <a:lumMod val="75000"/>
                  </a:schemeClr>
                </a:solidFill>
                <a:latin typeface="Times New Roman" pitchFamily="18" charset="0"/>
                <a:cs typeface="Times New Roman" pitchFamily="18" charset="0"/>
              </a:rPr>
              <a:t>t</a:t>
            </a:r>
            <a:r>
              <a:rPr lang="en-US" sz="2400" dirty="0" smtClean="0">
                <a:solidFill>
                  <a:schemeClr val="tx2">
                    <a:lumMod val="75000"/>
                  </a:schemeClr>
                </a:solidFill>
                <a:latin typeface="Times New Roman" pitchFamily="18" charset="0"/>
                <a:cs typeface="Times New Roman" pitchFamily="18" charset="0"/>
              </a:rPr>
              <a:t> to  </a:t>
            </a:r>
            <a:r>
              <a:rPr lang="en-US" sz="2400" i="1" dirty="0" smtClean="0">
                <a:solidFill>
                  <a:schemeClr val="tx2">
                    <a:lumMod val="75000"/>
                  </a:schemeClr>
                </a:solidFill>
                <a:latin typeface="Times New Roman" pitchFamily="18" charset="0"/>
                <a:cs typeface="Times New Roman" pitchFamily="18" charset="0"/>
              </a:rPr>
              <a:t>Z</a:t>
            </a:r>
            <a:r>
              <a:rPr lang="en-US" sz="2400" dirty="0" smtClean="0">
                <a:solidFill>
                  <a:schemeClr val="tx2">
                    <a:lumMod val="75000"/>
                  </a:schemeClr>
                </a:solidFill>
                <a:latin typeface="Times New Roman" pitchFamily="18" charset="0"/>
                <a:cs typeface="Times New Roman" pitchFamily="18" charset="0"/>
              </a:rPr>
              <a:t>  means </a:t>
            </a:r>
            <a:r>
              <a:rPr lang="en-US" sz="2400" dirty="0">
                <a:solidFill>
                  <a:schemeClr val="tx2">
                    <a:lumMod val="75000"/>
                  </a:schemeClr>
                </a:solidFill>
                <a:latin typeface="Times New Roman" pitchFamily="18" charset="0"/>
                <a:cs typeface="Times New Roman" pitchFamily="18" charset="0"/>
              </a:rPr>
              <a:t>the lower limit of integration </a:t>
            </a:r>
            <a:r>
              <a:rPr lang="en-US" sz="2400" dirty="0" smtClean="0">
                <a:solidFill>
                  <a:schemeClr val="tx2">
                    <a:lumMod val="75000"/>
                  </a:schemeClr>
                </a:solidFill>
                <a:latin typeface="Times New Roman" pitchFamily="18" charset="0"/>
                <a:cs typeface="Times New Roman" pitchFamily="18" charset="0"/>
              </a:rPr>
              <a:t>becomes: </a:t>
            </a:r>
          </a:p>
          <a:p>
            <a:pPr marL="342900" lvl="0" indent="-342900">
              <a:lnSpc>
                <a:spcPts val="2600"/>
              </a:lnSpc>
              <a:spcBef>
                <a:spcPct val="20000"/>
              </a:spcBef>
              <a:buSzPct val="70000"/>
              <a:buFont typeface="Arial" pitchFamily="34" charset="0"/>
              <a:buChar char="•"/>
              <a:defRPr/>
            </a:pPr>
            <a:endParaRPr lang="en-US" sz="2400" dirty="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endParaRPr lang="en-US" sz="2400" dirty="0" smtClean="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Again</a:t>
            </a:r>
            <a:r>
              <a:rPr lang="en-US" sz="2400" dirty="0">
                <a:solidFill>
                  <a:schemeClr val="tx2">
                    <a:lumMod val="75000"/>
                  </a:schemeClr>
                </a:solidFill>
                <a:latin typeface="Times New Roman" pitchFamily="18" charset="0"/>
                <a:cs typeface="Times New Roman" pitchFamily="18" charset="0"/>
              </a:rPr>
              <a:t>, note that the assumption of a risk-neutral economy implies</a:t>
            </a:r>
            <a:r>
              <a:rPr lang="en-US" sz="2400" dirty="0" smtClean="0">
                <a:solidFill>
                  <a:schemeClr val="tx2">
                    <a:lumMod val="75000"/>
                  </a:schemeClr>
                </a:solidFill>
                <a:latin typeface="Times New Roman" pitchFamily="18" charset="0"/>
                <a:cs typeface="Times New Roman" pitchFamily="18" charset="0"/>
              </a:rPr>
              <a:t>:</a:t>
            </a:r>
          </a:p>
          <a:p>
            <a:pPr marL="342900" lvl="0" indent="-342900">
              <a:lnSpc>
                <a:spcPts val="2600"/>
              </a:lnSpc>
              <a:spcBef>
                <a:spcPct val="20000"/>
              </a:spcBef>
              <a:buSzPct val="70000"/>
              <a:buFont typeface="Arial" pitchFamily="34" charset="0"/>
              <a:buChar char="•"/>
              <a:defRPr/>
            </a:pPr>
            <a:endParaRPr lang="en-US" sz="2400" dirty="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Taking the natural logarithm of both sides yields</a:t>
            </a:r>
            <a:r>
              <a:rPr lang="en-US" sz="2400" dirty="0" smtClean="0">
                <a:solidFill>
                  <a:schemeClr val="tx2">
                    <a:lumMod val="75000"/>
                  </a:schemeClr>
                </a:solidFill>
                <a:latin typeface="Times New Roman" pitchFamily="18" charset="0"/>
                <a:cs typeface="Times New Roman" pitchFamily="18" charset="0"/>
              </a:rPr>
              <a:t>:</a:t>
            </a:r>
          </a:p>
          <a:p>
            <a:pPr marL="342900" lvl="0" indent="-342900">
              <a:lnSpc>
                <a:spcPts val="2600"/>
              </a:lnSpc>
              <a:spcBef>
                <a:spcPct val="20000"/>
              </a:spcBef>
              <a:buSzPct val="70000"/>
              <a:buFont typeface="Arial" pitchFamily="34" charset="0"/>
              <a:buChar char="•"/>
              <a:defRPr/>
            </a:pPr>
            <a:endParaRPr lang="en-US" sz="2400" dirty="0">
              <a:solidFill>
                <a:schemeClr val="tx2">
                  <a:lumMod val="75000"/>
                </a:schemeClr>
              </a:solidFill>
              <a:latin typeface="Times New Roman" pitchFamily="18" charset="0"/>
              <a:cs typeface="Times New Roman" pitchFamily="18" charset="0"/>
            </a:endParaRPr>
          </a:p>
          <a:p>
            <a:pPr marL="342900" lvl="0" indent="-342900">
              <a:lnSpc>
                <a:spcPts val="2600"/>
              </a:lnSpc>
              <a:spcBef>
                <a:spcPct val="20000"/>
              </a:spcBef>
              <a:buSzPct val="70000"/>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Therefore, the lower limit of integration becomes:</a:t>
            </a: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82690989"/>
              </p:ext>
            </p:extLst>
          </p:nvPr>
        </p:nvGraphicFramePr>
        <p:xfrm>
          <a:off x="3657600" y="1905000"/>
          <a:ext cx="1603376" cy="762000"/>
        </p:xfrm>
        <a:graphic>
          <a:graphicData uri="http://schemas.openxmlformats.org/presentationml/2006/ole">
            <mc:AlternateContent xmlns:mc="http://schemas.openxmlformats.org/markup-compatibility/2006">
              <mc:Choice xmlns:v="urn:schemas-microsoft-com:vml" Requires="v">
                <p:oleObj spid="_x0000_s32784" name="Equation" r:id="rId3" imgW="965200" imgH="457200" progId="Equation.DSMT4">
                  <p:embed/>
                </p:oleObj>
              </mc:Choice>
              <mc:Fallback>
                <p:oleObj name="Equation" r:id="rId3" imgW="9652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000"/>
                        <a:ext cx="1603376" cy="7620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29284652"/>
              </p:ext>
            </p:extLst>
          </p:nvPr>
        </p:nvGraphicFramePr>
        <p:xfrm>
          <a:off x="3429000" y="3267869"/>
          <a:ext cx="2779519" cy="465931"/>
        </p:xfrm>
        <a:graphic>
          <a:graphicData uri="http://schemas.openxmlformats.org/presentationml/2006/ole">
            <mc:AlternateContent xmlns:mc="http://schemas.openxmlformats.org/markup-compatibility/2006">
              <mc:Choice xmlns:v="urn:schemas-microsoft-com:vml" Requires="v">
                <p:oleObj spid="_x0000_s32785" name="Equation" r:id="rId5" imgW="1651000" imgH="279400" progId="Equation.DSMT4">
                  <p:embed/>
                </p:oleObj>
              </mc:Choice>
              <mc:Fallback>
                <p:oleObj name="Equation" r:id="rId5" imgW="1651000" imgH="279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267869"/>
                        <a:ext cx="2779519" cy="465931"/>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59022522"/>
              </p:ext>
            </p:extLst>
          </p:nvPr>
        </p:nvGraphicFramePr>
        <p:xfrm>
          <a:off x="1722438" y="4267200"/>
          <a:ext cx="1874837" cy="457200"/>
        </p:xfrm>
        <a:graphic>
          <a:graphicData uri="http://schemas.openxmlformats.org/presentationml/2006/ole">
            <mc:AlternateContent xmlns:mc="http://schemas.openxmlformats.org/markup-compatibility/2006">
              <mc:Choice xmlns:v="urn:schemas-microsoft-com:vml" Requires="v">
                <p:oleObj spid="_x0000_s32786" name="Equation" r:id="rId7" imgW="1130040" imgH="279360" progId="Equation.DSMT4">
                  <p:embed/>
                </p:oleObj>
              </mc:Choice>
              <mc:Fallback>
                <p:oleObj name="Equation" r:id="rId7" imgW="1130040" imgH="279360" progId="Equation.DSMT4">
                  <p:embed/>
                  <p:pic>
                    <p:nvPicPr>
                      <p:cNvPr id="0" name="Object 5"/>
                      <p:cNvPicPr>
                        <a:picLocks noChangeAspect="1" noChangeArrowheads="1"/>
                      </p:cNvPicPr>
                      <p:nvPr/>
                    </p:nvPicPr>
                    <p:blipFill>
                      <a:blip r:embed="rId8"/>
                      <a:srcRect/>
                      <a:stretch>
                        <a:fillRect/>
                      </a:stretch>
                    </p:blipFill>
                    <p:spPr bwMode="auto">
                      <a:xfrm>
                        <a:off x="1722438" y="4267200"/>
                        <a:ext cx="1874837" cy="45720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248846337"/>
              </p:ext>
            </p:extLst>
          </p:nvPr>
        </p:nvGraphicFramePr>
        <p:xfrm>
          <a:off x="4033837" y="4267200"/>
          <a:ext cx="1681164" cy="431449"/>
        </p:xfrm>
        <a:graphic>
          <a:graphicData uri="http://schemas.openxmlformats.org/presentationml/2006/ole">
            <mc:AlternateContent xmlns:mc="http://schemas.openxmlformats.org/markup-compatibility/2006">
              <mc:Choice xmlns:v="urn:schemas-microsoft-com:vml" Requires="v">
                <p:oleObj spid="_x0000_s32787" name="Equation" r:id="rId9" imgW="1079500" imgH="279400" progId="Equation.DSMT4">
                  <p:embed/>
                </p:oleObj>
              </mc:Choice>
              <mc:Fallback>
                <p:oleObj name="Equation" r:id="rId9" imgW="1079500" imgH="2794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7" y="4267200"/>
                        <a:ext cx="1681164" cy="431449"/>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690254446"/>
              </p:ext>
            </p:extLst>
          </p:nvPr>
        </p:nvGraphicFramePr>
        <p:xfrm>
          <a:off x="1676400" y="5218910"/>
          <a:ext cx="5098793" cy="900110"/>
        </p:xfrm>
        <a:graphic>
          <a:graphicData uri="http://schemas.openxmlformats.org/presentationml/2006/ole">
            <mc:AlternateContent xmlns:mc="http://schemas.openxmlformats.org/markup-compatibility/2006">
              <mc:Choice xmlns:v="urn:schemas-microsoft-com:vml" Requires="v">
                <p:oleObj spid="_x0000_s32788" name="Equation" r:id="rId11" imgW="2946240" imgH="520560" progId="Equation.DSMT4">
                  <p:embed/>
                </p:oleObj>
              </mc:Choice>
              <mc:Fallback>
                <p:oleObj name="Equation" r:id="rId11" imgW="2946240" imgH="520560" progId="Equation.DSMT4">
                  <p:embed/>
                  <p:pic>
                    <p:nvPicPr>
                      <p:cNvPr id="0" name="Object 9"/>
                      <p:cNvPicPr>
                        <a:picLocks noChangeAspect="1" noChangeArrowheads="1"/>
                      </p:cNvPicPr>
                      <p:nvPr/>
                    </p:nvPicPr>
                    <p:blipFill>
                      <a:blip r:embed="rId12"/>
                      <a:srcRect/>
                      <a:stretch>
                        <a:fillRect/>
                      </a:stretch>
                    </p:blipFill>
                    <p:spPr bwMode="auto">
                      <a:xfrm>
                        <a:off x="1676400" y="5218910"/>
                        <a:ext cx="5098793" cy="900110"/>
                      </a:xfrm>
                      <a:prstGeom prst="rect">
                        <a:avLst/>
                      </a:prstGeom>
                      <a:noFill/>
                    </p:spPr>
                  </p:pic>
                </p:oleObj>
              </mc:Fallback>
            </mc:AlternateContent>
          </a:graphicData>
        </a:graphic>
      </p:graphicFrame>
      <p:sp>
        <p:nvSpPr>
          <p:cNvPr id="15" name="Slide Number Placeholder 14"/>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05800" cy="5562600"/>
          </a:xfrm>
        </p:spPr>
        <p:txBody>
          <a:bodyPr>
            <a:normAutofit/>
          </a:bodyPr>
          <a:lstStyle/>
          <a:p>
            <a:pPr algn="r">
              <a:buNone/>
            </a:pPr>
            <a:endParaRPr lang="en-US" dirty="0" smtClean="0"/>
          </a:p>
          <a:p>
            <a:pPr algn="r">
              <a:buNone/>
            </a:pPr>
            <a:endParaRPr lang="en-US" dirty="0" smtClean="0"/>
          </a:p>
          <a:p>
            <a:pPr algn="r">
              <a:buNone/>
            </a:pPr>
            <a:endParaRPr lang="en-US" dirty="0"/>
          </a:p>
          <a:p>
            <a:pPr algn="r">
              <a:buNone/>
            </a:pPr>
            <a:r>
              <a:rPr lang="en-US" dirty="0" smtClean="0"/>
              <a:t>(27A.13)</a:t>
            </a:r>
          </a:p>
          <a:p>
            <a:pPr algn="r">
              <a:buNone/>
            </a:pPr>
            <a:endParaRPr lang="en-US" dirty="0"/>
          </a:p>
          <a:p>
            <a:r>
              <a:rPr lang="en-US" dirty="0"/>
              <a:t>Substituting, Equations (27A.11) and (27A.13) into Equation (27A.4) completes the derivation of the Black–Scholes formula</a:t>
            </a:r>
            <a:r>
              <a:rPr lang="en-US" dirty="0" smtClean="0"/>
              <a:t>:</a:t>
            </a:r>
          </a:p>
          <a:p>
            <a:pPr algn="r">
              <a:buNone/>
            </a:pPr>
            <a:r>
              <a:rPr lang="en-US" dirty="0" smtClean="0"/>
              <a:t>(27A.14)</a:t>
            </a:r>
          </a:p>
          <a:p>
            <a:pPr algn="r">
              <a:buNone/>
            </a:pPr>
            <a:endParaRPr lang="en-US" dirty="0"/>
          </a:p>
          <a:p>
            <a:r>
              <a:rPr lang="en-US" dirty="0"/>
              <a:t>This appendix provides a simple derivation of the Black–Scholes call-option pricing formula. </a:t>
            </a:r>
            <a:endParaRPr lang="en-US" dirty="0" smtClean="0"/>
          </a:p>
          <a:p>
            <a:r>
              <a:rPr lang="en-US" dirty="0" smtClean="0"/>
              <a:t>Under </a:t>
            </a:r>
            <a:r>
              <a:rPr lang="en-US" dirty="0"/>
              <a:t>an assumption of risk neutrality the Black–Scholes formula was derived using only differential and integral calculus and a basic knowledge of normal and log-normal distributions.</a:t>
            </a: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a:t>Appendix 27A.3: Present Value of the Exercise Price under Uncertainty</a:t>
            </a: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609600" y="1143000"/>
            <a:ext cx="8305800" cy="4525965"/>
          </a:xfrm>
          <a:prstGeom prst="rect">
            <a:avLst/>
          </a:prstGeom>
        </p:spPr>
        <p:txBody>
          <a:bodyPr vert="horz" lIns="91440" tIns="45720" rIns="91440" bIns="45720" rtlCol="0">
            <a:normAutofit/>
          </a:bodyPr>
          <a:lstStyle/>
          <a:p>
            <a:pPr marL="342900" indent="-342900">
              <a:buFont typeface="Arial" pitchFamily="34" charset="0"/>
              <a:buChar char="•"/>
            </a:pPr>
            <a:r>
              <a:rPr lang="en-US" sz="2400" dirty="0">
                <a:solidFill>
                  <a:schemeClr val="tx2"/>
                </a:solidFill>
                <a:latin typeface="Times New Roman" pitchFamily="18" charset="0"/>
                <a:cs typeface="Times New Roman" pitchFamily="18" charset="0"/>
              </a:rPr>
              <a:t>Substitution yields</a:t>
            </a:r>
            <a:r>
              <a:rPr lang="en-US" sz="2400" dirty="0">
                <a:latin typeface="Times New Roman" pitchFamily="18" charset="0"/>
                <a:cs typeface="Times New Roman" pitchFamily="18" charset="0"/>
              </a:rPr>
              <a:t>:</a:t>
            </a: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1654135"/>
              </p:ext>
            </p:extLst>
          </p:nvPr>
        </p:nvGraphicFramePr>
        <p:xfrm>
          <a:off x="762000" y="1676400"/>
          <a:ext cx="6613525" cy="1147762"/>
        </p:xfrm>
        <a:graphic>
          <a:graphicData uri="http://schemas.openxmlformats.org/presentationml/2006/ole">
            <mc:AlternateContent xmlns:mc="http://schemas.openxmlformats.org/markup-compatibility/2006">
              <mc:Choice xmlns:v="urn:schemas-microsoft-com:vml" Requires="v">
                <p:oleObj spid="_x0000_s33799" name="Equation" r:id="rId3" imgW="4114800" imgH="711000" progId="Equation.DSMT4">
                  <p:embed/>
                </p:oleObj>
              </mc:Choice>
              <mc:Fallback>
                <p:oleObj name="Equation" r:id="rId3" imgW="4114800" imgH="711000" progId="Equation.DSMT4">
                  <p:embed/>
                  <p:pic>
                    <p:nvPicPr>
                      <p:cNvPr id="0" name="Object 1"/>
                      <p:cNvPicPr>
                        <a:picLocks noChangeAspect="1" noChangeArrowheads="1"/>
                      </p:cNvPicPr>
                      <p:nvPr/>
                    </p:nvPicPr>
                    <p:blipFill>
                      <a:blip r:embed="rId4"/>
                      <a:srcRect/>
                      <a:stretch>
                        <a:fillRect/>
                      </a:stretch>
                    </p:blipFill>
                    <p:spPr bwMode="auto">
                      <a:xfrm>
                        <a:off x="762000" y="1676400"/>
                        <a:ext cx="6613525" cy="114776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61220339"/>
              </p:ext>
            </p:extLst>
          </p:nvPr>
        </p:nvGraphicFramePr>
        <p:xfrm>
          <a:off x="2133600" y="3886200"/>
          <a:ext cx="3962400" cy="479752"/>
        </p:xfrm>
        <a:graphic>
          <a:graphicData uri="http://schemas.openxmlformats.org/presentationml/2006/ole">
            <mc:AlternateContent xmlns:mc="http://schemas.openxmlformats.org/markup-compatibility/2006">
              <mc:Choice xmlns:v="urn:schemas-microsoft-com:vml" Requires="v">
                <p:oleObj spid="_x0000_s33800" name="Equation" r:id="rId5" imgW="2120900" imgH="254000" progId="Equation.DSMT4">
                  <p:embed/>
                </p:oleObj>
              </mc:Choice>
              <mc:Fallback>
                <p:oleObj name="Equation" r:id="rId5" imgW="21209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886200"/>
                        <a:ext cx="3962400" cy="479752"/>
                      </a:xfrm>
                      <a:prstGeom prst="rect">
                        <a:avLst/>
                      </a:prstGeom>
                      <a:noFill/>
                    </p:spPr>
                  </p:pic>
                </p:oleObj>
              </mc:Fallback>
            </mc:AlternateContent>
          </a:graphicData>
        </a:graphic>
      </p:graphicFrame>
      <p:sp>
        <p:nvSpPr>
          <p:cNvPr id="9" name="Slide Number Placeholder 8"/>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199"/>
            <a:ext cx="8305800" cy="4953001"/>
          </a:xfrm>
        </p:spPr>
        <p:txBody>
          <a:bodyPr>
            <a:normAutofit/>
          </a:bodyPr>
          <a:lstStyle/>
          <a:p>
            <a:r>
              <a:rPr lang="en-US" dirty="0" smtClean="0"/>
              <a:t>Perhaps it is unclear why it is assumed that investors have risk-neutral preferences when the usual assumption in finance courses is that investors are risk averse. </a:t>
            </a:r>
          </a:p>
          <a:p>
            <a:r>
              <a:rPr lang="en-US" dirty="0" smtClean="0"/>
              <a:t>It is feasible to make this simplistic assumption because investors are able to create riskless portfolios by combining call options with their underlying securities. </a:t>
            </a:r>
          </a:p>
          <a:p>
            <a:r>
              <a:rPr lang="en-US" dirty="0" smtClean="0"/>
              <a:t>Since the creation of a riskless hedge places no restrictions on investor preferences other than </a:t>
            </a:r>
            <a:r>
              <a:rPr lang="en-US" dirty="0" err="1" smtClean="0"/>
              <a:t>nonsatiation</a:t>
            </a:r>
            <a:r>
              <a:rPr lang="en-US" dirty="0" smtClean="0"/>
              <a:t>, the valuation of the option and its underlying asset will be independent of investor risk preferences. </a:t>
            </a:r>
          </a:p>
          <a:p>
            <a:r>
              <a:rPr lang="en-US" dirty="0" smtClean="0"/>
              <a:t>Therefore, a call option will trade at the same price in risk-neutral economy as it will in a risk-averse or risk-</a:t>
            </a:r>
            <a:r>
              <a:rPr lang="en-US" dirty="0" err="1" smtClean="0"/>
              <a:t>preferent</a:t>
            </a:r>
            <a:r>
              <a:rPr lang="en-US" dirty="0" smtClean="0"/>
              <a:t> economy.</a:t>
            </a:r>
          </a:p>
          <a:p>
            <a:endParaRPr lang="en-US" dirty="0"/>
          </a:p>
        </p:txBody>
      </p:sp>
      <p:sp>
        <p:nvSpPr>
          <p:cNvPr id="4" name="Title 3"/>
          <p:cNvSpPr>
            <a:spLocks noGrp="1"/>
          </p:cNvSpPr>
          <p:nvPr>
            <p:ph type="title"/>
          </p:nvPr>
        </p:nvSpPr>
        <p:spPr>
          <a:xfrm>
            <a:off x="464400" y="410837"/>
            <a:ext cx="8451000" cy="960763"/>
          </a:xfrm>
        </p:spPr>
        <p:txBody>
          <a:bodyPr/>
          <a:lstStyle/>
          <a:p>
            <a:r>
              <a:rPr lang="en-US" sz="2800" dirty="0" smtClean="0"/>
              <a:t>Appendix 27A: An Alternative Method to Derive The Black-</a:t>
            </a:r>
            <a:r>
              <a:rPr lang="en-US" sz="2800" dirty="0" err="1" smtClean="0"/>
              <a:t>Scholes</a:t>
            </a:r>
            <a:r>
              <a:rPr lang="en-US" sz="2800" dirty="0" smtClean="0"/>
              <a:t> Option Pricing Model</a:t>
            </a:r>
            <a:endParaRPr lang="en-US" sz="2800" dirty="0"/>
          </a:p>
        </p:txBody>
      </p:sp>
      <p:sp>
        <p:nvSpPr>
          <p:cNvPr id="3" name="Slide Number Placeholder 2"/>
          <p:cNvSpPr>
            <a:spLocks noGrp="1"/>
          </p:cNvSpPr>
          <p:nvPr>
            <p:ph type="sldNum" sz="quarter" idx="4"/>
          </p:nvPr>
        </p:nvSpPr>
        <p:spPr/>
        <p:txBody>
          <a:bodyPr/>
          <a:lstStyle/>
          <a:p>
            <a:fld id="{EF9F4866-890A-4CEF-8CF7-1F5C358FF30E}" type="slidenum">
              <a:rPr lang="en-US" smtClean="0">
                <a:solidFill>
                  <a:schemeClr val="accent6">
                    <a:lumMod val="20000"/>
                    <a:lumOff val="80000"/>
                  </a:schemeClr>
                </a:solidFill>
              </a:rPr>
              <a:p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87368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3886200" cy="3352800"/>
          </a:xfrm>
        </p:spPr>
        <p:txBody>
          <a:bodyPr/>
          <a:lstStyle/>
          <a:p>
            <a:r>
              <a:rPr lang="en-US" sz="3200" dirty="0" smtClean="0">
                <a:solidFill>
                  <a:srgbClr val="FFFFFF"/>
                </a:solidFill>
              </a:rPr>
              <a:t>Appendix 27A.1:</a:t>
            </a:r>
            <a:br>
              <a:rPr lang="en-US" sz="3200" dirty="0" smtClean="0">
                <a:solidFill>
                  <a:srgbClr val="FFFFFF"/>
                </a:solidFill>
              </a:rPr>
            </a:br>
            <a:r>
              <a:rPr lang="en-US" sz="3200" dirty="0" smtClean="0">
                <a:solidFill>
                  <a:srgbClr val="FFFFFF"/>
                </a:solidFill>
              </a:rPr>
              <a:t> Assumptions and the Present Value of the Expected Terminal Option Price</a:t>
            </a:r>
            <a:endParaRPr lang="en-US" sz="3200" dirty="0">
              <a:solidFill>
                <a:srgbClr val="FFFFFF"/>
              </a:solidFill>
            </a:endParaRPr>
          </a:p>
        </p:txBody>
      </p:sp>
      <p:sp>
        <p:nvSpPr>
          <p:cNvPr id="3" name="Rectangle 3"/>
          <p:cNvSpPr txBox="1">
            <a:spLocks noRot="1" noChangeArrowheads="1"/>
          </p:cNvSpPr>
          <p:nvPr/>
        </p:nvSpPr>
        <p:spPr>
          <a:xfrm>
            <a:off x="-23674" y="3962400"/>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4146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05800" cy="4525965"/>
          </a:xfrm>
        </p:spPr>
        <p:txBody>
          <a:bodyPr/>
          <a:lstStyle/>
          <a:p>
            <a:r>
              <a:rPr lang="en-US" dirty="0" smtClean="0"/>
              <a:t>In the risk-neutral assumptions of Cox and Ross (1976) and Rubinstein (1976), today’s option price can be determined by discounting the expected value of the terminal option price by the riskless rate of interest.</a:t>
            </a:r>
          </a:p>
          <a:p>
            <a:r>
              <a:rPr lang="en-US" dirty="0" smtClean="0"/>
              <a:t>Today’s call option price is:</a:t>
            </a:r>
          </a:p>
          <a:p>
            <a:pPr algn="r">
              <a:buNone/>
            </a:pPr>
            <a:r>
              <a:rPr lang="en-US" dirty="0" smtClean="0"/>
              <a:t>(27A.1)</a:t>
            </a:r>
          </a:p>
          <a:p>
            <a:r>
              <a:rPr lang="en-US" dirty="0" smtClean="0"/>
              <a:t>where</a:t>
            </a:r>
          </a:p>
          <a:p>
            <a:endParaRPr lang="en-US" dirty="0"/>
          </a:p>
        </p:txBody>
      </p:sp>
      <p:sp>
        <p:nvSpPr>
          <p:cNvPr id="4" name="Title 3"/>
          <p:cNvSpPr>
            <a:spLocks noGrp="1"/>
          </p:cNvSpPr>
          <p:nvPr>
            <p:ph type="title"/>
          </p:nvPr>
        </p:nvSpPr>
        <p:spPr>
          <a:xfrm>
            <a:off x="464400" y="410837"/>
            <a:ext cx="8229600" cy="808363"/>
          </a:xfrm>
        </p:spPr>
        <p:txBody>
          <a:bodyPr/>
          <a:lstStyle/>
          <a:p>
            <a:r>
              <a:rPr lang="en-US" sz="2800" dirty="0" smtClean="0"/>
              <a:t>Appendix 27A.1: Assumptions and the Present Value of the Expected Terminal Option Price</a:t>
            </a:r>
            <a:endParaRPr lang="en-US" sz="28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3048000" y="3276600"/>
          <a:ext cx="3234267" cy="457200"/>
        </p:xfrm>
        <a:graphic>
          <a:graphicData uri="http://schemas.openxmlformats.org/presentationml/2006/ole">
            <mc:AlternateContent xmlns:mc="http://schemas.openxmlformats.org/markup-compatibility/2006">
              <mc:Choice xmlns:v="urn:schemas-microsoft-com:vml" Requires="v">
                <p:oleObj spid="_x0000_s1036" r:id="rId3" imgW="1815312" imgH="253890" progId="Equation.DSMT4">
                  <p:embed/>
                </p:oleObj>
              </mc:Choice>
              <mc:Fallback>
                <p:oleObj r:id="rId3" imgW="1815312" imgH="25389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76600"/>
                        <a:ext cx="323426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1023814" y="4114800"/>
          <a:ext cx="7252677" cy="2209800"/>
        </p:xfrm>
        <a:graphic>
          <a:graphicData uri="http://schemas.openxmlformats.org/presentationml/2006/ole">
            <mc:AlternateContent xmlns:mc="http://schemas.openxmlformats.org/markup-compatibility/2006">
              <mc:Choice xmlns:v="urn:schemas-microsoft-com:vml" Requires="v">
                <p:oleObj spid="_x0000_s1037" r:id="rId5" imgW="3657600" imgH="1117600" progId="Equation.DSMT4">
                  <p:embed/>
                </p:oleObj>
              </mc:Choice>
              <mc:Fallback>
                <p:oleObj r:id="rId5" imgW="3657600" imgH="1117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814" y="4114800"/>
                        <a:ext cx="7252677"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305800" cy="4525965"/>
          </a:xfrm>
        </p:spPr>
        <p:txBody>
          <a:bodyPr>
            <a:normAutofit/>
          </a:bodyPr>
          <a:lstStyle/>
          <a:p>
            <a:r>
              <a:rPr lang="en-US" sz="2200" dirty="0" smtClean="0"/>
              <a:t>Assuming that the call option expires in the money, then the present value of the expected terminal option is equal to the present value of the difference between the expected terminal stock price and the exercise price as:</a:t>
            </a:r>
          </a:p>
          <a:p>
            <a:pPr algn="r">
              <a:buNone/>
            </a:pPr>
            <a:r>
              <a:rPr lang="en-US" sz="2200" dirty="0" smtClean="0"/>
              <a:t>(27A.2)</a:t>
            </a:r>
          </a:p>
          <a:p>
            <a:pPr>
              <a:buNone/>
            </a:pPr>
            <a:endParaRPr lang="en-US" sz="2200" dirty="0" smtClean="0"/>
          </a:p>
          <a:p>
            <a:pPr>
              <a:buNone/>
            </a:pPr>
            <a:endParaRPr lang="en-US" sz="600" dirty="0" smtClean="0"/>
          </a:p>
          <a:p>
            <a:pPr>
              <a:buNone/>
            </a:pPr>
            <a:r>
              <a:rPr lang="en-US" sz="2200" dirty="0" smtClean="0"/>
              <a:t>where           is the log-normal density function of</a:t>
            </a:r>
          </a:p>
          <a:p>
            <a:r>
              <a:rPr lang="en-US" sz="2200" dirty="0" smtClean="0"/>
              <a:t>To evaluate the integral in (27A.2), rewrite it as the difference between two integrals:</a:t>
            </a:r>
          </a:p>
          <a:p>
            <a:pPr algn="r">
              <a:buNone/>
            </a:pPr>
            <a:r>
              <a:rPr lang="en-US" sz="2200" dirty="0" smtClean="0"/>
              <a:t>(27A.3) </a:t>
            </a:r>
            <a:endParaRPr lang="en-US" sz="2200" dirty="0"/>
          </a:p>
        </p:txBody>
      </p:sp>
      <p:sp>
        <p:nvSpPr>
          <p:cNvPr id="4" name="Title 3"/>
          <p:cNvSpPr>
            <a:spLocks noGrp="1"/>
          </p:cNvSpPr>
          <p:nvPr>
            <p:ph type="title"/>
          </p:nvPr>
        </p:nvSpPr>
        <p:spPr/>
        <p:txBody>
          <a:bodyPr/>
          <a:lstStyle/>
          <a:p>
            <a:r>
              <a:rPr lang="en-US" sz="2800" dirty="0" smtClean="0"/>
              <a:t>Appendix 27A.1: Assumptions and the Present Value of the Expected Terminal Option Price</a:t>
            </a:r>
            <a:endParaRPr lang="en-US" sz="2800"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1371600" y="3657600"/>
          <a:ext cx="578557" cy="381000"/>
        </p:xfrm>
        <a:graphic>
          <a:graphicData uri="http://schemas.openxmlformats.org/presentationml/2006/ole">
            <mc:AlternateContent xmlns:mc="http://schemas.openxmlformats.org/markup-compatibility/2006">
              <mc:Choice xmlns:v="urn:schemas-microsoft-com:vml" Requires="v">
                <p:oleObj spid="_x0000_s18468" r:id="rId3" imgW="393529" imgH="253890" progId="Equation.DSMT4">
                  <p:embed/>
                </p:oleObj>
              </mc:Choice>
              <mc:Fallback>
                <p:oleObj r:id="rId3" imgW="393529" imgH="25389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57855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nvGraphicFramePr>
        <p:xfrm>
          <a:off x="6248400" y="3657600"/>
          <a:ext cx="304800" cy="430306"/>
        </p:xfrm>
        <a:graphic>
          <a:graphicData uri="http://schemas.openxmlformats.org/presentationml/2006/ole">
            <mc:AlternateContent xmlns:mc="http://schemas.openxmlformats.org/markup-compatibility/2006">
              <mc:Choice xmlns:v="urn:schemas-microsoft-com:vml" Requires="v">
                <p:oleObj spid="_x0000_s18469" r:id="rId5" imgW="165028" imgH="228501" progId="Equation.DSMT4">
                  <p:embed/>
                </p:oleObj>
              </mc:Choice>
              <mc:Fallback>
                <p:oleObj r:id="rId5" imgW="165028"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657600"/>
                        <a:ext cx="304800" cy="43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7" name="Object 5"/>
          <p:cNvGraphicFramePr>
            <a:graphicFrameLocks noChangeAspect="1"/>
          </p:cNvGraphicFramePr>
          <p:nvPr/>
        </p:nvGraphicFramePr>
        <p:xfrm>
          <a:off x="2743200" y="2438400"/>
          <a:ext cx="3962400" cy="1147483"/>
        </p:xfrm>
        <a:graphic>
          <a:graphicData uri="http://schemas.openxmlformats.org/presentationml/2006/ole">
            <mc:AlternateContent xmlns:mc="http://schemas.openxmlformats.org/markup-compatibility/2006">
              <mc:Choice xmlns:v="urn:schemas-microsoft-com:vml" Requires="v">
                <p:oleObj spid="_x0000_s18470" r:id="rId7" imgW="2108200" imgH="609600" progId="Equation.DSMT4">
                  <p:embed/>
                </p:oleObj>
              </mc:Choice>
              <mc:Fallback>
                <p:oleObj r:id="rId7" imgW="2108200" imgH="60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438400"/>
                        <a:ext cx="3962400" cy="1147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9" name="Object 7"/>
          <p:cNvGraphicFramePr>
            <a:graphicFrameLocks noChangeAspect="1"/>
          </p:cNvGraphicFramePr>
          <p:nvPr/>
        </p:nvGraphicFramePr>
        <p:xfrm>
          <a:off x="1905000" y="4596999"/>
          <a:ext cx="5486400" cy="1194201"/>
        </p:xfrm>
        <a:graphic>
          <a:graphicData uri="http://schemas.openxmlformats.org/presentationml/2006/ole">
            <mc:AlternateContent xmlns:mc="http://schemas.openxmlformats.org/markup-compatibility/2006">
              <mc:Choice xmlns:v="urn:schemas-microsoft-com:vml" Requires="v">
                <p:oleObj spid="_x0000_s18471" r:id="rId9" imgW="3022600" imgH="660400" progId="Equation.DSMT4">
                  <p:embed/>
                </p:oleObj>
              </mc:Choice>
              <mc:Fallback>
                <p:oleObj r:id="rId9" imgW="3022600" imgH="660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596999"/>
                        <a:ext cx="5486400" cy="1194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1" name="Object 9"/>
          <p:cNvGraphicFramePr>
            <a:graphicFrameLocks noChangeAspect="1"/>
          </p:cNvGraphicFramePr>
          <p:nvPr/>
        </p:nvGraphicFramePr>
        <p:xfrm>
          <a:off x="381001" y="5652577"/>
          <a:ext cx="7772400" cy="468426"/>
        </p:xfrm>
        <a:graphic>
          <a:graphicData uri="http://schemas.openxmlformats.org/presentationml/2006/ole">
            <mc:AlternateContent xmlns:mc="http://schemas.openxmlformats.org/markup-compatibility/2006">
              <mc:Choice xmlns:v="urn:schemas-microsoft-com:vml" Requires="v">
                <p:oleObj spid="_x0000_s18472" r:id="rId11" imgW="4267200" imgH="254000" progId="Equation.DSMT4">
                  <p:embed/>
                </p:oleObj>
              </mc:Choice>
              <mc:Fallback>
                <p:oleObj r:id="rId11" imgW="4267200" imgH="2540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1" y="5652577"/>
                        <a:ext cx="7772400" cy="468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3" name="Object 11"/>
          <p:cNvGraphicFramePr>
            <a:graphicFrameLocks noChangeAspect="1"/>
          </p:cNvGraphicFramePr>
          <p:nvPr/>
        </p:nvGraphicFramePr>
        <p:xfrm>
          <a:off x="381000" y="6095999"/>
          <a:ext cx="3657600" cy="420235"/>
        </p:xfrm>
        <a:graphic>
          <a:graphicData uri="http://schemas.openxmlformats.org/presentationml/2006/ole">
            <mc:AlternateContent xmlns:mc="http://schemas.openxmlformats.org/markup-compatibility/2006">
              <mc:Choice xmlns:v="urn:schemas-microsoft-com:vml" Requires="v">
                <p:oleObj spid="_x0000_s18473" r:id="rId13" imgW="2235200" imgH="254000" progId="Equation.DSMT4">
                  <p:embed/>
                </p:oleObj>
              </mc:Choice>
              <mc:Fallback>
                <p:oleObj r:id="rId13" imgW="2235200" imgH="2540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095999"/>
                        <a:ext cx="3657600" cy="420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r>
              <a:rPr lang="en-US" dirty="0" smtClean="0"/>
              <a:t>The terminal stock price can be rewritten as the product of the current price  and the </a:t>
            </a:r>
            <a:r>
              <a:rPr lang="en-US" i="1" dirty="0" smtClean="0"/>
              <a:t>t</a:t>
            </a:r>
            <a:r>
              <a:rPr lang="en-US" dirty="0" smtClean="0"/>
              <a:t>-period log-normally distributed price ratio. So, Equation (27A.3) can also be rewritten as:</a:t>
            </a:r>
          </a:p>
          <a:p>
            <a:pPr algn="r">
              <a:buNone/>
            </a:pPr>
            <a:r>
              <a:rPr lang="en-US" dirty="0" smtClean="0"/>
              <a:t>(27A.4)</a:t>
            </a:r>
          </a:p>
          <a:p>
            <a:pPr algn="r">
              <a:buNone/>
            </a:pPr>
            <a:endParaRPr lang="en-US" dirty="0" smtClean="0"/>
          </a:p>
          <a:p>
            <a:pPr algn="r">
              <a:buNone/>
            </a:pPr>
            <a:endParaRPr lang="en-US" dirty="0" smtClean="0"/>
          </a:p>
          <a:p>
            <a:pPr algn="r">
              <a:buNone/>
            </a:pPr>
            <a:endParaRPr lang="en-US" dirty="0" smtClean="0"/>
          </a:p>
          <a:p>
            <a:pPr>
              <a:buNone/>
            </a:pPr>
            <a:r>
              <a:rPr lang="en-US" dirty="0" smtClean="0"/>
              <a:t>where</a:t>
            </a:r>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27A.1: Assumptions and the Present Value of the Expected Terminal Option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Object 1"/>
          <p:cNvGraphicFramePr>
            <a:graphicFrameLocks noChangeAspect="1"/>
          </p:cNvGraphicFramePr>
          <p:nvPr/>
        </p:nvGraphicFramePr>
        <p:xfrm>
          <a:off x="1371600" y="2286000"/>
          <a:ext cx="6061363" cy="1600200"/>
        </p:xfrm>
        <a:graphic>
          <a:graphicData uri="http://schemas.openxmlformats.org/presentationml/2006/ole">
            <mc:AlternateContent xmlns:mc="http://schemas.openxmlformats.org/markup-compatibility/2006">
              <mc:Choice xmlns:v="urn:schemas-microsoft-com:vml" Requires="v">
                <p:oleObj spid="_x0000_s19468" r:id="rId3" imgW="3568700" imgH="939800" progId="Equation.DSMT4">
                  <p:embed/>
                </p:oleObj>
              </mc:Choice>
              <mc:Fallback>
                <p:oleObj r:id="rId3" imgW="3568700" imgH="93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6061363"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9" name="Object 3"/>
          <p:cNvGraphicFramePr>
            <a:graphicFrameLocks noChangeAspect="1"/>
          </p:cNvGraphicFramePr>
          <p:nvPr/>
        </p:nvGraphicFramePr>
        <p:xfrm>
          <a:off x="609600" y="4267200"/>
          <a:ext cx="7543800" cy="2248786"/>
        </p:xfrm>
        <a:graphic>
          <a:graphicData uri="http://schemas.openxmlformats.org/presentationml/2006/ole">
            <mc:AlternateContent xmlns:mc="http://schemas.openxmlformats.org/markup-compatibility/2006">
              <mc:Choice xmlns:v="urn:schemas-microsoft-com:vml" Requires="v">
                <p:oleObj spid="_x0000_s19469" r:id="rId5" imgW="4508500" imgH="1346200" progId="Equation.DSMT4">
                  <p:embed/>
                </p:oleObj>
              </mc:Choice>
              <mc:Fallback>
                <p:oleObj r:id="rId5" imgW="4508500" imgH="1346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67200"/>
                        <a:ext cx="7543800" cy="2248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3886200" cy="3352800"/>
          </a:xfrm>
        </p:spPr>
        <p:txBody>
          <a:bodyPr/>
          <a:lstStyle/>
          <a:p>
            <a:r>
              <a:rPr lang="en-US" sz="3200" dirty="0" smtClean="0">
                <a:solidFill>
                  <a:srgbClr val="FFFFFF"/>
                </a:solidFill>
              </a:rPr>
              <a:t>Appendix 27A.2:</a:t>
            </a:r>
            <a:br>
              <a:rPr lang="en-US" sz="3200" dirty="0" smtClean="0">
                <a:solidFill>
                  <a:srgbClr val="FFFFFF"/>
                </a:solidFill>
              </a:rPr>
            </a:br>
            <a:r>
              <a:rPr lang="en-US" sz="3200" dirty="0" smtClean="0">
                <a:solidFill>
                  <a:srgbClr val="FFFFFF"/>
                </a:solidFill>
              </a:rPr>
              <a:t> Present Value of the Partial Expectation of the Terminal Stock Price</a:t>
            </a:r>
            <a:endParaRPr lang="en-US" sz="3200" dirty="0">
              <a:solidFill>
                <a:srgbClr val="FFFFFF"/>
              </a:solidFill>
            </a:endParaRPr>
          </a:p>
        </p:txBody>
      </p:sp>
      <p:sp>
        <p:nvSpPr>
          <p:cNvPr id="3" name="Rectangle 3"/>
          <p:cNvSpPr txBox="1">
            <a:spLocks noRot="1" noChangeArrowheads="1"/>
          </p:cNvSpPr>
          <p:nvPr/>
        </p:nvSpPr>
        <p:spPr>
          <a:xfrm>
            <a:off x="-23674" y="3962400"/>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4146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27A.2: Present Value of the Partial Expectation of the Terminal Stock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1"/>
          <p:cNvSpPr txBox="1">
            <a:spLocks/>
          </p:cNvSpPr>
          <p:nvPr/>
        </p:nvSpPr>
        <p:spPr>
          <a:xfrm>
            <a:off x="228600" y="1219200"/>
            <a:ext cx="8610600" cy="5029200"/>
          </a:xfrm>
          <a:prstGeom prst="rect">
            <a:avLst/>
          </a:prstGeom>
        </p:spPr>
        <p:txBody>
          <a:bodyPr vert="horz" lIns="91440" tIns="45720" rIns="91440" bIns="45720" rtlCol="0">
            <a:normAutofit/>
          </a:bodyPr>
          <a:lstStyle/>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The right-hand side of Equation (27A.4) is evaluated by considering the two integrals separately. </a:t>
            </a:r>
          </a:p>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The first integral,                                , can be solved by assuming the return on the underlying stock follows a stationary random walk:</a:t>
            </a:r>
          </a:p>
          <a:p>
            <a:pPr marL="173038" lvl="0" indent="-173038" algn="r">
              <a:lnSpc>
                <a:spcPts val="2600"/>
              </a:lnSpc>
              <a:spcBef>
                <a:spcPct val="20000"/>
              </a:spcBef>
              <a:buSzPct val="70000"/>
            </a:pPr>
            <a:r>
              <a:rPr kumimoji="0" lang="en-US" sz="2400" b="0"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(27A.5)</a:t>
            </a:r>
          </a:p>
          <a:p>
            <a:pPr marL="173038" lvl="0" indent="-173038" algn="r">
              <a:lnSpc>
                <a:spcPts val="2600"/>
              </a:lnSpc>
              <a:spcBef>
                <a:spcPct val="20000"/>
              </a:spcBef>
              <a:buSzPct val="70000"/>
            </a:pPr>
            <a:endParaRPr lang="en-US" sz="2400" dirty="0" smtClean="0">
              <a:solidFill>
                <a:schemeClr val="tx2"/>
              </a:solidFill>
              <a:latin typeface="Times New Roman" pitchFamily="18" charset="0"/>
              <a:cs typeface="Times New Roman" pitchFamily="18" charset="0"/>
            </a:endParaRPr>
          </a:p>
          <a:p>
            <a:pPr marL="173038" lvl="0" indent="-173038" algn="r">
              <a:lnSpc>
                <a:spcPts val="2600"/>
              </a:lnSpc>
              <a:spcBef>
                <a:spcPct val="20000"/>
              </a:spcBef>
              <a:buSzPct val="70000"/>
            </a:pPr>
            <a:endParaRPr kumimoji="0" lang="en-US" sz="2400" b="0"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endParaRPr>
          </a:p>
          <a:p>
            <a:pPr marL="173038" lvl="0" indent="-173038">
              <a:lnSpc>
                <a:spcPts val="2600"/>
              </a:lnSpc>
              <a:spcBef>
                <a:spcPct val="20000"/>
              </a:spcBef>
              <a:buSzPct val="70000"/>
              <a:buFont typeface="Arial" pitchFamily="34" charset="0"/>
              <a:buChar char="•"/>
            </a:pPr>
            <a:r>
              <a:rPr lang="en-US" sz="2400" dirty="0" smtClean="0">
                <a:solidFill>
                  <a:schemeClr val="tx2"/>
                </a:solidFill>
                <a:latin typeface="Times New Roman" pitchFamily="18" charset="0"/>
                <a:cs typeface="Times New Roman" pitchFamily="18" charset="0"/>
              </a:rPr>
              <a:t>Following </a:t>
            </a:r>
            <a:r>
              <a:rPr lang="en-US" sz="2400" dirty="0" err="1" smtClean="0">
                <a:solidFill>
                  <a:schemeClr val="tx2"/>
                </a:solidFill>
                <a:latin typeface="Times New Roman" pitchFamily="18" charset="0"/>
                <a:cs typeface="Times New Roman" pitchFamily="18" charset="0"/>
              </a:rPr>
              <a:t>Garven</a:t>
            </a:r>
            <a:r>
              <a:rPr lang="en-US" sz="2400" dirty="0" smtClean="0">
                <a:solidFill>
                  <a:schemeClr val="tx2"/>
                </a:solidFill>
                <a:latin typeface="Times New Roman" pitchFamily="18" charset="0"/>
                <a:cs typeface="Times New Roman" pitchFamily="18" charset="0"/>
              </a:rPr>
              <a:t> (1986), it can be transformed into a density function of a normally distributed variable        according to the relationship                         as:</a:t>
            </a:r>
          </a:p>
          <a:p>
            <a:pPr marL="173038" lvl="0" indent="-173038" algn="r">
              <a:lnSpc>
                <a:spcPts val="2600"/>
              </a:lnSpc>
              <a:spcBef>
                <a:spcPct val="20000"/>
              </a:spcBef>
              <a:buSzPct val="70000"/>
            </a:pPr>
            <a:r>
              <a:rPr lang="en-US" sz="2400" dirty="0" smtClean="0">
                <a:solidFill>
                  <a:schemeClr val="tx2"/>
                </a:solidFill>
                <a:latin typeface="Times New Roman" pitchFamily="18" charset="0"/>
                <a:cs typeface="Times New Roman" pitchFamily="18" charset="0"/>
              </a:rPr>
              <a:t>(27A.6)</a:t>
            </a:r>
          </a:p>
          <a:p>
            <a:pPr marL="173038" lvl="0" indent="-173038">
              <a:lnSpc>
                <a:spcPts val="2600"/>
              </a:lnSpc>
              <a:spcBef>
                <a:spcPct val="20000"/>
              </a:spcBef>
              <a:buSzPct val="70000"/>
              <a:buFont typeface="Arial" pitchFamily="34" charset="0"/>
              <a:buChar char="•"/>
            </a:pPr>
            <a:endParaRPr kumimoji="0" lang="en-US" sz="2400" b="0"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endParaRPr>
          </a:p>
          <a:p>
            <a:pPr marL="173038" marR="0" lvl="0" indent="-173038" algn="l"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7" name="Object 7"/>
          <p:cNvGraphicFramePr>
            <a:graphicFrameLocks noChangeAspect="1"/>
          </p:cNvGraphicFramePr>
          <p:nvPr/>
        </p:nvGraphicFramePr>
        <p:xfrm>
          <a:off x="2667000" y="1981200"/>
          <a:ext cx="2366433" cy="409575"/>
        </p:xfrm>
        <a:graphic>
          <a:graphicData uri="http://schemas.openxmlformats.org/presentationml/2006/ole">
            <mc:AlternateContent xmlns:mc="http://schemas.openxmlformats.org/markup-compatibility/2006">
              <mc:Choice xmlns:v="urn:schemas-microsoft-com:vml" Requires="v">
                <p:oleObj spid="_x0000_s20522" r:id="rId3" imgW="1485255" imgH="253890" progId="Equation.DSMT4">
                  <p:embed/>
                </p:oleObj>
              </mc:Choice>
              <mc:Fallback>
                <p:oleObj r:id="rId3" imgW="1485255" imgH="25389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81200"/>
                        <a:ext cx="236643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9" name="Object 9"/>
          <p:cNvGraphicFramePr>
            <a:graphicFrameLocks noChangeAspect="1"/>
          </p:cNvGraphicFramePr>
          <p:nvPr/>
        </p:nvGraphicFramePr>
        <p:xfrm>
          <a:off x="3352800" y="2819400"/>
          <a:ext cx="1691270" cy="762000"/>
        </p:xfrm>
        <a:graphic>
          <a:graphicData uri="http://schemas.openxmlformats.org/presentationml/2006/ole">
            <mc:AlternateContent xmlns:mc="http://schemas.openxmlformats.org/markup-compatibility/2006">
              <mc:Choice xmlns:v="urn:schemas-microsoft-com:vml" Requires="v">
                <p:oleObj spid="_x0000_s20523" r:id="rId5" imgW="863225" imgH="393529" progId="Equation.DSMT4">
                  <p:embed/>
                </p:oleObj>
              </mc:Choice>
              <mc:Fallback>
                <p:oleObj r:id="rId5" imgW="863225" imgH="393529"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819400"/>
                        <a:ext cx="169127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1" name="Object 11"/>
          <p:cNvGraphicFramePr>
            <a:graphicFrameLocks noChangeAspect="1"/>
          </p:cNvGraphicFramePr>
          <p:nvPr/>
        </p:nvGraphicFramePr>
        <p:xfrm>
          <a:off x="3429000" y="3505200"/>
          <a:ext cx="1600200" cy="750094"/>
        </p:xfrm>
        <a:graphic>
          <a:graphicData uri="http://schemas.openxmlformats.org/presentationml/2006/ole">
            <mc:AlternateContent xmlns:mc="http://schemas.openxmlformats.org/markup-compatibility/2006">
              <mc:Choice xmlns:v="urn:schemas-microsoft-com:vml" Requires="v">
                <p:oleObj spid="_x0000_s20524" r:id="rId7" imgW="914400" imgH="431800" progId="Equation.DSMT4">
                  <p:embed/>
                </p:oleObj>
              </mc:Choice>
              <mc:Fallback>
                <p:oleObj r:id="rId7" imgW="914400" imgH="4318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505200"/>
                        <a:ext cx="1600200" cy="75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3" name="Object 13"/>
          <p:cNvGraphicFramePr>
            <a:graphicFrameLocks noChangeAspect="1"/>
          </p:cNvGraphicFramePr>
          <p:nvPr/>
        </p:nvGraphicFramePr>
        <p:xfrm>
          <a:off x="5715000" y="4572000"/>
          <a:ext cx="381000" cy="344714"/>
        </p:xfrm>
        <a:graphic>
          <a:graphicData uri="http://schemas.openxmlformats.org/presentationml/2006/ole">
            <mc:AlternateContent xmlns:mc="http://schemas.openxmlformats.org/markup-compatibility/2006">
              <mc:Choice xmlns:v="urn:schemas-microsoft-com:vml" Requires="v">
                <p:oleObj spid="_x0000_s20525" r:id="rId9" imgW="202936" imgH="177569" progId="Equation.DSMT4">
                  <p:embed/>
                </p:oleObj>
              </mc:Choice>
              <mc:Fallback>
                <p:oleObj r:id="rId9" imgW="202936" imgH="177569"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4572000"/>
                        <a:ext cx="381000" cy="344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5" name="Object 15"/>
          <p:cNvGraphicFramePr>
            <a:graphicFrameLocks noChangeAspect="1"/>
          </p:cNvGraphicFramePr>
          <p:nvPr/>
        </p:nvGraphicFramePr>
        <p:xfrm>
          <a:off x="1981200" y="4876800"/>
          <a:ext cx="1676400" cy="431074"/>
        </p:xfrm>
        <a:graphic>
          <a:graphicData uri="http://schemas.openxmlformats.org/presentationml/2006/ole">
            <mc:AlternateContent xmlns:mc="http://schemas.openxmlformats.org/markup-compatibility/2006">
              <mc:Choice xmlns:v="urn:schemas-microsoft-com:vml" Requires="v">
                <p:oleObj spid="_x0000_s20526" r:id="rId11" imgW="1002865" imgH="253890" progId="Equation.DSMT4">
                  <p:embed/>
                </p:oleObj>
              </mc:Choice>
              <mc:Fallback>
                <p:oleObj r:id="rId11" imgW="1002865" imgH="253890" progId="Equation.DSMT4">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876800"/>
                        <a:ext cx="1676400" cy="431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7" name="Object 17"/>
          <p:cNvGraphicFramePr>
            <a:graphicFrameLocks noChangeAspect="1"/>
          </p:cNvGraphicFramePr>
          <p:nvPr/>
        </p:nvGraphicFramePr>
        <p:xfrm>
          <a:off x="3276599" y="5562600"/>
          <a:ext cx="2607733" cy="838200"/>
        </p:xfrm>
        <a:graphic>
          <a:graphicData uri="http://schemas.openxmlformats.org/presentationml/2006/ole">
            <mc:AlternateContent xmlns:mc="http://schemas.openxmlformats.org/markup-compatibility/2006">
              <mc:Choice xmlns:v="urn:schemas-microsoft-com:vml" Requires="v">
                <p:oleObj spid="_x0000_s20527" r:id="rId13" imgW="1333500" imgH="431800" progId="Equation.DSMT4">
                  <p:embed/>
                </p:oleObj>
              </mc:Choice>
              <mc:Fallback>
                <p:oleObj r:id="rId13" imgW="1333500" imgH="431800" progId="Equation.DSMT4">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599" y="5562600"/>
                        <a:ext cx="260773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525965"/>
          </a:xfrm>
        </p:spPr>
        <p:txBody>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endParaRPr lang="en-US" dirty="0"/>
          </a:p>
        </p:txBody>
      </p:sp>
      <p:sp>
        <p:nvSpPr>
          <p:cNvPr id="4" name="Title 3"/>
          <p:cNvSpPr>
            <a:spLocks noGrp="1"/>
          </p:cNvSpPr>
          <p:nvPr>
            <p:ph type="title"/>
          </p:nvPr>
        </p:nvSpPr>
        <p:spPr/>
        <p:txBody>
          <a:bodyPr/>
          <a:lstStyle/>
          <a:p>
            <a:r>
              <a:rPr lang="en-US" sz="2800" dirty="0" smtClean="0"/>
              <a:t>Appendix 27A.2: Present Value of the Partial Expectation of the Terminal Stock Price</a:t>
            </a:r>
            <a:endParaRPr lang="en-US" sz="28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1"/>
          <p:cNvSpPr txBox="1">
            <a:spLocks/>
          </p:cNvSpPr>
          <p:nvPr/>
        </p:nvSpPr>
        <p:spPr>
          <a:xfrm>
            <a:off x="609600" y="1295400"/>
            <a:ext cx="8305800" cy="5181600"/>
          </a:xfrm>
          <a:prstGeom prst="rect">
            <a:avLst/>
          </a:prstGeom>
        </p:spPr>
        <p:txBody>
          <a:bodyPr vert="horz" lIns="91440" tIns="45720" rIns="91440" bIns="45720" rtlCol="0">
            <a:normAutofit/>
          </a:bodyPr>
          <a:lstStyle/>
          <a:p>
            <a:pPr marL="173038" lvl="0"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These transformations allow the first integral in Equation (27A.4) to be rewritten as:</a:t>
            </a:r>
          </a:p>
          <a:p>
            <a:pPr marL="173038" lvl="0" indent="-173038">
              <a:lnSpc>
                <a:spcPts val="2600"/>
              </a:lnSpc>
              <a:spcBef>
                <a:spcPct val="20000"/>
              </a:spcBef>
              <a:buSzPct val="70000"/>
              <a:buFont typeface="Arial" pitchFamily="34" charset="0"/>
              <a:buChar cha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lvl="0"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lvl="0" indent="-173038">
              <a:lnSpc>
                <a:spcPts val="2600"/>
              </a:lnSpc>
              <a:spcBef>
                <a:spcPct val="20000"/>
              </a:spcBef>
              <a:buSzPct val="70000"/>
            </a:pPr>
            <a:endParaRPr kumimoji="0" lang="en-US" sz="12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Substitution yields:</a:t>
            </a:r>
          </a:p>
          <a:p>
            <a:pPr marL="173038" indent="-173038">
              <a:lnSpc>
                <a:spcPts val="2600"/>
              </a:lnSpc>
              <a:spcBef>
                <a:spcPct val="20000"/>
              </a:spcBef>
              <a:buSzPct val="70000"/>
              <a:buFont typeface="Arial" pitchFamily="34" charset="0"/>
              <a:buChar cha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nSpc>
                <a:spcPts val="2600"/>
              </a:lnSpc>
              <a:spcBef>
                <a:spcPct val="20000"/>
              </a:spcBef>
              <a:buSzPct val="70000"/>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173038" indent="-173038">
              <a:lnSpc>
                <a:spcPts val="2600"/>
              </a:lnSpc>
              <a:spcBef>
                <a:spcPct val="20000"/>
              </a:spcBef>
              <a:buSzPct val="70000"/>
              <a:buFont typeface="Arial" pitchFamily="34" charset="0"/>
              <a:buChar cha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indent="-173038" algn="r">
              <a:lnSpc>
                <a:spcPts val="2600"/>
              </a:lnSpc>
              <a:spcBef>
                <a:spcPct val="20000"/>
              </a:spcBef>
              <a:buSzPct val="70000"/>
            </a:pPr>
            <a:r>
              <a:rPr lang="en-US" sz="2400" dirty="0" smtClean="0">
                <a:solidFill>
                  <a:schemeClr val="tx2">
                    <a:lumMod val="75000"/>
                  </a:schemeClr>
                </a:solidFill>
                <a:latin typeface="Times New Roman" pitchFamily="18" charset="0"/>
                <a:cs typeface="Times New Roman" pitchFamily="18" charset="0"/>
              </a:rPr>
              <a:t>(27A.7)</a:t>
            </a:r>
          </a:p>
          <a:p>
            <a:pPr marL="173038" indent="-173038">
              <a:lnSpc>
                <a:spcPts val="2600"/>
              </a:lnSpc>
              <a:spcBef>
                <a:spcPct val="20000"/>
              </a:spcBef>
              <a:buSzPct val="70000"/>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Equation (27A.7)’s integrand can be simplified by adding the terms in the two exponents, multiplying and dividing the result by </a:t>
            </a: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173038" marR="0" lvl="0" indent="-173038" defTabSz="914400" rtl="0" eaLnBrk="1" fontAlgn="auto" latinLnBrk="0" hangingPunct="1">
              <a:lnSpc>
                <a:spcPts val="2600"/>
              </a:lnSpc>
              <a:spcBef>
                <a:spcPct val="20000"/>
              </a:spcBef>
              <a:spcAft>
                <a:spcPts val="0"/>
              </a:spcAft>
              <a:buClrTx/>
              <a:buSzPct val="70000"/>
              <a:buFont typeface="Arial" pitchFamily="34" charset="0"/>
              <a:buChar char="•"/>
              <a:tabLst/>
              <a:defRPr/>
            </a:pPr>
            <a:endParaRPr kumimoji="0" lang="en-US" sz="24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1524000" y="2057400"/>
          <a:ext cx="6263640" cy="685800"/>
        </p:xfrm>
        <a:graphic>
          <a:graphicData uri="http://schemas.openxmlformats.org/presentationml/2006/ole">
            <mc:AlternateContent xmlns:mc="http://schemas.openxmlformats.org/markup-compatibility/2006">
              <mc:Choice xmlns:v="urn:schemas-microsoft-com:vml" Requires="v">
                <p:oleObj spid="_x0000_s30744" r:id="rId3" imgW="3911600" imgH="431800" progId="Equation.DSMT4">
                  <p:embed/>
                </p:oleObj>
              </mc:Choice>
              <mc:Fallback>
                <p:oleObj r:id="rId3" imgW="39116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626364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3" name="Object 3"/>
          <p:cNvGraphicFramePr>
            <a:graphicFrameLocks noChangeAspect="1"/>
          </p:cNvGraphicFramePr>
          <p:nvPr/>
        </p:nvGraphicFramePr>
        <p:xfrm>
          <a:off x="1447800" y="2666999"/>
          <a:ext cx="4495800" cy="544945"/>
        </p:xfrm>
        <a:graphic>
          <a:graphicData uri="http://schemas.openxmlformats.org/presentationml/2006/ole">
            <mc:AlternateContent xmlns:mc="http://schemas.openxmlformats.org/markup-compatibility/2006">
              <mc:Choice xmlns:v="urn:schemas-microsoft-com:vml" Requires="v">
                <p:oleObj spid="_x0000_s30745" r:id="rId5" imgW="2832100" imgH="342900" progId="Equation.DSMT4">
                  <p:embed/>
                </p:oleObj>
              </mc:Choice>
              <mc:Fallback>
                <p:oleObj r:id="rId5" imgW="2832100" imgH="342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666999"/>
                        <a:ext cx="4495800" cy="544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5" name="Object 5"/>
          <p:cNvGraphicFramePr>
            <a:graphicFrameLocks noChangeAspect="1"/>
          </p:cNvGraphicFramePr>
          <p:nvPr/>
        </p:nvGraphicFramePr>
        <p:xfrm>
          <a:off x="609600" y="3733800"/>
          <a:ext cx="7471186" cy="1371600"/>
        </p:xfrm>
        <a:graphic>
          <a:graphicData uri="http://schemas.openxmlformats.org/presentationml/2006/ole">
            <mc:AlternateContent xmlns:mc="http://schemas.openxmlformats.org/markup-compatibility/2006">
              <mc:Choice xmlns:v="urn:schemas-microsoft-com:vml" Requires="v">
                <p:oleObj spid="_x0000_s30746" r:id="rId7" imgW="4406900" imgH="812800" progId="Equation.DSMT4">
                  <p:embed/>
                </p:oleObj>
              </mc:Choice>
              <mc:Fallback>
                <p:oleObj r:id="rId7" imgW="4406900" imgH="812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733800"/>
                        <a:ext cx="7471186"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7" name="Object 7"/>
          <p:cNvGraphicFramePr>
            <a:graphicFrameLocks noChangeAspect="1"/>
          </p:cNvGraphicFramePr>
          <p:nvPr/>
        </p:nvGraphicFramePr>
        <p:xfrm>
          <a:off x="1295400" y="5867400"/>
          <a:ext cx="1447800" cy="461387"/>
        </p:xfrm>
        <a:graphic>
          <a:graphicData uri="http://schemas.openxmlformats.org/presentationml/2006/ole">
            <mc:AlternateContent xmlns:mc="http://schemas.openxmlformats.org/markup-compatibility/2006">
              <mc:Choice xmlns:v="urn:schemas-microsoft-com:vml" Requires="v">
                <p:oleObj spid="_x0000_s30747" r:id="rId9" imgW="863225" imgH="279279" progId="Equation.DSMT4">
                  <p:embed/>
                </p:oleObj>
              </mc:Choice>
              <mc:Fallback>
                <p:oleObj r:id="rId9" imgW="863225" imgH="279279"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867400"/>
                        <a:ext cx="1447800" cy="46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F9F4866-890A-4CEF-8CF7-1F5C358FF30E}"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101</TotalTime>
  <Words>975</Words>
  <Application>Microsoft Office PowerPoint</Application>
  <PresentationFormat>On-screen Show (4:3)</PresentationFormat>
  <Paragraphs>187</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Book Powerpoint FINAL</vt:lpstr>
      <vt:lpstr>MathType 6.0 Equation</vt:lpstr>
      <vt:lpstr>Equation</vt:lpstr>
      <vt:lpstr>Appendix 27A: An Alternative Method to Derive The Black-Scholes Option Pricing Model (Related to 27.5)</vt:lpstr>
      <vt:lpstr>Appendix 27A: An Alternative Method to Derive The Black-Scholes Option Pricing Model</vt:lpstr>
      <vt:lpstr>Appendix 27A.1:  Assumptions and the Present Value of the Expected Terminal Option Price</vt:lpstr>
      <vt:lpstr>Appendix 27A.1: Assumptions and the Present Value of the Expected Terminal Option Price</vt:lpstr>
      <vt:lpstr>Appendix 27A.1: Assumptions and the Present Value of the Expected Terminal Option Price</vt:lpstr>
      <vt:lpstr>Appendix 27A.1: Assumptions and the Present Value of the Expected Terminal Option Price</vt:lpstr>
      <vt:lpstr>Appendix 27A.2:  Present Value of the Partial Expectation of the Terminal Stock Price</vt:lpstr>
      <vt:lpstr>Appendix 27A.2: Present Value of the Partial Expectation of the Terminal Stock Price</vt:lpstr>
      <vt:lpstr>Appendix 27A.2: Present Value of the Partial Expectation of the Terminal Stock Price</vt:lpstr>
      <vt:lpstr>Appendix 27A.2: Present Value of the Partial Expectation of the Terminal Stock Price</vt:lpstr>
      <vt:lpstr>Appendix 27A.2: Present Value of the Partial Expectation of the Terminal Stock Price</vt:lpstr>
      <vt:lpstr>Appendix 27A.2: Present Value of the Partial Expectation of the Terminal Stock Price</vt:lpstr>
      <vt:lpstr>Appendix 27A.2: Present Value of the Partial Expectation of the Terminal Stock Price</vt:lpstr>
      <vt:lpstr>Appendix 27A.3:  Present Value of the Exercise Price under Uncertainty</vt:lpstr>
      <vt:lpstr>Appendix 27A.3: Present Value of the Exercise Price under Uncertainty</vt:lpstr>
      <vt:lpstr>Appendix 27A.3: Present Value of the Exercise Price under Uncertainty</vt:lpstr>
      <vt:lpstr>Appendix 27A.3: Present Value of the Exercise Price under Uncertainty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27A:  An Alternative Method to Derive The Black-Scholes Option Pricing Model  (27.5)</dc:title>
  <dc:creator>Student</dc:creator>
  <cp:lastModifiedBy>Research</cp:lastModifiedBy>
  <cp:revision>19</cp:revision>
  <dcterms:created xsi:type="dcterms:W3CDTF">2013-01-30T19:58:44Z</dcterms:created>
  <dcterms:modified xsi:type="dcterms:W3CDTF">2013-02-01T19:03:53Z</dcterms:modified>
</cp:coreProperties>
</file>