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7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2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2.wmf"/><Relationship Id="rId4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6601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817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A5E272-269C-488B-8627-83E95FEDFEC9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A5E272-269C-488B-8627-83E95FEDFEC9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21DA4434-8B78-46A5-B6F5-CAE1D2E96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6200" y="533400"/>
            <a:ext cx="4648200" cy="2438400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Appendix 2A. </a:t>
            </a:r>
            <a:endParaRPr lang="en-US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regression and multiple regression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-7620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8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800" b="1">
                <a:latin typeface="Times New Roman" pitchFamily="18" charset="0"/>
                <a:cs typeface="Times New Roman" pitchFamily="18" charset="0"/>
              </a:rPr>
              <a:t>Variance of</a:t>
            </a:r>
          </a:p>
        </p:txBody>
      </p:sp>
      <p:graphicFrame>
        <p:nvGraphicFramePr>
          <p:cNvPr id="6349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69165"/>
              </p:ext>
            </p:extLst>
          </p:nvPr>
        </p:nvGraphicFramePr>
        <p:xfrm>
          <a:off x="2411413" y="517525"/>
          <a:ext cx="35718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26720" imgH="215640" progId="Equation.DSMT4">
                  <p:embed/>
                </p:oleObj>
              </mc:Choice>
              <mc:Fallback>
                <p:oleObj name="Equation" r:id="rId3" imgW="126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17525"/>
                        <a:ext cx="357187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854067"/>
              </p:ext>
            </p:extLst>
          </p:nvPr>
        </p:nvGraphicFramePr>
        <p:xfrm>
          <a:off x="1258888" y="1458913"/>
          <a:ext cx="52578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2120900" imgH="482600" progId="Equation.DSMT4">
                  <p:embed/>
                </p:oleObj>
              </mc:Choice>
              <mc:Fallback>
                <p:oleObj name="Equation" r:id="rId5" imgW="2120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58913"/>
                        <a:ext cx="5257800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183868"/>
              </p:ext>
            </p:extLst>
          </p:nvPr>
        </p:nvGraphicFramePr>
        <p:xfrm>
          <a:off x="1258888" y="2924175"/>
          <a:ext cx="3311525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1333500" imgH="762000" progId="Equation.DSMT4">
                  <p:embed/>
                </p:oleObj>
              </mc:Choice>
              <mc:Fallback>
                <p:oleObj name="Equation" r:id="rId7" imgW="13335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924175"/>
                        <a:ext cx="3311525" cy="189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776447"/>
              </p:ext>
            </p:extLst>
          </p:nvPr>
        </p:nvGraphicFramePr>
        <p:xfrm>
          <a:off x="1258888" y="5013325"/>
          <a:ext cx="482441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1866900" imgH="431800" progId="Equation.DSMT4">
                  <p:embed/>
                </p:oleObj>
              </mc:Choice>
              <mc:Fallback>
                <p:oleObj name="Equation" r:id="rId9" imgW="1866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013325"/>
                        <a:ext cx="4824412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2406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2891909"/>
            <a:ext cx="1569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1371600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3653909"/>
            <a:ext cx="1646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1447800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408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10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Variance of</a:t>
            </a:r>
          </a:p>
        </p:txBody>
      </p:sp>
      <p:graphicFrame>
        <p:nvGraphicFramePr>
          <p:cNvPr id="7065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874880"/>
              </p:ext>
            </p:extLst>
          </p:nvPr>
        </p:nvGraphicFramePr>
        <p:xfrm>
          <a:off x="2630488" y="517525"/>
          <a:ext cx="35718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126720" imgH="215640" progId="Equation.DSMT4">
                  <p:embed/>
                </p:oleObj>
              </mc:Choice>
              <mc:Fallback>
                <p:oleObj name="Equation" r:id="rId3" imgW="126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88" y="517525"/>
                        <a:ext cx="357187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Rectangle 4"/>
          <p:cNvSpPr>
            <a:spLocks noRot="1" noChangeArrowheads="1"/>
          </p:cNvSpPr>
          <p:nvPr/>
        </p:nvSpPr>
        <p:spPr bwMode="auto">
          <a:xfrm>
            <a:off x="250825" y="1484313"/>
            <a:ext cx="85407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(2.A.10)</a:t>
            </a: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altLang="zh-TW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altLang="zh-TW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(2.A.11)</a:t>
            </a: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altLang="zh-TW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en-US" altLang="zh-TW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(2.A.12)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174953"/>
              </p:ext>
            </p:extLst>
          </p:nvPr>
        </p:nvGraphicFramePr>
        <p:xfrm>
          <a:off x="2411413" y="1341438"/>
          <a:ext cx="30956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1091726" imgH="418918" progId="Equation.DSMT4">
                  <p:embed/>
                </p:oleObj>
              </mc:Choice>
              <mc:Fallback>
                <p:oleObj name="Equation" r:id="rId5" imgW="1091726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341438"/>
                        <a:ext cx="3095625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453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030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6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138204"/>
              </p:ext>
            </p:extLst>
          </p:nvPr>
        </p:nvGraphicFramePr>
        <p:xfrm>
          <a:off x="2268538" y="3213100"/>
          <a:ext cx="3744912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7" imgW="1358310" imgH="431613" progId="Equation.DSMT4">
                  <p:embed/>
                </p:oleObj>
              </mc:Choice>
              <mc:Fallback>
                <p:oleObj name="Equation" r:id="rId7" imgW="1358310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213100"/>
                        <a:ext cx="3744912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458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030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6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172924"/>
              </p:ext>
            </p:extLst>
          </p:nvPr>
        </p:nvGraphicFramePr>
        <p:xfrm>
          <a:off x="2268538" y="4941888"/>
          <a:ext cx="37433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9" imgW="1524000" imgH="431800" progId="Equation.DSMT4">
                  <p:embed/>
                </p:oleObj>
              </mc:Choice>
              <mc:Fallback>
                <p:oleObj name="Equation" r:id="rId9" imgW="1524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41888"/>
                        <a:ext cx="3743325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458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11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9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Multiple Regression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en-US" altLang="zh-TW" sz="240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(2.A.13a)</a:t>
            </a:r>
          </a:p>
          <a:p>
            <a:pPr>
              <a:buFont typeface="Wingdings" pitchFamily="2" charset="2"/>
              <a:buNone/>
            </a:pPr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The error sum of squares can be defined as:</a:t>
            </a:r>
          </a:p>
          <a:p>
            <a:pPr>
              <a:buFont typeface="Wingdings" pitchFamily="2" charset="2"/>
              <a:buNone/>
            </a:pPr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zh-TW" sz="2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Where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377867"/>
              </p:ext>
            </p:extLst>
          </p:nvPr>
        </p:nvGraphicFramePr>
        <p:xfrm>
          <a:off x="1403350" y="1773238"/>
          <a:ext cx="51847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1651000" imgH="241300" progId="Equation.DSMT4">
                  <p:embed/>
                </p:oleObj>
              </mc:Choice>
              <mc:Fallback>
                <p:oleObj name="Equation" r:id="rId3" imgW="1651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773238"/>
                        <a:ext cx="518477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913280"/>
              </p:ext>
            </p:extLst>
          </p:nvPr>
        </p:nvGraphicFramePr>
        <p:xfrm>
          <a:off x="1403350" y="3644900"/>
          <a:ext cx="53276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1524000" imgH="254000" progId="Equation.DSMT4">
                  <p:embed/>
                </p:oleObj>
              </mc:Choice>
              <mc:Fallback>
                <p:oleObj name="Equation" r:id="rId5" imgW="1524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644900"/>
                        <a:ext cx="532765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72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3110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5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233802"/>
              </p:ext>
            </p:extLst>
          </p:nvPr>
        </p:nvGraphicFramePr>
        <p:xfrm>
          <a:off x="1619250" y="5445125"/>
          <a:ext cx="45354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7" imgW="1434477" imgH="266584" progId="Equation.DSMT4">
                  <p:embed/>
                </p:oleObj>
              </mc:Choice>
              <mc:Fallback>
                <p:oleObj name="Equation" r:id="rId7" imgW="1434477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445125"/>
                        <a:ext cx="45354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12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7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Multiple Regression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 dirty="0">
              <a:latin typeface="Times New Roman"/>
              <a:cs typeface="Times New Roman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>
                <a:latin typeface="Times New Roman"/>
                <a:cs typeface="Times New Roman"/>
              </a:rPr>
              <a:t>(2.A.14a)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 dirty="0">
              <a:latin typeface="Times New Roman"/>
              <a:cs typeface="Times New Roman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 dirty="0">
              <a:latin typeface="Times New Roman"/>
              <a:cs typeface="Times New Roman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 dirty="0">
              <a:latin typeface="Times New Roman"/>
              <a:cs typeface="Times New Roman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>
                <a:latin typeface="Times New Roman"/>
                <a:cs typeface="Times New Roman"/>
              </a:rPr>
              <a:t>(2.A.14b)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 dirty="0">
              <a:latin typeface="Times New Roman"/>
              <a:cs typeface="Times New Roman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 dirty="0">
              <a:latin typeface="Times New Roman"/>
              <a:cs typeface="Times New Roman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>
                <a:latin typeface="Times New Roman"/>
                <a:cs typeface="Times New Roman"/>
              </a:rPr>
              <a:t>(2.A.14c)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9128"/>
              </p:ext>
            </p:extLst>
          </p:nvPr>
        </p:nvGraphicFramePr>
        <p:xfrm>
          <a:off x="395288" y="1773238"/>
          <a:ext cx="619283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2755900" imgH="393700" progId="Equation.DSMT4">
                  <p:embed/>
                </p:oleObj>
              </mc:Choice>
              <mc:Fallback>
                <p:oleObj name="Equation" r:id="rId3" imgW="2755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3238"/>
                        <a:ext cx="6192837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840802"/>
              </p:ext>
            </p:extLst>
          </p:nvPr>
        </p:nvGraphicFramePr>
        <p:xfrm>
          <a:off x="323850" y="3368675"/>
          <a:ext cx="8135938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5" imgW="3733800" imgH="393700" progId="Equation.DSMT4">
                  <p:embed/>
                </p:oleObj>
              </mc:Choice>
              <mc:Fallback>
                <p:oleObj name="Equation" r:id="rId5" imgW="3733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368675"/>
                        <a:ext cx="8135938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5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807017"/>
              </p:ext>
            </p:extLst>
          </p:nvPr>
        </p:nvGraphicFramePr>
        <p:xfrm>
          <a:off x="468313" y="5037138"/>
          <a:ext cx="813593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7" imgW="3784600" imgH="393700" progId="Equation.DSMT4">
                  <p:embed/>
                </p:oleObj>
              </mc:Choice>
              <mc:Fallback>
                <p:oleObj name="Equation" r:id="rId7" imgW="3784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037138"/>
                        <a:ext cx="8135937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13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3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Multiple Regression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= na + b(0) + c(0),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(2.A.15a)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(2.A.15b)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(2.A.15c)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839498"/>
              </p:ext>
            </p:extLst>
          </p:nvPr>
        </p:nvGraphicFramePr>
        <p:xfrm>
          <a:off x="323850" y="3602038"/>
          <a:ext cx="662463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2463800" imgH="254000" progId="Equation.DSMT4">
                  <p:embed/>
                </p:oleObj>
              </mc:Choice>
              <mc:Fallback>
                <p:oleObj name="Equation" r:id="rId3" imgW="246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602038"/>
                        <a:ext cx="6624638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588769"/>
              </p:ext>
            </p:extLst>
          </p:nvPr>
        </p:nvGraphicFramePr>
        <p:xfrm>
          <a:off x="323850" y="5445125"/>
          <a:ext cx="65532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2489200" imgH="254000" progId="Equation.DSMT4">
                  <p:embed/>
                </p:oleObj>
              </mc:Choice>
              <mc:Fallback>
                <p:oleObj name="Equation" r:id="rId5" imgW="2489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445125"/>
                        <a:ext cx="655320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14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8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Multiple Regression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(2.A.16a)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(2.A.16b)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(2.A.17)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19967"/>
              </p:ext>
            </p:extLst>
          </p:nvPr>
        </p:nvGraphicFramePr>
        <p:xfrm>
          <a:off x="395288" y="1557338"/>
          <a:ext cx="62642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2959100" imgH="508000" progId="Equation.DSMT4">
                  <p:embed/>
                </p:oleObj>
              </mc:Choice>
              <mc:Fallback>
                <p:oleObj name="Equation" r:id="rId3" imgW="2959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62642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001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602418"/>
              </p:ext>
            </p:extLst>
          </p:nvPr>
        </p:nvGraphicFramePr>
        <p:xfrm>
          <a:off x="611188" y="3424238"/>
          <a:ext cx="6265862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5" imgW="2628900" imgH="482600" progId="Equation.DSMT4">
                  <p:embed/>
                </p:oleObj>
              </mc:Choice>
              <mc:Fallback>
                <p:oleObj name="Equation" r:id="rId5" imgW="2628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424238"/>
                        <a:ext cx="6265862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7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784123"/>
              </p:ext>
            </p:extLst>
          </p:nvPr>
        </p:nvGraphicFramePr>
        <p:xfrm>
          <a:off x="2555875" y="5445125"/>
          <a:ext cx="29527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7" imgW="1091726" imgH="253890" progId="Equation.DSMT4">
                  <p:embed/>
                </p:oleObj>
              </mc:Choice>
              <mc:Fallback>
                <p:oleObj name="Equation" r:id="rId7" imgW="109172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445125"/>
                        <a:ext cx="2952750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15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6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3200" b="1">
                <a:latin typeface="Times New Roman" pitchFamily="18" charset="0"/>
                <a:cs typeface="Times New Roman" pitchFamily="18" charset="0"/>
              </a:rPr>
              <a:t>Multiple Regression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(2.A.13b)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(2.A.18)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(2.A.19)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179871"/>
              </p:ext>
            </p:extLst>
          </p:nvPr>
        </p:nvGraphicFramePr>
        <p:xfrm>
          <a:off x="611188" y="1341438"/>
          <a:ext cx="626586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2717800" imgH="406400" progId="Equation.DSMT4">
                  <p:embed/>
                </p:oleObj>
              </mc:Choice>
              <mc:Fallback>
                <p:oleObj name="Equation" r:id="rId3" imgW="2717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341438"/>
                        <a:ext cx="6265862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30681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37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951671"/>
              </p:ext>
            </p:extLst>
          </p:nvPr>
        </p:nvGraphicFramePr>
        <p:xfrm>
          <a:off x="684213" y="2924175"/>
          <a:ext cx="67675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2794000" imgH="355600" progId="Equation.DSMT4">
                  <p:embed/>
                </p:oleObj>
              </mc:Choice>
              <mc:Fallback>
                <p:oleObj name="Equation" r:id="rId5" imgW="2794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924175"/>
                        <a:ext cx="6767512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37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82778"/>
              </p:ext>
            </p:extLst>
          </p:nvPr>
        </p:nvGraphicFramePr>
        <p:xfrm>
          <a:off x="1116013" y="4437063"/>
          <a:ext cx="56165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7" imgW="1714500" imgH="254000" progId="Equation.DSMT4">
                  <p:embed/>
                </p:oleObj>
              </mc:Choice>
              <mc:Fallback>
                <p:oleObj name="Equation" r:id="rId7" imgW="1714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437063"/>
                        <a:ext cx="561657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0" y="31109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37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795398"/>
              </p:ext>
            </p:extLst>
          </p:nvPr>
        </p:nvGraphicFramePr>
        <p:xfrm>
          <a:off x="1835150" y="5445125"/>
          <a:ext cx="4752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9" imgW="1396394" imgH="266584" progId="Equation.DSMT4">
                  <p:embed/>
                </p:oleObj>
              </mc:Choice>
              <mc:Fallback>
                <p:oleObj name="Equation" r:id="rId9" imgW="1396394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445125"/>
                        <a:ext cx="4752975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16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5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Multiple Regression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2.A.20)</a:t>
            </a:r>
          </a:p>
          <a:p>
            <a:pPr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where </a:t>
            </a:r>
          </a:p>
          <a:p>
            <a:pPr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	   TSS = Total sum of squares;</a:t>
            </a:r>
          </a:p>
          <a:p>
            <a:pPr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     ESS = Residual sum of squares; and</a:t>
            </a:r>
          </a:p>
          <a:p>
            <a:pPr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     RSS = Regression sum of squares.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3039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37823"/>
              </p:ext>
            </p:extLst>
          </p:nvPr>
        </p:nvGraphicFramePr>
        <p:xfrm>
          <a:off x="395288" y="1844675"/>
          <a:ext cx="58324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2298700" imgH="406400" progId="Equation.DSMT4">
                  <p:embed/>
                </p:oleObj>
              </mc:Choice>
              <mc:Fallback>
                <p:oleObj name="Equation" r:id="rId3" imgW="2298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44675"/>
                        <a:ext cx="58324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17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2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04813"/>
            <a:ext cx="8540750" cy="515937"/>
          </a:xfrm>
        </p:spPr>
        <p:txBody>
          <a:bodyPr/>
          <a:lstStyle/>
          <a:p>
            <a:pPr algn="l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Multiple Regression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(2.A.21)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(2.A.22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2800" i="1" dirty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= the number of independent variables.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048799"/>
              </p:ext>
            </p:extLst>
          </p:nvPr>
        </p:nvGraphicFramePr>
        <p:xfrm>
          <a:off x="1403350" y="1277937"/>
          <a:ext cx="45370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2476500" imgH="469900" progId="Equation.DSMT4">
                  <p:embed/>
                </p:oleObj>
              </mc:Choice>
              <mc:Fallback>
                <p:oleObj name="Equation" r:id="rId3" imgW="2476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277937"/>
                        <a:ext cx="453707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15207"/>
              </p:ext>
            </p:extLst>
          </p:nvPr>
        </p:nvGraphicFramePr>
        <p:xfrm>
          <a:off x="2627313" y="2209800"/>
          <a:ext cx="223202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1016000" imgH="457200" progId="Equation.DSMT4">
                  <p:embed/>
                </p:oleObj>
              </mc:Choice>
              <mc:Fallback>
                <p:oleObj name="Equation" r:id="rId5" imgW="101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209800"/>
                        <a:ext cx="2232025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7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467886"/>
              </p:ext>
            </p:extLst>
          </p:nvPr>
        </p:nvGraphicFramePr>
        <p:xfrm>
          <a:off x="1692275" y="3505200"/>
          <a:ext cx="3167063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7" imgW="1333500" imgH="419100" progId="Equation.DSMT4">
                  <p:embed/>
                </p:oleObj>
              </mc:Choice>
              <mc:Fallback>
                <p:oleObj name="Equation" r:id="rId7" imgW="1333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505200"/>
                        <a:ext cx="3167063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597701"/>
              </p:ext>
            </p:extLst>
          </p:nvPr>
        </p:nvGraphicFramePr>
        <p:xfrm>
          <a:off x="1692275" y="4648200"/>
          <a:ext cx="28797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9" imgW="1295400" imgH="419100" progId="Equation.DSMT4">
                  <p:embed/>
                </p:oleObj>
              </mc:Choice>
              <mc:Fallback>
                <p:oleObj name="Equation" r:id="rId9" imgW="1295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648200"/>
                        <a:ext cx="2879725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18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04813"/>
            <a:ext cx="8540750" cy="515937"/>
          </a:xfrm>
        </p:spPr>
        <p:txBody>
          <a:bodyPr/>
          <a:lstStyle/>
          <a:p>
            <a:pPr algn="l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Multiple Regression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(2.A.23)</a:t>
            </a:r>
          </a:p>
          <a:p>
            <a:pPr algn="r"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where F(k-1, n-k) represents F-statistic with </a:t>
            </a:r>
            <a:endParaRPr lang="en-US" altLang="zh-TW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zh-TW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en-US" altLang="zh-TW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TW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en-US" altLang="zh-TW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degrees of freedom.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152754"/>
              </p:ext>
            </p:extLst>
          </p:nvPr>
        </p:nvGraphicFramePr>
        <p:xfrm>
          <a:off x="2771775" y="1268413"/>
          <a:ext cx="30956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1345616" imgH="393529" progId="Equation.DSMT4">
                  <p:embed/>
                </p:oleObj>
              </mc:Choice>
              <mc:Fallback>
                <p:oleObj name="Equation" r:id="rId3" imgW="134561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268413"/>
                        <a:ext cx="3095625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560242"/>
              </p:ext>
            </p:extLst>
          </p:nvPr>
        </p:nvGraphicFramePr>
        <p:xfrm>
          <a:off x="539750" y="3341688"/>
          <a:ext cx="403225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5" imgW="1739900" imgH="419100" progId="Equation.DSMT4">
                  <p:embed/>
                </p:oleObj>
              </mc:Choice>
              <mc:Fallback>
                <p:oleObj name="Equation" r:id="rId5" imgW="1739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41688"/>
                        <a:ext cx="4032250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3453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19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4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Appendix 2A. Simple regression and multiple regression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1550" y="1916113"/>
            <a:ext cx="5905500" cy="24495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A.1 INTRODUCTION</a:t>
            </a:r>
          </a:p>
          <a:p>
            <a:pPr>
              <a:buFont typeface="Wingdings" pitchFamily="2" charset="2"/>
              <a:buNone/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A.2 SIMPLE REGRESSION</a:t>
            </a:r>
            <a:endParaRPr lang="en-US" altLang="zh-TW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Variance of </a:t>
            </a:r>
          </a:p>
          <a:p>
            <a:pPr>
              <a:buFont typeface="Wingdings" pitchFamily="2" charset="2"/>
              <a:buNone/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Multiple Regression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36283"/>
              </p:ext>
            </p:extLst>
          </p:nvPr>
        </p:nvGraphicFramePr>
        <p:xfrm>
          <a:off x="4427538" y="3068638"/>
          <a:ext cx="3254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26780" imgH="215526" progId="Equation.DSMT4">
                  <p:embed/>
                </p:oleObj>
              </mc:Choice>
              <mc:Fallback>
                <p:oleObj name="Equation" r:id="rId3" imgW="126780" imgH="21552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068638"/>
                        <a:ext cx="325437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46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6200" y="533400"/>
            <a:ext cx="4648200" cy="2438400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Appendix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2B. </a:t>
            </a:r>
          </a:p>
          <a:p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Instrumental variables and two-stage least squares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-7620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0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734425" cy="587375"/>
          </a:xfrm>
        </p:spPr>
        <p:txBody>
          <a:bodyPr/>
          <a:lstStyle/>
          <a:p>
            <a:pPr algn="l"/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Appendix 2B. Instrumental variables and two-stage least squares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852738"/>
            <a:ext cx="8540750" cy="17287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2. B.1  ERRORS-IN-VARIABLE PROBLEM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2. B.2  INSTRUMENTAL VARIABLES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2. B.3  TWO-STAGE, LEAST-SQUARE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21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67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2. B.1 ERRORS-IN-VARIABLE PROBLEM</a:t>
            </a: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(2.B.1)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(2.B.2)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(2.B.3)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529583"/>
              </p:ext>
            </p:extLst>
          </p:nvPr>
        </p:nvGraphicFramePr>
        <p:xfrm>
          <a:off x="1763713" y="1916113"/>
          <a:ext cx="40322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3" imgW="1435100" imgH="241300" progId="Equation.DSMT4">
                  <p:embed/>
                </p:oleObj>
              </mc:Choice>
              <mc:Fallback>
                <p:oleObj name="Equation" r:id="rId3" imgW="143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916113"/>
                        <a:ext cx="4032250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682529"/>
              </p:ext>
            </p:extLst>
          </p:nvPr>
        </p:nvGraphicFramePr>
        <p:xfrm>
          <a:off x="2627313" y="3573463"/>
          <a:ext cx="24495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5" imgW="939800" imgH="228600" progId="Equation.DSMT4">
                  <p:embed/>
                </p:oleObj>
              </mc:Choice>
              <mc:Fallback>
                <p:oleObj name="Equation" r:id="rId5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573463"/>
                        <a:ext cx="24495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587241"/>
              </p:ext>
            </p:extLst>
          </p:nvPr>
        </p:nvGraphicFramePr>
        <p:xfrm>
          <a:off x="1331913" y="5445125"/>
          <a:ext cx="51847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7" imgW="2209800" imgH="254000" progId="Equation.DSMT4">
                  <p:embed/>
                </p:oleObj>
              </mc:Choice>
              <mc:Fallback>
                <p:oleObj name="Equation" r:id="rId7" imgW="220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445125"/>
                        <a:ext cx="518477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22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35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2. B.1 ERRORS-IN-VARIABLE PROBLEM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(2.B.4)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(2.B.5)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448425"/>
              </p:ext>
            </p:extLst>
          </p:nvPr>
        </p:nvGraphicFramePr>
        <p:xfrm>
          <a:off x="1763713" y="2060575"/>
          <a:ext cx="45370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1562100" imgH="254000" progId="Equation.DSMT4">
                  <p:embed/>
                </p:oleObj>
              </mc:Choice>
              <mc:Fallback>
                <p:oleObj name="Equation" r:id="rId3" imgW="156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060575"/>
                        <a:ext cx="4537075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2749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8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219102"/>
              </p:ext>
            </p:extLst>
          </p:nvPr>
        </p:nvGraphicFramePr>
        <p:xfrm>
          <a:off x="323850" y="3860800"/>
          <a:ext cx="72009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5" imgW="3200400" imgH="990600" progId="Equation.DSMT4">
                  <p:embed/>
                </p:oleObj>
              </mc:Choice>
              <mc:Fallback>
                <p:oleObj name="Equation" r:id="rId5" imgW="3200400" imgH="99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860800"/>
                        <a:ext cx="7200900" cy="222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23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54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2. B.2 INSTRUMENTAL VARIABLES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(2.B.6)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(2.B.7)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(2.B.8a)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(2.B.8b)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831792"/>
              </p:ext>
            </p:extLst>
          </p:nvPr>
        </p:nvGraphicFramePr>
        <p:xfrm>
          <a:off x="900113" y="1412875"/>
          <a:ext cx="597693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2425700" imgH="241300" progId="Equation.DSMT4">
                  <p:embed/>
                </p:oleObj>
              </mc:Choice>
              <mc:Fallback>
                <p:oleObj name="Equation" r:id="rId3" imgW="2425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5976937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534540"/>
              </p:ext>
            </p:extLst>
          </p:nvPr>
        </p:nvGraphicFramePr>
        <p:xfrm>
          <a:off x="1835150" y="2263775"/>
          <a:ext cx="4608513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5" imgW="1930400" imgH="457200" progId="Equation.DSMT4">
                  <p:embed/>
                </p:oleObj>
              </mc:Choice>
              <mc:Fallback>
                <p:oleObj name="Equation" r:id="rId5" imgW="193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263775"/>
                        <a:ext cx="4608513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850199"/>
              </p:ext>
            </p:extLst>
          </p:nvPr>
        </p:nvGraphicFramePr>
        <p:xfrm>
          <a:off x="2195513" y="3851275"/>
          <a:ext cx="352901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7" imgW="1231366" imgH="228501" progId="Equation.DSMT4">
                  <p:embed/>
                </p:oleObj>
              </mc:Choice>
              <mc:Fallback>
                <p:oleObj name="Equation" r:id="rId7" imgW="123136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851275"/>
                        <a:ext cx="3529012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367976"/>
              </p:ext>
            </p:extLst>
          </p:nvPr>
        </p:nvGraphicFramePr>
        <p:xfrm>
          <a:off x="1908175" y="4997450"/>
          <a:ext cx="44640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9" imgW="1727200" imgH="228600" progId="Equation.DSMT4">
                  <p:embed/>
                </p:oleObj>
              </mc:Choice>
              <mc:Fallback>
                <p:oleObj name="Equation" r:id="rId9" imgW="172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997450"/>
                        <a:ext cx="446405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24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63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2. B.2 INSTRUMENTAL VARIABLES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(2.B.9a)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(2.B.9b)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(2.B.10a)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(2.B.10b)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724059"/>
              </p:ext>
            </p:extLst>
          </p:nvPr>
        </p:nvGraphicFramePr>
        <p:xfrm>
          <a:off x="1187450" y="1697038"/>
          <a:ext cx="532923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1727200" imgH="228600" progId="Equation.DSMT4">
                  <p:embed/>
                </p:oleObj>
              </mc:Choice>
              <mc:Fallback>
                <p:oleObj name="Equation" r:id="rId3" imgW="172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697038"/>
                        <a:ext cx="5329238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47126"/>
              </p:ext>
            </p:extLst>
          </p:nvPr>
        </p:nvGraphicFramePr>
        <p:xfrm>
          <a:off x="1331913" y="2997200"/>
          <a:ext cx="54721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1676400" imgH="228600" progId="Equation.DSMT4">
                  <p:embed/>
                </p:oleObj>
              </mc:Choice>
              <mc:Fallback>
                <p:oleObj name="Equation" r:id="rId5" imgW="167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97200"/>
                        <a:ext cx="5472112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3134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268598"/>
              </p:ext>
            </p:extLst>
          </p:nvPr>
        </p:nvGraphicFramePr>
        <p:xfrm>
          <a:off x="684213" y="4221163"/>
          <a:ext cx="61928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Equation" r:id="rId7" imgW="2043813" imgH="215806" progId="Equation.DSMT4">
                  <p:embed/>
                </p:oleObj>
              </mc:Choice>
              <mc:Fallback>
                <p:oleObj name="Equation" r:id="rId7" imgW="2043813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221163"/>
                        <a:ext cx="6192837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9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882998"/>
              </p:ext>
            </p:extLst>
          </p:nvPr>
        </p:nvGraphicFramePr>
        <p:xfrm>
          <a:off x="1403350" y="5445125"/>
          <a:ext cx="504031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9" imgW="1676400" imgH="228600" progId="Equation.DSMT4">
                  <p:embed/>
                </p:oleObj>
              </mc:Choice>
              <mc:Fallback>
                <p:oleObj name="Equation" r:id="rId9" imgW="167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445125"/>
                        <a:ext cx="5040313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25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8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2.B.3  TWO-STAGE, LEAST-SQUARE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(2.B.11a)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(2.B.11b)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(2.B.10′a)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(2.B.10′b)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05107"/>
              </p:ext>
            </p:extLst>
          </p:nvPr>
        </p:nvGraphicFramePr>
        <p:xfrm>
          <a:off x="1187450" y="1989138"/>
          <a:ext cx="54721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3" imgW="2235200" imgH="228600" progId="Equation.DSMT4">
                  <p:embed/>
                </p:oleObj>
              </mc:Choice>
              <mc:Fallback>
                <p:oleObj name="Equation" r:id="rId3" imgW="2235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89138"/>
                        <a:ext cx="54721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773931"/>
              </p:ext>
            </p:extLst>
          </p:nvPr>
        </p:nvGraphicFramePr>
        <p:xfrm>
          <a:off x="684213" y="2997200"/>
          <a:ext cx="59753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5" imgW="2311400" imgH="228600" progId="Equation.DSMT4">
                  <p:embed/>
                </p:oleObj>
              </mc:Choice>
              <mc:Fallback>
                <p:oleObj name="Equation" r:id="rId5" imgW="231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997200"/>
                        <a:ext cx="59753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3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728446"/>
              </p:ext>
            </p:extLst>
          </p:nvPr>
        </p:nvGraphicFramePr>
        <p:xfrm>
          <a:off x="539750" y="4162425"/>
          <a:ext cx="55451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7" imgW="2197100" imgH="254000" progId="Equation.DSMT4">
                  <p:embed/>
                </p:oleObj>
              </mc:Choice>
              <mc:Fallback>
                <p:oleObj name="Equation" r:id="rId7" imgW="2197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62425"/>
                        <a:ext cx="55451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39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937643"/>
              </p:ext>
            </p:extLst>
          </p:nvPr>
        </p:nvGraphicFramePr>
        <p:xfrm>
          <a:off x="1547813" y="5373688"/>
          <a:ext cx="45370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9" imgW="1675673" imgH="253890" progId="Equation.DSMT4">
                  <p:embed/>
                </p:oleObj>
              </mc:Choice>
              <mc:Fallback>
                <p:oleObj name="Equation" r:id="rId9" imgW="1675673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373688"/>
                        <a:ext cx="453707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26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57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2.B.3  TWO-STAGE, LEAST-SQUARE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es-E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s-E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s-ES" altLang="zh-TW">
                <a:latin typeface="Times New Roman" pitchFamily="18" charset="0"/>
                <a:cs typeface="Times New Roman" pitchFamily="18" charset="0"/>
              </a:rPr>
              <a:t>(2.B.12a)</a:t>
            </a: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 </a:t>
            </a:r>
            <a:endParaRPr lang="es-E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s-ES" altLang="zh-TW">
                <a:latin typeface="Times New Roman" pitchFamily="18" charset="0"/>
                <a:cs typeface="Times New Roman" pitchFamily="18" charset="0"/>
              </a:rPr>
              <a:t>(2.B.12b)</a:t>
            </a:r>
            <a:endParaRPr lang="en-US" altLang="zh-TW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052770"/>
              </p:ext>
            </p:extLst>
          </p:nvPr>
        </p:nvGraphicFramePr>
        <p:xfrm>
          <a:off x="323850" y="1773238"/>
          <a:ext cx="8675688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3136900" imgH="355600" progId="Equation.DSMT4">
                  <p:embed/>
                </p:oleObj>
              </mc:Choice>
              <mc:Fallback>
                <p:oleObj name="Equation" r:id="rId3" imgW="31369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3238"/>
                        <a:ext cx="8675688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4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843318"/>
              </p:ext>
            </p:extLst>
          </p:nvPr>
        </p:nvGraphicFramePr>
        <p:xfrm>
          <a:off x="323850" y="4746625"/>
          <a:ext cx="85693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5" imgW="3060700" imgH="355600" progId="Equation.DSMT4">
                  <p:embed/>
                </p:oleObj>
              </mc:Choice>
              <mc:Fallback>
                <p:oleObj name="Equation" r:id="rId5" imgW="30607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46625"/>
                        <a:ext cx="8569325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27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0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Appendix 2A. Simple regression and multiple regression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 (2.A.1a)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 (2.A.1b)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(2.A.2a)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(2.A.2b)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590242"/>
              </p:ext>
            </p:extLst>
          </p:nvPr>
        </p:nvGraphicFramePr>
        <p:xfrm>
          <a:off x="2916238" y="1484313"/>
          <a:ext cx="27368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079500" imgH="228600" progId="Equation.DSMT4">
                  <p:embed/>
                </p:oleObj>
              </mc:Choice>
              <mc:Fallback>
                <p:oleObj name="Equation" r:id="rId3" imgW="1079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484313"/>
                        <a:ext cx="27368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32479"/>
              </p:ext>
            </p:extLst>
          </p:nvPr>
        </p:nvGraphicFramePr>
        <p:xfrm>
          <a:off x="2484438" y="2492375"/>
          <a:ext cx="39592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612900" imgH="228600" progId="Equation.DSMT4">
                  <p:embed/>
                </p:oleObj>
              </mc:Choice>
              <mc:Fallback>
                <p:oleObj name="Equation" r:id="rId5" imgW="161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492375"/>
                        <a:ext cx="39592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2991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47479"/>
              </p:ext>
            </p:extLst>
          </p:nvPr>
        </p:nvGraphicFramePr>
        <p:xfrm>
          <a:off x="250825" y="3200400"/>
          <a:ext cx="8713788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5359400" imgH="508000" progId="Equation.DSMT4">
                  <p:embed/>
                </p:oleObj>
              </mc:Choice>
              <mc:Fallback>
                <p:oleObj name="Equation" r:id="rId7" imgW="53594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200400"/>
                        <a:ext cx="8713788" cy="112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3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319923"/>
              </p:ext>
            </p:extLst>
          </p:nvPr>
        </p:nvGraphicFramePr>
        <p:xfrm>
          <a:off x="1476375" y="5589588"/>
          <a:ext cx="50403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1968500" imgH="254000" progId="Equation.DSMT4">
                  <p:embed/>
                </p:oleObj>
              </mc:Choice>
              <mc:Fallback>
                <p:oleObj name="Equation" r:id="rId9" imgW="1968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589588"/>
                        <a:ext cx="504031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3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0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Appendix 2A. Simple regression and multiple regression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(2.A.3)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(2.A.4)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(2.A.5a)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(2.A.5b)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48365"/>
              </p:ext>
            </p:extLst>
          </p:nvPr>
        </p:nvGraphicFramePr>
        <p:xfrm>
          <a:off x="900113" y="1557338"/>
          <a:ext cx="57594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3276600" imgH="914400" progId="Equation.DSMT4">
                  <p:embed/>
                </p:oleObj>
              </mc:Choice>
              <mc:Fallback>
                <p:oleObj name="Equation" r:id="rId3" imgW="32766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557338"/>
                        <a:ext cx="5759450" cy="160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039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471099"/>
              </p:ext>
            </p:extLst>
          </p:nvPr>
        </p:nvGraphicFramePr>
        <p:xfrm>
          <a:off x="1476375" y="3429000"/>
          <a:ext cx="49672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2413000" imgH="406400" progId="Equation.DSMT4">
                  <p:embed/>
                </p:oleObj>
              </mc:Choice>
              <mc:Fallback>
                <p:oleObj name="Equation" r:id="rId5" imgW="2413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429000"/>
                        <a:ext cx="4967288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3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62802"/>
              </p:ext>
            </p:extLst>
          </p:nvPr>
        </p:nvGraphicFramePr>
        <p:xfrm>
          <a:off x="1619250" y="4449763"/>
          <a:ext cx="43211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2082800" imgH="393700" progId="Equation.DSMT4">
                  <p:embed/>
                </p:oleObj>
              </mc:Choice>
              <mc:Fallback>
                <p:oleObj name="Equation" r:id="rId7" imgW="208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449763"/>
                        <a:ext cx="43211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3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153499"/>
              </p:ext>
            </p:extLst>
          </p:nvPr>
        </p:nvGraphicFramePr>
        <p:xfrm>
          <a:off x="1547813" y="5486400"/>
          <a:ext cx="51847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2362200" imgH="393700" progId="Equation.DSMT4">
                  <p:embed/>
                </p:oleObj>
              </mc:Choice>
              <mc:Fallback>
                <p:oleObj name="Equation" r:id="rId9" imgW="2362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486400"/>
                        <a:ext cx="518477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4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7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Appendix 2A. Simple regression and multiple regression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(2.A.6a)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(2.A.6b)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977523"/>
              </p:ext>
            </p:extLst>
          </p:nvPr>
        </p:nvGraphicFramePr>
        <p:xfrm>
          <a:off x="2051050" y="2133600"/>
          <a:ext cx="34575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206500" imgH="381000" progId="Equation.DSMT4">
                  <p:embed/>
                </p:oleObj>
              </mc:Choice>
              <mc:Fallback>
                <p:oleObj name="Equation" r:id="rId3" imgW="1206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133600"/>
                        <a:ext cx="345757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364026"/>
              </p:ext>
            </p:extLst>
          </p:nvPr>
        </p:nvGraphicFramePr>
        <p:xfrm>
          <a:off x="1889125" y="4076700"/>
          <a:ext cx="48609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1727200" imgH="381000" progId="Equation.DSMT4">
                  <p:embed/>
                </p:oleObj>
              </mc:Choice>
              <mc:Fallback>
                <p:oleObj name="Equation" r:id="rId5" imgW="17272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4076700"/>
                        <a:ext cx="486092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5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3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Appendix 2A. Simple regression and multiple regression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(2.A.7)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(2.A.7a)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104822"/>
              </p:ext>
            </p:extLst>
          </p:nvPr>
        </p:nvGraphicFramePr>
        <p:xfrm>
          <a:off x="611188" y="1628775"/>
          <a:ext cx="6192837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3098800" imgH="1524000" progId="Equation.DSMT4">
                  <p:embed/>
                </p:oleObj>
              </mc:Choice>
              <mc:Fallback>
                <p:oleObj name="Equation" r:id="rId3" imgW="3098800" imgH="152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28775"/>
                        <a:ext cx="6192837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158103"/>
              </p:ext>
            </p:extLst>
          </p:nvPr>
        </p:nvGraphicFramePr>
        <p:xfrm>
          <a:off x="2700338" y="5300663"/>
          <a:ext cx="259238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1054100" imgH="419100" progId="Equation.DSMT4">
                  <p:embed/>
                </p:oleObj>
              </mc:Choice>
              <mc:Fallback>
                <p:oleObj name="Equation" r:id="rId5" imgW="1054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300663"/>
                        <a:ext cx="2592387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6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2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Appendix 2A. Simple regression and multiple regression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 (2.A.8)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(2.A.8a)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2406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466667"/>
              </p:ext>
            </p:extLst>
          </p:nvPr>
        </p:nvGraphicFramePr>
        <p:xfrm>
          <a:off x="323850" y="1916113"/>
          <a:ext cx="7127875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4800600" imgH="1676400" progId="Equation.DSMT4">
                  <p:embed/>
                </p:oleObj>
              </mc:Choice>
              <mc:Fallback>
                <p:oleObj name="Equation" r:id="rId3" imgW="4800600" imgH="167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916113"/>
                        <a:ext cx="7127875" cy="248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134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163966"/>
              </p:ext>
            </p:extLst>
          </p:nvPr>
        </p:nvGraphicFramePr>
        <p:xfrm>
          <a:off x="2987675" y="5516563"/>
          <a:ext cx="216058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698197" imgH="215806" progId="Equation.DSMT4">
                  <p:embed/>
                </p:oleObj>
              </mc:Choice>
              <mc:Fallback>
                <p:oleObj name="Equation" r:id="rId5" imgW="698197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516563"/>
                        <a:ext cx="2160588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7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3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609600"/>
            <a:ext cx="8540750" cy="515938"/>
          </a:xfrm>
        </p:spPr>
        <p:txBody>
          <a:bodyPr/>
          <a:lstStyle/>
          <a:p>
            <a:pPr algn="l"/>
            <a:r>
              <a:rPr lang="en-US" altLang="zh-TW" sz="2800" b="1">
                <a:latin typeface="Times New Roman" pitchFamily="18" charset="0"/>
                <a:cs typeface="Times New Roman" pitchFamily="18" charset="0"/>
              </a:rPr>
              <a:t>Variance of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12875"/>
            <a:ext cx="8540750" cy="5184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Equation (2.A.7a) implies that:</a:t>
            </a:r>
          </a:p>
          <a:p>
            <a:pPr>
              <a:buFont typeface="Wingdings" pitchFamily="2" charset="2"/>
              <a:buNone/>
            </a:pPr>
            <a:endParaRPr lang="en-US" altLang="zh-TW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zh-TW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(2.A.7b)</a:t>
            </a:r>
          </a:p>
          <a:p>
            <a:pPr>
              <a:buFont typeface="Wingdings" pitchFamily="2" charset="2"/>
              <a:buNone/>
            </a:pPr>
            <a:endParaRPr lang="en-US" altLang="zh-TW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Where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134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355254"/>
              </p:ext>
            </p:extLst>
          </p:nvPr>
        </p:nvGraphicFramePr>
        <p:xfrm>
          <a:off x="2484438" y="620713"/>
          <a:ext cx="3270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26720" imgH="215640" progId="Equation.DSMT4">
                  <p:embed/>
                </p:oleObj>
              </mc:Choice>
              <mc:Fallback>
                <p:oleObj name="Equation" r:id="rId3" imgW="126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620713"/>
                        <a:ext cx="32702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034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506709"/>
              </p:ext>
            </p:extLst>
          </p:nvPr>
        </p:nvGraphicFramePr>
        <p:xfrm>
          <a:off x="827088" y="2276475"/>
          <a:ext cx="43211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536700" imgH="419100" progId="Equation.DSMT4">
                  <p:embed/>
                </p:oleObj>
              </mc:Choice>
              <mc:Fallback>
                <p:oleObj name="Equation" r:id="rId5" imgW="1536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76475"/>
                        <a:ext cx="4321175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18519"/>
              </p:ext>
            </p:extLst>
          </p:nvPr>
        </p:nvGraphicFramePr>
        <p:xfrm>
          <a:off x="1763713" y="3860800"/>
          <a:ext cx="252095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952500" imgH="914400" progId="Equation.DSMT4">
                  <p:embed/>
                </p:oleObj>
              </mc:Choice>
              <mc:Fallback>
                <p:oleObj name="Equation" r:id="rId7" imgW="9525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860800"/>
                        <a:ext cx="2520950" cy="241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8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04813"/>
            <a:ext cx="8540750" cy="658812"/>
          </a:xfrm>
        </p:spPr>
        <p:txBody>
          <a:bodyPr/>
          <a:lstStyle/>
          <a:p>
            <a:pPr algn="l"/>
            <a:r>
              <a:rPr lang="en-US" altLang="zh-TW" sz="2800" b="1">
                <a:latin typeface="Times New Roman" pitchFamily="18" charset="0"/>
                <a:cs typeface="Times New Roman" pitchFamily="18" charset="0"/>
              </a:rPr>
              <a:t>Variance of</a:t>
            </a:r>
          </a:p>
        </p:txBody>
      </p:sp>
      <p:sp>
        <p:nvSpPr>
          <p:cNvPr id="62470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125538"/>
            <a:ext cx="8540750" cy="56165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(2.A.7c)</a:t>
            </a: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endParaRPr lang="en-US" altLang="zh-TW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cs typeface="Times New Roman" pitchFamily="18" charset="0"/>
              </a:rPr>
              <a:t>(2.A.9)</a:t>
            </a:r>
          </a:p>
        </p:txBody>
      </p:sp>
      <p:graphicFrame>
        <p:nvGraphicFramePr>
          <p:cNvPr id="62468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46385797"/>
              </p:ext>
            </p:extLst>
          </p:nvPr>
        </p:nvGraphicFramePr>
        <p:xfrm>
          <a:off x="2411413" y="404813"/>
          <a:ext cx="3571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126720" imgH="215640" progId="Equation.DSMT4">
                  <p:embed/>
                </p:oleObj>
              </mc:Choice>
              <mc:Fallback>
                <p:oleObj name="Equation" r:id="rId3" imgW="126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04813"/>
                        <a:ext cx="357187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677614"/>
              </p:ext>
            </p:extLst>
          </p:nvPr>
        </p:nvGraphicFramePr>
        <p:xfrm>
          <a:off x="1547813" y="1412875"/>
          <a:ext cx="403383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1524000" imgH="381000" progId="Equation.DSMT4">
                  <p:embed/>
                </p:oleObj>
              </mc:Choice>
              <mc:Fallback>
                <p:oleObj name="Equation" r:id="rId5" imgW="1524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412875"/>
                        <a:ext cx="4033837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25442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97916"/>
              </p:ext>
            </p:extLst>
          </p:nvPr>
        </p:nvGraphicFramePr>
        <p:xfrm>
          <a:off x="1619250" y="2708275"/>
          <a:ext cx="6264275" cy="258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3390900" imgH="1397000" progId="Equation.DSMT4">
                  <p:embed/>
                </p:oleObj>
              </mc:Choice>
              <mc:Fallback>
                <p:oleObj name="Equation" r:id="rId7" imgW="3390900" imgH="139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708275"/>
                        <a:ext cx="6264275" cy="2586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223441"/>
              </p:ext>
            </p:extLst>
          </p:nvPr>
        </p:nvGraphicFramePr>
        <p:xfrm>
          <a:off x="395288" y="5800725"/>
          <a:ext cx="6985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2959100" imgH="241300" progId="Equation.DSMT4">
                  <p:embed/>
                </p:oleObj>
              </mc:Choice>
              <mc:Fallback>
                <p:oleObj name="Equation" r:id="rId9" imgW="295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800725"/>
                        <a:ext cx="69850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D884-7B35-49FB-9233-7A8213574B9D}" type="slidenum">
              <a:rPr lang="en-US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9</a:t>
            </a:fld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50335"/>
      </p:ext>
    </p:extLst>
  </p:cSld>
  <p:clrMapOvr>
    <a:masterClrMapping/>
  </p:clrMapOvr>
</p:sld>
</file>

<file path=ppt/theme/theme1.xml><?xml version="1.0" encoding="utf-8"?>
<a:theme xmlns:a="http://schemas.openxmlformats.org/drawingml/2006/main" name="SAPMDP Theme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SAPMDP Theme</Template>
  <TotalTime>5</TotalTime>
  <Words>441</Words>
  <Application>Microsoft Office PowerPoint</Application>
  <PresentationFormat>On-screen Show (4:3)</PresentationFormat>
  <Paragraphs>251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SAPMDP Theme</vt:lpstr>
      <vt:lpstr>Equation</vt:lpstr>
      <vt:lpstr>PowerPoint Presentation</vt:lpstr>
      <vt:lpstr>Appendix 2A. Simple regression and multiple regression</vt:lpstr>
      <vt:lpstr>Appendix 2A. Simple regression and multiple regression</vt:lpstr>
      <vt:lpstr>Appendix 2A. Simple regression and multiple regression</vt:lpstr>
      <vt:lpstr>Appendix 2A. Simple regression and multiple regression</vt:lpstr>
      <vt:lpstr>Appendix 2A. Simple regression and multiple regression</vt:lpstr>
      <vt:lpstr>Appendix 2A. Simple regression and multiple regression</vt:lpstr>
      <vt:lpstr>Variance of </vt:lpstr>
      <vt:lpstr>Variance of</vt:lpstr>
      <vt:lpstr>Variance of</vt:lpstr>
      <vt:lpstr>Variance of</vt:lpstr>
      <vt:lpstr>Multiple Regression</vt:lpstr>
      <vt:lpstr>Multiple Regression</vt:lpstr>
      <vt:lpstr>Multiple Regression</vt:lpstr>
      <vt:lpstr>Multiple Regression</vt:lpstr>
      <vt:lpstr>Multiple Regression</vt:lpstr>
      <vt:lpstr>Multiple Regression</vt:lpstr>
      <vt:lpstr>Multiple Regression</vt:lpstr>
      <vt:lpstr>Multiple Regression</vt:lpstr>
      <vt:lpstr>PowerPoint Presentation</vt:lpstr>
      <vt:lpstr>Appendix 2B. Instrumental variables and two-stage least squares</vt:lpstr>
      <vt:lpstr>2. B.1 ERRORS-IN-VARIABLE PROBLEM</vt:lpstr>
      <vt:lpstr>2. B.1 ERRORS-IN-VARIABLE PROBLEM</vt:lpstr>
      <vt:lpstr>2. B.2 INSTRUMENTAL VARIABLES</vt:lpstr>
      <vt:lpstr>2. B.2 INSTRUMENTAL VARIABLES</vt:lpstr>
      <vt:lpstr>2.B.3  TWO-STAGE, LEAST-SQUARE</vt:lpstr>
      <vt:lpstr>2.B.3  TWO-STAGE, LEAST-SQUARE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Research</dc:creator>
  <cp:lastModifiedBy>Research</cp:lastModifiedBy>
  <cp:revision>2</cp:revision>
  <dcterms:created xsi:type="dcterms:W3CDTF">2013-01-23T21:30:30Z</dcterms:created>
  <dcterms:modified xsi:type="dcterms:W3CDTF">2013-01-23T21:35:47Z</dcterms:modified>
</cp:coreProperties>
</file>