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86601"/>
            <a:ext cx="9144000" cy="860425"/>
          </a:xfrm>
        </p:spPr>
        <p:txBody>
          <a:bodyPr anchor="b" anchorCtr="0"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81700"/>
            <a:ext cx="9144000" cy="8001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6FDF-C967-4D60-BC34-E977E556529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E26FDF-C967-4D60-BC34-E977E556529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6FDF-C967-4D60-BC34-E977E55652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6C5E07-1233-47A4-B931-89CA0F92DDF2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6FDF-C967-4D60-BC34-E977E5565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80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6C5E07-1233-47A4-B931-89CA0F92DDF2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21E26FDF-C967-4D60-BC34-E977E5565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1E26FDF-C967-4D60-BC34-E977E556529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26FDF-C967-4D60-BC34-E977E55652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05000" y="3054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05000" y="1635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905000" y="2344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905000" y="3763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05000" y="4472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05000" y="5181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6FDF-C967-4D60-BC34-E977E55652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E26FDF-C967-4D60-BC34-E977E55652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26FDF-C967-4D60-BC34-E977E556529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12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12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26FDF-C967-4D60-BC34-E977E55652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57401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E26FDF-C967-4D60-BC34-E977E55652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E26FDF-C967-4D60-BC34-E977E55652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4108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1E26FDF-C967-4D60-BC34-E977E55652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2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-76200" y="3789362"/>
            <a:ext cx="4648200" cy="2808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Cheng Few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Joseph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Finnerty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Alice C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Donald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Wort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5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4572000" cy="3096344"/>
          </a:xfrm>
        </p:spPr>
        <p:txBody>
          <a:bodyPr anchor="ctr"/>
          <a:lstStyle/>
          <a:p>
            <a:r>
              <a:rPr lang="en-US" altLang="zh-TW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Appendix </a:t>
            </a:r>
            <a:r>
              <a:rPr lang="en-US" altLang="zh-TW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3A:</a:t>
            </a:r>
            <a:r>
              <a:rPr lang="en-US" altLang="zh-TW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Logarithms and their Properties</a:t>
            </a:r>
            <a:endParaRPr lang="zh-TW" altLang="en-US" sz="24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3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Appendix 3A:Logarithms and their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Properties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6481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Logarithms were originally developed to simplify computations. Today calculators and computers make this use of logarithms obsolete; nevertheless, they still have useful properties for application in rate of return estimation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If </a:t>
            </a:r>
            <a:r>
              <a:rPr lang="en-US" i="1" dirty="0"/>
              <a:t>M</a:t>
            </a:r>
            <a:r>
              <a:rPr lang="en-US" dirty="0"/>
              <a:t> and</a:t>
            </a:r>
            <a:r>
              <a:rPr lang="en-US" i="1" dirty="0"/>
              <a:t> N</a:t>
            </a:r>
            <a:r>
              <a:rPr lang="en-US" dirty="0"/>
              <a:t> are positive numbers and </a:t>
            </a:r>
            <a:r>
              <a:rPr lang="en-US" i="1" dirty="0"/>
              <a:t>b</a:t>
            </a:r>
            <a:r>
              <a:rPr lang="en-US" dirty="0"/>
              <a:t> is a positive number that is a base, then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From these relations we have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29812"/>
              </p:ext>
            </p:extLst>
          </p:nvPr>
        </p:nvGraphicFramePr>
        <p:xfrm>
          <a:off x="1752600" y="4572000"/>
          <a:ext cx="5938838" cy="57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2374900" imgH="228600" progId="Equation.DSMT4">
                  <p:embed/>
                </p:oleObj>
              </mc:Choice>
              <mc:Fallback>
                <p:oleObj name="Equation" r:id="rId3" imgW="23749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572000"/>
                        <a:ext cx="5938838" cy="57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48186"/>
              </p:ext>
            </p:extLst>
          </p:nvPr>
        </p:nvGraphicFramePr>
        <p:xfrm>
          <a:off x="1476375" y="5562600"/>
          <a:ext cx="6191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3098800" imgH="228600" progId="Equation.DSMT4">
                  <p:embed/>
                </p:oleObj>
              </mc:Choice>
              <mc:Fallback>
                <p:oleObj name="Equation" r:id="rId5" imgW="30988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562600"/>
                        <a:ext cx="619125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6807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Appendix 3A:Logarithms and their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Using these relations, some useful properties can be discussed.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The logarithm of a product is the sum of the logarithms of the components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514350" lvl="0" indent="-514350"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The logarithm of a quotient is the logarithm of the numerator minus the logarithm of the denominator.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endParaRPr lang="en-US" dirty="0" smtClean="0">
              <a:solidFill>
                <a:schemeClr val="tx2"/>
              </a:solidFill>
            </a:endParaRP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The logarithm of a number raised to a power equals the power times the logarithm of the number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The natural logarithm is in terms of the base </a:t>
            </a:r>
            <a:r>
              <a:rPr lang="en-US" i="1" dirty="0">
                <a:solidFill>
                  <a:schemeClr val="tx2"/>
                </a:solidFill>
              </a:rPr>
              <a:t>e</a:t>
            </a:r>
            <a:r>
              <a:rPr lang="en-US" dirty="0">
                <a:solidFill>
                  <a:schemeClr val="tx2"/>
                </a:solidFill>
              </a:rPr>
              <a:t>, where </a:t>
            </a:r>
            <a:r>
              <a:rPr lang="en-US" i="1" dirty="0">
                <a:solidFill>
                  <a:schemeClr val="tx2"/>
                </a:solidFill>
              </a:rPr>
              <a:t>e</a:t>
            </a:r>
            <a:r>
              <a:rPr lang="en-US" dirty="0">
                <a:solidFill>
                  <a:schemeClr val="tx2"/>
                </a:solidFill>
              </a:rPr>
              <a:t> is a number equal to 2.71828. As it turns out, the limit of (1+l/</a:t>
            </a:r>
            <a:r>
              <a:rPr lang="en-US" i="1" dirty="0">
                <a:solidFill>
                  <a:schemeClr val="tx2"/>
                </a:solidFill>
              </a:rPr>
              <a:t>n</a:t>
            </a:r>
            <a:r>
              <a:rPr lang="en-US" dirty="0">
                <a:solidFill>
                  <a:schemeClr val="tx2"/>
                </a:solidFill>
              </a:rPr>
              <a:t>) = </a:t>
            </a:r>
            <a:r>
              <a:rPr lang="en-US" i="1" dirty="0">
                <a:solidFill>
                  <a:schemeClr val="tx2"/>
                </a:solidFill>
              </a:rPr>
              <a:t>e</a:t>
            </a:r>
            <a:r>
              <a:rPr lang="en-US" dirty="0">
                <a:solidFill>
                  <a:schemeClr val="tx2"/>
                </a:solidFill>
              </a:rPr>
              <a:t> as </a:t>
            </a:r>
            <a:r>
              <a:rPr lang="en-US" i="1" dirty="0">
                <a:solidFill>
                  <a:schemeClr val="tx2"/>
                </a:solidFill>
              </a:rPr>
              <a:t>n</a:t>
            </a:r>
            <a:r>
              <a:rPr lang="en-US" dirty="0">
                <a:solidFill>
                  <a:schemeClr val="tx2"/>
                </a:solidFill>
              </a:rPr>
              <a:t> approaches infinity.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917824"/>
              </p:ext>
            </p:extLst>
          </p:nvPr>
        </p:nvGraphicFramePr>
        <p:xfrm>
          <a:off x="1904999" y="4572000"/>
          <a:ext cx="507422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3" imgW="3720960" imgH="279360" progId="Equation.DSMT4">
                  <p:embed/>
                </p:oleObj>
              </mc:Choice>
              <mc:Fallback>
                <p:oleObj name="Equation" r:id="rId3" imgW="3720960" imgH="279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4999" y="4572000"/>
                        <a:ext cx="5074227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06841"/>
              </p:ext>
            </p:extLst>
          </p:nvPr>
        </p:nvGraphicFramePr>
        <p:xfrm>
          <a:off x="1447800" y="3352800"/>
          <a:ext cx="1447800" cy="618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5" imgW="977900" imgH="419100" progId="Equation.DSMT4">
                  <p:embed/>
                </p:oleObj>
              </mc:Choice>
              <mc:Fallback>
                <p:oleObj name="Equation" r:id="rId5" imgW="9779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352800"/>
                        <a:ext cx="1447800" cy="6184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289990"/>
              </p:ext>
            </p:extLst>
          </p:nvPr>
        </p:nvGraphicFramePr>
        <p:xfrm>
          <a:off x="3619500" y="3505200"/>
          <a:ext cx="404272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7" imgW="2882880" imgH="253800" progId="Equation.DSMT4">
                  <p:embed/>
                </p:oleObj>
              </mc:Choice>
              <mc:Fallback>
                <p:oleObj name="Equation" r:id="rId7" imgW="288288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3505200"/>
                        <a:ext cx="4042728" cy="35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126702"/>
              </p:ext>
            </p:extLst>
          </p:nvPr>
        </p:nvGraphicFramePr>
        <p:xfrm>
          <a:off x="2733675" y="2438400"/>
          <a:ext cx="30638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9" imgW="1841500" imgH="228600" progId="Equation.DSMT4">
                  <p:embed/>
                </p:oleObj>
              </mc:Choice>
              <mc:Fallback>
                <p:oleObj name="Equation" r:id="rId9" imgW="18415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675" y="2438400"/>
                        <a:ext cx="3063875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674105"/>
      </p:ext>
    </p:extLst>
  </p:cSld>
  <p:clrMapOvr>
    <a:masterClrMapping/>
  </p:clrMapOvr>
</p:sld>
</file>

<file path=ppt/theme/theme1.xml><?xml version="1.0" encoding="utf-8"?>
<a:theme xmlns:a="http://schemas.openxmlformats.org/drawingml/2006/main" name="SAPMDP Theme">
  <a:themeElements>
    <a:clrScheme name="Financial Connection">
      <a:dk1>
        <a:srgbClr val="595959"/>
      </a:dk1>
      <a:lt1>
        <a:srgbClr val="00B050"/>
      </a:lt1>
      <a:dk2>
        <a:srgbClr val="002060"/>
      </a:dk2>
      <a:lt2>
        <a:srgbClr val="9B2D1F"/>
      </a:lt2>
      <a:accent1>
        <a:srgbClr val="0C0C0C"/>
      </a:accent1>
      <a:accent2>
        <a:srgbClr val="00B050"/>
      </a:accent2>
      <a:accent3>
        <a:srgbClr val="002060"/>
      </a:accent3>
      <a:accent4>
        <a:srgbClr val="9B2D1F"/>
      </a:accent4>
      <a:accent5>
        <a:srgbClr val="F4C33A"/>
      </a:accent5>
      <a:accent6>
        <a:srgbClr val="BFBFBF"/>
      </a:accent6>
      <a:hlink>
        <a:srgbClr val="7F7F7F"/>
      </a:hlink>
      <a:folHlink>
        <a:srgbClr val="9B2D1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SAPMDP Theme</Template>
  <TotalTime>12</TotalTime>
  <Words>187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SAPMDP Theme</vt:lpstr>
      <vt:lpstr>MathType 6.0 Equation</vt:lpstr>
      <vt:lpstr>Appendix 3A:  Logarithms and their Properties</vt:lpstr>
      <vt:lpstr>Appendix 3A:Logarithms and their Properties</vt:lpstr>
      <vt:lpstr>Appendix 3A:Logarithms and their Properties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Appendix 3A:  Logarithms and their Properties</dc:title>
  <dc:creator>Research</dc:creator>
  <cp:lastModifiedBy>Research</cp:lastModifiedBy>
  <cp:revision>2</cp:revision>
  <dcterms:created xsi:type="dcterms:W3CDTF">2013-01-23T22:36:40Z</dcterms:created>
  <dcterms:modified xsi:type="dcterms:W3CDTF">2013-01-23T22:49:01Z</dcterms:modified>
</cp:coreProperties>
</file>