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0" r:id="rId4"/>
    <p:sldId id="278" r:id="rId5"/>
    <p:sldId id="279" r:id="rId6"/>
    <p:sldId id="281" r:id="rId7"/>
    <p:sldId id="282" r:id="rId8"/>
    <p:sldId id="27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1" r:id="rId22"/>
    <p:sldId id="272" r:id="rId23"/>
    <p:sldId id="273"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42EE9B8-E28A-4DD3-A725-50C6DED859D0}"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E42EE9B8-E28A-4DD3-A725-50C6DED859D0}" type="slidenum">
              <a:rPr lang="en-US" smtClean="0"/>
              <a:pPr/>
              <a:t>‹#›</a:t>
            </a:fld>
            <a:endParaRPr lang="en-US"/>
          </a:p>
        </p:txBody>
      </p:sp>
      <p:sp>
        <p:nvSpPr>
          <p:cNvPr id="13" name="Footer Placeholder 12"/>
          <p:cNvSpPr>
            <a:spLocks noGrp="1"/>
          </p:cNvSpPr>
          <p:nvPr>
            <p:ph type="ftr" sz="quarter" idx="15"/>
          </p:nvPr>
        </p:nvSpPr>
        <p:spPr/>
        <p:txBody>
          <a:bodyPr/>
          <a:lstStyle/>
          <a:p>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E42EE9B8-E28A-4DD3-A725-50C6DED859D0}" type="slidenum">
              <a:rPr lang="en-US" smtClean="0"/>
              <a:pPr/>
              <a:t>‹#›</a:t>
            </a:fld>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E47CB2-EE3D-40A1-B0D5-0CE79D9AF108}"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EE9B8-E28A-4DD3-A725-50C6DED859D0}" type="slidenum">
              <a:rPr lang="en-US" smtClean="0"/>
              <a:pPr/>
              <a:t>‹#›</a:t>
            </a:fld>
            <a:endParaRPr lang="en-US"/>
          </a:p>
        </p:txBody>
      </p:sp>
    </p:spTree>
    <p:extLst>
      <p:ext uri="{BB962C8B-B14F-4D97-AF65-F5344CB8AC3E}">
        <p14:creationId xmlns=""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fld id="{56E47CB2-EE3D-40A1-B0D5-0CE79D9AF108}" type="datetimeFigureOut">
              <a:rPr lang="en-US" smtClean="0"/>
              <a:pPr/>
              <a:t>1/23/2013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E42EE9B8-E28A-4DD3-A725-50C6DED859D0}" type="slidenum">
              <a:rPr lang="en-US" smtClean="0"/>
              <a:pPr/>
              <a:t>‹#›</a:t>
            </a:fld>
            <a:endParaRPr lang="en-US"/>
          </a:p>
        </p:txBody>
      </p:sp>
    </p:spTree>
    <p:extLst>
      <p:ext uri="{BB962C8B-B14F-4D97-AF65-F5344CB8AC3E}">
        <p14:creationId xmlns="" xmlns:p14="http://schemas.microsoft.com/office/powerpoint/2010/main" val="424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42EE9B8-E28A-4DD3-A725-50C6DED859D0}"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42EE9B8-E28A-4DD3-A725-50C6DED859D0}" type="slidenum">
              <a:rPr lang="en-US" smtClean="0"/>
              <a:pPr/>
              <a:t>‹#›</a:t>
            </a:fld>
            <a:endParaRPr lang="en-US"/>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E42EE9B8-E28A-4DD3-A725-50C6DED859D0}" type="slidenum">
              <a:rPr lang="en-US" smtClean="0"/>
              <a:pPr/>
              <a:t>‹#›</a:t>
            </a:fld>
            <a:endParaRPr lang="en-US"/>
          </a:p>
        </p:txBody>
      </p:sp>
      <p:sp>
        <p:nvSpPr>
          <p:cNvPr id="11" name="Footer Placeholder 10"/>
          <p:cNvSpPr>
            <a:spLocks noGrp="1"/>
          </p:cNvSpPr>
          <p:nvPr>
            <p:ph type="ftr" sz="quarter" idx="11"/>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E42EE9B8-E28A-4DD3-A725-50C6DED859D0}"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42EE9B8-E28A-4DD3-A725-50C6DED859D0}" type="slidenum">
              <a:rPr lang="en-US" smtClean="0"/>
              <a:pPr/>
              <a:t>‹#›</a:t>
            </a:fld>
            <a:endParaRPr lang="en-US"/>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E42EE9B8-E28A-4DD3-A725-50C6DED859D0}" type="slidenum">
              <a:rPr lang="en-US" smtClean="0"/>
              <a:pPr/>
              <a:t>‹#›</a:t>
            </a:fld>
            <a:endParaRPr lang="en-US"/>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E42EE9B8-E28A-4DD3-A725-50C6DED859D0}" type="slidenum">
              <a:rPr lang="en-US" smtClean="0"/>
              <a:pPr/>
              <a:t>‹#›</a:t>
            </a:fld>
            <a:endParaRPr lang="en-US"/>
          </a:p>
        </p:txBody>
      </p:sp>
      <p:sp>
        <p:nvSpPr>
          <p:cNvPr id="11" name="Footer Placeholder 10"/>
          <p:cNvSpPr>
            <a:spLocks noGrp="1"/>
          </p:cNvSpPr>
          <p:nvPr>
            <p:ph type="ftr" sz="quarter" idx="15"/>
          </p:nvPr>
        </p:nvSpPr>
        <p:spPr/>
        <p:txBody>
          <a:bodyPr/>
          <a:lstStyle/>
          <a:p>
            <a:endParaRPr lang="en-US"/>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E42EE9B8-E28A-4DD3-A725-50C6DED859D0}" type="slidenum">
              <a:rPr lang="en-US" smtClean="0"/>
              <a:pPr/>
              <a:t>‹#›</a:t>
            </a:fld>
            <a:endParaRPr lang="en-US"/>
          </a:p>
        </p:txBody>
      </p:sp>
      <p:sp>
        <p:nvSpPr>
          <p:cNvPr id="10" name="Footer Placeholder 9"/>
          <p:cNvSpPr>
            <a:spLocks noGrp="1"/>
          </p:cNvSpPr>
          <p:nvPr>
            <p:ph type="ftr" sz="quarter" idx="15"/>
          </p:nvPr>
        </p:nvSpPr>
        <p:spPr/>
        <p:txBody>
          <a:bodyPr/>
          <a:lstStyle/>
          <a:p>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E42EE9B8-E28A-4DD3-A725-50C6DED859D0}" type="slidenum">
              <a:rPr lang="en-US" smtClean="0"/>
              <a:pPr/>
              <a:t>‹#›</a:t>
            </a:fld>
            <a:endParaRPr lang="en-US"/>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07504" y="476672"/>
            <a:ext cx="4752528" cy="3104728"/>
          </a:xfrm>
        </p:spPr>
        <p:txBody>
          <a:bodyPr>
            <a:noAutofit/>
          </a:bodyPr>
          <a:lstStyle/>
          <a:p>
            <a:pPr eaLnBrk="1" hangingPunct="1">
              <a:lnSpc>
                <a:spcPct val="90000"/>
              </a:lnSpc>
            </a:pPr>
            <a:r>
              <a:rPr lang="en-US" altLang="zh-TW" sz="2800" b="1" dirty="0" smtClean="0">
                <a:solidFill>
                  <a:srgbClr val="FFFFFF"/>
                </a:solidFill>
                <a:latin typeface="Times New Roman"/>
                <a:cs typeface="Times New Roman"/>
              </a:rPr>
              <a:t>Appendix 8A</a:t>
            </a:r>
          </a:p>
          <a:p>
            <a:pPr eaLnBrk="1" hangingPunct="1">
              <a:lnSpc>
                <a:spcPct val="90000"/>
              </a:lnSpc>
            </a:pPr>
            <a:r>
              <a:rPr lang="en-US" altLang="zh-TW" sz="2800" b="1" dirty="0" smtClean="0">
                <a:solidFill>
                  <a:srgbClr val="FFFFFF"/>
                </a:solidFill>
                <a:latin typeface="Times New Roman"/>
                <a:cs typeface="Times New Roman"/>
              </a:rPr>
              <a:t>	</a:t>
            </a:r>
            <a:br>
              <a:rPr lang="en-US" altLang="zh-TW" sz="2800" b="1" dirty="0" smtClean="0">
                <a:solidFill>
                  <a:srgbClr val="FFFFFF"/>
                </a:solidFill>
                <a:latin typeface="Times New Roman"/>
                <a:cs typeface="Times New Roman"/>
              </a:rPr>
            </a:br>
            <a:r>
              <a:rPr lang="en-US" altLang="zh-TW" sz="2800" b="1" dirty="0" smtClean="0">
                <a:solidFill>
                  <a:srgbClr val="FFFFFF"/>
                </a:solidFill>
                <a:latin typeface="Times New Roman"/>
                <a:cs typeface="Times New Roman"/>
              </a:rPr>
              <a:t>Graphical Analysis in Markowitz Portfolio-Selection Model: Three-Security Empirical Solution</a:t>
            </a:r>
          </a:p>
        </p:txBody>
      </p:sp>
      <p:sp>
        <p:nvSpPr>
          <p:cNvPr id="5" name="Rectangle 3"/>
          <p:cNvSpPr txBox="1">
            <a:spLocks noRot="1" noChangeArrowheads="1"/>
          </p:cNvSpPr>
          <p:nvPr/>
        </p:nvSpPr>
        <p:spPr>
          <a:xfrm>
            <a:off x="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85443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179388" y="1385888"/>
            <a:ext cx="8713787" cy="5472112"/>
          </a:xfrm>
        </p:spPr>
        <p:txBody>
          <a:bodyPr/>
          <a:lstStyle/>
          <a:p>
            <a:pPr eaLnBrk="1" hangingPunct="1">
              <a:buFont typeface="Wingdings" pitchFamily="2" charset="2"/>
              <a:buNone/>
            </a:pPr>
            <a:r>
              <a:rPr lang="en-US" altLang="zh-TW" sz="2000" dirty="0" smtClean="0">
                <a:latin typeface="Times New Roman"/>
                <a:cs typeface="Times New Roman"/>
              </a:rPr>
              <a:t> Inserting the </a:t>
            </a:r>
            <a:r>
              <a:rPr lang="en-US" altLang="zh-TW" sz="2000" dirty="0" err="1" smtClean="0">
                <a:latin typeface="Times New Roman"/>
                <a:cs typeface="Times New Roman"/>
              </a:rPr>
              <a:t>covariances</a:t>
            </a:r>
            <a:r>
              <a:rPr lang="en-US" altLang="zh-TW" sz="2000" dirty="0" smtClean="0">
                <a:latin typeface="Times New Roman"/>
                <a:cs typeface="Times New Roman"/>
              </a:rPr>
              <a:t> and variances of the three securities from Table 8.3:</a:t>
            </a: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algn="r" eaLnBrk="1" hangingPunct="1">
              <a:buFont typeface="Wingdings" pitchFamily="2" charset="2"/>
              <a:buNone/>
            </a:pPr>
            <a:r>
              <a:rPr lang="en-US" altLang="zh-TW" sz="2000" dirty="0" smtClean="0">
                <a:latin typeface="Times New Roman"/>
                <a:cs typeface="Times New Roman"/>
              </a:rPr>
              <a:t>                                                                 (8A.5)</a:t>
            </a:r>
          </a:p>
        </p:txBody>
      </p:sp>
      <p:sp>
        <p:nvSpPr>
          <p:cNvPr id="35848" name="Slide Number Placeholder 7"/>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EC674DE-5440-4069-BB60-AB42199A1B49}" type="slidenum">
              <a:rPr kumimoji="0" lang="en-US" altLang="zh-TW">
                <a:latin typeface="Arial Black" pitchFamily="34" charset="0"/>
              </a:rPr>
              <a:pPr eaLnBrk="1" hangingPunct="1"/>
              <a:t>10</a:t>
            </a:fld>
            <a:endParaRPr kumimoji="0" lang="en-US" altLang="zh-TW">
              <a:latin typeface="Arial Black" pitchFamily="34" charset="0"/>
            </a:endParaRPr>
          </a:p>
        </p:txBody>
      </p:sp>
      <p:sp>
        <p:nvSpPr>
          <p:cNvPr id="35845"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5846" name="Rectangle 5"/>
          <p:cNvSpPr>
            <a:spLocks noChangeArrowheads="1"/>
          </p:cNvSpPr>
          <p:nvPr/>
        </p:nvSpPr>
        <p:spPr bwMode="auto">
          <a:xfrm>
            <a:off x="0" y="26527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5847" name="Rectangle 8"/>
          <p:cNvSpPr>
            <a:spLocks noChangeArrowheads="1"/>
          </p:cNvSpPr>
          <p:nvPr/>
        </p:nvSpPr>
        <p:spPr bwMode="auto">
          <a:xfrm>
            <a:off x="0" y="26527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 name="Title 9"/>
          <p:cNvSpPr>
            <a:spLocks noGrp="1"/>
          </p:cNvSpPr>
          <p:nvPr>
            <p:ph type="title"/>
          </p:nvPr>
        </p:nvSpPr>
        <p:spPr/>
        <p:txBody>
          <a:bodyPr>
            <a:noAutofit/>
          </a:bodyPr>
          <a:lstStyle/>
          <a:p>
            <a:r>
              <a:rPr lang="en-US" altLang="zh-TW" sz="2400" dirty="0" smtClean="0">
                <a:latin typeface="Times New Roman"/>
                <a:cs typeface="Times New Roman"/>
              </a:rPr>
              <a:t>Appendix 8A Graphical Analysis in Markowitz Portfolio-Selection Model: Three-Security Empirical Solution</a:t>
            </a:r>
            <a:endParaRPr lang="zh-TW" altLang="en-US" sz="2400" dirty="0"/>
          </a:p>
        </p:txBody>
      </p:sp>
      <p:sp>
        <p:nvSpPr>
          <p:cNvPr id="3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075" name="Object 3"/>
          <p:cNvGraphicFramePr>
            <a:graphicFrameLocks noChangeAspect="1"/>
          </p:cNvGraphicFramePr>
          <p:nvPr/>
        </p:nvGraphicFramePr>
        <p:xfrm>
          <a:off x="714348" y="2214554"/>
          <a:ext cx="7159194" cy="2768611"/>
        </p:xfrm>
        <a:graphic>
          <a:graphicData uri="http://schemas.openxmlformats.org/presentationml/2006/ole">
            <p:oleObj spid="_x0000_s3075" name="Equation" r:id="rId3" imgW="3949560" imgH="152388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457200" y="457200"/>
            <a:ext cx="8218488" cy="884238"/>
          </a:xfrm>
        </p:spPr>
        <p:txBody>
          <a:bodyPr/>
          <a:lstStyle/>
          <a:p>
            <a:r>
              <a:rPr lang="en-US" altLang="zh-TW" sz="2400" dirty="0" smtClean="0">
                <a:latin typeface="Times New Roman"/>
                <a:cs typeface="Times New Roman"/>
              </a:rPr>
              <a:t>Appendix 8A Graphical Analysis in Markowitz Portfolio-Selection Model: Three-Security Empirical Solution</a:t>
            </a:r>
          </a:p>
        </p:txBody>
      </p:sp>
      <p:sp>
        <p:nvSpPr>
          <p:cNvPr id="36869" name="Rectangle 3"/>
          <p:cNvSpPr>
            <a:spLocks noGrp="1" noChangeArrowheads="1"/>
          </p:cNvSpPr>
          <p:nvPr>
            <p:ph type="body" sz="half" idx="1"/>
          </p:nvPr>
        </p:nvSpPr>
        <p:spPr>
          <a:xfrm>
            <a:off x="323850" y="1844675"/>
            <a:ext cx="8569325" cy="4679950"/>
          </a:xfrm>
        </p:spPr>
        <p:txBody>
          <a:bodyPr/>
          <a:lstStyle/>
          <a:p>
            <a:pPr>
              <a:buNone/>
            </a:pPr>
            <a:r>
              <a:rPr lang="en-US" altLang="zh-TW" sz="2000" b="1" dirty="0" smtClean="0">
                <a:latin typeface="Times New Roman"/>
                <a:cs typeface="Times New Roman"/>
              </a:rPr>
              <a:t> Minimum-Risk Portfolio </a:t>
            </a:r>
            <a:r>
              <a:rPr lang="en-US" altLang="zh-TW" sz="2000" dirty="0" smtClean="0">
                <a:latin typeface="Times New Roman"/>
                <a:cs typeface="Times New Roman"/>
              </a:rPr>
              <a:t>Part of the graphical solution is the determination of the minimum-risk portfolio. Standard partial derivatives are taken of Equation(8.18) with respect to the directly solved weight factors as follows: </a:t>
            </a:r>
          </a:p>
          <a:p>
            <a:pPr eaLnBrk="1" hangingPunct="1">
              <a:buFont typeface="Wingdings" pitchFamily="2" charset="2"/>
              <a:buNone/>
            </a:pPr>
            <a:r>
              <a:rPr lang="en-US" altLang="zh-TW" sz="2000" dirty="0" smtClean="0">
                <a:latin typeface="Times New Roman"/>
                <a:cs typeface="Times New Roman"/>
              </a:rPr>
              <a:t>                                                                                  </a:t>
            </a: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r>
              <a:rPr lang="en-US" altLang="zh-TW" sz="2000" dirty="0" smtClean="0">
                <a:latin typeface="Times New Roman"/>
                <a:cs typeface="Times New Roman"/>
              </a:rPr>
              <a:t>                                                                              </a:t>
            </a:r>
          </a:p>
        </p:txBody>
      </p:sp>
      <p:sp>
        <p:nvSpPr>
          <p:cNvPr id="36873" name="Slide Number Placeholder 8"/>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F83AC07-AD22-4150-AECE-BF955819EF13}" type="slidenum">
              <a:rPr kumimoji="0" lang="en-US" altLang="zh-TW">
                <a:latin typeface="Arial Black" pitchFamily="34" charset="0"/>
              </a:rPr>
              <a:pPr eaLnBrk="1" hangingPunct="1"/>
              <a:t>11</a:t>
            </a:fld>
            <a:endParaRPr kumimoji="0" lang="en-US" altLang="zh-TW">
              <a:latin typeface="Arial Black" pitchFamily="34" charset="0"/>
            </a:endParaRPr>
          </a:p>
        </p:txBody>
      </p:sp>
      <p:sp>
        <p:nvSpPr>
          <p:cNvPr id="36870" name="Rectangle 4"/>
          <p:cNvSpPr>
            <a:spLocks noChangeArrowheads="1"/>
          </p:cNvSpPr>
          <p:nvPr/>
        </p:nvSpPr>
        <p:spPr bwMode="auto">
          <a:xfrm>
            <a:off x="0" y="30622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6871" name="Text Box 7"/>
          <p:cNvSpPr txBox="1">
            <a:spLocks noChangeArrowheads="1"/>
          </p:cNvSpPr>
          <p:nvPr/>
        </p:nvSpPr>
        <p:spPr bwMode="auto">
          <a:xfrm>
            <a:off x="7596188" y="4365625"/>
            <a:ext cx="1295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800" dirty="0" smtClean="0">
                <a:solidFill>
                  <a:schemeClr val="tx2"/>
                </a:solidFill>
                <a:latin typeface="Times New Roman" pitchFamily="18" charset="0"/>
                <a:cs typeface="Times New Roman" pitchFamily="18" charset="0"/>
              </a:rPr>
              <a:t>(8A.6)</a:t>
            </a:r>
            <a:endParaRPr lang="en-US" sz="2800" dirty="0">
              <a:solidFill>
                <a:schemeClr val="tx2"/>
              </a:solidFill>
              <a:latin typeface="Times New Roman" pitchFamily="18" charset="0"/>
              <a:cs typeface="Times New Roman" pitchFamily="18" charset="0"/>
            </a:endParaRPr>
          </a:p>
        </p:txBody>
      </p:sp>
      <p:graphicFrame>
        <p:nvGraphicFramePr>
          <p:cNvPr id="36866" name="Object 9"/>
          <p:cNvGraphicFramePr>
            <a:graphicFrameLocks noChangeAspect="1"/>
          </p:cNvGraphicFramePr>
          <p:nvPr/>
        </p:nvGraphicFramePr>
        <p:xfrm>
          <a:off x="539750" y="4868863"/>
          <a:ext cx="7632700" cy="1503362"/>
        </p:xfrm>
        <a:graphic>
          <a:graphicData uri="http://schemas.openxmlformats.org/presentationml/2006/ole">
            <p:oleObj spid="_x0000_s4098" name="Equation" r:id="rId3" imgW="3721100" imgH="736600" progId="Equation.DSMT4">
              <p:embed/>
            </p:oleObj>
          </a:graphicData>
        </a:graphic>
      </p:graphicFrame>
      <p:sp>
        <p:nvSpPr>
          <p:cNvPr id="36872" name="Rectangle 11"/>
          <p:cNvSpPr>
            <a:spLocks noChangeArrowheads="1"/>
          </p:cNvSpPr>
          <p:nvPr/>
        </p:nvSpPr>
        <p:spPr bwMode="auto">
          <a:xfrm>
            <a:off x="0" y="30622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6867" name="Object 10"/>
          <p:cNvGraphicFramePr>
            <a:graphicFrameLocks noChangeAspect="1"/>
          </p:cNvGraphicFramePr>
          <p:nvPr/>
        </p:nvGraphicFramePr>
        <p:xfrm>
          <a:off x="539750" y="3068638"/>
          <a:ext cx="7561263" cy="1500187"/>
        </p:xfrm>
        <a:graphic>
          <a:graphicData uri="http://schemas.openxmlformats.org/presentationml/2006/ole">
            <p:oleObj spid="_x0000_s4099" name="Equation" r:id="rId4" imgW="3695700" imgH="73660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457200" y="457200"/>
            <a:ext cx="8435975"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37893" name="Rectangle 3"/>
          <p:cNvSpPr>
            <a:spLocks noGrp="1" noChangeArrowheads="1"/>
          </p:cNvSpPr>
          <p:nvPr>
            <p:ph idx="1"/>
          </p:nvPr>
        </p:nvSpPr>
        <p:spPr>
          <a:xfrm>
            <a:off x="179388" y="1268983"/>
            <a:ext cx="8713787" cy="1079897"/>
          </a:xfrm>
        </p:spPr>
        <p:txBody>
          <a:bodyPr>
            <a:normAutofit fontScale="92500" lnSpcReduction="10000"/>
          </a:bodyPr>
          <a:lstStyle/>
          <a:p>
            <a:pPr eaLnBrk="1" hangingPunct="1">
              <a:lnSpc>
                <a:spcPct val="120000"/>
              </a:lnSpc>
              <a:buFont typeface="Wingdings" pitchFamily="2" charset="2"/>
              <a:buNone/>
            </a:pPr>
            <a:r>
              <a:rPr lang="en-US" sz="2000" dirty="0" smtClean="0">
                <a:latin typeface="Times New Roman"/>
                <a:cs typeface="Times New Roman"/>
              </a:rPr>
              <a:t>When these two partial derivatives are set equal to zero and the unknown weight factors are solved for, the minimum risk portfolio is derived. Using the numeric values from </a:t>
            </a:r>
            <a:r>
              <a:rPr lang="en-US" sz="2000" b="1" dirty="0" smtClean="0">
                <a:latin typeface="Times New Roman"/>
                <a:cs typeface="Times New Roman"/>
              </a:rPr>
              <a:t>Table 8.3</a:t>
            </a:r>
            <a:r>
              <a:rPr lang="en-US" sz="2000" dirty="0" smtClean="0">
                <a:latin typeface="Times New Roman"/>
                <a:cs typeface="Times New Roman"/>
              </a:rPr>
              <a:t>:</a:t>
            </a:r>
            <a:r>
              <a:rPr lang="en-US" altLang="zh-TW" sz="2000" dirty="0" smtClean="0">
                <a:latin typeface="Times New Roman"/>
                <a:cs typeface="Times New Roman"/>
              </a:rPr>
              <a:t>                                                             </a:t>
            </a:r>
          </a:p>
        </p:txBody>
      </p:sp>
      <p:sp>
        <p:nvSpPr>
          <p:cNvPr id="37899" name="Slide Number Placeholder 10"/>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E588F37-B8E8-4539-8606-B517C6EEE6AC}" type="slidenum">
              <a:rPr kumimoji="0" lang="en-US" altLang="zh-TW">
                <a:latin typeface="Arial Black" pitchFamily="34" charset="0"/>
              </a:rPr>
              <a:pPr eaLnBrk="1" hangingPunct="1"/>
              <a:t>12</a:t>
            </a:fld>
            <a:endParaRPr kumimoji="0" lang="en-US" altLang="zh-TW">
              <a:latin typeface="Arial Black" pitchFamily="34" charset="0"/>
            </a:endParaRPr>
          </a:p>
        </p:txBody>
      </p:sp>
      <p:sp>
        <p:nvSpPr>
          <p:cNvPr id="37894" name="Rectangle 4"/>
          <p:cNvSpPr>
            <a:spLocks noChangeArrowheads="1"/>
          </p:cNvSpPr>
          <p:nvPr/>
        </p:nvSpPr>
        <p:spPr bwMode="auto">
          <a:xfrm>
            <a:off x="0" y="2933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5" name="Rectangle 6"/>
          <p:cNvSpPr>
            <a:spLocks noChangeArrowheads="1"/>
          </p:cNvSpPr>
          <p:nvPr/>
        </p:nvSpPr>
        <p:spPr bwMode="auto">
          <a:xfrm>
            <a:off x="0" y="29194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6" name="Text Box 8"/>
          <p:cNvSpPr txBox="1">
            <a:spLocks noChangeArrowheads="1"/>
          </p:cNvSpPr>
          <p:nvPr/>
        </p:nvSpPr>
        <p:spPr bwMode="auto">
          <a:xfrm>
            <a:off x="7667625" y="5876925"/>
            <a:ext cx="1476375"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800" dirty="0" smtClean="0">
                <a:solidFill>
                  <a:schemeClr val="tx2"/>
                </a:solidFill>
                <a:latin typeface="Times New Roman" pitchFamily="18" charset="0"/>
                <a:cs typeface="Times New Roman" pitchFamily="18" charset="0"/>
              </a:rPr>
              <a:t>(8A.7)</a:t>
            </a:r>
            <a:endParaRPr lang="en-US" sz="2800" dirty="0">
              <a:solidFill>
                <a:schemeClr val="tx2"/>
              </a:solidFill>
              <a:latin typeface="Times New Roman" pitchFamily="18" charset="0"/>
              <a:cs typeface="Times New Roman" pitchFamily="18" charset="0"/>
            </a:endParaRPr>
          </a:p>
        </p:txBody>
      </p:sp>
      <p:sp>
        <p:nvSpPr>
          <p:cNvPr id="37897" name="Rectangle 10"/>
          <p:cNvSpPr>
            <a:spLocks noChangeArrowheads="1"/>
          </p:cNvSpPr>
          <p:nvPr/>
        </p:nvSpPr>
        <p:spPr bwMode="auto">
          <a:xfrm>
            <a:off x="0" y="2933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7898" name="Rectangle 12"/>
          <p:cNvSpPr>
            <a:spLocks noChangeArrowheads="1"/>
          </p:cNvSpPr>
          <p:nvPr/>
        </p:nvSpPr>
        <p:spPr bwMode="auto">
          <a:xfrm>
            <a:off x="0" y="29194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512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4" name="Object 4"/>
          <p:cNvGraphicFramePr>
            <a:graphicFrameLocks noChangeAspect="1"/>
          </p:cNvGraphicFramePr>
          <p:nvPr/>
        </p:nvGraphicFramePr>
        <p:xfrm>
          <a:off x="857224" y="2643182"/>
          <a:ext cx="6978997" cy="1643074"/>
        </p:xfrm>
        <a:graphic>
          <a:graphicData uri="http://schemas.openxmlformats.org/presentationml/2006/ole">
            <p:oleObj spid="_x0000_s5124" name="Equation" r:id="rId3" imgW="4089400" imgH="965200" progId="Equation.DSMT4">
              <p:embed/>
            </p:oleObj>
          </a:graphicData>
        </a:graphic>
      </p:graphicFrame>
      <p:sp>
        <p:nvSpPr>
          <p:cNvPr id="512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126" name="Object 6"/>
          <p:cNvGraphicFramePr>
            <a:graphicFrameLocks noChangeAspect="1"/>
          </p:cNvGraphicFramePr>
          <p:nvPr/>
        </p:nvGraphicFramePr>
        <p:xfrm>
          <a:off x="785786" y="4286256"/>
          <a:ext cx="7304359" cy="1643074"/>
        </p:xfrm>
        <a:graphic>
          <a:graphicData uri="http://schemas.openxmlformats.org/presentationml/2006/ole">
            <p:oleObj spid="_x0000_s5126" name="Equation" r:id="rId4" imgW="4279900" imgH="9652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a:xfrm>
            <a:off x="457200" y="457200"/>
            <a:ext cx="8229600" cy="9556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sz="2800" b="1" i="1" dirty="0" smtClean="0">
              <a:latin typeface="Times New Roman"/>
              <a:cs typeface="Times New Roman"/>
            </a:endParaRPr>
          </a:p>
        </p:txBody>
      </p:sp>
      <p:sp>
        <p:nvSpPr>
          <p:cNvPr id="38918" name="Rectangle 3"/>
          <p:cNvSpPr>
            <a:spLocks noGrp="1" noChangeArrowheads="1"/>
          </p:cNvSpPr>
          <p:nvPr>
            <p:ph idx="1"/>
          </p:nvPr>
        </p:nvSpPr>
        <p:spPr>
          <a:xfrm>
            <a:off x="467544" y="1559457"/>
            <a:ext cx="8229600" cy="3298303"/>
          </a:xfrm>
        </p:spPr>
        <p:txBody>
          <a:bodyPr/>
          <a:lstStyle/>
          <a:p>
            <a:pPr eaLnBrk="1" hangingPunct="1">
              <a:lnSpc>
                <a:spcPct val="90000"/>
              </a:lnSpc>
              <a:buFont typeface="Wingdings" pitchFamily="2" charset="2"/>
              <a:buNone/>
            </a:pPr>
            <a:r>
              <a:rPr lang="en-US" altLang="zh-TW" sz="2800" dirty="0" smtClean="0">
                <a:latin typeface="Times New Roman"/>
                <a:cs typeface="Times New Roman"/>
              </a:rPr>
              <a:t>   </a:t>
            </a:r>
            <a:r>
              <a:rPr lang="en-US" sz="2800" dirty="0" smtClean="0">
                <a:latin typeface="Times New Roman"/>
                <a:cs typeface="Times New Roman"/>
              </a:rPr>
              <a:t>By solving these two equations simultaneously the weights of the minimum-risk portfolio are derived. This variance represents the lowest possible portfolio-variance level achievable, given variance and covariance data for these stocks. This can be represented by the point </a:t>
            </a:r>
            <a:r>
              <a:rPr lang="en-US" sz="2800" i="1" dirty="0" smtClean="0">
                <a:latin typeface="Times New Roman"/>
                <a:cs typeface="Times New Roman"/>
              </a:rPr>
              <a:t>V</a:t>
            </a:r>
            <a:r>
              <a:rPr lang="en-US" sz="2800" dirty="0" smtClean="0">
                <a:latin typeface="Times New Roman"/>
                <a:cs typeface="Times New Roman"/>
              </a:rPr>
              <a:t> of Figure 8.8. This solution is an algebraic exercise that yields                  and                 and therefore, through Equation (8A.1),                   .</a:t>
            </a:r>
          </a:p>
        </p:txBody>
      </p:sp>
      <p:sp>
        <p:nvSpPr>
          <p:cNvPr id="38922" name="Slide Number Placeholder 9"/>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EFC057B-AEBE-4507-8735-CF9F75DA2155}" type="slidenum">
              <a:rPr kumimoji="0" lang="en-US" altLang="zh-TW">
                <a:latin typeface="Arial Black" pitchFamily="34" charset="0"/>
              </a:rPr>
              <a:pPr eaLnBrk="1" hangingPunct="1"/>
              <a:t>13</a:t>
            </a:fld>
            <a:endParaRPr kumimoji="0" lang="en-US" altLang="zh-TW">
              <a:latin typeface="Arial Black" pitchFamily="34" charset="0"/>
            </a:endParaRPr>
          </a:p>
        </p:txBody>
      </p:sp>
      <p:sp>
        <p:nvSpPr>
          <p:cNvPr id="38919"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8914" name="Object 5"/>
          <p:cNvGraphicFramePr>
            <a:graphicFrameLocks noChangeAspect="1"/>
          </p:cNvGraphicFramePr>
          <p:nvPr>
            <p:extLst>
              <p:ext uri="{D42A27DB-BD31-4B8C-83A1-F6EECF244321}">
                <p14:modId xmlns="" xmlns:p14="http://schemas.microsoft.com/office/powerpoint/2010/main" val="2611042477"/>
              </p:ext>
            </p:extLst>
          </p:nvPr>
        </p:nvGraphicFramePr>
        <p:xfrm>
          <a:off x="7143768" y="3143248"/>
          <a:ext cx="1512887" cy="447675"/>
        </p:xfrm>
        <a:graphic>
          <a:graphicData uri="http://schemas.openxmlformats.org/presentationml/2006/ole">
            <p:oleObj spid="_x0000_s6146" name="Equation" r:id="rId3" imgW="774360" imgH="228600" progId="Equation.DSMT4">
              <p:embed/>
            </p:oleObj>
          </a:graphicData>
        </a:graphic>
      </p:graphicFrame>
      <p:sp>
        <p:nvSpPr>
          <p:cNvPr id="38920" name="Rectangle 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8915" name="Object 7"/>
          <p:cNvGraphicFramePr>
            <a:graphicFrameLocks noChangeAspect="1"/>
          </p:cNvGraphicFramePr>
          <p:nvPr>
            <p:extLst>
              <p:ext uri="{D42A27DB-BD31-4B8C-83A1-F6EECF244321}">
                <p14:modId xmlns="" xmlns:p14="http://schemas.microsoft.com/office/powerpoint/2010/main" val="1416546908"/>
              </p:ext>
            </p:extLst>
          </p:nvPr>
        </p:nvGraphicFramePr>
        <p:xfrm>
          <a:off x="5643570" y="3929066"/>
          <a:ext cx="1485900" cy="431800"/>
        </p:xfrm>
        <a:graphic>
          <a:graphicData uri="http://schemas.openxmlformats.org/presentationml/2006/ole">
            <p:oleObj spid="_x0000_s6147" name="Equation" r:id="rId4" imgW="774360" imgH="228600" progId="Equation.DSMT4">
              <p:embed/>
            </p:oleObj>
          </a:graphicData>
        </a:graphic>
      </p:graphicFrame>
      <p:sp>
        <p:nvSpPr>
          <p:cNvPr id="38921" name="Rectangle 8"/>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38916" name="Object 9"/>
          <p:cNvGraphicFramePr>
            <a:graphicFrameLocks noChangeAspect="1"/>
          </p:cNvGraphicFramePr>
          <p:nvPr>
            <p:extLst>
              <p:ext uri="{D42A27DB-BD31-4B8C-83A1-F6EECF244321}">
                <p14:modId xmlns="" xmlns:p14="http://schemas.microsoft.com/office/powerpoint/2010/main" val="2134203531"/>
              </p:ext>
            </p:extLst>
          </p:nvPr>
        </p:nvGraphicFramePr>
        <p:xfrm>
          <a:off x="6572264" y="4286256"/>
          <a:ext cx="1263650" cy="457200"/>
        </p:xfrm>
        <a:graphic>
          <a:graphicData uri="http://schemas.openxmlformats.org/presentationml/2006/ole">
            <p:oleObj spid="_x0000_s6148" name="Equation" r:id="rId5" imgW="622080" imgH="228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p:cNvSpPr>
            <a:spLocks noGrp="1" noChangeArrowheads="1"/>
          </p:cNvSpPr>
          <p:nvPr>
            <p:ph type="title"/>
          </p:nvPr>
        </p:nvSpPr>
        <p:spPr>
          <a:xfrm>
            <a:off x="457200" y="357166"/>
            <a:ext cx="8218488"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p>
        </p:txBody>
      </p:sp>
      <p:sp>
        <p:nvSpPr>
          <p:cNvPr id="39944" name="Rectangle 3"/>
          <p:cNvSpPr>
            <a:spLocks noGrp="1" noChangeArrowheads="1"/>
          </p:cNvSpPr>
          <p:nvPr>
            <p:ph idx="1"/>
          </p:nvPr>
        </p:nvSpPr>
        <p:spPr>
          <a:xfrm>
            <a:off x="179388" y="1643050"/>
            <a:ext cx="8713787" cy="5026038"/>
          </a:xfrm>
        </p:spPr>
        <p:txBody>
          <a:bodyPr/>
          <a:lstStyle/>
          <a:p>
            <a:pPr eaLnBrk="1" hangingPunct="1">
              <a:buFont typeface="Wingdings" pitchFamily="2" charset="2"/>
              <a:buNone/>
            </a:pPr>
            <a:endParaRPr lang="en-US" altLang="zh-TW" sz="2000" b="1" dirty="0" smtClean="0">
              <a:latin typeface="Times New Roman"/>
              <a:cs typeface="Times New Roman"/>
            </a:endParaRPr>
          </a:p>
          <a:p>
            <a:pPr eaLnBrk="1" hangingPunct="1">
              <a:buFont typeface="Wingdings" pitchFamily="2" charset="2"/>
              <a:buNone/>
            </a:pPr>
            <a:r>
              <a:rPr lang="en-US" altLang="zh-TW" sz="2000" b="1" dirty="0" smtClean="0">
                <a:latin typeface="Times New Roman"/>
                <a:cs typeface="Times New Roman"/>
              </a:rPr>
              <a:t>TABLE 8A.2	</a:t>
            </a:r>
            <a:r>
              <a:rPr lang="en-US" altLang="zh-TW" sz="2000" b="1" dirty="0" err="1" smtClean="0">
                <a:latin typeface="Times New Roman"/>
                <a:cs typeface="Times New Roman"/>
              </a:rPr>
              <a:t>Iso</a:t>
            </a:r>
            <a:r>
              <a:rPr lang="en-US" altLang="zh-TW" sz="2000" b="1" dirty="0" smtClean="0">
                <a:latin typeface="Times New Roman"/>
                <a:cs typeface="Times New Roman"/>
              </a:rPr>
              <a:t>-Return Lines</a:t>
            </a:r>
          </a:p>
        </p:txBody>
      </p:sp>
      <p:sp>
        <p:nvSpPr>
          <p:cNvPr id="39969" name="Slide Number Placeholder 1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064327D-A3E7-4769-A57F-107EB44B02AD}" type="slidenum">
              <a:rPr kumimoji="0" lang="en-US" altLang="zh-TW">
                <a:latin typeface="Times New Roman"/>
                <a:cs typeface="Times New Roman"/>
              </a:rPr>
              <a:pPr eaLnBrk="1" hangingPunct="1"/>
              <a:t>14</a:t>
            </a:fld>
            <a:endParaRPr kumimoji="0" lang="en-US" altLang="zh-TW">
              <a:latin typeface="Times New Roman"/>
              <a:cs typeface="Times New Roman"/>
            </a:endParaRPr>
          </a:p>
        </p:txBody>
      </p:sp>
      <p:sp>
        <p:nvSpPr>
          <p:cNvPr id="39945" name="Rectangle 4"/>
          <p:cNvSpPr>
            <a:spLocks noChangeArrowheads="1"/>
          </p:cNvSpPr>
          <p:nvPr/>
        </p:nvSpPr>
        <p:spPr bwMode="auto">
          <a:xfrm>
            <a:off x="1917700" y="2161143"/>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latin typeface="Times New Roman"/>
              <a:cs typeface="Times New Roman"/>
            </a:endParaRPr>
          </a:p>
        </p:txBody>
      </p:sp>
      <p:graphicFrame>
        <p:nvGraphicFramePr>
          <p:cNvPr id="79877" name="Group 5"/>
          <p:cNvGraphicFramePr>
            <a:graphicFrameLocks noGrp="1"/>
          </p:cNvGraphicFramePr>
          <p:nvPr>
            <p:extLst>
              <p:ext uri="{D42A27DB-BD31-4B8C-83A1-F6EECF244321}">
                <p14:modId xmlns="" xmlns:p14="http://schemas.microsoft.com/office/powerpoint/2010/main" val="3610899241"/>
              </p:ext>
            </p:extLst>
          </p:nvPr>
        </p:nvGraphicFramePr>
        <p:xfrm>
          <a:off x="714348" y="2428868"/>
          <a:ext cx="7489825" cy="2881313"/>
        </p:xfrm>
        <a:graphic>
          <a:graphicData uri="http://schemas.openxmlformats.org/drawingml/2006/table">
            <a:tbl>
              <a:tblPr/>
              <a:tblGrid>
                <a:gridCol w="1873250"/>
                <a:gridCol w="1871662"/>
                <a:gridCol w="1871663"/>
                <a:gridCol w="1873250"/>
              </a:tblGrid>
              <a:tr h="431800">
                <a:tc rowSpan="2">
                  <a:txBody>
                    <a:bodyPr/>
                    <a:lstStyle/>
                    <a:p>
                      <a:pPr indent="304800" algn="just">
                        <a:lnSpc>
                          <a:spcPct val="150000"/>
                        </a:lnSpc>
                        <a:spcAft>
                          <a:spcPts val="0"/>
                        </a:spcAft>
                      </a:pPr>
                      <a:endParaRPr lang="en-US" sz="1600" kern="100" dirty="0">
                        <a:solidFill>
                          <a:schemeClr val="tx2"/>
                        </a:solidFill>
                        <a:latin typeface="Times New Roman"/>
                        <a:ea typeface="新細明體"/>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indent="304800" algn="just">
                        <a:lnSpc>
                          <a:spcPct val="150000"/>
                        </a:lnSpc>
                        <a:spcAft>
                          <a:spcPts val="0"/>
                        </a:spcAft>
                      </a:pPr>
                      <a:r>
                        <a:rPr lang="en-US" sz="1600" kern="100">
                          <a:solidFill>
                            <a:schemeClr val="tx2"/>
                          </a:solidFill>
                          <a:latin typeface="Times New Roman"/>
                          <a:ea typeface="新細明體"/>
                          <a:cs typeface="Times New Roman"/>
                        </a:rPr>
                        <a:t>Target Return</a:t>
                      </a:r>
                      <a:endParaRPr lang="zh-TW" sz="1600" kern="100">
                        <a:solidFill>
                          <a:schemeClr val="tx2"/>
                        </a:solidFill>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620713">
                <a:tc vMerge="1">
                  <a:txBody>
                    <a:bodyPr/>
                    <a:lstStyle/>
                    <a:p>
                      <a:endParaRPr lang="zh-TW" altLang="en-US"/>
                    </a:p>
                  </a:txBody>
                  <a:tcPr/>
                </a:tc>
                <a:tc>
                  <a:txBody>
                    <a:bodyPr/>
                    <a:lstStyle/>
                    <a:p>
                      <a:pPr indent="304800" algn="just">
                        <a:lnSpc>
                          <a:spcPct val="150000"/>
                        </a:lnSpc>
                        <a:spcAft>
                          <a:spcPts val="0"/>
                        </a:spcAft>
                      </a:pPr>
                      <a:r>
                        <a:rPr lang="en-US" sz="1600" kern="100">
                          <a:solidFill>
                            <a:schemeClr val="tx2"/>
                          </a:solidFill>
                          <a:latin typeface="Times New Roman"/>
                          <a:ea typeface="新細明體"/>
                          <a:cs typeface="Times New Roman"/>
                        </a:rPr>
                        <a:t>0.008</a:t>
                      </a:r>
                      <a:endParaRPr lang="zh-TW" sz="1600" kern="100">
                        <a:solidFill>
                          <a:schemeClr val="tx2"/>
                        </a:solidFill>
                        <a:latin typeface="Times New Roman"/>
                        <a:ea typeface="新細明體"/>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304800" algn="just">
                        <a:lnSpc>
                          <a:spcPct val="150000"/>
                        </a:lnSpc>
                        <a:spcAft>
                          <a:spcPts val="0"/>
                        </a:spcAft>
                      </a:pPr>
                      <a:r>
                        <a:rPr lang="en-US" sz="1600" kern="100">
                          <a:solidFill>
                            <a:schemeClr val="tx2"/>
                          </a:solidFill>
                          <a:latin typeface="Times New Roman"/>
                          <a:ea typeface="新細明體"/>
                          <a:cs typeface="Times New Roman"/>
                        </a:rPr>
                        <a:t>0.010</a:t>
                      </a:r>
                      <a:endParaRPr lang="zh-TW" sz="1600" kern="100">
                        <a:solidFill>
                          <a:schemeClr val="tx2"/>
                        </a:solidFill>
                        <a:latin typeface="Times New Roman"/>
                        <a:ea typeface="新細明體"/>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304800" algn="just">
                        <a:lnSpc>
                          <a:spcPct val="150000"/>
                        </a:lnSpc>
                        <a:spcAft>
                          <a:spcPts val="0"/>
                        </a:spcAft>
                      </a:pPr>
                      <a:r>
                        <a:rPr lang="en-US" sz="1600" kern="100">
                          <a:solidFill>
                            <a:schemeClr val="tx2"/>
                          </a:solidFill>
                          <a:latin typeface="Times New Roman"/>
                          <a:ea typeface="新細明體"/>
                          <a:cs typeface="Times New Roman"/>
                        </a:rPr>
                        <a:t>0.012</a:t>
                      </a:r>
                      <a:endParaRPr lang="zh-TW" sz="1600" kern="100">
                        <a:solidFill>
                          <a:schemeClr val="tx2"/>
                        </a:solidFill>
                        <a:latin typeface="Times New Roman"/>
                        <a:ea typeface="新細明體"/>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8425">
                <a:tc>
                  <a:txBody>
                    <a:bodyPr/>
                    <a:lstStyle/>
                    <a:p>
                      <a:pPr indent="304800" algn="just">
                        <a:lnSpc>
                          <a:spcPct val="150000"/>
                        </a:lnSpc>
                        <a:spcAft>
                          <a:spcPts val="0"/>
                        </a:spcAft>
                      </a:pPr>
                      <a:r>
                        <a:rPr lang="en-US" sz="1600" kern="100" dirty="0">
                          <a:solidFill>
                            <a:schemeClr val="tx2"/>
                          </a:solidFill>
                          <a:latin typeface="Times New Roman"/>
                          <a:ea typeface="新細明體"/>
                          <a:cs typeface="Times New Roman"/>
                        </a:rPr>
                        <a:t>– 1.0</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 0.5</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0.0</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0.5</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1.0</a:t>
                      </a:r>
                      <a:endParaRPr lang="zh-TW" sz="1600" kern="100" dirty="0">
                        <a:solidFill>
                          <a:schemeClr val="tx2"/>
                        </a:solidFill>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304800" algn="just">
                        <a:lnSpc>
                          <a:spcPct val="150000"/>
                        </a:lnSpc>
                        <a:spcAft>
                          <a:spcPts val="0"/>
                        </a:spcAft>
                      </a:pPr>
                      <a:r>
                        <a:rPr lang="en-US" sz="1600" kern="100">
                          <a:solidFill>
                            <a:schemeClr val="tx2"/>
                          </a:solidFill>
                          <a:latin typeface="Times New Roman"/>
                          <a:ea typeface="新細明體"/>
                          <a:cs typeface="Times New Roman"/>
                        </a:rPr>
                        <a:t>2.9091</a:t>
                      </a:r>
                      <a:endParaRPr lang="zh-TW" sz="1600" kern="100">
                        <a:solidFill>
                          <a:schemeClr val="tx2"/>
                        </a:solidFill>
                        <a:latin typeface="Times New Roman"/>
                        <a:ea typeface="新細明體"/>
                        <a:cs typeface="Times New Roman"/>
                      </a:endParaRPr>
                    </a:p>
                    <a:p>
                      <a:pPr indent="304800" algn="just">
                        <a:lnSpc>
                          <a:spcPct val="150000"/>
                        </a:lnSpc>
                        <a:spcAft>
                          <a:spcPts val="0"/>
                        </a:spcAft>
                      </a:pPr>
                      <a:r>
                        <a:rPr lang="en-US" sz="1600" kern="100">
                          <a:solidFill>
                            <a:schemeClr val="tx2"/>
                          </a:solidFill>
                          <a:latin typeface="Times New Roman"/>
                          <a:ea typeface="新細明體"/>
                          <a:cs typeface="Times New Roman"/>
                        </a:rPr>
                        <a:t>1.9545</a:t>
                      </a:r>
                      <a:endParaRPr lang="zh-TW" sz="1600" kern="100">
                        <a:solidFill>
                          <a:schemeClr val="tx2"/>
                        </a:solidFill>
                        <a:latin typeface="Times New Roman"/>
                        <a:ea typeface="新細明體"/>
                        <a:cs typeface="Times New Roman"/>
                      </a:endParaRPr>
                    </a:p>
                    <a:p>
                      <a:pPr indent="304800" algn="just">
                        <a:lnSpc>
                          <a:spcPct val="150000"/>
                        </a:lnSpc>
                        <a:spcAft>
                          <a:spcPts val="0"/>
                        </a:spcAft>
                      </a:pPr>
                      <a:r>
                        <a:rPr lang="en-US" sz="1600" kern="100">
                          <a:solidFill>
                            <a:schemeClr val="tx2"/>
                          </a:solidFill>
                          <a:latin typeface="Times New Roman"/>
                          <a:ea typeface="新細明體"/>
                          <a:cs typeface="Times New Roman"/>
                        </a:rPr>
                        <a:t>1.0000</a:t>
                      </a:r>
                      <a:endParaRPr lang="zh-TW" sz="1600" kern="100">
                        <a:solidFill>
                          <a:schemeClr val="tx2"/>
                        </a:solidFill>
                        <a:latin typeface="Times New Roman"/>
                        <a:ea typeface="新細明體"/>
                        <a:cs typeface="Times New Roman"/>
                      </a:endParaRPr>
                    </a:p>
                    <a:p>
                      <a:pPr indent="304800" algn="just">
                        <a:lnSpc>
                          <a:spcPct val="150000"/>
                        </a:lnSpc>
                        <a:spcAft>
                          <a:spcPts val="0"/>
                        </a:spcAft>
                      </a:pPr>
                      <a:r>
                        <a:rPr lang="en-US" sz="1600" kern="100">
                          <a:solidFill>
                            <a:schemeClr val="tx2"/>
                          </a:solidFill>
                          <a:latin typeface="Times New Roman"/>
                          <a:ea typeface="新細明體"/>
                          <a:cs typeface="Times New Roman"/>
                        </a:rPr>
                        <a:t>0.0455</a:t>
                      </a:r>
                      <a:endParaRPr lang="zh-TW" sz="1600" kern="100">
                        <a:solidFill>
                          <a:schemeClr val="tx2"/>
                        </a:solidFill>
                        <a:latin typeface="Times New Roman"/>
                        <a:ea typeface="新細明體"/>
                        <a:cs typeface="Times New Roman"/>
                      </a:endParaRPr>
                    </a:p>
                    <a:p>
                      <a:pPr indent="304800" algn="just">
                        <a:lnSpc>
                          <a:spcPct val="150000"/>
                        </a:lnSpc>
                        <a:spcAft>
                          <a:spcPts val="0"/>
                        </a:spcAft>
                      </a:pPr>
                      <a:r>
                        <a:rPr lang="en-US" sz="1600" kern="100">
                          <a:solidFill>
                            <a:schemeClr val="tx2"/>
                          </a:solidFill>
                          <a:latin typeface="Times New Roman"/>
                          <a:ea typeface="新細明體"/>
                          <a:cs typeface="Times New Roman"/>
                        </a:rPr>
                        <a:t>−0.9091</a:t>
                      </a:r>
                      <a:endParaRPr lang="zh-TW" sz="1600" kern="100">
                        <a:solidFill>
                          <a:schemeClr val="tx2"/>
                        </a:solidFill>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304800" algn="just">
                        <a:lnSpc>
                          <a:spcPct val="150000"/>
                        </a:lnSpc>
                        <a:spcAft>
                          <a:spcPts val="0"/>
                        </a:spcAft>
                      </a:pPr>
                      <a:r>
                        <a:rPr lang="en-US" sz="1600" kern="100" dirty="0">
                          <a:solidFill>
                            <a:schemeClr val="tx2"/>
                          </a:solidFill>
                          <a:latin typeface="Times New Roman"/>
                          <a:ea typeface="新細明體"/>
                          <a:cs typeface="Times New Roman"/>
                        </a:rPr>
                        <a:t>2.3030</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1.3485</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0.3939</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−0.5606</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−1.5152</a:t>
                      </a:r>
                      <a:endParaRPr lang="zh-TW" sz="1600" kern="100" dirty="0">
                        <a:solidFill>
                          <a:schemeClr val="tx2"/>
                        </a:solidFill>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304800" algn="just">
                        <a:lnSpc>
                          <a:spcPct val="150000"/>
                        </a:lnSpc>
                        <a:spcAft>
                          <a:spcPts val="0"/>
                        </a:spcAft>
                      </a:pPr>
                      <a:r>
                        <a:rPr lang="en-US" sz="1600" kern="100" dirty="0">
                          <a:solidFill>
                            <a:schemeClr val="tx2"/>
                          </a:solidFill>
                          <a:latin typeface="Times New Roman"/>
                          <a:ea typeface="新細明體"/>
                          <a:cs typeface="Times New Roman"/>
                        </a:rPr>
                        <a:t>1.6970</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0.7424</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−0.2121</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−1.1667</a:t>
                      </a:r>
                      <a:endParaRPr lang="zh-TW" sz="1600" kern="100" dirty="0">
                        <a:solidFill>
                          <a:schemeClr val="tx2"/>
                        </a:solidFill>
                        <a:latin typeface="Times New Roman"/>
                        <a:ea typeface="新細明體"/>
                        <a:cs typeface="Times New Roman"/>
                      </a:endParaRPr>
                    </a:p>
                    <a:p>
                      <a:pPr indent="304800" algn="just">
                        <a:lnSpc>
                          <a:spcPct val="150000"/>
                        </a:lnSpc>
                        <a:spcAft>
                          <a:spcPts val="0"/>
                        </a:spcAft>
                      </a:pPr>
                      <a:r>
                        <a:rPr lang="en-US" sz="1600" kern="100" dirty="0">
                          <a:solidFill>
                            <a:schemeClr val="tx2"/>
                          </a:solidFill>
                          <a:latin typeface="Times New Roman"/>
                          <a:ea typeface="新細明體"/>
                          <a:cs typeface="Times New Roman"/>
                        </a:rPr>
                        <a:t>−2.1212</a:t>
                      </a:r>
                      <a:endParaRPr lang="zh-TW" sz="1600" kern="100" dirty="0">
                        <a:solidFill>
                          <a:schemeClr val="tx2"/>
                        </a:solidFill>
                        <a:latin typeface="Times New Roman"/>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965" name="Rectangle 24"/>
          <p:cNvSpPr>
            <a:spLocks noChangeArrowheads="1"/>
          </p:cNvSpPr>
          <p:nvPr/>
        </p:nvSpPr>
        <p:spPr bwMode="auto">
          <a:xfrm>
            <a:off x="0" y="3130034"/>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39938" name="Object 25"/>
          <p:cNvGraphicFramePr>
            <a:graphicFrameLocks noChangeAspect="1"/>
          </p:cNvGraphicFramePr>
          <p:nvPr>
            <p:extLst>
              <p:ext uri="{D42A27DB-BD31-4B8C-83A1-F6EECF244321}">
                <p14:modId xmlns="" xmlns:p14="http://schemas.microsoft.com/office/powerpoint/2010/main" val="785117843"/>
              </p:ext>
            </p:extLst>
          </p:nvPr>
        </p:nvGraphicFramePr>
        <p:xfrm>
          <a:off x="1357290" y="2857496"/>
          <a:ext cx="450850" cy="515938"/>
        </p:xfrm>
        <a:graphic>
          <a:graphicData uri="http://schemas.openxmlformats.org/presentationml/2006/ole">
            <p:oleObj spid="_x0000_s7170" name="Equation" r:id="rId3" imgW="203112" imgH="228501" progId="Equation.DSMT4">
              <p:embed/>
            </p:oleObj>
          </a:graphicData>
        </a:graphic>
      </p:graphicFrame>
      <p:sp>
        <p:nvSpPr>
          <p:cNvPr id="39966" name="Rectangle 26"/>
          <p:cNvSpPr>
            <a:spLocks noChangeArrowheads="1"/>
          </p:cNvSpPr>
          <p:nvPr/>
        </p:nvSpPr>
        <p:spPr bwMode="auto">
          <a:xfrm>
            <a:off x="0" y="3130034"/>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39939" name="Object 27"/>
          <p:cNvGraphicFramePr>
            <a:graphicFrameLocks noChangeAspect="1"/>
          </p:cNvGraphicFramePr>
          <p:nvPr>
            <p:extLst>
              <p:ext uri="{D42A27DB-BD31-4B8C-83A1-F6EECF244321}">
                <p14:modId xmlns="" xmlns:p14="http://schemas.microsoft.com/office/powerpoint/2010/main" val="1529198319"/>
              </p:ext>
            </p:extLst>
          </p:nvPr>
        </p:nvGraphicFramePr>
        <p:xfrm>
          <a:off x="3643306" y="2928934"/>
          <a:ext cx="420688" cy="504825"/>
        </p:xfrm>
        <a:graphic>
          <a:graphicData uri="http://schemas.openxmlformats.org/presentationml/2006/ole">
            <p:oleObj spid="_x0000_s7171" name="Equation" r:id="rId4" imgW="190500" imgH="228600" progId="Equation.DSMT4">
              <p:embed/>
            </p:oleObj>
          </a:graphicData>
        </a:graphic>
      </p:graphicFrame>
      <p:graphicFrame>
        <p:nvGraphicFramePr>
          <p:cNvPr id="39940" name="Object 28"/>
          <p:cNvGraphicFramePr>
            <a:graphicFrameLocks noChangeAspect="1"/>
          </p:cNvGraphicFramePr>
          <p:nvPr>
            <p:extLst>
              <p:ext uri="{D42A27DB-BD31-4B8C-83A1-F6EECF244321}">
                <p14:modId xmlns="" xmlns:p14="http://schemas.microsoft.com/office/powerpoint/2010/main" val="4118078924"/>
              </p:ext>
            </p:extLst>
          </p:nvPr>
        </p:nvGraphicFramePr>
        <p:xfrm>
          <a:off x="5429256" y="2928934"/>
          <a:ext cx="420688" cy="504825"/>
        </p:xfrm>
        <a:graphic>
          <a:graphicData uri="http://schemas.openxmlformats.org/presentationml/2006/ole">
            <p:oleObj spid="_x0000_s7172" name="Equation" r:id="rId5" imgW="190500" imgH="228600" progId="Equation.DSMT4">
              <p:embed/>
            </p:oleObj>
          </a:graphicData>
        </a:graphic>
      </p:graphicFrame>
      <p:graphicFrame>
        <p:nvGraphicFramePr>
          <p:cNvPr id="39941" name="Object 29"/>
          <p:cNvGraphicFramePr>
            <a:graphicFrameLocks noChangeAspect="1"/>
          </p:cNvGraphicFramePr>
          <p:nvPr>
            <p:extLst>
              <p:ext uri="{D42A27DB-BD31-4B8C-83A1-F6EECF244321}">
                <p14:modId xmlns="" xmlns:p14="http://schemas.microsoft.com/office/powerpoint/2010/main" val="871802740"/>
              </p:ext>
            </p:extLst>
          </p:nvPr>
        </p:nvGraphicFramePr>
        <p:xfrm>
          <a:off x="7358082" y="2928934"/>
          <a:ext cx="420688" cy="504825"/>
        </p:xfrm>
        <a:graphic>
          <a:graphicData uri="http://schemas.openxmlformats.org/presentationml/2006/ole">
            <p:oleObj spid="_x0000_s7173" name="Equation" r:id="rId6" imgW="190500" imgH="228600" progId="Equation.DSMT4">
              <p:embed/>
            </p:oleObj>
          </a:graphicData>
        </a:graphic>
      </p:graphicFrame>
      <p:sp>
        <p:nvSpPr>
          <p:cNvPr id="39967" name="Rectangle 30"/>
          <p:cNvSpPr>
            <a:spLocks noChangeArrowheads="1"/>
          </p:cNvSpPr>
          <p:nvPr/>
        </p:nvSpPr>
        <p:spPr bwMode="auto">
          <a:xfrm>
            <a:off x="0" y="276332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39968" name="Rectangle 38"/>
          <p:cNvSpPr>
            <a:spLocks noChangeArrowheads="1"/>
          </p:cNvSpPr>
          <p:nvPr/>
        </p:nvSpPr>
        <p:spPr bwMode="auto">
          <a:xfrm>
            <a:off x="0" y="2887147"/>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71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175" name="Object 7"/>
          <p:cNvGraphicFramePr>
            <a:graphicFrameLocks noChangeAspect="1"/>
          </p:cNvGraphicFramePr>
          <p:nvPr/>
        </p:nvGraphicFramePr>
        <p:xfrm>
          <a:off x="1857356" y="5286388"/>
          <a:ext cx="4193887" cy="1214446"/>
        </p:xfrm>
        <a:graphic>
          <a:graphicData uri="http://schemas.openxmlformats.org/presentationml/2006/ole">
            <p:oleObj spid="_x0000_s7175" name="Equation" r:id="rId7" imgW="2463800" imgH="711200" progId="Equation.DSMT4">
              <p:embed/>
            </p:oleObj>
          </a:graphicData>
        </a:graphic>
      </p:graphicFrame>
      <p:sp>
        <p:nvSpPr>
          <p:cNvPr id="23" name="Rectangle 22"/>
          <p:cNvSpPr/>
          <p:nvPr/>
        </p:nvSpPr>
        <p:spPr>
          <a:xfrm>
            <a:off x="428596" y="1071546"/>
            <a:ext cx="8358246" cy="830997"/>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The </a:t>
            </a:r>
            <a:r>
              <a:rPr lang="en-US" sz="2400" b="1" dirty="0" err="1" smtClean="0">
                <a:solidFill>
                  <a:schemeClr val="tx2"/>
                </a:solidFill>
                <a:latin typeface="Times New Roman" pitchFamily="18" charset="0"/>
                <a:cs typeface="Times New Roman" pitchFamily="18" charset="0"/>
              </a:rPr>
              <a:t>iso</a:t>
            </a:r>
            <a:r>
              <a:rPr lang="en-US" sz="2400" b="1" dirty="0" smtClean="0">
                <a:solidFill>
                  <a:schemeClr val="tx2"/>
                </a:solidFill>
                <a:latin typeface="Times New Roman" pitchFamily="18" charset="0"/>
                <a:cs typeface="Times New Roman" pitchFamily="18" charset="0"/>
              </a:rPr>
              <a:t>-expected return line</a:t>
            </a:r>
            <a:r>
              <a:rPr lang="en-US" sz="2400" dirty="0" smtClean="0">
                <a:solidFill>
                  <a:schemeClr val="tx2"/>
                </a:solidFill>
                <a:latin typeface="Times New Roman" pitchFamily="18" charset="0"/>
                <a:cs typeface="Times New Roman" pitchFamily="18" charset="0"/>
              </a:rPr>
              <a:t> is a line that has the same expected return on every point of the line.</a:t>
            </a:r>
            <a:endParaRPr lang="zh-TW" altLang="en-US" sz="2400" dirty="0">
              <a:solidFill>
                <a:schemeClr val="tx2"/>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57200"/>
            <a:ext cx="7354888"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9011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D3D3E1F-E662-4BDF-9676-1333A5E8B1D5}" type="slidenum">
              <a:rPr kumimoji="0" lang="en-US" altLang="zh-TW">
                <a:latin typeface="Arial Black" pitchFamily="34" charset="0"/>
              </a:rPr>
              <a:pPr eaLnBrk="1" hangingPunct="1"/>
              <a:t>15</a:t>
            </a:fld>
            <a:endParaRPr kumimoji="0" lang="en-US" altLang="zh-TW">
              <a:latin typeface="Arial Black" pitchFamily="34" charset="0"/>
            </a:endParaRPr>
          </a:p>
        </p:txBody>
      </p:sp>
      <p:sp>
        <p:nvSpPr>
          <p:cNvPr id="90116" name="Rectangle 7"/>
          <p:cNvSpPr>
            <a:spLocks noChangeArrowheads="1"/>
          </p:cNvSpPr>
          <p:nvPr/>
        </p:nvSpPr>
        <p:spPr bwMode="auto">
          <a:xfrm>
            <a:off x="0" y="183832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 name="Rectangle 6"/>
          <p:cNvSpPr/>
          <p:nvPr/>
        </p:nvSpPr>
        <p:spPr>
          <a:xfrm>
            <a:off x="500034" y="1500174"/>
            <a:ext cx="8286808" cy="1200329"/>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Each point on the </a:t>
            </a:r>
            <a:r>
              <a:rPr lang="en-US" sz="2400" b="1" dirty="0" err="1" smtClean="0">
                <a:solidFill>
                  <a:schemeClr val="tx2"/>
                </a:solidFill>
                <a:latin typeface="Times New Roman" pitchFamily="18" charset="0"/>
                <a:cs typeface="Times New Roman" pitchFamily="18" charset="0"/>
              </a:rPr>
              <a:t>iso</a:t>
            </a:r>
            <a:r>
              <a:rPr lang="en-US" sz="2400" b="1" dirty="0" smtClean="0">
                <a:solidFill>
                  <a:schemeClr val="tx2"/>
                </a:solidFill>
                <a:latin typeface="Times New Roman" pitchFamily="18" charset="0"/>
                <a:cs typeface="Times New Roman" pitchFamily="18" charset="0"/>
              </a:rPr>
              <a:t>-expected return line </a:t>
            </a:r>
            <a:r>
              <a:rPr lang="en-US" sz="2400" dirty="0" smtClean="0">
                <a:solidFill>
                  <a:schemeClr val="tx2"/>
                </a:solidFill>
                <a:latin typeface="Times New Roman" pitchFamily="18" charset="0"/>
                <a:cs typeface="Times New Roman" pitchFamily="18" charset="0"/>
              </a:rPr>
              <a:t>of Figure 8A.1 represents a different combination of weights placed in the three securities.</a:t>
            </a:r>
            <a:endParaRPr lang="zh-TW" altLang="en-US" sz="2400" dirty="0">
              <a:solidFill>
                <a:schemeClr val="tx2"/>
              </a:solidFill>
              <a:latin typeface="Times New Roman" pitchFamily="18" charset="0"/>
              <a:cs typeface="Times New Roman" pitchFamily="18" charset="0"/>
            </a:endParaRPr>
          </a:p>
        </p:txBody>
      </p:sp>
      <p:pic>
        <p:nvPicPr>
          <p:cNvPr id="22529" name="Picture 1"/>
          <p:cNvPicPr>
            <a:picLocks noChangeAspect="1" noChangeArrowheads="1"/>
          </p:cNvPicPr>
          <p:nvPr/>
        </p:nvPicPr>
        <p:blipFill>
          <a:blip r:embed="rId2"/>
          <a:srcRect/>
          <a:stretch>
            <a:fillRect/>
          </a:stretch>
        </p:blipFill>
        <p:spPr bwMode="auto">
          <a:xfrm>
            <a:off x="1000100" y="2714620"/>
            <a:ext cx="6869644" cy="371477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457200"/>
            <a:ext cx="7354888"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p>
        </p:txBody>
      </p:sp>
      <p:sp>
        <p:nvSpPr>
          <p:cNvPr id="91139" name="Rectangle 3"/>
          <p:cNvSpPr>
            <a:spLocks noGrp="1" noChangeArrowheads="1"/>
          </p:cNvSpPr>
          <p:nvPr>
            <p:ph idx="1"/>
          </p:nvPr>
        </p:nvSpPr>
        <p:spPr>
          <a:xfrm>
            <a:off x="179388" y="1341438"/>
            <a:ext cx="8713787" cy="5327650"/>
          </a:xfrm>
        </p:spPr>
        <p:txBody>
          <a:bodyPr/>
          <a:lstStyle/>
          <a:p>
            <a:pPr eaLnBrk="1" hangingPunct="1">
              <a:buFont typeface="Wingdings" pitchFamily="2" charset="2"/>
              <a:buNone/>
            </a:pPr>
            <a:r>
              <a:rPr lang="en-US" altLang="zh-TW" sz="2000" b="1" smtClean="0">
                <a:latin typeface="Times New Roman"/>
                <a:cs typeface="Times New Roman"/>
              </a:rPr>
              <a:t>    TABLE 8-6 Portfolio Variance along the Iso-Return Line</a:t>
            </a:r>
          </a:p>
        </p:txBody>
      </p:sp>
      <p:sp>
        <p:nvSpPr>
          <p:cNvPr id="91267" name="Slide Number Placeholder 1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315EB94D-2C95-4BF8-B848-4D71408672F8}" type="slidenum">
              <a:rPr kumimoji="0" lang="en-US" altLang="zh-TW">
                <a:latin typeface="Arial Black" pitchFamily="34" charset="0"/>
              </a:rPr>
              <a:pPr eaLnBrk="1" hangingPunct="1"/>
              <a:t>16</a:t>
            </a:fld>
            <a:endParaRPr kumimoji="0" lang="en-US" altLang="zh-TW">
              <a:latin typeface="Arial Black" pitchFamily="34" charset="0"/>
            </a:endParaRPr>
          </a:p>
        </p:txBody>
      </p:sp>
      <p:sp>
        <p:nvSpPr>
          <p:cNvPr id="91140" name="Rectangle 4"/>
          <p:cNvSpPr>
            <a:spLocks noChangeArrowheads="1"/>
          </p:cNvSpPr>
          <p:nvPr/>
        </p:nvSpPr>
        <p:spPr bwMode="auto">
          <a:xfrm>
            <a:off x="1890713" y="660400"/>
            <a:ext cx="758825"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91141" name="Rectangle 5"/>
          <p:cNvSpPr>
            <a:spLocks noChangeArrowheads="1"/>
          </p:cNvSpPr>
          <p:nvPr/>
        </p:nvSpPr>
        <p:spPr bwMode="auto">
          <a:xfrm>
            <a:off x="1890713" y="660400"/>
            <a:ext cx="758825"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91142" name="Rectangle 6"/>
          <p:cNvSpPr>
            <a:spLocks noChangeArrowheads="1"/>
          </p:cNvSpPr>
          <p:nvPr/>
        </p:nvSpPr>
        <p:spPr bwMode="auto">
          <a:xfrm>
            <a:off x="1890713" y="660400"/>
            <a:ext cx="758825"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91143" name="Rectangle 39"/>
          <p:cNvSpPr>
            <a:spLocks noChangeArrowheads="1"/>
          </p:cNvSpPr>
          <p:nvPr/>
        </p:nvSpPr>
        <p:spPr bwMode="auto">
          <a:xfrm>
            <a:off x="0" y="3314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4" name="Rectangle 41"/>
          <p:cNvSpPr>
            <a:spLocks noChangeArrowheads="1"/>
          </p:cNvSpPr>
          <p:nvPr/>
        </p:nvSpPr>
        <p:spPr bwMode="auto">
          <a:xfrm>
            <a:off x="0" y="3314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5" name="Rectangle 43"/>
          <p:cNvSpPr>
            <a:spLocks noChangeArrowheads="1"/>
          </p:cNvSpPr>
          <p:nvPr/>
        </p:nvSpPr>
        <p:spPr bwMode="auto">
          <a:xfrm>
            <a:off x="0" y="3314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1146" name="Rectangle 45"/>
          <p:cNvSpPr>
            <a:spLocks noChangeArrowheads="1"/>
          </p:cNvSpPr>
          <p:nvPr/>
        </p:nvSpPr>
        <p:spPr bwMode="auto">
          <a:xfrm>
            <a:off x="0" y="3314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2629" name="Group 709"/>
          <p:cNvGraphicFramePr>
            <a:graphicFrameLocks noGrp="1"/>
          </p:cNvGraphicFramePr>
          <p:nvPr>
            <p:extLst>
              <p:ext uri="{D42A27DB-BD31-4B8C-83A1-F6EECF244321}">
                <p14:modId xmlns="" xmlns:p14="http://schemas.microsoft.com/office/powerpoint/2010/main" val="432749610"/>
              </p:ext>
            </p:extLst>
          </p:nvPr>
        </p:nvGraphicFramePr>
        <p:xfrm>
          <a:off x="611188" y="1700808"/>
          <a:ext cx="7921625" cy="4800600"/>
        </p:xfrm>
        <a:graphic>
          <a:graphicData uri="http://schemas.openxmlformats.org/drawingml/2006/table">
            <a:tbl>
              <a:tblPr/>
              <a:tblGrid>
                <a:gridCol w="1136650"/>
                <a:gridCol w="1131887"/>
                <a:gridCol w="1130300"/>
                <a:gridCol w="1130300"/>
                <a:gridCol w="1130300"/>
                <a:gridCol w="1131888"/>
                <a:gridCol w="1130300"/>
              </a:tblGrid>
              <a:tr h="2968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w2</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0.0082</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0.01008</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0.01134</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9845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w1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var</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w1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var</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w1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Arial" charset="0"/>
                          <a:ea typeface="新細明體" pitchFamily="18" charset="-120"/>
                          <a:cs typeface="Arial" charset="0"/>
                        </a:rPr>
                        <a:t>var</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1.5753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0.1806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1.3178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0.1618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1.1452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0.1564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-0.75</a:t>
                      </a:r>
                      <a:endParaRPr kumimoji="1" lang="en-US" altLang="zh-TW" sz="15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1.3322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0.1225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1.0747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0.1091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0.9021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0.1074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1.0890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0.0771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0.8315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0.0693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0.6589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0.0713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-0.25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0.8459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0.0447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0.5884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0.0423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0.4158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0.0479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0.6027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0.0250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0.3452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0.0281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0.1726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0.0374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0.0795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0.5254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0.0214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0.2679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0.0263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0.0953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0.0368</a:t>
                      </a: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0.151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0.4559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0.0194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0.1983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0.0258</a:t>
                      </a: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0.0257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0.0373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0.25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0.3596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0.0182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0.1021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0.0268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-0.0705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0.0397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0.2577</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0.3521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sng"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0.0182</a:t>
                      </a: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0.0946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0.0269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-0.0780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0.0400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0.1164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0.0242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-0.1411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0.0383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-0.3137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0.0549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0.75</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-0.1267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0.0431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-0.3842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0.0626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-0.5568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0.0829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-0.3699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0.0748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-0.6274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0.0998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-0.8000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0.1238 </a:t>
                      </a:r>
                      <a:endParaRPr kumimoji="1" lang="en-US" altLang="zh-TW" sz="15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5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*Note: Underlined variances indicate minimum variance portfolios.</a:t>
                      </a:r>
                      <a:endParaRPr kumimoji="1" lang="en-US" altLang="zh-TW" sz="15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57200" y="457200"/>
            <a:ext cx="7643813"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40965"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7F1006E-474D-43CB-B5F4-DE0AEB75506B}" type="slidenum">
              <a:rPr kumimoji="0" lang="en-US" altLang="zh-TW">
                <a:latin typeface="Arial Black" pitchFamily="34" charset="0"/>
              </a:rPr>
              <a:pPr eaLnBrk="1" hangingPunct="1"/>
              <a:t>17</a:t>
            </a:fld>
            <a:endParaRPr kumimoji="0" lang="en-US" altLang="zh-TW">
              <a:latin typeface="Arial Black" pitchFamily="34" charset="0"/>
            </a:endParaRPr>
          </a:p>
        </p:txBody>
      </p:sp>
      <p:sp>
        <p:nvSpPr>
          <p:cNvPr id="40964" name="Rectangle 6"/>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0962" name="Object 5"/>
          <p:cNvGraphicFramePr>
            <a:graphicFrameLocks noChangeAspect="1"/>
          </p:cNvGraphicFramePr>
          <p:nvPr/>
        </p:nvGraphicFramePr>
        <p:xfrm>
          <a:off x="468313" y="1916113"/>
          <a:ext cx="8280400" cy="3556000"/>
        </p:xfrm>
        <a:graphic>
          <a:graphicData uri="http://schemas.openxmlformats.org/presentationml/2006/ole">
            <p:oleObj spid="_x0000_s8194" name="Equation" r:id="rId3" imgW="4457700" imgH="19177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457200" y="457200"/>
            <a:ext cx="8186766"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41989" name="Rectangle 3"/>
          <p:cNvSpPr>
            <a:spLocks noGrp="1" noChangeArrowheads="1"/>
          </p:cNvSpPr>
          <p:nvPr>
            <p:ph idx="1"/>
          </p:nvPr>
        </p:nvSpPr>
        <p:spPr>
          <a:xfrm>
            <a:off x="179388" y="1196975"/>
            <a:ext cx="8713787" cy="5472113"/>
          </a:xfrm>
        </p:spPr>
        <p:txBody>
          <a:bodyPr>
            <a:normAutofit/>
          </a:bodyPr>
          <a:lstStyle/>
          <a:p>
            <a:pPr>
              <a:buNone/>
            </a:pPr>
            <a:r>
              <a:rPr lang="en-US" altLang="zh-TW" sz="2400" dirty="0" smtClean="0">
                <a:latin typeface="Times New Roman" pitchFamily="18" charset="0"/>
                <a:cs typeface="Times New Roman" pitchFamily="18" charset="0"/>
              </a:rPr>
              <a:t>Note that the variance of the minimum-risk portfolio can be used as a base for graphing the </a:t>
            </a:r>
            <a:r>
              <a:rPr lang="en-US" altLang="zh-TW" sz="2400" dirty="0" err="1" smtClean="0">
                <a:latin typeface="Times New Roman" pitchFamily="18" charset="0"/>
                <a:cs typeface="Times New Roman" pitchFamily="18" charset="0"/>
              </a:rPr>
              <a:t>iso</a:t>
            </a:r>
            <a:r>
              <a:rPr lang="en-US" altLang="zh-TW" sz="2400" dirty="0" smtClean="0">
                <a:latin typeface="Times New Roman" pitchFamily="18" charset="0"/>
                <a:cs typeface="Times New Roman" pitchFamily="18" charset="0"/>
              </a:rPr>
              <a:t>-variance ellipses. </a:t>
            </a:r>
            <a:endParaRPr lang="en-US" altLang="zh-TW"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It can be completed by taking Equation (8A.3) and holding one of the weights, say  </a:t>
            </a:r>
            <a:r>
              <a:rPr lang="en-US" sz="2400" i="1" dirty="0" smtClean="0">
                <a:latin typeface="Times New Roman" pitchFamily="18" charset="0"/>
                <a:cs typeface="Times New Roman" pitchFamily="18" charset="0"/>
              </a:rPr>
              <a:t>W2</a:t>
            </a:r>
            <a:r>
              <a:rPr lang="en-US" sz="2400" dirty="0" smtClean="0">
                <a:latin typeface="Times New Roman" pitchFamily="18" charset="0"/>
                <a:cs typeface="Times New Roman" pitchFamily="18" charset="0"/>
              </a:rPr>
              <a:t> portfolio </a:t>
            </a:r>
            <a:r>
              <a:rPr lang="en-US" sz="2400" dirty="0" smtClean="0">
                <a:latin typeface="Times New Roman" pitchFamily="18" charset="0"/>
                <a:cs typeface="Times New Roman" pitchFamily="18" charset="0"/>
              </a:rPr>
              <a:t>variance </a:t>
            </a:r>
            <a:r>
              <a:rPr lang="en-US" sz="2400" i="1" dirty="0" err="1" smtClean="0">
                <a:latin typeface="Times New Roman" pitchFamily="18" charset="0"/>
                <a:cs typeface="Times New Roman" pitchFamily="18" charset="0"/>
              </a:rPr>
              <a:t>Var</a:t>
            </a:r>
            <a:r>
              <a:rPr lang="en-US" sz="2400" i="1" dirty="0" smtClean="0">
                <a:latin typeface="Times New Roman" pitchFamily="18" charset="0"/>
                <a:cs typeface="Times New Roman" pitchFamily="18" charset="0"/>
              </a:rPr>
              <a:t>(</a:t>
            </a:r>
            <a:r>
              <a:rPr lang="en-US" sz="2400" i="1" dirty="0" err="1" smtClean="0">
                <a:latin typeface="Times New Roman" pitchFamily="18" charset="0"/>
                <a:cs typeface="Times New Roman" pitchFamily="18" charset="0"/>
              </a:rPr>
              <a:t>Rp</a:t>
            </a:r>
            <a:r>
              <a:rPr lang="en-US" sz="2400" i="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constant</a:t>
            </a:r>
            <a:r>
              <a:rPr lang="en-US" sz="2400" dirty="0" smtClean="0">
                <a:latin typeface="Times New Roman" pitchFamily="18" charset="0"/>
                <a:cs typeface="Times New Roman" pitchFamily="18" charset="0"/>
              </a:rPr>
              <a:t>. Then Equation (8A.3) </a:t>
            </a:r>
            <a:r>
              <a:rPr lang="en-US" sz="2400" dirty="0" smtClean="0">
                <a:latin typeface="Times New Roman" pitchFamily="18" charset="0"/>
                <a:cs typeface="Times New Roman" pitchFamily="18" charset="0"/>
              </a:rPr>
              <a:t>can be solved using the quadratic formula:</a:t>
            </a:r>
            <a:r>
              <a:rPr lang="en-US" sz="2400" dirty="0" smtClean="0">
                <a:latin typeface="Times New Roman" pitchFamily="18" charset="0"/>
                <a:cs typeface="Times New Roman" pitchFamily="18" charset="0"/>
              </a:rPr>
              <a:t> </a:t>
            </a:r>
            <a:endParaRPr lang="en-US" altLang="zh-TW" sz="2400" dirty="0" smtClean="0">
              <a:latin typeface="Times New Roman" pitchFamily="18" charset="0"/>
              <a:cs typeface="Times New Roman" pitchFamily="18" charset="0"/>
            </a:endParaRPr>
          </a:p>
          <a:p>
            <a:pPr eaLnBrk="1" hangingPunct="1">
              <a:buFont typeface="Wingdings" pitchFamily="2" charset="2"/>
              <a:buNone/>
            </a:pPr>
            <a:r>
              <a:rPr lang="en-US" altLang="zh-TW" sz="2400" dirty="0" smtClean="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a:t>
            </a:r>
          </a:p>
          <a:p>
            <a:pPr algn="r" eaLnBrk="1" hangingPunct="1">
              <a:buFont typeface="Wingdings" pitchFamily="2" charset="2"/>
              <a:buNone/>
            </a:pPr>
            <a:r>
              <a:rPr lang="en-US" altLang="zh-TW" sz="2400" dirty="0" smtClean="0">
                <a:latin typeface="Times New Roman" pitchFamily="18" charset="0"/>
                <a:cs typeface="Times New Roman" pitchFamily="18" charset="0"/>
              </a:rPr>
              <a:t>(8A.8)</a:t>
            </a:r>
            <a:endParaRPr lang="en-US" altLang="zh-TW" sz="2400" dirty="0" smtClean="0">
              <a:latin typeface="Times New Roman" pitchFamily="18" charset="0"/>
              <a:cs typeface="Times New Roman" pitchFamily="18" charset="0"/>
            </a:endParaRPr>
          </a:p>
          <a:p>
            <a:pPr eaLnBrk="1" hangingPunct="1">
              <a:buFont typeface="Wingdings" pitchFamily="2" charset="2"/>
              <a:buNone/>
            </a:pPr>
            <a:endParaRPr lang="en-US" altLang="zh-TW" sz="2400" dirty="0" smtClean="0">
              <a:latin typeface="Times New Roman" pitchFamily="18" charset="0"/>
              <a:cs typeface="Times New Roman" pitchFamily="18" charset="0"/>
            </a:endParaRPr>
          </a:p>
          <a:p>
            <a:pPr eaLnBrk="1" hangingPunct="1">
              <a:buFont typeface="Wingdings" pitchFamily="2" charset="2"/>
              <a:buNone/>
            </a:pPr>
            <a:r>
              <a:rPr lang="en-US" altLang="zh-TW" sz="2400" dirty="0" smtClean="0">
                <a:latin typeface="Times New Roman" pitchFamily="18" charset="0"/>
                <a:cs typeface="Times New Roman" pitchFamily="18" charset="0"/>
              </a:rPr>
              <a:t>Where</a:t>
            </a:r>
            <a:r>
              <a:rPr lang="en-US" altLang="zh-TW" sz="2400" dirty="0" smtClean="0">
                <a:latin typeface="Times New Roman" pitchFamily="18" charset="0"/>
                <a:cs typeface="Times New Roman" pitchFamily="18" charset="0"/>
              </a:rPr>
              <a:t>:</a:t>
            </a:r>
          </a:p>
        </p:txBody>
      </p:sp>
      <p:sp>
        <p:nvSpPr>
          <p:cNvPr id="41993" name="Slide Number Placeholder 8"/>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424BAA6-BD4E-41D8-B09B-262852843ADD}" type="slidenum">
              <a:rPr kumimoji="0" lang="en-US" altLang="zh-TW">
                <a:latin typeface="Arial Black" pitchFamily="34" charset="0"/>
              </a:rPr>
              <a:pPr eaLnBrk="1" hangingPunct="1"/>
              <a:t>18</a:t>
            </a:fld>
            <a:endParaRPr kumimoji="0" lang="en-US" altLang="zh-TW">
              <a:latin typeface="Arial Black" pitchFamily="34" charset="0"/>
            </a:endParaRPr>
          </a:p>
        </p:txBody>
      </p:sp>
      <p:sp>
        <p:nvSpPr>
          <p:cNvPr id="41990" name="Rectangle 4"/>
          <p:cNvSpPr>
            <a:spLocks noChangeArrowheads="1"/>
          </p:cNvSpPr>
          <p:nvPr/>
        </p:nvSpPr>
        <p:spPr bwMode="auto">
          <a:xfrm>
            <a:off x="0" y="24717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1" name="Rectangle 5"/>
          <p:cNvSpPr>
            <a:spLocks noChangeArrowheads="1"/>
          </p:cNvSpPr>
          <p:nvPr/>
        </p:nvSpPr>
        <p:spPr bwMode="auto">
          <a:xfrm>
            <a:off x="0" y="32051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1986" name="Object 6"/>
          <p:cNvGraphicFramePr>
            <a:graphicFrameLocks noChangeAspect="1"/>
          </p:cNvGraphicFramePr>
          <p:nvPr/>
        </p:nvGraphicFramePr>
        <p:xfrm>
          <a:off x="3428992" y="3571876"/>
          <a:ext cx="2571768" cy="895064"/>
        </p:xfrm>
        <a:graphic>
          <a:graphicData uri="http://schemas.openxmlformats.org/presentationml/2006/ole">
            <p:oleObj spid="_x0000_s9218" name="Equation" r:id="rId3" imgW="1282700" imgH="444500" progId="Equation.DSMT4">
              <p:embed/>
            </p:oleObj>
          </a:graphicData>
        </a:graphic>
      </p:graphicFrame>
      <p:sp>
        <p:nvSpPr>
          <p:cNvPr id="41992" name="Rectangle 7"/>
          <p:cNvSpPr>
            <a:spLocks noChangeArrowheads="1"/>
          </p:cNvSpPr>
          <p:nvPr/>
        </p:nvSpPr>
        <p:spPr bwMode="auto">
          <a:xfrm>
            <a:off x="0" y="26812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41987" name="Object 8"/>
          <p:cNvGraphicFramePr>
            <a:graphicFrameLocks noChangeAspect="1"/>
          </p:cNvGraphicFramePr>
          <p:nvPr/>
        </p:nvGraphicFramePr>
        <p:xfrm>
          <a:off x="1571604" y="4643446"/>
          <a:ext cx="5816616" cy="1877577"/>
        </p:xfrm>
        <a:graphic>
          <a:graphicData uri="http://schemas.openxmlformats.org/presentationml/2006/ole">
            <p:oleObj spid="_x0000_s9219" name="Equation" r:id="rId4" imgW="3924000" imgH="1269720" progId="Equation.DSMT4">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457200" y="457200"/>
            <a:ext cx="7354888"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43013" name="Rectangle 3"/>
          <p:cNvSpPr>
            <a:spLocks noGrp="1" noChangeArrowheads="1"/>
          </p:cNvSpPr>
          <p:nvPr>
            <p:ph idx="1"/>
          </p:nvPr>
        </p:nvSpPr>
        <p:spPr>
          <a:xfrm>
            <a:off x="179388" y="1557338"/>
            <a:ext cx="8713787" cy="5111750"/>
          </a:xfrm>
        </p:spPr>
        <p:txBody>
          <a:bodyPr/>
          <a:lstStyle/>
          <a:p>
            <a:pPr eaLnBrk="1" hangingPunct="1">
              <a:buFont typeface="Wingdings" pitchFamily="2" charset="2"/>
              <a:buNone/>
            </a:pPr>
            <a:r>
              <a:rPr lang="en-US" altLang="zh-TW" sz="2000" dirty="0" smtClean="0">
                <a:latin typeface="Times New Roman"/>
                <a:cs typeface="Times New Roman"/>
              </a:rPr>
              <a:t>Substituting the numbers from the data of Table </a:t>
            </a:r>
            <a:r>
              <a:rPr lang="en-US" altLang="zh-TW" sz="2000" dirty="0" smtClean="0">
                <a:latin typeface="Times New Roman"/>
                <a:cs typeface="Times New Roman"/>
              </a:rPr>
              <a:t>8A.1 </a:t>
            </a:r>
            <a:r>
              <a:rPr lang="en-US" altLang="zh-TW" sz="2000" dirty="0" smtClean="0">
                <a:latin typeface="Times New Roman"/>
                <a:cs typeface="Times New Roman"/>
              </a:rPr>
              <a:t>into Equation (</a:t>
            </a:r>
            <a:r>
              <a:rPr lang="en-US" altLang="zh-TW" sz="2000" dirty="0" smtClean="0">
                <a:latin typeface="Times New Roman"/>
                <a:cs typeface="Times New Roman"/>
              </a:rPr>
              <a:t>8A.4) </a:t>
            </a:r>
            <a:r>
              <a:rPr lang="en-US" altLang="zh-TW" sz="2000" dirty="0" smtClean="0">
                <a:latin typeface="Times New Roman"/>
                <a:cs typeface="Times New Roman"/>
              </a:rPr>
              <a:t>yields:</a:t>
            </a: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endParaRPr lang="en-US" altLang="zh-TW" sz="2000" dirty="0" smtClean="0">
              <a:latin typeface="Times New Roman"/>
              <a:cs typeface="Times New Roman"/>
            </a:endParaRPr>
          </a:p>
          <a:p>
            <a:pPr eaLnBrk="1" hangingPunct="1">
              <a:buFont typeface="Wingdings" pitchFamily="2" charset="2"/>
              <a:buNone/>
            </a:pPr>
            <a:r>
              <a:rPr lang="en-US" altLang="zh-TW" sz="2000" dirty="0" smtClean="0">
                <a:latin typeface="Times New Roman"/>
                <a:cs typeface="Times New Roman"/>
              </a:rPr>
              <a:t>where:</a:t>
            </a:r>
          </a:p>
          <a:p>
            <a:pPr eaLnBrk="1" hangingPunct="1">
              <a:buFont typeface="Wingdings" pitchFamily="2" charset="2"/>
              <a:buNone/>
            </a:pPr>
            <a:endParaRPr lang="en-US" altLang="zh-TW" sz="2000" dirty="0" smtClean="0">
              <a:latin typeface="Times New Roman"/>
              <a:cs typeface="Times New Roman"/>
            </a:endParaRPr>
          </a:p>
        </p:txBody>
      </p:sp>
      <p:sp>
        <p:nvSpPr>
          <p:cNvPr id="43018" name="Slide Number Placeholder 9"/>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96CFFD3-C857-4A6A-B683-DF7F46727A5B}" type="slidenum">
              <a:rPr kumimoji="0" lang="en-US" altLang="zh-TW">
                <a:latin typeface="Arial Black" pitchFamily="34" charset="0"/>
              </a:rPr>
              <a:pPr eaLnBrk="1" hangingPunct="1"/>
              <a:t>19</a:t>
            </a:fld>
            <a:endParaRPr kumimoji="0" lang="en-US" altLang="zh-TW">
              <a:latin typeface="Arial Black" pitchFamily="34" charset="0"/>
            </a:endParaRPr>
          </a:p>
        </p:txBody>
      </p:sp>
      <p:sp>
        <p:nvSpPr>
          <p:cNvPr id="43014"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3015" name="Rectangle 6"/>
          <p:cNvSpPr>
            <a:spLocks noChangeArrowheads="1"/>
          </p:cNvSpPr>
          <p:nvPr/>
        </p:nvSpPr>
        <p:spPr bwMode="auto">
          <a:xfrm>
            <a:off x="0" y="30718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3016" name="Rectangle 9"/>
          <p:cNvSpPr>
            <a:spLocks noChangeArrowheads="1"/>
          </p:cNvSpPr>
          <p:nvPr/>
        </p:nvSpPr>
        <p:spPr bwMode="auto">
          <a:xfrm>
            <a:off x="0" y="29337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3017" name="Rectangle 11"/>
          <p:cNvSpPr>
            <a:spLocks noChangeArrowheads="1"/>
          </p:cNvSpPr>
          <p:nvPr/>
        </p:nvSpPr>
        <p:spPr bwMode="auto">
          <a:xfrm>
            <a:off x="0" y="30718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4" name="Object 4"/>
          <p:cNvGraphicFramePr>
            <a:graphicFrameLocks noChangeAspect="1"/>
          </p:cNvGraphicFramePr>
          <p:nvPr/>
        </p:nvGraphicFramePr>
        <p:xfrm>
          <a:off x="857224" y="2214554"/>
          <a:ext cx="7558690" cy="2000264"/>
        </p:xfrm>
        <a:graphic>
          <a:graphicData uri="http://schemas.openxmlformats.org/presentationml/2006/ole">
            <p:oleObj spid="_x0000_s10244" name="Equation" r:id="rId3" imgW="3746500" imgH="990600" progId="Equation.DSMT4">
              <p:embed/>
            </p:oleObj>
          </a:graphicData>
        </a:graphic>
      </p:graphicFrame>
      <p:sp>
        <p:nvSpPr>
          <p:cNvPr id="102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246" name="Object 6"/>
          <p:cNvGraphicFramePr>
            <a:graphicFrameLocks noChangeAspect="1"/>
          </p:cNvGraphicFramePr>
          <p:nvPr/>
        </p:nvGraphicFramePr>
        <p:xfrm>
          <a:off x="2000232" y="4857760"/>
          <a:ext cx="5447386" cy="1357322"/>
        </p:xfrm>
        <a:graphic>
          <a:graphicData uri="http://schemas.openxmlformats.org/presentationml/2006/ole">
            <p:oleObj spid="_x0000_s10246" name="Equation" r:id="rId4" imgW="2870200" imgH="711200" progId="Equation.DSMT4">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617523"/>
            <a:ext cx="7859713" cy="739775"/>
          </a:xfrm>
        </p:spPr>
        <p:txBody>
          <a:bodyPr/>
          <a:lstStyle/>
          <a:p>
            <a:r>
              <a:rPr lang="en-US" altLang="zh-TW" sz="2800" b="1" dirty="0" smtClean="0">
                <a:latin typeface="Times New Roman"/>
                <a:cs typeface="Times New Roman"/>
              </a:rPr>
              <a:t>Appendix </a:t>
            </a:r>
            <a:r>
              <a:rPr lang="en-US" altLang="zh-TW" sz="2800" dirty="0" smtClean="0">
                <a:latin typeface="Times New Roman"/>
                <a:cs typeface="Times New Roman"/>
              </a:rPr>
              <a:t>8A Graphical Analysis in Markowitz Portfolio-Selection Model: Three-Security Empirical Solution</a:t>
            </a:r>
            <a:endParaRPr lang="en-US" altLang="zh-TW" sz="2800" b="1" dirty="0" smtClean="0">
              <a:latin typeface="Times New Roman"/>
              <a:cs typeface="Times New Roman"/>
            </a:endParaRPr>
          </a:p>
        </p:txBody>
      </p:sp>
      <p:sp>
        <p:nvSpPr>
          <p:cNvPr id="89091" name="Rectangle 3"/>
          <p:cNvSpPr>
            <a:spLocks noGrp="1" noChangeArrowheads="1"/>
          </p:cNvSpPr>
          <p:nvPr>
            <p:ph idx="1"/>
          </p:nvPr>
        </p:nvSpPr>
        <p:spPr>
          <a:xfrm>
            <a:off x="611188" y="1700213"/>
            <a:ext cx="7993062" cy="4321175"/>
          </a:xfrm>
        </p:spPr>
        <p:txBody>
          <a:bodyPr/>
          <a:lstStyle/>
          <a:p>
            <a:pPr eaLnBrk="1" hangingPunct="1"/>
            <a:r>
              <a:rPr lang="en-US" altLang="zh-TW" dirty="0" smtClean="0">
                <a:latin typeface="Times New Roman"/>
                <a:cs typeface="Times New Roman"/>
              </a:rPr>
              <a:t>Graphical Analysis</a:t>
            </a:r>
          </a:p>
          <a:p>
            <a:pPr eaLnBrk="1" hangingPunct="1"/>
            <a:r>
              <a:rPr lang="en-US" altLang="zh-TW" dirty="0" smtClean="0">
                <a:latin typeface="Times New Roman"/>
                <a:cs typeface="Times New Roman"/>
              </a:rPr>
              <a:t>Minimum-Risk Portfolio	</a:t>
            </a:r>
          </a:p>
          <a:p>
            <a:pPr eaLnBrk="1" hangingPunct="1"/>
            <a:r>
              <a:rPr lang="en-US" altLang="zh-TW" dirty="0" smtClean="0">
                <a:latin typeface="Times New Roman"/>
                <a:cs typeface="Times New Roman"/>
              </a:rPr>
              <a:t>The </a:t>
            </a:r>
            <a:r>
              <a:rPr lang="en-US" altLang="zh-TW" dirty="0" err="1" smtClean="0">
                <a:latin typeface="Times New Roman"/>
                <a:cs typeface="Times New Roman"/>
              </a:rPr>
              <a:t>Iso</a:t>
            </a:r>
            <a:r>
              <a:rPr lang="en-US" altLang="zh-TW" dirty="0" smtClean="0">
                <a:latin typeface="Times New Roman"/>
                <a:cs typeface="Times New Roman"/>
              </a:rPr>
              <a:t>-Expected Return Line</a:t>
            </a:r>
          </a:p>
          <a:p>
            <a:pPr eaLnBrk="1" hangingPunct="1"/>
            <a:r>
              <a:rPr lang="en-US" altLang="zh-TW" dirty="0" err="1" smtClean="0">
                <a:latin typeface="Times New Roman"/>
                <a:cs typeface="Times New Roman"/>
              </a:rPr>
              <a:t>Iso</a:t>
            </a:r>
            <a:r>
              <a:rPr lang="en-US" altLang="zh-TW" dirty="0" smtClean="0">
                <a:latin typeface="Times New Roman"/>
                <a:cs typeface="Times New Roman"/>
              </a:rPr>
              <a:t>-Variance Ellipses</a:t>
            </a:r>
          </a:p>
          <a:p>
            <a:pPr eaLnBrk="1" hangingPunct="1"/>
            <a:r>
              <a:rPr lang="en-US" altLang="zh-TW" dirty="0" smtClean="0">
                <a:latin typeface="Times New Roman"/>
                <a:cs typeface="Times New Roman"/>
              </a:rPr>
              <a:t>The Critical Line and Efficient Frontier</a:t>
            </a:r>
          </a:p>
        </p:txBody>
      </p:sp>
      <p:sp>
        <p:nvSpPr>
          <p:cNvPr id="8909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F164FB9-29FA-498F-837A-17A19DB7D062}" type="slidenum">
              <a:rPr kumimoji="0" lang="en-US" altLang="zh-TW">
                <a:latin typeface="Arial Black" pitchFamily="34" charset="0"/>
              </a:rPr>
              <a:pPr eaLnBrk="1" hangingPunct="1"/>
              <a:t>2</a:t>
            </a:fld>
            <a:endParaRPr kumimoji="0" lang="en-US" altLang="zh-TW">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457200" y="546085"/>
            <a:ext cx="7354888" cy="739775"/>
          </a:xfrm>
        </p:spPr>
        <p:txBody>
          <a:bodyPr>
            <a:normAutofit fontScale="90000"/>
          </a:bodyPr>
          <a:lstStyle/>
          <a:p>
            <a:r>
              <a:rPr lang="en-US" altLang="zh-TW" sz="2800" dirty="0" smtClean="0">
                <a:latin typeface="Times New Roman"/>
                <a:cs typeface="Times New Roman"/>
              </a:rPr>
              <a:t>Appendix 8A Graphical Analysis in Markowitz Portfolio-Selection Model: Three-Security Empirical Solution</a:t>
            </a:r>
            <a:endParaRPr lang="en-US" altLang="zh-TW" sz="2800" b="1" i="1" dirty="0" smtClean="0">
              <a:latin typeface="Times New Roman"/>
              <a:cs typeface="Times New Roman"/>
            </a:endParaRPr>
          </a:p>
        </p:txBody>
      </p:sp>
      <p:sp>
        <p:nvSpPr>
          <p:cNvPr id="44037" name="Rectangle 3"/>
          <p:cNvSpPr>
            <a:spLocks noGrp="1" noChangeArrowheads="1"/>
          </p:cNvSpPr>
          <p:nvPr>
            <p:ph idx="1"/>
          </p:nvPr>
        </p:nvSpPr>
        <p:spPr>
          <a:xfrm>
            <a:off x="179388" y="1196975"/>
            <a:ext cx="8713787" cy="5472113"/>
          </a:xfrm>
        </p:spPr>
        <p:txBody>
          <a:bodyPr/>
          <a:lstStyle/>
          <a:p>
            <a:pPr eaLnBrk="1" hangingPunct="1">
              <a:buFont typeface="Wingdings" pitchFamily="2" charset="2"/>
              <a:buNone/>
            </a:pPr>
            <a:endParaRPr lang="en-US" altLang="zh-TW" sz="2400" b="1" dirty="0" smtClean="0">
              <a:latin typeface="Times New Roman"/>
              <a:cs typeface="Times New Roman"/>
            </a:endParaRPr>
          </a:p>
          <a:p>
            <a:pPr>
              <a:buNone/>
            </a:pPr>
            <a:r>
              <a:rPr lang="en-US" altLang="zh-TW" sz="2400" dirty="0" smtClean="0">
                <a:latin typeface="Times New Roman"/>
                <a:cs typeface="Times New Roman"/>
              </a:rPr>
              <a:t>When these expressions are plugged into the quadratic formula:</a:t>
            </a:r>
            <a:endParaRPr lang="en-US" altLang="zh-TW" sz="2400" dirty="0" smtClean="0">
              <a:latin typeface="Times New Roman"/>
              <a:cs typeface="Times New Roman"/>
            </a:endParaRPr>
          </a:p>
          <a:p>
            <a:pPr algn="r" eaLnBrk="1" hangingPunct="1">
              <a:buFont typeface="Wingdings" pitchFamily="2" charset="2"/>
              <a:buNone/>
            </a:pPr>
            <a:r>
              <a:rPr lang="en-US" altLang="zh-TW" sz="2400" b="1" dirty="0" smtClean="0">
                <a:latin typeface="Times New Roman"/>
                <a:cs typeface="Times New Roman"/>
              </a:rPr>
              <a:t>                                                                             </a:t>
            </a:r>
            <a:endParaRPr lang="en-US" altLang="zh-TW" sz="2400" b="1" dirty="0" smtClean="0">
              <a:latin typeface="Times New Roman"/>
              <a:cs typeface="Times New Roman"/>
            </a:endParaRPr>
          </a:p>
          <a:p>
            <a:pPr algn="r" eaLnBrk="1" hangingPunct="1">
              <a:buFont typeface="Wingdings" pitchFamily="2" charset="2"/>
              <a:buNone/>
            </a:pPr>
            <a:r>
              <a:rPr lang="zh-TW" altLang="en-US" sz="2400" b="1" dirty="0" smtClean="0">
                <a:latin typeface="Times New Roman"/>
                <a:cs typeface="Times New Roman"/>
              </a:rPr>
              <a:t>（</a:t>
            </a:r>
            <a:r>
              <a:rPr lang="en-US" altLang="zh-TW" sz="2400" b="1" dirty="0" smtClean="0">
                <a:latin typeface="Times New Roman"/>
                <a:cs typeface="Times New Roman"/>
              </a:rPr>
              <a:t>8A.9</a:t>
            </a:r>
            <a:r>
              <a:rPr lang="zh-TW" altLang="en-US" sz="2400" b="1" dirty="0" smtClean="0">
                <a:latin typeface="Times New Roman"/>
                <a:cs typeface="Times New Roman"/>
              </a:rPr>
              <a:t>）</a:t>
            </a:r>
            <a:endParaRPr lang="zh-TW" altLang="en-US" sz="2400" b="1" dirty="0" smtClean="0">
              <a:latin typeface="Times New Roman"/>
              <a:cs typeface="Times New Roman"/>
            </a:endParaRPr>
          </a:p>
          <a:p>
            <a:pPr eaLnBrk="1" hangingPunct="1">
              <a:buFont typeface="Wingdings" pitchFamily="2" charset="2"/>
              <a:buNone/>
            </a:pPr>
            <a:endParaRPr lang="zh-TW" altLang="en-US" sz="2400" b="1" dirty="0" smtClean="0">
              <a:latin typeface="Times New Roman"/>
              <a:cs typeface="Times New Roman"/>
            </a:endParaRPr>
          </a:p>
          <a:p>
            <a:pPr eaLnBrk="1" hangingPunct="1">
              <a:buFont typeface="Wingdings" pitchFamily="2" charset="2"/>
              <a:buNone/>
            </a:pPr>
            <a:r>
              <a:rPr lang="en-US" altLang="zh-TW" sz="2400" dirty="0" smtClean="0">
                <a:latin typeface="Times New Roman"/>
                <a:cs typeface="Times New Roman"/>
              </a:rPr>
              <a:t>where</a:t>
            </a:r>
            <a:endParaRPr lang="en-US" altLang="zh-TW" sz="2400" dirty="0" smtClean="0">
              <a:latin typeface="Times New Roman"/>
              <a:cs typeface="Times New Roman"/>
            </a:endParaRPr>
          </a:p>
        </p:txBody>
      </p:sp>
      <p:sp>
        <p:nvSpPr>
          <p:cNvPr id="44040" name="Slide Number Placeholder 7"/>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D4A07DA-FEFB-4A73-92DE-78FD58A6D1DF}" type="slidenum">
              <a:rPr kumimoji="0" lang="en-US" altLang="zh-TW">
                <a:latin typeface="Arial Black" pitchFamily="34" charset="0"/>
              </a:rPr>
              <a:pPr eaLnBrk="1" hangingPunct="1"/>
              <a:t>20</a:t>
            </a:fld>
            <a:endParaRPr kumimoji="0" lang="en-US" altLang="zh-TW">
              <a:latin typeface="Arial Black" pitchFamily="34" charset="0"/>
            </a:endParaRPr>
          </a:p>
        </p:txBody>
      </p:sp>
      <p:sp>
        <p:nvSpPr>
          <p:cNvPr id="44038" name="Rectangle 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4039" name="Rectangle 11"/>
          <p:cNvSpPr>
            <a:spLocks noChangeArrowheads="1"/>
          </p:cNvSpPr>
          <p:nvPr/>
        </p:nvSpPr>
        <p:spPr bwMode="auto">
          <a:xfrm>
            <a:off x="0" y="317658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2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1268" name="Object 4"/>
          <p:cNvGraphicFramePr>
            <a:graphicFrameLocks noChangeAspect="1"/>
          </p:cNvGraphicFramePr>
          <p:nvPr/>
        </p:nvGraphicFramePr>
        <p:xfrm>
          <a:off x="1785918" y="2214554"/>
          <a:ext cx="4407075" cy="928694"/>
        </p:xfrm>
        <a:graphic>
          <a:graphicData uri="http://schemas.openxmlformats.org/presentationml/2006/ole">
            <p:oleObj spid="_x0000_s11268" name="Equation" r:id="rId3" imgW="2489200" imgH="520700" progId="Equation.DSMT4">
              <p:embed/>
            </p:oleObj>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1270" name="Object 6"/>
          <p:cNvGraphicFramePr>
            <a:graphicFrameLocks noChangeAspect="1"/>
          </p:cNvGraphicFramePr>
          <p:nvPr/>
        </p:nvGraphicFramePr>
        <p:xfrm>
          <a:off x="1071538" y="3714752"/>
          <a:ext cx="7858180" cy="1133576"/>
        </p:xfrm>
        <a:graphic>
          <a:graphicData uri="http://schemas.openxmlformats.org/presentationml/2006/ole">
            <p:oleObj spid="_x0000_s11270" name="Equation" r:id="rId4" imgW="3898900" imgH="558800"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a:xfrm>
            <a:off x="468313" y="333475"/>
            <a:ext cx="8362950" cy="503237"/>
          </a:xfrm>
        </p:spPr>
        <p:txBody>
          <a:bodyPr/>
          <a:lstStyle/>
          <a:p>
            <a:r>
              <a:rPr lang="en-US" altLang="zh-TW" sz="2000" dirty="0" smtClean="0">
                <a:latin typeface="Times New Roman"/>
                <a:cs typeface="Times New Roman"/>
              </a:rPr>
              <a:t>Appendix 8A Graphical Analysis in Markowitz Portfolio-Selection Model: Three-Security Empirical Solution</a:t>
            </a:r>
            <a:endParaRPr lang="en-US" altLang="zh-TW" sz="2100" b="1" i="1" dirty="0" smtClean="0">
              <a:latin typeface="Times New Roman"/>
              <a:cs typeface="Times New Roman"/>
            </a:endParaRPr>
          </a:p>
        </p:txBody>
      </p:sp>
      <p:sp>
        <p:nvSpPr>
          <p:cNvPr id="46240" name="Slide Number Placeholder 12"/>
          <p:cNvSpPr>
            <a:spLocks noGrp="1"/>
          </p:cNvSpPr>
          <p:nvPr>
            <p:ph type="sldNum" sz="quarter" idx="12"/>
          </p:nvPr>
        </p:nvSpPr>
        <p:spPr>
          <a:xfrm>
            <a:off x="76200" y="6592267"/>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B1AB992-170B-4639-9386-5C5D39A0C911}" type="slidenum">
              <a:rPr kumimoji="0" lang="en-US" altLang="zh-TW">
                <a:latin typeface="Arial Black" pitchFamily="34" charset="0"/>
              </a:rPr>
              <a:pPr eaLnBrk="1" hangingPunct="1"/>
              <a:t>21</a:t>
            </a:fld>
            <a:endParaRPr kumimoji="0" lang="en-US" altLang="zh-TW">
              <a:latin typeface="Arial Black" pitchFamily="34" charset="0"/>
            </a:endParaRPr>
          </a:p>
        </p:txBody>
      </p:sp>
      <p:sp>
        <p:nvSpPr>
          <p:cNvPr id="46087" name="Rectangle 4"/>
          <p:cNvSpPr>
            <a:spLocks noChangeArrowheads="1"/>
          </p:cNvSpPr>
          <p:nvPr/>
        </p:nvSpPr>
        <p:spPr bwMode="auto">
          <a:xfrm>
            <a:off x="0" y="-1714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88" name="Rectangle 6"/>
          <p:cNvSpPr>
            <a:spLocks noChangeArrowheads="1"/>
          </p:cNvSpPr>
          <p:nvPr/>
        </p:nvSpPr>
        <p:spPr bwMode="auto">
          <a:xfrm>
            <a:off x="0" y="31433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89" name="Rectangle 8"/>
          <p:cNvSpPr>
            <a:spLocks noChangeArrowheads="1"/>
          </p:cNvSpPr>
          <p:nvPr/>
        </p:nvSpPr>
        <p:spPr bwMode="auto">
          <a:xfrm>
            <a:off x="0" y="31385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6090" name="Rectangle 10"/>
          <p:cNvSpPr>
            <a:spLocks noChangeArrowheads="1"/>
          </p:cNvSpPr>
          <p:nvPr/>
        </p:nvSpPr>
        <p:spPr bwMode="auto">
          <a:xfrm>
            <a:off x="1990725" y="430263"/>
            <a:ext cx="474663"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46091" name="Rectangle 11"/>
          <p:cNvSpPr>
            <a:spLocks noChangeArrowheads="1"/>
          </p:cNvSpPr>
          <p:nvPr/>
        </p:nvSpPr>
        <p:spPr bwMode="auto">
          <a:xfrm>
            <a:off x="1990725" y="430263"/>
            <a:ext cx="669925"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pic>
        <p:nvPicPr>
          <p:cNvPr id="13317" name="Picture 5"/>
          <p:cNvPicPr>
            <a:picLocks noChangeAspect="1" noChangeArrowheads="1"/>
          </p:cNvPicPr>
          <p:nvPr/>
        </p:nvPicPr>
        <p:blipFill>
          <a:blip r:embed="rId2"/>
          <a:srcRect/>
          <a:stretch>
            <a:fillRect/>
          </a:stretch>
        </p:blipFill>
        <p:spPr bwMode="auto">
          <a:xfrm>
            <a:off x="1571604" y="3000372"/>
            <a:ext cx="5972175" cy="3457575"/>
          </a:xfrm>
          <a:prstGeom prst="rect">
            <a:avLst/>
          </a:prstGeom>
          <a:noFill/>
          <a:ln w="9525">
            <a:noFill/>
            <a:miter lim="800000"/>
            <a:headEnd/>
            <a:tailEnd/>
          </a:ln>
          <a:effectLst/>
        </p:spPr>
      </p:pic>
      <p:sp>
        <p:nvSpPr>
          <p:cNvPr id="16" name="Rectangle 15"/>
          <p:cNvSpPr/>
          <p:nvPr/>
        </p:nvSpPr>
        <p:spPr>
          <a:xfrm>
            <a:off x="500034" y="1142984"/>
            <a:ext cx="8286808" cy="1569660"/>
          </a:xfrm>
          <a:prstGeom prst="rect">
            <a:avLst/>
          </a:prstGeom>
        </p:spPr>
        <p:txBody>
          <a:bodyPr wrap="square">
            <a:spAutoFit/>
          </a:bodyPr>
          <a:lstStyle/>
          <a:p>
            <a:r>
              <a:rPr lang="en-US" sz="2400" dirty="0" smtClean="0">
                <a:solidFill>
                  <a:schemeClr val="tx2"/>
                </a:solidFill>
                <a:latin typeface="Times New Roman" pitchFamily="18" charset="0"/>
                <a:cs typeface="Times New Roman" pitchFamily="18" charset="0"/>
              </a:rPr>
              <a:t>It should be noticed that all possible </a:t>
            </a:r>
            <a:r>
              <a:rPr lang="en-US" sz="2400" dirty="0" smtClean="0">
                <a:solidFill>
                  <a:schemeClr val="tx2"/>
                </a:solidFill>
                <a:latin typeface="Times New Roman" pitchFamily="18" charset="0"/>
                <a:cs typeface="Times New Roman" pitchFamily="18" charset="0"/>
              </a:rPr>
              <a:t>variances in Table 8A.4 </a:t>
            </a:r>
            <a:r>
              <a:rPr lang="en-US" sz="2400" dirty="0" smtClean="0">
                <a:solidFill>
                  <a:schemeClr val="tx2"/>
                </a:solidFill>
                <a:latin typeface="Times New Roman" pitchFamily="18" charset="0"/>
                <a:cs typeface="Times New Roman" pitchFamily="18" charset="0"/>
              </a:rPr>
              <a:t>are higher than the minimum-risk portfolio variance. </a:t>
            </a:r>
            <a:endParaRPr lang="en-US" sz="2400" dirty="0" smtClean="0">
              <a:solidFill>
                <a:schemeClr val="tx2"/>
              </a:solidFill>
              <a:latin typeface="Times New Roman" pitchFamily="18" charset="0"/>
              <a:cs typeface="Times New Roman" pitchFamily="18" charset="0"/>
            </a:endParaRPr>
          </a:p>
          <a:p>
            <a:r>
              <a:rPr lang="en-US" sz="2400" dirty="0" smtClean="0">
                <a:solidFill>
                  <a:schemeClr val="tx2"/>
                </a:solidFill>
                <a:latin typeface="Times New Roman" pitchFamily="18" charset="0"/>
                <a:cs typeface="Times New Roman" pitchFamily="18" charset="0"/>
              </a:rPr>
              <a:t>Data </a:t>
            </a:r>
            <a:r>
              <a:rPr lang="en-US" sz="2400" dirty="0" smtClean="0">
                <a:solidFill>
                  <a:schemeClr val="tx2"/>
                </a:solidFill>
                <a:latin typeface="Times New Roman" pitchFamily="18" charset="0"/>
                <a:cs typeface="Times New Roman" pitchFamily="18" charset="0"/>
              </a:rPr>
              <a:t>from Table </a:t>
            </a:r>
            <a:r>
              <a:rPr lang="en-US" sz="2400" dirty="0" smtClean="0">
                <a:solidFill>
                  <a:schemeClr val="tx2"/>
                </a:solidFill>
                <a:latin typeface="Times New Roman" pitchFamily="18" charset="0"/>
                <a:cs typeface="Times New Roman" pitchFamily="18" charset="0"/>
              </a:rPr>
              <a:t>8A.4 </a:t>
            </a:r>
            <a:r>
              <a:rPr lang="en-US" sz="2400" dirty="0" smtClean="0">
                <a:solidFill>
                  <a:schemeClr val="tx2"/>
                </a:solidFill>
                <a:latin typeface="Times New Roman" pitchFamily="18" charset="0"/>
                <a:cs typeface="Times New Roman" pitchFamily="18" charset="0"/>
              </a:rPr>
              <a:t>are used to draw three </a:t>
            </a:r>
            <a:r>
              <a:rPr lang="en-US" sz="2400" dirty="0" err="1" smtClean="0">
                <a:solidFill>
                  <a:schemeClr val="tx2"/>
                </a:solidFill>
                <a:latin typeface="Times New Roman" pitchFamily="18" charset="0"/>
                <a:cs typeface="Times New Roman" pitchFamily="18" charset="0"/>
              </a:rPr>
              <a:t>iso</a:t>
            </a:r>
            <a:r>
              <a:rPr lang="en-US" sz="2400" dirty="0" smtClean="0">
                <a:solidFill>
                  <a:schemeClr val="tx2"/>
                </a:solidFill>
                <a:latin typeface="Times New Roman" pitchFamily="18" charset="0"/>
                <a:cs typeface="Times New Roman" pitchFamily="18" charset="0"/>
              </a:rPr>
              <a:t>-variance ellipses, as indicated in Figures </a:t>
            </a:r>
            <a:r>
              <a:rPr lang="en-US" sz="2400" dirty="0" smtClean="0">
                <a:solidFill>
                  <a:schemeClr val="tx2"/>
                </a:solidFill>
                <a:latin typeface="Times New Roman" pitchFamily="18" charset="0"/>
                <a:cs typeface="Times New Roman" pitchFamily="18" charset="0"/>
              </a:rPr>
              <a:t>8A.2 </a:t>
            </a:r>
            <a:r>
              <a:rPr lang="en-US" sz="2400" dirty="0" smtClean="0">
                <a:solidFill>
                  <a:schemeClr val="tx2"/>
                </a:solidFill>
                <a:latin typeface="Times New Roman" pitchFamily="18" charset="0"/>
                <a:cs typeface="Times New Roman" pitchFamily="18" charset="0"/>
              </a:rPr>
              <a:t>and </a:t>
            </a:r>
            <a:r>
              <a:rPr lang="en-US" sz="2400" dirty="0" smtClean="0">
                <a:solidFill>
                  <a:schemeClr val="tx2"/>
                </a:solidFill>
                <a:latin typeface="Times New Roman" pitchFamily="18" charset="0"/>
                <a:cs typeface="Times New Roman" pitchFamily="18" charset="0"/>
              </a:rPr>
              <a:t>8A.3</a:t>
            </a:r>
            <a:r>
              <a:rPr lang="en-US" sz="2400" dirty="0" smtClean="0">
                <a:solidFill>
                  <a:schemeClr val="tx2"/>
                </a:solidFill>
                <a:latin typeface="Times New Roman" pitchFamily="18" charset="0"/>
                <a:cs typeface="Times New Roman" pitchFamily="18" charset="0"/>
              </a:rPr>
              <a:t>.</a:t>
            </a:r>
            <a:endParaRPr lang="zh-TW" altLang="en-US" sz="2400" dirty="0">
              <a:solidFill>
                <a:schemeClr val="tx2"/>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457200"/>
            <a:ext cx="8291513" cy="450850"/>
          </a:xfrm>
        </p:spPr>
        <p:txBody>
          <a:bodyPr/>
          <a:lstStyle/>
          <a:p>
            <a:r>
              <a:rPr lang="en-US" altLang="zh-TW" sz="2000" dirty="0" smtClean="0">
                <a:latin typeface="Times New Roman"/>
                <a:cs typeface="Times New Roman"/>
              </a:rPr>
              <a:t>Appendix 8A Graphical Analysis in Markowitz Portfolio-Selection Model: Three-Security Empirical Solution</a:t>
            </a:r>
            <a:endParaRPr lang="en-US" altLang="zh-TW" sz="2100" b="1" i="1" dirty="0" smtClean="0">
              <a:latin typeface="Times New Roman"/>
              <a:cs typeface="Times New Roman"/>
            </a:endParaRPr>
          </a:p>
        </p:txBody>
      </p:sp>
      <p:sp>
        <p:nvSpPr>
          <p:cNvPr id="9216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E2EB9C0-EF6D-4683-A17D-9D794EB144D9}" type="slidenum">
              <a:rPr kumimoji="0" lang="en-US" altLang="zh-TW">
                <a:latin typeface="Times New Roman"/>
                <a:cs typeface="Times New Roman"/>
              </a:rPr>
              <a:pPr eaLnBrk="1" hangingPunct="1"/>
              <a:t>22</a:t>
            </a:fld>
            <a:endParaRPr kumimoji="0" lang="en-US" altLang="zh-TW">
              <a:latin typeface="Times New Roman"/>
              <a:cs typeface="Times New Roman"/>
            </a:endParaRPr>
          </a:p>
        </p:txBody>
      </p:sp>
      <p:sp>
        <p:nvSpPr>
          <p:cNvPr id="92164" name="Rectangle 6"/>
          <p:cNvSpPr>
            <a:spLocks noChangeArrowheads="1"/>
          </p:cNvSpPr>
          <p:nvPr/>
        </p:nvSpPr>
        <p:spPr bwMode="auto">
          <a:xfrm>
            <a:off x="0" y="-184666"/>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pic>
        <p:nvPicPr>
          <p:cNvPr id="43009" name="Picture 1"/>
          <p:cNvPicPr>
            <a:picLocks noChangeAspect="1" noChangeArrowheads="1"/>
          </p:cNvPicPr>
          <p:nvPr/>
        </p:nvPicPr>
        <p:blipFill>
          <a:blip r:embed="rId2"/>
          <a:srcRect/>
          <a:stretch>
            <a:fillRect/>
          </a:stretch>
        </p:blipFill>
        <p:spPr bwMode="auto">
          <a:xfrm>
            <a:off x="1643042" y="2643182"/>
            <a:ext cx="5800725" cy="29051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57200"/>
            <a:ext cx="8147050" cy="739775"/>
          </a:xfrm>
        </p:spPr>
        <p:txBody>
          <a:bodyPr/>
          <a:lstStyle/>
          <a:p>
            <a:r>
              <a:rPr lang="en-US" altLang="zh-TW" sz="2400" dirty="0" smtClean="0">
                <a:latin typeface="Times New Roman"/>
                <a:cs typeface="Times New Roman"/>
              </a:rPr>
              <a:t>Appendix 8A Graphical Analysis in Markowitz Portfolio-Selection Model: Three-Security Empirical Solution</a:t>
            </a:r>
          </a:p>
        </p:txBody>
      </p:sp>
      <p:sp>
        <p:nvSpPr>
          <p:cNvPr id="9319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C413456F-32CB-4D45-999F-2FA62B0983AA}" type="slidenum">
              <a:rPr kumimoji="0" lang="en-US" altLang="zh-TW">
                <a:latin typeface="Times New Roman"/>
                <a:cs typeface="Times New Roman"/>
              </a:rPr>
              <a:pPr eaLnBrk="1" hangingPunct="1"/>
              <a:t>23</a:t>
            </a:fld>
            <a:endParaRPr kumimoji="0" lang="en-US" altLang="zh-TW">
              <a:latin typeface="Times New Roman"/>
              <a:cs typeface="Times New Roman"/>
            </a:endParaRPr>
          </a:p>
        </p:txBody>
      </p:sp>
      <p:sp>
        <p:nvSpPr>
          <p:cNvPr id="93188" name="Rectangle 6"/>
          <p:cNvSpPr>
            <a:spLocks noChangeArrowheads="1"/>
          </p:cNvSpPr>
          <p:nvPr/>
        </p:nvSpPr>
        <p:spPr bwMode="auto">
          <a:xfrm>
            <a:off x="0" y="1625084"/>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pic>
        <p:nvPicPr>
          <p:cNvPr id="7" name="Picture 2"/>
          <p:cNvPicPr>
            <a:picLocks noChangeAspect="1" noChangeArrowheads="1"/>
          </p:cNvPicPr>
          <p:nvPr/>
        </p:nvPicPr>
        <p:blipFill>
          <a:blip r:embed="rId2"/>
          <a:srcRect/>
          <a:stretch>
            <a:fillRect/>
          </a:stretch>
        </p:blipFill>
        <p:spPr bwMode="auto">
          <a:xfrm>
            <a:off x="1643042" y="2071678"/>
            <a:ext cx="5715000" cy="39528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0"/>
            <a:ext cx="8002588" cy="739775"/>
          </a:xfrm>
        </p:spPr>
        <p:txBody>
          <a:bodyPr/>
          <a:lstStyle/>
          <a:p>
            <a:r>
              <a:rPr lang="en-US" altLang="zh-TW" sz="2400" dirty="0" smtClean="0">
                <a:latin typeface="Times New Roman"/>
                <a:cs typeface="Times New Roman"/>
              </a:rPr>
              <a:t>Appendix 8A Graphical Analysis in Markowitz Portfolio-Selection Model: Three-Security Empirical Solution</a:t>
            </a:r>
            <a:endParaRPr lang="en-US" altLang="zh-TW" sz="2400" b="1" i="1" dirty="0" smtClean="0">
              <a:latin typeface="Times New Roman"/>
              <a:cs typeface="Times New Roman"/>
            </a:endParaRPr>
          </a:p>
        </p:txBody>
      </p:sp>
      <p:sp>
        <p:nvSpPr>
          <p:cNvPr id="9421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E759FF0-8BDB-4D30-B5CC-178C14F935D2}" type="slidenum">
              <a:rPr kumimoji="0" lang="en-US" altLang="zh-TW">
                <a:latin typeface="Times New Roman"/>
                <a:cs typeface="Times New Roman"/>
              </a:rPr>
              <a:pPr eaLnBrk="1" hangingPunct="1"/>
              <a:t>24</a:t>
            </a:fld>
            <a:endParaRPr kumimoji="0" lang="en-US" altLang="zh-TW">
              <a:latin typeface="Times New Roman"/>
              <a:cs typeface="Times New Roman"/>
            </a:endParaRPr>
          </a:p>
        </p:txBody>
      </p:sp>
      <p:sp>
        <p:nvSpPr>
          <p:cNvPr id="94212" name="Rectangle 6"/>
          <p:cNvSpPr>
            <a:spLocks noChangeArrowheads="1"/>
          </p:cNvSpPr>
          <p:nvPr/>
        </p:nvSpPr>
        <p:spPr bwMode="auto">
          <a:xfrm>
            <a:off x="0" y="-184666"/>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7" name="Rectangle 6"/>
          <p:cNvSpPr/>
          <p:nvPr/>
        </p:nvSpPr>
        <p:spPr>
          <a:xfrm>
            <a:off x="571472" y="1214422"/>
            <a:ext cx="7715304" cy="2123658"/>
          </a:xfrm>
          <a:prstGeom prst="rect">
            <a:avLst/>
          </a:prstGeom>
        </p:spPr>
        <p:txBody>
          <a:bodyPr wrap="square">
            <a:spAutoFit/>
          </a:bodyPr>
          <a:lstStyle/>
          <a:p>
            <a:pPr>
              <a:buFont typeface="Arial" pitchFamily="34" charset="0"/>
              <a:buChar char="•"/>
            </a:pPr>
            <a:r>
              <a:rPr lang="en-US" sz="2200" b="1" i="1" dirty="0" smtClean="0">
                <a:solidFill>
                  <a:schemeClr val="tx2"/>
                </a:solidFill>
                <a:latin typeface="Times New Roman" pitchFamily="18" charset="0"/>
                <a:cs typeface="Times New Roman" pitchFamily="18" charset="0"/>
              </a:rPr>
              <a:t>The Critical Line and Efficient Frontier.</a:t>
            </a:r>
            <a:r>
              <a:rPr lang="en-US" sz="2200" i="1" dirty="0" smtClean="0">
                <a:solidFill>
                  <a:schemeClr val="tx2"/>
                </a:solidFill>
                <a:latin typeface="Times New Roman" pitchFamily="18" charset="0"/>
                <a:cs typeface="Times New Roman" pitchFamily="18" charset="0"/>
              </a:rPr>
              <a:t> </a:t>
            </a:r>
            <a:r>
              <a:rPr lang="en-US" sz="2200" dirty="0" smtClean="0">
                <a:solidFill>
                  <a:schemeClr val="tx2"/>
                </a:solidFill>
                <a:latin typeface="Times New Roman" pitchFamily="18" charset="0"/>
                <a:cs typeface="Times New Roman" pitchFamily="18" charset="0"/>
              </a:rPr>
              <a:t>After the </a:t>
            </a:r>
            <a:r>
              <a:rPr lang="en-US" sz="2200" dirty="0" err="1" smtClean="0">
                <a:solidFill>
                  <a:schemeClr val="tx2"/>
                </a:solidFill>
                <a:latin typeface="Times New Roman" pitchFamily="18" charset="0"/>
                <a:cs typeface="Times New Roman" pitchFamily="18" charset="0"/>
              </a:rPr>
              <a:t>iso</a:t>
            </a:r>
            <a:r>
              <a:rPr lang="en-US" sz="2200" dirty="0" smtClean="0">
                <a:solidFill>
                  <a:schemeClr val="tx2"/>
                </a:solidFill>
                <a:latin typeface="Times New Roman" pitchFamily="18" charset="0"/>
                <a:cs typeface="Times New Roman" pitchFamily="18" charset="0"/>
              </a:rPr>
              <a:t>-expected return functions and </a:t>
            </a:r>
            <a:r>
              <a:rPr lang="en-US" sz="2200" dirty="0" err="1" smtClean="0">
                <a:solidFill>
                  <a:schemeClr val="tx2"/>
                </a:solidFill>
                <a:latin typeface="Times New Roman" pitchFamily="18" charset="0"/>
                <a:cs typeface="Times New Roman" pitchFamily="18" charset="0"/>
              </a:rPr>
              <a:t>iso</a:t>
            </a:r>
            <a:r>
              <a:rPr lang="en-US" sz="2200" dirty="0" smtClean="0">
                <a:solidFill>
                  <a:schemeClr val="tx2"/>
                </a:solidFill>
                <a:latin typeface="Times New Roman" pitchFamily="18" charset="0"/>
                <a:cs typeface="Times New Roman" pitchFamily="18" charset="0"/>
              </a:rPr>
              <a:t>-variance ellipses have been plotted, it is an easy task to delineate the efficient frontier</a:t>
            </a:r>
            <a:r>
              <a:rPr lang="en-US" sz="2200" dirty="0" smtClean="0">
                <a:solidFill>
                  <a:schemeClr val="tx2"/>
                </a:solidFill>
                <a:latin typeface="Times New Roman" pitchFamily="18" charset="0"/>
                <a:cs typeface="Times New Roman" pitchFamily="18" charset="0"/>
              </a:rPr>
              <a:t>.</a:t>
            </a:r>
          </a:p>
          <a:p>
            <a:pPr>
              <a:buFont typeface="Arial" pitchFamily="34" charset="0"/>
              <a:buChar char="•"/>
            </a:pPr>
            <a:r>
              <a:rPr lang="en-US" sz="2200" i="1" dirty="0" smtClean="0">
                <a:solidFill>
                  <a:schemeClr val="tx2"/>
                </a:solidFill>
                <a:latin typeface="Times New Roman" pitchFamily="18" charset="0"/>
                <a:cs typeface="Times New Roman" pitchFamily="18" charset="0"/>
              </a:rPr>
              <a:t>MRFABC </a:t>
            </a:r>
            <a:r>
              <a:rPr lang="en-US" sz="2200" dirty="0" smtClean="0">
                <a:solidFill>
                  <a:schemeClr val="tx2"/>
                </a:solidFill>
                <a:latin typeface="Times New Roman" pitchFamily="18" charset="0"/>
                <a:cs typeface="Times New Roman" pitchFamily="18" charset="0"/>
              </a:rPr>
              <a:t>is denoted as the </a:t>
            </a:r>
            <a:r>
              <a:rPr lang="en-US" sz="2200" b="1" dirty="0" smtClean="0">
                <a:solidFill>
                  <a:schemeClr val="tx2"/>
                </a:solidFill>
                <a:latin typeface="Times New Roman" pitchFamily="18" charset="0"/>
                <a:cs typeface="Times New Roman" pitchFamily="18" charset="0"/>
              </a:rPr>
              <a:t>critical line</a:t>
            </a:r>
            <a:r>
              <a:rPr lang="en-US" sz="2200" dirty="0" smtClean="0">
                <a:solidFill>
                  <a:schemeClr val="tx2"/>
                </a:solidFill>
                <a:latin typeface="Times New Roman" pitchFamily="18" charset="0"/>
                <a:cs typeface="Times New Roman" pitchFamily="18" charset="0"/>
              </a:rPr>
              <a:t>; all portfolios that lie between points </a:t>
            </a:r>
            <a:r>
              <a:rPr lang="en-US" sz="2200" i="1" dirty="0" smtClean="0">
                <a:solidFill>
                  <a:schemeClr val="tx2"/>
                </a:solidFill>
                <a:latin typeface="Times New Roman" pitchFamily="18" charset="0"/>
                <a:cs typeface="Times New Roman" pitchFamily="18" charset="0"/>
              </a:rPr>
              <a:t>MRF </a:t>
            </a:r>
            <a:r>
              <a:rPr lang="en-US" sz="2200" dirty="0" smtClean="0">
                <a:solidFill>
                  <a:schemeClr val="tx2"/>
                </a:solidFill>
                <a:latin typeface="Times New Roman" pitchFamily="18" charset="0"/>
                <a:cs typeface="Times New Roman" pitchFamily="18" charset="0"/>
              </a:rPr>
              <a:t>and </a:t>
            </a:r>
            <a:r>
              <a:rPr lang="en-US" sz="2200" i="1" dirty="0" smtClean="0">
                <a:solidFill>
                  <a:schemeClr val="tx2"/>
                </a:solidFill>
                <a:latin typeface="Times New Roman" pitchFamily="18" charset="0"/>
                <a:cs typeface="Times New Roman" pitchFamily="18" charset="0"/>
              </a:rPr>
              <a:t>C </a:t>
            </a:r>
            <a:r>
              <a:rPr lang="en-US" sz="2200" dirty="0" smtClean="0">
                <a:solidFill>
                  <a:schemeClr val="tx2"/>
                </a:solidFill>
                <a:latin typeface="Times New Roman" pitchFamily="18" charset="0"/>
                <a:cs typeface="Times New Roman" pitchFamily="18" charset="0"/>
              </a:rPr>
              <a:t>are said to be efficient, and the weights of these portfolios may be read directly from the graph.</a:t>
            </a:r>
            <a:endParaRPr lang="zh-TW" altLang="en-US" sz="2200" dirty="0">
              <a:solidFill>
                <a:schemeClr val="tx2"/>
              </a:solidFill>
              <a:latin typeface="Times New Roman" pitchFamily="18" charset="0"/>
              <a:cs typeface="Times New Roman" pitchFamily="18" charset="0"/>
            </a:endParaRPr>
          </a:p>
        </p:txBody>
      </p:sp>
      <p:pic>
        <p:nvPicPr>
          <p:cNvPr id="40961" name="Picture 1"/>
          <p:cNvPicPr>
            <a:picLocks noChangeAspect="1" noChangeArrowheads="1"/>
          </p:cNvPicPr>
          <p:nvPr/>
        </p:nvPicPr>
        <p:blipFill>
          <a:blip r:embed="rId2"/>
          <a:srcRect/>
          <a:stretch>
            <a:fillRect/>
          </a:stretch>
        </p:blipFill>
        <p:spPr bwMode="auto">
          <a:xfrm>
            <a:off x="1643042" y="3500438"/>
            <a:ext cx="5753100" cy="3286125"/>
          </a:xfrm>
          <a:prstGeom prst="rect">
            <a:avLst/>
          </a:prstGeom>
          <a:noFill/>
          <a:ln w="9525">
            <a:noFill/>
            <a:miter lim="800000"/>
            <a:headEnd/>
            <a:tailEnd/>
          </a:ln>
          <a:effectLst/>
        </p:spPr>
      </p:pic>
      <p:pic>
        <p:nvPicPr>
          <p:cNvPr id="40962" name="Picture 2"/>
          <p:cNvPicPr>
            <a:picLocks noChangeAspect="1" noChangeArrowheads="1"/>
          </p:cNvPicPr>
          <p:nvPr/>
        </p:nvPicPr>
        <p:blipFill>
          <a:blip r:embed="rId3"/>
          <a:srcRect/>
          <a:stretch>
            <a:fillRect/>
          </a:stretch>
        </p:blipFill>
        <p:spPr bwMode="auto">
          <a:xfrm>
            <a:off x="2438400" y="3286124"/>
            <a:ext cx="4267200" cy="2190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a:xfrm>
            <a:off x="457200" y="457200"/>
            <a:ext cx="8002588" cy="739775"/>
          </a:xfrm>
        </p:spPr>
        <p:txBody>
          <a:bodyPr/>
          <a:lstStyle/>
          <a:p>
            <a:r>
              <a:rPr lang="en-US" altLang="zh-TW" sz="2400" dirty="0" smtClean="0">
                <a:latin typeface="Times New Roman"/>
                <a:cs typeface="Times New Roman"/>
              </a:rPr>
              <a:t>Appendix 8A Graphical Analysis in Markowitz Portfolio-Selection Model: Three-Security Empirical Solution</a:t>
            </a:r>
            <a:endParaRPr lang="en-US" altLang="zh-TW" sz="2400" b="1" i="1" dirty="0" smtClean="0">
              <a:latin typeface="Times New Roman"/>
              <a:cs typeface="Times New Roman"/>
            </a:endParaRPr>
          </a:p>
        </p:txBody>
      </p:sp>
      <p:sp>
        <p:nvSpPr>
          <p:cNvPr id="47146" name="Slide Number Placeholder 1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E3F9DC8-333F-4079-9FAA-C4DABD34315F}" type="slidenum">
              <a:rPr kumimoji="0" lang="en-US" altLang="zh-TW">
                <a:latin typeface="Times New Roman"/>
                <a:cs typeface="Times New Roman"/>
              </a:rPr>
              <a:pPr eaLnBrk="1" hangingPunct="1"/>
              <a:t>25</a:t>
            </a:fld>
            <a:endParaRPr kumimoji="0" lang="en-US" altLang="zh-TW">
              <a:latin typeface="Times New Roman"/>
              <a:cs typeface="Times New Roman"/>
            </a:endParaRPr>
          </a:p>
        </p:txBody>
      </p:sp>
      <p:sp>
        <p:nvSpPr>
          <p:cNvPr id="47109" name="Rectangle 3"/>
          <p:cNvSpPr>
            <a:spLocks noChangeArrowheads="1"/>
          </p:cNvSpPr>
          <p:nvPr/>
        </p:nvSpPr>
        <p:spPr bwMode="auto">
          <a:xfrm>
            <a:off x="1900238" y="21854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10" name="Rectangle 4"/>
          <p:cNvSpPr>
            <a:spLocks noChangeArrowheads="1"/>
          </p:cNvSpPr>
          <p:nvPr/>
        </p:nvSpPr>
        <p:spPr bwMode="auto">
          <a:xfrm>
            <a:off x="1900238" y="21854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11" name="Rectangle 5"/>
          <p:cNvSpPr>
            <a:spLocks noChangeArrowheads="1"/>
          </p:cNvSpPr>
          <p:nvPr/>
        </p:nvSpPr>
        <p:spPr bwMode="auto">
          <a:xfrm>
            <a:off x="1900238" y="21854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12" name="Rectangle 6"/>
          <p:cNvSpPr>
            <a:spLocks noChangeArrowheads="1"/>
          </p:cNvSpPr>
          <p:nvPr/>
        </p:nvSpPr>
        <p:spPr bwMode="auto">
          <a:xfrm>
            <a:off x="1900238" y="21854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13" name="Rectangle 7"/>
          <p:cNvSpPr>
            <a:spLocks noChangeArrowheads="1"/>
          </p:cNvSpPr>
          <p:nvPr/>
        </p:nvSpPr>
        <p:spPr bwMode="auto">
          <a:xfrm>
            <a:off x="1900238" y="21854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44" name="Rectangle 38"/>
          <p:cNvSpPr>
            <a:spLocks noChangeArrowheads="1"/>
          </p:cNvSpPr>
          <p:nvPr/>
        </p:nvSpPr>
        <p:spPr bwMode="auto">
          <a:xfrm>
            <a:off x="0" y="3115747"/>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sp>
        <p:nvSpPr>
          <p:cNvPr id="47145" name="Rectangle 40"/>
          <p:cNvSpPr>
            <a:spLocks noChangeArrowheads="1"/>
          </p:cNvSpPr>
          <p:nvPr/>
        </p:nvSpPr>
        <p:spPr bwMode="auto">
          <a:xfrm>
            <a:off x="0" y="3125272"/>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14340" name="Object 4"/>
          <p:cNvGraphicFramePr>
            <a:graphicFrameLocks noChangeAspect="1"/>
          </p:cNvGraphicFramePr>
          <p:nvPr/>
        </p:nvGraphicFramePr>
        <p:xfrm>
          <a:off x="0" y="0"/>
          <a:ext cx="428625" cy="238125"/>
        </p:xfrm>
        <a:graphic>
          <a:graphicData uri="http://schemas.openxmlformats.org/presentationml/2006/ole">
            <p:oleObj spid="_x0000_s14340" name="Equation" r:id="rId3" imgW="431613" imgH="241195" progId="Equation.DSMT4">
              <p:embed/>
            </p:oleObj>
          </a:graphicData>
        </a:graphic>
      </p:graphicFrame>
      <p:sp>
        <p:nvSpPr>
          <p:cNvPr id="14342" name="Rectangle 6"/>
          <p:cNvSpPr>
            <a:spLocks noChangeArrowheads="1"/>
          </p:cNvSpPr>
          <p:nvPr/>
        </p:nvSpPr>
        <p:spPr bwMode="auto">
          <a:xfrm>
            <a:off x="500034" y="1214422"/>
            <a:ext cx="80010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en-US" altLang="zh-TW" sz="2400" dirty="0" smtClean="0">
                <a:solidFill>
                  <a:schemeClr val="tx2"/>
                </a:solidFill>
                <a:latin typeface="Times New Roman" pitchFamily="18" charset="0"/>
                <a:ea typeface="新細明體" pitchFamily="18" charset="-120"/>
                <a:cs typeface="Times New Roman" pitchFamily="18" charset="0"/>
              </a:rPr>
              <a:t>It is possible, given these </a:t>
            </a:r>
            <a:r>
              <a:rPr kumimoji="1" lang="en-US" altLang="zh-TW" sz="2400" dirty="0" smtClean="0">
                <a:solidFill>
                  <a:schemeClr val="tx2"/>
                </a:solidFill>
                <a:latin typeface="Times New Roman" pitchFamily="18" charset="0"/>
                <a:ea typeface="新細明體" pitchFamily="18" charset="-120"/>
                <a:cs typeface="Times New Roman" pitchFamily="18" charset="0"/>
              </a:rPr>
              <a:t>various </a:t>
            </a:r>
            <a:r>
              <a:rPr kumimoji="1" lang="en-US" altLang="zh-TW" sz="2400" dirty="0" smtClean="0">
                <a:solidFill>
                  <a:schemeClr val="tx2"/>
                </a:solidFill>
                <a:latin typeface="Times New Roman" pitchFamily="18" charset="0"/>
                <a:ea typeface="新細明體" pitchFamily="18" charset="-120"/>
                <a:cs typeface="Times New Roman" pitchFamily="18" charset="0"/>
              </a:rPr>
              <a:t>weights, to calculate the </a:t>
            </a:r>
            <a:r>
              <a:rPr kumimoji="1" lang="en-US" altLang="zh-TW" sz="2400" i="1" dirty="0" smtClean="0">
                <a:solidFill>
                  <a:schemeClr val="tx2"/>
                </a:solidFill>
                <a:latin typeface="Times New Roman" pitchFamily="18" charset="0"/>
                <a:ea typeface="新細明體" pitchFamily="18" charset="-120"/>
                <a:cs typeface="Times New Roman" pitchFamily="18" charset="0"/>
              </a:rPr>
              <a:t>E(</a:t>
            </a:r>
            <a:r>
              <a:rPr kumimoji="1" lang="en-US" altLang="zh-TW" sz="2400" i="1" dirty="0" err="1" smtClean="0">
                <a:solidFill>
                  <a:schemeClr val="tx2"/>
                </a:solidFill>
                <a:latin typeface="Times New Roman" pitchFamily="18" charset="0"/>
                <a:ea typeface="新細明體" pitchFamily="18" charset="-120"/>
                <a:cs typeface="Times New Roman" pitchFamily="18" charset="0"/>
              </a:rPr>
              <a:t>Rp</a:t>
            </a:r>
            <a:r>
              <a:rPr kumimoji="1" lang="en-US" altLang="zh-TW" sz="2400" i="1" dirty="0" smtClean="0">
                <a:solidFill>
                  <a:schemeClr val="tx2"/>
                </a:solidFill>
                <a:latin typeface="Times New Roman" pitchFamily="18" charset="0"/>
                <a:ea typeface="新細明體" pitchFamily="18" charset="-120"/>
                <a:cs typeface="Times New Roman" pitchFamily="18" charset="0"/>
              </a:rPr>
              <a:t>) </a:t>
            </a:r>
            <a:r>
              <a:rPr kumimoji="1" lang="en-US" altLang="zh-TW" sz="2400" b="0" i="0" u="none" strike="noStrike" cap="none" normalizeH="0" baseline="0" dirty="0" smtClean="0">
                <a:ln>
                  <a:noFill/>
                </a:ln>
                <a:solidFill>
                  <a:schemeClr val="tx2"/>
                </a:solidFill>
                <a:effectLst/>
                <a:latin typeface="Times New Roman" pitchFamily="18" charset="0"/>
                <a:ea typeface="新細明體" pitchFamily="18" charset="-120"/>
                <a:cs typeface="Times New Roman" pitchFamily="18" charset="0"/>
              </a:rPr>
              <a:t>and the variances of these portfolios as indicated in Table 8A.5. The efficient frontier is then developed by plotting each risk-return combination, as shown in Figure 8A.4.</a:t>
            </a:r>
            <a:r>
              <a:rPr kumimoji="1" lang="en-US" altLang="zh-TW" sz="2400" b="0" i="0" u="none" strike="noStrike" cap="none" normalizeH="0" baseline="0" dirty="0" smtClean="0">
                <a:ln>
                  <a:noFill/>
                </a:ln>
                <a:solidFill>
                  <a:schemeClr val="tx2"/>
                </a:solidFill>
                <a:effectLst/>
                <a:latin typeface="Arial" pitchFamily="34" charset="0"/>
                <a:ea typeface="新細明體" pitchFamily="18" charset="-120"/>
                <a:cs typeface="新細明體" pitchFamily="18" charset="-120"/>
              </a:rPr>
              <a:t> </a:t>
            </a:r>
          </a:p>
        </p:txBody>
      </p:sp>
      <p:pic>
        <p:nvPicPr>
          <p:cNvPr id="14343" name="Picture 7"/>
          <p:cNvPicPr>
            <a:picLocks noChangeAspect="1" noChangeArrowheads="1"/>
          </p:cNvPicPr>
          <p:nvPr/>
        </p:nvPicPr>
        <p:blipFill>
          <a:blip r:embed="rId4"/>
          <a:srcRect/>
          <a:stretch>
            <a:fillRect/>
          </a:stretch>
        </p:blipFill>
        <p:spPr bwMode="auto">
          <a:xfrm>
            <a:off x="1714480" y="3357562"/>
            <a:ext cx="5930532" cy="2071702"/>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7535"/>
            <a:ext cx="8229600" cy="639763"/>
          </a:xfrm>
        </p:spPr>
        <p:txBody>
          <a:bodyPr>
            <a:noAutofit/>
          </a:bodyPr>
          <a:lstStyle/>
          <a:p>
            <a:r>
              <a:rPr lang="en-US" sz="2800" dirty="0" smtClean="0">
                <a:latin typeface="Times New Roman" pitchFamily="18" charset="0"/>
                <a:cs typeface="Times New Roman" pitchFamily="18" charset="0"/>
              </a:rPr>
              <a:t>Table 8A-1 Adjusted Prices for JNJ, IBM, and BA (April 2000–April 2010)</a:t>
            </a:r>
            <a:r>
              <a:rPr lang="zh-TW" altLang="en-US" sz="2800" dirty="0" smtClean="0">
                <a:latin typeface="Times New Roman" pitchFamily="18" charset="0"/>
                <a:cs typeface="Times New Roman" pitchFamily="18" charset="0"/>
              </a:rPr>
              <a:t/>
            </a:r>
            <a:br>
              <a:rPr lang="zh-TW" altLang="en-US" sz="2800" dirty="0" smtClean="0">
                <a:latin typeface="Times New Roman" pitchFamily="18" charset="0"/>
                <a:cs typeface="Times New Roman" pitchFamily="18" charset="0"/>
              </a:rPr>
            </a:br>
            <a:endParaRPr lang="zh-TW" alt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85720" y="2071678"/>
          <a:ext cx="8715435" cy="3520440"/>
        </p:xfrm>
        <a:graphic>
          <a:graphicData uri="http://schemas.openxmlformats.org/drawingml/2006/table">
            <a:tbl>
              <a:tblPr/>
              <a:tblGrid>
                <a:gridCol w="959291"/>
                <a:gridCol w="847815"/>
                <a:gridCol w="853952"/>
                <a:gridCol w="848840"/>
                <a:gridCol w="848840"/>
                <a:gridCol w="959291"/>
                <a:gridCol w="848840"/>
                <a:gridCol w="848840"/>
                <a:gridCol w="849863"/>
                <a:gridCol w="849863"/>
              </a:tblGrid>
              <a:tr h="244804">
                <a:tc>
                  <a:txBody>
                    <a:bodyPr/>
                    <a:lstStyle/>
                    <a:p>
                      <a:pPr indent="304800" algn="ctr">
                        <a:lnSpc>
                          <a:spcPct val="150000"/>
                        </a:lnSpc>
                        <a:spcAft>
                          <a:spcPts val="0"/>
                        </a:spcAft>
                      </a:pPr>
                      <a:r>
                        <a:rPr lang="en-US" sz="1400" kern="100" dirty="0">
                          <a:solidFill>
                            <a:schemeClr val="tx2"/>
                          </a:solidFill>
                          <a:latin typeface="Times New Roman"/>
                          <a:ea typeface="新細明體"/>
                        </a:rPr>
                        <a:t>Date</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JNJ</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IBM</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BA</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CAT</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Date</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JNJ</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IBM</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BA</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CAT</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27.19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103.26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30.12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14.72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46.67</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69.64</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20.9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20.21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31.93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97.26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31.62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14.84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45.46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75.39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22.75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21.75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34.76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93.72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31.23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14.39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44.03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78.32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25.72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21.56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39.56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95.69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33.43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12.75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41.88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73.39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28.79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23.02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36.14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98.04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39.02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12.94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41.95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72.28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27.78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28.07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35.83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115.43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43.01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13.97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40.35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73.1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31.52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29.88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36.61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98.47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51.72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11.78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40.3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78.73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28.94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28.64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2000/10</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35.9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86.12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54.37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13.47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2003/10</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40.96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79.76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32.45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30.63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39.1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81.86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55.49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15.1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40.32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80.85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32.51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31.79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2000/12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41.08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74.41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53.03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18.18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2003/12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42.25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82.76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35.69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34.7</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7535"/>
            <a:ext cx="8229600" cy="639763"/>
          </a:xfrm>
        </p:spPr>
        <p:txBody>
          <a:bodyPr>
            <a:noAutofit/>
          </a:bodyPr>
          <a:lstStyle/>
          <a:p>
            <a:r>
              <a:rPr lang="en-US" sz="2800" dirty="0" smtClean="0">
                <a:latin typeface="Times New Roman" pitchFamily="18" charset="0"/>
                <a:cs typeface="Times New Roman" pitchFamily="18" charset="0"/>
              </a:rPr>
              <a:t>Table 8A-1 Adjusted Prices for JNJ, IBM, and BA (April 2000–April 2010) (Continued)</a:t>
            </a:r>
            <a:r>
              <a:rPr lang="zh-TW" altLang="en-US" sz="2800" dirty="0" smtClean="0">
                <a:latin typeface="Times New Roman" pitchFamily="18" charset="0"/>
                <a:cs typeface="Times New Roman" pitchFamily="18" charset="0"/>
              </a:rPr>
              <a:t/>
            </a:r>
            <a:br>
              <a:rPr lang="zh-TW" altLang="en-US" sz="2800" dirty="0" smtClean="0">
                <a:latin typeface="Times New Roman" pitchFamily="18" charset="0"/>
                <a:cs typeface="Times New Roman" pitchFamily="18" charset="0"/>
              </a:rPr>
            </a:br>
            <a:endParaRPr lang="zh-TW" altLang="en-US" sz="2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14280" y="1785926"/>
          <a:ext cx="8715404" cy="4160520"/>
        </p:xfrm>
        <a:graphic>
          <a:graphicData uri="http://schemas.openxmlformats.org/drawingml/2006/table">
            <a:tbl>
              <a:tblPr/>
              <a:tblGrid>
                <a:gridCol w="959288"/>
                <a:gridCol w="847811"/>
                <a:gridCol w="853949"/>
                <a:gridCol w="848837"/>
                <a:gridCol w="848837"/>
                <a:gridCol w="959288"/>
                <a:gridCol w="848837"/>
                <a:gridCol w="848837"/>
                <a:gridCol w="849860"/>
                <a:gridCol w="849860"/>
              </a:tblGrid>
              <a:tr h="234127">
                <a:tc>
                  <a:txBody>
                    <a:bodyPr/>
                    <a:lstStyle/>
                    <a:p>
                      <a:pPr indent="304800" algn="ctr">
                        <a:lnSpc>
                          <a:spcPct val="150000"/>
                        </a:lnSpc>
                        <a:spcAft>
                          <a:spcPts val="0"/>
                        </a:spcAft>
                      </a:pPr>
                      <a:r>
                        <a:rPr lang="en-US" sz="1400" kern="100" dirty="0">
                          <a:solidFill>
                            <a:schemeClr val="tx2"/>
                          </a:solidFill>
                          <a:latin typeface="Times New Roman"/>
                          <a:ea typeface="新細明體"/>
                        </a:rPr>
                        <a:t>Date</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JNJ</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IBM</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BA</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CAT</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Date</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JNJ</a:t>
                      </a:r>
                      <a:endParaRPr lang="zh-TW" sz="1400" kern="10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IBM</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BA</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CAT</a:t>
                      </a:r>
                      <a:endParaRPr lang="zh-TW" sz="1400" kern="100" dirty="0">
                        <a:solidFill>
                          <a:schemeClr val="tx2"/>
                        </a:solidFill>
                        <a:latin typeface="Times New Roman"/>
                        <a:ea typeface="新細明體"/>
                      </a:endParaRPr>
                    </a:p>
                  </a:txBody>
                  <a:tcPr marL="29878" marR="2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36.41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98.05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47.01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17.12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43.69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88.61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35.36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32.8</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38.18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87.56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50.13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16.1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44.28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86.31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36.87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31.8</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34.32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84.3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17.18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41.66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82.14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34.92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33.19</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37.85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100.92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49.81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19.57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44.38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78.86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36.29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32.78</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38.17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98.11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50.82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21.11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79.4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39.12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31.78</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39.34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99.6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44.93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19.51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45.99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43.64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33.5</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42.6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92.32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47.3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21.62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45.63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78.04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43.35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31.15</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41.64</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87.82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41.5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19.62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48.21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76.06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44.78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30.82</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43.77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80.59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27.15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17.58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46.75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77.01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44.27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34.1</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2001/10</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45.75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94.96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26.42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17.68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2004/10</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48.45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80.61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42.8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34.32</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46.16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101.69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28.6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18.75</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2004/11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50.29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84.8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46.12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39.01</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127">
                <a:tc>
                  <a:txBody>
                    <a:bodyPr/>
                    <a:lstStyle/>
                    <a:p>
                      <a:pPr indent="304800" algn="r">
                        <a:lnSpc>
                          <a:spcPct val="150000"/>
                        </a:lnSpc>
                        <a:spcAft>
                          <a:spcPts val="0"/>
                        </a:spcAft>
                      </a:pPr>
                      <a:r>
                        <a:rPr lang="en-US" sz="1400" kern="100">
                          <a:solidFill>
                            <a:schemeClr val="tx2"/>
                          </a:solidFill>
                          <a:latin typeface="Times New Roman"/>
                          <a:ea typeface="新細明體"/>
                        </a:rPr>
                        <a:t>2001/12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46.83</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106.42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31.59</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20.66</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400" kern="100">
                          <a:solidFill>
                            <a:schemeClr val="tx2"/>
                          </a:solidFill>
                          <a:latin typeface="Times New Roman"/>
                          <a:ea typeface="新細明體"/>
                        </a:rPr>
                        <a:t>2004/12</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52.88</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88.71</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a:solidFill>
                            <a:schemeClr val="tx2"/>
                          </a:solidFill>
                          <a:latin typeface="Times New Roman"/>
                          <a:ea typeface="新細明體"/>
                        </a:rPr>
                        <a:t>44.57</a:t>
                      </a:r>
                      <a:endParaRPr lang="zh-TW" sz="1400" kern="10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400" kern="100" dirty="0">
                          <a:solidFill>
                            <a:schemeClr val="tx2"/>
                          </a:solidFill>
                          <a:latin typeface="Times New Roman"/>
                          <a:ea typeface="新細明體"/>
                        </a:rPr>
                        <a:t>41.55</a:t>
                      </a:r>
                      <a:endParaRPr lang="zh-TW" sz="1400" kern="100" dirty="0">
                        <a:solidFill>
                          <a:schemeClr val="tx2"/>
                        </a:solidFill>
                        <a:latin typeface="Times New Roman"/>
                        <a:ea typeface="新細明體"/>
                      </a:endParaRPr>
                    </a:p>
                  </a:txBody>
                  <a:tcPr marL="29878" marR="298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639763"/>
          </a:xfrm>
        </p:spPr>
        <p:txBody>
          <a:bodyPr>
            <a:noAutofit/>
          </a:bodyPr>
          <a:lstStyle/>
          <a:p>
            <a:r>
              <a:rPr lang="en-US" sz="2400" dirty="0" smtClean="0">
                <a:latin typeface="Times New Roman" pitchFamily="18" charset="0"/>
                <a:cs typeface="Times New Roman" pitchFamily="18" charset="0"/>
              </a:rPr>
              <a:t>Table 8A-1 Adjusted Prices for JNJ, IBM, and BA (April 2000–April 2010) (Continued) </a:t>
            </a:r>
            <a:r>
              <a:rPr lang="zh-TW" altLang="en-US" sz="2400" dirty="0" smtClean="0">
                <a:latin typeface="Times New Roman" pitchFamily="18" charset="0"/>
                <a:cs typeface="Times New Roman" pitchFamily="18" charset="0"/>
              </a:rPr>
              <a:t/>
            </a:r>
            <a:br>
              <a:rPr lang="zh-TW" altLang="en-US" sz="2400" dirty="0" smtClean="0">
                <a:latin typeface="Times New Roman" pitchFamily="18" charset="0"/>
                <a:cs typeface="Times New Roman" pitchFamily="18" charset="0"/>
              </a:rPr>
            </a:br>
            <a:endParaRPr lang="zh-TW" altLang="en-US" sz="24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42843" y="1370033"/>
          <a:ext cx="8858312" cy="5059363"/>
        </p:xfrm>
        <a:graphic>
          <a:graphicData uri="http://schemas.openxmlformats.org/drawingml/2006/table">
            <a:tbl>
              <a:tblPr/>
              <a:tblGrid>
                <a:gridCol w="975017"/>
                <a:gridCol w="861715"/>
                <a:gridCol w="867951"/>
                <a:gridCol w="862756"/>
                <a:gridCol w="862756"/>
                <a:gridCol w="975017"/>
                <a:gridCol w="862756"/>
                <a:gridCol w="862756"/>
                <a:gridCol w="863794"/>
                <a:gridCol w="863794"/>
              </a:tblGrid>
              <a:tr h="365737">
                <a:tc>
                  <a:txBody>
                    <a:bodyPr/>
                    <a:lstStyle/>
                    <a:p>
                      <a:pPr indent="304800" algn="ctr">
                        <a:lnSpc>
                          <a:spcPct val="150000"/>
                        </a:lnSpc>
                        <a:spcAft>
                          <a:spcPts val="0"/>
                        </a:spcAft>
                      </a:pPr>
                      <a:r>
                        <a:rPr lang="en-US" sz="1300" kern="100" dirty="0">
                          <a:solidFill>
                            <a:schemeClr val="tx2"/>
                          </a:solidFill>
                          <a:latin typeface="Times New Roman"/>
                          <a:ea typeface="新細明體"/>
                        </a:rPr>
                        <a:t>Date</a:t>
                      </a:r>
                      <a:endParaRPr lang="zh-TW" sz="1300" kern="100" dirty="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dirty="0">
                          <a:solidFill>
                            <a:schemeClr val="tx2"/>
                          </a:solidFill>
                          <a:latin typeface="Times New Roman"/>
                          <a:ea typeface="新細明體"/>
                        </a:rPr>
                        <a:t>JNJ</a:t>
                      </a:r>
                      <a:endParaRPr lang="zh-TW" sz="1300" kern="100" dirty="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IBM</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BA</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CAT</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Date</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JNJ</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IBM</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BA</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CAT</a:t>
                      </a:r>
                      <a:endParaRPr lang="zh-TW" sz="1300" kern="100">
                        <a:solidFill>
                          <a:schemeClr val="tx2"/>
                        </a:solidFill>
                        <a:latin typeface="Times New Roman"/>
                        <a:ea typeface="新細明體"/>
                      </a:endParaRPr>
                    </a:p>
                  </a:txBody>
                  <a:tcPr marL="45717" marR="45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45.57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94.92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33.36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20.02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53.95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84.07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43.56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38.13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48.41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86.44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37.6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22.11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54.93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83.47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47.55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40.68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51.63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91.62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39.47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22.64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56.24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82.39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50.57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39.13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50.76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73.79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36.49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21.89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57.47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68.86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51.48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37.86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48.93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dirty="0">
                          <a:solidFill>
                            <a:schemeClr val="tx2"/>
                          </a:solidFill>
                          <a:latin typeface="Times New Roman"/>
                          <a:ea typeface="新細明體"/>
                        </a:rPr>
                        <a:t>71.01</a:t>
                      </a:r>
                      <a:endParaRPr lang="zh-TW" sz="1300" kern="100" dirty="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35.02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20.95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56.46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68.3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55.5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40.46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41.68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63.55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36.95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19.62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54.7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67.08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57.32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40.98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41.95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62.14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34.09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18.06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53.82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75.45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57.33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46.58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43.48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66.68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30.58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17.63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53.62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73.06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58.43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47.94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43.29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51.58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28.15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15.04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53.52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72.69</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59.24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50.76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2002/10</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47.03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69.83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24.54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16.66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2005/10</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52.97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74.2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56.35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45.64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2002/11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45.8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77.03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28.24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20.35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2005/11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52.5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80.75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59.67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50.15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2002/12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43.14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68.68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27.36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18.64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2005/12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51.1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74.67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61.47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50.14</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2003/1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43.06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69.3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26.2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18.07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2006/1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48.92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73.85</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59.78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59.16</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9">
                <a:tc>
                  <a:txBody>
                    <a:bodyPr/>
                    <a:lstStyle/>
                    <a:p>
                      <a:pPr indent="304800" algn="r">
                        <a:lnSpc>
                          <a:spcPct val="150000"/>
                        </a:lnSpc>
                        <a:spcAft>
                          <a:spcPts val="0"/>
                        </a:spcAft>
                      </a:pPr>
                      <a:r>
                        <a:rPr lang="en-US" sz="1300" kern="100">
                          <a:solidFill>
                            <a:schemeClr val="tx2"/>
                          </a:solidFill>
                          <a:latin typeface="Times New Roman"/>
                          <a:ea typeface="新細明體"/>
                        </a:rPr>
                        <a:t>2003/2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42.3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69.22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22.98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19.31</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300" kern="100">
                          <a:solidFill>
                            <a:schemeClr val="tx2"/>
                          </a:solidFill>
                          <a:latin typeface="Times New Roman"/>
                          <a:ea typeface="新細明體"/>
                        </a:rPr>
                        <a:t>2006/2</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49.3</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73.07</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a:solidFill>
                            <a:schemeClr val="tx2"/>
                          </a:solidFill>
                          <a:latin typeface="Times New Roman"/>
                          <a:ea typeface="新細明體"/>
                        </a:rPr>
                        <a:t>63.88</a:t>
                      </a:r>
                      <a:endParaRPr lang="zh-TW" sz="1300" kern="10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300" kern="100" dirty="0">
                          <a:solidFill>
                            <a:schemeClr val="tx2"/>
                          </a:solidFill>
                          <a:latin typeface="Times New Roman"/>
                          <a:ea typeface="新細明體"/>
                        </a:rPr>
                        <a:t>63.68</a:t>
                      </a:r>
                      <a:endParaRPr lang="zh-TW" sz="1300" kern="100" dirty="0">
                        <a:solidFill>
                          <a:schemeClr val="tx2"/>
                        </a:solidFill>
                        <a:latin typeface="Times New Roman"/>
                        <a:ea typeface="新細明體"/>
                      </a:endParaRPr>
                    </a:p>
                  </a:txBody>
                  <a:tcPr marL="45717" marR="457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itchFamily="18" charset="0"/>
                <a:cs typeface="Times New Roman" pitchFamily="18" charset="0"/>
              </a:rPr>
              <a:t>Table 8A-1 Adjusted Prices for JNJ, IBM, and BA (April 2000–April 2010) (Continued)</a:t>
            </a:r>
            <a:endParaRPr lang="zh-TW" altLang="en-US" sz="2400" dirty="0"/>
          </a:p>
        </p:txBody>
      </p:sp>
      <p:graphicFrame>
        <p:nvGraphicFramePr>
          <p:cNvPr id="4" name="Content Placeholder 3"/>
          <p:cNvGraphicFramePr>
            <a:graphicFrameLocks noGrp="1"/>
          </p:cNvGraphicFramePr>
          <p:nvPr>
            <p:ph idx="1"/>
          </p:nvPr>
        </p:nvGraphicFramePr>
        <p:xfrm>
          <a:off x="214282" y="2214554"/>
          <a:ext cx="8715436" cy="3840480"/>
        </p:xfrm>
        <a:graphic>
          <a:graphicData uri="http://schemas.openxmlformats.org/drawingml/2006/table">
            <a:tbl>
              <a:tblPr/>
              <a:tblGrid>
                <a:gridCol w="871335"/>
                <a:gridCol w="871335"/>
                <a:gridCol w="871335"/>
                <a:gridCol w="871335"/>
                <a:gridCol w="871335"/>
                <a:gridCol w="871335"/>
                <a:gridCol w="871335"/>
                <a:gridCol w="871335"/>
                <a:gridCol w="872378"/>
                <a:gridCol w="872378"/>
              </a:tblGrid>
              <a:tr h="211541">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Date</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JNJ</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IBM</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BA</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CAT</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Date</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JNJ</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IBM</a:t>
                      </a:r>
                      <a:endParaRPr lang="zh-TW" sz="1200" kern="10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BA</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CAT</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50.64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75.1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68.48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62.57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60.28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113.1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76.87</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74.28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50.12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74.98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73.33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66.21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60.38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121.78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75.32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74.97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51.81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73.02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73.41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63.77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111.52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59.81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66.97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51.55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72.23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65.1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61.95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120.41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55.61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63.44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53.82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70.75</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68.27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62.22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64.14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114.98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60.03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64.55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55.96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74.29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66.3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58.25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63.09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110.47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52.51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54.39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75.18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69.8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57.77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2008/10</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55.86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87.81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35.21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2006/10</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84.72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70.69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53.53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2008/11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53.79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77.51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39.33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37.78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2006/11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57.36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84.62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78.64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54.69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2008/12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54.94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79.94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39.36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41.18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2006/12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57.46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89.43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78.92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54.08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52.97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87.05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39.03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28.74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2007/1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58.13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91.27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79.56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56.78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46.29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87.89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29.3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22.93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2007/2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55.09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85.81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77.82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57.1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48.7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92.53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33.15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26.05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2007/3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52.75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87.03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79.29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59.4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48.48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98.56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37.32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33.58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Times New Roman" pitchFamily="18" charset="0"/>
                <a:cs typeface="Times New Roman" pitchFamily="18" charset="0"/>
              </a:rPr>
              <a:t>Table 8A-1 Adjusted Prices for JNJ, IBM, and BA (April 2000–April 2010) (Continued)</a:t>
            </a:r>
            <a:endParaRPr lang="zh-TW" altLang="en-US" sz="2800" dirty="0"/>
          </a:p>
        </p:txBody>
      </p:sp>
      <p:graphicFrame>
        <p:nvGraphicFramePr>
          <p:cNvPr id="4" name="Content Placeholder 3"/>
          <p:cNvGraphicFramePr>
            <a:graphicFrameLocks noGrp="1"/>
          </p:cNvGraphicFramePr>
          <p:nvPr>
            <p:ph idx="1"/>
          </p:nvPr>
        </p:nvGraphicFramePr>
        <p:xfrm>
          <a:off x="142844" y="2285992"/>
          <a:ext cx="8786874" cy="3566160"/>
        </p:xfrm>
        <a:graphic>
          <a:graphicData uri="http://schemas.openxmlformats.org/drawingml/2006/table">
            <a:tbl>
              <a:tblPr/>
              <a:tblGrid>
                <a:gridCol w="878477"/>
                <a:gridCol w="878477"/>
                <a:gridCol w="878477"/>
                <a:gridCol w="878477"/>
                <a:gridCol w="878477"/>
                <a:gridCol w="878477"/>
                <a:gridCol w="878477"/>
                <a:gridCol w="878477"/>
                <a:gridCol w="879529"/>
                <a:gridCol w="879529"/>
              </a:tblGrid>
              <a:tr h="193913">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Date</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JNJ</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IBM</a:t>
                      </a:r>
                      <a:endParaRPr lang="zh-TW" sz="1200" kern="10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BA</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CAT</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Date</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JNJ</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IBM</a:t>
                      </a:r>
                      <a:endParaRPr lang="zh-TW" sz="1200" kern="10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BA</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CAT</a:t>
                      </a:r>
                      <a:endParaRPr lang="zh-TW" sz="1200" kern="100" dirty="0">
                        <a:solidFill>
                          <a:schemeClr val="tx2"/>
                        </a:solidFill>
                        <a:latin typeface="Times New Roman"/>
                        <a:ea typeface="新細明體"/>
                        <a:cs typeface="Times New Roman"/>
                      </a:endParaRPr>
                    </a:p>
                  </a:txBody>
                  <a:tcPr marL="26443" marR="26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2007/4</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94.37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82.93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64.63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51.52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102.03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42.2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33.46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2007/5</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55.75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98.81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90.04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69.94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53.05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100.24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39.99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31.18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2007/6</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54.29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97.56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86.07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69.69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56.87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113.21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40.38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42.1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2007/7</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102.56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92.58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70.43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56.91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113.85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47.19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54.81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108.54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86.85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67.72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57.33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115.36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51.44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49.05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2007/9</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58.28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109.58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94.3</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70.1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2009/10</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116.32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45.41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2007/10</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57.81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108.01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88.55</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67</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2009/11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59.64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122.41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50.23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2007/11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60.46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98.18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83.41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64.56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2009/12</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61.13</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126.81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51.88</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54.85</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2007/12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59.53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100.91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78.83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65.16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2010/1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59.66</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118.57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58.08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50.62</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56.35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99.99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74.98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64.1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2010/2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60.25</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123.74</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60.94</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55.29</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2008/2</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55.67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106.69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74.99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65.31</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2010/3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62.35</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124.8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70.06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60.91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13">
                <a:tc>
                  <a:txBody>
                    <a:bodyPr/>
                    <a:lstStyle/>
                    <a:p>
                      <a:pPr indent="304800" algn="r">
                        <a:lnSpc>
                          <a:spcPct val="150000"/>
                        </a:lnSpc>
                        <a:spcAft>
                          <a:spcPts val="0"/>
                        </a:spcAft>
                      </a:pPr>
                      <a:r>
                        <a:rPr lang="en-US" sz="1200" kern="100" dirty="0">
                          <a:solidFill>
                            <a:schemeClr val="tx2"/>
                          </a:solidFill>
                          <a:latin typeface="Times New Roman"/>
                          <a:ea typeface="新細明體"/>
                          <a:cs typeface="Times New Roman"/>
                        </a:rPr>
                        <a:t>2008/3</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58.28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107.89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67.36</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70.7</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ct val="150000"/>
                        </a:lnSpc>
                        <a:spcAft>
                          <a:spcPts val="0"/>
                        </a:spcAft>
                      </a:pPr>
                      <a:r>
                        <a:rPr lang="en-US" sz="1200" kern="100">
                          <a:solidFill>
                            <a:schemeClr val="tx2"/>
                          </a:solidFill>
                          <a:latin typeface="Times New Roman"/>
                          <a:ea typeface="新細明體"/>
                          <a:cs typeface="Times New Roman"/>
                        </a:rPr>
                        <a:t>2010/4</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62.9</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124.8</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a:solidFill>
                            <a:schemeClr val="tx2"/>
                          </a:solidFill>
                          <a:latin typeface="Times New Roman"/>
                          <a:ea typeface="新細明體"/>
                          <a:cs typeface="Times New Roman"/>
                        </a:rPr>
                        <a:t>70.43</a:t>
                      </a:r>
                      <a:endParaRPr lang="zh-TW" sz="1200" kern="10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ct val="150000"/>
                        </a:lnSpc>
                        <a:spcAft>
                          <a:spcPts val="0"/>
                        </a:spcAft>
                      </a:pPr>
                      <a:r>
                        <a:rPr lang="en-US" sz="1200" kern="100" dirty="0">
                          <a:solidFill>
                            <a:schemeClr val="tx2"/>
                          </a:solidFill>
                          <a:latin typeface="Times New Roman"/>
                          <a:ea typeface="新細明體"/>
                          <a:cs typeface="Times New Roman"/>
                        </a:rPr>
                        <a:t>62.01</a:t>
                      </a:r>
                      <a:endParaRPr lang="zh-TW" sz="1200" kern="100" dirty="0">
                        <a:solidFill>
                          <a:schemeClr val="tx2"/>
                        </a:solidFill>
                        <a:latin typeface="Times New Roman"/>
                        <a:ea typeface="新細明體"/>
                        <a:cs typeface="Times New Roman"/>
                      </a:endParaRPr>
                    </a:p>
                  </a:txBody>
                  <a:tcPr marL="26443" marR="264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3"/>
          <p:cNvSpPr>
            <a:spLocks noGrp="1" noChangeArrowheads="1"/>
          </p:cNvSpPr>
          <p:nvPr>
            <p:ph idx="1"/>
          </p:nvPr>
        </p:nvSpPr>
        <p:spPr>
          <a:xfrm>
            <a:off x="179388" y="1196975"/>
            <a:ext cx="8713787" cy="5472113"/>
          </a:xfrm>
        </p:spPr>
        <p:txBody>
          <a:bodyPr>
            <a:noAutofit/>
          </a:bodyPr>
          <a:lstStyle/>
          <a:p>
            <a:pPr eaLnBrk="1" hangingPunct="1">
              <a:buFont typeface="Wingdings" pitchFamily="2" charset="2"/>
              <a:buNone/>
            </a:pPr>
            <a:endParaRPr lang="en-US" altLang="zh-TW" sz="1800" dirty="0" smtClean="0">
              <a:latin typeface="Times New Roman"/>
              <a:cs typeface="Times New Roman"/>
            </a:endParaRPr>
          </a:p>
          <a:p>
            <a:pPr>
              <a:buNone/>
            </a:pPr>
            <a:r>
              <a:rPr lang="en-US" altLang="zh-TW" sz="1800" dirty="0" smtClean="0">
                <a:latin typeface="Times New Roman"/>
                <a:cs typeface="Times New Roman"/>
              </a:rPr>
              <a:t>Graphical Analysis. To begin to develop the efficient frontier graphically, it is necessary to move from the three dimensions necessitated by the three-security portfolio to a two-dimensional problem by transforming the third security into an implicit solution from the other two. To do this it must be noted that since the summation of the weights of the three securities is equal to unity, then implicitly:</a:t>
            </a:r>
          </a:p>
          <a:p>
            <a:pPr algn="r" eaLnBrk="1" hangingPunct="1">
              <a:buFont typeface="Wingdings" pitchFamily="2" charset="2"/>
              <a:buNone/>
            </a:pPr>
            <a:r>
              <a:rPr lang="en-US" altLang="zh-TW" sz="1800" dirty="0" smtClean="0">
                <a:latin typeface="Times New Roman"/>
                <a:cs typeface="Times New Roman"/>
              </a:rPr>
              <a:t>                                                         </a:t>
            </a:r>
            <a:r>
              <a:rPr lang="zh-TW" altLang="en-US" sz="1800" dirty="0" smtClean="0">
                <a:latin typeface="Times New Roman"/>
                <a:cs typeface="Times New Roman"/>
              </a:rPr>
              <a:t>（</a:t>
            </a:r>
            <a:r>
              <a:rPr lang="en-US" altLang="zh-TW" sz="1800" dirty="0" smtClean="0">
                <a:latin typeface="Times New Roman"/>
                <a:cs typeface="Times New Roman"/>
              </a:rPr>
              <a:t>8A.1</a:t>
            </a:r>
            <a:r>
              <a:rPr lang="zh-TW" altLang="en-US" sz="1800" dirty="0" smtClean="0">
                <a:latin typeface="Times New Roman"/>
                <a:cs typeface="Times New Roman"/>
              </a:rPr>
              <a:t>）</a:t>
            </a:r>
          </a:p>
          <a:p>
            <a:pPr>
              <a:buNone/>
            </a:pPr>
            <a:r>
              <a:rPr lang="en-US" altLang="zh-TW" sz="1800" dirty="0" smtClean="0">
                <a:latin typeface="Times New Roman"/>
                <a:cs typeface="Times New Roman"/>
              </a:rPr>
              <a:t>Additionally, the above relation may be substituted into Equation (8A.1):</a:t>
            </a:r>
          </a:p>
          <a:p>
            <a:pPr>
              <a:buNone/>
            </a:pPr>
            <a:endParaRPr lang="en-US" altLang="zh-TW" sz="1800" dirty="0" smtClean="0">
              <a:latin typeface="Times New Roman"/>
              <a:cs typeface="Times New Roman"/>
            </a:endParaRPr>
          </a:p>
          <a:p>
            <a:pPr algn="r">
              <a:buNone/>
            </a:pPr>
            <a:r>
              <a:rPr lang="en-US" altLang="zh-TW" sz="1800" dirty="0" smtClean="0">
                <a:latin typeface="Times New Roman"/>
                <a:cs typeface="Times New Roman"/>
              </a:rPr>
              <a:t>(8A.2)</a:t>
            </a:r>
          </a:p>
          <a:p>
            <a:pPr algn="r">
              <a:buNone/>
            </a:pPr>
            <a:endParaRPr lang="en-US" altLang="zh-TW" sz="1800" dirty="0" smtClean="0">
              <a:latin typeface="Times New Roman"/>
              <a:cs typeface="Times New Roman"/>
            </a:endParaRPr>
          </a:p>
          <a:p>
            <a:pPr algn="r">
              <a:buNone/>
            </a:pPr>
            <a:endParaRPr lang="en-US" altLang="zh-TW" sz="1800" dirty="0" smtClean="0">
              <a:latin typeface="Times New Roman"/>
              <a:cs typeface="Times New Roman"/>
            </a:endParaRPr>
          </a:p>
          <a:p>
            <a:pPr algn="r">
              <a:buNone/>
            </a:pPr>
            <a:endParaRPr lang="en-US" altLang="zh-TW" sz="1800" dirty="0" smtClean="0">
              <a:latin typeface="Times New Roman"/>
              <a:cs typeface="Times New Roman"/>
            </a:endParaRPr>
          </a:p>
          <a:p>
            <a:pPr>
              <a:buNone/>
            </a:pPr>
            <a:r>
              <a:rPr lang="en-US" altLang="zh-TW" sz="1800" dirty="0" smtClean="0">
                <a:latin typeface="Times New Roman"/>
                <a:cs typeface="Times New Roman"/>
              </a:rPr>
              <a:t>Finally, inserting the values for the first and second securities yields in Table 8.3:</a:t>
            </a:r>
          </a:p>
          <a:p>
            <a:pPr>
              <a:buNone/>
            </a:pPr>
            <a:endParaRPr lang="zh-TW" altLang="en-US" sz="1800" dirty="0" smtClean="0">
              <a:latin typeface="Times New Roman"/>
              <a:cs typeface="Times New Roman"/>
            </a:endParaRPr>
          </a:p>
        </p:txBody>
      </p:sp>
      <p:sp>
        <p:nvSpPr>
          <p:cNvPr id="32799" name="Slide Number Placeholder 1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8563D71-4C9B-4F37-B711-5F871888B55B}" type="slidenum">
              <a:rPr kumimoji="0" lang="en-US" altLang="zh-TW">
                <a:latin typeface="Arial Black" pitchFamily="34" charset="0"/>
              </a:rPr>
              <a:pPr eaLnBrk="1" hangingPunct="1"/>
              <a:t>8</a:t>
            </a:fld>
            <a:endParaRPr kumimoji="0" lang="en-US" altLang="zh-TW">
              <a:latin typeface="Arial Black" pitchFamily="34" charset="0"/>
            </a:endParaRPr>
          </a:p>
        </p:txBody>
      </p:sp>
      <p:graphicFrame>
        <p:nvGraphicFramePr>
          <p:cNvPr id="32770" name="Object 4"/>
          <p:cNvGraphicFramePr>
            <a:graphicFrameLocks noChangeAspect="1"/>
          </p:cNvGraphicFramePr>
          <p:nvPr/>
        </p:nvGraphicFramePr>
        <p:xfrm>
          <a:off x="4500562" y="2857496"/>
          <a:ext cx="1928826" cy="449223"/>
        </p:xfrm>
        <a:graphic>
          <a:graphicData uri="http://schemas.openxmlformats.org/presentationml/2006/ole">
            <p:oleObj spid="_x0000_s15362" name="Equation" r:id="rId3" imgW="977900" imgH="228600" progId="Equation.DSMT4">
              <p:embed/>
            </p:oleObj>
          </a:graphicData>
        </a:graphic>
      </p:graphicFrame>
      <p:sp>
        <p:nvSpPr>
          <p:cNvPr id="32776" name="Rectangle 5"/>
          <p:cNvSpPr>
            <a:spLocks noChangeArrowheads="1"/>
          </p:cNvSpPr>
          <p:nvPr/>
        </p:nvSpPr>
        <p:spPr bwMode="auto">
          <a:xfrm>
            <a:off x="2098675" y="2395538"/>
            <a:ext cx="1214438"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32777" name="Rectangle 6"/>
          <p:cNvSpPr>
            <a:spLocks noChangeArrowheads="1"/>
          </p:cNvSpPr>
          <p:nvPr/>
        </p:nvSpPr>
        <p:spPr bwMode="auto">
          <a:xfrm>
            <a:off x="2098675" y="2395538"/>
            <a:ext cx="132715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32778" name="Rectangle 7"/>
          <p:cNvSpPr>
            <a:spLocks noChangeArrowheads="1"/>
          </p:cNvSpPr>
          <p:nvPr/>
        </p:nvSpPr>
        <p:spPr bwMode="auto">
          <a:xfrm>
            <a:off x="2098675" y="2395538"/>
            <a:ext cx="132715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b">
            <a:spAutoFit/>
          </a:bodyPr>
          <a:lstStyle/>
          <a:p>
            <a:endParaRPr lang="en-US"/>
          </a:p>
        </p:txBody>
      </p:sp>
      <p:sp>
        <p:nvSpPr>
          <p:cNvPr id="32779" name="Rectangle 8"/>
          <p:cNvSpPr>
            <a:spLocks noChangeArrowheads="1"/>
          </p:cNvSpPr>
          <p:nvPr/>
        </p:nvSpPr>
        <p:spPr bwMode="auto">
          <a:xfrm>
            <a:off x="2098675" y="2395538"/>
            <a:ext cx="132715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2797" name="Rectangle 30"/>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2798" name="Rectangle 34"/>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8" name="Rectangle 2"/>
          <p:cNvSpPr>
            <a:spLocks noGrp="1" noChangeArrowheads="1"/>
          </p:cNvSpPr>
          <p:nvPr>
            <p:ph type="title"/>
          </p:nvPr>
        </p:nvSpPr>
        <p:spPr>
          <a:xfrm>
            <a:off x="428596" y="571480"/>
            <a:ext cx="7354888" cy="739775"/>
          </a:xfrm>
        </p:spPr>
        <p:txBody>
          <a:bodyPr/>
          <a:lstStyle/>
          <a:p>
            <a:r>
              <a:rPr lang="en-US" altLang="zh-TW" sz="2800" b="1" dirty="0" smtClean="0">
                <a:latin typeface="Times New Roman"/>
                <a:cs typeface="Times New Roman"/>
              </a:rPr>
              <a:t>Appendix </a:t>
            </a:r>
            <a:r>
              <a:rPr lang="en-US" altLang="zh-TW" sz="2800" dirty="0" smtClean="0">
                <a:latin typeface="Times New Roman"/>
                <a:cs typeface="Times New Roman"/>
              </a:rPr>
              <a:t>8A Graphical Analysis in Markowitz Portfolio-Selection Model: Three-Security Empirical Solution</a:t>
            </a:r>
            <a:endParaRPr lang="en-US" altLang="zh-TW" sz="2800" b="1" dirty="0" smtClean="0">
              <a:latin typeface="Times New Roman"/>
              <a:cs typeface="Times New Roman"/>
            </a:endParaRPr>
          </a:p>
        </p:txBody>
      </p:sp>
      <p:sp>
        <p:nvSpPr>
          <p:cNvPr id="153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5366" name="Object 6"/>
          <p:cNvGraphicFramePr>
            <a:graphicFrameLocks noChangeAspect="1"/>
          </p:cNvGraphicFramePr>
          <p:nvPr/>
        </p:nvGraphicFramePr>
        <p:xfrm>
          <a:off x="1714480" y="3643314"/>
          <a:ext cx="5638632" cy="1649981"/>
        </p:xfrm>
        <a:graphic>
          <a:graphicData uri="http://schemas.openxmlformats.org/presentationml/2006/ole">
            <p:oleObj spid="_x0000_s15366" name="Equation" r:id="rId4" imgW="3746500" imgH="1092200" progId="Equation.DSMT4">
              <p:embed/>
            </p:oleObj>
          </a:graphicData>
        </a:graphic>
      </p:graphicFrame>
      <p:sp>
        <p:nvSpPr>
          <p:cNvPr id="1536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5368" name="Object 8"/>
          <p:cNvGraphicFramePr>
            <a:graphicFrameLocks noChangeAspect="1"/>
          </p:cNvGraphicFramePr>
          <p:nvPr/>
        </p:nvGraphicFramePr>
        <p:xfrm>
          <a:off x="714348" y="5643578"/>
          <a:ext cx="8072494" cy="823424"/>
        </p:xfrm>
        <a:graphic>
          <a:graphicData uri="http://schemas.openxmlformats.org/presentationml/2006/ole">
            <p:oleObj spid="_x0000_s15368" name="Equation" r:id="rId5" imgW="5232400" imgH="533400" progId="Equation.DSMT4">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a:xfrm>
            <a:off x="179388" y="1196975"/>
            <a:ext cx="8713787" cy="5472113"/>
          </a:xfrm>
        </p:spPr>
        <p:txBody>
          <a:bodyPr/>
          <a:lstStyle/>
          <a:p>
            <a:pPr eaLnBrk="1" hangingPunct="1">
              <a:buFont typeface="Wingdings" pitchFamily="2" charset="2"/>
              <a:buNone/>
            </a:pPr>
            <a:r>
              <a:rPr lang="en-US" altLang="zh-TW" dirty="0" smtClean="0">
                <a:latin typeface="Times New Roman"/>
                <a:cs typeface="Times New Roman"/>
              </a:rPr>
              <a:t> </a:t>
            </a: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eaLnBrk="1" hangingPunct="1">
              <a:buFont typeface="Wingdings" pitchFamily="2" charset="2"/>
              <a:buNone/>
            </a:pPr>
            <a:endParaRPr lang="en-US" altLang="zh-TW" dirty="0" smtClean="0">
              <a:latin typeface="Times New Roman"/>
              <a:cs typeface="Times New Roman"/>
            </a:endParaRPr>
          </a:p>
          <a:p>
            <a:pPr algn="r" eaLnBrk="1" hangingPunct="1">
              <a:buFont typeface="Wingdings" pitchFamily="2" charset="2"/>
              <a:buNone/>
            </a:pPr>
            <a:r>
              <a:rPr lang="en-US" altLang="zh-TW" dirty="0" smtClean="0">
                <a:latin typeface="Times New Roman"/>
                <a:cs typeface="Times New Roman"/>
              </a:rPr>
              <a:t>                                                                 (8A.4)</a:t>
            </a:r>
          </a:p>
        </p:txBody>
      </p:sp>
      <p:sp>
        <p:nvSpPr>
          <p:cNvPr id="34823"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BC29081-A6DE-4E1A-9CBE-814FC9751EF2}" type="slidenum">
              <a:rPr kumimoji="0" lang="en-US" altLang="zh-TW">
                <a:latin typeface="Times New Roman"/>
                <a:cs typeface="Times New Roman"/>
              </a:rPr>
              <a:pPr eaLnBrk="1" hangingPunct="1"/>
              <a:t>9</a:t>
            </a:fld>
            <a:endParaRPr kumimoji="0" lang="en-US" altLang="zh-TW">
              <a:latin typeface="Times New Roman"/>
              <a:cs typeface="Times New Roman"/>
            </a:endParaRPr>
          </a:p>
        </p:txBody>
      </p:sp>
      <p:sp>
        <p:nvSpPr>
          <p:cNvPr id="34821" name="Rectangle 4"/>
          <p:cNvSpPr>
            <a:spLocks noChangeArrowheads="1"/>
          </p:cNvSpPr>
          <p:nvPr/>
        </p:nvSpPr>
        <p:spPr bwMode="auto">
          <a:xfrm>
            <a:off x="0" y="-184666"/>
            <a:ext cx="18466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a:cs typeface="Times New Roman"/>
            </a:endParaRPr>
          </a:p>
        </p:txBody>
      </p:sp>
      <p:graphicFrame>
        <p:nvGraphicFramePr>
          <p:cNvPr id="34818" name="Object 5"/>
          <p:cNvGraphicFramePr>
            <a:graphicFrameLocks noChangeAspect="1"/>
          </p:cNvGraphicFramePr>
          <p:nvPr>
            <p:extLst>
              <p:ext uri="{D42A27DB-BD31-4B8C-83A1-F6EECF244321}">
                <p14:modId xmlns="" xmlns:p14="http://schemas.microsoft.com/office/powerpoint/2010/main" val="1870227687"/>
              </p:ext>
            </p:extLst>
          </p:nvPr>
        </p:nvGraphicFramePr>
        <p:xfrm>
          <a:off x="828675" y="2254250"/>
          <a:ext cx="6911975" cy="4270375"/>
        </p:xfrm>
        <a:graphic>
          <a:graphicData uri="http://schemas.openxmlformats.org/presentationml/2006/ole">
            <p:oleObj spid="_x0000_s2050" name="Equation" r:id="rId3" imgW="3695700" imgH="2286000" progId="Equation.DSMT4">
              <p:embed/>
            </p:oleObj>
          </a:graphicData>
        </a:graphic>
      </p:graphicFrame>
      <p:sp>
        <p:nvSpPr>
          <p:cNvPr id="34822" name="Text Box 6"/>
          <p:cNvSpPr txBox="1">
            <a:spLocks noChangeArrowheads="1"/>
          </p:cNvSpPr>
          <p:nvPr/>
        </p:nvSpPr>
        <p:spPr bwMode="auto">
          <a:xfrm>
            <a:off x="323850" y="1584317"/>
            <a:ext cx="835342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sz="2000" dirty="0">
                <a:solidFill>
                  <a:schemeClr val="tx2"/>
                </a:solidFill>
                <a:latin typeface="Times New Roman"/>
                <a:cs typeface="Times New Roman"/>
              </a:rPr>
              <a:t>The variance formula shown in Equation (8.2) is converted in a similar manner by substituting in Equation (</a:t>
            </a:r>
            <a:r>
              <a:rPr lang="en-US" sz="2000" dirty="0" smtClean="0">
                <a:solidFill>
                  <a:schemeClr val="tx2"/>
                </a:solidFill>
                <a:latin typeface="Times New Roman"/>
                <a:cs typeface="Times New Roman"/>
              </a:rPr>
              <a:t>8A.1) </a:t>
            </a:r>
            <a:r>
              <a:rPr lang="en-US" sz="2000" dirty="0">
                <a:solidFill>
                  <a:schemeClr val="tx2"/>
                </a:solidFill>
                <a:latin typeface="Times New Roman"/>
                <a:cs typeface="Times New Roman"/>
              </a:rPr>
              <a:t>as follows:</a:t>
            </a:r>
          </a:p>
        </p:txBody>
      </p:sp>
      <p:sp>
        <p:nvSpPr>
          <p:cNvPr id="9" name="Rectangle 2"/>
          <p:cNvSpPr>
            <a:spLocks noGrp="1" noChangeArrowheads="1"/>
          </p:cNvSpPr>
          <p:nvPr>
            <p:ph type="title"/>
          </p:nvPr>
        </p:nvSpPr>
        <p:spPr>
          <a:xfrm>
            <a:off x="500034" y="642918"/>
            <a:ext cx="7354888" cy="739775"/>
          </a:xfrm>
        </p:spPr>
        <p:txBody>
          <a:bodyPr>
            <a:normAutofit fontScale="90000"/>
          </a:bodyPr>
          <a:lstStyle/>
          <a:p>
            <a:r>
              <a:rPr lang="en-US" altLang="zh-TW" sz="2800" b="1" dirty="0" smtClean="0">
                <a:latin typeface="Times New Roman"/>
                <a:cs typeface="Times New Roman"/>
              </a:rPr>
              <a:t>Appendix </a:t>
            </a:r>
            <a:r>
              <a:rPr lang="en-US" altLang="zh-TW" sz="2800" dirty="0" smtClean="0">
                <a:latin typeface="Times New Roman"/>
                <a:cs typeface="Times New Roman"/>
              </a:rPr>
              <a:t>8A Graphical Analysis in Markowitz Portfolio-Selection Model: Three-Security Empirical Solution</a:t>
            </a:r>
            <a:endParaRPr lang="en-US" altLang="zh-TW" sz="2800" b="1" dirty="0" smtClean="0">
              <a:latin typeface="Times New Roman"/>
              <a:cs typeface="Times New Roman"/>
            </a:endParaRPr>
          </a:p>
        </p:txBody>
      </p:sp>
    </p:spTree>
  </p:cSld>
  <p:clrMapOvr>
    <a:masterClrMapping/>
  </p:clrMapOvr>
</p:sld>
</file>

<file path=ppt/theme/theme1.xml><?xml version="1.0" encoding="utf-8"?>
<a:theme xmlns:a="http://schemas.openxmlformats.org/drawingml/2006/main" name="SAPMDP Theme">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SAPMDP Theme</Template>
  <TotalTime>377</TotalTime>
  <Words>1768</Words>
  <Application>Microsoft Office PowerPoint</Application>
  <PresentationFormat>On-screen Show (4:3)</PresentationFormat>
  <Paragraphs>895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SAPMDP Theme</vt:lpstr>
      <vt:lpstr>Equation</vt:lpstr>
      <vt:lpstr>MathType 6.0 Equation</vt:lpstr>
      <vt:lpstr>Slide 1</vt:lpstr>
      <vt:lpstr>Appendix 8A Graphical Analysis in Markowitz Portfolio-Selection Model: Three-Security Empirical Solution</vt:lpstr>
      <vt:lpstr>Table 8A-1 Adjusted Prices for JNJ, IBM, and BA (April 2000–April 2010) </vt:lpstr>
      <vt:lpstr>Table 8A-1 Adjusted Prices for JNJ, IBM, and BA (April 2000–April 2010) (Continued) </vt:lpstr>
      <vt:lpstr>Table 8A-1 Adjusted Prices for JNJ, IBM, and BA (April 2000–April 2010) (Continued)  </vt:lpstr>
      <vt:lpstr>Table 8A-1 Adjusted Prices for JNJ, IBM, and BA (April 2000–April 2010) (Continued)</vt:lpstr>
      <vt:lpstr>Table 8A-1 Adjusted Prices for JNJ, IBM, and BA (April 2000–April 2010) (Continued)</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lpstr>Appendix 8A Graphical Analysis in Markowitz Portfolio-Selection Model: Three-Security Empirical 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Research</dc:creator>
  <cp:lastModifiedBy>Tzu Tai</cp:lastModifiedBy>
  <cp:revision>32</cp:revision>
  <dcterms:created xsi:type="dcterms:W3CDTF">2013-01-22T20:57:05Z</dcterms:created>
  <dcterms:modified xsi:type="dcterms:W3CDTF">2013-01-23T07:13:50Z</dcterms:modified>
</cp:coreProperties>
</file>