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8" r:id="rId3"/>
    <p:sldId id="259" r:id="rId4"/>
    <p:sldId id="260" r:id="rId5"/>
    <p:sldId id="261" r:id="rId6"/>
    <p:sldId id="262" r:id="rId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93895" autoAdjust="0"/>
  </p:normalViewPr>
  <p:slideViewPr>
    <p:cSldViewPr>
      <p:cViewPr>
        <p:scale>
          <a:sx n="70" d="100"/>
          <a:sy n="70" d="100"/>
        </p:scale>
        <p:origin x="-1344" y="-798"/>
      </p:cViewPr>
      <p:guideLst>
        <p:guide orient="horz" pos="2160"/>
        <p:guide pos="2880"/>
      </p:guideLst>
    </p:cSldViewPr>
  </p:slideViewPr>
  <p:outlineViewPr>
    <p:cViewPr>
      <p:scale>
        <a:sx n="33" d="100"/>
        <a:sy n="33" d="100"/>
      </p:scale>
      <p:origin x="17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4744"/>
            <a:ext cx="4644008" cy="3672408"/>
          </a:xfrm>
        </p:spPr>
        <p:txBody>
          <a:bodyPr anchor="t"/>
          <a:lstStyle>
            <a:lvl1pPr algn="ctr">
              <a:defRPr>
                <a:solidFill>
                  <a:schemeClr val="accent6">
                    <a:lumMod val="20000"/>
                    <a:lumOff val="80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013176"/>
            <a:ext cx="4644008" cy="1768624"/>
          </a:xfrm>
        </p:spPr>
        <p:txBody>
          <a:bodyPr>
            <a:normAutofit/>
          </a:bodyPr>
          <a:lstStyle>
            <a:lvl1pPr marL="0" indent="0" algn="ctr">
              <a:buNone/>
              <a:defRPr sz="2000">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ltLang="zh-TW"/>
          </a:p>
        </p:txBody>
      </p:sp>
      <p:sp>
        <p:nvSpPr>
          <p:cNvPr id="3" name="Slide Number Placeholder 5"/>
          <p:cNvSpPr>
            <a:spLocks noGrp="1"/>
          </p:cNvSpPr>
          <p:nvPr>
            <p:ph type="sldNum" sz="quarter" idx="11"/>
          </p:nvPr>
        </p:nvSpPr>
        <p:spPr/>
        <p:txBody>
          <a:bodyPr/>
          <a:lstStyle>
            <a:lvl1pPr>
              <a:defRPr/>
            </a:lvl1pPr>
          </a:lstStyle>
          <a:p>
            <a:pPr>
              <a:defRPr/>
            </a:pPr>
            <a:fld id="{09D97CF4-D0D8-4812-B2EA-1A1188F89A0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3B1E8AE1-C73D-4342-8205-5F1F51C6FED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Click icon to add picture</a:t>
            </a:r>
            <a:endParaRPr lang="en-US" noProof="0"/>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3A92077-AAB7-4D5A-AFF8-8544D8552CF4}" type="slidenum">
              <a:rPr lang="en-US" altLang="zh-TW"/>
              <a:pPr>
                <a:defRPr/>
              </a:pPr>
              <a:t>‹#›</a:t>
            </a:fld>
            <a:endParaRPr lang="en-US" altLang="zh-TW"/>
          </a:p>
        </p:txBody>
      </p:sp>
      <p:sp>
        <p:nvSpPr>
          <p:cNvPr id="6" name="Footer Placeholder 8"/>
          <p:cNvSpPr>
            <a:spLocks noGrp="1"/>
          </p:cNvSpPr>
          <p:nvPr>
            <p:ph type="ftr" sz="quarter" idx="11"/>
          </p:nvPr>
        </p:nvSpPr>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000" b="0"/>
            </a:lvl1pPr>
            <a:lvl2pPr marL="684213" indent="-227013">
              <a:lnSpc>
                <a:spcPts val="2600"/>
              </a:lnSpc>
              <a:defRPr sz="2000"/>
            </a:lvl2pPr>
            <a:lvl3pPr marL="1087438" indent="-173038">
              <a:lnSpc>
                <a:spcPts val="2600"/>
              </a:lnSpc>
              <a:defRPr sz="2000"/>
            </a:lvl3pPr>
            <a:lvl4pPr marL="1541463" indent="-169863">
              <a:lnSpc>
                <a:spcPts val="2600"/>
              </a:lnSpc>
              <a:defRPr sz="2000"/>
            </a:lvl4pPr>
            <a:lvl5pPr marL="2001838" indent="-173038">
              <a:lnSpc>
                <a:spcPts val="2600"/>
              </a:lnSpc>
              <a:defRPr sz="20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Autofit/>
          </a:bodyPr>
          <a:lstStyle>
            <a:lvl1pPr>
              <a:buFontTx/>
              <a:buNone/>
              <a:defRPr sz="3200"/>
            </a:lvl1pPr>
          </a:lstStyle>
          <a:p>
            <a:pPr lvl="0"/>
            <a:r>
              <a:rPr lang="en-US" altLang="zh-TW" smtClean="0"/>
              <a:t>Click to edit Master text styles</a:t>
            </a:r>
          </a:p>
        </p:txBody>
      </p:sp>
      <p:sp>
        <p:nvSpPr>
          <p:cNvPr id="16" name="Title 15"/>
          <p:cNvSpPr>
            <a:spLocks noGrp="1"/>
          </p:cNvSpPr>
          <p:nvPr>
            <p:ph type="title"/>
          </p:nvPr>
        </p:nvSpPr>
        <p:spPr/>
        <p:txBody>
          <a:bodyPr/>
          <a:lstStyle/>
          <a:p>
            <a:r>
              <a:rPr lang="en-US" altLang="zh-TW" smtClean="0"/>
              <a:t>Click to edit Master title style</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ltLang="zh-TW"/>
          </a:p>
        </p:txBody>
      </p:sp>
      <p:sp>
        <p:nvSpPr>
          <p:cNvPr id="6" name="Slide Number Placeholder 5"/>
          <p:cNvSpPr>
            <a:spLocks noGrp="1"/>
          </p:cNvSpPr>
          <p:nvPr>
            <p:ph type="sldNum" sz="quarter" idx="15"/>
          </p:nvPr>
        </p:nvSpPr>
        <p:spPr/>
        <p:txBody>
          <a:bodyPr/>
          <a:lstStyle>
            <a:lvl1pPr>
              <a:defRPr/>
            </a:lvl1pPr>
          </a:lstStyle>
          <a:p>
            <a:pPr>
              <a:defRPr/>
            </a:pPr>
            <a:fld id="{3BCA42AB-2851-467D-91B5-2232F8AA06C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ltLang="zh-TW"/>
          </a:p>
        </p:txBody>
      </p:sp>
      <p:sp>
        <p:nvSpPr>
          <p:cNvPr id="11" name="Slide Number Placeholder 5"/>
          <p:cNvSpPr>
            <a:spLocks noGrp="1"/>
          </p:cNvSpPr>
          <p:nvPr>
            <p:ph type="sldNum" sz="quarter" idx="22"/>
          </p:nvPr>
        </p:nvSpPr>
        <p:spPr/>
        <p:txBody>
          <a:bodyPr/>
          <a:lstStyle>
            <a:lvl1pPr>
              <a:defRPr/>
            </a:lvl1pPr>
          </a:lstStyle>
          <a:p>
            <a:pPr>
              <a:defRPr/>
            </a:pPr>
            <a:fld id="{3583BEC8-410D-4064-AF9E-53069FBA181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ltLang="zh-TW"/>
          </a:p>
        </p:txBody>
      </p:sp>
      <p:sp>
        <p:nvSpPr>
          <p:cNvPr id="5" name="Slide Number Placeholder 5"/>
          <p:cNvSpPr>
            <a:spLocks noGrp="1"/>
          </p:cNvSpPr>
          <p:nvPr>
            <p:ph type="sldNum" sz="quarter" idx="11"/>
          </p:nvPr>
        </p:nvSpPr>
        <p:spPr/>
        <p:txBody>
          <a:bodyPr/>
          <a:lstStyle>
            <a:lvl1pPr>
              <a:defRPr/>
            </a:lvl1pPr>
          </a:lstStyle>
          <a:p>
            <a:pPr>
              <a:defRPr/>
            </a:pPr>
            <a:fld id="{5B8B745F-F5C9-432F-9E7B-FB1120DAD7E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ltLang="zh-TW"/>
          </a:p>
        </p:txBody>
      </p:sp>
      <p:sp>
        <p:nvSpPr>
          <p:cNvPr id="7" name="Slide Number Placeholder 5"/>
          <p:cNvSpPr>
            <a:spLocks noGrp="1"/>
          </p:cNvSpPr>
          <p:nvPr>
            <p:ph type="sldNum" sz="quarter" idx="15"/>
          </p:nvPr>
        </p:nvSpPr>
        <p:spPr/>
        <p:txBody>
          <a:bodyPr/>
          <a:lstStyle>
            <a:lvl1pPr>
              <a:defRPr/>
            </a:lvl1pPr>
          </a:lstStyle>
          <a:p>
            <a:pPr>
              <a:defRPr/>
            </a:pPr>
            <a:fld id="{58906726-A96C-4407-87E3-A80E4DBDE4E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ltLang="zh-TW"/>
          </a:p>
        </p:txBody>
      </p:sp>
      <p:sp>
        <p:nvSpPr>
          <p:cNvPr id="13" name="Slide Number Placeholder 5"/>
          <p:cNvSpPr>
            <a:spLocks noGrp="1"/>
          </p:cNvSpPr>
          <p:nvPr>
            <p:ph type="sldNum" sz="quarter" idx="17"/>
          </p:nvPr>
        </p:nvSpPr>
        <p:spPr/>
        <p:txBody>
          <a:bodyPr/>
          <a:lstStyle>
            <a:lvl1pPr>
              <a:defRPr/>
            </a:lvl1pPr>
          </a:lstStyle>
          <a:p>
            <a:pPr>
              <a:defRPr/>
            </a:pPr>
            <a:fld id="{0D08F0E1-566A-4388-A78D-4057DAB2AC6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ltLang="zh-TW"/>
          </a:p>
        </p:txBody>
      </p:sp>
      <p:sp>
        <p:nvSpPr>
          <p:cNvPr id="13" name="Slide Number Placeholder 5"/>
          <p:cNvSpPr>
            <a:spLocks noGrp="1"/>
          </p:cNvSpPr>
          <p:nvPr>
            <p:ph type="sldNum" sz="quarter" idx="19"/>
          </p:nvPr>
        </p:nvSpPr>
        <p:spPr/>
        <p:txBody>
          <a:bodyPr/>
          <a:lstStyle>
            <a:lvl1pPr>
              <a:defRPr/>
            </a:lvl1pPr>
          </a:lstStyle>
          <a:p>
            <a:pPr>
              <a:defRPr/>
            </a:pPr>
            <a:fld id="{526F100D-8DBF-4E67-A866-36BFBF1A9CD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ltLang="zh-TW"/>
          </a:p>
        </p:txBody>
      </p:sp>
      <p:sp>
        <p:nvSpPr>
          <p:cNvPr id="9" name="Slide Number Placeholder 5"/>
          <p:cNvSpPr>
            <a:spLocks noGrp="1"/>
          </p:cNvSpPr>
          <p:nvPr>
            <p:ph type="sldNum" sz="quarter" idx="15"/>
          </p:nvPr>
        </p:nvSpPr>
        <p:spPr/>
        <p:txBody>
          <a:bodyPr/>
          <a:lstStyle>
            <a:lvl1pPr>
              <a:defRPr/>
            </a:lvl1pPr>
          </a:lstStyle>
          <a:p>
            <a:pPr>
              <a:defRPr/>
            </a:pPr>
            <a:fld id="{90C294D3-CB82-4403-B588-42EBBA989880}"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ltLang="zh-TW"/>
          </a:p>
        </p:txBody>
      </p:sp>
      <p:sp>
        <p:nvSpPr>
          <p:cNvPr id="5" name="Slide Number Placeholder 5"/>
          <p:cNvSpPr>
            <a:spLocks noGrp="1"/>
          </p:cNvSpPr>
          <p:nvPr>
            <p:ph type="sldNum" sz="quarter" idx="15"/>
          </p:nvPr>
        </p:nvSpPr>
        <p:spPr/>
        <p:txBody>
          <a:bodyPr/>
          <a:lstStyle>
            <a:lvl1pPr>
              <a:defRPr/>
            </a:lvl1pPr>
          </a:lstStyle>
          <a:p>
            <a:pPr>
              <a:defRPr/>
            </a:pPr>
            <a:fld id="{23809457-CE2D-4AF3-A43D-7079B20DDB2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65138" y="411163"/>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8915"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 name="Footer Placeholder 4"/>
          <p:cNvSpPr>
            <a:spLocks noGrp="1"/>
          </p:cNvSpPr>
          <p:nvPr>
            <p:ph type="ftr" sz="quarter" idx="3"/>
          </p:nvPr>
        </p:nvSpPr>
        <p:spPr>
          <a:xfrm>
            <a:off x="6248400" y="6653213"/>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pPr>
              <a:defRPr/>
            </a:pPr>
            <a:endParaRPr lang="en-US" altLang="zh-TW"/>
          </a:p>
        </p:txBody>
      </p:sp>
      <p:sp>
        <p:nvSpPr>
          <p:cNvPr id="11" name="Slide Number Placeholder 5"/>
          <p:cNvSpPr>
            <a:spLocks noGrp="1"/>
          </p:cNvSpPr>
          <p:nvPr>
            <p:ph type="sldNum" sz="quarter" idx="4"/>
          </p:nvPr>
        </p:nvSpPr>
        <p:spPr>
          <a:xfrm>
            <a:off x="76200" y="6637338"/>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pPr>
              <a:defRPr/>
            </a:pPr>
            <a:fld id="{7EE9A1F9-9917-4980-BD08-D8F5EA5EB3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Lst>
  <p:txStyles>
    <p:titleStyle>
      <a:lvl1pPr algn="l" rtl="0" eaLnBrk="0" fontAlgn="base" hangingPunct="0">
        <a:spcBef>
          <a:spcPct val="0"/>
        </a:spcBef>
        <a:spcAft>
          <a:spcPct val="0"/>
        </a:spcAft>
        <a:defRPr sz="3600" b="1" kern="1200">
          <a:solidFill>
            <a:schemeClr val="accent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2pPr>
      <a:lvl3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3pPr>
      <a:lvl4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4pPr>
      <a:lvl5pPr algn="l" rtl="0" eaLnBrk="0" fontAlgn="base" hangingPunct="0">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5pPr>
      <a:lvl6pPr marL="4572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6pPr>
      <a:lvl7pPr marL="9144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7pPr>
      <a:lvl8pPr marL="13716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8pPr>
      <a:lvl9pPr marL="1828800" algn="l" rtl="0" fontAlgn="base">
        <a:spcBef>
          <a:spcPct val="0"/>
        </a:spcBef>
        <a:spcAft>
          <a:spcPct val="0"/>
        </a:spcAft>
        <a:defRPr sz="3600" b="1">
          <a:solidFill>
            <a:schemeClr val="accent1"/>
          </a:solidFill>
          <a:latin typeface="Times New Roman" pitchFamily="18" charset="0"/>
          <a:ea typeface="微軟正黑體" pitchFamily="34" charset="-120"/>
          <a:cs typeface="Times New Roman" pitchFamily="18" charset="0"/>
        </a:defRPr>
      </a:lvl9pPr>
    </p:titleStyle>
    <p:bodyStyle>
      <a:lvl1pPr marL="173038" indent="-17303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1pPr>
      <a:lvl2pPr marL="627063" indent="-169863"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2pPr>
      <a:lvl3pPr marL="10302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3pPr>
      <a:lvl4pPr marL="1482725" indent="-111125"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4pPr>
      <a:lvl5pPr marL="1944688" indent="-115888" algn="l" rtl="0" eaLnBrk="0" fontAlgn="base" hangingPunct="0">
        <a:spcBef>
          <a:spcPct val="20000"/>
        </a:spcBef>
        <a:spcAft>
          <a:spcPct val="0"/>
        </a:spcAft>
        <a:buSzPct val="70000"/>
        <a:buFont typeface="Arial"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60648"/>
            <a:ext cx="4645025" cy="3673475"/>
          </a:xfrm>
        </p:spPr>
        <p:txBody>
          <a:bodyPr rtlCol="0">
            <a:noAutofit/>
          </a:bodyPr>
          <a:lstStyle/>
          <a:p>
            <a:pPr eaLnBrk="1" fontAlgn="auto" hangingPunct="1">
              <a:spcAft>
                <a:spcPts val="0"/>
              </a:spcAft>
              <a:defRPr/>
            </a:pPr>
            <a:r>
              <a:rPr lang="en-US" altLang="zh-TW" dirty="0" smtClean="0"/>
              <a:t>Appendix 9A</a:t>
            </a:r>
            <a:br>
              <a:rPr lang="en-US" altLang="zh-TW" dirty="0" smtClean="0"/>
            </a:br>
            <a:r>
              <a:rPr lang="en-US" altLang="zh-TW" dirty="0" smtClean="0"/>
              <a:t/>
            </a:r>
            <a:br>
              <a:rPr lang="en-US" altLang="zh-TW" dirty="0" smtClean="0"/>
            </a:br>
            <a:r>
              <a:rPr lang="en-US" altLang="zh-TW" dirty="0" smtClean="0"/>
              <a:t>Empirical Evidence for the Risk-Return Relationship</a:t>
            </a:r>
            <a:br>
              <a:rPr lang="en-US" altLang="zh-TW" dirty="0" smtClean="0"/>
            </a:br>
            <a:r>
              <a:rPr lang="en-US" altLang="zh-TW" sz="2400" dirty="0" smtClean="0"/>
              <a:t>(</a:t>
            </a:r>
            <a:r>
              <a:rPr lang="en-US" altLang="zh-TW" sz="2400" dirty="0" smtClean="0"/>
              <a:t>Question </a:t>
            </a:r>
            <a:r>
              <a:rPr lang="en-US" altLang="zh-TW" sz="2400" dirty="0" smtClean="0"/>
              <a:t>9</a:t>
            </a:r>
            <a:r>
              <a:rPr lang="en-US" altLang="zh-TW" sz="2400" dirty="0" smtClean="0"/>
              <a:t>)</a:t>
            </a:r>
            <a:r>
              <a:rPr lang="en-US" altLang="zh-TW" dirty="0" smtClean="0"/>
              <a:t/>
            </a:r>
            <a:br>
              <a:rPr lang="en-US" altLang="zh-TW" dirty="0" smtClean="0"/>
            </a:br>
            <a:endParaRPr lang="zh-TW" altLang="en-US" dirty="0"/>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792" y="332308"/>
            <a:ext cx="8587680" cy="5832648"/>
          </a:xfrm>
        </p:spPr>
        <p:txBody>
          <a:bodyPr/>
          <a:lstStyle/>
          <a:p>
            <a:r>
              <a:rPr lang="en-US" altLang="zh-TW" dirty="0" smtClean="0"/>
              <a:t>The CAPM is a simple linear model expressed in terms of expected returns and expected risk. </a:t>
            </a:r>
          </a:p>
          <a:p>
            <a:r>
              <a:rPr lang="en-US" altLang="zh-TW" dirty="0" smtClean="0"/>
              <a:t>In its </a:t>
            </a:r>
            <a:r>
              <a:rPr lang="en-US" altLang="zh-TW" i="1" dirty="0" smtClean="0"/>
              <a:t>ex-ante</a:t>
            </a:r>
            <a:r>
              <a:rPr lang="en-US" altLang="zh-TW" dirty="0" smtClean="0"/>
              <a:t> form:</a:t>
            </a:r>
            <a:endParaRPr lang="zh-TW" altLang="zh-TW" dirty="0" smtClean="0"/>
          </a:p>
          <a:p>
            <a:pPr>
              <a:buNone/>
            </a:pPr>
            <a:endParaRPr lang="en-US" altLang="zh-TW" dirty="0" smtClean="0"/>
          </a:p>
          <a:p>
            <a:r>
              <a:rPr lang="en-US" altLang="zh-TW" dirty="0" smtClean="0"/>
              <a:t>Although many of the aforementioned extensions of the model support this simple linear form, others suggest that it may not be linear, that factors other than beta are needed to explain            , or that the       is not the appropriate riskless rate.</a:t>
            </a:r>
          </a:p>
          <a:p>
            <a:r>
              <a:rPr lang="en-US" altLang="zh-TW" dirty="0" smtClean="0"/>
              <a:t>The first step necessary to empirically test the theoretical CAPM is to transform it from expectations (</a:t>
            </a:r>
            <a:r>
              <a:rPr lang="en-US" altLang="zh-TW" i="1" dirty="0" smtClean="0"/>
              <a:t>ex-ante</a:t>
            </a:r>
            <a:r>
              <a:rPr lang="en-US" altLang="zh-TW" dirty="0" smtClean="0"/>
              <a:t>) form into a form that uses observed data. </a:t>
            </a:r>
          </a:p>
          <a:p>
            <a:r>
              <a:rPr lang="en-US" altLang="zh-TW" dirty="0" smtClean="0"/>
              <a:t>On average, the expected rate of return on an asset is equal to the realized rate of return. This can be written as</a:t>
            </a:r>
            <a:endParaRPr lang="zh-TW" altLang="zh-TW" dirty="0" smtClean="0"/>
          </a:p>
          <a:p>
            <a:endParaRPr lang="zh-TW" altLang="zh-TW" dirty="0" smtClean="0"/>
          </a:p>
          <a:p>
            <a:endParaRPr lang="zh-TW" altLang="en-US" dirty="0"/>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8305" name="Object 1"/>
          <p:cNvGraphicFramePr>
            <a:graphicFrameLocks noChangeAspect="1"/>
          </p:cNvGraphicFramePr>
          <p:nvPr/>
        </p:nvGraphicFramePr>
        <p:xfrm>
          <a:off x="2105000" y="1412776"/>
          <a:ext cx="3424105" cy="504056"/>
        </p:xfrm>
        <a:graphic>
          <a:graphicData uri="http://schemas.openxmlformats.org/presentationml/2006/ole">
            <mc:AlternateContent xmlns:mc="http://schemas.openxmlformats.org/markup-compatibility/2006">
              <mc:Choice xmlns:v="urn:schemas-microsoft-com:vml" Requires="v">
                <p:oleObj spid="_x0000_s98313" name="Equation" r:id="rId3" imgW="1879600" imgH="279400" progId="Equation.DSMT4">
                  <p:embed/>
                </p:oleObj>
              </mc:Choice>
              <mc:Fallback>
                <p:oleObj name="Equation" r:id="rId3" imgW="1879600" imgH="279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00" y="1412776"/>
                        <a:ext cx="3424105"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8307" name="Object 3"/>
          <p:cNvGraphicFramePr>
            <a:graphicFrameLocks noChangeAspect="1"/>
          </p:cNvGraphicFramePr>
          <p:nvPr/>
        </p:nvGraphicFramePr>
        <p:xfrm>
          <a:off x="3761184" y="2492896"/>
          <a:ext cx="648072" cy="406929"/>
        </p:xfrm>
        <a:graphic>
          <a:graphicData uri="http://schemas.openxmlformats.org/presentationml/2006/ole">
            <mc:AlternateContent xmlns:mc="http://schemas.openxmlformats.org/markup-compatibility/2006">
              <mc:Choice xmlns:v="urn:schemas-microsoft-com:vml" Requires="v">
                <p:oleObj spid="_x0000_s98314" name="Equation" r:id="rId5" imgW="418918" imgH="253890" progId="Equation.DSMT4">
                  <p:embed/>
                </p:oleObj>
              </mc:Choice>
              <mc:Fallback>
                <p:oleObj name="Equation" r:id="rId5" imgW="418918" imgH="25389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1184" y="2492896"/>
                        <a:ext cx="648072" cy="4069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8309" name="Object 5"/>
          <p:cNvGraphicFramePr>
            <a:graphicFrameLocks noChangeAspect="1"/>
          </p:cNvGraphicFramePr>
          <p:nvPr/>
        </p:nvGraphicFramePr>
        <p:xfrm>
          <a:off x="5633392" y="2515808"/>
          <a:ext cx="360040" cy="409136"/>
        </p:xfrm>
        <a:graphic>
          <a:graphicData uri="http://schemas.openxmlformats.org/presentationml/2006/ole">
            <mc:AlternateContent xmlns:mc="http://schemas.openxmlformats.org/markup-compatibility/2006">
              <mc:Choice xmlns:v="urn:schemas-microsoft-com:vml" Requires="v">
                <p:oleObj spid="_x0000_s98315" name="Equation" r:id="rId7" imgW="203112" imgH="241195" progId="Equation.DSMT4">
                  <p:embed/>
                </p:oleObj>
              </mc:Choice>
              <mc:Fallback>
                <p:oleObj name="Equation" r:id="rId7" imgW="203112" imgH="241195"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3392" y="2515808"/>
                        <a:ext cx="360040" cy="409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929536" y="1412776"/>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98311" name="Object 7"/>
          <p:cNvGraphicFramePr>
            <a:graphicFrameLocks noChangeAspect="1"/>
          </p:cNvGraphicFramePr>
          <p:nvPr/>
        </p:nvGraphicFramePr>
        <p:xfrm>
          <a:off x="4788024" y="4293096"/>
          <a:ext cx="4176464" cy="2181185"/>
        </p:xfrm>
        <a:graphic>
          <a:graphicData uri="http://schemas.openxmlformats.org/presentationml/2006/ole">
            <mc:AlternateContent xmlns:mc="http://schemas.openxmlformats.org/markup-compatibility/2006">
              <mc:Choice xmlns:v="urn:schemas-microsoft-com:vml" Requires="v">
                <p:oleObj spid="_x0000_s98316" name="Equation" r:id="rId9" imgW="2768400" imgH="1447560" progId="Equation.DSMT4">
                  <p:embed/>
                </p:oleObj>
              </mc:Choice>
              <mc:Fallback>
                <p:oleObj name="Equation" r:id="rId9" imgW="2768400" imgH="14475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4293096"/>
                        <a:ext cx="4176464" cy="2181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12" name="Object 8"/>
          <p:cNvGraphicFramePr>
            <a:graphicFrameLocks noChangeAspect="1"/>
          </p:cNvGraphicFramePr>
          <p:nvPr/>
        </p:nvGraphicFramePr>
        <p:xfrm>
          <a:off x="1192982" y="5302026"/>
          <a:ext cx="2874962" cy="503238"/>
        </p:xfrm>
        <a:graphic>
          <a:graphicData uri="http://schemas.openxmlformats.org/presentationml/2006/ole">
            <mc:AlternateContent xmlns:mc="http://schemas.openxmlformats.org/markup-compatibility/2006">
              <mc:Choice xmlns:v="urn:schemas-microsoft-com:vml" Requires="v">
                <p:oleObj spid="_x0000_s98317" name="Equation" r:id="rId11" imgW="1459866" imgH="253890" progId="Equation.DSMT4">
                  <p:embed/>
                </p:oleObj>
              </mc:Choice>
              <mc:Fallback>
                <p:oleObj name="Equation" r:id="rId11" imgW="1459866" imgH="25389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2982" y="5302026"/>
                        <a:ext cx="287496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0"/>
            <a:ext cx="8640960" cy="5688631"/>
          </a:xfrm>
        </p:spPr>
        <p:txBody>
          <a:bodyPr/>
          <a:lstStyle/>
          <a:p>
            <a:r>
              <a:rPr lang="en-US" altLang="zh-TW" dirty="0" smtClean="0"/>
              <a:t>When CAPM is empirically tested it is usually written in the following form:</a:t>
            </a:r>
          </a:p>
          <a:p>
            <a:endParaRPr lang="en-US" altLang="zh-TW" dirty="0" smtClean="0"/>
          </a:p>
          <a:p>
            <a:pPr>
              <a:buNone/>
            </a:pPr>
            <a:endParaRPr lang="en-US" altLang="zh-TW" dirty="0" smtClean="0"/>
          </a:p>
          <a:p>
            <a:pPr>
              <a:buNone/>
            </a:pPr>
            <a:endParaRPr lang="en-US" altLang="zh-TW" dirty="0" smtClean="0"/>
          </a:p>
          <a:p>
            <a:r>
              <a:rPr lang="en-US" altLang="zh-TW" dirty="0" smtClean="0"/>
              <a:t>These relationships can be stated as follows:</a:t>
            </a:r>
            <a:endParaRPr lang="zh-TW" altLang="zh-TW" dirty="0" smtClean="0"/>
          </a:p>
          <a:p>
            <a:pPr marL="968375" lvl="1" indent="-457200">
              <a:buFont typeface="+mj-lt"/>
              <a:buAutoNum type="arabicPeriod"/>
            </a:pPr>
            <a:r>
              <a:rPr lang="en-US" altLang="zh-TW" dirty="0" smtClean="0"/>
              <a:t>The intercept term       should not be significantly different from zero.</a:t>
            </a:r>
            <a:endParaRPr lang="zh-TW" altLang="zh-TW" dirty="0" smtClean="0"/>
          </a:p>
          <a:p>
            <a:pPr marL="968375" lvl="1" indent="-457200">
              <a:buFont typeface="+mj-lt"/>
              <a:buAutoNum type="arabicPeriod"/>
            </a:pPr>
            <a:r>
              <a:rPr lang="en-US" altLang="zh-TW" dirty="0" smtClean="0"/>
              <a:t>Beta should be the only factor that explains the rate of return on a risky asset. If other terms, such as residual variance, dividend yields, P/E ratios, firm size, or beta squared are included in an attempt to explain return, they should have no explanatory power.</a:t>
            </a:r>
            <a:endParaRPr lang="zh-TW" altLang="zh-TW" dirty="0" smtClean="0"/>
          </a:p>
          <a:p>
            <a:pPr marL="968375" lvl="1" indent="-457200">
              <a:buFont typeface="+mj-lt"/>
              <a:buAutoNum type="arabicPeriod"/>
            </a:pPr>
            <a:r>
              <a:rPr lang="en-US" altLang="zh-TW" dirty="0" smtClean="0"/>
              <a:t>The relationship should be linear in beta.</a:t>
            </a:r>
            <a:endParaRPr lang="zh-TW" altLang="zh-TW" dirty="0" smtClean="0"/>
          </a:p>
          <a:p>
            <a:pPr marL="968375" lvl="1" indent="-457200">
              <a:buFont typeface="+mj-lt"/>
              <a:buAutoNum type="arabicPeriod"/>
            </a:pPr>
            <a:r>
              <a:rPr lang="en-US" altLang="zh-TW" dirty="0" smtClean="0"/>
              <a:t>The coefficient of beta, “II” should be equal to                 </a:t>
            </a:r>
            <a:r>
              <a:rPr lang="en-US" altLang="zh-TW" i="1" dirty="0" smtClean="0"/>
              <a:t>.</a:t>
            </a:r>
            <a:endParaRPr lang="zh-TW" altLang="zh-TW" dirty="0" smtClean="0"/>
          </a:p>
          <a:p>
            <a:pPr marL="968375" lvl="1" indent="-457200">
              <a:buFont typeface="+mj-lt"/>
              <a:buAutoNum type="arabicPeriod"/>
            </a:pPr>
            <a:r>
              <a:rPr lang="en-US" altLang="zh-TW" dirty="0" smtClean="0"/>
              <a:t>When the equation is estimated over very long periods of time, the rate of return on the market portfolio should be greater than the risk-free rate.</a:t>
            </a:r>
            <a:endParaRPr lang="zh-TW" altLang="en-US" dirty="0"/>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57" name="Object 5"/>
          <p:cNvGraphicFramePr>
            <a:graphicFrameLocks noChangeAspect="1"/>
          </p:cNvGraphicFramePr>
          <p:nvPr/>
        </p:nvGraphicFramePr>
        <p:xfrm>
          <a:off x="755576" y="1268760"/>
          <a:ext cx="2304256" cy="486054"/>
        </p:xfrm>
        <a:graphic>
          <a:graphicData uri="http://schemas.openxmlformats.org/presentationml/2006/ole">
            <mc:AlternateContent xmlns:mc="http://schemas.openxmlformats.org/markup-compatibility/2006">
              <mc:Choice xmlns:v="urn:schemas-microsoft-com:vml" Requires="v">
                <p:oleObj spid="_x0000_s100364" name="Equation" r:id="rId3" imgW="1231366" imgH="253890" progId="Equation.DSMT4">
                  <p:embed/>
                </p:oleObj>
              </mc:Choice>
              <mc:Fallback>
                <p:oleObj name="Equation" r:id="rId3" imgW="1231366" imgH="25389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268760"/>
                        <a:ext cx="2304256" cy="486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59" name="Object 7"/>
          <p:cNvGraphicFramePr>
            <a:graphicFrameLocks noChangeAspect="1"/>
          </p:cNvGraphicFramePr>
          <p:nvPr/>
        </p:nvGraphicFramePr>
        <p:xfrm>
          <a:off x="5868144" y="980728"/>
          <a:ext cx="1641475" cy="1331913"/>
        </p:xfrm>
        <a:graphic>
          <a:graphicData uri="http://schemas.openxmlformats.org/presentationml/2006/ole">
            <mc:AlternateContent xmlns:mc="http://schemas.openxmlformats.org/markup-compatibility/2006">
              <mc:Choice xmlns:v="urn:schemas-microsoft-com:vml" Requires="v">
                <p:oleObj spid="_x0000_s100365" name="Equation" r:id="rId5" imgW="888840" imgH="723600" progId="Equation.DSMT4">
                  <p:embed/>
                </p:oleObj>
              </mc:Choice>
              <mc:Fallback>
                <p:oleObj name="Equation" r:id="rId5" imgW="888840" imgH="7236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980728"/>
                        <a:ext cx="1641475" cy="133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851920" y="1340768"/>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(9A.2)</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00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61" name="Object 9"/>
          <p:cNvGraphicFramePr>
            <a:graphicFrameLocks noChangeAspect="1"/>
          </p:cNvGraphicFramePr>
          <p:nvPr/>
        </p:nvGraphicFramePr>
        <p:xfrm>
          <a:off x="3275856" y="2518311"/>
          <a:ext cx="288032" cy="406633"/>
        </p:xfrm>
        <a:graphic>
          <a:graphicData uri="http://schemas.openxmlformats.org/presentationml/2006/ole">
            <mc:AlternateContent xmlns:mc="http://schemas.openxmlformats.org/markup-compatibility/2006">
              <mc:Choice xmlns:v="urn:schemas-microsoft-com:vml" Requires="v">
                <p:oleObj spid="_x0000_s100366" name="Equation" r:id="rId7" imgW="165028" imgH="228501" progId="Equation.DSMT4">
                  <p:embed/>
                </p:oleObj>
              </mc:Choice>
              <mc:Fallback>
                <p:oleObj name="Equation" r:id="rId7" imgW="165028" imgH="228501"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2518311"/>
                        <a:ext cx="288032" cy="406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0363" name="Object 11"/>
          <p:cNvGraphicFramePr>
            <a:graphicFrameLocks noChangeAspect="1"/>
          </p:cNvGraphicFramePr>
          <p:nvPr/>
        </p:nvGraphicFramePr>
        <p:xfrm>
          <a:off x="6084168" y="4682932"/>
          <a:ext cx="1018780" cy="474260"/>
        </p:xfrm>
        <a:graphic>
          <a:graphicData uri="http://schemas.openxmlformats.org/presentationml/2006/ole">
            <mc:AlternateContent xmlns:mc="http://schemas.openxmlformats.org/markup-compatibility/2006">
              <mc:Choice xmlns:v="urn:schemas-microsoft-com:vml" Requires="v">
                <p:oleObj spid="_x0000_s100367" name="Equation" r:id="rId9" imgW="545626" imgH="253780" progId="Equation.DSMT4">
                  <p:embed/>
                </p:oleObj>
              </mc:Choice>
              <mc:Fallback>
                <p:oleObj name="Equation" r:id="rId9" imgW="545626" imgH="25378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4682932"/>
                        <a:ext cx="1018780" cy="474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0"/>
            <a:ext cx="8496944" cy="5112568"/>
          </a:xfrm>
        </p:spPr>
        <p:txBody>
          <a:bodyPr/>
          <a:lstStyle/>
          <a:p>
            <a:r>
              <a:rPr lang="en-US" altLang="zh-TW" dirty="0" smtClean="0"/>
              <a:t>Black </a:t>
            </a:r>
            <a:r>
              <a:rPr lang="en-US" altLang="zh-TW" i="1" dirty="0" smtClean="0"/>
              <a:t>et al.</a:t>
            </a:r>
            <a:r>
              <a:rPr lang="en-US" altLang="zh-TW" dirty="0" smtClean="0"/>
              <a:t> observed that cross-sectional tests may not provide direct validation of the CAPM, and they proceeded to construct a time-series test, which they considered more powerful. </a:t>
            </a:r>
          </a:p>
          <a:p>
            <a:r>
              <a:rPr lang="en-US" altLang="zh-TW" dirty="0" smtClean="0"/>
              <a:t>Their results lead them to assert that the usual form of the CAPM does not provide an accurate description of the structure of security returns. </a:t>
            </a:r>
          </a:p>
          <a:p>
            <a:r>
              <a:rPr lang="en-US" altLang="zh-TW" dirty="0" smtClean="0"/>
              <a:t>Their results indicate that     s are nonzero and are directly related to the risk level. </a:t>
            </a:r>
          </a:p>
          <a:p>
            <a:r>
              <a:rPr lang="en-US" altLang="zh-TW" dirty="0" smtClean="0"/>
              <a:t>Low-beta securities earn significantly more on average than predicted by the model, and high-risk securities earn significantly less on average than predicted by the model. </a:t>
            </a:r>
          </a:p>
          <a:p>
            <a:r>
              <a:rPr lang="en-US" altLang="zh-TW" dirty="0" smtClean="0"/>
              <a:t>They go on to argue for a two-factor model:</a:t>
            </a:r>
          </a:p>
          <a:p>
            <a:endParaRPr lang="en-US" altLang="zh-TW" dirty="0" smtClean="0"/>
          </a:p>
          <a:p>
            <a:r>
              <a:rPr lang="en-US" altLang="zh-TW" dirty="0" smtClean="0"/>
              <a:t>If                  then the S–L–M CAPM would be consistent with this model. </a:t>
            </a:r>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1377" name="Object 1"/>
          <p:cNvGraphicFramePr>
            <a:graphicFrameLocks noChangeAspect="1"/>
          </p:cNvGraphicFramePr>
          <p:nvPr/>
        </p:nvGraphicFramePr>
        <p:xfrm>
          <a:off x="3203848" y="2402886"/>
          <a:ext cx="216024" cy="297033"/>
        </p:xfrm>
        <a:graphic>
          <a:graphicData uri="http://schemas.openxmlformats.org/presentationml/2006/ole">
            <mc:AlternateContent xmlns:mc="http://schemas.openxmlformats.org/markup-compatibility/2006">
              <mc:Choice xmlns:v="urn:schemas-microsoft-com:vml" Requires="v">
                <p:oleObj spid="_x0000_s101382" name="Equation" r:id="rId3" imgW="152268" imgH="203024" progId="Equation.DSMT4">
                  <p:embed/>
                </p:oleObj>
              </mc:Choice>
              <mc:Fallback>
                <p:oleObj name="Equation" r:id="rId3" imgW="152268" imgH="203024"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402886"/>
                        <a:ext cx="216024" cy="297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1379" name="Object 3"/>
          <p:cNvGraphicFramePr>
            <a:graphicFrameLocks noChangeAspect="1"/>
          </p:cNvGraphicFramePr>
          <p:nvPr/>
        </p:nvGraphicFramePr>
        <p:xfrm>
          <a:off x="1907704" y="4467969"/>
          <a:ext cx="3785592" cy="473199"/>
        </p:xfrm>
        <a:graphic>
          <a:graphicData uri="http://schemas.openxmlformats.org/presentationml/2006/ole">
            <mc:AlternateContent xmlns:mc="http://schemas.openxmlformats.org/markup-compatibility/2006">
              <mc:Choice xmlns:v="urn:schemas-microsoft-com:vml" Requires="v">
                <p:oleObj spid="_x0000_s101383" name="Equation" r:id="rId5" imgW="2057400" imgH="254000" progId="Equation.DSMT4">
                  <p:embed/>
                </p:oleObj>
              </mc:Choice>
              <mc:Fallback>
                <p:oleObj name="Equation" r:id="rId5" imgW="2057400" imgH="254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4467969"/>
                        <a:ext cx="3785592" cy="473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1381" name="Object 5"/>
          <p:cNvGraphicFramePr>
            <a:graphicFrameLocks noChangeAspect="1"/>
          </p:cNvGraphicFramePr>
          <p:nvPr/>
        </p:nvGraphicFramePr>
        <p:xfrm>
          <a:off x="755576" y="4941168"/>
          <a:ext cx="1080120" cy="360040"/>
        </p:xfrm>
        <a:graphic>
          <a:graphicData uri="http://schemas.openxmlformats.org/presentationml/2006/ole">
            <mc:AlternateContent xmlns:mc="http://schemas.openxmlformats.org/markup-compatibility/2006">
              <mc:Choice xmlns:v="urn:schemas-microsoft-com:vml" Requires="v">
                <p:oleObj spid="_x0000_s101384" name="Equation" r:id="rId7" imgW="685800" imgH="228600" progId="Equation.DSMT4">
                  <p:embed/>
                </p:oleObj>
              </mc:Choice>
              <mc:Fallback>
                <p:oleObj name="Equation" r:id="rId7" imgW="68580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941168"/>
                        <a:ext cx="1080120"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948264" y="4509120"/>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(9A.3)</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1"/>
            <a:ext cx="8587680" cy="5577484"/>
          </a:xfrm>
        </p:spPr>
        <p:txBody>
          <a:bodyPr/>
          <a:lstStyle/>
          <a:p>
            <a:r>
              <a:rPr lang="en-US" altLang="zh-TW" dirty="0" err="1" smtClean="0"/>
              <a:t>Fama</a:t>
            </a:r>
            <a:r>
              <a:rPr lang="en-US" altLang="zh-TW" dirty="0" smtClean="0"/>
              <a:t> and </a:t>
            </a:r>
            <a:r>
              <a:rPr lang="en-US" altLang="zh-TW" dirty="0" err="1" smtClean="0"/>
              <a:t>MacBeth</a:t>
            </a:r>
            <a:r>
              <a:rPr lang="en-US" altLang="zh-TW" dirty="0" smtClean="0"/>
              <a:t> (1973) tested </a:t>
            </a:r>
          </a:p>
          <a:p>
            <a:pPr marL="914400" lvl="1" indent="-457200">
              <a:buAutoNum type="arabicParenBoth"/>
            </a:pPr>
            <a:r>
              <a:rPr lang="en-US" altLang="zh-TW" dirty="0" smtClean="0"/>
              <a:t>a linear relationship between return on the portfolio and the portfolio’s beta</a:t>
            </a:r>
          </a:p>
          <a:p>
            <a:pPr marL="914400" lvl="1" indent="-457200">
              <a:buAutoNum type="arabicParenBoth"/>
            </a:pPr>
            <a:r>
              <a:rPr lang="en-US" altLang="zh-TW" dirty="0" smtClean="0"/>
              <a:t>whether unsystematic risk has an effect between portfolio return and a risk measure in addition to beta</a:t>
            </a:r>
          </a:p>
          <a:p>
            <a:r>
              <a:rPr lang="en-US" altLang="zh-TW" dirty="0" smtClean="0"/>
              <a:t>Their basic estimation equation is:</a:t>
            </a:r>
            <a:endParaRPr lang="zh-TW" altLang="zh-TW" dirty="0" smtClean="0"/>
          </a:p>
          <a:p>
            <a:endParaRPr lang="en-US" altLang="zh-TW" dirty="0" smtClean="0"/>
          </a:p>
          <a:p>
            <a:endParaRPr lang="en-US" altLang="zh-TW" dirty="0" smtClean="0"/>
          </a:p>
          <a:p>
            <a:r>
              <a:rPr lang="en-US" altLang="zh-TW" dirty="0" smtClean="0"/>
              <a:t>in which      is the intercept term,      is the average of the    for all individual securities in portfolio </a:t>
            </a:r>
            <a:r>
              <a:rPr lang="en-US" altLang="zh-TW" i="1" dirty="0" err="1" smtClean="0"/>
              <a:t>i</a:t>
            </a:r>
            <a:r>
              <a:rPr lang="en-US" altLang="zh-TW" dirty="0" smtClean="0"/>
              <a:t>, and          is the average of the residual standard deviations from all securities in portfolio </a:t>
            </a:r>
            <a:r>
              <a:rPr lang="en-US" altLang="zh-TW" i="1" dirty="0" smtClean="0"/>
              <a:t>j</a:t>
            </a:r>
            <a:r>
              <a:rPr lang="en-US" altLang="zh-TW" dirty="0" smtClean="0"/>
              <a:t>.</a:t>
            </a:r>
            <a:endParaRPr lang="zh-TW" altLang="zh-TW" dirty="0" smtClean="0"/>
          </a:p>
          <a:p>
            <a:endParaRPr lang="en-US" altLang="zh-TW" dirty="0" smtClean="0"/>
          </a:p>
          <a:p>
            <a:r>
              <a:rPr lang="en-US" altLang="zh-TW" dirty="0" smtClean="0"/>
              <a:t>Roll’s critique is a broad indictment of most of the accepted empirical evidence concerning the CAPM theory.</a:t>
            </a:r>
            <a:endParaRPr lang="zh-TW" altLang="zh-TW" dirty="0" smtClean="0"/>
          </a:p>
          <a:p>
            <a:endParaRPr lang="zh-TW" altLang="en-US" dirty="0"/>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1" name="Object 1"/>
          <p:cNvGraphicFramePr>
            <a:graphicFrameLocks noChangeAspect="1"/>
          </p:cNvGraphicFramePr>
          <p:nvPr/>
        </p:nvGraphicFramePr>
        <p:xfrm>
          <a:off x="1403648" y="2924944"/>
          <a:ext cx="4667185" cy="504056"/>
        </p:xfrm>
        <a:graphic>
          <a:graphicData uri="http://schemas.openxmlformats.org/presentationml/2006/ole">
            <mc:AlternateContent xmlns:mc="http://schemas.openxmlformats.org/markup-compatibility/2006">
              <mc:Choice xmlns:v="urn:schemas-microsoft-com:vml" Requires="v">
                <p:oleObj spid="_x0000_s102410" name="Equation" r:id="rId3" imgW="2374900" imgH="254000" progId="Equation.DSMT4">
                  <p:embed/>
                </p:oleObj>
              </mc:Choice>
              <mc:Fallback>
                <p:oleObj name="Equation" r:id="rId3" imgW="2374900" imgH="254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924944"/>
                        <a:ext cx="4667185"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3" name="Object 3"/>
          <p:cNvGraphicFramePr>
            <a:graphicFrameLocks noChangeAspect="1"/>
          </p:cNvGraphicFramePr>
          <p:nvPr/>
        </p:nvGraphicFramePr>
        <p:xfrm>
          <a:off x="1403648" y="3540285"/>
          <a:ext cx="360040" cy="392771"/>
        </p:xfrm>
        <a:graphic>
          <a:graphicData uri="http://schemas.openxmlformats.org/presentationml/2006/ole">
            <mc:AlternateContent xmlns:mc="http://schemas.openxmlformats.org/markup-compatibility/2006">
              <mc:Choice xmlns:v="urn:schemas-microsoft-com:vml" Requires="v">
                <p:oleObj spid="_x0000_s102411" name="Equation" r:id="rId5" imgW="203112" imgH="228501" progId="Equation.DSMT4">
                  <p:embed/>
                </p:oleObj>
              </mc:Choice>
              <mc:Fallback>
                <p:oleObj name="Equation" r:id="rId5" imgW="203112"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540285"/>
                        <a:ext cx="360040" cy="3927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5" name="Object 5"/>
          <p:cNvGraphicFramePr>
            <a:graphicFrameLocks noChangeAspect="1"/>
          </p:cNvGraphicFramePr>
          <p:nvPr/>
        </p:nvGraphicFramePr>
        <p:xfrm>
          <a:off x="3923928" y="3581487"/>
          <a:ext cx="288032" cy="423577"/>
        </p:xfrm>
        <a:graphic>
          <a:graphicData uri="http://schemas.openxmlformats.org/presentationml/2006/ole">
            <mc:AlternateContent xmlns:mc="http://schemas.openxmlformats.org/markup-compatibility/2006">
              <mc:Choice xmlns:v="urn:schemas-microsoft-com:vml" Requires="v">
                <p:oleObj spid="_x0000_s102412" name="Equation" r:id="rId7" imgW="164957" imgH="241091" progId="Equation.DSMT4">
                  <p:embed/>
                </p:oleObj>
              </mc:Choice>
              <mc:Fallback>
                <p:oleObj name="Equation" r:id="rId7" imgW="164957" imgH="241091"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3581487"/>
                        <a:ext cx="288032" cy="423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7" name="Object 7"/>
          <p:cNvGraphicFramePr>
            <a:graphicFrameLocks noChangeAspect="1"/>
          </p:cNvGraphicFramePr>
          <p:nvPr/>
        </p:nvGraphicFramePr>
        <p:xfrm>
          <a:off x="6252280" y="3573016"/>
          <a:ext cx="263936" cy="372616"/>
        </p:xfrm>
        <a:graphic>
          <a:graphicData uri="http://schemas.openxmlformats.org/presentationml/2006/ole">
            <mc:AlternateContent xmlns:mc="http://schemas.openxmlformats.org/markup-compatibility/2006">
              <mc:Choice xmlns:v="urn:schemas-microsoft-com:vml" Requires="v">
                <p:oleObj spid="_x0000_s102413" name="Equation" r:id="rId9" imgW="165028" imgH="228501" progId="Equation.DSMT4">
                  <p:embed/>
                </p:oleObj>
              </mc:Choice>
              <mc:Fallback>
                <p:oleObj name="Equation" r:id="rId9" imgW="165028" imgH="228501"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2280" y="3573016"/>
                        <a:ext cx="263936"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09" name="Object 9"/>
          <p:cNvGraphicFramePr>
            <a:graphicFrameLocks noChangeAspect="1"/>
          </p:cNvGraphicFramePr>
          <p:nvPr/>
        </p:nvGraphicFramePr>
        <p:xfrm>
          <a:off x="3347864" y="3933056"/>
          <a:ext cx="576064" cy="361715"/>
        </p:xfrm>
        <a:graphic>
          <a:graphicData uri="http://schemas.openxmlformats.org/presentationml/2006/ole">
            <mc:AlternateContent xmlns:mc="http://schemas.openxmlformats.org/markup-compatibility/2006">
              <mc:Choice xmlns:v="urn:schemas-microsoft-com:vml" Requires="v">
                <p:oleObj spid="_x0000_s102414" name="Equation" r:id="rId11" imgW="418918" imgH="253890" progId="Equation.DSMT4">
                  <p:embed/>
                </p:oleObj>
              </mc:Choice>
              <mc:Fallback>
                <p:oleObj name="Equation" r:id="rId11" imgW="418918" imgH="25389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7864" y="3933056"/>
                        <a:ext cx="576064" cy="361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7236296" y="2996952"/>
            <a:ext cx="720080" cy="4320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(9A.4)</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11347"/>
            <a:ext cx="8784976" cy="4525965"/>
          </a:xfrm>
        </p:spPr>
        <p:txBody>
          <a:bodyPr/>
          <a:lstStyle/>
          <a:p>
            <a:r>
              <a:rPr lang="en-US" altLang="zh-TW" dirty="0" smtClean="0"/>
              <a:t>Three anomalies in the semi-strong efficient-market hypothesis are noteworthy: </a:t>
            </a:r>
          </a:p>
          <a:p>
            <a:pPr marL="914400" lvl="1" indent="-457200">
              <a:buAutoNum type="arabicParenBoth"/>
            </a:pPr>
            <a:r>
              <a:rPr lang="en-US" altLang="zh-TW" dirty="0" smtClean="0"/>
              <a:t>P/E ratios</a:t>
            </a:r>
          </a:p>
          <a:p>
            <a:pPr marL="914400" lvl="1" indent="-457200">
              <a:buAutoNum type="arabicParenBoth"/>
            </a:pPr>
            <a:r>
              <a:rPr lang="en-US" altLang="zh-TW" dirty="0" smtClean="0"/>
              <a:t>size effects</a:t>
            </a:r>
          </a:p>
          <a:p>
            <a:pPr marL="914400" lvl="1" indent="-457200">
              <a:buAutoNum type="arabicParenBoth"/>
            </a:pPr>
            <a:r>
              <a:rPr lang="en-US" altLang="zh-TW" dirty="0" smtClean="0"/>
              <a:t>the January effect</a:t>
            </a:r>
            <a:endParaRPr lang="zh-TW" altLang="zh-TW" dirty="0" smtClean="0"/>
          </a:p>
          <a:p>
            <a:r>
              <a:rPr lang="en-US" altLang="zh-TW" dirty="0" smtClean="0"/>
              <a:t>P/E ratios effect is shown more in APT model (see Chapter 11) than CAPM model.</a:t>
            </a:r>
          </a:p>
          <a:p>
            <a:r>
              <a:rPr lang="en-US" altLang="zh-TW" dirty="0" smtClean="0"/>
              <a:t>The effect of firm size is that small-company stock returns were higher than large-company stock returns.</a:t>
            </a:r>
          </a:p>
          <a:p>
            <a:r>
              <a:rPr lang="en-US" altLang="zh-TW" dirty="0" smtClean="0"/>
              <a:t>The January effect is the phenomenon that over 50% of these excess returns were realized in January and that 50% of the January excess return occurs in the first week of January.</a:t>
            </a:r>
          </a:p>
          <a:p>
            <a:endParaRPr lang="zh-TW" altLang="en-US" dirty="0"/>
          </a:p>
        </p:txBody>
      </p:sp>
      <p:sp>
        <p:nvSpPr>
          <p:cNvPr id="4" name="Title 3"/>
          <p:cNvSpPr>
            <a:spLocks noGrp="1"/>
          </p:cNvSpPr>
          <p:nvPr>
            <p:ph type="title"/>
          </p:nvPr>
        </p:nvSpPr>
        <p:spPr>
          <a:xfrm>
            <a:off x="465138" y="556990"/>
            <a:ext cx="8229600" cy="639762"/>
          </a:xfrm>
        </p:spPr>
        <p:txBody>
          <a:bodyPr/>
          <a:lstStyle/>
          <a:p>
            <a:pPr algn="ctr"/>
            <a:r>
              <a:rPr lang="en-US" altLang="zh-TW" dirty="0" smtClean="0"/>
              <a:t>9A.1 anomalies in the Semi-Strong Efficient-Market hypothesis</a:t>
            </a:r>
            <a:endParaRPr lang="zh-TW" altLang="en-US" dirty="0"/>
          </a:p>
        </p:txBody>
      </p:sp>
    </p:spTree>
  </p:cSld>
  <p:clrMapOvr>
    <a:masterClrMapping/>
  </p:clrMapOvr>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1063</TotalTime>
  <Words>595</Words>
  <Application>Microsoft Office PowerPoint</Application>
  <PresentationFormat>On-screen Show (4:3)</PresentationFormat>
  <Paragraphs>51</Paragraphs>
  <Slides>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SAPMFD Textbook</vt:lpstr>
      <vt:lpstr>Equation</vt:lpstr>
      <vt:lpstr>Appendix 9A  Empirical Evidence for the Risk-Return Relationship (Question 9) </vt:lpstr>
      <vt:lpstr>PowerPoint Presentation</vt:lpstr>
      <vt:lpstr>PowerPoint Presentation</vt:lpstr>
      <vt:lpstr>PowerPoint Presentation</vt:lpstr>
      <vt:lpstr>PowerPoint Presentation</vt:lpstr>
      <vt:lpstr>9A.1 anomalies in the Semi-Strong Efficient-Market hypothesis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127</cp:revision>
  <dcterms:created xsi:type="dcterms:W3CDTF">2007-09-19T08:15:15Z</dcterms:created>
  <dcterms:modified xsi:type="dcterms:W3CDTF">2013-01-23T23:37:30Z</dcterms:modified>
</cp:coreProperties>
</file>