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6"/>
  </p:notesMasterIdLst>
  <p:sldIdLst>
    <p:sldId id="256" r:id="rId2"/>
    <p:sldId id="257" r:id="rId3"/>
    <p:sldId id="294" r:id="rId4"/>
    <p:sldId id="262" r:id="rId5"/>
    <p:sldId id="296" r:id="rId6"/>
    <p:sldId id="263" r:id="rId7"/>
    <p:sldId id="298" r:id="rId8"/>
    <p:sldId id="328" r:id="rId9"/>
    <p:sldId id="260" r:id="rId10"/>
    <p:sldId id="265" r:id="rId11"/>
    <p:sldId id="266" r:id="rId12"/>
    <p:sldId id="301" r:id="rId13"/>
    <p:sldId id="302" r:id="rId14"/>
    <p:sldId id="303" r:id="rId15"/>
    <p:sldId id="318" r:id="rId16"/>
    <p:sldId id="268" r:id="rId17"/>
    <p:sldId id="269" r:id="rId18"/>
    <p:sldId id="329" r:id="rId19"/>
    <p:sldId id="307" r:id="rId20"/>
    <p:sldId id="271" r:id="rId21"/>
    <p:sldId id="274" r:id="rId22"/>
    <p:sldId id="309" r:id="rId23"/>
    <p:sldId id="326" r:id="rId24"/>
    <p:sldId id="322" r:id="rId25"/>
    <p:sldId id="324" r:id="rId26"/>
    <p:sldId id="325" r:id="rId27"/>
    <p:sldId id="275" r:id="rId28"/>
    <p:sldId id="330" r:id="rId29"/>
    <p:sldId id="273" r:id="rId30"/>
    <p:sldId id="311" r:id="rId31"/>
    <p:sldId id="261" r:id="rId32"/>
    <p:sldId id="276" r:id="rId33"/>
    <p:sldId id="277" r:id="rId34"/>
    <p:sldId id="285" r:id="rId35"/>
  </p:sldIdLst>
  <p:sldSz cx="9144000" cy="6858000" type="screen4x3"/>
  <p:notesSz cx="6881813" cy="9296400"/>
  <p:defaultTextStyle>
    <a:defPPr>
      <a:defRPr lang="zh-TW"/>
    </a:defPPr>
    <a:lvl1pPr algn="l" rtl="0" fontAlgn="base">
      <a:spcBef>
        <a:spcPct val="0"/>
      </a:spcBef>
      <a:spcAft>
        <a:spcPct val="0"/>
      </a:spcAft>
      <a:defRPr kumimoji="1" sz="24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Arial" charset="0"/>
        <a:ea typeface="新細明體" pitchFamily="18" charset="-120"/>
        <a:cs typeface="+mn-cs"/>
      </a:defRPr>
    </a:lvl5pPr>
    <a:lvl6pPr marL="2286000" algn="l" defTabSz="914400" rtl="0" eaLnBrk="1" latinLnBrk="0" hangingPunct="1">
      <a:defRPr kumimoji="1" sz="2400" kern="1200">
        <a:solidFill>
          <a:schemeClr val="tx1"/>
        </a:solidFill>
        <a:latin typeface="Arial" charset="0"/>
        <a:ea typeface="新細明體" pitchFamily="18" charset="-120"/>
        <a:cs typeface="+mn-cs"/>
      </a:defRPr>
    </a:lvl6pPr>
    <a:lvl7pPr marL="2743200" algn="l" defTabSz="914400" rtl="0" eaLnBrk="1" latinLnBrk="0" hangingPunct="1">
      <a:defRPr kumimoji="1" sz="2400" kern="1200">
        <a:solidFill>
          <a:schemeClr val="tx1"/>
        </a:solidFill>
        <a:latin typeface="Arial" charset="0"/>
        <a:ea typeface="新細明體" pitchFamily="18" charset="-120"/>
        <a:cs typeface="+mn-cs"/>
      </a:defRPr>
    </a:lvl7pPr>
    <a:lvl8pPr marL="3200400" algn="l" defTabSz="914400" rtl="0" eaLnBrk="1" latinLnBrk="0" hangingPunct="1">
      <a:defRPr kumimoji="1" sz="2400" kern="1200">
        <a:solidFill>
          <a:schemeClr val="tx1"/>
        </a:solidFill>
        <a:latin typeface="Arial" charset="0"/>
        <a:ea typeface="新細明體" pitchFamily="18" charset="-120"/>
        <a:cs typeface="+mn-cs"/>
      </a:defRPr>
    </a:lvl8pPr>
    <a:lvl9pPr marL="3657600" algn="l" defTabSz="914400" rtl="0" eaLnBrk="1" latinLnBrk="0" hangingPunct="1">
      <a:defRPr kumimoji="1" sz="2400"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3405" autoAdjust="0"/>
  </p:normalViewPr>
  <p:slideViewPr>
    <p:cSldViewPr>
      <p:cViewPr>
        <p:scale>
          <a:sx n="70" d="100"/>
          <a:sy n="70" d="100"/>
        </p:scale>
        <p:origin x="-1392" y="-786"/>
      </p:cViewPr>
      <p:guideLst>
        <p:guide orient="horz" pos="2160"/>
        <p:guide pos="2880"/>
      </p:guideLst>
    </p:cSldViewPr>
  </p:slideViewPr>
  <p:outlineViewPr>
    <p:cViewPr>
      <p:scale>
        <a:sx n="33" d="100"/>
        <a:sy n="33" d="100"/>
      </p:scale>
      <p:origin x="84" y="1128"/>
    </p:cViewPr>
  </p:outlineViewPr>
  <p:notesTextViewPr>
    <p:cViewPr>
      <p:scale>
        <a:sx n="100" d="100"/>
        <a:sy n="100" d="100"/>
      </p:scale>
      <p:origin x="0" y="0"/>
    </p:cViewPr>
  </p:notesTextViewPr>
  <p:sorterViewPr>
    <p:cViewPr>
      <p:scale>
        <a:sx n="100" d="100"/>
        <a:sy n="100" d="100"/>
      </p:scale>
      <p:origin x="0" y="84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4.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36.wmf"/><Relationship Id="rId9" Type="http://schemas.openxmlformats.org/officeDocument/2006/relationships/image" Target="../media/image49.wmf"/><Relationship Id="rId14"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4.wmf"/><Relationship Id="rId7" Type="http://schemas.openxmlformats.org/officeDocument/2006/relationships/image" Target="../media/image93.wmf"/><Relationship Id="rId12" Type="http://schemas.openxmlformats.org/officeDocument/2006/relationships/image" Target="../media/image98.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2.wmf"/><Relationship Id="rId11" Type="http://schemas.openxmlformats.org/officeDocument/2006/relationships/image" Target="../media/image97.wmf"/><Relationship Id="rId5" Type="http://schemas.openxmlformats.org/officeDocument/2006/relationships/image" Target="../media/image91.wmf"/><Relationship Id="rId10" Type="http://schemas.openxmlformats.org/officeDocument/2006/relationships/image" Target="../media/image96.wmf"/><Relationship Id="rId4" Type="http://schemas.openxmlformats.org/officeDocument/2006/relationships/image" Target="../media/image90.wmf"/><Relationship Id="rId9" Type="http://schemas.openxmlformats.org/officeDocument/2006/relationships/image" Target="../media/image9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altLang="zh-TW"/>
          </a:p>
        </p:txBody>
      </p:sp>
      <p:sp>
        <p:nvSpPr>
          <p:cNvPr id="5017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altLang="zh-TW"/>
          </a:p>
        </p:txBody>
      </p:sp>
      <p:sp>
        <p:nvSpPr>
          <p:cNvPr id="604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altLang="zh-TW"/>
          </a:p>
        </p:txBody>
      </p:sp>
      <p:sp>
        <p:nvSpPr>
          <p:cNvPr id="5018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B73C7739-12F4-4EA6-BD34-DDD3804A040F}" type="slidenum">
              <a:rPr lang="en-US" altLang="zh-TW"/>
              <a:pPr/>
              <a:t>‹#›</a:t>
            </a:fld>
            <a:endParaRPr lang="en-US" altLang="zh-TW"/>
          </a:p>
        </p:txBody>
      </p:sp>
    </p:spTree>
    <p:extLst>
      <p:ext uri="{BB962C8B-B14F-4D97-AF65-F5344CB8AC3E}">
        <p14:creationId xmlns:p14="http://schemas.microsoft.com/office/powerpoint/2010/main" val="3712496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A814997-09A6-4BF5-BD80-99C6D0F926E2}" type="slidenum">
              <a:rPr lang="en-US" altLang="zh-TW"/>
              <a:pPr/>
              <a:t>1</a:t>
            </a:fld>
            <a:endParaRPr lang="en-US" altLang="zh-TW"/>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76672"/>
            <a:ext cx="4572000" cy="4320480"/>
          </a:xfrm>
        </p:spPr>
        <p:txBody>
          <a:bodyPr anchor="b" anchorCtr="0"/>
          <a:lstStyle>
            <a:lvl1pPr algn="ctr">
              <a:defRPr>
                <a:solidFill>
                  <a:schemeClr val="accent6">
                    <a:lumMod val="20000"/>
                    <a:lumOff val="80000"/>
                  </a:schemeClr>
                </a:solidFill>
              </a:defRPr>
            </a:lvl1pPr>
          </a:lstStyle>
          <a:p>
            <a:r>
              <a:rPr lang="en-US" altLang="zh-TW"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6" name="Footer Placeholder 5"/>
          <p:cNvSpPr>
            <a:spLocks noGrp="1"/>
          </p:cNvSpPr>
          <p:nvPr>
            <p:ph type="ftr" sz="quarter" idx="11"/>
          </p:nvPr>
        </p:nvSpPr>
        <p:spPr>
          <a:xfrm>
            <a:off x="6248400" y="6653837"/>
            <a:ext cx="2895600" cy="365125"/>
          </a:xfrm>
          <a:prstGeom prst="rect">
            <a:avLst/>
          </a:prstGeom>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13" name="Footer Placeholder 12"/>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9" name="Footer Placeholder 8"/>
          <p:cNvSpPr>
            <a:spLocks noGrp="1"/>
          </p:cNvSpPr>
          <p:nvPr>
            <p:ph type="ftr" sz="quarter" idx="11"/>
          </p:nvPr>
        </p:nvSpPr>
        <p:spPr>
          <a:xfrm>
            <a:off x="6248400" y="6653837"/>
            <a:ext cx="2895600" cy="365125"/>
          </a:xfrm>
          <a:prstGeom prst="rect">
            <a:avLst/>
          </a:prstGeom>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a:xfrm>
            <a:off x="6248400" y="6653837"/>
            <a:ext cx="2895600" cy="365125"/>
          </a:xfrm>
          <a:prstGeom prst="rect">
            <a:avLst/>
          </a:prstGeom>
        </p:spPr>
        <p:txBody>
          <a:bodyPr/>
          <a:lstStyle/>
          <a:p>
            <a:endParaRPr lang="en-US" altLang="zh-TW"/>
          </a:p>
        </p:txBody>
      </p:sp>
      <p:sp>
        <p:nvSpPr>
          <p:cNvPr id="6" name="Slide Number Placeholder 5"/>
          <p:cNvSpPr>
            <a:spLocks noGrp="1"/>
          </p:cNvSpPr>
          <p:nvPr>
            <p:ph type="sldNum" sz="quarter" idx="12"/>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xfrm>
            <a:off x="6248400" y="6653837"/>
            <a:ext cx="2895600" cy="365125"/>
          </a:xfrm>
          <a:prstGeom prst="rect">
            <a:avLst/>
          </a:prstGeom>
          <a:ln/>
        </p:spPr>
        <p:txBody>
          <a:bodyPr/>
          <a:lstStyle>
            <a:lvl1pPr>
              <a:defRPr/>
            </a:lvl1pPr>
          </a:lstStyle>
          <a:p>
            <a:endParaRPr lang="en-US" altLang="zh-TW"/>
          </a:p>
        </p:txBody>
      </p:sp>
      <p:sp>
        <p:nvSpPr>
          <p:cNvPr id="6" name="Rectangle 3"/>
          <p:cNvSpPr>
            <a:spLocks noGrp="1" noChangeArrowheads="1"/>
          </p:cNvSpPr>
          <p:nvPr>
            <p:ph type="sldNum" sz="quarter" idx="11"/>
          </p:nvPr>
        </p:nvSpPr>
        <p:spPr>
          <a:xfrm>
            <a:off x="76200" y="6638075"/>
            <a:ext cx="2133600" cy="365125"/>
          </a:xfrm>
          <a:prstGeom prst="rect">
            <a:avLst/>
          </a:prstGeom>
          <a:ln/>
        </p:spPr>
        <p:txBody>
          <a:bodyPr/>
          <a:lstStyle>
            <a:lvl1pPr>
              <a:defRPr/>
            </a:lvl1pPr>
          </a:lstStyle>
          <a:p>
            <a:fld id="{4DEDFFFD-475C-4CF9-8BB5-CE2202CB5782}" type="slidenum">
              <a:rPr lang="en-US" altLang="zh-TW"/>
              <a:pPr/>
              <a:t>‹#›</a:t>
            </a:fld>
            <a:endParaRPr lang="en-US" altLang="zh-TW"/>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ftr" sz="quarter" idx="10"/>
          </p:nvPr>
        </p:nvSpPr>
        <p:spPr>
          <a:xfrm>
            <a:off x="6248400" y="6653837"/>
            <a:ext cx="2895600" cy="365125"/>
          </a:xfrm>
          <a:prstGeom prst="rect">
            <a:avLst/>
          </a:prstGeom>
          <a:ln/>
        </p:spPr>
        <p:txBody>
          <a:bodyPr/>
          <a:lstStyle>
            <a:lvl1pPr>
              <a:defRPr/>
            </a:lvl1pPr>
          </a:lstStyle>
          <a:p>
            <a:endParaRPr lang="en-US" altLang="zh-TW"/>
          </a:p>
        </p:txBody>
      </p:sp>
      <p:sp>
        <p:nvSpPr>
          <p:cNvPr id="7" name="Rectangle 3"/>
          <p:cNvSpPr>
            <a:spLocks noGrp="1" noChangeArrowheads="1"/>
          </p:cNvSpPr>
          <p:nvPr>
            <p:ph type="sldNum" sz="quarter" idx="11"/>
          </p:nvPr>
        </p:nvSpPr>
        <p:spPr>
          <a:xfrm>
            <a:off x="76200" y="6638075"/>
            <a:ext cx="2133600" cy="365125"/>
          </a:xfrm>
          <a:prstGeom prst="rect">
            <a:avLst/>
          </a:prstGeom>
          <a:ln/>
        </p:spPr>
        <p:txBody>
          <a:bodyPr/>
          <a:lstStyle>
            <a:lvl1pPr>
              <a:defRPr/>
            </a:lvl1pPr>
          </a:lstStyle>
          <a:p>
            <a:fld id="{0BA7CDDC-53A6-46EC-B879-9A827CDD0431}" type="slidenum">
              <a:rPr lang="en-US" altLang="zh-TW"/>
              <a:pPr/>
              <a:t>‹#›</a:t>
            </a:fld>
            <a:endParaRPr lang="en-US" altLang="zh-TW"/>
          </a:p>
        </p:txBody>
      </p:sp>
      <p:sp>
        <p:nvSpPr>
          <p:cNvPr id="8"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08497577-3A95-4F1E-8176-269333096BCD}" type="slidenum">
              <a:rPr lang="en-US" altLang="zh-TW" smtClean="0"/>
              <a:pPr/>
              <a:t>‹#›</a:t>
            </a:fld>
            <a:endParaRPr lang="en-US" altLang="zh-TW"/>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11" name="Footer Placeholder 10"/>
          <p:cNvSpPr>
            <a:spLocks noGrp="1"/>
          </p:cNvSpPr>
          <p:nvPr>
            <p:ph type="ftr" sz="quarter" idx="11"/>
          </p:nvPr>
        </p:nvSpPr>
        <p:spPr>
          <a:xfrm>
            <a:off x="6248400" y="6653837"/>
            <a:ext cx="2895600" cy="365125"/>
          </a:xfrm>
          <a:prstGeom prst="rect">
            <a:avLst/>
          </a:prstGeom>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11" name="Footer Placeholder 10"/>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a:xfrm>
            <a:off x="76200" y="6638075"/>
            <a:ext cx="2133600" cy="365125"/>
          </a:xfrm>
          <a:prstGeom prst="rect">
            <a:avLst/>
          </a:prstGeom>
        </p:spPr>
        <p:txBody>
          <a:bodyPr/>
          <a:lstStyle/>
          <a:p>
            <a:fld id="{08497577-3A95-4F1E-8176-269333096BCD}" type="slidenum">
              <a:rPr lang="en-US" altLang="zh-TW" smtClean="0"/>
              <a:pPr/>
              <a:t>‹#›</a:t>
            </a:fld>
            <a:endParaRPr lang="en-US" altLang="zh-TW"/>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dirty="0"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hdr="0" ftr="0" dt="0"/>
  <p:txStyles>
    <p:title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p:titleStyle>
    <p:bodyStyle>
      <a:lvl1pPr marL="173038" indent="-173038" algn="l" defTabSz="914400" rtl="0" eaLnBrk="1" latinLnBrk="0" hangingPunct="1">
        <a:lnSpc>
          <a:spcPct val="100000"/>
        </a:lnSpc>
        <a:spcBef>
          <a:spcPts val="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1pPr>
      <a:lvl2pPr marL="627063" indent="-169863" algn="l" defTabSz="914400" rtl="0" eaLnBrk="1" latinLnBrk="0" hangingPunct="1">
        <a:lnSpc>
          <a:spcPct val="100000"/>
        </a:lnSpc>
        <a:spcBef>
          <a:spcPts val="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30288" indent="-115888" algn="l" defTabSz="914400" rtl="0" eaLnBrk="1" latinLnBrk="0" hangingPunct="1">
        <a:lnSpc>
          <a:spcPct val="100000"/>
        </a:lnSpc>
        <a:spcBef>
          <a:spcPts val="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3pPr>
      <a:lvl4pPr marL="1482725" indent="-111125" algn="l" defTabSz="914400" rtl="0" eaLnBrk="1" latinLnBrk="0" hangingPunct="1">
        <a:lnSpc>
          <a:spcPct val="100000"/>
        </a:lnSpc>
        <a:spcBef>
          <a:spcPts val="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4pPr>
      <a:lvl5pPr marL="1944688" indent="-115888" algn="l" defTabSz="914400" rtl="0" eaLnBrk="1" latinLnBrk="0" hangingPunct="1">
        <a:lnSpc>
          <a:spcPct val="100000"/>
        </a:lnSpc>
        <a:spcBef>
          <a:spcPts val="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28.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0.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37.wmf"/><Relationship Id="rId11" Type="http://schemas.openxmlformats.org/officeDocument/2006/relationships/image" Target="../media/image39.wmf"/><Relationship Id="rId5" Type="http://schemas.openxmlformats.org/officeDocument/2006/relationships/oleObject" Target="../embeddings/oleObject34.bin"/><Relationship Id="rId10" Type="http://schemas.openxmlformats.org/officeDocument/2006/relationships/oleObject" Target="../embeddings/oleObject37.bin"/><Relationship Id="rId4" Type="http://schemas.openxmlformats.org/officeDocument/2006/relationships/image" Target="../media/image36.wmf"/><Relationship Id="rId9" Type="http://schemas.openxmlformats.org/officeDocument/2006/relationships/image" Target="../media/image38.wmf"/><Relationship Id="rId14"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4.bin"/><Relationship Id="rId18" Type="http://schemas.openxmlformats.org/officeDocument/2006/relationships/image" Target="../media/image48.wmf"/><Relationship Id="rId26" Type="http://schemas.openxmlformats.org/officeDocument/2006/relationships/image" Target="../media/image52.wmf"/><Relationship Id="rId3" Type="http://schemas.openxmlformats.org/officeDocument/2006/relationships/oleObject" Target="../embeddings/oleObject39.bin"/><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45.wmf"/><Relationship Id="rId17" Type="http://schemas.openxmlformats.org/officeDocument/2006/relationships/oleObject" Target="../embeddings/oleObject46.bin"/><Relationship Id="rId25"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29" Type="http://schemas.openxmlformats.org/officeDocument/2006/relationships/oleObject" Target="../embeddings/oleObject52.bin"/><Relationship Id="rId1" Type="http://schemas.openxmlformats.org/officeDocument/2006/relationships/vmlDrawing" Target="../drawings/vmlDrawing14.vml"/><Relationship Id="rId6" Type="http://schemas.openxmlformats.org/officeDocument/2006/relationships/image" Target="../media/image43.wmf"/><Relationship Id="rId11" Type="http://schemas.openxmlformats.org/officeDocument/2006/relationships/oleObject" Target="../embeddings/oleObject43.bin"/><Relationship Id="rId24" Type="http://schemas.openxmlformats.org/officeDocument/2006/relationships/image" Target="../media/image51.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28" Type="http://schemas.openxmlformats.org/officeDocument/2006/relationships/image" Target="../media/image53.wmf"/><Relationship Id="rId10" Type="http://schemas.openxmlformats.org/officeDocument/2006/relationships/image" Target="../media/image36.wmf"/><Relationship Id="rId19" Type="http://schemas.openxmlformats.org/officeDocument/2006/relationships/oleObject" Target="../embeddings/oleObject47.bin"/><Relationship Id="rId4" Type="http://schemas.openxmlformats.org/officeDocument/2006/relationships/image" Target="../media/image42.wmf"/><Relationship Id="rId9" Type="http://schemas.openxmlformats.org/officeDocument/2006/relationships/oleObject" Target="../embeddings/oleObject42.bin"/><Relationship Id="rId14" Type="http://schemas.openxmlformats.org/officeDocument/2006/relationships/image" Target="../media/image46.wmf"/><Relationship Id="rId22" Type="http://schemas.openxmlformats.org/officeDocument/2006/relationships/image" Target="../media/image50.wmf"/><Relationship Id="rId27" Type="http://schemas.openxmlformats.org/officeDocument/2006/relationships/oleObject" Target="../embeddings/oleObject51.bin"/><Relationship Id="rId30" Type="http://schemas.openxmlformats.org/officeDocument/2006/relationships/image" Target="../media/image5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56.wmf"/><Relationship Id="rId5" Type="http://schemas.openxmlformats.org/officeDocument/2006/relationships/oleObject" Target="../embeddings/oleObject54.bin"/><Relationship Id="rId4" Type="http://schemas.openxmlformats.org/officeDocument/2006/relationships/image" Target="../media/image55.wmf"/></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image" Target="../media/image58.wmf"/><Relationship Id="rId4" Type="http://schemas.openxmlformats.org/officeDocument/2006/relationships/oleObject" Target="../embeddings/oleObject5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61.wmf"/><Relationship Id="rId5" Type="http://schemas.openxmlformats.org/officeDocument/2006/relationships/oleObject" Target="../embeddings/oleObject57.bin"/><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5.wmf"/><Relationship Id="rId5" Type="http://schemas.openxmlformats.org/officeDocument/2006/relationships/oleObject" Target="../embeddings/oleObject61.bin"/><Relationship Id="rId4" Type="http://schemas.openxmlformats.org/officeDocument/2006/relationships/image" Target="../media/image64.wmf"/></Relationships>
</file>

<file path=ppt/slides/_rels/slide2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67.wmf"/><Relationship Id="rId5" Type="http://schemas.openxmlformats.org/officeDocument/2006/relationships/oleObject" Target="../embeddings/oleObject64.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6.bin"/></Relationships>
</file>

<file path=ppt/slides/_rels/slide2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71.wmf"/><Relationship Id="rId5" Type="http://schemas.openxmlformats.org/officeDocument/2006/relationships/oleObject" Target="../embeddings/oleObject68.bin"/><Relationship Id="rId4" Type="http://schemas.openxmlformats.org/officeDocument/2006/relationships/image" Target="../media/image70.wmf"/></Relationships>
</file>

<file path=ppt/slides/_rels/slide25.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4.wmf"/><Relationship Id="rId5" Type="http://schemas.openxmlformats.org/officeDocument/2006/relationships/oleObject" Target="../embeddings/oleObject71.bin"/><Relationship Id="rId4"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3.bin"/><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image" Target="../media/image7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9.wmf"/><Relationship Id="rId5" Type="http://schemas.openxmlformats.org/officeDocument/2006/relationships/oleObject" Target="../embeddings/oleObject77.bin"/><Relationship Id="rId4" Type="http://schemas.openxmlformats.org/officeDocument/2006/relationships/image" Target="../media/image7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1.wmf"/><Relationship Id="rId5" Type="http://schemas.openxmlformats.org/officeDocument/2006/relationships/oleObject" Target="../embeddings/oleObject79.bin"/><Relationship Id="rId4" Type="http://schemas.openxmlformats.org/officeDocument/2006/relationships/image" Target="../media/image80.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7.wmf"/><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84.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84.bin"/></Relationships>
</file>

<file path=ppt/slides/_rels/slide31.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91.bin"/><Relationship Id="rId18" Type="http://schemas.openxmlformats.org/officeDocument/2006/relationships/image" Target="../media/image94.wmf"/><Relationship Id="rId26" Type="http://schemas.openxmlformats.org/officeDocument/2006/relationships/image" Target="../media/image98.wmf"/><Relationship Id="rId3" Type="http://schemas.openxmlformats.org/officeDocument/2006/relationships/oleObject" Target="../embeddings/oleObject86.bin"/><Relationship Id="rId21" Type="http://schemas.openxmlformats.org/officeDocument/2006/relationships/oleObject" Target="../embeddings/oleObject95.bin"/><Relationship Id="rId7" Type="http://schemas.openxmlformats.org/officeDocument/2006/relationships/oleObject" Target="../embeddings/oleObject88.bin"/><Relationship Id="rId12" Type="http://schemas.openxmlformats.org/officeDocument/2006/relationships/image" Target="../media/image91.wmf"/><Relationship Id="rId17" Type="http://schemas.openxmlformats.org/officeDocument/2006/relationships/oleObject" Target="../embeddings/oleObject93.bin"/><Relationship Id="rId25" Type="http://schemas.openxmlformats.org/officeDocument/2006/relationships/oleObject" Target="../embeddings/oleObject97.bin"/><Relationship Id="rId2" Type="http://schemas.openxmlformats.org/officeDocument/2006/relationships/slideLayout" Target="../slideLayouts/slideLayout13.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27.vml"/><Relationship Id="rId6" Type="http://schemas.openxmlformats.org/officeDocument/2006/relationships/image" Target="../media/image89.wmf"/><Relationship Id="rId11" Type="http://schemas.openxmlformats.org/officeDocument/2006/relationships/oleObject" Target="../embeddings/oleObject90.bin"/><Relationship Id="rId24" Type="http://schemas.openxmlformats.org/officeDocument/2006/relationships/image" Target="../media/image97.wmf"/><Relationship Id="rId5" Type="http://schemas.openxmlformats.org/officeDocument/2006/relationships/oleObject" Target="../embeddings/oleObject87.bin"/><Relationship Id="rId15" Type="http://schemas.openxmlformats.org/officeDocument/2006/relationships/oleObject" Target="../embeddings/oleObject92.bin"/><Relationship Id="rId23" Type="http://schemas.openxmlformats.org/officeDocument/2006/relationships/oleObject" Target="../embeddings/oleObject96.bin"/><Relationship Id="rId10" Type="http://schemas.openxmlformats.org/officeDocument/2006/relationships/image" Target="../media/image90.wmf"/><Relationship Id="rId19" Type="http://schemas.openxmlformats.org/officeDocument/2006/relationships/oleObject" Target="../embeddings/oleObject94.bin"/><Relationship Id="rId4" Type="http://schemas.openxmlformats.org/officeDocument/2006/relationships/image" Target="../media/image88.wmf"/><Relationship Id="rId9" Type="http://schemas.openxmlformats.org/officeDocument/2006/relationships/oleObject" Target="../embeddings/oleObject89.bin"/><Relationship Id="rId14" Type="http://schemas.openxmlformats.org/officeDocument/2006/relationships/image" Target="../media/image92.wmf"/><Relationship Id="rId22" Type="http://schemas.openxmlformats.org/officeDocument/2006/relationships/image" Target="../media/image9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100.wmf"/><Relationship Id="rId5" Type="http://schemas.openxmlformats.org/officeDocument/2006/relationships/oleObject" Target="../embeddings/oleObject99.bin"/><Relationship Id="rId4" Type="http://schemas.openxmlformats.org/officeDocument/2006/relationships/image" Target="../media/image99.wmf"/></Relationships>
</file>

<file path=ppt/slides/_rels/slide33.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105.bin"/><Relationship Id="rId18" Type="http://schemas.openxmlformats.org/officeDocument/2006/relationships/image" Target="../media/image108.wmf"/><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05.wmf"/><Relationship Id="rId17" Type="http://schemas.openxmlformats.org/officeDocument/2006/relationships/oleObject" Target="../embeddings/oleObject107.bin"/><Relationship Id="rId2" Type="http://schemas.openxmlformats.org/officeDocument/2006/relationships/slideLayout" Target="../slideLayouts/slideLayout15.xml"/><Relationship Id="rId16" Type="http://schemas.openxmlformats.org/officeDocument/2006/relationships/image" Target="../media/image107.wmf"/><Relationship Id="rId1" Type="http://schemas.openxmlformats.org/officeDocument/2006/relationships/vmlDrawing" Target="../drawings/vmlDrawing29.vml"/><Relationship Id="rId6" Type="http://schemas.openxmlformats.org/officeDocument/2006/relationships/image" Target="../media/image102.wmf"/><Relationship Id="rId11" Type="http://schemas.openxmlformats.org/officeDocument/2006/relationships/oleObject" Target="../embeddings/oleObject104.bin"/><Relationship Id="rId5" Type="http://schemas.openxmlformats.org/officeDocument/2006/relationships/oleObject" Target="../embeddings/oleObject101.bin"/><Relationship Id="rId15" Type="http://schemas.openxmlformats.org/officeDocument/2006/relationships/oleObject" Target="../embeddings/oleObject106.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103.bin"/><Relationship Id="rId14" Type="http://schemas.openxmlformats.org/officeDocument/2006/relationships/image" Target="../media/image10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Slide Number Placeholder 4"/>
          <p:cNvSpPr>
            <a:spLocks noGrp="1"/>
          </p:cNvSpPr>
          <p:nvPr>
            <p:ph type="sldNum" sz="quarter" idx="4294967295"/>
          </p:nvPr>
        </p:nvSpPr>
        <p:spPr>
          <a:xfrm>
            <a:off x="7010400" y="6248400"/>
            <a:ext cx="2133600" cy="457200"/>
          </a:xfrm>
          <a:prstGeom prst="rect">
            <a:avLst/>
          </a:prstGeom>
          <a:noFill/>
        </p:spPr>
        <p:txBody>
          <a:bodyPr/>
          <a:lstStyle/>
          <a:p>
            <a:fld id="{D36B3729-29E4-43BB-873D-41FA164DECE6}" type="slidenum">
              <a:rPr lang="en-US" altLang="zh-TW"/>
              <a:pPr/>
              <a:t>1</a:t>
            </a:fld>
            <a:endParaRPr lang="en-US" altLang="zh-TW"/>
          </a:p>
        </p:txBody>
      </p:sp>
      <p:sp>
        <p:nvSpPr>
          <p:cNvPr id="6" name="Title 5"/>
          <p:cNvSpPr>
            <a:spLocks noGrp="1"/>
          </p:cNvSpPr>
          <p:nvPr>
            <p:ph type="ctrTitle"/>
          </p:nvPr>
        </p:nvSpPr>
        <p:spPr>
          <a:xfrm>
            <a:off x="72008" y="-243408"/>
            <a:ext cx="4572000" cy="4320480"/>
          </a:xfrm>
        </p:spPr>
        <p:txBody>
          <a:bodyPr anchor="ctr"/>
          <a:lstStyle/>
          <a:p>
            <a:r>
              <a:rPr lang="en-US" altLang="zh-TW" dirty="0" smtClean="0"/>
              <a:t>Chapter 10</a:t>
            </a:r>
            <a:br>
              <a:rPr lang="en-US" altLang="zh-TW" dirty="0" smtClean="0"/>
            </a:br>
            <a:r>
              <a:rPr lang="en-US" altLang="zh-TW" dirty="0" smtClean="0"/>
              <a:t>Index models for Portfolio Selection</a:t>
            </a:r>
            <a:endParaRPr lang="zh-TW" altLang="en-US" dirty="0"/>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1340768"/>
            <a:ext cx="8443664" cy="4896543"/>
          </a:xfrm>
        </p:spPr>
        <p:txBody>
          <a:bodyPr>
            <a:normAutofit/>
          </a:bodyPr>
          <a:lstStyle/>
          <a:p>
            <a:r>
              <a:rPr lang="en-US" altLang="zh-TW" sz="2000" dirty="0" smtClean="0"/>
              <a:t>To derive the variance of the portfolio      , consider first that the mean return of the portfolio is equal to the expected value of the return on the portfolio. </a:t>
            </a:r>
          </a:p>
          <a:p>
            <a:endParaRPr lang="en-US" altLang="zh-TW" sz="2000" dirty="0" smtClean="0"/>
          </a:p>
          <a:p>
            <a:endParaRPr lang="en-US" altLang="zh-TW" sz="2000" dirty="0" smtClean="0"/>
          </a:p>
          <a:p>
            <a:endParaRPr lang="en-US" altLang="zh-TW" sz="2000" dirty="0" smtClean="0"/>
          </a:p>
          <a:p>
            <a:endParaRPr lang="en-US" altLang="zh-TW" sz="2000" dirty="0" smtClean="0"/>
          </a:p>
          <a:p>
            <a:endParaRPr lang="en-US" altLang="zh-TW" sz="2000" dirty="0" smtClean="0"/>
          </a:p>
          <a:p>
            <a:endParaRPr lang="en-US" altLang="zh-TW" sz="2000" dirty="0" smtClean="0"/>
          </a:p>
          <a:p>
            <a:r>
              <a:rPr lang="en-US" altLang="zh-TW" sz="2000" dirty="0" smtClean="0"/>
              <a:t>Because the weighted sum of the  coefficients is equal to the coefficient of the portfolio ,</a:t>
            </a:r>
            <a:r>
              <a:rPr lang="en-US" altLang="zh-TW" sz="2000" i="1" dirty="0" smtClean="0"/>
              <a:t> </a:t>
            </a:r>
            <a:r>
              <a:rPr lang="en-US" altLang="zh-TW" sz="2000" dirty="0" smtClean="0"/>
              <a:t>similarly . Hence, the last equation reduces to</a:t>
            </a:r>
          </a:p>
          <a:p>
            <a:endParaRPr lang="en-US" altLang="zh-TW" sz="2000" dirty="0" smtClean="0"/>
          </a:p>
          <a:p>
            <a:endParaRPr lang="en-US" altLang="zh-TW" sz="2000" dirty="0" smtClean="0"/>
          </a:p>
          <a:p>
            <a:r>
              <a:rPr lang="en-US" altLang="zh-TW" sz="2000" dirty="0" smtClean="0"/>
              <a:t>In Equation (10.10) the last term, the weighted sum of the random effect variances, approaches zero as </a:t>
            </a:r>
            <a:r>
              <a:rPr lang="en-US" altLang="zh-TW" sz="2000" i="1" dirty="0" smtClean="0"/>
              <a:t>n </a:t>
            </a:r>
            <a:r>
              <a:rPr lang="en-US" altLang="zh-TW" sz="2000" dirty="0" smtClean="0"/>
              <a:t>increases.</a:t>
            </a:r>
            <a:endParaRPr lang="zh-TW" altLang="zh-TW" sz="2000" dirty="0" smtClean="0"/>
          </a:p>
          <a:p>
            <a:endParaRPr lang="zh-TW" altLang="en-US" sz="2000" dirty="0"/>
          </a:p>
        </p:txBody>
      </p:sp>
      <p:sp>
        <p:nvSpPr>
          <p:cNvPr id="10244" name="Rectangle 2"/>
          <p:cNvSpPr>
            <a:spLocks noGrp="1" noChangeArrowheads="1"/>
          </p:cNvSpPr>
          <p:nvPr>
            <p:ph type="title"/>
          </p:nvPr>
        </p:nvSpPr>
        <p:spPr/>
        <p:txBody>
          <a:bodyPr/>
          <a:lstStyle/>
          <a:p>
            <a:pPr eaLnBrk="1" hangingPunct="1"/>
            <a:r>
              <a:rPr lang="en-US" altLang="zh-TW" b="1" dirty="0" smtClean="0"/>
              <a:t>10.1.1.2  Variance of a Portfolio</a:t>
            </a:r>
            <a:r>
              <a:rPr lang="en-US" altLang="zh-TW" dirty="0" smtClean="0"/>
              <a:t> </a:t>
            </a:r>
          </a:p>
        </p:txBody>
      </p:sp>
      <p:sp>
        <p:nvSpPr>
          <p:cNvPr id="10245" name="Rectangle 7"/>
          <p:cNvSpPr>
            <a:spLocks noChangeArrowheads="1"/>
          </p:cNvSpPr>
          <p:nvPr/>
        </p:nvSpPr>
        <p:spPr bwMode="auto">
          <a:xfrm>
            <a:off x="0" y="2767013"/>
            <a:ext cx="9144000" cy="0"/>
          </a:xfrm>
          <a:prstGeom prst="rect">
            <a:avLst/>
          </a:prstGeom>
          <a:noFill/>
          <a:ln w="9525">
            <a:noFill/>
            <a:miter lim="800000"/>
            <a:headEnd/>
            <a:tailEnd/>
          </a:ln>
        </p:spPr>
        <p:txBody>
          <a:bodyPr wrap="none" anchor="ctr">
            <a:spAutoFit/>
          </a:bodyPr>
          <a:lstStyle/>
          <a:p>
            <a:endParaRPr lang="zh-TW" altLang="en-US"/>
          </a:p>
        </p:txBody>
      </p:sp>
      <p:sp>
        <p:nvSpPr>
          <p:cNvPr id="10246" name="Rectangle 9"/>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025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52" name="Object 12"/>
          <p:cNvGraphicFramePr>
            <a:graphicFrameLocks noChangeAspect="1"/>
          </p:cNvGraphicFramePr>
          <p:nvPr/>
        </p:nvGraphicFramePr>
        <p:xfrm>
          <a:off x="4572000" y="1309907"/>
          <a:ext cx="360040" cy="462909"/>
        </p:xfrm>
        <a:graphic>
          <a:graphicData uri="http://schemas.openxmlformats.org/presentationml/2006/ole">
            <mc:AlternateContent xmlns:mc="http://schemas.openxmlformats.org/markup-compatibility/2006">
              <mc:Choice xmlns:v="urn:schemas-microsoft-com:vml" Requires="v">
                <p:oleObj spid="_x0000_s10260" name="Equation" r:id="rId3" imgW="203024" imgH="253780" progId="Equation.DSMT4">
                  <p:embed/>
                </p:oleObj>
              </mc:Choice>
              <mc:Fallback>
                <p:oleObj name="Equation" r:id="rId3" imgW="203024" imgH="25378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09907"/>
                        <a:ext cx="360040" cy="462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54" name="Object 14"/>
          <p:cNvGraphicFramePr>
            <a:graphicFrameLocks noChangeAspect="1"/>
          </p:cNvGraphicFramePr>
          <p:nvPr/>
        </p:nvGraphicFramePr>
        <p:xfrm>
          <a:off x="2411760" y="2060848"/>
          <a:ext cx="3276616" cy="1944216"/>
        </p:xfrm>
        <a:graphic>
          <a:graphicData uri="http://schemas.openxmlformats.org/presentationml/2006/ole">
            <mc:AlternateContent xmlns:mc="http://schemas.openxmlformats.org/markup-compatibility/2006">
              <mc:Choice xmlns:v="urn:schemas-microsoft-com:vml" Requires="v">
                <p:oleObj spid="_x0000_s10261" name="Equation" r:id="rId5" imgW="2298700" imgH="1358900" progId="Equation.DSMT4">
                  <p:embed/>
                </p:oleObj>
              </mc:Choice>
              <mc:Fallback>
                <p:oleObj name="Equation" r:id="rId5" imgW="2298700" imgH="1358900" progId="Equation.DSMT4">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2060848"/>
                        <a:ext cx="3276616" cy="1944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56" name="Object 16"/>
          <p:cNvGraphicFramePr>
            <a:graphicFrameLocks noChangeAspect="1"/>
          </p:cNvGraphicFramePr>
          <p:nvPr/>
        </p:nvGraphicFramePr>
        <p:xfrm>
          <a:off x="2843808" y="4658431"/>
          <a:ext cx="2376264" cy="714785"/>
        </p:xfrm>
        <a:graphic>
          <a:graphicData uri="http://schemas.openxmlformats.org/presentationml/2006/ole">
            <mc:AlternateContent xmlns:mc="http://schemas.openxmlformats.org/markup-compatibility/2006">
              <mc:Choice xmlns:v="urn:schemas-microsoft-com:vml" Requires="v">
                <p:oleObj spid="_x0000_s10262" name="Equation" r:id="rId7" imgW="1295400" imgH="431800" progId="Equation.DSMT4">
                  <p:embed/>
                </p:oleObj>
              </mc:Choice>
              <mc:Fallback>
                <p:oleObj name="Equation" r:id="rId7" imgW="1295400" imgH="431800" progId="Equation.DSMT4">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4658431"/>
                        <a:ext cx="2376264" cy="7147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13"/>
          <p:cNvSpPr txBox="1">
            <a:spLocks noChangeArrowheads="1"/>
          </p:cNvSpPr>
          <p:nvPr/>
        </p:nvSpPr>
        <p:spPr bwMode="auto">
          <a:xfrm>
            <a:off x="7236296" y="2852936"/>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10.9)</a:t>
            </a:r>
            <a:endParaRPr lang="en-US" altLang="zh-TW" sz="1600" dirty="0">
              <a:solidFill>
                <a:schemeClr val="accent1"/>
              </a:solidFill>
              <a:latin typeface="Times New Roman" pitchFamily="18" charset="0"/>
              <a:cs typeface="Times New Roman" pitchFamily="18" charset="0"/>
            </a:endParaRPr>
          </a:p>
        </p:txBody>
      </p:sp>
      <p:sp>
        <p:nvSpPr>
          <p:cNvPr id="23" name="Text Box 13"/>
          <p:cNvSpPr txBox="1">
            <a:spLocks noChangeArrowheads="1"/>
          </p:cNvSpPr>
          <p:nvPr/>
        </p:nvSpPr>
        <p:spPr bwMode="auto">
          <a:xfrm>
            <a:off x="7236296" y="4869160"/>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10.10)</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10</a:t>
            </a:fld>
            <a:endParaRPr lang="en-US" altLang="zh-TW" sz="1600">
              <a:solidFill>
                <a:schemeClr val="accent6">
                  <a:lumMod val="20000"/>
                  <a:lumOff val="8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0" y="457200"/>
            <a:ext cx="7570788" cy="668338"/>
          </a:xfrm>
        </p:spPr>
        <p:txBody>
          <a:bodyPr/>
          <a:lstStyle/>
          <a:p>
            <a:pPr eaLnBrk="1" hangingPunct="1"/>
            <a:r>
              <a:rPr lang="en-US" altLang="zh-TW" sz="4000" b="1" dirty="0" smtClean="0"/>
              <a:t>Sample Problem 10.1</a:t>
            </a:r>
          </a:p>
        </p:txBody>
      </p:sp>
      <p:sp>
        <p:nvSpPr>
          <p:cNvPr id="12298" name="Rectangle 12"/>
          <p:cNvSpPr>
            <a:spLocks noGrp="1" noChangeArrowheads="1"/>
          </p:cNvSpPr>
          <p:nvPr>
            <p:ph idx="1"/>
          </p:nvPr>
        </p:nvSpPr>
        <p:spPr>
          <a:xfrm>
            <a:off x="250825" y="1487562"/>
            <a:ext cx="8686800" cy="1149350"/>
          </a:xfrm>
        </p:spPr>
        <p:txBody>
          <a:bodyPr>
            <a:normAutofit/>
          </a:bodyPr>
          <a:lstStyle/>
          <a:p>
            <a:pPr eaLnBrk="1" hangingPunct="1"/>
            <a:r>
              <a:rPr lang="en-US" altLang="zh-TW" dirty="0" smtClean="0"/>
              <a:t>Given the following information, what should the     of the portfolio (</a:t>
            </a:r>
            <a:r>
              <a:rPr lang="en-US" altLang="zh-TW" i="1" dirty="0" err="1" smtClean="0"/>
              <a:t>bp</a:t>
            </a:r>
            <a:r>
              <a:rPr lang="en-US" altLang="zh-TW" dirty="0" smtClean="0"/>
              <a:t>) be?</a:t>
            </a:r>
          </a:p>
        </p:txBody>
      </p:sp>
      <p:sp>
        <p:nvSpPr>
          <p:cNvPr id="1229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2295" name="Rectangle 7"/>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zh-TW" altLang="en-US"/>
          </a:p>
        </p:txBody>
      </p:sp>
      <p:sp>
        <p:nvSpPr>
          <p:cNvPr id="12296" name="Rectangle 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zh-TW" altLang="en-US"/>
          </a:p>
        </p:txBody>
      </p:sp>
      <p:sp>
        <p:nvSpPr>
          <p:cNvPr id="12297" name="Rectangle 11"/>
          <p:cNvSpPr>
            <a:spLocks noChangeArrowheads="1"/>
          </p:cNvSpPr>
          <p:nvPr/>
        </p:nvSpPr>
        <p:spPr bwMode="auto">
          <a:xfrm>
            <a:off x="0" y="2995613"/>
            <a:ext cx="9144000" cy="0"/>
          </a:xfrm>
          <a:prstGeom prst="rect">
            <a:avLst/>
          </a:prstGeom>
          <a:noFill/>
          <a:ln w="9525">
            <a:noFill/>
            <a:miter lim="800000"/>
            <a:headEnd/>
            <a:tailEnd/>
          </a:ln>
        </p:spPr>
        <p:txBody>
          <a:bodyPr wrap="none" anchor="ctr">
            <a:spAutoFit/>
          </a:bodyPr>
          <a:lstStyle/>
          <a:p>
            <a:endParaRPr lang="zh-TW" altLang="en-US"/>
          </a:p>
        </p:txBody>
      </p:sp>
      <p:sp>
        <p:nvSpPr>
          <p:cNvPr id="1229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2290" name="Object 13"/>
          <p:cNvGraphicFramePr>
            <a:graphicFrameLocks noChangeAspect="1"/>
          </p:cNvGraphicFramePr>
          <p:nvPr/>
        </p:nvGraphicFramePr>
        <p:xfrm>
          <a:off x="5580112" y="1394925"/>
          <a:ext cx="288033" cy="377891"/>
        </p:xfrm>
        <a:graphic>
          <a:graphicData uri="http://schemas.openxmlformats.org/presentationml/2006/ole">
            <mc:AlternateContent xmlns:mc="http://schemas.openxmlformats.org/markup-compatibility/2006">
              <mc:Choice xmlns:v="urn:schemas-microsoft-com:vml" Requires="v">
                <p:oleObj spid="_x0000_s12311" name="Equation" r:id="rId3" imgW="152268" imgH="203024" progId="Equation.DSMT4">
                  <p:embed/>
                </p:oleObj>
              </mc:Choice>
              <mc:Fallback>
                <p:oleObj name="Equation" r:id="rId3" imgW="152268" imgH="203024"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394925"/>
                        <a:ext cx="288033" cy="377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Rectangle 16"/>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2301" name="Text Box 17"/>
          <p:cNvSpPr txBox="1">
            <a:spLocks noChangeArrowheads="1"/>
          </p:cNvSpPr>
          <p:nvPr/>
        </p:nvSpPr>
        <p:spPr bwMode="auto">
          <a:xfrm>
            <a:off x="179513" y="3139054"/>
            <a:ext cx="8784976" cy="861774"/>
          </a:xfrm>
          <a:prstGeom prst="rect">
            <a:avLst/>
          </a:prstGeom>
          <a:noFill/>
          <a:ln w="9525">
            <a:noFill/>
            <a:miter lim="800000"/>
            <a:headEnd/>
            <a:tailEnd/>
          </a:ln>
        </p:spPr>
        <p:txBody>
          <a:bodyPr wrap="square">
            <a:spAutoFit/>
          </a:bodyPr>
          <a:lstStyle/>
          <a:p>
            <a:pPr>
              <a:spcBef>
                <a:spcPct val="50000"/>
              </a:spcBef>
            </a:pPr>
            <a:r>
              <a:rPr lang="en-US" altLang="zh-TW" sz="2000" u="sng" dirty="0">
                <a:solidFill>
                  <a:schemeClr val="accent1"/>
                </a:solidFill>
                <a:latin typeface="Times New Roman" pitchFamily="18" charset="0"/>
                <a:cs typeface="Times New Roman" pitchFamily="18" charset="0"/>
              </a:rPr>
              <a:t>Solution:</a:t>
            </a:r>
          </a:p>
          <a:p>
            <a:pPr>
              <a:spcBef>
                <a:spcPct val="50000"/>
              </a:spcBef>
            </a:pPr>
            <a:r>
              <a:rPr lang="en-US" altLang="zh-TW" sz="2000" dirty="0">
                <a:solidFill>
                  <a:schemeClr val="accent1"/>
                </a:solidFill>
                <a:latin typeface="Times New Roman" pitchFamily="18" charset="0"/>
                <a:cs typeface="Times New Roman" pitchFamily="18" charset="0"/>
              </a:rPr>
              <a:t>Substituting the related information into Equation (10.10):</a:t>
            </a:r>
          </a:p>
        </p:txBody>
      </p:sp>
      <p:sp>
        <p:nvSpPr>
          <p:cNvPr id="12302" name="Rectangle 19"/>
          <p:cNvSpPr>
            <a:spLocks noChangeArrowheads="1"/>
          </p:cNvSpPr>
          <p:nvPr/>
        </p:nvSpPr>
        <p:spPr bwMode="auto">
          <a:xfrm>
            <a:off x="0" y="2900363"/>
            <a:ext cx="9144000" cy="0"/>
          </a:xfrm>
          <a:prstGeom prst="rect">
            <a:avLst/>
          </a:prstGeom>
          <a:noFill/>
          <a:ln w="9525">
            <a:noFill/>
            <a:miter lim="800000"/>
            <a:headEnd/>
            <a:tailEnd/>
          </a:ln>
        </p:spPr>
        <p:txBody>
          <a:bodyPr wrap="none" anchor="ctr">
            <a:spAutoFit/>
          </a:bodyPr>
          <a:lstStyle/>
          <a:p>
            <a:endParaRPr lang="zh-TW" altLang="en-US"/>
          </a:p>
        </p:txBody>
      </p:sp>
      <p:sp>
        <p:nvSpPr>
          <p:cNvPr id="12303" name="Text Box 20"/>
          <p:cNvSpPr txBox="1">
            <a:spLocks noChangeArrowheads="1"/>
          </p:cNvSpPr>
          <p:nvPr/>
        </p:nvSpPr>
        <p:spPr bwMode="auto">
          <a:xfrm>
            <a:off x="6445100" y="5616942"/>
            <a:ext cx="2519388" cy="400110"/>
          </a:xfrm>
          <a:prstGeom prst="rect">
            <a:avLst/>
          </a:prstGeom>
          <a:noFill/>
          <a:ln w="9525">
            <a:noFill/>
            <a:miter lim="800000"/>
            <a:headEnd/>
            <a:tailEnd/>
          </a:ln>
        </p:spPr>
        <p:txBody>
          <a:bodyPr wrap="square">
            <a:spAutoFit/>
          </a:bodyPr>
          <a:lstStyle/>
          <a:p>
            <a:pPr>
              <a:spcBef>
                <a:spcPct val="50000"/>
              </a:spcBef>
            </a:pPr>
            <a:r>
              <a:rPr lang="en-US" altLang="zh-TW" sz="2000" dirty="0">
                <a:solidFill>
                  <a:schemeClr val="accent1"/>
                </a:solidFill>
                <a:latin typeface="Times New Roman" pitchFamily="18" charset="0"/>
                <a:cs typeface="Times New Roman" pitchFamily="18" charset="0"/>
              </a:rPr>
              <a:t>Therefore, </a:t>
            </a:r>
            <a:r>
              <a:rPr lang="en-US" altLang="zh-TW" sz="2000" i="1" dirty="0" err="1">
                <a:solidFill>
                  <a:schemeClr val="accent1"/>
                </a:solidFill>
                <a:latin typeface="Times New Roman" pitchFamily="18" charset="0"/>
                <a:cs typeface="Times New Roman" pitchFamily="18" charset="0"/>
              </a:rPr>
              <a:t>bp</a:t>
            </a:r>
            <a:r>
              <a:rPr lang="en-US" altLang="zh-TW" sz="2000" dirty="0">
                <a:solidFill>
                  <a:schemeClr val="accent1"/>
                </a:solidFill>
                <a:latin typeface="Times New Roman" pitchFamily="18" charset="0"/>
                <a:cs typeface="Times New Roman" pitchFamily="18" charset="0"/>
              </a:rPr>
              <a:t> = 1.414</a:t>
            </a:r>
          </a:p>
        </p:txBody>
      </p:sp>
      <p:sp>
        <p:nvSpPr>
          <p:cNvPr id="1230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2305" name="Object 17"/>
          <p:cNvGraphicFramePr>
            <a:graphicFrameLocks noChangeAspect="1"/>
          </p:cNvGraphicFramePr>
          <p:nvPr/>
        </p:nvGraphicFramePr>
        <p:xfrm>
          <a:off x="1907704" y="1988840"/>
          <a:ext cx="5264587" cy="720080"/>
        </p:xfrm>
        <a:graphic>
          <a:graphicData uri="http://schemas.openxmlformats.org/presentationml/2006/ole">
            <mc:AlternateContent xmlns:mc="http://schemas.openxmlformats.org/markup-compatibility/2006">
              <mc:Choice xmlns:v="urn:schemas-microsoft-com:vml" Requires="v">
                <p:oleObj spid="_x0000_s12312" name="Equation" r:id="rId5" imgW="3136900" imgH="431800" progId="Equation.DSMT4">
                  <p:embed/>
                </p:oleObj>
              </mc:Choice>
              <mc:Fallback>
                <p:oleObj name="Equation" r:id="rId5" imgW="3136900" imgH="431800"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1988840"/>
                        <a:ext cx="5264587"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2307" name="Object 19"/>
          <p:cNvGraphicFramePr>
            <a:graphicFrameLocks noChangeAspect="1"/>
          </p:cNvGraphicFramePr>
          <p:nvPr/>
        </p:nvGraphicFramePr>
        <p:xfrm>
          <a:off x="1259632" y="3928820"/>
          <a:ext cx="1872208" cy="2092468"/>
        </p:xfrm>
        <a:graphic>
          <a:graphicData uri="http://schemas.openxmlformats.org/presentationml/2006/ole">
            <mc:AlternateContent xmlns:mc="http://schemas.openxmlformats.org/markup-compatibility/2006">
              <mc:Choice xmlns:v="urn:schemas-microsoft-com:vml" Requires="v">
                <p:oleObj spid="_x0000_s12313" name="Equation" r:id="rId7" imgW="1129810" imgH="1269449" progId="Equation.DSMT4">
                  <p:embed/>
                </p:oleObj>
              </mc:Choice>
              <mc:Fallback>
                <p:oleObj name="Equation" r:id="rId7" imgW="1129810" imgH="1269449" progId="Equation.DSMT4">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3928820"/>
                        <a:ext cx="1872208" cy="2092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11</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23528" y="692696"/>
            <a:ext cx="8515672" cy="5688632"/>
          </a:xfrm>
        </p:spPr>
        <p:txBody>
          <a:bodyPr>
            <a:normAutofit/>
          </a:bodyPr>
          <a:lstStyle/>
          <a:p>
            <a:r>
              <a:rPr lang="en-US" altLang="zh-TW" sz="2000" dirty="0" smtClean="0"/>
              <a:t>Equation (10.8b) implies that the portfolio can be viewed as an investment in </a:t>
            </a:r>
            <a:r>
              <a:rPr lang="en-US" altLang="zh-TW" sz="2000" i="1" dirty="0" smtClean="0"/>
              <a:t>n </a:t>
            </a:r>
            <a:r>
              <a:rPr lang="en-US" altLang="zh-TW" sz="2000" dirty="0" smtClean="0"/>
              <a:t>basic securities and a weighted adjusted return in the market, or</a:t>
            </a:r>
          </a:p>
          <a:p>
            <a:endParaRPr lang="en-US" altLang="zh-TW" sz="2000" dirty="0" smtClean="0"/>
          </a:p>
          <a:p>
            <a:endParaRPr lang="en-US" altLang="zh-TW" sz="2000" dirty="0" smtClean="0"/>
          </a:p>
          <a:p>
            <a:endParaRPr lang="en-US" altLang="zh-TW" sz="2000" dirty="0" smtClean="0"/>
          </a:p>
          <a:p>
            <a:r>
              <a:rPr lang="en-US" altLang="zh-TW" sz="2000" dirty="0" smtClean="0"/>
              <a:t>The return on the market can be decomposed as a combination of the expected return plus some random effect. </a:t>
            </a:r>
          </a:p>
          <a:p>
            <a:r>
              <a:rPr lang="en-US" altLang="zh-TW" sz="2000" dirty="0" smtClean="0"/>
              <a:t>When this random effect is positive, the atmosphere is bullish and when it is negative, the atmosphere is bearish. </a:t>
            </a:r>
          </a:p>
          <a:p>
            <a:r>
              <a:rPr lang="en-US" altLang="zh-TW" sz="2000" dirty="0" err="1" smtClean="0"/>
              <a:t>Notationally</a:t>
            </a:r>
            <a:r>
              <a:rPr lang="en-US" altLang="zh-TW" sz="2000" dirty="0" smtClean="0"/>
              <a:t>:</a:t>
            </a:r>
          </a:p>
          <a:p>
            <a:endParaRPr lang="en-US" altLang="zh-TW" sz="2000" dirty="0" smtClean="0"/>
          </a:p>
          <a:p>
            <a:endParaRPr lang="en-US" altLang="zh-TW" sz="2000" dirty="0" smtClean="0"/>
          </a:p>
          <a:p>
            <a:endParaRPr lang="en-US" altLang="zh-TW" sz="2000" dirty="0" smtClean="0"/>
          </a:p>
          <a:p>
            <a:r>
              <a:rPr lang="en-US" altLang="zh-TW" sz="2000" dirty="0" smtClean="0"/>
              <a:t>This bit of algebraic maneuvering enables the weighted adjusted investment in the market to be viewed as an investment in an artificial security, the (</a:t>
            </a:r>
            <a:r>
              <a:rPr lang="en-US" altLang="zh-TW" sz="2000" i="1" dirty="0" smtClean="0"/>
              <a:t>n</a:t>
            </a:r>
            <a:r>
              <a:rPr lang="en-US" altLang="zh-TW" sz="2000" dirty="0" smtClean="0"/>
              <a:t>+1)</a:t>
            </a:r>
            <a:r>
              <a:rPr lang="en-US" altLang="zh-TW" sz="2000" dirty="0" err="1" smtClean="0"/>
              <a:t>th</a:t>
            </a:r>
            <a:r>
              <a:rPr lang="en-US" altLang="zh-TW" sz="2000" dirty="0" smtClean="0"/>
              <a:t> of an </a:t>
            </a:r>
            <a:r>
              <a:rPr lang="en-US" altLang="zh-TW" sz="2000" i="1" dirty="0" smtClean="0"/>
              <a:t>n</a:t>
            </a:r>
            <a:r>
              <a:rPr lang="en-US" altLang="zh-TW" sz="2000" dirty="0" smtClean="0"/>
              <a:t>-security portfolio. </a:t>
            </a:r>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4" name="Object 5"/>
          <p:cNvGraphicFramePr>
            <a:graphicFrameLocks noChangeAspect="1"/>
          </p:cNvGraphicFramePr>
          <p:nvPr/>
        </p:nvGraphicFramePr>
        <p:xfrm>
          <a:off x="3059832" y="1412776"/>
          <a:ext cx="2088232" cy="903133"/>
        </p:xfrm>
        <a:graphic>
          <a:graphicData uri="http://schemas.openxmlformats.org/presentationml/2006/ole">
            <mc:AlternateContent xmlns:mc="http://schemas.openxmlformats.org/markup-compatibility/2006">
              <mc:Choice xmlns:v="urn:schemas-microsoft-com:vml" Requires="v">
                <p:oleObj spid="_x0000_s13318" name="Equation" r:id="rId3" imgW="990170" imgH="431613" progId="Equation.DSMT4">
                  <p:embed/>
                </p:oleObj>
              </mc:Choice>
              <mc:Fallback>
                <p:oleObj name="Equation" r:id="rId3" imgW="990170" imgH="431613"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412776"/>
                        <a:ext cx="2088232" cy="903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3315" name="Object 7"/>
          <p:cNvGraphicFramePr>
            <a:graphicFrameLocks noChangeAspect="1"/>
          </p:cNvGraphicFramePr>
          <p:nvPr/>
        </p:nvGraphicFramePr>
        <p:xfrm>
          <a:off x="3059832" y="4014287"/>
          <a:ext cx="2232248" cy="926881"/>
        </p:xfrm>
        <a:graphic>
          <a:graphicData uri="http://schemas.openxmlformats.org/presentationml/2006/ole">
            <mc:AlternateContent xmlns:mc="http://schemas.openxmlformats.org/markup-compatibility/2006">
              <mc:Choice xmlns:v="urn:schemas-microsoft-com:vml" Requires="v">
                <p:oleObj spid="_x0000_s13319" name="Equation" r:id="rId5" imgW="1167893" imgH="482391" progId="Equation.DSMT4">
                  <p:embed/>
                </p:oleObj>
              </mc:Choice>
              <mc:Fallback>
                <p:oleObj name="Equation" r:id="rId5" imgW="1167893" imgH="482391"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4014287"/>
                        <a:ext cx="2232248" cy="926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8"/>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3319"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spAutoFit/>
          </a:bodyPr>
          <a:lstStyle/>
          <a:p>
            <a:endParaRPr lang="zh-TW" altLang="en-US"/>
          </a:p>
        </p:txBody>
      </p:sp>
      <p:sp>
        <p:nvSpPr>
          <p:cNvPr id="13323" name="Slide Number Placeholder 11"/>
          <p:cNvSpPr>
            <a:spLocks noGrp="1"/>
          </p:cNvSpPr>
          <p:nvPr>
            <p:ph type="sldNum" sz="quarter" idx="4"/>
          </p:nvPr>
        </p:nvSpPr>
        <p:spPr>
          <a:noFill/>
        </p:spPr>
        <p:txBody>
          <a:bodyPr/>
          <a:lstStyle/>
          <a:p>
            <a:fld id="{7675E95E-9C8A-4110-8211-28C15A26F9E6}" type="slidenum">
              <a:rPr lang="en-US" altLang="zh-TW" sz="1600">
                <a:solidFill>
                  <a:schemeClr val="accent6">
                    <a:lumMod val="20000"/>
                    <a:lumOff val="80000"/>
                  </a:schemeClr>
                </a:solidFill>
                <a:latin typeface="Arial" charset="0"/>
                <a:cs typeface="+mn-cs"/>
              </a:rPr>
              <a:pPr/>
              <a:t>12</a:t>
            </a:fld>
            <a:endParaRPr lang="en-US" altLang="zh-TW" sz="1600">
              <a:solidFill>
                <a:schemeClr val="accent6">
                  <a:lumMod val="20000"/>
                  <a:lumOff val="80000"/>
                </a:schemeClr>
              </a:solidFill>
              <a:latin typeface="Arial" charset="0"/>
              <a:cs typeface="+mn-cs"/>
            </a:endParaRPr>
          </a:p>
        </p:txBody>
      </p:sp>
      <p:sp>
        <p:nvSpPr>
          <p:cNvPr id="15" name="Text Box 13"/>
          <p:cNvSpPr txBox="1">
            <a:spLocks noChangeArrowheads="1"/>
          </p:cNvSpPr>
          <p:nvPr/>
        </p:nvSpPr>
        <p:spPr bwMode="auto">
          <a:xfrm>
            <a:off x="6804248" y="4293096"/>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10.11)</a:t>
            </a:r>
            <a:endParaRPr lang="en-US" altLang="zh-TW" sz="1600"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23528" y="620688"/>
            <a:ext cx="8424936" cy="5616624"/>
          </a:xfrm>
        </p:spPr>
        <p:txBody>
          <a:bodyPr/>
          <a:lstStyle/>
          <a:p>
            <a:r>
              <a:rPr lang="en-US" altLang="zh-TW" dirty="0" smtClean="0"/>
              <a:t>The weight for this (</a:t>
            </a:r>
            <a:r>
              <a:rPr lang="en-US" altLang="zh-TW" i="1" dirty="0" err="1" smtClean="0"/>
              <a:t>n</a:t>
            </a:r>
            <a:r>
              <a:rPr lang="en-US" altLang="zh-TW" dirty="0" err="1" smtClean="0"/>
              <a:t>+l</a:t>
            </a:r>
            <a:r>
              <a:rPr lang="en-US" altLang="zh-TW" dirty="0" smtClean="0"/>
              <a:t>)</a:t>
            </a:r>
            <a:r>
              <a:rPr lang="en-US" altLang="zh-TW" dirty="0" err="1" smtClean="0"/>
              <a:t>th</a:t>
            </a:r>
            <a:r>
              <a:rPr lang="en-US" altLang="zh-TW" dirty="0" smtClean="0"/>
              <a:t> security is the sum of the </a:t>
            </a:r>
            <a:r>
              <a:rPr lang="en-US" altLang="zh-TW" i="1" dirty="0" smtClean="0"/>
              <a:t>n </a:t>
            </a:r>
            <a:r>
              <a:rPr lang="en-US" altLang="zh-TW" dirty="0" smtClean="0"/>
              <a:t>weights multiplied by their respective related coefficients to the market index. Thus:</a:t>
            </a:r>
            <a:endParaRPr lang="zh-TW" altLang="zh-TW" dirty="0" smtClean="0"/>
          </a:p>
          <a:p>
            <a:endParaRPr lang="en-US" altLang="zh-TW" dirty="0" smtClean="0"/>
          </a:p>
          <a:p>
            <a:endParaRPr lang="en-US" altLang="zh-TW" dirty="0" smtClean="0"/>
          </a:p>
          <a:p>
            <a:endParaRPr lang="en-US" altLang="zh-TW" dirty="0" smtClean="0"/>
          </a:p>
          <a:p>
            <a:r>
              <a:rPr lang="en-US" altLang="zh-TW" dirty="0" smtClean="0"/>
              <a:t>The reason for this divergence in notation resulting in the definition of the (</a:t>
            </a:r>
            <a:r>
              <a:rPr lang="en-US" altLang="zh-TW" i="1" dirty="0" err="1" smtClean="0"/>
              <a:t>n</a:t>
            </a:r>
            <a:r>
              <a:rPr lang="en-US" altLang="zh-TW" dirty="0" err="1" smtClean="0"/>
              <a:t>+l</a:t>
            </a:r>
            <a:r>
              <a:rPr lang="en-US" altLang="zh-TW" dirty="0" smtClean="0"/>
              <a:t>)</a:t>
            </a:r>
            <a:r>
              <a:rPr lang="en-US" altLang="zh-TW" dirty="0" err="1" smtClean="0"/>
              <a:t>th</a:t>
            </a:r>
            <a:r>
              <a:rPr lang="en-US" altLang="zh-TW" dirty="0" smtClean="0"/>
              <a:t> security’s return and weight is that Equation (10.8) can be simplified to yield a working model for portfolio analysis. </a:t>
            </a:r>
          </a:p>
          <a:p>
            <a:r>
              <a:rPr lang="en-US" altLang="zh-TW" dirty="0" smtClean="0"/>
              <a:t>Substituting the last results for         and       into Equation (10.8B) yields:</a:t>
            </a:r>
            <a:endParaRPr lang="zh-TW" altLang="zh-TW" dirty="0" smtClean="0"/>
          </a:p>
          <a:p>
            <a:endParaRPr lang="zh-TW" altLang="en-US" dirty="0"/>
          </a:p>
        </p:txBody>
      </p:sp>
      <p:sp>
        <p:nvSpPr>
          <p:cNvPr id="1434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4342"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zh-TW" altLang="en-US"/>
          </a:p>
        </p:txBody>
      </p:sp>
      <p:sp>
        <p:nvSpPr>
          <p:cNvPr id="14343" name="Rectangle 8"/>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4338" name="Object 9"/>
          <p:cNvGraphicFramePr>
            <a:graphicFrameLocks noChangeAspect="1"/>
          </p:cNvGraphicFramePr>
          <p:nvPr/>
        </p:nvGraphicFramePr>
        <p:xfrm>
          <a:off x="2411760" y="1196752"/>
          <a:ext cx="1871663" cy="990600"/>
        </p:xfrm>
        <a:graphic>
          <a:graphicData uri="http://schemas.openxmlformats.org/presentationml/2006/ole">
            <mc:AlternateContent xmlns:mc="http://schemas.openxmlformats.org/markup-compatibility/2006">
              <mc:Choice xmlns:v="urn:schemas-microsoft-com:vml" Requires="v">
                <p:oleObj spid="_x0000_s14358" name="Equation" r:id="rId3" imgW="812447" imgH="431613" progId="Equation.DSMT4">
                  <p:embed/>
                </p:oleObj>
              </mc:Choice>
              <mc:Fallback>
                <p:oleObj name="Equation" r:id="rId3" imgW="812447" imgH="431613"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196752"/>
                        <a:ext cx="187166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Rectangle 10"/>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4339" name="Object 11"/>
          <p:cNvGraphicFramePr>
            <a:graphicFrameLocks noChangeAspect="1"/>
          </p:cNvGraphicFramePr>
          <p:nvPr/>
        </p:nvGraphicFramePr>
        <p:xfrm>
          <a:off x="2123728" y="3573016"/>
          <a:ext cx="3816424" cy="1416181"/>
        </p:xfrm>
        <a:graphic>
          <a:graphicData uri="http://schemas.openxmlformats.org/presentationml/2006/ole">
            <mc:AlternateContent xmlns:mc="http://schemas.openxmlformats.org/markup-compatibility/2006">
              <mc:Choice xmlns:v="urn:schemas-microsoft-com:vml" Requires="v">
                <p:oleObj spid="_x0000_s14359" name="Equation" r:id="rId5" imgW="2336800" imgH="863600" progId="Equation.DSMT4">
                  <p:embed/>
                </p:oleObj>
              </mc:Choice>
              <mc:Fallback>
                <p:oleObj name="Equation" r:id="rId5" imgW="2336800" imgH="8636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3573016"/>
                        <a:ext cx="3816424" cy="1416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435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4351" name="Object 15"/>
          <p:cNvGraphicFramePr>
            <a:graphicFrameLocks noChangeAspect="1"/>
          </p:cNvGraphicFramePr>
          <p:nvPr/>
        </p:nvGraphicFramePr>
        <p:xfrm>
          <a:off x="3731906" y="3140968"/>
          <a:ext cx="480054" cy="360040"/>
        </p:xfrm>
        <a:graphic>
          <a:graphicData uri="http://schemas.openxmlformats.org/presentationml/2006/ole">
            <mc:AlternateContent xmlns:mc="http://schemas.openxmlformats.org/markup-compatibility/2006">
              <mc:Choice xmlns:v="urn:schemas-microsoft-com:vml" Requires="v">
                <p:oleObj spid="_x0000_s14360" name="Equation" r:id="rId7" imgW="304668" imgH="228501" progId="Equation.DSMT4">
                  <p:embed/>
                </p:oleObj>
              </mc:Choice>
              <mc:Fallback>
                <p:oleObj name="Equation" r:id="rId7" imgW="304668" imgH="228501" progId="Equation.DSMT4">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1906" y="3140968"/>
                        <a:ext cx="48005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4353" name="Object 17"/>
          <p:cNvGraphicFramePr>
            <a:graphicFrameLocks noChangeAspect="1"/>
          </p:cNvGraphicFramePr>
          <p:nvPr/>
        </p:nvGraphicFramePr>
        <p:xfrm>
          <a:off x="4716016" y="3140968"/>
          <a:ext cx="288032" cy="329179"/>
        </p:xfrm>
        <a:graphic>
          <a:graphicData uri="http://schemas.openxmlformats.org/presentationml/2006/ole">
            <mc:AlternateContent xmlns:mc="http://schemas.openxmlformats.org/markup-compatibility/2006">
              <mc:Choice xmlns:v="urn:schemas-microsoft-com:vml" Requires="v">
                <p:oleObj spid="_x0000_s14361" name="Equation" r:id="rId9" imgW="203112" imgH="228501" progId="Equation.DSMT4">
                  <p:embed/>
                </p:oleObj>
              </mc:Choice>
              <mc:Fallback>
                <p:oleObj name="Equation" r:id="rId9" imgW="203112" imgH="228501" progId="Equation.DSMT4">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016" y="3140968"/>
                        <a:ext cx="288032" cy="3291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13"/>
          <p:cNvSpPr txBox="1">
            <a:spLocks noChangeArrowheads="1"/>
          </p:cNvSpPr>
          <p:nvPr/>
        </p:nvSpPr>
        <p:spPr bwMode="auto">
          <a:xfrm>
            <a:off x="6876256" y="1484784"/>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10.12)</a:t>
            </a:r>
            <a:endParaRPr lang="en-US" altLang="zh-TW" sz="1600" dirty="0">
              <a:solidFill>
                <a:schemeClr val="accent1"/>
              </a:solidFill>
              <a:latin typeface="Times New Roman" pitchFamily="18" charset="0"/>
              <a:cs typeface="Times New Roman" pitchFamily="18" charset="0"/>
            </a:endParaRPr>
          </a:p>
        </p:txBody>
      </p:sp>
      <p:sp>
        <p:nvSpPr>
          <p:cNvPr id="21" name="Text Box 13"/>
          <p:cNvSpPr txBox="1">
            <a:spLocks noChangeArrowheads="1"/>
          </p:cNvSpPr>
          <p:nvPr/>
        </p:nvSpPr>
        <p:spPr bwMode="auto">
          <a:xfrm>
            <a:off x="6875785" y="4221088"/>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10.13)</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13</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476672"/>
            <a:ext cx="8640960" cy="5904656"/>
          </a:xfrm>
        </p:spPr>
        <p:txBody>
          <a:bodyPr/>
          <a:lstStyle/>
          <a:p>
            <a:r>
              <a:rPr lang="en-US" altLang="zh-TW" dirty="0" smtClean="0"/>
              <a:t>Because the expected value of the random-effect terms is zero, the summation that results after the application of the expectations operator can be expressed as</a:t>
            </a:r>
          </a:p>
          <a:p>
            <a:endParaRPr lang="en-US" altLang="zh-TW" dirty="0" smtClean="0"/>
          </a:p>
          <a:p>
            <a:endParaRPr lang="en-US" altLang="zh-TW" dirty="0" smtClean="0"/>
          </a:p>
          <a:p>
            <a:pPr>
              <a:buNone/>
            </a:pPr>
            <a:endParaRPr lang="en-US" altLang="zh-TW" dirty="0" smtClean="0"/>
          </a:p>
          <a:p>
            <a:r>
              <a:rPr lang="en-US" altLang="zh-TW" dirty="0" smtClean="0"/>
              <a:t>This yields a formula for the return of a portfolio that is easily applied to portfolio analysis. </a:t>
            </a:r>
          </a:p>
          <a:p>
            <a:r>
              <a:rPr lang="en-US" altLang="zh-TW" dirty="0" smtClean="0"/>
              <a:t>Before proceeding, however, it is necessary to simplify the variance formula so that it may be used as well.</a:t>
            </a:r>
            <a:endParaRPr lang="zh-TW" altLang="zh-TW" dirty="0" smtClean="0"/>
          </a:p>
          <a:p>
            <a:r>
              <a:rPr lang="en-US" altLang="zh-TW" dirty="0" smtClean="0"/>
              <a:t>Remembering that the variance of the portfolio is the expected value of the squared deviations from the expected market return, the last results concerning </a:t>
            </a:r>
            <a:r>
              <a:rPr lang="en-US" altLang="zh-TW" i="1" dirty="0" smtClean="0"/>
              <a:t> </a:t>
            </a:r>
            <a:r>
              <a:rPr lang="en-US" altLang="zh-TW" dirty="0" smtClean="0"/>
              <a:t>and  may be applied:</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This result follows from the assumption that the </a:t>
            </a:r>
            <a:r>
              <a:rPr lang="en-US" altLang="zh-TW" dirty="0" err="1" smtClean="0"/>
              <a:t>covariances</a:t>
            </a:r>
            <a:r>
              <a:rPr lang="en-US" altLang="zh-TW" dirty="0" smtClean="0"/>
              <a:t> are equal to zero.</a:t>
            </a:r>
            <a:endParaRPr lang="zh-TW" altLang="zh-TW" dirty="0" smtClean="0"/>
          </a:p>
          <a:p>
            <a:endParaRPr lang="zh-TW" altLang="zh-TW" dirty="0"/>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2" name="Object 4"/>
          <p:cNvGraphicFramePr>
            <a:graphicFrameLocks noChangeAspect="1"/>
          </p:cNvGraphicFramePr>
          <p:nvPr/>
        </p:nvGraphicFramePr>
        <p:xfrm>
          <a:off x="2123728" y="1196752"/>
          <a:ext cx="4525963" cy="831850"/>
        </p:xfrm>
        <a:graphic>
          <a:graphicData uri="http://schemas.openxmlformats.org/presentationml/2006/ole">
            <mc:AlternateContent xmlns:mc="http://schemas.openxmlformats.org/markup-compatibility/2006">
              <mc:Choice xmlns:v="urn:schemas-microsoft-com:vml" Requires="v">
                <p:oleObj spid="_x0000_s15372" name="Equation" r:id="rId3" imgW="2361960" imgH="431640" progId="Equation.DSMT4">
                  <p:embed/>
                </p:oleObj>
              </mc:Choice>
              <mc:Fallback>
                <p:oleObj name="Equation" r:id="rId3" imgW="2361960" imgH="4316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196752"/>
                        <a:ext cx="45259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5369" name="Object 9"/>
          <p:cNvGraphicFramePr>
            <a:graphicFrameLocks noChangeAspect="1"/>
          </p:cNvGraphicFramePr>
          <p:nvPr/>
        </p:nvGraphicFramePr>
        <p:xfrm>
          <a:off x="611560" y="4221088"/>
          <a:ext cx="7744915" cy="1800200"/>
        </p:xfrm>
        <a:graphic>
          <a:graphicData uri="http://schemas.openxmlformats.org/presentationml/2006/ole">
            <mc:AlternateContent xmlns:mc="http://schemas.openxmlformats.org/markup-compatibility/2006">
              <mc:Choice xmlns:v="urn:schemas-microsoft-com:vml" Requires="v">
                <p:oleObj spid="_x0000_s15373" name="Equation" r:id="rId5" imgW="6172200" imgH="1511280" progId="Equation.DSMT4">
                  <p:embed/>
                </p:oleObj>
              </mc:Choice>
              <mc:Fallback>
                <p:oleObj name="Equation" r:id="rId5" imgW="6172200" imgH="151128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221088"/>
                        <a:ext cx="7744915"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3"/>
          <p:cNvSpPr txBox="1">
            <a:spLocks noChangeArrowheads="1"/>
          </p:cNvSpPr>
          <p:nvPr/>
        </p:nvSpPr>
        <p:spPr bwMode="auto">
          <a:xfrm>
            <a:off x="7380312" y="1484784"/>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10.14)</a:t>
            </a:r>
            <a:endParaRPr lang="en-US" altLang="zh-TW" sz="1600" dirty="0">
              <a:solidFill>
                <a:schemeClr val="accent1"/>
              </a:solidFill>
              <a:latin typeface="Times New Roman" pitchFamily="18" charset="0"/>
              <a:cs typeface="Times New Roman" pitchFamily="18" charset="0"/>
            </a:endParaRPr>
          </a:p>
        </p:txBody>
      </p:sp>
      <p:sp>
        <p:nvSpPr>
          <p:cNvPr id="13" name="Text Box 13"/>
          <p:cNvSpPr txBox="1">
            <a:spLocks noChangeArrowheads="1"/>
          </p:cNvSpPr>
          <p:nvPr/>
        </p:nvSpPr>
        <p:spPr bwMode="auto">
          <a:xfrm>
            <a:off x="7523857" y="5178678"/>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10.15)</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14</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Text Box 14"/>
          <p:cNvSpPr txBox="1">
            <a:spLocks noChangeArrowheads="1"/>
          </p:cNvSpPr>
          <p:nvPr/>
        </p:nvSpPr>
        <p:spPr bwMode="auto">
          <a:xfrm>
            <a:off x="467271" y="3129285"/>
            <a:ext cx="5976937" cy="400110"/>
          </a:xfrm>
          <a:prstGeom prst="rect">
            <a:avLst/>
          </a:prstGeom>
          <a:noFill/>
          <a:ln w="9525">
            <a:noFill/>
            <a:miter lim="800000"/>
            <a:headEnd/>
            <a:tailEnd/>
          </a:ln>
        </p:spPr>
        <p:txBody>
          <a:bodyPr>
            <a:spAutoFit/>
          </a:bodyPr>
          <a:lstStyle/>
          <a:p>
            <a:pPr>
              <a:spcBef>
                <a:spcPct val="50000"/>
              </a:spcBef>
            </a:pPr>
            <a:r>
              <a:rPr lang="en-US" altLang="zh-TW" sz="2000" dirty="0">
                <a:solidFill>
                  <a:schemeClr val="accent1"/>
                </a:solidFill>
                <a:latin typeface="Times New Roman" pitchFamily="18" charset="0"/>
                <a:cs typeface="Times New Roman" pitchFamily="18" charset="0"/>
              </a:rPr>
              <a:t>find the values for      ,      and      .</a:t>
            </a:r>
          </a:p>
        </p:txBody>
      </p:sp>
      <p:sp>
        <p:nvSpPr>
          <p:cNvPr id="17416" name="Rectangle 2"/>
          <p:cNvSpPr>
            <a:spLocks noGrp="1" noChangeArrowheads="1"/>
          </p:cNvSpPr>
          <p:nvPr>
            <p:ph type="title"/>
          </p:nvPr>
        </p:nvSpPr>
        <p:spPr>
          <a:xfrm>
            <a:off x="251520" y="410837"/>
            <a:ext cx="8229600" cy="639763"/>
          </a:xfrm>
        </p:spPr>
        <p:txBody>
          <a:bodyPr/>
          <a:lstStyle/>
          <a:p>
            <a:pPr eaLnBrk="1" hangingPunct="1"/>
            <a:r>
              <a:rPr lang="en-US" altLang="zh-TW" sz="3200" b="0" dirty="0" smtClean="0"/>
              <a:t>Sample Problem 10.2</a:t>
            </a:r>
          </a:p>
        </p:txBody>
      </p:sp>
      <p:graphicFrame>
        <p:nvGraphicFramePr>
          <p:cNvPr id="17413" name="Object 15"/>
          <p:cNvGraphicFramePr>
            <a:graphicFrameLocks noGrp="1" noChangeAspect="1"/>
          </p:cNvGraphicFramePr>
          <p:nvPr>
            <p:ph idx="1"/>
          </p:nvPr>
        </p:nvGraphicFramePr>
        <p:xfrm>
          <a:off x="2411760" y="3081660"/>
          <a:ext cx="371475" cy="514350"/>
        </p:xfrm>
        <a:graphic>
          <a:graphicData uri="http://schemas.openxmlformats.org/presentationml/2006/ole">
            <mc:AlternateContent xmlns:mc="http://schemas.openxmlformats.org/markup-compatibility/2006">
              <mc:Choice xmlns:v="urn:schemas-microsoft-com:vml" Requires="v">
                <p:oleObj spid="_x0000_s17422" name="Equation" r:id="rId3" imgW="165028" imgH="228501" progId="Equation.DSMT4">
                  <p:embed/>
                </p:oleObj>
              </mc:Choice>
              <mc:Fallback>
                <p:oleObj name="Equation" r:id="rId3" imgW="165028" imgH="228501"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081660"/>
                        <a:ext cx="37147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7" name="Slide Number Placeholder 22"/>
          <p:cNvSpPr>
            <a:spLocks noGrp="1"/>
          </p:cNvSpPr>
          <p:nvPr>
            <p:ph type="sldNum" sz="quarter" idx="12"/>
          </p:nvPr>
        </p:nvSpPr>
        <p:spPr>
          <a:noFill/>
        </p:spPr>
        <p:txBody>
          <a:bodyPr/>
          <a:lstStyle/>
          <a:p>
            <a:fld id="{D566DAB5-BAEF-4D7C-ADFA-41507C68B867}" type="slidenum">
              <a:rPr lang="en-US" altLang="zh-TW" sz="1600">
                <a:solidFill>
                  <a:schemeClr val="accent6">
                    <a:lumMod val="20000"/>
                    <a:lumOff val="80000"/>
                  </a:schemeClr>
                </a:solidFill>
              </a:rPr>
              <a:pPr/>
              <a:t>15</a:t>
            </a:fld>
            <a:endParaRPr lang="en-US" altLang="zh-TW" sz="1600">
              <a:solidFill>
                <a:schemeClr val="accent6">
                  <a:lumMod val="20000"/>
                  <a:lumOff val="80000"/>
                </a:schemeClr>
              </a:solidFill>
            </a:endParaRPr>
          </a:p>
        </p:txBody>
      </p:sp>
      <p:sp>
        <p:nvSpPr>
          <p:cNvPr id="17417"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7418" name="Rectangle 7"/>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0" name="Object 6"/>
          <p:cNvGraphicFramePr>
            <a:graphicFrameLocks noChangeAspect="1"/>
          </p:cNvGraphicFramePr>
          <p:nvPr/>
        </p:nvGraphicFramePr>
        <p:xfrm>
          <a:off x="2411760" y="1988840"/>
          <a:ext cx="3081461" cy="727758"/>
        </p:xfrm>
        <a:graphic>
          <a:graphicData uri="http://schemas.openxmlformats.org/presentationml/2006/ole">
            <mc:AlternateContent xmlns:mc="http://schemas.openxmlformats.org/markup-compatibility/2006">
              <mc:Choice xmlns:v="urn:schemas-microsoft-com:vml" Requires="v">
                <p:oleObj spid="_x0000_s17423" name="Equation" r:id="rId5" imgW="1815840" imgH="431640" progId="Equation.DSMT4">
                  <p:embed/>
                </p:oleObj>
              </mc:Choice>
              <mc:Fallback>
                <p:oleObj name="Equation" r:id="rId5" imgW="1815840" imgH="4316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988840"/>
                        <a:ext cx="3081461" cy="727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9" name="Text Box 9"/>
          <p:cNvSpPr txBox="1">
            <a:spLocks noChangeArrowheads="1"/>
          </p:cNvSpPr>
          <p:nvPr/>
        </p:nvSpPr>
        <p:spPr bwMode="auto">
          <a:xfrm>
            <a:off x="250825" y="1124744"/>
            <a:ext cx="8713663" cy="707886"/>
          </a:xfrm>
          <a:prstGeom prst="rect">
            <a:avLst/>
          </a:prstGeom>
          <a:noFill/>
          <a:ln w="9525">
            <a:noFill/>
            <a:miter lim="800000"/>
            <a:headEnd/>
            <a:tailEnd/>
          </a:ln>
        </p:spPr>
        <p:txBody>
          <a:bodyPr wrap="square">
            <a:spAutoFit/>
          </a:bodyPr>
          <a:lstStyle/>
          <a:p>
            <a:pPr>
              <a:spcBef>
                <a:spcPct val="50000"/>
              </a:spcBef>
            </a:pPr>
            <a:r>
              <a:rPr lang="en-US" altLang="zh-TW" sz="2000" dirty="0">
                <a:solidFill>
                  <a:schemeClr val="accent1"/>
                </a:solidFill>
                <a:latin typeface="Times New Roman" pitchFamily="18" charset="0"/>
                <a:cs typeface="Times New Roman" pitchFamily="18" charset="0"/>
              </a:rPr>
              <a:t>Given</a:t>
            </a:r>
            <a:r>
              <a:rPr lang="en-US" altLang="zh-TW" sz="2000" i="1" dirty="0">
                <a:solidFill>
                  <a:schemeClr val="accent1"/>
                </a:solidFill>
                <a:latin typeface="Times New Roman" pitchFamily="18" charset="0"/>
                <a:cs typeface="Times New Roman" pitchFamily="18" charset="0"/>
              </a:rPr>
              <a:t> </a:t>
            </a:r>
            <a:r>
              <a:rPr lang="en-US" altLang="zh-TW" sz="2000" i="1" dirty="0" err="1">
                <a:solidFill>
                  <a:schemeClr val="accent1"/>
                </a:solidFill>
                <a:latin typeface="Times New Roman" pitchFamily="18" charset="0"/>
                <a:cs typeface="Times New Roman" pitchFamily="18" charset="0"/>
              </a:rPr>
              <a:t>RIt</a:t>
            </a:r>
            <a:r>
              <a:rPr lang="en-US" altLang="zh-TW" sz="2000" i="1" dirty="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 </a:t>
            </a:r>
            <a:r>
              <a:rPr lang="en-US" altLang="zh-TW" sz="2000" i="1" dirty="0" err="1">
                <a:solidFill>
                  <a:schemeClr val="accent1"/>
                </a:solidFill>
                <a:latin typeface="Times New Roman" pitchFamily="18" charset="0"/>
                <a:cs typeface="Times New Roman" pitchFamily="18" charset="0"/>
              </a:rPr>
              <a:t>Rit</a:t>
            </a:r>
            <a:r>
              <a:rPr lang="en-US" altLang="zh-TW" sz="2000" dirty="0">
                <a:solidFill>
                  <a:schemeClr val="accent1"/>
                </a:solidFill>
                <a:latin typeface="Times New Roman" pitchFamily="18" charset="0"/>
                <a:cs typeface="Times New Roman" pitchFamily="18" charset="0"/>
              </a:rPr>
              <a:t> and  </a:t>
            </a:r>
            <a:r>
              <a:rPr lang="en-US" altLang="zh-TW" sz="2000" dirty="0" smtClean="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as indicated in the T</a:t>
            </a:r>
            <a:r>
              <a:rPr lang="en-US" altLang="zh-TW" sz="2000" dirty="0" smtClean="0">
                <a:solidFill>
                  <a:schemeClr val="accent1"/>
                </a:solidFill>
                <a:latin typeface="Times New Roman" pitchFamily="18" charset="0"/>
                <a:cs typeface="Times New Roman" pitchFamily="18" charset="0"/>
              </a:rPr>
              <a:t>able 10.1 </a:t>
            </a:r>
            <a:r>
              <a:rPr lang="en-US" altLang="zh-TW" sz="2000" dirty="0">
                <a:solidFill>
                  <a:schemeClr val="accent1"/>
                </a:solidFill>
                <a:latin typeface="Times New Roman" pitchFamily="18" charset="0"/>
                <a:cs typeface="Times New Roman" pitchFamily="18" charset="0"/>
              </a:rPr>
              <a:t>shown below and the fact that                   </a:t>
            </a:r>
            <a:r>
              <a:rPr lang="en-US" altLang="zh-TW" sz="2000" dirty="0" smtClean="0">
                <a:solidFill>
                  <a:schemeClr val="accent1"/>
                </a:solidFill>
                <a:latin typeface="Times New Roman" pitchFamily="18" charset="0"/>
                <a:cs typeface="Times New Roman" pitchFamily="18" charset="0"/>
              </a:rPr>
              <a:t>  , </a:t>
            </a:r>
            <a:r>
              <a:rPr lang="en-US" altLang="zh-TW" sz="2000" dirty="0">
                <a:solidFill>
                  <a:schemeClr val="accent1"/>
                </a:solidFill>
                <a:latin typeface="Times New Roman" pitchFamily="18" charset="0"/>
                <a:cs typeface="Times New Roman" pitchFamily="18" charset="0"/>
              </a:rPr>
              <a:t>using the relationship</a:t>
            </a:r>
          </a:p>
        </p:txBody>
      </p:sp>
      <p:sp>
        <p:nvSpPr>
          <p:cNvPr id="1742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1" name="Object 10"/>
          <p:cNvGraphicFramePr>
            <a:graphicFrameLocks noChangeAspect="1"/>
          </p:cNvGraphicFramePr>
          <p:nvPr/>
        </p:nvGraphicFramePr>
        <p:xfrm>
          <a:off x="2262659" y="1111275"/>
          <a:ext cx="365125" cy="517525"/>
        </p:xfrm>
        <a:graphic>
          <a:graphicData uri="http://schemas.openxmlformats.org/presentationml/2006/ole">
            <mc:AlternateContent xmlns:mc="http://schemas.openxmlformats.org/markup-compatibility/2006">
              <mc:Choice xmlns:v="urn:schemas-microsoft-com:vml" Requires="v">
                <p:oleObj spid="_x0000_s17424" name="Equation" r:id="rId7" imgW="165028" imgH="228501" progId="Equation.DSMT4">
                  <p:embed/>
                </p:oleObj>
              </mc:Choice>
              <mc:Fallback>
                <p:oleObj name="Equation" r:id="rId7" imgW="165028" imgH="228501"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659" y="1111275"/>
                        <a:ext cx="3651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2" name="Object 12"/>
          <p:cNvGraphicFramePr>
            <a:graphicFrameLocks noChangeAspect="1"/>
          </p:cNvGraphicFramePr>
          <p:nvPr/>
        </p:nvGraphicFramePr>
        <p:xfrm>
          <a:off x="751115" y="1388319"/>
          <a:ext cx="1300605" cy="672529"/>
        </p:xfrm>
        <a:graphic>
          <a:graphicData uri="http://schemas.openxmlformats.org/presentationml/2006/ole">
            <mc:AlternateContent xmlns:mc="http://schemas.openxmlformats.org/markup-compatibility/2006">
              <mc:Choice xmlns:v="urn:schemas-microsoft-com:vml" Requires="v">
                <p:oleObj spid="_x0000_s17425" name="Equation" r:id="rId8" imgW="825500" imgH="431800" progId="Equation.DSMT4">
                  <p:embed/>
                </p:oleObj>
              </mc:Choice>
              <mc:Fallback>
                <p:oleObj name="Equation" r:id="rId8" imgW="825500" imgH="4318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115" y="1388319"/>
                        <a:ext cx="1300605" cy="672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4" name="Object 17"/>
          <p:cNvGraphicFramePr>
            <a:graphicFrameLocks noChangeAspect="1"/>
          </p:cNvGraphicFramePr>
          <p:nvPr/>
        </p:nvGraphicFramePr>
        <p:xfrm>
          <a:off x="2817515" y="3141985"/>
          <a:ext cx="314325" cy="444500"/>
        </p:xfrm>
        <a:graphic>
          <a:graphicData uri="http://schemas.openxmlformats.org/presentationml/2006/ole">
            <mc:AlternateContent xmlns:mc="http://schemas.openxmlformats.org/markup-compatibility/2006">
              <mc:Choice xmlns:v="urn:schemas-microsoft-com:vml" Requires="v">
                <p:oleObj spid="_x0000_s17426" name="Equation" r:id="rId10" imgW="165028" imgH="228501" progId="Equation.DSMT4">
                  <p:embed/>
                </p:oleObj>
              </mc:Choice>
              <mc:Fallback>
                <p:oleObj name="Equation" r:id="rId10" imgW="165028" imgH="228501"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7515" y="3141985"/>
                        <a:ext cx="3143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5" name="Object 19"/>
          <p:cNvGraphicFramePr>
            <a:graphicFrameLocks noChangeAspect="1"/>
          </p:cNvGraphicFramePr>
          <p:nvPr/>
        </p:nvGraphicFramePr>
        <p:xfrm>
          <a:off x="3627636" y="3056061"/>
          <a:ext cx="368300" cy="588963"/>
        </p:xfrm>
        <a:graphic>
          <a:graphicData uri="http://schemas.openxmlformats.org/presentationml/2006/ole">
            <mc:AlternateContent xmlns:mc="http://schemas.openxmlformats.org/markup-compatibility/2006">
              <mc:Choice xmlns:v="urn:schemas-microsoft-com:vml" Requires="v">
                <p:oleObj spid="_x0000_s17427" name="Equation" r:id="rId12" imgW="139700" imgH="228600" progId="Equation.DSMT4">
                  <p:embed/>
                </p:oleObj>
              </mc:Choice>
              <mc:Fallback>
                <p:oleObj name="Equation" r:id="rId12" imgW="139700" imgH="228600"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7636" y="3056061"/>
                        <a:ext cx="3683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5" name="Rectangle 2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7426" name="Rectangle 26"/>
          <p:cNvSpPr>
            <a:spLocks noChangeArrowheads="1"/>
          </p:cNvSpPr>
          <p:nvPr/>
        </p:nvSpPr>
        <p:spPr bwMode="auto">
          <a:xfrm>
            <a:off x="0" y="3009900"/>
            <a:ext cx="9144000" cy="0"/>
          </a:xfrm>
          <a:prstGeom prst="rect">
            <a:avLst/>
          </a:prstGeom>
          <a:noFill/>
          <a:ln w="9525">
            <a:noFill/>
            <a:miter lim="800000"/>
            <a:headEnd/>
            <a:tailEnd/>
          </a:ln>
        </p:spPr>
        <p:txBody>
          <a:bodyPr wrap="none" anchor="ctr">
            <a:spAutoFit/>
          </a:bodyPr>
          <a:lstStyle/>
          <a:p>
            <a:endParaRPr lang="zh-TW" altLang="en-US"/>
          </a:p>
        </p:txBody>
      </p:sp>
      <p:pic>
        <p:nvPicPr>
          <p:cNvPr id="17428" name="Picture 6" descr="pp"/>
          <p:cNvPicPr>
            <a:picLocks noChangeAspect="1" noChangeArrowheads="1"/>
          </p:cNvPicPr>
          <p:nvPr/>
        </p:nvPicPr>
        <p:blipFill>
          <a:blip r:embed="rId14" cstate="print"/>
          <a:srcRect/>
          <a:stretch>
            <a:fillRect/>
          </a:stretch>
        </p:blipFill>
        <p:spPr bwMode="auto">
          <a:xfrm>
            <a:off x="251520" y="4149080"/>
            <a:ext cx="8640763" cy="2141538"/>
          </a:xfrm>
          <a:prstGeom prst="rect">
            <a:avLst/>
          </a:prstGeom>
          <a:noFill/>
          <a:ln w="9525">
            <a:noFill/>
            <a:miter lim="800000"/>
            <a:headEnd/>
            <a:tailEnd/>
          </a:ln>
        </p:spPr>
      </p:pic>
      <p:sp>
        <p:nvSpPr>
          <p:cNvPr id="32" name="TextBox 31"/>
          <p:cNvSpPr txBox="1"/>
          <p:nvPr/>
        </p:nvSpPr>
        <p:spPr>
          <a:xfrm>
            <a:off x="467544" y="3789040"/>
            <a:ext cx="8136904" cy="288032"/>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 10.1 Single Index Model</a:t>
            </a:r>
            <a:endParaRPr kumimoji="0" lang="zh-TW" alt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8442" name="Rectangle 7"/>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844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844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8445"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8446"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8448" name="Rectangle 2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18450" name="Rectangle 26"/>
          <p:cNvSpPr>
            <a:spLocks noChangeArrowheads="1"/>
          </p:cNvSpPr>
          <p:nvPr/>
        </p:nvSpPr>
        <p:spPr bwMode="auto">
          <a:xfrm>
            <a:off x="0" y="3009900"/>
            <a:ext cx="9144000" cy="0"/>
          </a:xfrm>
          <a:prstGeom prst="rect">
            <a:avLst/>
          </a:prstGeom>
          <a:noFill/>
          <a:ln w="9525">
            <a:noFill/>
            <a:miter lim="800000"/>
            <a:headEnd/>
            <a:tailEnd/>
          </a:ln>
        </p:spPr>
        <p:txBody>
          <a:bodyPr wrap="none" anchor="ctr">
            <a:spAutoFit/>
          </a:bodyPr>
          <a:lstStyle/>
          <a:p>
            <a:endParaRPr lang="zh-TW" altLang="en-US"/>
          </a:p>
        </p:txBody>
      </p:sp>
      <p:sp>
        <p:nvSpPr>
          <p:cNvPr id="24" name="Content Placeholder 23"/>
          <p:cNvSpPr>
            <a:spLocks noGrp="1"/>
          </p:cNvSpPr>
          <p:nvPr>
            <p:ph idx="1"/>
          </p:nvPr>
        </p:nvSpPr>
        <p:spPr>
          <a:xfrm>
            <a:off x="251520" y="404664"/>
            <a:ext cx="8587680" cy="6192688"/>
          </a:xfrm>
        </p:spPr>
        <p:txBody>
          <a:bodyPr>
            <a:normAutofit/>
          </a:bodyPr>
          <a:lstStyle/>
          <a:p>
            <a:r>
              <a:rPr lang="en-US" altLang="zh-TW" sz="2000" dirty="0" smtClean="0"/>
              <a:t>Solution:</a:t>
            </a:r>
          </a:p>
          <a:p>
            <a:endParaRPr lang="en-US" altLang="zh-TW" sz="2000" dirty="0" smtClean="0"/>
          </a:p>
          <a:p>
            <a:endParaRPr lang="en-US" altLang="zh-TW" sz="2000" dirty="0" smtClean="0"/>
          </a:p>
          <a:p>
            <a:pPr>
              <a:buNone/>
            </a:pPr>
            <a:endParaRPr lang="en-US" altLang="zh-TW" sz="2000" dirty="0" smtClean="0"/>
          </a:p>
          <a:p>
            <a:r>
              <a:rPr lang="en-US" altLang="zh-TW" sz="2000" dirty="0" smtClean="0"/>
              <a:t>Substitute the values                                   , </a:t>
            </a:r>
            <a:r>
              <a:rPr lang="en-US" altLang="zh-TW" sz="2000" i="1" dirty="0" smtClean="0"/>
              <a:t>n</a:t>
            </a:r>
            <a:r>
              <a:rPr lang="en-US" altLang="zh-TW" sz="2000" dirty="0" smtClean="0"/>
              <a:t> = 4 into the regression line</a:t>
            </a:r>
            <a:endParaRPr lang="zh-TW" altLang="zh-TW" sz="2000" dirty="0" smtClean="0"/>
          </a:p>
          <a:p>
            <a:endParaRPr lang="en-US" altLang="zh-TW" sz="2000" dirty="0" smtClean="0"/>
          </a:p>
          <a:p>
            <a:endParaRPr lang="en-US" altLang="zh-TW" sz="2000" dirty="0" smtClean="0"/>
          </a:p>
          <a:p>
            <a:r>
              <a:rPr lang="en-US" altLang="zh-TW" sz="2000" dirty="0" smtClean="0"/>
              <a:t>and solve for        .</a:t>
            </a:r>
          </a:p>
          <a:p>
            <a:endParaRPr lang="en-US" altLang="zh-TW" sz="2000" dirty="0" smtClean="0"/>
          </a:p>
          <a:p>
            <a:r>
              <a:rPr lang="en-US" altLang="zh-TW" sz="2000" dirty="0" smtClean="0"/>
              <a:t>The          column in Table 10.1 is filled by simply multiplying           by the      column. </a:t>
            </a:r>
          </a:p>
          <a:p>
            <a:r>
              <a:rPr lang="en-US" altLang="zh-TW" sz="2000" dirty="0" smtClean="0"/>
              <a:t>The    ‘s are the amounts such that                               is an equality, so </a:t>
            </a:r>
            <a:r>
              <a:rPr lang="en-US" altLang="zh-TW" sz="2000" i="1" dirty="0" smtClean="0"/>
              <a:t>                                                                                        		        </a:t>
            </a:r>
            <a:r>
              <a:rPr lang="en-US" altLang="zh-TW" sz="2000" dirty="0" smtClean="0"/>
              <a:t>is satisfied. </a:t>
            </a:r>
          </a:p>
          <a:p>
            <a:r>
              <a:rPr lang="en-US" altLang="zh-TW" sz="2000" dirty="0" smtClean="0"/>
              <a:t>From the last column of the table we know that  </a:t>
            </a:r>
          </a:p>
          <a:p>
            <a:r>
              <a:rPr lang="en-US" altLang="zh-TW" sz="2000" dirty="0" smtClean="0"/>
              <a:t>Therefore</a:t>
            </a:r>
          </a:p>
          <a:p>
            <a:endParaRPr lang="en-US" altLang="zh-TW" sz="2000" dirty="0" smtClean="0"/>
          </a:p>
          <a:p>
            <a:r>
              <a:rPr lang="en-US" altLang="zh-TW" sz="2000" dirty="0" smtClean="0"/>
              <a:t>In this section, the expected return            and the variance of a portfolio            in terms of the single-index model has been derived. </a:t>
            </a:r>
            <a:endParaRPr lang="zh-TW" altLang="en-US" sz="2000" dirty="0"/>
          </a:p>
        </p:txBody>
      </p:sp>
      <p:sp>
        <p:nvSpPr>
          <p:cNvPr id="1845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54" name="Object 22"/>
          <p:cNvGraphicFramePr>
            <a:graphicFrameLocks noChangeAspect="1"/>
          </p:cNvGraphicFramePr>
          <p:nvPr/>
        </p:nvGraphicFramePr>
        <p:xfrm>
          <a:off x="1115616" y="446236"/>
          <a:ext cx="3860801" cy="1398588"/>
        </p:xfrm>
        <a:graphic>
          <a:graphicData uri="http://schemas.openxmlformats.org/presentationml/2006/ole">
            <mc:AlternateContent xmlns:mc="http://schemas.openxmlformats.org/markup-compatibility/2006">
              <mc:Choice xmlns:v="urn:schemas-microsoft-com:vml" Requires="v">
                <p:oleObj spid="_x0000_s18497" name="Equation" r:id="rId3" imgW="2311200" imgH="838080" progId="Equation.DSMT4">
                  <p:embed/>
                </p:oleObj>
              </mc:Choice>
              <mc:Fallback>
                <p:oleObj name="Equation" r:id="rId3" imgW="2311200" imgH="838080"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46236"/>
                        <a:ext cx="3860801" cy="139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7"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56" name="Object 24"/>
          <p:cNvGraphicFramePr>
            <a:graphicFrameLocks noChangeAspect="1"/>
          </p:cNvGraphicFramePr>
          <p:nvPr/>
        </p:nvGraphicFramePr>
        <p:xfrm>
          <a:off x="2699792" y="1669893"/>
          <a:ext cx="2088231" cy="584878"/>
        </p:xfrm>
        <a:graphic>
          <a:graphicData uri="http://schemas.openxmlformats.org/presentationml/2006/ole">
            <mc:AlternateContent xmlns:mc="http://schemas.openxmlformats.org/markup-compatibility/2006">
              <mc:Choice xmlns:v="urn:schemas-microsoft-com:vml" Requires="v">
                <p:oleObj spid="_x0000_s18498" name="Equation" r:id="rId5" imgW="1536480" imgH="431640" progId="Equation.DSMT4">
                  <p:embed/>
                </p:oleObj>
              </mc:Choice>
              <mc:Fallback>
                <p:oleObj name="Equation" r:id="rId5" imgW="1536480" imgH="431640" progId="Equation.DSMT4">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1669893"/>
                        <a:ext cx="2088231" cy="584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9"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61"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60" name="Object 28"/>
          <p:cNvGraphicFramePr>
            <a:graphicFrameLocks noChangeAspect="1"/>
          </p:cNvGraphicFramePr>
          <p:nvPr/>
        </p:nvGraphicFramePr>
        <p:xfrm>
          <a:off x="2771800" y="2254771"/>
          <a:ext cx="3072341" cy="720080"/>
        </p:xfrm>
        <a:graphic>
          <a:graphicData uri="http://schemas.openxmlformats.org/presentationml/2006/ole">
            <mc:AlternateContent xmlns:mc="http://schemas.openxmlformats.org/markup-compatibility/2006">
              <mc:Choice xmlns:v="urn:schemas-microsoft-com:vml" Requires="v">
                <p:oleObj spid="_x0000_s18499" name="Equation" r:id="rId7" imgW="1828800" imgH="431800" progId="Equation.DSMT4">
                  <p:embed/>
                </p:oleObj>
              </mc:Choice>
              <mc:Fallback>
                <p:oleObj name="Equation" r:id="rId7" imgW="1828800" imgH="431800" progId="Equation.DSMT4">
                  <p:embed/>
                  <p:pic>
                    <p:nvPicPr>
                      <p:cNvPr id="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2254771"/>
                        <a:ext cx="3072341"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3"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62" name="Object 30"/>
          <p:cNvGraphicFramePr>
            <a:graphicFrameLocks noChangeAspect="1"/>
          </p:cNvGraphicFramePr>
          <p:nvPr/>
        </p:nvGraphicFramePr>
        <p:xfrm>
          <a:off x="1907704" y="2758827"/>
          <a:ext cx="288032" cy="406633"/>
        </p:xfrm>
        <a:graphic>
          <a:graphicData uri="http://schemas.openxmlformats.org/presentationml/2006/ole">
            <mc:AlternateContent xmlns:mc="http://schemas.openxmlformats.org/markup-compatibility/2006">
              <mc:Choice xmlns:v="urn:schemas-microsoft-com:vml" Requires="v">
                <p:oleObj spid="_x0000_s18500" name="Equation" r:id="rId9" imgW="165028" imgH="228501" progId="Equation.DSMT4">
                  <p:embed/>
                </p:oleObj>
              </mc:Choice>
              <mc:Fallback>
                <p:oleObj name="Equation" r:id="rId9" imgW="165028" imgH="228501" progId="Equation.DSMT4">
                  <p:embed/>
                  <p:pic>
                    <p:nvPicPr>
                      <p:cNvPr id="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7704" y="2758827"/>
                        <a:ext cx="288032" cy="406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64" name="Object 32"/>
          <p:cNvGraphicFramePr>
            <a:graphicFrameLocks noChangeAspect="1"/>
          </p:cNvGraphicFramePr>
          <p:nvPr/>
        </p:nvGraphicFramePr>
        <p:xfrm>
          <a:off x="971600" y="3406899"/>
          <a:ext cx="576064" cy="395016"/>
        </p:xfrm>
        <a:graphic>
          <a:graphicData uri="http://schemas.openxmlformats.org/presentationml/2006/ole">
            <mc:AlternateContent xmlns:mc="http://schemas.openxmlformats.org/markup-compatibility/2006">
              <mc:Choice xmlns:v="urn:schemas-microsoft-com:vml" Requires="v">
                <p:oleObj spid="_x0000_s18501" name="Equation" r:id="rId11" imgW="330200" imgH="228600" progId="Equation.DSMT4">
                  <p:embed/>
                </p:oleObj>
              </mc:Choice>
              <mc:Fallback>
                <p:oleObj name="Equation" r:id="rId11" imgW="330200" imgH="228600" progId="Equation.DSMT4">
                  <p:embed/>
                  <p:pic>
                    <p:nvPicPr>
                      <p:cNvPr id="0"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00" y="3406899"/>
                        <a:ext cx="576064" cy="395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66" name="Object 34"/>
          <p:cNvGraphicFramePr>
            <a:graphicFrameLocks noChangeAspect="1"/>
          </p:cNvGraphicFramePr>
          <p:nvPr/>
        </p:nvGraphicFramePr>
        <p:xfrm>
          <a:off x="6876256" y="3478907"/>
          <a:ext cx="658359" cy="288032"/>
        </p:xfrm>
        <a:graphic>
          <a:graphicData uri="http://schemas.openxmlformats.org/presentationml/2006/ole">
            <mc:AlternateContent xmlns:mc="http://schemas.openxmlformats.org/markup-compatibility/2006">
              <mc:Choice xmlns:v="urn:schemas-microsoft-com:vml" Requires="v">
                <p:oleObj spid="_x0000_s18502" name="Equation" r:id="rId13" imgW="457002" imgH="203112" progId="Equation.DSMT4">
                  <p:embed/>
                </p:oleObj>
              </mc:Choice>
              <mc:Fallback>
                <p:oleObj name="Equation" r:id="rId13" imgW="457002" imgH="203112" progId="Equation.DSMT4">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6256" y="3478907"/>
                        <a:ext cx="658359"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9"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68" name="Object 36"/>
          <p:cNvGraphicFramePr>
            <a:graphicFrameLocks noChangeAspect="1"/>
          </p:cNvGraphicFramePr>
          <p:nvPr/>
        </p:nvGraphicFramePr>
        <p:xfrm>
          <a:off x="8172400" y="3406899"/>
          <a:ext cx="360040" cy="411474"/>
        </p:xfrm>
        <a:graphic>
          <a:graphicData uri="http://schemas.openxmlformats.org/presentationml/2006/ole">
            <mc:AlternateContent xmlns:mc="http://schemas.openxmlformats.org/markup-compatibility/2006">
              <mc:Choice xmlns:v="urn:schemas-microsoft-com:vml" Requires="v">
                <p:oleObj spid="_x0000_s18503" name="Equation" r:id="rId15" imgW="203112" imgH="228501" progId="Equation.DSMT4">
                  <p:embed/>
                </p:oleObj>
              </mc:Choice>
              <mc:Fallback>
                <p:oleObj name="Equation" r:id="rId15" imgW="203112" imgH="228501" progId="Equation.DSMT4">
                  <p:embed/>
                  <p:pic>
                    <p:nvPicPr>
                      <p:cNvPr id="0" name="Picture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72400" y="3406899"/>
                        <a:ext cx="360040" cy="4114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71"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70" name="Object 38"/>
          <p:cNvGraphicFramePr>
            <a:graphicFrameLocks noChangeAspect="1"/>
          </p:cNvGraphicFramePr>
          <p:nvPr/>
        </p:nvGraphicFramePr>
        <p:xfrm>
          <a:off x="971600" y="4048269"/>
          <a:ext cx="288032" cy="460851"/>
        </p:xfrm>
        <a:graphic>
          <a:graphicData uri="http://schemas.openxmlformats.org/presentationml/2006/ole">
            <mc:AlternateContent xmlns:mc="http://schemas.openxmlformats.org/markup-compatibility/2006">
              <mc:Choice xmlns:v="urn:schemas-microsoft-com:vml" Requires="v">
                <p:oleObj spid="_x0000_s18504" name="Equation" r:id="rId17" imgW="139700" imgH="228600" progId="Equation.DSMT4">
                  <p:embed/>
                </p:oleObj>
              </mc:Choice>
              <mc:Fallback>
                <p:oleObj name="Equation" r:id="rId17" imgW="139700" imgH="228600" progId="Equation.DSMT4">
                  <p:embed/>
                  <p:pic>
                    <p:nvPicPr>
                      <p:cNvPr id="0" name="Picture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1600" y="4048269"/>
                        <a:ext cx="288032" cy="460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73"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72" name="Object 40"/>
          <p:cNvGraphicFramePr>
            <a:graphicFrameLocks noChangeAspect="1"/>
          </p:cNvGraphicFramePr>
          <p:nvPr/>
        </p:nvGraphicFramePr>
        <p:xfrm>
          <a:off x="4079945" y="4077072"/>
          <a:ext cx="1860207" cy="360040"/>
        </p:xfrm>
        <a:graphic>
          <a:graphicData uri="http://schemas.openxmlformats.org/presentationml/2006/ole">
            <mc:AlternateContent xmlns:mc="http://schemas.openxmlformats.org/markup-compatibility/2006">
              <mc:Choice xmlns:v="urn:schemas-microsoft-com:vml" Requires="v">
                <p:oleObj spid="_x0000_s18505" name="Equation" r:id="rId19" imgW="1181100" imgH="228600" progId="Equation.DSMT4">
                  <p:embed/>
                </p:oleObj>
              </mc:Choice>
              <mc:Fallback>
                <p:oleObj name="Equation" r:id="rId19" imgW="1181100" imgH="228600" progId="Equation.DSMT4">
                  <p:embed/>
                  <p:pic>
                    <p:nvPicPr>
                      <p:cNvPr id="0" name="Picture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79945" y="4077072"/>
                        <a:ext cx="1860207"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75"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74" name="Object 42"/>
          <p:cNvGraphicFramePr>
            <a:graphicFrameLocks noChangeAspect="1"/>
          </p:cNvGraphicFramePr>
          <p:nvPr/>
        </p:nvGraphicFramePr>
        <p:xfrm>
          <a:off x="767578" y="4365104"/>
          <a:ext cx="1860206" cy="360040"/>
        </p:xfrm>
        <a:graphic>
          <a:graphicData uri="http://schemas.openxmlformats.org/presentationml/2006/ole">
            <mc:AlternateContent xmlns:mc="http://schemas.openxmlformats.org/markup-compatibility/2006">
              <mc:Choice xmlns:v="urn:schemas-microsoft-com:vml" Requires="v">
                <p:oleObj spid="_x0000_s18506" name="Equation" r:id="rId21" imgW="1181100" imgH="228600" progId="Equation.DSMT4">
                  <p:embed/>
                </p:oleObj>
              </mc:Choice>
              <mc:Fallback>
                <p:oleObj name="Equation" r:id="rId21" imgW="1181100" imgH="228600" progId="Equation.DSMT4">
                  <p:embed/>
                  <p:pic>
                    <p:nvPicPr>
                      <p:cNvPr id="0" name="Picture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578" y="4365104"/>
                        <a:ext cx="1860206"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77" name="Rectangle 4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76" name="Object 44"/>
          <p:cNvGraphicFramePr>
            <a:graphicFrameLocks noChangeAspect="1"/>
          </p:cNvGraphicFramePr>
          <p:nvPr/>
        </p:nvGraphicFramePr>
        <p:xfrm>
          <a:off x="5364088" y="4653136"/>
          <a:ext cx="822652" cy="500633"/>
        </p:xfrm>
        <a:graphic>
          <a:graphicData uri="http://schemas.openxmlformats.org/presentationml/2006/ole">
            <mc:AlternateContent xmlns:mc="http://schemas.openxmlformats.org/markup-compatibility/2006">
              <mc:Choice xmlns:v="urn:schemas-microsoft-com:vml" Requires="v">
                <p:oleObj spid="_x0000_s18507" name="Equation" r:id="rId23" imgW="583947" imgH="431613" progId="Equation.DSMT4">
                  <p:embed/>
                </p:oleObj>
              </mc:Choice>
              <mc:Fallback>
                <p:oleObj name="Equation" r:id="rId23" imgW="583947" imgH="431613" progId="Equation.DSMT4">
                  <p:embed/>
                  <p:pic>
                    <p:nvPicPr>
                      <p:cNvPr id="0" name="Picture 4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64088" y="4653136"/>
                        <a:ext cx="822652" cy="500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7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78" name="Object 46"/>
          <p:cNvGraphicFramePr>
            <a:graphicFrameLocks noChangeAspect="1"/>
          </p:cNvGraphicFramePr>
          <p:nvPr/>
        </p:nvGraphicFramePr>
        <p:xfrm>
          <a:off x="1691680" y="5085184"/>
          <a:ext cx="2039056" cy="648072"/>
        </p:xfrm>
        <a:graphic>
          <a:graphicData uri="http://schemas.openxmlformats.org/presentationml/2006/ole">
            <mc:AlternateContent xmlns:mc="http://schemas.openxmlformats.org/markup-compatibility/2006">
              <mc:Choice xmlns:v="urn:schemas-microsoft-com:vml" Requires="v">
                <p:oleObj spid="_x0000_s18508" name="Equation" r:id="rId25" imgW="1231366" imgH="393529" progId="Equation.DSMT4">
                  <p:embed/>
                </p:oleObj>
              </mc:Choice>
              <mc:Fallback>
                <p:oleObj name="Equation" r:id="rId25" imgW="1231366" imgH="393529" progId="Equation.DSMT4">
                  <p:embed/>
                  <p:pic>
                    <p:nvPicPr>
                      <p:cNvPr id="0" name="Picture 4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91680" y="5085184"/>
                        <a:ext cx="2039056"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81"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80" name="Object 48"/>
          <p:cNvGraphicFramePr>
            <a:graphicFrameLocks noChangeAspect="1"/>
          </p:cNvGraphicFramePr>
          <p:nvPr/>
        </p:nvGraphicFramePr>
        <p:xfrm>
          <a:off x="4067944" y="5733256"/>
          <a:ext cx="691277" cy="360040"/>
        </p:xfrm>
        <a:graphic>
          <a:graphicData uri="http://schemas.openxmlformats.org/presentationml/2006/ole">
            <mc:AlternateContent xmlns:mc="http://schemas.openxmlformats.org/markup-compatibility/2006">
              <mc:Choice xmlns:v="urn:schemas-microsoft-com:vml" Requires="v">
                <p:oleObj spid="_x0000_s18509" name="Equation" r:id="rId27" imgW="457200" imgH="241300" progId="Equation.DSMT4">
                  <p:embed/>
                </p:oleObj>
              </mc:Choice>
              <mc:Fallback>
                <p:oleObj name="Equation" r:id="rId27" imgW="457200" imgH="241300" progId="Equation.DSMT4">
                  <p:embed/>
                  <p:pic>
                    <p:nvPicPr>
                      <p:cNvPr id="0" name="Picture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67944" y="5733256"/>
                        <a:ext cx="691277"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83"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482" name="Object 50"/>
          <p:cNvGraphicFramePr>
            <a:graphicFrameLocks noChangeAspect="1"/>
          </p:cNvGraphicFramePr>
          <p:nvPr/>
        </p:nvGraphicFramePr>
        <p:xfrm>
          <a:off x="7884368" y="5733256"/>
          <a:ext cx="878498" cy="360040"/>
        </p:xfrm>
        <a:graphic>
          <a:graphicData uri="http://schemas.openxmlformats.org/presentationml/2006/ole">
            <mc:AlternateContent xmlns:mc="http://schemas.openxmlformats.org/markup-compatibility/2006">
              <mc:Choice xmlns:v="urn:schemas-microsoft-com:vml" Requires="v">
                <p:oleObj spid="_x0000_s18510" name="Equation" r:id="rId29" imgW="583947" imgH="241195" progId="Equation.DSMT4">
                  <p:embed/>
                </p:oleObj>
              </mc:Choice>
              <mc:Fallback>
                <p:oleObj name="Equation" r:id="rId29" imgW="583947" imgH="241195" progId="Equation.DSMT4">
                  <p:embed/>
                  <p:pic>
                    <p:nvPicPr>
                      <p:cNvPr id="0" name="Picture 5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84368" y="5733256"/>
                        <a:ext cx="878498"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16</a:t>
            </a:fld>
            <a:endParaRPr lang="en-US" altLang="zh-TW" sz="1600">
              <a:solidFill>
                <a:schemeClr val="accent6">
                  <a:lumMod val="20000"/>
                  <a:lumOff val="8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107504" y="260648"/>
            <a:ext cx="8964488" cy="668338"/>
          </a:xfrm>
        </p:spPr>
        <p:txBody>
          <a:bodyPr/>
          <a:lstStyle/>
          <a:p>
            <a:pPr marL="1076325" indent="-1076325" eaLnBrk="1" hangingPunct="1"/>
            <a:r>
              <a:rPr lang="en-US" altLang="zh-TW" sz="3200" b="0" dirty="0" smtClean="0"/>
              <a:t>10.1.2 Portfolio Analysis and the Single-Index Model</a:t>
            </a:r>
          </a:p>
        </p:txBody>
      </p:sp>
      <p:sp>
        <p:nvSpPr>
          <p:cNvPr id="20489" name="Rectangle 11"/>
          <p:cNvSpPr>
            <a:spLocks noGrp="1" noChangeArrowheads="1"/>
          </p:cNvSpPr>
          <p:nvPr>
            <p:ph idx="1"/>
          </p:nvPr>
        </p:nvSpPr>
        <p:spPr>
          <a:xfrm>
            <a:off x="251520" y="1052736"/>
            <a:ext cx="8569325" cy="942975"/>
          </a:xfrm>
        </p:spPr>
        <p:txBody>
          <a:bodyPr>
            <a:normAutofit/>
          </a:bodyPr>
          <a:lstStyle/>
          <a:p>
            <a:pPr>
              <a:lnSpc>
                <a:spcPct val="90000"/>
              </a:lnSpc>
            </a:pPr>
            <a:r>
              <a:rPr lang="en-US" altLang="zh-TW" dirty="0" smtClean="0"/>
              <a:t>The maximization procedure maximizes a linear combination of the following two equations:</a:t>
            </a:r>
          </a:p>
        </p:txBody>
      </p:sp>
      <p:sp>
        <p:nvSpPr>
          <p:cNvPr id="20486"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482" name="Object 4"/>
          <p:cNvGraphicFramePr>
            <a:graphicFrameLocks noChangeAspect="1"/>
          </p:cNvGraphicFramePr>
          <p:nvPr/>
        </p:nvGraphicFramePr>
        <p:xfrm>
          <a:off x="1115616" y="1639639"/>
          <a:ext cx="5426075" cy="1357313"/>
        </p:xfrm>
        <a:graphic>
          <a:graphicData uri="http://schemas.openxmlformats.org/presentationml/2006/ole">
            <mc:AlternateContent xmlns:mc="http://schemas.openxmlformats.org/markup-compatibility/2006">
              <mc:Choice xmlns:v="urn:schemas-microsoft-com:vml" Requires="v">
                <p:oleObj spid="_x0000_s20498" name="Equation" r:id="rId3" imgW="3568680" imgH="888840" progId="Equation.DSMT4">
                  <p:embed/>
                </p:oleObj>
              </mc:Choice>
              <mc:Fallback>
                <p:oleObj name="Equation" r:id="rId3" imgW="3568680" imgH="8888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639639"/>
                        <a:ext cx="5426075" cy="135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7"/>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zh-TW" altLang="en-US"/>
          </a:p>
        </p:txBody>
      </p:sp>
      <p:sp>
        <p:nvSpPr>
          <p:cNvPr id="20488" name="Rectangle 9"/>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zh-TW" altLang="en-US"/>
          </a:p>
        </p:txBody>
      </p:sp>
      <p:sp>
        <p:nvSpPr>
          <p:cNvPr id="2049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5" name="Text Box 13"/>
          <p:cNvSpPr txBox="1">
            <a:spLocks noChangeArrowheads="1"/>
          </p:cNvSpPr>
          <p:nvPr/>
        </p:nvSpPr>
        <p:spPr bwMode="auto">
          <a:xfrm>
            <a:off x="7380312" y="1772816"/>
            <a:ext cx="936104"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10.16a)</a:t>
            </a:r>
            <a:endParaRPr lang="en-US" altLang="zh-TW" sz="1600" dirty="0">
              <a:solidFill>
                <a:schemeClr val="accent1"/>
              </a:solidFill>
              <a:latin typeface="Times New Roman" pitchFamily="18" charset="0"/>
              <a:cs typeface="Times New Roman" pitchFamily="18" charset="0"/>
            </a:endParaRPr>
          </a:p>
        </p:txBody>
      </p:sp>
      <p:sp>
        <p:nvSpPr>
          <p:cNvPr id="16" name="Text Box 13"/>
          <p:cNvSpPr txBox="1">
            <a:spLocks noChangeArrowheads="1"/>
          </p:cNvSpPr>
          <p:nvPr/>
        </p:nvSpPr>
        <p:spPr bwMode="auto">
          <a:xfrm>
            <a:off x="7380312" y="2514382"/>
            <a:ext cx="936104"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10.16b)</a:t>
            </a:r>
            <a:endParaRPr lang="en-US" altLang="zh-TW" sz="1600" dirty="0">
              <a:solidFill>
                <a:schemeClr val="accent1"/>
              </a:solidFill>
              <a:latin typeface="Times New Roman" pitchFamily="18" charset="0"/>
              <a:cs typeface="Times New Roman" pitchFamily="18" charset="0"/>
            </a:endParaRPr>
          </a:p>
        </p:txBody>
      </p:sp>
      <p:sp>
        <p:nvSpPr>
          <p:cNvPr id="18" name="Rectangle 11"/>
          <p:cNvSpPr txBox="1">
            <a:spLocks noChangeArrowheads="1"/>
          </p:cNvSpPr>
          <p:nvPr/>
        </p:nvSpPr>
        <p:spPr>
          <a:xfrm>
            <a:off x="251520" y="3140968"/>
            <a:ext cx="8641333" cy="2671167"/>
          </a:xfrm>
          <a:prstGeom prst="rect">
            <a:avLst/>
          </a:prstGeom>
        </p:spPr>
        <p:txBody>
          <a:bodyPr vert="horz" lIns="91440" tIns="45720" rIns="91440" bIns="45720" rtlCol="0">
            <a:normAutofit/>
          </a:bodyPr>
          <a:lstStyle/>
          <a:p>
            <a:pPr marL="173038" indent="-173038" fontAlgn="auto">
              <a:spcBef>
                <a:spcPts val="0"/>
              </a:spcBef>
              <a:spcAft>
                <a:spcPts val="0"/>
              </a:spcAft>
              <a:buSzPct val="70000"/>
              <a:buFont typeface="Arial" pitchFamily="34" charset="0"/>
              <a:buChar char="•"/>
            </a:pPr>
            <a:r>
              <a:rPr lang="en-US" altLang="zh-TW" sz="2000" dirty="0" smtClean="0">
                <a:solidFill>
                  <a:schemeClr val="accent1"/>
                </a:solidFill>
                <a:latin typeface="Times New Roman" pitchFamily="18" charset="0"/>
                <a:cs typeface="Times New Roman" pitchFamily="18" charset="0"/>
              </a:rPr>
              <a:t>The first constraint is equivalent to requiring that the sum of the weights of the component securities is equal to one. </a:t>
            </a:r>
          </a:p>
          <a:p>
            <a:pPr marL="173038" indent="-173038" fontAlgn="auto">
              <a:spcBef>
                <a:spcPts val="0"/>
              </a:spcBef>
              <a:spcAft>
                <a:spcPts val="0"/>
              </a:spcAft>
              <a:buSzPct val="70000"/>
              <a:buFont typeface="Arial" pitchFamily="34" charset="0"/>
              <a:buChar char="•"/>
            </a:pPr>
            <a:r>
              <a:rPr lang="en-US" altLang="zh-TW" sz="2000" dirty="0" smtClean="0">
                <a:solidFill>
                  <a:schemeClr val="accent1"/>
                </a:solidFill>
                <a:latin typeface="Times New Roman" pitchFamily="18" charset="0"/>
                <a:cs typeface="Times New Roman" pitchFamily="18" charset="0"/>
              </a:rPr>
              <a:t>The second constraint requires that the weight of the market index within the portfolio returns is equal to the summation of the weighted adjustment factors of the component securities. </a:t>
            </a:r>
          </a:p>
          <a:p>
            <a:pPr marL="173038" indent="-173038" fontAlgn="auto">
              <a:spcBef>
                <a:spcPts val="0"/>
              </a:spcBef>
              <a:spcAft>
                <a:spcPts val="0"/>
              </a:spcAft>
              <a:buSzPct val="70000"/>
              <a:buFont typeface="Arial" pitchFamily="34" charset="0"/>
              <a:buChar char="•"/>
            </a:pPr>
            <a:r>
              <a:rPr lang="en-US" altLang="zh-TW" sz="2000" dirty="0" smtClean="0">
                <a:solidFill>
                  <a:schemeClr val="accent1"/>
                </a:solidFill>
                <a:latin typeface="Times New Roman" pitchFamily="18" charset="0"/>
                <a:cs typeface="Times New Roman" pitchFamily="18" charset="0"/>
              </a:rPr>
              <a:t>Combining the above two objective functions with the two constraints yields a </a:t>
            </a:r>
            <a:r>
              <a:rPr lang="en-US" altLang="zh-TW" sz="2000" dirty="0" err="1" smtClean="0">
                <a:solidFill>
                  <a:schemeClr val="accent1"/>
                </a:solidFill>
                <a:latin typeface="Times New Roman" pitchFamily="18" charset="0"/>
                <a:cs typeface="Times New Roman" pitchFamily="18" charset="0"/>
              </a:rPr>
              <a:t>Lagrangian</a:t>
            </a:r>
            <a:r>
              <a:rPr lang="en-US" altLang="zh-TW" sz="2000" dirty="0" smtClean="0">
                <a:solidFill>
                  <a:schemeClr val="accent1"/>
                </a:solidFill>
                <a:latin typeface="Times New Roman" pitchFamily="18" charset="0"/>
                <a:cs typeface="Times New Roman" pitchFamily="18" charset="0"/>
              </a:rPr>
              <a:t> function:</a:t>
            </a:r>
            <a:endParaRPr lang="zh-TW" altLang="zh-TW" sz="2000" dirty="0" smtClean="0">
              <a:solidFill>
                <a:schemeClr val="accent1"/>
              </a:solidFill>
              <a:latin typeface="Times New Roman" pitchFamily="18" charset="0"/>
              <a:cs typeface="Times New Roman" pitchFamily="18" charset="0"/>
            </a:endParaRPr>
          </a:p>
          <a:p>
            <a:pPr marL="173038" marR="0" lvl="0" indent="-173038" algn="l" defTabSz="914400" rtl="0" eaLnBrk="1" fontAlgn="auto" latinLnBrk="0" hangingPunct="1">
              <a:spcBef>
                <a:spcPts val="0"/>
              </a:spcBef>
              <a:spcAft>
                <a:spcPts val="0"/>
              </a:spcAft>
              <a:buClrTx/>
              <a:buSzPct val="70000"/>
              <a:buFont typeface="Arial" pitchFamily="34" charset="0"/>
              <a:buChar char="•"/>
              <a:tabLst/>
              <a:defRPr/>
            </a:pPr>
            <a:endParaRPr kumimoji="0" lang="en-US" altLang="zh-TW" sz="20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endParaRPr>
          </a:p>
        </p:txBody>
      </p:sp>
      <p:sp>
        <p:nvSpPr>
          <p:cNvPr id="2049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495" name="Object 15"/>
          <p:cNvGraphicFramePr>
            <a:graphicFrameLocks noChangeAspect="1"/>
          </p:cNvGraphicFramePr>
          <p:nvPr/>
        </p:nvGraphicFramePr>
        <p:xfrm>
          <a:off x="1475656" y="5229200"/>
          <a:ext cx="5837449" cy="1224136"/>
        </p:xfrm>
        <a:graphic>
          <a:graphicData uri="http://schemas.openxmlformats.org/presentationml/2006/ole">
            <mc:AlternateContent xmlns:mc="http://schemas.openxmlformats.org/markup-compatibility/2006">
              <mc:Choice xmlns:v="urn:schemas-microsoft-com:vml" Requires="v">
                <p:oleObj spid="_x0000_s20499" name="Equation" r:id="rId5" imgW="3721100" imgH="914400" progId="Equation.DSMT4">
                  <p:embed/>
                </p:oleObj>
              </mc:Choice>
              <mc:Fallback>
                <p:oleObj name="Equation" r:id="rId5" imgW="3721100" imgH="91440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5229200"/>
                        <a:ext cx="5837449"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17</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1728192"/>
          </a:xfrm>
        </p:spPr>
        <p:txBody>
          <a:bodyPr>
            <a:noAutofit/>
          </a:bodyPr>
          <a:lstStyle/>
          <a:p>
            <a:pPr>
              <a:lnSpc>
                <a:spcPct val="120000"/>
              </a:lnSpc>
            </a:pPr>
            <a:r>
              <a:rPr lang="en-US" altLang="zh-TW" dirty="0" smtClean="0"/>
              <a:t>When low values are exhibited, risk aversion is pronounced; when high values are in evidence, substantial risk taking is allowed. </a:t>
            </a:r>
          </a:p>
          <a:p>
            <a:pPr>
              <a:lnSpc>
                <a:spcPct val="120000"/>
              </a:lnSpc>
            </a:pPr>
            <a:r>
              <a:rPr lang="en-US" altLang="zh-TW" dirty="0" smtClean="0"/>
              <a:t>This notion of the level of risk aversion is best pictured in Figure 10.1. </a:t>
            </a:r>
          </a:p>
          <a:p>
            <a:pPr>
              <a:lnSpc>
                <a:spcPct val="120000"/>
              </a:lnSpc>
            </a:pPr>
            <a:r>
              <a:rPr lang="en-US" altLang="zh-TW" dirty="0" smtClean="0"/>
              <a:t>In Figure 10.1, </a:t>
            </a:r>
            <a:r>
              <a:rPr lang="en-US" altLang="zh-TW" i="1" dirty="0" smtClean="0"/>
              <a:t>A </a:t>
            </a:r>
            <a:r>
              <a:rPr lang="en-US" altLang="zh-TW" dirty="0" smtClean="0"/>
              <a:t>represents an investor’s objective function to minimize the risk only</a:t>
            </a:r>
            <a:r>
              <a:rPr lang="zh-TW" altLang="en-US" dirty="0" smtClean="0"/>
              <a:t>－</a:t>
            </a:r>
            <a:r>
              <a:rPr lang="en-US" altLang="zh-TW" dirty="0" smtClean="0"/>
              <a:t>therefore, the aggressiveness to return is zero. </a:t>
            </a:r>
          </a:p>
          <a:p>
            <a:pPr>
              <a:lnSpc>
                <a:spcPct val="120000"/>
              </a:lnSpc>
            </a:pPr>
            <a:r>
              <a:rPr lang="en-US" altLang="zh-TW" dirty="0" smtClean="0"/>
              <a:t>C represents an investor’s objective function to maximize returns only</a:t>
            </a:r>
            <a:r>
              <a:rPr lang="zh-TW" altLang="en-US" dirty="0" smtClean="0"/>
              <a:t>－</a:t>
            </a:r>
            <a:r>
              <a:rPr lang="en-US" altLang="zh-TW" dirty="0" smtClean="0"/>
              <a:t>therefore, the aggressiveness to return is infinite. </a:t>
            </a:r>
          </a:p>
          <a:p>
            <a:pPr>
              <a:lnSpc>
                <a:spcPct val="120000"/>
              </a:lnSpc>
            </a:pPr>
            <a:r>
              <a:rPr lang="en-US" altLang="zh-TW" dirty="0" smtClean="0"/>
              <a:t>At </a:t>
            </a:r>
            <a:r>
              <a:rPr lang="en-US" altLang="zh-TW" i="1" dirty="0" smtClean="0"/>
              <a:t>B </a:t>
            </a:r>
            <a:r>
              <a:rPr lang="en-US" altLang="zh-TW" dirty="0" smtClean="0"/>
              <a:t>an investor’s attitude toward return and risk is between </a:t>
            </a:r>
            <a:r>
              <a:rPr lang="en-US" altLang="zh-TW" i="1" dirty="0" smtClean="0"/>
              <a:t>A </a:t>
            </a:r>
            <a:r>
              <a:rPr lang="en-US" altLang="zh-TW" dirty="0" smtClean="0"/>
              <a:t>and C.</a:t>
            </a:r>
            <a:endParaRPr lang="en-US" altLang="zh-TW" dirty="0"/>
          </a:p>
        </p:txBody>
      </p:sp>
      <p:pic>
        <p:nvPicPr>
          <p:cNvPr id="95235" name="Picture 3"/>
          <p:cNvPicPr>
            <a:picLocks noChangeAspect="1" noChangeArrowheads="1"/>
          </p:cNvPicPr>
          <p:nvPr/>
        </p:nvPicPr>
        <p:blipFill>
          <a:blip r:embed="rId2" cstate="print"/>
          <a:srcRect/>
          <a:stretch>
            <a:fillRect/>
          </a:stretch>
        </p:blipFill>
        <p:spPr bwMode="auto">
          <a:xfrm>
            <a:off x="1907704" y="3349001"/>
            <a:ext cx="5256584" cy="2855522"/>
          </a:xfrm>
          <a:prstGeom prst="rect">
            <a:avLst/>
          </a:prstGeom>
          <a:noFill/>
          <a:ln w="9525">
            <a:noFill/>
            <a:miter lim="800000"/>
            <a:headEnd/>
            <a:tailEnd/>
          </a:ln>
        </p:spPr>
      </p:pic>
      <p:sp>
        <p:nvSpPr>
          <p:cNvPr id="8" name="TextBox 7"/>
          <p:cNvSpPr txBox="1"/>
          <p:nvPr/>
        </p:nvSpPr>
        <p:spPr>
          <a:xfrm>
            <a:off x="1619672" y="6093296"/>
            <a:ext cx="5976664"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10.1 Level of Risk Aversion and Investors’ Investment Attitude</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18</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pic>
        <p:nvPicPr>
          <p:cNvPr id="56326" name="Picture 6"/>
          <p:cNvPicPr>
            <a:picLocks noChangeAspect="1" noChangeArrowheads="1"/>
          </p:cNvPicPr>
          <p:nvPr/>
        </p:nvPicPr>
        <p:blipFill>
          <a:blip r:embed="rId3" cstate="print"/>
          <a:srcRect/>
          <a:stretch>
            <a:fillRect/>
          </a:stretch>
        </p:blipFill>
        <p:spPr bwMode="auto">
          <a:xfrm>
            <a:off x="1979712" y="2996952"/>
            <a:ext cx="4896544" cy="3139936"/>
          </a:xfrm>
          <a:prstGeom prst="rect">
            <a:avLst/>
          </a:prstGeom>
          <a:noFill/>
          <a:ln w="9525">
            <a:noFill/>
            <a:miter lim="800000"/>
            <a:headEnd/>
            <a:tailEnd/>
          </a:ln>
        </p:spPr>
      </p:pic>
      <p:sp>
        <p:nvSpPr>
          <p:cNvPr id="8" name="TextBox 7"/>
          <p:cNvSpPr txBox="1"/>
          <p:nvPr/>
        </p:nvSpPr>
        <p:spPr>
          <a:xfrm>
            <a:off x="827584" y="6093296"/>
            <a:ext cx="7416824" cy="43204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10.2 Level of Risk Aversion and Object Function</a:t>
            </a:r>
            <a:endParaRPr kumimoji="0" lang="zh-TW" alt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9" name="Content Placeholder 2"/>
          <p:cNvSpPr>
            <a:spLocks noGrp="1"/>
          </p:cNvSpPr>
          <p:nvPr>
            <p:ph idx="1"/>
          </p:nvPr>
        </p:nvSpPr>
        <p:spPr>
          <a:xfrm>
            <a:off x="251520" y="404664"/>
            <a:ext cx="8640960" cy="2664296"/>
          </a:xfrm>
        </p:spPr>
        <p:txBody>
          <a:bodyPr>
            <a:noAutofit/>
          </a:bodyPr>
          <a:lstStyle/>
          <a:p>
            <a:r>
              <a:rPr lang="zh-TW" altLang="zh-TW" b="1" dirty="0" smtClean="0"/>
              <a:t> </a:t>
            </a:r>
            <a:r>
              <a:rPr lang="en-US" altLang="zh-TW" dirty="0" smtClean="0"/>
              <a:t>Figure 10.2 provides further illustration of the approach being utilized. </a:t>
            </a:r>
          </a:p>
          <a:p>
            <a:r>
              <a:rPr lang="en-US" altLang="zh-TW" dirty="0" smtClean="0"/>
              <a:t>What is depicted is the variation of the objective function </a:t>
            </a:r>
            <a:r>
              <a:rPr lang="en-US" altLang="zh-TW" i="1" dirty="0" smtClean="0"/>
              <a:t>P </a:t>
            </a:r>
            <a:r>
              <a:rPr lang="en-US" altLang="zh-TW" dirty="0" smtClean="0"/>
              <a:t>as the parameter denoting risk is varied. </a:t>
            </a:r>
          </a:p>
          <a:p>
            <a:r>
              <a:rPr lang="en-US" altLang="zh-TW" dirty="0" smtClean="0"/>
              <a:t>Points </a:t>
            </a:r>
            <a:r>
              <a:rPr lang="en-US" altLang="zh-TW" i="1" dirty="0" smtClean="0"/>
              <a:t>A </a:t>
            </a:r>
            <a:r>
              <a:rPr lang="en-US" altLang="zh-TW" dirty="0" smtClean="0"/>
              <a:t>and </a:t>
            </a:r>
            <a:r>
              <a:rPr lang="en-US" altLang="zh-TW" i="1" dirty="0" smtClean="0"/>
              <a:t>C</a:t>
            </a:r>
            <a:r>
              <a:rPr lang="en-US" altLang="zh-TW" dirty="0" smtClean="0"/>
              <a:t> are as discussed for Figure 10.1. </a:t>
            </a:r>
          </a:p>
          <a:p>
            <a:r>
              <a:rPr lang="en-US" altLang="zh-TW" dirty="0" smtClean="0"/>
              <a:t>Lines </a:t>
            </a:r>
            <a:r>
              <a:rPr lang="en-US" altLang="zh-TW" i="1" dirty="0" smtClean="0"/>
              <a:t>BD </a:t>
            </a:r>
            <a:r>
              <a:rPr lang="en-US" altLang="zh-TW" dirty="0" smtClean="0"/>
              <a:t>and </a:t>
            </a:r>
            <a:r>
              <a:rPr lang="en-US" altLang="zh-TW" dirty="0" smtClean="0">
                <a:latin typeface="+mn-lt"/>
              </a:rPr>
              <a:t>B’D’</a:t>
            </a:r>
            <a:r>
              <a:rPr lang="en-US" altLang="zh-TW" i="1" dirty="0" smtClean="0">
                <a:latin typeface="+mn-lt"/>
              </a:rPr>
              <a:t> </a:t>
            </a:r>
            <a:r>
              <a:rPr lang="en-US" altLang="zh-TW" dirty="0" smtClean="0"/>
              <a:t>represent the objective function when the risk-aversion parameter is equal to one. </a:t>
            </a:r>
          </a:p>
          <a:p>
            <a:r>
              <a:rPr lang="en-US" altLang="zh-TW" dirty="0" smtClean="0"/>
              <a:t>Note that </a:t>
            </a:r>
            <a:r>
              <a:rPr lang="en-US" altLang="zh-TW" i="1" dirty="0" smtClean="0"/>
              <a:t>BD </a:t>
            </a:r>
            <a:r>
              <a:rPr lang="en-US" altLang="zh-TW" dirty="0" smtClean="0"/>
              <a:t>instead of </a:t>
            </a:r>
            <a:r>
              <a:rPr lang="en-US" altLang="zh-TW" i="1" dirty="0" smtClean="0"/>
              <a:t> </a:t>
            </a:r>
            <a:r>
              <a:rPr lang="en-US" altLang="zh-TW" dirty="0" smtClean="0"/>
              <a:t>represents the maximization of the objective function. </a:t>
            </a:r>
          </a:p>
          <a:p>
            <a:r>
              <a:rPr lang="en-US" altLang="zh-TW" dirty="0" smtClean="0"/>
              <a:t>In sum, different values of      generate different optimal objective functions.</a:t>
            </a:r>
            <a:endParaRPr lang="zh-TW" altLang="zh-TW" dirty="0"/>
          </a:p>
        </p:txBody>
      </p:sp>
      <p:sp>
        <p:nvSpPr>
          <p:cNvPr id="563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6327" name="Object 7"/>
          <p:cNvGraphicFramePr>
            <a:graphicFrameLocks noChangeAspect="1"/>
          </p:cNvGraphicFramePr>
          <p:nvPr/>
        </p:nvGraphicFramePr>
        <p:xfrm>
          <a:off x="3275856" y="2564904"/>
          <a:ext cx="288032" cy="288032"/>
        </p:xfrm>
        <a:graphic>
          <a:graphicData uri="http://schemas.openxmlformats.org/presentationml/2006/ole">
            <mc:AlternateContent xmlns:mc="http://schemas.openxmlformats.org/markup-compatibility/2006">
              <mc:Choice xmlns:v="urn:schemas-microsoft-com:vml" Requires="v">
                <p:oleObj spid="_x0000_s56329" name="Equation" r:id="rId4" imgW="164957" imgH="152268" progId="Equation.DSMT4">
                  <p:embed/>
                </p:oleObj>
              </mc:Choice>
              <mc:Fallback>
                <p:oleObj name="Equation" r:id="rId4" imgW="164957" imgH="152268"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564904"/>
                        <a:ext cx="288032"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19</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57200"/>
            <a:ext cx="8218488" cy="739775"/>
          </a:xfrm>
        </p:spPr>
        <p:txBody>
          <a:bodyPr/>
          <a:lstStyle/>
          <a:p>
            <a:pPr algn="ctr" eaLnBrk="1" hangingPunct="1"/>
            <a:r>
              <a:rPr lang="en-US" altLang="zh-TW" dirty="0" smtClean="0"/>
              <a:t>Chapter Outline</a:t>
            </a:r>
          </a:p>
        </p:txBody>
      </p:sp>
      <p:sp>
        <p:nvSpPr>
          <p:cNvPr id="51203" name="Rectangle 3"/>
          <p:cNvSpPr>
            <a:spLocks noGrp="1" noChangeArrowheads="1"/>
          </p:cNvSpPr>
          <p:nvPr>
            <p:ph idx="1"/>
          </p:nvPr>
        </p:nvSpPr>
        <p:spPr>
          <a:xfrm>
            <a:off x="323850" y="1268413"/>
            <a:ext cx="8640763" cy="3888779"/>
          </a:xfrm>
        </p:spPr>
        <p:txBody>
          <a:bodyPr>
            <a:normAutofit/>
          </a:bodyPr>
          <a:lstStyle/>
          <a:p>
            <a:pPr>
              <a:lnSpc>
                <a:spcPct val="150000"/>
              </a:lnSpc>
            </a:pPr>
            <a:r>
              <a:rPr lang="en-US" altLang="zh-TW" dirty="0" smtClean="0"/>
              <a:t>10.1 THE SINGLE-INDEX MODEL</a:t>
            </a:r>
            <a:endParaRPr lang="zh-TW" altLang="zh-TW" dirty="0" smtClean="0"/>
          </a:p>
          <a:p>
            <a:pPr>
              <a:lnSpc>
                <a:spcPct val="150000"/>
              </a:lnSpc>
            </a:pPr>
            <a:r>
              <a:rPr lang="en-US" altLang="zh-TW" dirty="0" smtClean="0"/>
              <a:t>10.1.1Deriving the Single-Index Model</a:t>
            </a:r>
            <a:endParaRPr lang="zh-TW" altLang="zh-TW" dirty="0" smtClean="0"/>
          </a:p>
          <a:p>
            <a:pPr>
              <a:lnSpc>
                <a:spcPct val="150000"/>
              </a:lnSpc>
            </a:pPr>
            <a:r>
              <a:rPr lang="en-US" altLang="zh-TW" dirty="0" smtClean="0"/>
              <a:t>10.1.1.1 Expected Return of a Portfolio		</a:t>
            </a:r>
            <a:endParaRPr lang="zh-TW" altLang="zh-TW" dirty="0" smtClean="0"/>
          </a:p>
          <a:p>
            <a:pPr>
              <a:lnSpc>
                <a:spcPct val="150000"/>
              </a:lnSpc>
            </a:pPr>
            <a:r>
              <a:rPr lang="en-US" altLang="zh-TW" dirty="0" smtClean="0"/>
              <a:t>10.1.1.2 Variance of a Portfolio</a:t>
            </a:r>
            <a:endParaRPr lang="zh-TW" altLang="zh-TW" dirty="0" smtClean="0"/>
          </a:p>
          <a:p>
            <a:pPr>
              <a:lnSpc>
                <a:spcPct val="150000"/>
              </a:lnSpc>
            </a:pPr>
            <a:r>
              <a:rPr lang="en-US" altLang="zh-TW" dirty="0" smtClean="0"/>
              <a:t>10.1.2 Portfolio Analysis and the Single-Index Model</a:t>
            </a:r>
            <a:endParaRPr lang="zh-TW" altLang="zh-TW" dirty="0" smtClean="0"/>
          </a:p>
          <a:p>
            <a:pPr>
              <a:lnSpc>
                <a:spcPct val="150000"/>
              </a:lnSpc>
            </a:pPr>
            <a:r>
              <a:rPr lang="en-US" altLang="zh-TW" dirty="0" smtClean="0"/>
              <a:t>10.1.3 The Market Model and Beta</a:t>
            </a:r>
            <a:endParaRPr lang="zh-TW" altLang="zh-TW" dirty="0" smtClean="0"/>
          </a:p>
          <a:p>
            <a:pPr>
              <a:lnSpc>
                <a:spcPct val="150000"/>
              </a:lnSpc>
            </a:pPr>
            <a:r>
              <a:rPr lang="en-US" altLang="zh-TW" dirty="0" smtClean="0"/>
              <a:t>10.2 MULTIPLE INDEXES AND THE MIM</a:t>
            </a:r>
            <a:endParaRPr lang="zh-TW" altLang="zh-TW" dirty="0" smtClean="0"/>
          </a:p>
          <a:p>
            <a:pPr>
              <a:lnSpc>
                <a:spcPct val="150000"/>
              </a:lnSpc>
            </a:pPr>
            <a:r>
              <a:rPr lang="en-US" altLang="zh-TW" dirty="0" smtClean="0"/>
              <a:t>10.3 SUMMARY</a:t>
            </a:r>
            <a:endParaRPr lang="zh-TW" altLang="zh-TW" dirty="0" smtClean="0"/>
          </a:p>
          <a:p>
            <a:pPr eaLnBrk="1" hangingPunct="1">
              <a:lnSpc>
                <a:spcPct val="150000"/>
              </a:lnSpc>
            </a:pPr>
            <a:endParaRPr lang="en-US" altLang="zh-TW" dirty="0" smtClean="0"/>
          </a:p>
        </p:txBody>
      </p:sp>
      <p:sp>
        <p:nvSpPr>
          <p:cNvPr id="51204" name="Slide Number Placeholder 3"/>
          <p:cNvSpPr>
            <a:spLocks noGrp="1"/>
          </p:cNvSpPr>
          <p:nvPr>
            <p:ph type="sldNum" sz="quarter" idx="12"/>
          </p:nvPr>
        </p:nvSpPr>
        <p:spPr>
          <a:xfrm>
            <a:off x="76200" y="6597352"/>
            <a:ext cx="2047528" cy="360040"/>
          </a:xfrm>
          <a:noFill/>
        </p:spPr>
        <p:txBody>
          <a:bodyPr/>
          <a:lstStyle/>
          <a:p>
            <a:fld id="{E9CB2A06-C5E4-45D2-BB6E-36DC2F32C7E5}" type="slidenum">
              <a:rPr lang="en-US" altLang="zh-TW" sz="1400" b="1">
                <a:solidFill>
                  <a:schemeClr val="accent6">
                    <a:lumMod val="20000"/>
                    <a:lumOff val="80000"/>
                  </a:schemeClr>
                </a:solidFill>
              </a:rPr>
              <a:pPr/>
              <a:t>2</a:t>
            </a:fld>
            <a:endParaRPr lang="en-US" altLang="zh-TW" sz="14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9"/>
          <p:cNvSpPr>
            <a:spLocks noGrp="1" noChangeArrowheads="1"/>
          </p:cNvSpPr>
          <p:nvPr>
            <p:ph idx="1"/>
          </p:nvPr>
        </p:nvSpPr>
        <p:spPr>
          <a:xfrm>
            <a:off x="251520" y="404664"/>
            <a:ext cx="8640960" cy="6048672"/>
          </a:xfrm>
        </p:spPr>
        <p:txBody>
          <a:bodyPr>
            <a:normAutofit/>
          </a:bodyPr>
          <a:lstStyle/>
          <a:p>
            <a:r>
              <a:rPr lang="en-US" altLang="zh-TW" dirty="0" smtClean="0"/>
              <a:t>Now consider the three-security portfolio. In this framework, the preceding objective function expands to:</a:t>
            </a:r>
          </a:p>
          <a:p>
            <a:endParaRPr lang="en-US" altLang="zh-TW" dirty="0" smtClean="0"/>
          </a:p>
          <a:p>
            <a:endParaRPr lang="en-US" altLang="zh-TW" dirty="0" smtClean="0"/>
          </a:p>
          <a:p>
            <a:endParaRPr lang="en-US" altLang="zh-TW" dirty="0" smtClean="0"/>
          </a:p>
          <a:p>
            <a:pPr>
              <a:buNone/>
            </a:pPr>
            <a:endParaRPr lang="en-US" altLang="zh-TW" dirty="0" smtClean="0"/>
          </a:p>
          <a:p>
            <a:r>
              <a:rPr lang="en-US" altLang="zh-TW" dirty="0" smtClean="0"/>
              <a:t>To proceed with the </a:t>
            </a:r>
            <a:r>
              <a:rPr lang="en-US" altLang="zh-TW" dirty="0" err="1" smtClean="0"/>
              <a:t>Lagrangian</a:t>
            </a:r>
            <a:r>
              <a:rPr lang="en-US" altLang="zh-TW" dirty="0" smtClean="0"/>
              <a:t> maximization it is necessary to notice that the above equation has six unknowns — the four weights and the two </a:t>
            </a:r>
            <a:r>
              <a:rPr lang="en-US" altLang="zh-TW" dirty="0" err="1" smtClean="0"/>
              <a:t>Lagrangian</a:t>
            </a:r>
            <a:r>
              <a:rPr lang="en-US" altLang="zh-TW" dirty="0" smtClean="0"/>
              <a:t> coefficients. </a:t>
            </a:r>
          </a:p>
          <a:p>
            <a:r>
              <a:rPr lang="en-US" altLang="zh-TW" dirty="0" smtClean="0"/>
              <a:t>All other values are expected to be known or estimated. </a:t>
            </a:r>
          </a:p>
          <a:p>
            <a:r>
              <a:rPr lang="en-US" altLang="zh-TW" dirty="0" smtClean="0"/>
              <a:t>To maximize, the partial derivative of the objective function is taken with respect to each of the six variables:</a:t>
            </a:r>
            <a:endParaRPr lang="zh-TW" altLang="zh-TW" dirty="0" smtClean="0"/>
          </a:p>
          <a:p>
            <a:endParaRPr lang="en-US" altLang="zh-TW" dirty="0" smtClean="0"/>
          </a:p>
        </p:txBody>
      </p:sp>
      <p:sp>
        <p:nvSpPr>
          <p:cNvPr id="22531" name="Rectangle 5"/>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2530" name="Object 4"/>
          <p:cNvGraphicFramePr>
            <a:graphicFrameLocks noChangeAspect="1"/>
          </p:cNvGraphicFramePr>
          <p:nvPr/>
        </p:nvGraphicFramePr>
        <p:xfrm>
          <a:off x="1331640" y="1000638"/>
          <a:ext cx="5832648" cy="1276234"/>
        </p:xfrm>
        <a:graphic>
          <a:graphicData uri="http://schemas.openxmlformats.org/presentationml/2006/ole">
            <mc:AlternateContent xmlns:mc="http://schemas.openxmlformats.org/markup-compatibility/2006">
              <mc:Choice xmlns:v="urn:schemas-microsoft-com:vml" Requires="v">
                <p:oleObj spid="_x0000_s22543" name="Equation" r:id="rId3" imgW="3441700" imgH="749300" progId="Equation.DSMT4">
                  <p:embed/>
                </p:oleObj>
              </mc:Choice>
              <mc:Fallback>
                <p:oleObj name="Equation" r:id="rId3" imgW="3441700" imgH="749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000638"/>
                        <a:ext cx="5832648" cy="1276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7596336" y="1412776"/>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(10.17)</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253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2537" name="Object 9"/>
          <p:cNvGraphicFramePr>
            <a:graphicFrameLocks noChangeAspect="1"/>
          </p:cNvGraphicFramePr>
          <p:nvPr/>
        </p:nvGraphicFramePr>
        <p:xfrm>
          <a:off x="3419872" y="3861048"/>
          <a:ext cx="2448272" cy="2613623"/>
        </p:xfrm>
        <a:graphic>
          <a:graphicData uri="http://schemas.openxmlformats.org/presentationml/2006/ole">
            <mc:AlternateContent xmlns:mc="http://schemas.openxmlformats.org/markup-compatibility/2006">
              <mc:Choice xmlns:v="urn:schemas-microsoft-com:vml" Requires="v">
                <p:oleObj spid="_x0000_s22544" name="Equation" r:id="rId5" imgW="2057400" imgH="2667000" progId="Equation.DSMT4">
                  <p:embed/>
                </p:oleObj>
              </mc:Choice>
              <mc:Fallback>
                <p:oleObj name="Equation" r:id="rId5" imgW="2057400" imgH="266700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861048"/>
                        <a:ext cx="2448272" cy="2613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2539" name="Object 11"/>
          <p:cNvGraphicFramePr>
            <a:graphicFrameLocks noChangeAspect="1"/>
          </p:cNvGraphicFramePr>
          <p:nvPr/>
        </p:nvGraphicFramePr>
        <p:xfrm>
          <a:off x="7524327" y="4293096"/>
          <a:ext cx="1362807" cy="1461721"/>
        </p:xfrm>
        <a:graphic>
          <a:graphicData uri="http://schemas.openxmlformats.org/presentationml/2006/ole">
            <mc:AlternateContent xmlns:mc="http://schemas.openxmlformats.org/markup-compatibility/2006">
              <mc:Choice xmlns:v="urn:schemas-microsoft-com:vml" Requires="v">
                <p:oleObj spid="_x0000_s22545" name="Equation" r:id="rId7" imgW="1180800" imgH="1269720" progId="Equation.DSMT4">
                  <p:embed/>
                </p:oleObj>
              </mc:Choice>
              <mc:Fallback>
                <p:oleObj name="Equation" r:id="rId7" imgW="1180800" imgH="126972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327" y="4293096"/>
                        <a:ext cx="1362807" cy="1461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156176" y="4797152"/>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(10.18)</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20</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9"/>
          <p:cNvSpPr>
            <a:spLocks noGrp="1" noChangeArrowheads="1"/>
          </p:cNvSpPr>
          <p:nvPr>
            <p:ph idx="1"/>
          </p:nvPr>
        </p:nvSpPr>
        <p:spPr>
          <a:xfrm>
            <a:off x="179512" y="476672"/>
            <a:ext cx="8784976" cy="5904655"/>
          </a:xfrm>
        </p:spPr>
        <p:txBody>
          <a:bodyPr/>
          <a:lstStyle/>
          <a:p>
            <a:pPr>
              <a:lnSpc>
                <a:spcPct val="100000"/>
              </a:lnSpc>
            </a:pPr>
            <a:r>
              <a:rPr lang="en-US" altLang="zh-TW" sz="2000" dirty="0" smtClean="0"/>
              <a:t>Equation (10.18) is a set of six equations in six unknowns when set equal to zero. These six equations can be rewritten in matrix format:</a:t>
            </a:r>
          </a:p>
          <a:p>
            <a:pPr>
              <a:lnSpc>
                <a:spcPct val="100000"/>
              </a:lnSpc>
            </a:pPr>
            <a:endParaRPr lang="en-US" altLang="zh-TW" sz="2000" dirty="0" smtClean="0"/>
          </a:p>
          <a:p>
            <a:pPr>
              <a:lnSpc>
                <a:spcPct val="100000"/>
              </a:lnSpc>
            </a:pPr>
            <a:endParaRPr lang="en-US" altLang="zh-TW" sz="2000" dirty="0" smtClean="0"/>
          </a:p>
          <a:p>
            <a:pPr>
              <a:lnSpc>
                <a:spcPct val="100000"/>
              </a:lnSpc>
            </a:pPr>
            <a:endParaRPr lang="en-US" altLang="zh-TW" sz="2000" dirty="0" smtClean="0"/>
          </a:p>
          <a:p>
            <a:pPr>
              <a:lnSpc>
                <a:spcPct val="100000"/>
              </a:lnSpc>
            </a:pPr>
            <a:endParaRPr lang="en-US" altLang="zh-TW" sz="2000" dirty="0" smtClean="0"/>
          </a:p>
          <a:p>
            <a:pPr>
              <a:lnSpc>
                <a:spcPct val="100000"/>
              </a:lnSpc>
              <a:buNone/>
            </a:pPr>
            <a:endParaRPr lang="en-US" altLang="zh-TW" sz="2000" dirty="0" smtClean="0"/>
          </a:p>
          <a:p>
            <a:pPr>
              <a:lnSpc>
                <a:spcPct val="100000"/>
              </a:lnSpc>
              <a:buNone/>
            </a:pPr>
            <a:endParaRPr lang="en-US" altLang="zh-TW" sz="2000" dirty="0" smtClean="0"/>
          </a:p>
          <a:p>
            <a:pPr>
              <a:lnSpc>
                <a:spcPct val="100000"/>
              </a:lnSpc>
              <a:buNone/>
            </a:pPr>
            <a:endParaRPr lang="en-US" altLang="zh-TW" sz="2000" dirty="0" smtClean="0"/>
          </a:p>
          <a:p>
            <a:pPr>
              <a:lnSpc>
                <a:spcPct val="100000"/>
              </a:lnSpc>
            </a:pPr>
            <a:endParaRPr lang="en-US" altLang="zh-TW" sz="2000" dirty="0" smtClean="0"/>
          </a:p>
          <a:p>
            <a:pPr>
              <a:lnSpc>
                <a:spcPct val="100000"/>
              </a:lnSpc>
            </a:pPr>
            <a:endParaRPr lang="en-US" altLang="zh-TW" sz="2000" dirty="0" smtClean="0"/>
          </a:p>
          <a:p>
            <a:pPr>
              <a:lnSpc>
                <a:spcPct val="100000"/>
              </a:lnSpc>
            </a:pPr>
            <a:r>
              <a:rPr lang="en-US" altLang="zh-TW" sz="2000" dirty="0" smtClean="0"/>
              <a:t>Equation (10.19A) has related the individual securities to the index and has discarded the use of numerous covariance terms. The majority of the elements of the matrix indicated in the first matrix of Equation (10.19A) are zero.</a:t>
            </a:r>
          </a:p>
          <a:p>
            <a:pPr>
              <a:lnSpc>
                <a:spcPct val="100000"/>
              </a:lnSpc>
            </a:pPr>
            <a:r>
              <a:rPr lang="en-US" altLang="zh-TW" sz="2000" dirty="0" smtClean="0"/>
              <a:t>The majority of the elements of the matrix indicated in the first matrix of Equation (l0.19a) are zero. For three securities case, the inputs needed for Equation (10.19a) are three alphas, three betas, and three residual variances for individual securities.</a:t>
            </a:r>
          </a:p>
        </p:txBody>
      </p:sp>
      <p:sp>
        <p:nvSpPr>
          <p:cNvPr id="25604" name="Rectangle 5"/>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5602" name="Object 4"/>
          <p:cNvGraphicFramePr>
            <a:graphicFrameLocks noChangeAspect="1"/>
          </p:cNvGraphicFramePr>
          <p:nvPr/>
        </p:nvGraphicFramePr>
        <p:xfrm>
          <a:off x="1284903" y="1195085"/>
          <a:ext cx="5879385" cy="2305923"/>
        </p:xfrm>
        <a:graphic>
          <a:graphicData uri="http://schemas.openxmlformats.org/presentationml/2006/ole">
            <mc:AlternateContent xmlns:mc="http://schemas.openxmlformats.org/markup-compatibility/2006">
              <mc:Choice xmlns:v="urn:schemas-microsoft-com:vml" Requires="v">
                <p:oleObj spid="_x0000_s25604" name="Equation" r:id="rId3" imgW="4152900" imgH="1625600" progId="Equation.DSMT4">
                  <p:embed/>
                </p:oleObj>
              </mc:Choice>
              <mc:Fallback>
                <p:oleObj name="Equation" r:id="rId3" imgW="4152900" imgH="162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903" y="1195085"/>
                        <a:ext cx="5879385" cy="23059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5" name="Rectangle 7"/>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zh-TW" altLang="en-US"/>
          </a:p>
        </p:txBody>
      </p:sp>
      <p:sp>
        <p:nvSpPr>
          <p:cNvPr id="13" name="TextBox 12"/>
          <p:cNvSpPr txBox="1"/>
          <p:nvPr/>
        </p:nvSpPr>
        <p:spPr>
          <a:xfrm>
            <a:off x="7596336" y="2204864"/>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(10.19a)</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21</a:t>
            </a:fld>
            <a:endParaRPr lang="en-US" altLang="zh-TW" sz="1600">
              <a:solidFill>
                <a:schemeClr val="accent6">
                  <a:lumMod val="20000"/>
                  <a:lumOff val="80000"/>
                </a:schemeClr>
              </a:solidFill>
              <a:latin typeface="Arial"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4"/>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zh-TW" altLang="en-US"/>
          </a:p>
        </p:txBody>
      </p:sp>
      <p:sp>
        <p:nvSpPr>
          <p:cNvPr id="26631" name="Rectangle 6"/>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zh-TW" altLang="en-US"/>
          </a:p>
        </p:txBody>
      </p:sp>
      <p:sp>
        <p:nvSpPr>
          <p:cNvPr id="2663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663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7" name="Content Placeholder 16"/>
          <p:cNvSpPr>
            <a:spLocks noGrp="1"/>
          </p:cNvSpPr>
          <p:nvPr>
            <p:ph idx="1"/>
          </p:nvPr>
        </p:nvSpPr>
        <p:spPr>
          <a:xfrm>
            <a:off x="251520" y="620688"/>
            <a:ext cx="8587680" cy="4824536"/>
          </a:xfrm>
        </p:spPr>
        <p:txBody>
          <a:bodyPr>
            <a:normAutofit/>
          </a:bodyPr>
          <a:lstStyle/>
          <a:p>
            <a:r>
              <a:rPr lang="en-US" altLang="zh-TW" sz="2000" dirty="0" smtClean="0"/>
              <a:t>As in Chapter 8, to solve for the </a:t>
            </a:r>
            <a:r>
              <a:rPr lang="en-US" altLang="zh-TW" sz="2000" i="1" dirty="0" smtClean="0"/>
              <a:t>x </a:t>
            </a:r>
            <a:r>
              <a:rPr lang="en-US" altLang="zh-TW" sz="2000" dirty="0" smtClean="0"/>
              <a:t>column vector of variables the </a:t>
            </a:r>
            <a:r>
              <a:rPr lang="en-US" altLang="zh-TW" sz="2000" i="1" dirty="0" smtClean="0"/>
              <a:t>P</a:t>
            </a:r>
            <a:r>
              <a:rPr lang="en-US" altLang="zh-TW" sz="2000" dirty="0" smtClean="0"/>
              <a:t> matrix is inverted and each side of the equation is </a:t>
            </a:r>
            <a:r>
              <a:rPr lang="en-US" altLang="zh-TW" sz="2000" dirty="0" err="1" smtClean="0"/>
              <a:t>premultiplied</a:t>
            </a:r>
            <a:r>
              <a:rPr lang="en-US" altLang="zh-TW" sz="2000" dirty="0" smtClean="0"/>
              <a:t> by      . </a:t>
            </a:r>
          </a:p>
          <a:p>
            <a:r>
              <a:rPr lang="en-US" altLang="zh-TW" sz="2000" dirty="0" smtClean="0"/>
              <a:t>This yields the </a:t>
            </a:r>
            <a:r>
              <a:rPr lang="en-US" altLang="zh-TW" sz="2000" i="1" dirty="0" smtClean="0"/>
              <a:t>x </a:t>
            </a:r>
            <a:r>
              <a:rPr lang="en-US" altLang="zh-TW" sz="2000" dirty="0" smtClean="0"/>
              <a:t>column vector of variables on the left-hand side and       multiplied by </a:t>
            </a:r>
            <a:r>
              <a:rPr lang="en-US" altLang="zh-TW" sz="2000" i="1" dirty="0" smtClean="0"/>
              <a:t>k, </a:t>
            </a:r>
            <a:r>
              <a:rPr lang="en-US" altLang="zh-TW" sz="2000" dirty="0" smtClean="0"/>
              <a:t>the solution column vector, on the right-hand side.</a:t>
            </a:r>
          </a:p>
          <a:p>
            <a:endParaRPr lang="en-US" altLang="zh-TW" sz="2000" dirty="0" smtClean="0"/>
          </a:p>
          <a:p>
            <a:endParaRPr lang="en-US" altLang="zh-TW" sz="2000" dirty="0" smtClean="0"/>
          </a:p>
          <a:p>
            <a:endParaRPr lang="en-US" altLang="zh-TW" sz="2000" dirty="0" smtClean="0"/>
          </a:p>
          <a:p>
            <a:endParaRPr lang="en-US" altLang="zh-TW" sz="2000" dirty="0" smtClean="0"/>
          </a:p>
          <a:p>
            <a:r>
              <a:rPr lang="en-US" altLang="zh-TW" sz="2000" dirty="0" smtClean="0"/>
              <a:t>where I is the identity matrix.</a:t>
            </a:r>
          </a:p>
          <a:p>
            <a:pPr>
              <a:buNone/>
            </a:pPr>
            <a:endParaRPr lang="zh-TW" altLang="zh-TW" sz="2000" dirty="0" smtClean="0"/>
          </a:p>
          <a:p>
            <a:r>
              <a:rPr lang="en-US" altLang="zh-TW" sz="2000" dirty="0" smtClean="0"/>
              <a:t>In order to estimate a single-index type of optimal portfolio the estimates of a market model are needed; a discussion of the market model and beta estimates is therefore needed as well.</a:t>
            </a:r>
            <a:endParaRPr lang="zh-TW" altLang="zh-TW" sz="2000" dirty="0" smtClean="0"/>
          </a:p>
          <a:p>
            <a:endParaRPr lang="zh-TW" altLang="en-US" sz="2000" dirty="0"/>
          </a:p>
        </p:txBody>
      </p:sp>
      <p:sp>
        <p:nvSpPr>
          <p:cNvPr id="266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6639" name="Object 15"/>
          <p:cNvGraphicFramePr>
            <a:graphicFrameLocks noChangeAspect="1"/>
          </p:cNvGraphicFramePr>
          <p:nvPr/>
        </p:nvGraphicFramePr>
        <p:xfrm>
          <a:off x="3491880" y="2060848"/>
          <a:ext cx="1632182" cy="1224136"/>
        </p:xfrm>
        <a:graphic>
          <a:graphicData uri="http://schemas.openxmlformats.org/presentationml/2006/ole">
            <mc:AlternateContent xmlns:mc="http://schemas.openxmlformats.org/markup-compatibility/2006">
              <mc:Choice xmlns:v="urn:schemas-microsoft-com:vml" Requires="v">
                <p:oleObj spid="_x0000_s26647" name="Equation" r:id="rId3" imgW="876300" imgH="660400" progId="Equation.DSMT4">
                  <p:embed/>
                </p:oleObj>
              </mc:Choice>
              <mc:Fallback>
                <p:oleObj name="Equation" r:id="rId3" imgW="876300" imgH="66040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060848"/>
                        <a:ext cx="1632182"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6641" name="Object 17"/>
          <p:cNvGraphicFramePr>
            <a:graphicFrameLocks noChangeAspect="1"/>
          </p:cNvGraphicFramePr>
          <p:nvPr/>
        </p:nvGraphicFramePr>
        <p:xfrm>
          <a:off x="6444208" y="908720"/>
          <a:ext cx="486054" cy="360040"/>
        </p:xfrm>
        <a:graphic>
          <a:graphicData uri="http://schemas.openxmlformats.org/presentationml/2006/ole">
            <mc:AlternateContent xmlns:mc="http://schemas.openxmlformats.org/markup-compatibility/2006">
              <mc:Choice xmlns:v="urn:schemas-microsoft-com:vml" Requires="v">
                <p:oleObj spid="_x0000_s26648" name="Equation" r:id="rId5" imgW="253890" imgH="190417" progId="Equation.DSMT4">
                  <p:embed/>
                </p:oleObj>
              </mc:Choice>
              <mc:Fallback>
                <p:oleObj name="Equation" r:id="rId5" imgW="253890" imgH="190417"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908720"/>
                        <a:ext cx="48605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6643" name="Object 19"/>
          <p:cNvGraphicFramePr>
            <a:graphicFrameLocks noChangeAspect="1"/>
          </p:cNvGraphicFramePr>
          <p:nvPr/>
        </p:nvGraphicFramePr>
        <p:xfrm>
          <a:off x="7596336" y="1268760"/>
          <a:ext cx="486054" cy="360040"/>
        </p:xfrm>
        <a:graphic>
          <a:graphicData uri="http://schemas.openxmlformats.org/presentationml/2006/ole">
            <mc:AlternateContent xmlns:mc="http://schemas.openxmlformats.org/markup-compatibility/2006">
              <mc:Choice xmlns:v="urn:schemas-microsoft-com:vml" Requires="v">
                <p:oleObj spid="_x0000_s26649" name="Equation" r:id="rId7" imgW="253890" imgH="190417" progId="Equation.DSMT4">
                  <p:embed/>
                </p:oleObj>
              </mc:Choice>
              <mc:Fallback>
                <p:oleObj name="Equation" r:id="rId7" imgW="253890" imgH="190417"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268760"/>
                        <a:ext cx="48605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380312" y="2492896"/>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(10.19b)</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22</a:t>
            </a:fld>
            <a:endParaRPr lang="en-US" altLang="zh-TW" sz="1600">
              <a:solidFill>
                <a:schemeClr val="accent6">
                  <a:lumMod val="20000"/>
                  <a:lumOff val="80000"/>
                </a:schemeClr>
              </a:solidFill>
              <a:latin typeface="Arial" charset="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1520" y="332656"/>
            <a:ext cx="8075613" cy="668338"/>
          </a:xfrm>
        </p:spPr>
        <p:txBody>
          <a:bodyPr/>
          <a:lstStyle/>
          <a:p>
            <a:pPr eaLnBrk="1" hangingPunct="1"/>
            <a:r>
              <a:rPr lang="en-US" altLang="zh-TW" sz="3200" b="0" dirty="0" smtClean="0"/>
              <a:t>Sample Problem 10.3</a:t>
            </a:r>
          </a:p>
        </p:txBody>
      </p:sp>
      <p:sp>
        <p:nvSpPr>
          <p:cNvPr id="57348" name="Text Box 5"/>
          <p:cNvSpPr txBox="1">
            <a:spLocks noChangeArrowheads="1"/>
          </p:cNvSpPr>
          <p:nvPr/>
        </p:nvSpPr>
        <p:spPr bwMode="auto">
          <a:xfrm>
            <a:off x="468313" y="980728"/>
            <a:ext cx="8137525" cy="5529719"/>
          </a:xfrm>
          <a:prstGeom prst="rect">
            <a:avLst/>
          </a:prstGeom>
          <a:noFill/>
          <a:ln w="9525">
            <a:noFill/>
            <a:miter lim="800000"/>
            <a:headEnd/>
            <a:tailEnd/>
          </a:ln>
        </p:spPr>
        <p:txBody>
          <a:bodyPr wrap="square">
            <a:spAutoFit/>
          </a:bodyPr>
          <a:lstStyle/>
          <a:p>
            <a:pPr>
              <a:spcBef>
                <a:spcPts val="448"/>
              </a:spcBef>
              <a:buFont typeface="Arial" pitchFamily="34" charset="0"/>
              <a:buChar char="•"/>
            </a:pPr>
            <a:r>
              <a:rPr lang="en-US" altLang="zh-TW" sz="2000" dirty="0">
                <a:solidFill>
                  <a:schemeClr val="accent1"/>
                </a:solidFill>
                <a:latin typeface="Times New Roman" pitchFamily="18" charset="0"/>
                <a:cs typeface="Times New Roman" pitchFamily="18" charset="0"/>
              </a:rPr>
              <a:t>During the discussion of the single-index model, a method was presented for determining optimal portfolio weights given different levels of risk aversion. </a:t>
            </a:r>
          </a:p>
          <a:p>
            <a:pPr>
              <a:spcBef>
                <a:spcPts val="448"/>
              </a:spcBef>
              <a:buFont typeface="Arial" pitchFamily="34" charset="0"/>
              <a:buChar char="•"/>
            </a:pPr>
            <a:r>
              <a:rPr lang="en-US" altLang="zh-TW" sz="2000" dirty="0" smtClean="0">
                <a:solidFill>
                  <a:schemeClr val="accent1"/>
                </a:solidFill>
                <a:latin typeface="Times New Roman" pitchFamily="18" charset="0"/>
                <a:cs typeface="Times New Roman" pitchFamily="18" charset="0"/>
              </a:rPr>
              <a:t>In </a:t>
            </a:r>
            <a:r>
              <a:rPr lang="en-US" altLang="zh-TW" sz="2000" dirty="0">
                <a:solidFill>
                  <a:schemeClr val="accent1"/>
                </a:solidFill>
                <a:latin typeface="Times New Roman" pitchFamily="18" charset="0"/>
                <a:cs typeface="Times New Roman" pitchFamily="18" charset="0"/>
              </a:rPr>
              <a:t>this section a three-security portfolio is examined in which the returns of the securities are related to a market index</a:t>
            </a:r>
            <a:r>
              <a:rPr lang="en-US" altLang="zh-TW" sz="2000" dirty="0" smtClean="0">
                <a:solidFill>
                  <a:schemeClr val="accent1"/>
                </a:solidFill>
                <a:latin typeface="Times New Roman" pitchFamily="18" charset="0"/>
                <a:cs typeface="Times New Roman" pitchFamily="18" charset="0"/>
              </a:rPr>
              <a:t>.</a:t>
            </a:r>
          </a:p>
          <a:p>
            <a:pPr>
              <a:spcBef>
                <a:spcPts val="448"/>
              </a:spcBef>
              <a:buFont typeface="Arial" pitchFamily="34" charset="0"/>
              <a:buChar char="•"/>
            </a:pPr>
            <a:endParaRPr lang="en-US" altLang="zh-TW" sz="2000" dirty="0">
              <a:solidFill>
                <a:schemeClr val="accent1"/>
              </a:solidFill>
              <a:latin typeface="Times New Roman" pitchFamily="18" charset="0"/>
              <a:cs typeface="Times New Roman" pitchFamily="18" charset="0"/>
            </a:endParaRPr>
          </a:p>
          <a:p>
            <a:pPr>
              <a:spcBef>
                <a:spcPts val="448"/>
              </a:spcBef>
              <a:buFont typeface="Arial" pitchFamily="34" charset="0"/>
              <a:buChar char="•"/>
            </a:pPr>
            <a:endParaRPr lang="en-US" altLang="zh-TW" sz="2000" dirty="0" smtClean="0">
              <a:solidFill>
                <a:schemeClr val="accent1"/>
              </a:solidFill>
              <a:latin typeface="Times New Roman" pitchFamily="18" charset="0"/>
              <a:cs typeface="Times New Roman" pitchFamily="18" charset="0"/>
            </a:endParaRPr>
          </a:p>
          <a:p>
            <a:pPr>
              <a:spcBef>
                <a:spcPts val="448"/>
              </a:spcBef>
              <a:buFont typeface="Arial" pitchFamily="34" charset="0"/>
              <a:buChar char="•"/>
            </a:pPr>
            <a:endParaRPr lang="en-US" altLang="zh-TW" sz="2000" dirty="0">
              <a:solidFill>
                <a:schemeClr val="accent1"/>
              </a:solidFill>
              <a:latin typeface="Times New Roman" pitchFamily="18" charset="0"/>
              <a:cs typeface="Times New Roman" pitchFamily="18" charset="0"/>
            </a:endParaRPr>
          </a:p>
          <a:p>
            <a:pPr>
              <a:spcBef>
                <a:spcPts val="448"/>
              </a:spcBef>
              <a:buFont typeface="Arial" pitchFamily="34" charset="0"/>
              <a:buChar char="•"/>
            </a:pPr>
            <a:endParaRPr lang="en-US" altLang="zh-TW" sz="2000" dirty="0" smtClean="0">
              <a:solidFill>
                <a:schemeClr val="accent1"/>
              </a:solidFill>
              <a:latin typeface="Times New Roman" pitchFamily="18" charset="0"/>
              <a:cs typeface="Times New Roman" pitchFamily="18" charset="0"/>
            </a:endParaRPr>
          </a:p>
          <a:p>
            <a:pPr>
              <a:spcBef>
                <a:spcPts val="448"/>
              </a:spcBef>
            </a:pPr>
            <a:endParaRPr lang="en-US" altLang="zh-TW" sz="2000" dirty="0" smtClean="0">
              <a:solidFill>
                <a:schemeClr val="accent1"/>
              </a:solidFill>
              <a:latin typeface="Times New Roman" pitchFamily="18" charset="0"/>
              <a:cs typeface="Times New Roman" pitchFamily="18" charset="0"/>
            </a:endParaRPr>
          </a:p>
          <a:p>
            <a:pPr>
              <a:spcBef>
                <a:spcPts val="448"/>
              </a:spcBef>
            </a:pPr>
            <a:endParaRPr lang="en-US" altLang="zh-TW" sz="2000" dirty="0" smtClean="0">
              <a:solidFill>
                <a:schemeClr val="accent1"/>
              </a:solidFill>
              <a:latin typeface="Times New Roman" pitchFamily="18" charset="0"/>
              <a:cs typeface="Times New Roman" pitchFamily="18" charset="0"/>
            </a:endParaRPr>
          </a:p>
          <a:p>
            <a:pPr>
              <a:spcBef>
                <a:spcPts val="448"/>
              </a:spcBef>
              <a:buFont typeface="Arial" pitchFamily="34" charset="0"/>
              <a:buChar char="•"/>
            </a:pPr>
            <a:r>
              <a:rPr lang="en-US" altLang="zh-TW" sz="2000" dirty="0">
                <a:solidFill>
                  <a:schemeClr val="accent1"/>
                </a:solidFill>
                <a:latin typeface="Times New Roman" pitchFamily="18" charset="0"/>
                <a:cs typeface="Times New Roman" pitchFamily="18" charset="0"/>
              </a:rPr>
              <a:t>The securities and the index have the following observed parameter estimates taken from actual monthly returns during the period from April 2000 to April 2010 (see Table 10-2). </a:t>
            </a:r>
            <a:endParaRPr lang="en-US" altLang="zh-TW" sz="2000" dirty="0" smtClean="0">
              <a:solidFill>
                <a:schemeClr val="accent1"/>
              </a:solidFill>
              <a:latin typeface="Times New Roman" pitchFamily="18" charset="0"/>
              <a:cs typeface="Times New Roman" pitchFamily="18" charset="0"/>
            </a:endParaRPr>
          </a:p>
          <a:p>
            <a:pPr>
              <a:spcBef>
                <a:spcPts val="448"/>
              </a:spcBef>
              <a:buFont typeface="Arial" pitchFamily="34" charset="0"/>
              <a:buChar char="•"/>
            </a:pPr>
            <a:r>
              <a:rPr lang="en-US" altLang="zh-TW" sz="2000" dirty="0" smtClean="0">
                <a:solidFill>
                  <a:schemeClr val="accent1"/>
                </a:solidFill>
                <a:latin typeface="Times New Roman" pitchFamily="18" charset="0"/>
                <a:cs typeface="Times New Roman" pitchFamily="18" charset="0"/>
              </a:rPr>
              <a:t>The </a:t>
            </a:r>
            <a:r>
              <a:rPr lang="en-US" altLang="zh-TW" sz="2000" dirty="0">
                <a:solidFill>
                  <a:schemeClr val="accent1"/>
                </a:solidFill>
                <a:latin typeface="Times New Roman" pitchFamily="18" charset="0"/>
                <a:cs typeface="Times New Roman" pitchFamily="18" charset="0"/>
              </a:rPr>
              <a:t>table includes the calculation of the beta estimate for each security. </a:t>
            </a:r>
            <a:endParaRPr lang="en-US" altLang="zh-TW" sz="2000" dirty="0" smtClean="0">
              <a:solidFill>
                <a:schemeClr val="accent1"/>
              </a:solidFill>
              <a:latin typeface="Times New Roman" pitchFamily="18" charset="0"/>
              <a:cs typeface="Times New Roman" pitchFamily="18" charset="0"/>
            </a:endParaRPr>
          </a:p>
          <a:p>
            <a:pPr>
              <a:spcBef>
                <a:spcPts val="448"/>
              </a:spcBef>
              <a:buFont typeface="Arial" pitchFamily="34" charset="0"/>
              <a:buChar char="•"/>
            </a:pPr>
            <a:r>
              <a:rPr lang="en-US" altLang="zh-TW" sz="2000" dirty="0">
                <a:solidFill>
                  <a:schemeClr val="accent1"/>
                </a:solidFill>
                <a:latin typeface="Times New Roman" pitchFamily="18" charset="0"/>
                <a:cs typeface="Times New Roman" pitchFamily="18" charset="0"/>
              </a:rPr>
              <a:t>Check these figures, remembering that beta is equal to the covariance of security </a:t>
            </a:r>
            <a:r>
              <a:rPr lang="en-US" altLang="zh-TW" sz="2000" i="1" dirty="0" err="1">
                <a:solidFill>
                  <a:schemeClr val="accent1"/>
                </a:solidFill>
                <a:latin typeface="Times New Roman" pitchFamily="18" charset="0"/>
                <a:cs typeface="Times New Roman" pitchFamily="18" charset="0"/>
              </a:rPr>
              <a:t>i</a:t>
            </a:r>
            <a:r>
              <a:rPr lang="en-US" altLang="zh-TW" sz="2000" i="1" dirty="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with the market divided by the variance of the market </a:t>
            </a:r>
            <a:r>
              <a:rPr lang="en-US" altLang="zh-TW" sz="2000" dirty="0" smtClean="0">
                <a:solidFill>
                  <a:schemeClr val="accent1"/>
                </a:solidFill>
                <a:latin typeface="Times New Roman" pitchFamily="18" charset="0"/>
                <a:cs typeface="Times New Roman" pitchFamily="18" charset="0"/>
              </a:rPr>
              <a:t>returns</a:t>
            </a:r>
            <a:r>
              <a:rPr lang="en-US" altLang="zh-TW" sz="2000" dirty="0">
                <a:solidFill>
                  <a:schemeClr val="accent1"/>
                </a:solidFill>
                <a:latin typeface="Times New Roman" pitchFamily="18" charset="0"/>
                <a:cs typeface="Times New Roman" pitchFamily="18" charset="0"/>
              </a:rPr>
              <a:t>.</a:t>
            </a:r>
            <a:endParaRPr lang="zh-TW" altLang="zh-TW" sz="2000" dirty="0">
              <a:solidFill>
                <a:schemeClr val="accent1"/>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475656" y="2497832"/>
          <a:ext cx="5904657" cy="1291208"/>
        </p:xfrm>
        <a:graphic>
          <a:graphicData uri="http://schemas.openxmlformats.org/drawingml/2006/table">
            <a:tbl>
              <a:tblPr/>
              <a:tblGrid>
                <a:gridCol w="1378553"/>
                <a:gridCol w="912491"/>
                <a:gridCol w="1459987"/>
                <a:gridCol w="1076813"/>
                <a:gridCol w="1076813"/>
              </a:tblGrid>
              <a:tr h="315848">
                <a:tc>
                  <a:txBody>
                    <a:bodyPr/>
                    <a:lstStyle/>
                    <a:p>
                      <a:pPr algn="ctr">
                        <a:spcAft>
                          <a:spcPts val="0"/>
                        </a:spcAft>
                      </a:pPr>
                      <a:endParaRPr lang="zh-TW" sz="1600" kern="100" dirty="0">
                        <a:solidFill>
                          <a:schemeClr val="accent1"/>
                        </a:solidFill>
                        <a:latin typeface="Times New Roman"/>
                        <a:ea typeface="新細明體"/>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dirty="0">
                        <a:solidFill>
                          <a:schemeClr val="accent1"/>
                        </a:solidFill>
                        <a:latin typeface="Times New Roman"/>
                        <a:ea typeface="新細明體"/>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a:solidFill>
                          <a:schemeClr val="accent1"/>
                        </a:solidFill>
                        <a:latin typeface="Times New Roman"/>
                        <a:ea typeface="新細明體"/>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a:solidFill>
                          <a:schemeClr val="accent1"/>
                        </a:solidFill>
                        <a:latin typeface="Times New Roman"/>
                        <a:ea typeface="新細明體"/>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a:solidFill>
                          <a:schemeClr val="accent1"/>
                        </a:solidFill>
                        <a:latin typeface="Times New Roman"/>
                        <a:ea typeface="新細明體"/>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gn="ctr">
                        <a:spcAft>
                          <a:spcPts val="0"/>
                        </a:spcAft>
                      </a:pPr>
                      <a:r>
                        <a:rPr lang="en-US" sz="1600" kern="100">
                          <a:solidFill>
                            <a:schemeClr val="accent1"/>
                          </a:solidFill>
                          <a:latin typeface="Times New Roman"/>
                          <a:ea typeface="新細明體"/>
                        </a:rPr>
                        <a:t>JNJ</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IBM</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BA</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S&amp;P 500</a:t>
                      </a:r>
                      <a:endParaRPr lang="zh-TW" sz="1600" kern="100">
                        <a:solidFill>
                          <a:schemeClr val="accent1"/>
                        </a:solidFill>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accent1"/>
                          </a:solidFill>
                          <a:latin typeface="Times New Roman"/>
                          <a:ea typeface="新細明體"/>
                        </a:rPr>
                        <a:t>0.0080</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0.0050</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0.0113</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−0.0009</a:t>
                      </a:r>
                      <a:endParaRPr lang="zh-TW" sz="1600" kern="100">
                        <a:solidFill>
                          <a:schemeClr val="accent1"/>
                        </a:solidFill>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accent1"/>
                          </a:solidFill>
                          <a:latin typeface="Times New Roman"/>
                          <a:ea typeface="新細明體"/>
                        </a:rPr>
                        <a:t>0.0025</a:t>
                      </a:r>
                      <a:endParaRPr lang="zh-TW" sz="1600" kern="100" dirty="0">
                        <a:solidFill>
                          <a:schemeClr val="accent1"/>
                        </a:solidFill>
                        <a:latin typeface="Times New Roman"/>
                        <a:ea typeface="新細明體"/>
                      </a:endParaRPr>
                    </a:p>
                    <a:p>
                      <a:pPr algn="ctr">
                        <a:spcAft>
                          <a:spcPts val="0"/>
                        </a:spcAft>
                      </a:pPr>
                      <a:r>
                        <a:rPr lang="en-US" sz="1600" kern="100" dirty="0">
                          <a:solidFill>
                            <a:schemeClr val="accent1"/>
                          </a:solidFill>
                          <a:latin typeface="Times New Roman"/>
                          <a:ea typeface="新細明體"/>
                        </a:rPr>
                        <a:t>0.0071</a:t>
                      </a:r>
                      <a:endParaRPr lang="zh-TW" sz="1600" kern="100" dirty="0">
                        <a:solidFill>
                          <a:schemeClr val="accent1"/>
                        </a:solidFill>
                        <a:latin typeface="Times New Roman"/>
                        <a:ea typeface="新細明體"/>
                      </a:endParaRPr>
                    </a:p>
                    <a:p>
                      <a:pPr algn="ctr">
                        <a:spcAft>
                          <a:spcPts val="0"/>
                        </a:spcAft>
                      </a:pPr>
                      <a:r>
                        <a:rPr lang="en-US" sz="1600" kern="100" dirty="0">
                          <a:solidFill>
                            <a:schemeClr val="accent1"/>
                          </a:solidFill>
                          <a:latin typeface="Times New Roman"/>
                          <a:ea typeface="新細明體"/>
                        </a:rPr>
                        <a:t>0.0083</a:t>
                      </a:r>
                      <a:endParaRPr lang="zh-TW" sz="1600" kern="100" dirty="0">
                        <a:solidFill>
                          <a:schemeClr val="accent1"/>
                        </a:solidFill>
                        <a:latin typeface="Times New Roman"/>
                        <a:ea typeface="新細明體"/>
                      </a:endParaRPr>
                    </a:p>
                    <a:p>
                      <a:pPr algn="ctr">
                        <a:spcAft>
                          <a:spcPts val="0"/>
                        </a:spcAft>
                      </a:pPr>
                      <a:r>
                        <a:rPr lang="en-US" sz="1600" kern="100" dirty="0">
                          <a:solidFill>
                            <a:schemeClr val="accent1"/>
                          </a:solidFill>
                          <a:latin typeface="Times New Roman"/>
                          <a:ea typeface="新細明體"/>
                        </a:rPr>
                        <a:t>0.0021</a:t>
                      </a:r>
                      <a:endParaRPr lang="zh-TW" sz="1600" kern="100" dirty="0">
                        <a:solidFill>
                          <a:schemeClr val="accent1"/>
                        </a:solidFill>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accent1"/>
                          </a:solidFill>
                          <a:latin typeface="Times New Roman"/>
                          <a:ea typeface="新細明體"/>
                        </a:rPr>
                        <a:t>0.0007</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0.0006</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0.0007</a:t>
                      </a:r>
                      <a:endParaRPr lang="zh-TW" sz="1600" kern="100">
                        <a:solidFill>
                          <a:schemeClr val="accent1"/>
                        </a:solidFill>
                        <a:latin typeface="Times New Roman"/>
                        <a:ea typeface="新細明體"/>
                      </a:endParaRPr>
                    </a:p>
                    <a:p>
                      <a:pPr algn="ctr">
                        <a:spcAft>
                          <a:spcPts val="0"/>
                        </a:spcAft>
                      </a:pPr>
                      <a:r>
                        <a:rPr lang="en-US" sz="1600" kern="100">
                          <a:solidFill>
                            <a:schemeClr val="accent1"/>
                          </a:solidFill>
                          <a:latin typeface="Times New Roman"/>
                          <a:ea typeface="新細明體"/>
                        </a:rPr>
                        <a:t>0.0021</a:t>
                      </a:r>
                      <a:endParaRPr lang="zh-TW" sz="1600" kern="100">
                        <a:solidFill>
                          <a:schemeClr val="accent1"/>
                        </a:solidFill>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accent1"/>
                          </a:solidFill>
                          <a:latin typeface="Times New Roman"/>
                          <a:ea typeface="新細明體"/>
                        </a:rPr>
                        <a:t>0.37</a:t>
                      </a:r>
                      <a:endParaRPr lang="zh-TW" sz="1600" kern="100" dirty="0">
                        <a:solidFill>
                          <a:schemeClr val="accent1"/>
                        </a:solidFill>
                        <a:latin typeface="Times New Roman"/>
                        <a:ea typeface="新細明體"/>
                      </a:endParaRPr>
                    </a:p>
                    <a:p>
                      <a:pPr algn="ctr">
                        <a:spcAft>
                          <a:spcPts val="0"/>
                        </a:spcAft>
                      </a:pPr>
                      <a:r>
                        <a:rPr lang="en-US" sz="1600" kern="100" dirty="0">
                          <a:solidFill>
                            <a:schemeClr val="accent1"/>
                          </a:solidFill>
                          <a:latin typeface="Times New Roman"/>
                          <a:ea typeface="新細明體"/>
                        </a:rPr>
                        <a:t>1.20</a:t>
                      </a:r>
                      <a:endParaRPr lang="zh-TW" sz="1600" kern="100" dirty="0">
                        <a:solidFill>
                          <a:schemeClr val="accent1"/>
                        </a:solidFill>
                        <a:latin typeface="Times New Roman"/>
                        <a:ea typeface="新細明體"/>
                      </a:endParaRPr>
                    </a:p>
                    <a:p>
                      <a:pPr algn="ctr">
                        <a:spcAft>
                          <a:spcPts val="0"/>
                        </a:spcAft>
                      </a:pPr>
                      <a:r>
                        <a:rPr lang="en-US" sz="1600" kern="100" dirty="0">
                          <a:solidFill>
                            <a:schemeClr val="accent1"/>
                          </a:solidFill>
                          <a:latin typeface="Times New Roman"/>
                          <a:ea typeface="新細明體"/>
                        </a:rPr>
                        <a:t>1.04</a:t>
                      </a:r>
                      <a:endParaRPr lang="zh-TW" sz="1600" kern="100" dirty="0">
                        <a:solidFill>
                          <a:schemeClr val="accent1"/>
                        </a:solidFill>
                        <a:latin typeface="Times New Roman"/>
                        <a:ea typeface="新細明體"/>
                      </a:endParaRPr>
                    </a:p>
                    <a:p>
                      <a:pPr algn="ctr">
                        <a:spcAft>
                          <a:spcPts val="0"/>
                        </a:spcAft>
                      </a:pPr>
                      <a:r>
                        <a:rPr lang="en-US" sz="1600" kern="100" dirty="0">
                          <a:solidFill>
                            <a:schemeClr val="accent1"/>
                          </a:solidFill>
                          <a:latin typeface="Times New Roman"/>
                          <a:ea typeface="新細明體"/>
                        </a:rPr>
                        <a:t>1.00</a:t>
                      </a:r>
                      <a:endParaRPr lang="zh-TW" sz="1600" kern="100" dirty="0">
                        <a:solidFill>
                          <a:schemeClr val="accent1"/>
                        </a:solidFill>
                        <a:latin typeface="Times New Roman"/>
                        <a:ea typeface="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7353" name="Object 9"/>
          <p:cNvGraphicFramePr>
            <a:graphicFrameLocks noChangeAspect="1"/>
          </p:cNvGraphicFramePr>
          <p:nvPr/>
        </p:nvGraphicFramePr>
        <p:xfrm>
          <a:off x="3203849" y="2497832"/>
          <a:ext cx="216024" cy="317682"/>
        </p:xfrm>
        <a:graphic>
          <a:graphicData uri="http://schemas.openxmlformats.org/presentationml/2006/ole">
            <mc:AlternateContent xmlns:mc="http://schemas.openxmlformats.org/markup-compatibility/2006">
              <mc:Choice xmlns:v="urn:schemas-microsoft-com:vml" Requires="v">
                <p:oleObj spid="_x0000_s57358" name="Equation" r:id="rId3" imgW="164957" imgH="241091" progId="Equation.DSMT4">
                  <p:embed/>
                </p:oleObj>
              </mc:Choice>
              <mc:Fallback>
                <p:oleObj name="Equation" r:id="rId3" imgW="164957" imgH="241091"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2497832"/>
                        <a:ext cx="216024" cy="317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2" name="Object 8"/>
          <p:cNvGraphicFramePr>
            <a:graphicFrameLocks noChangeAspect="1"/>
          </p:cNvGraphicFramePr>
          <p:nvPr/>
        </p:nvGraphicFramePr>
        <p:xfrm>
          <a:off x="4139953" y="2497832"/>
          <a:ext cx="610628" cy="288032"/>
        </p:xfrm>
        <a:graphic>
          <a:graphicData uri="http://schemas.openxmlformats.org/presentationml/2006/ole">
            <mc:AlternateContent xmlns:mc="http://schemas.openxmlformats.org/markup-compatibility/2006">
              <mc:Choice xmlns:v="urn:schemas-microsoft-com:vml" Requires="v">
                <p:oleObj spid="_x0000_s57359" name="Equation" r:id="rId5" imgW="508000" imgH="241300" progId="Equation.DSMT4">
                  <p:embed/>
                </p:oleObj>
              </mc:Choice>
              <mc:Fallback>
                <p:oleObj name="Equation" r:id="rId5" imgW="508000" imgH="2413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3" y="2497832"/>
                        <a:ext cx="610628"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1" name="Object 7"/>
          <p:cNvGraphicFramePr>
            <a:graphicFrameLocks noChangeAspect="1"/>
          </p:cNvGraphicFramePr>
          <p:nvPr/>
        </p:nvGraphicFramePr>
        <p:xfrm>
          <a:off x="5365602" y="2569840"/>
          <a:ext cx="790575" cy="276225"/>
        </p:xfrm>
        <a:graphic>
          <a:graphicData uri="http://schemas.openxmlformats.org/presentationml/2006/ole">
            <mc:AlternateContent xmlns:mc="http://schemas.openxmlformats.org/markup-compatibility/2006">
              <mc:Choice xmlns:v="urn:schemas-microsoft-com:vml" Requires="v">
                <p:oleObj spid="_x0000_s57360" name="Equation" r:id="rId7" imgW="787400" imgH="279400" progId="Equation.DSMT4">
                  <p:embed/>
                </p:oleObj>
              </mc:Choice>
              <mc:Fallback>
                <p:oleObj name="Equation" r:id="rId7" imgW="787400" imgH="2794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5602" y="2569840"/>
                        <a:ext cx="7905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0" name="Object 6"/>
          <p:cNvGraphicFramePr>
            <a:graphicFrameLocks noChangeAspect="1"/>
          </p:cNvGraphicFramePr>
          <p:nvPr/>
        </p:nvGraphicFramePr>
        <p:xfrm>
          <a:off x="6732241" y="2497832"/>
          <a:ext cx="216024" cy="332345"/>
        </p:xfrm>
        <a:graphic>
          <a:graphicData uri="http://schemas.openxmlformats.org/presentationml/2006/ole">
            <mc:AlternateContent xmlns:mc="http://schemas.openxmlformats.org/markup-compatibility/2006">
              <mc:Choice xmlns:v="urn:schemas-microsoft-com:vml" Requires="v">
                <p:oleObj spid="_x0000_s57361" name="Equation" r:id="rId9" imgW="126890" imgH="190335" progId="Equation.DSMT4">
                  <p:embed/>
                </p:oleObj>
              </mc:Choice>
              <mc:Fallback>
                <p:oleObj name="Equation" r:id="rId9" imgW="126890" imgH="190335"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241" y="2497832"/>
                        <a:ext cx="216024" cy="332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3" name="TextBox 12"/>
          <p:cNvSpPr txBox="1"/>
          <p:nvPr/>
        </p:nvSpPr>
        <p:spPr>
          <a:xfrm>
            <a:off x="2123728" y="3861048"/>
            <a:ext cx="4680520" cy="360040"/>
          </a:xfrm>
          <a:prstGeom prst="rect">
            <a:avLst/>
          </a:prstGeom>
        </p:spPr>
        <p:txBody>
          <a:bodyPr vert="horz" wrap="square" lIns="91440" tIns="45720" rIns="91440" bIns="45720" rtlCol="0" anchor="ctr">
            <a:noAutofit/>
          </a:bodyPr>
          <a:lstStyle/>
          <a:p>
            <a:pPr fontAlgn="auto">
              <a:spcAft>
                <a:spcPts val="0"/>
              </a:spcAft>
            </a:pPr>
            <a:r>
              <a:rPr lang="en-US" altLang="zh-TW" sz="1600" dirty="0">
                <a:solidFill>
                  <a:schemeClr val="accent1"/>
                </a:solidFill>
                <a:latin typeface="Times New Roman" pitchFamily="18" charset="0"/>
                <a:cs typeface="Times New Roman" pitchFamily="18" charset="0"/>
              </a:rPr>
              <a:t>Table </a:t>
            </a:r>
            <a:r>
              <a:rPr lang="en-US" altLang="zh-TW" sz="1600" dirty="0" smtClean="0">
                <a:solidFill>
                  <a:schemeClr val="accent1"/>
                </a:solidFill>
                <a:latin typeface="Times New Roman" pitchFamily="18" charset="0"/>
                <a:cs typeface="Times New Roman" pitchFamily="18" charset="0"/>
              </a:rPr>
              <a:t>10.2 </a:t>
            </a:r>
            <a:r>
              <a:rPr lang="en-US" altLang="zh-TW" sz="1600" dirty="0">
                <a:solidFill>
                  <a:schemeClr val="accent1"/>
                </a:solidFill>
                <a:latin typeface="Times New Roman" pitchFamily="18" charset="0"/>
                <a:cs typeface="Times New Roman" pitchFamily="18" charset="0"/>
              </a:rPr>
              <a:t>Single Index Model: Three Securities </a:t>
            </a:r>
            <a:r>
              <a:rPr lang="en-US" altLang="zh-TW" sz="1600" dirty="0" smtClean="0">
                <a:solidFill>
                  <a:schemeClr val="accent1"/>
                </a:solidFill>
                <a:latin typeface="Times New Roman" pitchFamily="18" charset="0"/>
                <a:cs typeface="Times New Roman" pitchFamily="18" charset="0"/>
              </a:rPr>
              <a:t>Case</a:t>
            </a:r>
            <a:endParaRPr lang="zh-TW"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23</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Slide Number Placeholder 8"/>
          <p:cNvSpPr>
            <a:spLocks noGrp="1"/>
          </p:cNvSpPr>
          <p:nvPr>
            <p:ph type="sldNum" sz="quarter" idx="12"/>
          </p:nvPr>
        </p:nvSpPr>
        <p:spPr>
          <a:noFill/>
        </p:spPr>
        <p:txBody>
          <a:bodyPr/>
          <a:lstStyle/>
          <a:p>
            <a:fld id="{B294D389-D30D-4B48-BFC0-09EE54CF631F}" type="slidenum">
              <a:rPr lang="en-US" altLang="zh-TW" sz="1600">
                <a:solidFill>
                  <a:schemeClr val="accent6">
                    <a:lumMod val="20000"/>
                    <a:lumOff val="80000"/>
                  </a:schemeClr>
                </a:solidFill>
              </a:rPr>
              <a:pPr/>
              <a:t>24</a:t>
            </a:fld>
            <a:endParaRPr lang="en-US" altLang="zh-TW" sz="1600">
              <a:solidFill>
                <a:schemeClr val="accent6">
                  <a:lumMod val="20000"/>
                  <a:lumOff val="80000"/>
                </a:schemeClr>
              </a:solidFill>
            </a:endParaRPr>
          </a:p>
        </p:txBody>
      </p:sp>
      <p:sp>
        <p:nvSpPr>
          <p:cNvPr id="27653" name="Rectangle 5"/>
          <p:cNvSpPr>
            <a:spLocks noChangeArrowheads="1"/>
          </p:cNvSpPr>
          <p:nvPr/>
        </p:nvSpPr>
        <p:spPr bwMode="auto">
          <a:xfrm>
            <a:off x="0" y="2628900"/>
            <a:ext cx="9144000" cy="0"/>
          </a:xfrm>
          <a:prstGeom prst="rect">
            <a:avLst/>
          </a:prstGeom>
          <a:noFill/>
          <a:ln w="9525">
            <a:noFill/>
            <a:miter lim="800000"/>
            <a:headEnd/>
            <a:tailEnd/>
          </a:ln>
        </p:spPr>
        <p:txBody>
          <a:bodyPr wrap="none" anchor="ctr">
            <a:spAutoFit/>
          </a:bodyPr>
          <a:lstStyle/>
          <a:p>
            <a:endParaRPr lang="zh-TW" altLang="en-US"/>
          </a:p>
        </p:txBody>
      </p:sp>
      <p:sp>
        <p:nvSpPr>
          <p:cNvPr id="27654" name="Rectangle 7"/>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zh-TW" altLang="en-US"/>
          </a:p>
        </p:txBody>
      </p:sp>
      <p:sp>
        <p:nvSpPr>
          <p:cNvPr id="27655" name="Text Box 8"/>
          <p:cNvSpPr txBox="1">
            <a:spLocks noChangeArrowheads="1"/>
          </p:cNvSpPr>
          <p:nvPr/>
        </p:nvSpPr>
        <p:spPr bwMode="auto">
          <a:xfrm>
            <a:off x="323850" y="692696"/>
            <a:ext cx="8640638" cy="707886"/>
          </a:xfrm>
          <a:prstGeom prst="rect">
            <a:avLst/>
          </a:prstGeom>
          <a:noFill/>
          <a:ln w="9525">
            <a:noFill/>
            <a:miter lim="800000"/>
            <a:headEnd/>
            <a:tailEnd/>
          </a:ln>
        </p:spPr>
        <p:txBody>
          <a:bodyPr wrap="square">
            <a:spAutoFit/>
          </a:bodyPr>
          <a:lstStyle/>
          <a:p>
            <a:pPr>
              <a:spcBef>
                <a:spcPct val="50000"/>
              </a:spcBef>
            </a:pPr>
            <a:r>
              <a:rPr lang="en-US" altLang="zh-TW" sz="2000" dirty="0">
                <a:solidFill>
                  <a:schemeClr val="accent1"/>
                </a:solidFill>
                <a:latin typeface="Times New Roman" pitchFamily="18" charset="0"/>
                <a:cs typeface="Times New Roman" pitchFamily="18" charset="0"/>
              </a:rPr>
              <a:t>A matrix can be developed by utilizing the set of data in the first table of this problem and </a:t>
            </a:r>
            <a:r>
              <a:rPr lang="en-US" altLang="zh-TW" sz="2000" dirty="0" smtClean="0">
                <a:solidFill>
                  <a:schemeClr val="accent1"/>
                </a:solidFill>
                <a:latin typeface="Times New Roman" pitchFamily="18" charset="0"/>
                <a:cs typeface="Times New Roman" pitchFamily="18" charset="0"/>
              </a:rPr>
              <a:t>a       </a:t>
            </a:r>
            <a:r>
              <a:rPr lang="en-US" altLang="zh-TW" sz="2000" dirty="0">
                <a:solidFill>
                  <a:schemeClr val="accent1"/>
                </a:solidFill>
                <a:latin typeface="Times New Roman" pitchFamily="18" charset="0"/>
                <a:cs typeface="Times New Roman" pitchFamily="18" charset="0"/>
              </a:rPr>
              <a:t>of 1.0 (denoting moderate risk aversion):</a:t>
            </a:r>
          </a:p>
        </p:txBody>
      </p:sp>
      <p:sp>
        <p:nvSpPr>
          <p:cNvPr id="276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7651" name="Object 9"/>
          <p:cNvGraphicFramePr>
            <a:graphicFrameLocks noChangeAspect="1"/>
          </p:cNvGraphicFramePr>
          <p:nvPr/>
        </p:nvGraphicFramePr>
        <p:xfrm>
          <a:off x="1907382" y="1052736"/>
          <a:ext cx="360362" cy="339725"/>
        </p:xfrm>
        <a:graphic>
          <a:graphicData uri="http://schemas.openxmlformats.org/presentationml/2006/ole">
            <mc:AlternateContent xmlns:mc="http://schemas.openxmlformats.org/markup-compatibility/2006">
              <mc:Choice xmlns:v="urn:schemas-microsoft-com:vml" Requires="v">
                <p:oleObj spid="_x0000_s27665" name="Equation" r:id="rId3" imgW="164957" imgH="152268" progId="Equation.DSMT4">
                  <p:embed/>
                </p:oleObj>
              </mc:Choice>
              <mc:Fallback>
                <p:oleObj name="Equation" r:id="rId3" imgW="164957" imgH="152268"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382" y="1052736"/>
                        <a:ext cx="3603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7"/>
          <p:cNvSpPr txBox="1">
            <a:spLocks noChangeArrowheads="1"/>
          </p:cNvSpPr>
          <p:nvPr/>
        </p:nvSpPr>
        <p:spPr bwMode="auto">
          <a:xfrm>
            <a:off x="395536" y="3645024"/>
            <a:ext cx="8064500" cy="400110"/>
          </a:xfrm>
          <a:prstGeom prst="rect">
            <a:avLst/>
          </a:prstGeom>
          <a:noFill/>
          <a:ln w="9525">
            <a:noFill/>
            <a:miter lim="800000"/>
            <a:headEnd/>
            <a:tailEnd/>
          </a:ln>
        </p:spPr>
        <p:txBody>
          <a:bodyPr>
            <a:spAutoFit/>
          </a:bodyPr>
          <a:lstStyle/>
          <a:p>
            <a:pPr>
              <a:spcBef>
                <a:spcPct val="50000"/>
              </a:spcBef>
            </a:pPr>
            <a:r>
              <a:rPr lang="en-US" altLang="zh-TW" sz="2000" dirty="0">
                <a:solidFill>
                  <a:schemeClr val="accent1"/>
                </a:solidFill>
                <a:latin typeface="Times New Roman" pitchFamily="18" charset="0"/>
                <a:cs typeface="Times New Roman" pitchFamily="18" charset="0"/>
              </a:rPr>
              <a:t>When the P matrix is invented and </a:t>
            </a:r>
            <a:r>
              <a:rPr lang="en-US" altLang="zh-TW" sz="2000" dirty="0" err="1">
                <a:solidFill>
                  <a:schemeClr val="accent1"/>
                </a:solidFill>
                <a:latin typeface="Times New Roman" pitchFamily="18" charset="0"/>
                <a:cs typeface="Times New Roman" pitchFamily="18" charset="0"/>
              </a:rPr>
              <a:t>premultiplies</a:t>
            </a:r>
            <a:r>
              <a:rPr lang="en-US" altLang="zh-TW" sz="2000" dirty="0">
                <a:solidFill>
                  <a:schemeClr val="accent1"/>
                </a:solidFill>
                <a:latin typeface="Times New Roman" pitchFamily="18" charset="0"/>
                <a:cs typeface="Times New Roman" pitchFamily="18" charset="0"/>
              </a:rPr>
              <a:t> each side of the equation:</a:t>
            </a:r>
          </a:p>
        </p:txBody>
      </p:sp>
      <p:sp>
        <p:nvSpPr>
          <p:cNvPr id="276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7659" name="Object 11"/>
          <p:cNvGraphicFramePr>
            <a:graphicFrameLocks noChangeAspect="1"/>
          </p:cNvGraphicFramePr>
          <p:nvPr/>
        </p:nvGraphicFramePr>
        <p:xfrm>
          <a:off x="1139618" y="1556792"/>
          <a:ext cx="6384710" cy="2016224"/>
        </p:xfrm>
        <a:graphic>
          <a:graphicData uri="http://schemas.openxmlformats.org/presentationml/2006/ole">
            <mc:AlternateContent xmlns:mc="http://schemas.openxmlformats.org/markup-compatibility/2006">
              <mc:Choice xmlns:v="urn:schemas-microsoft-com:vml" Requires="v">
                <p:oleObj spid="_x0000_s27666" name="Equation" r:id="rId5" imgW="5067300" imgH="1600200" progId="Equation.DSMT4">
                  <p:embed/>
                </p:oleObj>
              </mc:Choice>
              <mc:Fallback>
                <p:oleObj name="Equation" r:id="rId5" imgW="5067300" imgH="160020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618" y="1556792"/>
                        <a:ext cx="6384710" cy="2016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7661" name="Object 13"/>
          <p:cNvGraphicFramePr>
            <a:graphicFrameLocks noChangeAspect="1"/>
          </p:cNvGraphicFramePr>
          <p:nvPr/>
        </p:nvGraphicFramePr>
        <p:xfrm>
          <a:off x="3419872" y="4024754"/>
          <a:ext cx="1763985" cy="2356574"/>
        </p:xfrm>
        <a:graphic>
          <a:graphicData uri="http://schemas.openxmlformats.org/presentationml/2006/ole">
            <mc:AlternateContent xmlns:mc="http://schemas.openxmlformats.org/markup-compatibility/2006">
              <mc:Choice xmlns:v="urn:schemas-microsoft-com:vml" Requires="v">
                <p:oleObj spid="_x0000_s27667" name="Equation" r:id="rId7" imgW="1219200" imgH="1625600" progId="Equation.DSMT4">
                  <p:embed/>
                </p:oleObj>
              </mc:Choice>
              <mc:Fallback>
                <p:oleObj name="Equation" r:id="rId7" imgW="1219200" imgH="162560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4024754"/>
                        <a:ext cx="1763985" cy="2356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76808" y="764704"/>
            <a:ext cx="8515672" cy="5505476"/>
          </a:xfrm>
        </p:spPr>
        <p:txBody>
          <a:bodyPr>
            <a:normAutofit/>
          </a:bodyPr>
          <a:lstStyle/>
          <a:p>
            <a:r>
              <a:rPr lang="en-US" altLang="zh-TW" sz="2000" dirty="0" smtClean="0"/>
              <a:t>This solution vector shows that investment should be divided 170.92% in JNJ, −68.21% in IBM, and −2.71% in BA. </a:t>
            </a:r>
          </a:p>
          <a:p>
            <a:r>
              <a:rPr lang="en-US" altLang="zh-TW" sz="2000" dirty="0" smtClean="0"/>
              <a:t>Additionally, the weight of      </a:t>
            </a:r>
            <a:r>
              <a:rPr lang="en-US" altLang="zh-TW" sz="2000" i="1" dirty="0" smtClean="0"/>
              <a:t> </a:t>
            </a:r>
            <a:r>
              <a:rPr lang="en-US" altLang="zh-TW" sz="2000" dirty="0" smtClean="0"/>
              <a:t>is the sum of the weighted adjustments as indicated in Equation (10.16b). </a:t>
            </a:r>
          </a:p>
          <a:p>
            <a:r>
              <a:rPr lang="en-US" altLang="zh-TW" sz="2000" dirty="0" smtClean="0"/>
              <a:t>The return on this portfolio is the weighted sum of the individual returns:</a:t>
            </a:r>
          </a:p>
          <a:p>
            <a:endParaRPr lang="en-US" altLang="zh-TW" sz="2000" dirty="0" smtClean="0"/>
          </a:p>
          <a:p>
            <a:endParaRPr lang="en-US" altLang="zh-TW" sz="2000" dirty="0" smtClean="0"/>
          </a:p>
          <a:p>
            <a:endParaRPr lang="en-US" altLang="zh-TW" sz="2000" dirty="0" smtClean="0"/>
          </a:p>
          <a:p>
            <a:endParaRPr lang="en-US" altLang="zh-TW" sz="2000" dirty="0" smtClean="0"/>
          </a:p>
          <a:p>
            <a:r>
              <a:rPr lang="en-US" altLang="zh-TW" sz="2000" dirty="0" smtClean="0"/>
              <a:t>The variance of the portfolio is the sum of the weighted variance and covariance terms:</a:t>
            </a:r>
            <a:endParaRPr lang="zh-TW" altLang="zh-TW" sz="2000" dirty="0" smtClean="0"/>
          </a:p>
          <a:p>
            <a:pPr>
              <a:buNone/>
            </a:pPr>
            <a:endParaRPr lang="en-US" altLang="zh-TW" sz="2000" dirty="0" smtClean="0"/>
          </a:p>
          <a:p>
            <a:pPr>
              <a:buNone/>
            </a:pPr>
            <a:endParaRPr lang="zh-TW" altLang="zh-TW" sz="2000" dirty="0" smtClean="0"/>
          </a:p>
          <a:p>
            <a:endParaRPr lang="zh-TW" altLang="en-US" sz="2000" dirty="0"/>
          </a:p>
        </p:txBody>
      </p:sp>
      <p:sp>
        <p:nvSpPr>
          <p:cNvPr id="29706" name="Slide Number Placeholder 9"/>
          <p:cNvSpPr>
            <a:spLocks noGrp="1"/>
          </p:cNvSpPr>
          <p:nvPr>
            <p:ph type="sldNum" sz="quarter" idx="4"/>
          </p:nvPr>
        </p:nvSpPr>
        <p:spPr>
          <a:noFill/>
        </p:spPr>
        <p:txBody>
          <a:bodyPr/>
          <a:lstStyle/>
          <a:p>
            <a:fld id="{35095221-BD6E-4B87-AD29-DA67DABAB82F}" type="slidenum">
              <a:rPr lang="en-US" altLang="zh-TW" sz="1600">
                <a:solidFill>
                  <a:schemeClr val="accent6">
                    <a:lumMod val="20000"/>
                    <a:lumOff val="80000"/>
                  </a:schemeClr>
                </a:solidFill>
                <a:latin typeface="Arial" charset="0"/>
                <a:cs typeface="+mn-cs"/>
              </a:rPr>
              <a:pPr/>
              <a:t>25</a:t>
            </a:fld>
            <a:endParaRPr lang="en-US" altLang="zh-TW" sz="1600">
              <a:solidFill>
                <a:schemeClr val="accent6">
                  <a:lumMod val="20000"/>
                  <a:lumOff val="80000"/>
                </a:schemeClr>
              </a:solidFill>
              <a:latin typeface="Arial" charset="0"/>
              <a:cs typeface="+mn-cs"/>
            </a:endParaRPr>
          </a:p>
        </p:txBody>
      </p:sp>
      <p:sp>
        <p:nvSpPr>
          <p:cNvPr id="29701" name="Rectangle 7"/>
          <p:cNvSpPr>
            <a:spLocks noChangeArrowheads="1"/>
          </p:cNvSpPr>
          <p:nvPr/>
        </p:nvSpPr>
        <p:spPr bwMode="auto">
          <a:xfrm>
            <a:off x="0" y="2266950"/>
            <a:ext cx="9144000" cy="0"/>
          </a:xfrm>
          <a:prstGeom prst="rect">
            <a:avLst/>
          </a:prstGeom>
          <a:noFill/>
          <a:ln w="9525">
            <a:noFill/>
            <a:miter lim="800000"/>
            <a:headEnd/>
            <a:tailEnd/>
          </a:ln>
        </p:spPr>
        <p:txBody>
          <a:bodyPr wrap="none" anchor="ctr">
            <a:spAutoFit/>
          </a:bodyPr>
          <a:lstStyle/>
          <a:p>
            <a:endParaRPr lang="zh-TW" altLang="en-US"/>
          </a:p>
        </p:txBody>
      </p:sp>
      <p:sp>
        <p:nvSpPr>
          <p:cNvPr id="29702" name="Rectangle 8"/>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zh-TW" altLang="en-US"/>
          </a:p>
        </p:txBody>
      </p:sp>
      <p:sp>
        <p:nvSpPr>
          <p:cNvPr id="29703" name="Rectangle 9"/>
          <p:cNvSpPr>
            <a:spLocks noChangeArrowheads="1"/>
          </p:cNvSpPr>
          <p:nvPr/>
        </p:nvSpPr>
        <p:spPr bwMode="auto">
          <a:xfrm>
            <a:off x="0" y="3629025"/>
            <a:ext cx="9144000" cy="0"/>
          </a:xfrm>
          <a:prstGeom prst="rect">
            <a:avLst/>
          </a:prstGeom>
          <a:noFill/>
          <a:ln w="9525">
            <a:noFill/>
            <a:miter lim="800000"/>
            <a:headEnd/>
            <a:tailEnd/>
          </a:ln>
        </p:spPr>
        <p:txBody>
          <a:bodyPr wrap="none" anchor="ctr">
            <a:spAutoFit/>
          </a:bodyPr>
          <a:lstStyle/>
          <a:p>
            <a:endParaRPr lang="en-US" altLang="zh-TW" sz="1800"/>
          </a:p>
        </p:txBody>
      </p:sp>
      <p:sp>
        <p:nvSpPr>
          <p:cNvPr id="297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9707" name="Object 11"/>
          <p:cNvGraphicFramePr>
            <a:graphicFrameLocks noChangeAspect="1"/>
          </p:cNvGraphicFramePr>
          <p:nvPr/>
        </p:nvGraphicFramePr>
        <p:xfrm>
          <a:off x="3473152" y="1424326"/>
          <a:ext cx="306760" cy="433073"/>
        </p:xfrm>
        <a:graphic>
          <a:graphicData uri="http://schemas.openxmlformats.org/presentationml/2006/ole">
            <mc:AlternateContent xmlns:mc="http://schemas.openxmlformats.org/markup-compatibility/2006">
              <mc:Choice xmlns:v="urn:schemas-microsoft-com:vml" Requires="v">
                <p:oleObj spid="_x0000_s29715" name="Equation" r:id="rId3" imgW="165028" imgH="228501" progId="Equation.DSMT4">
                  <p:embed/>
                </p:oleObj>
              </mc:Choice>
              <mc:Fallback>
                <p:oleObj name="Equation" r:id="rId3" imgW="165028" imgH="228501"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152" y="1424326"/>
                        <a:ext cx="306760" cy="433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9709" name="Object 13"/>
          <p:cNvGraphicFramePr>
            <a:graphicFrameLocks noChangeAspect="1"/>
          </p:cNvGraphicFramePr>
          <p:nvPr/>
        </p:nvGraphicFramePr>
        <p:xfrm>
          <a:off x="1168896" y="2420887"/>
          <a:ext cx="6197189" cy="1296144"/>
        </p:xfrm>
        <a:graphic>
          <a:graphicData uri="http://schemas.openxmlformats.org/presentationml/2006/ole">
            <mc:AlternateContent xmlns:mc="http://schemas.openxmlformats.org/markup-compatibility/2006">
              <mc:Choice xmlns:v="urn:schemas-microsoft-com:vml" Requires="v">
                <p:oleObj spid="_x0000_s29716" name="Equation" r:id="rId5" imgW="4368800" imgH="914400" progId="Equation.DSMT4">
                  <p:embed/>
                </p:oleObj>
              </mc:Choice>
              <mc:Fallback>
                <p:oleObj name="Equation" r:id="rId5" imgW="4368800" imgH="91440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896" y="2420887"/>
                        <a:ext cx="6197189"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9711" name="Object 15"/>
          <p:cNvGraphicFramePr>
            <a:graphicFrameLocks noChangeAspect="1"/>
          </p:cNvGraphicFramePr>
          <p:nvPr/>
        </p:nvGraphicFramePr>
        <p:xfrm>
          <a:off x="2681065" y="4077071"/>
          <a:ext cx="2376263" cy="715926"/>
        </p:xfrm>
        <a:graphic>
          <a:graphicData uri="http://schemas.openxmlformats.org/presentationml/2006/ole">
            <mc:AlternateContent xmlns:mc="http://schemas.openxmlformats.org/markup-compatibility/2006">
              <mc:Choice xmlns:v="urn:schemas-microsoft-com:vml" Requires="v">
                <p:oleObj spid="_x0000_s29717" name="Equation" r:id="rId7" imgW="1485255" imgH="444307" progId="Equation.DSMT4">
                  <p:embed/>
                </p:oleObj>
              </mc:Choice>
              <mc:Fallback>
                <p:oleObj name="Equation" r:id="rId7" imgW="1485255" imgH="444307" progId="Equation.DSMT4">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1065" y="4077071"/>
                        <a:ext cx="2376263" cy="7159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251520" y="764705"/>
            <a:ext cx="8587680" cy="3600399"/>
          </a:xfrm>
        </p:spPr>
        <p:txBody>
          <a:bodyPr>
            <a:normAutofit/>
          </a:bodyPr>
          <a:lstStyle/>
          <a:p>
            <a:r>
              <a:rPr lang="en-US" altLang="zh-TW" sz="2000" dirty="0" smtClean="0"/>
              <a:t>Taking the covariance expressions:</a:t>
            </a:r>
          </a:p>
          <a:p>
            <a:endParaRPr lang="en-US" altLang="zh-TW" sz="2000" dirty="0" smtClean="0"/>
          </a:p>
          <a:p>
            <a:endParaRPr lang="en-US" altLang="zh-TW" sz="2000" dirty="0" smtClean="0"/>
          </a:p>
          <a:p>
            <a:endParaRPr lang="en-US" altLang="zh-TW" sz="2000" dirty="0" smtClean="0"/>
          </a:p>
          <a:p>
            <a:endParaRPr lang="en-US" altLang="zh-TW" sz="2000" dirty="0" smtClean="0"/>
          </a:p>
          <a:p>
            <a:r>
              <a:rPr lang="en-US" altLang="zh-TW" sz="2000" dirty="0" smtClean="0"/>
              <a:t>A portfolio has been developed that is efficient within the realm of this model. </a:t>
            </a:r>
          </a:p>
          <a:p>
            <a:r>
              <a:rPr lang="en-US" altLang="zh-TW" sz="2000" dirty="0" smtClean="0"/>
              <a:t>By varying the utility factor       from risk averse to more aggressive risk posture we can develop an efficient frontier under the Sharpe single-index model. </a:t>
            </a:r>
          </a:p>
          <a:p>
            <a:r>
              <a:rPr lang="en-US" altLang="zh-TW" sz="2000" dirty="0" smtClean="0"/>
              <a:t>For a fuller graph, the analyst would continue the calculations with ever higher values of      stretching the efficient frontier.</a:t>
            </a:r>
            <a:endParaRPr lang="zh-TW" altLang="zh-TW" sz="2000" dirty="0" smtClean="0"/>
          </a:p>
          <a:p>
            <a:endParaRPr lang="en-US" altLang="zh-TW" sz="2000" dirty="0" smtClean="0"/>
          </a:p>
          <a:p>
            <a:endParaRPr lang="zh-TW" altLang="en-US" sz="2000" dirty="0"/>
          </a:p>
        </p:txBody>
      </p:sp>
      <p:sp>
        <p:nvSpPr>
          <p:cNvPr id="30726" name="Rectangle 6"/>
          <p:cNvSpPr>
            <a:spLocks noChangeArrowheads="1"/>
          </p:cNvSpPr>
          <p:nvPr/>
        </p:nvSpPr>
        <p:spPr bwMode="auto">
          <a:xfrm>
            <a:off x="0" y="2266950"/>
            <a:ext cx="9144000" cy="0"/>
          </a:xfrm>
          <a:prstGeom prst="rect">
            <a:avLst/>
          </a:prstGeom>
          <a:noFill/>
          <a:ln w="9525">
            <a:noFill/>
            <a:miter lim="800000"/>
            <a:headEnd/>
            <a:tailEnd/>
          </a:ln>
        </p:spPr>
        <p:txBody>
          <a:bodyPr wrap="none" anchor="ctr">
            <a:spAutoFit/>
          </a:bodyPr>
          <a:lstStyle/>
          <a:p>
            <a:endParaRPr lang="zh-TW" altLang="en-US"/>
          </a:p>
        </p:txBody>
      </p:sp>
      <p:sp>
        <p:nvSpPr>
          <p:cNvPr id="30727" name="Rectangle 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zh-TW" altLang="en-US"/>
          </a:p>
        </p:txBody>
      </p:sp>
      <p:sp>
        <p:nvSpPr>
          <p:cNvPr id="30728" name="Rectangle 8"/>
          <p:cNvSpPr>
            <a:spLocks noChangeArrowheads="1"/>
          </p:cNvSpPr>
          <p:nvPr/>
        </p:nvSpPr>
        <p:spPr bwMode="auto">
          <a:xfrm>
            <a:off x="0" y="3629025"/>
            <a:ext cx="9144000" cy="0"/>
          </a:xfrm>
          <a:prstGeom prst="rect">
            <a:avLst/>
          </a:prstGeom>
          <a:noFill/>
          <a:ln w="9525">
            <a:noFill/>
            <a:miter lim="800000"/>
            <a:headEnd/>
            <a:tailEnd/>
          </a:ln>
        </p:spPr>
        <p:txBody>
          <a:bodyPr wrap="none" anchor="ctr">
            <a:spAutoFit/>
          </a:bodyPr>
          <a:lstStyle/>
          <a:p>
            <a:endParaRPr lang="en-US" altLang="zh-TW" sz="1800"/>
          </a:p>
        </p:txBody>
      </p:sp>
      <p:sp>
        <p:nvSpPr>
          <p:cNvPr id="3073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23" name="Object 11"/>
          <p:cNvGraphicFramePr>
            <a:graphicFrameLocks noChangeAspect="1"/>
          </p:cNvGraphicFramePr>
          <p:nvPr/>
        </p:nvGraphicFramePr>
        <p:xfrm>
          <a:off x="3419872" y="2797497"/>
          <a:ext cx="288925" cy="271463"/>
        </p:xfrm>
        <a:graphic>
          <a:graphicData uri="http://schemas.openxmlformats.org/presentationml/2006/ole">
            <mc:AlternateContent xmlns:mc="http://schemas.openxmlformats.org/markup-compatibility/2006">
              <mc:Choice xmlns:v="urn:schemas-microsoft-com:vml" Requires="v">
                <p:oleObj spid="_x0000_s30738" name="Equation" r:id="rId3" imgW="164957" imgH="152268" progId="Equation.DSMT4">
                  <p:embed/>
                </p:oleObj>
              </mc:Choice>
              <mc:Fallback>
                <p:oleObj name="Equation" r:id="rId3" imgW="164957" imgH="152268"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797497"/>
                        <a:ext cx="288925"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24" name="Object 13"/>
          <p:cNvGraphicFramePr>
            <a:graphicFrameLocks noChangeAspect="1"/>
          </p:cNvGraphicFramePr>
          <p:nvPr/>
        </p:nvGraphicFramePr>
        <p:xfrm>
          <a:off x="1475656" y="3807197"/>
          <a:ext cx="287337" cy="269875"/>
        </p:xfrm>
        <a:graphic>
          <a:graphicData uri="http://schemas.openxmlformats.org/presentationml/2006/ole">
            <mc:AlternateContent xmlns:mc="http://schemas.openxmlformats.org/markup-compatibility/2006">
              <mc:Choice xmlns:v="urn:schemas-microsoft-com:vml" Requires="v">
                <p:oleObj spid="_x0000_s30739" name="Equation" r:id="rId5" imgW="164957" imgH="152268" progId="Equation.DSMT4">
                  <p:embed/>
                </p:oleObj>
              </mc:Choice>
              <mc:Fallback>
                <p:oleObj name="Equation" r:id="rId5" imgW="164957" imgH="152268"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807197"/>
                        <a:ext cx="287337"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4" name="Object 14"/>
          <p:cNvGraphicFramePr>
            <a:graphicFrameLocks noChangeAspect="1"/>
          </p:cNvGraphicFramePr>
          <p:nvPr/>
        </p:nvGraphicFramePr>
        <p:xfrm>
          <a:off x="755576" y="1268760"/>
          <a:ext cx="5922963" cy="1223962"/>
        </p:xfrm>
        <a:graphic>
          <a:graphicData uri="http://schemas.openxmlformats.org/presentationml/2006/ole">
            <mc:AlternateContent xmlns:mc="http://schemas.openxmlformats.org/markup-compatibility/2006">
              <mc:Choice xmlns:v="urn:schemas-microsoft-com:vml" Requires="v">
                <p:oleObj spid="_x0000_s30740" name="Equation" r:id="rId6" imgW="4559300" imgH="939800" progId="Equation.DSMT4">
                  <p:embed/>
                </p:oleObj>
              </mc:Choice>
              <mc:Fallback>
                <p:oleObj name="Equation" r:id="rId6" imgW="4559300" imgH="939800"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268760"/>
                        <a:ext cx="5922963"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26</a:t>
            </a:fld>
            <a:endParaRPr lang="en-US" altLang="zh-TW" sz="1600">
              <a:solidFill>
                <a:schemeClr val="accent6">
                  <a:lumMod val="20000"/>
                  <a:lumOff val="80000"/>
                </a:schemeClr>
              </a:solidFill>
              <a:latin typeface="Arial" charset="0"/>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8"/>
          <p:cNvSpPr>
            <a:spLocks noGrp="1" noChangeArrowheads="1"/>
          </p:cNvSpPr>
          <p:nvPr>
            <p:ph idx="1"/>
          </p:nvPr>
        </p:nvSpPr>
        <p:spPr>
          <a:xfrm>
            <a:off x="251520" y="1196752"/>
            <a:ext cx="8640960" cy="5256584"/>
          </a:xfrm>
        </p:spPr>
        <p:txBody>
          <a:bodyPr>
            <a:noAutofit/>
          </a:bodyPr>
          <a:lstStyle/>
          <a:p>
            <a:pPr>
              <a:lnSpc>
                <a:spcPct val="100000"/>
              </a:lnSpc>
            </a:pPr>
            <a:r>
              <a:rPr lang="en-US" altLang="zh-TW" sz="2000" dirty="0" smtClean="0"/>
              <a:t>Equation (10.1) defines the market model:</a:t>
            </a:r>
          </a:p>
          <a:p>
            <a:pPr eaLnBrk="1" hangingPunct="1">
              <a:lnSpc>
                <a:spcPct val="100000"/>
              </a:lnSpc>
              <a:buFont typeface="Wingdings" pitchFamily="2" charset="2"/>
              <a:buNone/>
            </a:pPr>
            <a:endParaRPr lang="en-US" altLang="zh-TW" sz="2000" dirty="0" smtClean="0"/>
          </a:p>
          <a:p>
            <a:pPr eaLnBrk="1" hangingPunct="1">
              <a:lnSpc>
                <a:spcPct val="100000"/>
              </a:lnSpc>
              <a:buFont typeface="Wingdings" pitchFamily="2" charset="2"/>
              <a:buNone/>
            </a:pPr>
            <a:endParaRPr lang="en-US" altLang="zh-TW" sz="2000" dirty="0" smtClean="0"/>
          </a:p>
          <a:p>
            <a:pPr>
              <a:lnSpc>
                <a:spcPct val="100000"/>
              </a:lnSpc>
            </a:pPr>
            <a:r>
              <a:rPr lang="en-US" altLang="zh-TW" sz="2000" dirty="0" smtClean="0"/>
              <a:t>From this market model </a:t>
            </a:r>
            <a:r>
              <a:rPr lang="en-US" altLang="zh-TW" sz="2000" i="1" dirty="0" err="1" smtClean="0"/>
              <a:t>ai</a:t>
            </a:r>
            <a:r>
              <a:rPr lang="en-US" altLang="zh-TW" sz="2000" i="1" dirty="0" smtClean="0"/>
              <a:t>, bi, </a:t>
            </a:r>
            <a:r>
              <a:rPr lang="en-US" altLang="zh-TW" sz="2000" i="1" dirty="0" err="1" smtClean="0"/>
              <a:t>Var</a:t>
            </a:r>
            <a:r>
              <a:rPr lang="en-US" altLang="zh-TW" sz="2000" i="1" dirty="0" smtClean="0"/>
              <a:t>(</a:t>
            </a:r>
            <a:r>
              <a:rPr lang="en-US" altLang="zh-TW" sz="2000" i="1" dirty="0" err="1" smtClean="0"/>
              <a:t>ei</a:t>
            </a:r>
            <a:r>
              <a:rPr lang="en-US" altLang="zh-TW" sz="2000" i="1" dirty="0" smtClean="0"/>
              <a:t>), </a:t>
            </a:r>
            <a:r>
              <a:rPr lang="en-US" altLang="zh-TW" sz="2000" dirty="0" smtClean="0"/>
              <a:t>and</a:t>
            </a:r>
            <a:r>
              <a:rPr lang="en-US" altLang="zh-TW" sz="2000" i="1" dirty="0" smtClean="0"/>
              <a:t> </a:t>
            </a:r>
            <a:r>
              <a:rPr lang="en-US" altLang="zh-TW" sz="2000" i="1" dirty="0" err="1" smtClean="0"/>
              <a:t>Var</a:t>
            </a:r>
            <a:r>
              <a:rPr lang="en-US" altLang="zh-TW" sz="2000" i="1" dirty="0" smtClean="0"/>
              <a:t>(</a:t>
            </a:r>
            <a:r>
              <a:rPr lang="en-US" altLang="zh-TW" sz="2000" i="1" dirty="0" err="1" smtClean="0"/>
              <a:t>RIt</a:t>
            </a:r>
            <a:r>
              <a:rPr lang="en-US" altLang="zh-TW" sz="2000" i="1" dirty="0" smtClean="0"/>
              <a:t>) </a:t>
            </a:r>
            <a:r>
              <a:rPr lang="en-US" altLang="zh-TW" sz="2000" dirty="0" smtClean="0"/>
              <a:t>can be estimated: all are required for the single-index type of optimal portfolio.</a:t>
            </a:r>
          </a:p>
          <a:p>
            <a:pPr>
              <a:lnSpc>
                <a:spcPct val="100000"/>
              </a:lnSpc>
            </a:pPr>
            <a:r>
              <a:rPr lang="en-US" altLang="zh-TW" sz="2000" dirty="0" smtClean="0"/>
              <a:t>So far the regression coefficient has been referred to as </a:t>
            </a:r>
            <a:r>
              <a:rPr lang="en-US" altLang="zh-TW" sz="2000" i="1" dirty="0" smtClean="0"/>
              <a:t>bi</a:t>
            </a:r>
            <a:r>
              <a:rPr lang="en-US" altLang="zh-TW" sz="2000" dirty="0" smtClean="0"/>
              <a:t> when, in fact, it is a risk relationship of a security with the market. </a:t>
            </a:r>
          </a:p>
          <a:p>
            <a:pPr>
              <a:lnSpc>
                <a:spcPct val="100000"/>
              </a:lnSpc>
            </a:pPr>
            <a:r>
              <a:rPr lang="en-US" altLang="zh-TW" sz="2000" dirty="0" smtClean="0"/>
              <a:t>Quantified as the covariance of security </a:t>
            </a:r>
            <a:r>
              <a:rPr lang="en-US" altLang="zh-TW" sz="2000" i="1" dirty="0" err="1" smtClean="0"/>
              <a:t>i</a:t>
            </a:r>
            <a:r>
              <a:rPr lang="en-US" altLang="zh-TW" sz="2000" i="1" dirty="0" smtClean="0"/>
              <a:t> </a:t>
            </a:r>
            <a:r>
              <a:rPr lang="en-US" altLang="zh-TW" sz="2000" dirty="0" smtClean="0"/>
              <a:t>with the market index divided by the variance of the return of the market, beta is a relational coefficient of the returns of security </a:t>
            </a:r>
            <a:r>
              <a:rPr lang="en-US" altLang="zh-TW" sz="2000" i="1" dirty="0" err="1" smtClean="0"/>
              <a:t>i</a:t>
            </a:r>
            <a:r>
              <a:rPr lang="en-US" altLang="zh-TW" sz="2000" i="1" dirty="0" smtClean="0"/>
              <a:t> </a:t>
            </a:r>
            <a:r>
              <a:rPr lang="en-US" altLang="zh-TW" sz="2000" dirty="0" smtClean="0"/>
              <a:t>as they vary with the returns of the market. </a:t>
            </a:r>
          </a:p>
          <a:p>
            <a:pPr>
              <a:lnSpc>
                <a:spcPct val="100000"/>
              </a:lnSpc>
            </a:pPr>
            <a:r>
              <a:rPr lang="en-US" altLang="zh-TW" sz="2000" dirty="0" err="1" smtClean="0"/>
              <a:t>Notationally</a:t>
            </a:r>
            <a:r>
              <a:rPr lang="en-US" altLang="zh-TW" sz="2000" dirty="0" smtClean="0"/>
              <a:t>:</a:t>
            </a:r>
          </a:p>
          <a:p>
            <a:pPr>
              <a:lnSpc>
                <a:spcPct val="100000"/>
              </a:lnSpc>
            </a:pPr>
            <a:endParaRPr lang="en-US" altLang="zh-TW" sz="2000" dirty="0" smtClean="0"/>
          </a:p>
          <a:p>
            <a:pPr>
              <a:lnSpc>
                <a:spcPct val="100000"/>
              </a:lnSpc>
            </a:pPr>
            <a:endParaRPr lang="en-US" altLang="zh-TW" sz="2000" dirty="0" smtClean="0"/>
          </a:p>
          <a:p>
            <a:pPr>
              <a:lnSpc>
                <a:spcPct val="100000"/>
              </a:lnSpc>
            </a:pPr>
            <a:r>
              <a:rPr lang="en-US" altLang="zh-TW" sz="2000" dirty="0" smtClean="0"/>
              <a:t>Of course, due to the continuous nature of security returns, the result of the above calculation is an estimate and therefore subject to error. </a:t>
            </a:r>
          </a:p>
          <a:p>
            <a:pPr>
              <a:lnSpc>
                <a:spcPct val="100000"/>
              </a:lnSpc>
            </a:pPr>
            <a:r>
              <a:rPr lang="en-US" altLang="zh-TW" sz="2000" dirty="0" smtClean="0"/>
              <a:t>This error can be quantified by the use of standard error estimates, which provide the ability to make interval estimations for future predictions.</a:t>
            </a:r>
          </a:p>
          <a:p>
            <a:pPr>
              <a:lnSpc>
                <a:spcPct val="100000"/>
              </a:lnSpc>
            </a:pPr>
            <a:endParaRPr lang="en-US" altLang="zh-TW" sz="2000" dirty="0" smtClean="0"/>
          </a:p>
          <a:p>
            <a:pPr eaLnBrk="1" hangingPunct="1">
              <a:lnSpc>
                <a:spcPct val="100000"/>
              </a:lnSpc>
              <a:buFont typeface="Wingdings" pitchFamily="2" charset="2"/>
              <a:buNone/>
            </a:pPr>
            <a:endParaRPr lang="en-US" altLang="zh-TW" sz="2000" dirty="0" smtClean="0"/>
          </a:p>
        </p:txBody>
      </p:sp>
      <p:sp>
        <p:nvSpPr>
          <p:cNvPr id="31755" name="Slide Number Placeholder 10"/>
          <p:cNvSpPr>
            <a:spLocks noGrp="1"/>
          </p:cNvSpPr>
          <p:nvPr>
            <p:ph type="sldNum" sz="quarter" idx="4"/>
          </p:nvPr>
        </p:nvSpPr>
        <p:spPr>
          <a:noFill/>
        </p:spPr>
        <p:txBody>
          <a:bodyPr/>
          <a:lstStyle/>
          <a:p>
            <a:fld id="{24DF1D98-D895-45DC-ACF5-4DA6497D92FE}" type="slidenum">
              <a:rPr lang="en-US" altLang="zh-TW" sz="1600">
                <a:solidFill>
                  <a:schemeClr val="accent6">
                    <a:lumMod val="20000"/>
                    <a:lumOff val="80000"/>
                  </a:schemeClr>
                </a:solidFill>
                <a:latin typeface="Arial" charset="0"/>
                <a:cs typeface="+mn-cs"/>
              </a:rPr>
              <a:pPr/>
              <a:t>27</a:t>
            </a:fld>
            <a:endParaRPr lang="en-US" altLang="zh-TW" sz="1600">
              <a:solidFill>
                <a:schemeClr val="accent6">
                  <a:lumMod val="20000"/>
                  <a:lumOff val="80000"/>
                </a:schemeClr>
              </a:solidFill>
              <a:latin typeface="Arial" charset="0"/>
              <a:cs typeface="+mn-cs"/>
            </a:endParaRPr>
          </a:p>
        </p:txBody>
      </p:sp>
      <p:sp>
        <p:nvSpPr>
          <p:cNvPr id="31748" name="Rectangle 2"/>
          <p:cNvSpPr>
            <a:spLocks noGrp="1" noChangeArrowheads="1"/>
          </p:cNvSpPr>
          <p:nvPr>
            <p:ph type="title"/>
          </p:nvPr>
        </p:nvSpPr>
        <p:spPr/>
        <p:txBody>
          <a:bodyPr/>
          <a:lstStyle/>
          <a:p>
            <a:pPr eaLnBrk="1" hangingPunct="1"/>
            <a:r>
              <a:rPr lang="en-US" altLang="zh-TW" b="1" dirty="0" smtClean="0"/>
              <a:t>10.1.3 The Market Model and Beta</a:t>
            </a:r>
          </a:p>
        </p:txBody>
      </p:sp>
      <p:sp>
        <p:nvSpPr>
          <p:cNvPr id="31749"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1746" name="Object 4"/>
          <p:cNvGraphicFramePr>
            <a:graphicFrameLocks noChangeAspect="1"/>
          </p:cNvGraphicFramePr>
          <p:nvPr/>
        </p:nvGraphicFramePr>
        <p:xfrm>
          <a:off x="2627784" y="1556792"/>
          <a:ext cx="2952328" cy="595962"/>
        </p:xfrm>
        <a:graphic>
          <a:graphicData uri="http://schemas.openxmlformats.org/presentationml/2006/ole">
            <mc:AlternateContent xmlns:mc="http://schemas.openxmlformats.org/markup-compatibility/2006">
              <mc:Choice xmlns:v="urn:schemas-microsoft-com:vml" Requires="v">
                <p:oleObj spid="_x0000_s31750" name="Equation" r:id="rId3" imgW="1130300" imgH="228600" progId="Equation.DSMT4">
                  <p:embed/>
                </p:oleObj>
              </mc:Choice>
              <mc:Fallback>
                <p:oleObj name="Equation" r:id="rId3" imgW="11303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556792"/>
                        <a:ext cx="2952328" cy="59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Rectangle 7"/>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1747" name="Object 6"/>
          <p:cNvGraphicFramePr>
            <a:graphicFrameLocks noChangeAspect="1"/>
          </p:cNvGraphicFramePr>
          <p:nvPr/>
        </p:nvGraphicFramePr>
        <p:xfrm>
          <a:off x="2483768" y="4340467"/>
          <a:ext cx="3311971" cy="816725"/>
        </p:xfrm>
        <a:graphic>
          <a:graphicData uri="http://schemas.openxmlformats.org/presentationml/2006/ole">
            <mc:AlternateContent xmlns:mc="http://schemas.openxmlformats.org/markup-compatibility/2006">
              <mc:Choice xmlns:v="urn:schemas-microsoft-com:vml" Requires="v">
                <p:oleObj spid="_x0000_s31751" name="Equation" r:id="rId5" imgW="2120900" imgH="520700" progId="Equation.DSMT4">
                  <p:embed/>
                </p:oleObj>
              </mc:Choice>
              <mc:Fallback>
                <p:oleObj name="Equation" r:id="rId5" imgW="2120900" imgH="5207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40467"/>
                        <a:ext cx="3311971" cy="81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7668344" y="1628800"/>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14" name="TextBox 13"/>
          <p:cNvSpPr txBox="1"/>
          <p:nvPr/>
        </p:nvSpPr>
        <p:spPr>
          <a:xfrm>
            <a:off x="7668344" y="4581128"/>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(10.20)</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548680"/>
            <a:ext cx="8515672" cy="5904655"/>
          </a:xfrm>
        </p:spPr>
        <p:txBody>
          <a:bodyPr>
            <a:normAutofit/>
          </a:bodyPr>
          <a:lstStyle/>
          <a:p>
            <a:r>
              <a:rPr lang="en-US" altLang="zh-TW" sz="2000" dirty="0" smtClean="0"/>
              <a:t>Because of the linkage between security returns and the firm’s underlying fundamental nature, </a:t>
            </a:r>
            <a:r>
              <a:rPr lang="en-US" altLang="zh-TW" sz="2000" b="1" dirty="0" smtClean="0"/>
              <a:t>beta estimates </a:t>
            </a:r>
            <a:r>
              <a:rPr lang="en-US" altLang="zh-TW" sz="2000" dirty="0" smtClean="0"/>
              <a:t>will vary over time. </a:t>
            </a:r>
          </a:p>
          <a:p>
            <a:r>
              <a:rPr lang="en-US" altLang="zh-TW" sz="2000" dirty="0" smtClean="0"/>
              <a:t>It is the job of the security analyst to decide how to modify not only the beta estimate but also the period of time from which the sample of returns is to be drawn. </a:t>
            </a:r>
          </a:p>
          <a:p>
            <a:r>
              <a:rPr lang="en-US" altLang="zh-TW" sz="2000" dirty="0" smtClean="0"/>
              <a:t>Some popular security-evaluation techniques use a tiered growth model to correspond to the product life-cycle theory. </a:t>
            </a:r>
          </a:p>
          <a:p>
            <a:r>
              <a:rPr lang="en-US" altLang="zh-TW" sz="2000" dirty="0" smtClean="0"/>
              <a:t>Within the scope of this theory, beta estimates for the relation of that security to the market will vary with respect to the time period chosen for the sample of returns. </a:t>
            </a:r>
          </a:p>
          <a:p>
            <a:r>
              <a:rPr lang="en-US" altLang="zh-TW" sz="2000" dirty="0" smtClean="0"/>
              <a:t>It is obvious that the returns generated by a firm in its infancy have very little correlation with returns during the growth or maturity phase. </a:t>
            </a:r>
          </a:p>
          <a:p>
            <a:r>
              <a:rPr lang="en-US" altLang="zh-TW" sz="2000" dirty="0" smtClean="0"/>
              <a:t>It is up to the analyst to judge which phase a company may be in and to adjust the beta estimates accordingly.</a:t>
            </a:r>
          </a:p>
          <a:p>
            <a:r>
              <a:rPr lang="en-US" altLang="zh-TW" sz="2000" dirty="0" smtClean="0"/>
              <a:t>This section has briefly looked over some of the available adjustment processes for beta estimation.</a:t>
            </a:r>
            <a:endParaRPr lang="zh-TW" altLang="zh-TW" sz="2000" dirty="0" smtClean="0"/>
          </a:p>
          <a:p>
            <a:endParaRPr lang="zh-TW" altLang="en-US" sz="2000" dirty="0"/>
          </a:p>
        </p:txBody>
      </p:sp>
      <p:sp>
        <p:nvSpPr>
          <p:cNvPr id="4" name="Slide Number Placeholder 3"/>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28</a:t>
            </a:fld>
            <a:endParaRPr lang="en-US" altLang="zh-TW" sz="1600">
              <a:solidFill>
                <a:schemeClr val="accent6">
                  <a:lumMod val="20000"/>
                  <a:lumOff val="80000"/>
                </a:schemeClr>
              </a:solidFill>
              <a:latin typeface="Arial" charset="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4" name="Rectangle 24"/>
          <p:cNvSpPr>
            <a:spLocks noGrp="1" noChangeArrowheads="1"/>
          </p:cNvSpPr>
          <p:nvPr>
            <p:ph idx="1"/>
          </p:nvPr>
        </p:nvSpPr>
        <p:spPr>
          <a:xfrm>
            <a:off x="251520" y="1196752"/>
            <a:ext cx="8640960" cy="5184576"/>
          </a:xfrm>
        </p:spPr>
        <p:txBody>
          <a:bodyPr>
            <a:normAutofit/>
          </a:bodyPr>
          <a:lstStyle/>
          <a:p>
            <a:r>
              <a:rPr lang="en-US" altLang="zh-TW" sz="2000" dirty="0" smtClean="0"/>
              <a:t>The </a:t>
            </a:r>
            <a:r>
              <a:rPr lang="en-US" altLang="zh-TW" sz="2000" b="1" dirty="0" smtClean="0"/>
              <a:t>multi-index model (MIM)</a:t>
            </a:r>
            <a:r>
              <a:rPr lang="en-US" altLang="zh-TW" sz="2000" dirty="0" smtClean="0"/>
              <a:t> pursues the same problem as beta adjustment, but approaches the problem from a different angle. </a:t>
            </a:r>
          </a:p>
          <a:p>
            <a:r>
              <a:rPr lang="en-US" altLang="zh-TW" sz="2000" dirty="0" smtClean="0"/>
              <a:t>The MIM tackles the problem of relation of a security not only to the market by including a market index but also to other indexes that quantify other movements.</a:t>
            </a:r>
          </a:p>
          <a:p>
            <a:r>
              <a:rPr lang="en-US" altLang="zh-TW" sz="2000" dirty="0" smtClean="0"/>
              <a:t>The covariance of a security’s return with other market influences can be added directly to the index model by quantifying the effects through the use of additional indexes. </a:t>
            </a:r>
          </a:p>
          <a:p>
            <a:r>
              <a:rPr lang="en-US" altLang="zh-TW" sz="2000" dirty="0" smtClean="0"/>
              <a:t>If the single-index model were expanded to take into account interest rates, factory orders, and several industry-related indexes, the model would change to:</a:t>
            </a:r>
          </a:p>
          <a:p>
            <a:endParaRPr lang="en-US" altLang="zh-TW" sz="2000" dirty="0" smtClean="0"/>
          </a:p>
          <a:p>
            <a:endParaRPr lang="en-US" altLang="zh-TW" sz="2000" dirty="0" smtClean="0"/>
          </a:p>
          <a:p>
            <a:endParaRPr lang="en-US" altLang="zh-TW" sz="2000" dirty="0" smtClean="0"/>
          </a:p>
          <a:p>
            <a:r>
              <a:rPr lang="en-US" altLang="zh-TW" sz="2000" dirty="0" smtClean="0"/>
              <a:t>In this depiction of the MIM,     is the actual level of index </a:t>
            </a:r>
            <a:r>
              <a:rPr lang="en-US" altLang="zh-TW" sz="2000" i="1" dirty="0" smtClean="0"/>
              <a:t>j</a:t>
            </a:r>
            <a:r>
              <a:rPr lang="en-US" altLang="zh-TW" sz="2000" dirty="0" smtClean="0"/>
              <a:t>, while    </a:t>
            </a:r>
            <a:r>
              <a:rPr lang="en-US" altLang="zh-TW" sz="2000" i="1" dirty="0" smtClean="0"/>
              <a:t> </a:t>
            </a:r>
            <a:r>
              <a:rPr lang="en-US" altLang="zh-TW" sz="2000" dirty="0" smtClean="0"/>
              <a:t>is the actual responsiveness of security </a:t>
            </a:r>
            <a:r>
              <a:rPr lang="en-US" altLang="zh-TW" sz="2000" i="1" dirty="0" err="1" smtClean="0"/>
              <a:t>i</a:t>
            </a:r>
            <a:r>
              <a:rPr lang="en-US" altLang="zh-TW" sz="2000" dirty="0" smtClean="0"/>
              <a:t> to index </a:t>
            </a:r>
            <a:r>
              <a:rPr lang="en-US" altLang="zh-TW" sz="2000" i="1" dirty="0" smtClean="0"/>
              <a:t>j.</a:t>
            </a:r>
          </a:p>
          <a:p>
            <a:endParaRPr lang="en-US" altLang="zh-TW" sz="2000" dirty="0" smtClean="0"/>
          </a:p>
        </p:txBody>
      </p:sp>
      <p:sp>
        <p:nvSpPr>
          <p:cNvPr id="27" name="Title 26"/>
          <p:cNvSpPr>
            <a:spLocks noGrp="1"/>
          </p:cNvSpPr>
          <p:nvPr>
            <p:ph type="title"/>
          </p:nvPr>
        </p:nvSpPr>
        <p:spPr/>
        <p:txBody>
          <a:bodyPr/>
          <a:lstStyle/>
          <a:p>
            <a:r>
              <a:rPr lang="en-US" altLang="zh-TW" dirty="0" smtClean="0"/>
              <a:t>10.2 Multiple Indexes and the MIM</a:t>
            </a:r>
            <a:endParaRPr lang="zh-TW" altLang="en-US" dirty="0"/>
          </a:p>
        </p:txBody>
      </p:sp>
      <p:sp>
        <p:nvSpPr>
          <p:cNvPr id="3277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2770" name="Object 4"/>
          <p:cNvGraphicFramePr>
            <a:graphicFrameLocks noChangeAspect="1"/>
          </p:cNvGraphicFramePr>
          <p:nvPr/>
        </p:nvGraphicFramePr>
        <p:xfrm>
          <a:off x="1331640" y="4365104"/>
          <a:ext cx="5543550" cy="584200"/>
        </p:xfrm>
        <a:graphic>
          <a:graphicData uri="http://schemas.openxmlformats.org/presentationml/2006/ole">
            <mc:AlternateContent xmlns:mc="http://schemas.openxmlformats.org/markup-compatibility/2006">
              <mc:Choice xmlns:v="urn:schemas-microsoft-com:vml" Requires="v">
                <p:oleObj spid="_x0000_s32776" name="Equation" r:id="rId3" imgW="2260600" imgH="241300" progId="Equation.DSMT4">
                  <p:embed/>
                </p:oleObj>
              </mc:Choice>
              <mc:Fallback>
                <p:oleObj name="Equation" r:id="rId3" imgW="22606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365104"/>
                        <a:ext cx="55435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9"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sp>
        <p:nvSpPr>
          <p:cNvPr id="32780"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sp>
        <p:nvSpPr>
          <p:cNvPr id="3278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32782" name="Rectangle 2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sp>
        <p:nvSpPr>
          <p:cNvPr id="32783" name="Rectangle 2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sp>
        <p:nvSpPr>
          <p:cNvPr id="32787"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2771" name="Object 27"/>
          <p:cNvGraphicFramePr>
            <a:graphicFrameLocks noChangeAspect="1"/>
          </p:cNvGraphicFramePr>
          <p:nvPr/>
        </p:nvGraphicFramePr>
        <p:xfrm>
          <a:off x="3491880" y="5229200"/>
          <a:ext cx="207962" cy="328612"/>
        </p:xfrm>
        <a:graphic>
          <a:graphicData uri="http://schemas.openxmlformats.org/presentationml/2006/ole">
            <mc:AlternateContent xmlns:mc="http://schemas.openxmlformats.org/markup-compatibility/2006">
              <mc:Choice xmlns:v="urn:schemas-microsoft-com:vml" Requires="v">
                <p:oleObj spid="_x0000_s32777" name="Equation" r:id="rId5" imgW="164957" imgH="253780" progId="Equation.DSMT4">
                  <p:embed/>
                </p:oleObj>
              </mc:Choice>
              <mc:Fallback>
                <p:oleObj name="Equation" r:id="rId5" imgW="164957" imgH="253780" progId="Equation.DSMT4">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5229200"/>
                        <a:ext cx="207962"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8"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2772" name="Object 29"/>
          <p:cNvGraphicFramePr>
            <a:graphicFrameLocks noChangeAspect="1"/>
          </p:cNvGraphicFramePr>
          <p:nvPr/>
        </p:nvGraphicFramePr>
        <p:xfrm>
          <a:off x="7308304" y="5187602"/>
          <a:ext cx="252413" cy="401638"/>
        </p:xfrm>
        <a:graphic>
          <a:graphicData uri="http://schemas.openxmlformats.org/presentationml/2006/ole">
            <mc:AlternateContent xmlns:mc="http://schemas.openxmlformats.org/markup-compatibility/2006">
              <mc:Choice xmlns:v="urn:schemas-microsoft-com:vml" Requires="v">
                <p:oleObj spid="_x0000_s32778" name="Equation" r:id="rId7" imgW="164957" imgH="253780" progId="Equation.DSMT4">
                  <p:embed/>
                </p:oleObj>
              </mc:Choice>
              <mc:Fallback>
                <p:oleObj name="Equation" r:id="rId7" imgW="164957" imgH="253780" progId="Equation.DSMT4">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5187602"/>
                        <a:ext cx="252413"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9"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32790"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32791"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32792"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9" name="TextBox 28"/>
          <p:cNvSpPr txBox="1"/>
          <p:nvPr/>
        </p:nvSpPr>
        <p:spPr>
          <a:xfrm>
            <a:off x="7308304" y="4365104"/>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(10.21)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29</a:t>
            </a:fld>
            <a:endParaRPr lang="en-US" altLang="zh-TW" sz="1600">
              <a:solidFill>
                <a:schemeClr val="accent6">
                  <a:lumMod val="20000"/>
                  <a:lumOff val="80000"/>
                </a:schemeClr>
              </a:solidFill>
              <a:latin typeface="Arial"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179512" y="404664"/>
            <a:ext cx="8784976" cy="6048672"/>
          </a:xfrm>
        </p:spPr>
        <p:txBody>
          <a:bodyPr>
            <a:normAutofit/>
          </a:bodyPr>
          <a:lstStyle/>
          <a:p>
            <a:pPr eaLnBrk="1" hangingPunct="1">
              <a:lnSpc>
                <a:spcPct val="90000"/>
              </a:lnSpc>
            </a:pPr>
            <a:r>
              <a:rPr lang="en-US" altLang="zh-TW" dirty="0" smtClean="0"/>
              <a:t>The essential difference between the single- and multiple-index models is the assumption that the single-index model explains the return of a security or a portfolio with only the market. </a:t>
            </a:r>
          </a:p>
          <a:p>
            <a:pPr eaLnBrk="1" hangingPunct="1">
              <a:lnSpc>
                <a:spcPct val="90000"/>
              </a:lnSpc>
            </a:pPr>
            <a:r>
              <a:rPr lang="en-US" altLang="zh-TW" dirty="0" smtClean="0"/>
              <a:t>The multiple-index model describes portfolio returns through the use of more than one index. </a:t>
            </a:r>
          </a:p>
          <a:p>
            <a:pPr eaLnBrk="1" hangingPunct="1">
              <a:lnSpc>
                <a:spcPct val="90000"/>
              </a:lnSpc>
            </a:pPr>
            <a:endParaRPr lang="en-US" altLang="zh-TW" dirty="0" smtClean="0"/>
          </a:p>
          <a:p>
            <a:pPr eaLnBrk="1" hangingPunct="1">
              <a:lnSpc>
                <a:spcPct val="90000"/>
              </a:lnSpc>
            </a:pPr>
            <a:endParaRPr lang="en-US" altLang="zh-TW" dirty="0" smtClean="0"/>
          </a:p>
          <a:p>
            <a:pPr eaLnBrk="1" hangingPunct="1">
              <a:lnSpc>
                <a:spcPct val="90000"/>
              </a:lnSpc>
            </a:pPr>
            <a:endParaRPr lang="en-US" altLang="zh-TW" dirty="0" smtClean="0"/>
          </a:p>
          <a:p>
            <a:r>
              <a:rPr lang="en-US" altLang="zh-TW" dirty="0" smtClean="0"/>
              <a:t>Suggested by Markowitz (1959), the </a:t>
            </a:r>
            <a:r>
              <a:rPr lang="en-US" altLang="zh-TW" b="1" dirty="0" smtClean="0"/>
              <a:t>single-index model </a:t>
            </a:r>
            <a:r>
              <a:rPr lang="en-US" altLang="zh-TW" dirty="0" smtClean="0"/>
              <a:t>was fully developed by Sharpe (1970), who assumed that the </a:t>
            </a:r>
            <a:r>
              <a:rPr lang="en-US" altLang="zh-TW" dirty="0" err="1" smtClean="0"/>
              <a:t>covariances</a:t>
            </a:r>
            <a:r>
              <a:rPr lang="en-US" altLang="zh-TW" dirty="0" smtClean="0"/>
              <a:t> could be overlooked. </a:t>
            </a:r>
          </a:p>
          <a:p>
            <a:r>
              <a:rPr lang="en-US" altLang="zh-TW" dirty="0" smtClean="0"/>
              <a:t>The return of an individual security was tied to two factors</a:t>
            </a:r>
            <a:r>
              <a:rPr lang="zh-TW" altLang="en-US" dirty="0" smtClean="0"/>
              <a:t>－</a:t>
            </a:r>
            <a:r>
              <a:rPr lang="en-US" altLang="zh-TW" dirty="0" smtClean="0"/>
              <a:t>a random effect and the performance of some underlying market index. </a:t>
            </a:r>
          </a:p>
          <a:p>
            <a:r>
              <a:rPr lang="en-US" altLang="zh-TW" dirty="0" err="1" smtClean="0"/>
              <a:t>Notationally</a:t>
            </a:r>
            <a:r>
              <a:rPr lang="en-US" altLang="zh-TW" dirty="0" smtClean="0"/>
              <a:t>:</a:t>
            </a:r>
            <a:r>
              <a:rPr lang="en-US" altLang="zh-TW" b="1" dirty="0" smtClean="0"/>
              <a:t>                  </a:t>
            </a:r>
          </a:p>
          <a:p>
            <a:pPr>
              <a:buNone/>
            </a:pPr>
            <a:r>
              <a:rPr lang="en-US" altLang="zh-TW" b="1" dirty="0" smtClean="0"/>
              <a:t>       </a:t>
            </a:r>
          </a:p>
          <a:p>
            <a:endParaRPr lang="zh-TW" altLang="en-US" dirty="0" smtClean="0"/>
          </a:p>
          <a:p>
            <a:pPr>
              <a:buNone/>
            </a:pPr>
            <a:r>
              <a:rPr lang="en-US" altLang="zh-TW" dirty="0" smtClean="0"/>
              <a:t>where:</a:t>
            </a:r>
          </a:p>
          <a:p>
            <a:pPr>
              <a:buNone/>
            </a:pPr>
            <a:r>
              <a:rPr lang="en-US" altLang="zh-TW" dirty="0" err="1" smtClean="0"/>
              <a:t>ai</a:t>
            </a:r>
            <a:r>
              <a:rPr lang="en-US" altLang="zh-TW" dirty="0" smtClean="0"/>
              <a:t> and bi = regression parameters for the </a:t>
            </a:r>
            <a:r>
              <a:rPr lang="en-US" altLang="zh-TW" i="1" dirty="0" err="1" smtClean="0"/>
              <a:t>i</a:t>
            </a:r>
            <a:r>
              <a:rPr lang="en-US" altLang="zh-TW" baseline="30000" dirty="0" err="1" smtClean="0"/>
              <a:t>th</a:t>
            </a:r>
            <a:r>
              <a:rPr lang="en-US" altLang="zh-TW" dirty="0" smtClean="0"/>
              <a:t> firm;</a:t>
            </a:r>
          </a:p>
          <a:p>
            <a:pPr>
              <a:buNone/>
            </a:pPr>
            <a:r>
              <a:rPr lang="en-US" altLang="zh-TW" dirty="0" smtClean="0"/>
              <a:t>              = the return of some underlying market index at time </a:t>
            </a:r>
            <a:r>
              <a:rPr lang="en-US" altLang="zh-TW" i="1" dirty="0" smtClean="0"/>
              <a:t>t</a:t>
            </a:r>
            <a:r>
              <a:rPr lang="en-US" altLang="zh-TW" dirty="0" smtClean="0"/>
              <a:t>;</a:t>
            </a:r>
          </a:p>
          <a:p>
            <a:pPr>
              <a:buNone/>
            </a:pPr>
            <a:r>
              <a:rPr lang="en-US" altLang="zh-TW" dirty="0" smtClean="0"/>
              <a:t>              = the return on security</a:t>
            </a:r>
            <a:r>
              <a:rPr lang="en-US" altLang="zh-TW" i="1" dirty="0" smtClean="0"/>
              <a:t> I </a:t>
            </a:r>
            <a:r>
              <a:rPr lang="en-US" altLang="zh-TW" dirty="0" smtClean="0"/>
              <a:t>at time </a:t>
            </a:r>
            <a:r>
              <a:rPr lang="en-US" altLang="zh-TW" i="1" dirty="0" smtClean="0"/>
              <a:t>t</a:t>
            </a:r>
            <a:r>
              <a:rPr lang="en-US" altLang="zh-TW" dirty="0" smtClean="0"/>
              <a:t>; and</a:t>
            </a:r>
            <a:endParaRPr lang="en-US" altLang="zh-TW" i="1" dirty="0" smtClean="0"/>
          </a:p>
          <a:p>
            <a:pPr>
              <a:buNone/>
            </a:pPr>
            <a:r>
              <a:rPr lang="en-US" altLang="zh-TW" i="1" dirty="0" smtClean="0"/>
              <a:t>              </a:t>
            </a:r>
            <a:r>
              <a:rPr lang="en-US" altLang="zh-TW" dirty="0" smtClean="0"/>
              <a:t>= the random effect for the </a:t>
            </a:r>
            <a:r>
              <a:rPr lang="en-US" altLang="zh-TW" i="1" dirty="0" err="1" smtClean="0"/>
              <a:t>i</a:t>
            </a:r>
            <a:r>
              <a:rPr lang="en-US" altLang="zh-TW" baseline="30000" dirty="0" err="1" smtClean="0"/>
              <a:t>th</a:t>
            </a:r>
            <a:r>
              <a:rPr lang="en-US" altLang="zh-TW" dirty="0" smtClean="0"/>
              <a:t> security at time </a:t>
            </a:r>
            <a:r>
              <a:rPr lang="en-US" altLang="zh-TW" i="1" dirty="0" smtClean="0"/>
              <a:t>t.</a:t>
            </a:r>
          </a:p>
        </p:txBody>
      </p:sp>
      <p:sp>
        <p:nvSpPr>
          <p:cNvPr id="52226" name="Rectangle 2"/>
          <p:cNvSpPr>
            <a:spLocks noGrp="1" noChangeArrowheads="1"/>
          </p:cNvSpPr>
          <p:nvPr>
            <p:ph type="title"/>
          </p:nvPr>
        </p:nvSpPr>
        <p:spPr>
          <a:xfrm>
            <a:off x="1331640" y="1772816"/>
            <a:ext cx="5987008" cy="883567"/>
          </a:xfrm>
        </p:spPr>
        <p:txBody>
          <a:bodyPr/>
          <a:lstStyle/>
          <a:p>
            <a:pPr eaLnBrk="1" hangingPunct="1"/>
            <a:r>
              <a:rPr lang="en-US" altLang="zh-TW" dirty="0" smtClean="0"/>
              <a:t>10.1 The Single-Index Model</a:t>
            </a:r>
          </a:p>
        </p:txBody>
      </p:sp>
      <p:sp>
        <p:nvSpPr>
          <p:cNvPr id="52228" name="Slide Number Placeholder 3"/>
          <p:cNvSpPr>
            <a:spLocks noGrp="1"/>
          </p:cNvSpPr>
          <p:nvPr>
            <p:ph type="sldNum" sz="quarter" idx="12"/>
          </p:nvPr>
        </p:nvSpPr>
        <p:spPr>
          <a:noFill/>
        </p:spPr>
        <p:txBody>
          <a:bodyPr/>
          <a:lstStyle/>
          <a:p>
            <a:fld id="{91A20009-8C88-4C57-A76E-8C9319F083D8}" type="slidenum">
              <a:rPr lang="en-US" altLang="zh-TW" sz="1600">
                <a:solidFill>
                  <a:schemeClr val="accent6">
                    <a:lumMod val="20000"/>
                    <a:lumOff val="80000"/>
                  </a:schemeClr>
                </a:solidFill>
              </a:rPr>
              <a:pPr/>
              <a:t>3</a:t>
            </a:fld>
            <a:endParaRPr lang="en-US" altLang="zh-TW" sz="1600">
              <a:solidFill>
                <a:schemeClr val="accent6">
                  <a:lumMod val="20000"/>
                  <a:lumOff val="80000"/>
                </a:schemeClr>
              </a:solidFill>
            </a:endParaRPr>
          </a:p>
        </p:txBody>
      </p:sp>
      <p:graphicFrame>
        <p:nvGraphicFramePr>
          <p:cNvPr id="52229" name="Object 4"/>
          <p:cNvGraphicFramePr>
            <a:graphicFrameLocks noChangeAspect="1"/>
          </p:cNvGraphicFramePr>
          <p:nvPr/>
        </p:nvGraphicFramePr>
        <p:xfrm>
          <a:off x="1835696" y="4149080"/>
          <a:ext cx="3529012" cy="711200"/>
        </p:xfrm>
        <a:graphic>
          <a:graphicData uri="http://schemas.openxmlformats.org/presentationml/2006/ole">
            <mc:AlternateContent xmlns:mc="http://schemas.openxmlformats.org/markup-compatibility/2006">
              <mc:Choice xmlns:v="urn:schemas-microsoft-com:vml" Requires="v">
                <p:oleObj spid="_x0000_s52237" name="Equation" r:id="rId3" imgW="1130300" imgH="228600" progId="Equation.DSMT4">
                  <p:embed/>
                </p:oleObj>
              </mc:Choice>
              <mc:Fallback>
                <p:oleObj name="Equation" r:id="rId3" imgW="11303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149080"/>
                        <a:ext cx="3529012"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nvGraphicFramePr>
        <p:xfrm>
          <a:off x="557262" y="5301208"/>
          <a:ext cx="414338" cy="473075"/>
        </p:xfrm>
        <a:graphic>
          <a:graphicData uri="http://schemas.openxmlformats.org/presentationml/2006/ole">
            <mc:AlternateContent xmlns:mc="http://schemas.openxmlformats.org/markup-compatibility/2006">
              <mc:Choice xmlns:v="urn:schemas-microsoft-com:vml" Requires="v">
                <p:oleObj spid="_x0000_s52238" name="Equation" r:id="rId5" imgW="203112" imgH="228501" progId="Equation.DSMT4">
                  <p:embed/>
                </p:oleObj>
              </mc:Choice>
              <mc:Fallback>
                <p:oleObj name="Equation" r:id="rId5" imgW="203112" imgH="228501"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62" y="5301208"/>
                        <a:ext cx="41433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nvGraphicFramePr>
        <p:xfrm>
          <a:off x="539552" y="5661496"/>
          <a:ext cx="360363" cy="431800"/>
        </p:xfrm>
        <a:graphic>
          <a:graphicData uri="http://schemas.openxmlformats.org/presentationml/2006/ole">
            <mc:AlternateContent xmlns:mc="http://schemas.openxmlformats.org/markup-compatibility/2006">
              <mc:Choice xmlns:v="urn:schemas-microsoft-com:vml" Requires="v">
                <p:oleObj spid="_x0000_s52239" name="Equation" r:id="rId7" imgW="190500" imgH="228600" progId="Equation.DSMT4">
                  <p:embed/>
                </p:oleObj>
              </mc:Choice>
              <mc:Fallback>
                <p:oleObj name="Equation" r:id="rId7" imgW="190500" imgH="2286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5661496"/>
                        <a:ext cx="3603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4"/>
          <p:cNvGraphicFramePr>
            <a:graphicFrameLocks noChangeAspect="1"/>
          </p:cNvGraphicFramePr>
          <p:nvPr/>
        </p:nvGraphicFramePr>
        <p:xfrm>
          <a:off x="539552" y="5877272"/>
          <a:ext cx="338138" cy="476250"/>
        </p:xfrm>
        <a:graphic>
          <a:graphicData uri="http://schemas.openxmlformats.org/presentationml/2006/ole">
            <mc:AlternateContent xmlns:mc="http://schemas.openxmlformats.org/markup-compatibility/2006">
              <mc:Choice xmlns:v="urn:schemas-microsoft-com:vml" Requires="v">
                <p:oleObj spid="_x0000_s52240" name="Equation" r:id="rId9" imgW="165028" imgH="228501" progId="Equation.DSMT4">
                  <p:embed/>
                </p:oleObj>
              </mc:Choice>
              <mc:Fallback>
                <p:oleObj name="Equation" r:id="rId9" imgW="165028" imgH="228501"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5877272"/>
                        <a:ext cx="338138"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7524328" y="4320902"/>
            <a:ext cx="648072"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3"/>
          <p:cNvSpPr>
            <a:spLocks noGrp="1" noChangeArrowheads="1"/>
          </p:cNvSpPr>
          <p:nvPr>
            <p:ph idx="1"/>
          </p:nvPr>
        </p:nvSpPr>
        <p:spPr>
          <a:xfrm>
            <a:off x="250825" y="548680"/>
            <a:ext cx="8641655" cy="5904656"/>
          </a:xfrm>
        </p:spPr>
        <p:txBody>
          <a:bodyPr>
            <a:normAutofit/>
          </a:bodyPr>
          <a:lstStyle/>
          <a:p>
            <a:r>
              <a:rPr lang="en-US" altLang="zh-TW" dirty="0" smtClean="0"/>
              <a:t>Assume there is a hypothetical model that deals with two indexes:</a:t>
            </a:r>
          </a:p>
          <a:p>
            <a:pPr eaLnBrk="1" hangingPunct="1">
              <a:buFont typeface="Wingdings" pitchFamily="2" charset="2"/>
              <a:buNone/>
            </a:pPr>
            <a:endParaRPr lang="en-US" altLang="zh-TW" dirty="0" smtClean="0"/>
          </a:p>
          <a:p>
            <a:pPr eaLnBrk="1" hangingPunct="1">
              <a:buFont typeface="Wingdings" pitchFamily="2" charset="2"/>
              <a:buNone/>
            </a:pPr>
            <a:endParaRPr lang="en-US" altLang="zh-TW" dirty="0" smtClean="0"/>
          </a:p>
          <a:p>
            <a:r>
              <a:rPr lang="en-US" altLang="zh-TW" dirty="0" smtClean="0"/>
              <a:t>Suppose the indexes are the market index and an index of wholesale prices. </a:t>
            </a:r>
          </a:p>
          <a:p>
            <a:r>
              <a:rPr lang="en-US" altLang="zh-TW" dirty="0" smtClean="0"/>
              <a:t>If these two indexes are correlated, the correlation may be removed from either index.</a:t>
            </a:r>
          </a:p>
          <a:p>
            <a:r>
              <a:rPr lang="en-US" altLang="zh-TW" dirty="0" smtClean="0"/>
              <a:t>To remove the relation between     and     , the coefficients of the following equation can be derived by regression analysis:</a:t>
            </a:r>
          </a:p>
          <a:p>
            <a:endParaRPr lang="zh-TW" altLang="zh-TW" dirty="0" smtClean="0"/>
          </a:p>
          <a:p>
            <a:pPr eaLnBrk="1" hangingPunct="1">
              <a:buFont typeface="Wingdings" pitchFamily="2" charset="2"/>
              <a:buNone/>
            </a:pPr>
            <a:endParaRPr lang="en-US" altLang="zh-TW" dirty="0" smtClean="0"/>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p:txBody>
      </p:sp>
      <p:sp>
        <p:nvSpPr>
          <p:cNvPr id="338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33801"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3794" name="Object 6"/>
          <p:cNvGraphicFramePr>
            <a:graphicFrameLocks noChangeAspect="1"/>
          </p:cNvGraphicFramePr>
          <p:nvPr/>
        </p:nvGraphicFramePr>
        <p:xfrm>
          <a:off x="1907704" y="980728"/>
          <a:ext cx="3600400" cy="573192"/>
        </p:xfrm>
        <a:graphic>
          <a:graphicData uri="http://schemas.openxmlformats.org/presentationml/2006/ole">
            <mc:AlternateContent xmlns:mc="http://schemas.openxmlformats.org/markup-compatibility/2006">
              <mc:Choice xmlns:v="urn:schemas-microsoft-com:vml" Requires="v">
                <p:oleObj spid="_x0000_s33819" name="Equation" r:id="rId3" imgW="1497950" imgH="241195" progId="Equation.DSMT4">
                  <p:embed/>
                </p:oleObj>
              </mc:Choice>
              <mc:Fallback>
                <p:oleObj name="Equation" r:id="rId3" imgW="1497950" imgH="24119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980728"/>
                        <a:ext cx="3600400" cy="573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3795" name="Object 8"/>
          <p:cNvGraphicFramePr>
            <a:graphicFrameLocks noChangeAspect="1"/>
          </p:cNvGraphicFramePr>
          <p:nvPr/>
        </p:nvGraphicFramePr>
        <p:xfrm>
          <a:off x="2699792" y="3212976"/>
          <a:ext cx="2557238" cy="576064"/>
        </p:xfrm>
        <a:graphic>
          <a:graphicData uri="http://schemas.openxmlformats.org/presentationml/2006/ole">
            <mc:AlternateContent xmlns:mc="http://schemas.openxmlformats.org/markup-compatibility/2006">
              <mc:Choice xmlns:v="urn:schemas-microsoft-com:vml" Requires="v">
                <p:oleObj spid="_x0000_s33820" name="Equation" r:id="rId5" imgW="1054100" imgH="241300" progId="Equation.DSMT4">
                  <p:embed/>
                </p:oleObj>
              </mc:Choice>
              <mc:Fallback>
                <p:oleObj name="Equation" r:id="rId5" imgW="1054100" imgH="2413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212976"/>
                        <a:ext cx="2557238"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33804"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sp>
        <p:nvSpPr>
          <p:cNvPr id="33805" name="Rectangle 1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sp>
        <p:nvSpPr>
          <p:cNvPr id="33808"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3796" name="Object 17"/>
          <p:cNvGraphicFramePr>
            <a:graphicFrameLocks noChangeAspect="1"/>
          </p:cNvGraphicFramePr>
          <p:nvPr/>
        </p:nvGraphicFramePr>
        <p:xfrm>
          <a:off x="3758382" y="2326903"/>
          <a:ext cx="309562" cy="454025"/>
        </p:xfrm>
        <a:graphic>
          <a:graphicData uri="http://schemas.openxmlformats.org/presentationml/2006/ole">
            <mc:AlternateContent xmlns:mc="http://schemas.openxmlformats.org/markup-compatibility/2006">
              <mc:Choice xmlns:v="urn:schemas-microsoft-com:vml" Requires="v">
                <p:oleObj spid="_x0000_s33821" name="Equation" r:id="rId7" imgW="164957" imgH="241091" progId="Equation.DSMT4">
                  <p:embed/>
                </p:oleObj>
              </mc:Choice>
              <mc:Fallback>
                <p:oleObj name="Equation" r:id="rId7" imgW="164957" imgH="241091"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8382" y="2326903"/>
                        <a:ext cx="30956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9"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3797" name="Object 19"/>
          <p:cNvGraphicFramePr>
            <a:graphicFrameLocks noChangeAspect="1"/>
          </p:cNvGraphicFramePr>
          <p:nvPr/>
        </p:nvGraphicFramePr>
        <p:xfrm>
          <a:off x="4427984" y="2326903"/>
          <a:ext cx="309563" cy="454025"/>
        </p:xfrm>
        <a:graphic>
          <a:graphicData uri="http://schemas.openxmlformats.org/presentationml/2006/ole">
            <mc:AlternateContent xmlns:mc="http://schemas.openxmlformats.org/markup-compatibility/2006">
              <mc:Choice xmlns:v="urn:schemas-microsoft-com:vml" Requires="v">
                <p:oleObj spid="_x0000_s33822" name="Equation" r:id="rId9" imgW="164957" imgH="241091" progId="Equation.DSMT4">
                  <p:embed/>
                </p:oleObj>
              </mc:Choice>
              <mc:Fallback>
                <p:oleObj name="Equation" r:id="rId9" imgW="164957" imgH="241091"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2326903"/>
                        <a:ext cx="30956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6516216" y="1052736"/>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(10.22)</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3813" name="Object 21"/>
          <p:cNvGraphicFramePr>
            <a:graphicFrameLocks noChangeAspect="1"/>
          </p:cNvGraphicFramePr>
          <p:nvPr/>
        </p:nvGraphicFramePr>
        <p:xfrm>
          <a:off x="899592" y="4221088"/>
          <a:ext cx="3561493" cy="1014834"/>
        </p:xfrm>
        <a:graphic>
          <a:graphicData uri="http://schemas.openxmlformats.org/presentationml/2006/ole">
            <mc:AlternateContent xmlns:mc="http://schemas.openxmlformats.org/markup-compatibility/2006">
              <mc:Choice xmlns:v="urn:schemas-microsoft-com:vml" Requires="v">
                <p:oleObj spid="_x0000_s33823" name="Equation" r:id="rId11" imgW="2361960" imgH="672840" progId="Equation.DSMT4">
                  <p:embed/>
                </p:oleObj>
              </mc:Choice>
              <mc:Fallback>
                <p:oleObj name="Equation" r:id="rId11" imgW="2361960" imgH="672840" progId="Equation.DSMT4">
                  <p:embed/>
                  <p:pic>
                    <p:nvPicPr>
                      <p:cNvPr id="0"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592" y="4221088"/>
                        <a:ext cx="3561493" cy="1014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30</a:t>
            </a:fld>
            <a:endParaRPr lang="en-US" altLang="zh-TW" sz="1600">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7"/>
          <p:cNvGraphicFramePr>
            <a:graphicFrameLocks noChangeAspect="1"/>
          </p:cNvGraphicFramePr>
          <p:nvPr/>
        </p:nvGraphicFramePr>
        <p:xfrm>
          <a:off x="2987824" y="1781744"/>
          <a:ext cx="2735213" cy="639144"/>
        </p:xfrm>
        <a:graphic>
          <a:graphicData uri="http://schemas.openxmlformats.org/presentationml/2006/ole">
            <mc:AlternateContent xmlns:mc="http://schemas.openxmlformats.org/markup-compatibility/2006">
              <mc:Choice xmlns:v="urn:schemas-microsoft-com:vml" Requires="v">
                <p:oleObj spid="_x0000_s34853" name="Equation" r:id="rId3" imgW="1180588" imgH="279279" progId="Equation.DSMT4">
                  <p:embed/>
                </p:oleObj>
              </mc:Choice>
              <mc:Fallback>
                <p:oleObj name="Equation" r:id="rId3" imgW="1180588" imgH="279279"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781744"/>
                        <a:ext cx="2735213" cy="639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5"/>
          <p:cNvGraphicFramePr>
            <a:graphicFrameLocks noChangeAspect="1"/>
          </p:cNvGraphicFramePr>
          <p:nvPr/>
        </p:nvGraphicFramePr>
        <p:xfrm>
          <a:off x="2411760" y="3016808"/>
          <a:ext cx="4895453" cy="484200"/>
        </p:xfrm>
        <a:graphic>
          <a:graphicData uri="http://schemas.openxmlformats.org/presentationml/2006/ole">
            <mc:AlternateContent xmlns:mc="http://schemas.openxmlformats.org/markup-compatibility/2006">
              <mc:Choice xmlns:v="urn:schemas-microsoft-com:vml" Requires="v">
                <p:oleObj spid="_x0000_s34854" name="Equation" r:id="rId5" imgW="2413000" imgH="241300" progId="Equation.DSMT4">
                  <p:embed/>
                </p:oleObj>
              </mc:Choice>
              <mc:Fallback>
                <p:oleObj name="Equation" r:id="rId5" imgW="2413000" imgH="241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3016808"/>
                        <a:ext cx="4895453" cy="4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3" name="Rectangle 8"/>
          <p:cNvSpPr>
            <a:spLocks noChangeArrowheads="1"/>
          </p:cNvSpPr>
          <p:nvPr/>
        </p:nvSpPr>
        <p:spPr bwMode="auto">
          <a:xfrm>
            <a:off x="0" y="2905125"/>
            <a:ext cx="9144000" cy="0"/>
          </a:xfrm>
          <a:prstGeom prst="rect">
            <a:avLst/>
          </a:prstGeom>
          <a:noFill/>
          <a:ln w="9525">
            <a:noFill/>
            <a:miter lim="800000"/>
            <a:headEnd/>
            <a:tailEnd/>
          </a:ln>
        </p:spPr>
        <p:txBody>
          <a:bodyPr wrap="none" anchor="ctr">
            <a:spAutoFit/>
          </a:bodyPr>
          <a:lstStyle/>
          <a:p>
            <a:endParaRPr lang="zh-TW" altLang="en-US"/>
          </a:p>
        </p:txBody>
      </p:sp>
      <p:sp>
        <p:nvSpPr>
          <p:cNvPr id="34824" name="Rectangle 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zh-TW" altLang="en-US"/>
          </a:p>
        </p:txBody>
      </p:sp>
      <p:sp>
        <p:nvSpPr>
          <p:cNvPr id="34825" name="Rectangle 10"/>
          <p:cNvSpPr>
            <a:spLocks noChangeArrowheads="1"/>
          </p:cNvSpPr>
          <p:nvPr/>
        </p:nvSpPr>
        <p:spPr bwMode="auto">
          <a:xfrm>
            <a:off x="0" y="3438525"/>
            <a:ext cx="9144000" cy="0"/>
          </a:xfrm>
          <a:prstGeom prst="rect">
            <a:avLst/>
          </a:prstGeom>
          <a:noFill/>
          <a:ln w="9525">
            <a:noFill/>
            <a:miter lim="800000"/>
            <a:headEnd/>
            <a:tailEnd/>
          </a:ln>
        </p:spPr>
        <p:txBody>
          <a:bodyPr wrap="none" anchor="ctr">
            <a:spAutoFit/>
          </a:bodyPr>
          <a:lstStyle/>
          <a:p>
            <a:endParaRPr lang="zh-TW" altLang="en-US"/>
          </a:p>
        </p:txBody>
      </p:sp>
      <p:sp>
        <p:nvSpPr>
          <p:cNvPr id="34826" name="Rectangle 11"/>
          <p:cNvSpPr>
            <a:spLocks noChangeArrowheads="1"/>
          </p:cNvSpPr>
          <p:nvPr/>
        </p:nvSpPr>
        <p:spPr bwMode="auto">
          <a:xfrm>
            <a:off x="0" y="3676650"/>
            <a:ext cx="9144000" cy="0"/>
          </a:xfrm>
          <a:prstGeom prst="rect">
            <a:avLst/>
          </a:prstGeom>
          <a:noFill/>
          <a:ln w="9525">
            <a:noFill/>
            <a:miter lim="800000"/>
            <a:headEnd/>
            <a:tailEnd/>
          </a:ln>
        </p:spPr>
        <p:txBody>
          <a:bodyPr wrap="none" anchor="ctr">
            <a:spAutoFit/>
          </a:bodyPr>
          <a:lstStyle/>
          <a:p>
            <a:endParaRPr lang="zh-TW" altLang="en-US"/>
          </a:p>
        </p:txBody>
      </p:sp>
      <p:sp>
        <p:nvSpPr>
          <p:cNvPr id="34827" name="Text Box 12"/>
          <p:cNvSpPr txBox="1">
            <a:spLocks noChangeArrowheads="1"/>
          </p:cNvSpPr>
          <p:nvPr/>
        </p:nvSpPr>
        <p:spPr bwMode="auto">
          <a:xfrm>
            <a:off x="143321" y="404664"/>
            <a:ext cx="8893175" cy="400110"/>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altLang="zh-TW" sz="2000" dirty="0">
                <a:solidFill>
                  <a:schemeClr val="accent1"/>
                </a:solidFill>
                <a:latin typeface="Times New Roman" pitchFamily="18" charset="0"/>
                <a:cs typeface="Times New Roman" pitchFamily="18" charset="0"/>
              </a:rPr>
              <a:t>By the assumptions of regression analysis, is uncorrelated with</a:t>
            </a:r>
            <a:r>
              <a:rPr lang="en-US" altLang="zh-TW" sz="2000" i="1" dirty="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Therefore:</a:t>
            </a:r>
          </a:p>
        </p:txBody>
      </p:sp>
      <p:sp>
        <p:nvSpPr>
          <p:cNvPr id="34828" name="Text Box 13"/>
          <p:cNvSpPr txBox="1">
            <a:spLocks noChangeArrowheads="1"/>
          </p:cNvSpPr>
          <p:nvPr/>
        </p:nvSpPr>
        <p:spPr bwMode="auto">
          <a:xfrm>
            <a:off x="179512" y="1124744"/>
            <a:ext cx="8784976" cy="707886"/>
          </a:xfrm>
          <a:prstGeom prst="rect">
            <a:avLst/>
          </a:prstGeom>
          <a:noFill/>
          <a:ln w="9525">
            <a:noFill/>
            <a:miter lim="800000"/>
            <a:headEnd/>
            <a:tailEnd/>
          </a:ln>
        </p:spPr>
        <p:txBody>
          <a:bodyPr wrap="square">
            <a:spAutoFit/>
          </a:bodyPr>
          <a:lstStyle/>
          <a:p>
            <a:pPr>
              <a:spcBef>
                <a:spcPct val="50000"/>
              </a:spcBef>
            </a:pPr>
            <a:r>
              <a:rPr lang="en-US" altLang="zh-TW" sz="2000" dirty="0">
                <a:solidFill>
                  <a:schemeClr val="accent1"/>
                </a:solidFill>
                <a:latin typeface="Times New Roman" pitchFamily="18" charset="0"/>
                <a:cs typeface="Times New Roman" pitchFamily="18" charset="0"/>
              </a:rPr>
              <a:t>which is an index of the performance of the sector index without the effect of I1(the market removed). Defining:</a:t>
            </a:r>
          </a:p>
        </p:txBody>
      </p:sp>
      <p:sp>
        <p:nvSpPr>
          <p:cNvPr id="34829" name="Rectangle 1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4820" name="Object 14"/>
          <p:cNvGraphicFramePr>
            <a:graphicFrameLocks noChangeAspect="1"/>
          </p:cNvGraphicFramePr>
          <p:nvPr/>
        </p:nvGraphicFramePr>
        <p:xfrm>
          <a:off x="2987824" y="691665"/>
          <a:ext cx="2375992" cy="535500"/>
        </p:xfrm>
        <a:graphic>
          <a:graphicData uri="http://schemas.openxmlformats.org/presentationml/2006/ole">
            <mc:AlternateContent xmlns:mc="http://schemas.openxmlformats.org/markup-compatibility/2006">
              <mc:Choice xmlns:v="urn:schemas-microsoft-com:vml" Requires="v">
                <p:oleObj spid="_x0000_s34855" name="Equation" r:id="rId7" imgW="1054100" imgH="241300" progId="Equation.DSMT4">
                  <p:embed/>
                </p:oleObj>
              </mc:Choice>
              <mc:Fallback>
                <p:oleObj name="Equation" r:id="rId7" imgW="1054100" imgH="2413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691665"/>
                        <a:ext cx="2375992" cy="5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0" name="Text Box 16"/>
          <p:cNvSpPr txBox="1">
            <a:spLocks noChangeArrowheads="1"/>
          </p:cNvSpPr>
          <p:nvPr/>
        </p:nvSpPr>
        <p:spPr bwMode="auto">
          <a:xfrm>
            <a:off x="252163" y="2348880"/>
            <a:ext cx="8639944" cy="707886"/>
          </a:xfrm>
          <a:prstGeom prst="rect">
            <a:avLst/>
          </a:prstGeom>
          <a:noFill/>
          <a:ln w="9525">
            <a:noFill/>
            <a:miter lim="800000"/>
            <a:headEnd/>
            <a:tailEnd/>
          </a:ln>
        </p:spPr>
        <p:txBody>
          <a:bodyPr wrap="square">
            <a:spAutoFit/>
          </a:bodyPr>
          <a:lstStyle/>
          <a:p>
            <a:pPr>
              <a:spcBef>
                <a:spcPct val="50000"/>
              </a:spcBef>
            </a:pPr>
            <a:r>
              <a:rPr lang="en-US" altLang="zh-TW" sz="2000" dirty="0">
                <a:solidFill>
                  <a:schemeClr val="accent1"/>
                </a:solidFill>
                <a:latin typeface="Times New Roman" pitchFamily="18" charset="0"/>
                <a:cs typeface="Times New Roman" pitchFamily="18" charset="0"/>
              </a:rPr>
              <a:t>an index is obtained that is uncorrelated with the market. By solving </a:t>
            </a:r>
            <a:r>
              <a:rPr lang="en-US" altLang="zh-TW" sz="2000" dirty="0" smtClean="0">
                <a:solidFill>
                  <a:schemeClr val="accent1"/>
                </a:solidFill>
                <a:latin typeface="Times New Roman" pitchFamily="18" charset="0"/>
                <a:cs typeface="Times New Roman" pitchFamily="18" charset="0"/>
              </a:rPr>
              <a:t>for      </a:t>
            </a:r>
            <a:r>
              <a:rPr lang="en-US" altLang="zh-TW" sz="2000" dirty="0">
                <a:solidFill>
                  <a:schemeClr val="accent1"/>
                </a:solidFill>
                <a:latin typeface="Times New Roman" pitchFamily="18" charset="0"/>
                <a:cs typeface="Times New Roman" pitchFamily="18" charset="0"/>
              </a:rPr>
              <a:t>and substituting into Equation (10.22):</a:t>
            </a:r>
          </a:p>
        </p:txBody>
      </p:sp>
      <p:sp>
        <p:nvSpPr>
          <p:cNvPr id="3483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4821" name="Object 17"/>
          <p:cNvGraphicFramePr>
            <a:graphicFrameLocks noChangeAspect="1"/>
          </p:cNvGraphicFramePr>
          <p:nvPr/>
        </p:nvGraphicFramePr>
        <p:xfrm>
          <a:off x="7670823" y="2276872"/>
          <a:ext cx="357188" cy="525462"/>
        </p:xfrm>
        <a:graphic>
          <a:graphicData uri="http://schemas.openxmlformats.org/presentationml/2006/ole">
            <mc:AlternateContent xmlns:mc="http://schemas.openxmlformats.org/markup-compatibility/2006">
              <mc:Choice xmlns:v="urn:schemas-microsoft-com:vml" Requires="v">
                <p:oleObj spid="_x0000_s34856" name="Equation" r:id="rId9" imgW="164957" imgH="241091" progId="Equation.DSMT4">
                  <p:embed/>
                </p:oleObj>
              </mc:Choice>
              <mc:Fallback>
                <p:oleObj name="Equation" r:id="rId9" imgW="164957" imgH="241091"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0823" y="2276872"/>
                        <a:ext cx="357188"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9"/>
          <p:cNvGraphicFramePr>
            <a:graphicFrameLocks noGrp="1" noChangeAspect="1"/>
          </p:cNvGraphicFramePr>
          <p:nvPr>
            <p:ph idx="1"/>
          </p:nvPr>
        </p:nvGraphicFramePr>
        <p:xfrm>
          <a:off x="2772173" y="4869160"/>
          <a:ext cx="3456384" cy="540916"/>
        </p:xfrm>
        <a:graphic>
          <a:graphicData uri="http://schemas.openxmlformats.org/presentationml/2006/ole">
            <mc:AlternateContent xmlns:mc="http://schemas.openxmlformats.org/markup-compatibility/2006">
              <mc:Choice xmlns:v="urn:schemas-microsoft-com:vml" Requires="v">
                <p:oleObj spid="_x0000_s34857" name="Equation" r:id="rId11" imgW="1460500" imgH="228600" progId="Equation.DSMT4">
                  <p:embed/>
                </p:oleObj>
              </mc:Choice>
              <mc:Fallback>
                <p:oleObj name="Equation" r:id="rId11" imgW="1460500" imgH="228600" progId="Equation.DSMT4">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2173" y="4869160"/>
                        <a:ext cx="3456384" cy="540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2484141" y="3634381"/>
          <a:ext cx="4752155" cy="514699"/>
        </p:xfrm>
        <a:graphic>
          <a:graphicData uri="http://schemas.openxmlformats.org/presentationml/2006/ole">
            <mc:AlternateContent xmlns:mc="http://schemas.openxmlformats.org/markup-compatibility/2006">
              <mc:Choice xmlns:v="urn:schemas-microsoft-com:vml" Requires="v">
                <p:oleObj spid="_x0000_s34858" name="Equation" r:id="rId13" imgW="2552700" imgH="279400" progId="Equation.DSMT4">
                  <p:embed/>
                </p:oleObj>
              </mc:Choice>
              <mc:Fallback>
                <p:oleObj name="Equation" r:id="rId13" imgW="2552700" imgH="2794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4141" y="3634381"/>
                        <a:ext cx="4752155" cy="514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11"/>
          <p:cNvSpPr txBox="1">
            <a:spLocks noChangeArrowheads="1"/>
          </p:cNvSpPr>
          <p:nvPr/>
        </p:nvSpPr>
        <p:spPr bwMode="auto">
          <a:xfrm>
            <a:off x="323155" y="3284984"/>
            <a:ext cx="3887788" cy="400110"/>
          </a:xfrm>
          <a:prstGeom prst="rect">
            <a:avLst/>
          </a:prstGeom>
          <a:noFill/>
          <a:ln w="9525">
            <a:noFill/>
            <a:miter lim="800000"/>
            <a:headEnd/>
            <a:tailEnd/>
          </a:ln>
        </p:spPr>
        <p:txBody>
          <a:bodyPr>
            <a:spAutoFit/>
          </a:bodyPr>
          <a:lstStyle/>
          <a:p>
            <a:pPr>
              <a:spcBef>
                <a:spcPct val="50000"/>
              </a:spcBef>
            </a:pPr>
            <a:r>
              <a:rPr lang="en-US" altLang="zh-TW" sz="2000" dirty="0">
                <a:solidFill>
                  <a:schemeClr val="accent1"/>
                </a:solidFill>
                <a:latin typeface="Times New Roman" pitchFamily="18" charset="0"/>
                <a:cs typeface="Times New Roman" pitchFamily="18" charset="0"/>
              </a:rPr>
              <a:t>Rearranging</a:t>
            </a:r>
          </a:p>
        </p:txBody>
      </p:sp>
      <p:sp>
        <p:nvSpPr>
          <p:cNvPr id="21" name="Text Box 12"/>
          <p:cNvSpPr txBox="1">
            <a:spLocks noChangeArrowheads="1"/>
          </p:cNvSpPr>
          <p:nvPr/>
        </p:nvSpPr>
        <p:spPr bwMode="auto">
          <a:xfrm>
            <a:off x="251520" y="4077072"/>
            <a:ext cx="8569325" cy="707886"/>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altLang="zh-TW" sz="2000" dirty="0">
                <a:solidFill>
                  <a:schemeClr val="accent1"/>
                </a:solidFill>
                <a:latin typeface="Times New Roman" pitchFamily="18" charset="0"/>
                <a:cs typeface="Times New Roman" pitchFamily="18" charset="0"/>
              </a:rPr>
              <a:t>If the first set of terms in the brackets are defined </a:t>
            </a:r>
            <a:r>
              <a:rPr lang="en-US" altLang="zh-TW" sz="2000" dirty="0" err="1">
                <a:solidFill>
                  <a:schemeClr val="accent1"/>
                </a:solidFill>
                <a:latin typeface="Times New Roman" pitchFamily="18" charset="0"/>
                <a:cs typeface="Times New Roman" pitchFamily="18" charset="0"/>
              </a:rPr>
              <a:t>asand</a:t>
            </a:r>
            <a:r>
              <a:rPr lang="en-US" altLang="zh-TW" sz="2000" dirty="0">
                <a:solidFill>
                  <a:schemeClr val="accent1"/>
                </a:solidFill>
                <a:latin typeface="Times New Roman" pitchFamily="18" charset="0"/>
                <a:cs typeface="Times New Roman" pitchFamily="18" charset="0"/>
              </a:rPr>
              <a:t> the second set of terms are defined as   </a:t>
            </a:r>
            <a:r>
              <a:rPr lang="en-US" altLang="zh-TW" sz="2000" dirty="0" smtClean="0">
                <a:solidFill>
                  <a:schemeClr val="accent1"/>
                </a:solidFill>
                <a:latin typeface="Times New Roman" pitchFamily="18" charset="0"/>
                <a:cs typeface="Times New Roman" pitchFamily="18" charset="0"/>
              </a:rPr>
              <a:t>    </a:t>
            </a:r>
            <a:r>
              <a:rPr lang="en-US" altLang="zh-TW" sz="2000" i="1" dirty="0">
                <a:solidFill>
                  <a:schemeClr val="accent1"/>
                </a:solidFill>
                <a:latin typeface="Times New Roman" pitchFamily="18" charset="0"/>
                <a:cs typeface="Times New Roman" pitchFamily="18" charset="0"/>
              </a:rPr>
              <a:t>,  </a:t>
            </a:r>
            <a:r>
              <a:rPr lang="en-US" altLang="zh-TW" sz="2000" i="1" dirty="0" smtClean="0">
                <a:solidFill>
                  <a:schemeClr val="accent1"/>
                </a:solidFill>
                <a:latin typeface="Times New Roman" pitchFamily="18" charset="0"/>
                <a:cs typeface="Times New Roman" pitchFamily="18" charset="0"/>
              </a:rPr>
              <a:t>     </a:t>
            </a:r>
            <a:r>
              <a:rPr lang="en-US" altLang="zh-TW" sz="2000" dirty="0" smtClean="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 </a:t>
            </a:r>
            <a:r>
              <a:rPr lang="en-US" altLang="zh-TW" sz="2000" dirty="0" smtClean="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    </a:t>
            </a:r>
            <a:r>
              <a:rPr lang="en-US" altLang="zh-TW" sz="2000" dirty="0" smtClean="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and </a:t>
            </a:r>
            <a:r>
              <a:rPr lang="en-US" altLang="zh-TW" sz="2000" dirty="0" err="1">
                <a:solidFill>
                  <a:schemeClr val="accent1"/>
                </a:solidFill>
                <a:latin typeface="Times New Roman" pitchFamily="18" charset="0"/>
                <a:cs typeface="Times New Roman" pitchFamily="18" charset="0"/>
              </a:rPr>
              <a:t>ci</a:t>
            </a:r>
            <a:r>
              <a:rPr lang="en-US" altLang="zh-TW" sz="2000" dirty="0">
                <a:solidFill>
                  <a:schemeClr val="accent1"/>
                </a:solidFill>
                <a:latin typeface="Times New Roman" pitchFamily="18" charset="0"/>
                <a:cs typeface="Times New Roman" pitchFamily="18" charset="0"/>
              </a:rPr>
              <a:t>=</a:t>
            </a:r>
            <a:r>
              <a:rPr lang="en-US" altLang="zh-TW" sz="2000" dirty="0" err="1">
                <a:solidFill>
                  <a:schemeClr val="accent1"/>
                </a:solidFill>
                <a:latin typeface="Times New Roman" pitchFamily="18" charset="0"/>
                <a:cs typeface="Times New Roman" pitchFamily="18" charset="0"/>
              </a:rPr>
              <a:t>ei</a:t>
            </a:r>
            <a:r>
              <a:rPr lang="en-US" altLang="zh-TW" sz="2000" dirty="0">
                <a:solidFill>
                  <a:schemeClr val="accent1"/>
                </a:solidFill>
                <a:latin typeface="Times New Roman" pitchFamily="18" charset="0"/>
                <a:cs typeface="Times New Roman" pitchFamily="18" charset="0"/>
              </a:rPr>
              <a:t> , the equation can be expressed:</a:t>
            </a:r>
          </a:p>
        </p:txBody>
      </p:sp>
      <p:graphicFrame>
        <p:nvGraphicFramePr>
          <p:cNvPr id="22" name="Object 19"/>
          <p:cNvGraphicFramePr>
            <a:graphicFrameLocks noChangeAspect="1"/>
          </p:cNvGraphicFramePr>
          <p:nvPr/>
        </p:nvGraphicFramePr>
        <p:xfrm>
          <a:off x="1835696" y="4365104"/>
          <a:ext cx="352425" cy="444500"/>
        </p:xfrm>
        <a:graphic>
          <a:graphicData uri="http://schemas.openxmlformats.org/presentationml/2006/ole">
            <mc:AlternateContent xmlns:mc="http://schemas.openxmlformats.org/markup-compatibility/2006">
              <mc:Choice xmlns:v="urn:schemas-microsoft-com:vml" Requires="v">
                <p:oleObj spid="_x0000_s34859" name="Equation" r:id="rId15" imgW="177646" imgH="228402" progId="Equation.DSMT4">
                  <p:embed/>
                </p:oleObj>
              </mc:Choice>
              <mc:Fallback>
                <p:oleObj name="Equation" r:id="rId15" imgW="177646" imgH="228402" progId="Equation.DSMT4">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5696" y="4365104"/>
                        <a:ext cx="3524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1"/>
          <p:cNvGraphicFramePr>
            <a:graphicFrameLocks noChangeAspect="1"/>
          </p:cNvGraphicFramePr>
          <p:nvPr/>
        </p:nvGraphicFramePr>
        <p:xfrm>
          <a:off x="2267744" y="4344714"/>
          <a:ext cx="361950" cy="452438"/>
        </p:xfrm>
        <a:graphic>
          <a:graphicData uri="http://schemas.openxmlformats.org/presentationml/2006/ole">
            <mc:AlternateContent xmlns:mc="http://schemas.openxmlformats.org/markup-compatibility/2006">
              <mc:Choice xmlns:v="urn:schemas-microsoft-com:vml" Requires="v">
                <p:oleObj spid="_x0000_s34860" name="Equation" r:id="rId17" imgW="190417" imgH="241195" progId="Equation.DSMT4">
                  <p:embed/>
                </p:oleObj>
              </mc:Choice>
              <mc:Fallback>
                <p:oleObj name="Equation" r:id="rId17" imgW="190417" imgH="241195" progId="Equation.DSMT4">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7744" y="4344714"/>
                        <a:ext cx="3619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2917007" y="4365104"/>
          <a:ext cx="360362" cy="431800"/>
        </p:xfrm>
        <a:graphic>
          <a:graphicData uri="http://schemas.openxmlformats.org/presentationml/2006/ole">
            <mc:AlternateContent xmlns:mc="http://schemas.openxmlformats.org/markup-compatibility/2006">
              <mc:Choice xmlns:v="urn:schemas-microsoft-com:vml" Requires="v">
                <p:oleObj spid="_x0000_s34861" name="Equation" r:id="rId19" imgW="190500" imgH="228600" progId="Equation.DSMT4">
                  <p:embed/>
                </p:oleObj>
              </mc:Choice>
              <mc:Fallback>
                <p:oleObj name="Equation" r:id="rId19" imgW="190500" imgH="228600" progId="Equation.DSMT4">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7007" y="4365104"/>
                        <a:ext cx="3603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5"/>
          <p:cNvGraphicFramePr>
            <a:graphicFrameLocks noChangeAspect="1"/>
          </p:cNvGraphicFramePr>
          <p:nvPr/>
        </p:nvGraphicFramePr>
        <p:xfrm>
          <a:off x="3347864" y="4365104"/>
          <a:ext cx="307975" cy="454025"/>
        </p:xfrm>
        <a:graphic>
          <a:graphicData uri="http://schemas.openxmlformats.org/presentationml/2006/ole">
            <mc:AlternateContent xmlns:mc="http://schemas.openxmlformats.org/markup-compatibility/2006">
              <mc:Choice xmlns:v="urn:schemas-microsoft-com:vml" Requires="v">
                <p:oleObj spid="_x0000_s34862" name="Equation" r:id="rId21" imgW="164957" imgH="241091" progId="Equation.DSMT4">
                  <p:embed/>
                </p:oleObj>
              </mc:Choice>
              <mc:Fallback>
                <p:oleObj name="Equation" r:id="rId21" imgW="164957" imgH="241091" progId="Equation.DSMT4">
                  <p:embed/>
                  <p:pic>
                    <p:nvPicPr>
                      <p:cNvPr id="0" name="Object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47864" y="4365104"/>
                        <a:ext cx="307975"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7"/>
          <p:cNvGraphicFramePr>
            <a:graphicFrameLocks noChangeAspect="1"/>
          </p:cNvGraphicFramePr>
          <p:nvPr/>
        </p:nvGraphicFramePr>
        <p:xfrm>
          <a:off x="3995936" y="4437360"/>
          <a:ext cx="269875" cy="431800"/>
        </p:xfrm>
        <a:graphic>
          <a:graphicData uri="http://schemas.openxmlformats.org/presentationml/2006/ole">
            <mc:AlternateContent xmlns:mc="http://schemas.openxmlformats.org/markup-compatibility/2006">
              <mc:Choice xmlns:v="urn:schemas-microsoft-com:vml" Requires="v">
                <p:oleObj spid="_x0000_s34863" name="Equation" r:id="rId23" imgW="139700" imgH="228600" progId="Equation.DSMT4">
                  <p:embed/>
                </p:oleObj>
              </mc:Choice>
              <mc:Fallback>
                <p:oleObj name="Equation" r:id="rId23" imgW="139700" imgH="228600"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95936" y="4437360"/>
                        <a:ext cx="2698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7092653" y="5085184"/>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(10.23)</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9" name="Rectangle 28"/>
          <p:cNvSpPr/>
          <p:nvPr/>
        </p:nvSpPr>
        <p:spPr>
          <a:xfrm>
            <a:off x="179512" y="5445224"/>
            <a:ext cx="8784976" cy="1015663"/>
          </a:xfrm>
          <a:prstGeom prst="rect">
            <a:avLst/>
          </a:prstGeom>
        </p:spPr>
        <p:txBody>
          <a:bodyPr wrap="square">
            <a:spAutoFit/>
          </a:bodyPr>
          <a:lstStyle/>
          <a:p>
            <a:pPr>
              <a:spcBef>
                <a:spcPts val="0"/>
              </a:spcBef>
            </a:pPr>
            <a:r>
              <a:rPr lang="en-US" altLang="zh-TW" sz="2000" dirty="0" smtClean="0">
                <a:solidFill>
                  <a:schemeClr val="accent1"/>
                </a:solidFill>
                <a:latin typeface="Times New Roman" pitchFamily="18" charset="0"/>
                <a:cs typeface="Times New Roman" pitchFamily="18" charset="0"/>
              </a:rPr>
              <a:t>in which                are totally uncorrelated: the goal has been achieved. </a:t>
            </a:r>
          </a:p>
          <a:p>
            <a:pPr>
              <a:spcBef>
                <a:spcPts val="0"/>
              </a:spcBef>
              <a:buFont typeface="Arial" pitchFamily="34" charset="0"/>
              <a:buChar char="•"/>
            </a:pPr>
            <a:r>
              <a:rPr lang="en-US" altLang="zh-TW" sz="2000" dirty="0" smtClean="0">
                <a:solidFill>
                  <a:schemeClr val="accent1"/>
                </a:solidFill>
                <a:latin typeface="Times New Roman" pitchFamily="18" charset="0"/>
                <a:cs typeface="Times New Roman" pitchFamily="18" charset="0"/>
              </a:rPr>
              <a:t>As will be seen later, these simplifying calculations will make the job of determining variance and covariance much simpler.</a:t>
            </a:r>
            <a:endParaRPr lang="en-US" altLang="zh-TW" sz="2000" dirty="0">
              <a:solidFill>
                <a:schemeClr val="accent1"/>
              </a:solidFill>
              <a:latin typeface="Times New Roman" pitchFamily="18" charset="0"/>
              <a:cs typeface="Times New Roman" pitchFamily="18" charset="0"/>
            </a:endParaRPr>
          </a:p>
        </p:txBody>
      </p:sp>
      <p:sp>
        <p:nvSpPr>
          <p:cNvPr id="34841"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4840" name="Object 24"/>
          <p:cNvGraphicFramePr>
            <a:graphicFrameLocks noChangeAspect="1"/>
          </p:cNvGraphicFramePr>
          <p:nvPr/>
        </p:nvGraphicFramePr>
        <p:xfrm>
          <a:off x="1224808" y="5517704"/>
          <a:ext cx="898920" cy="359568"/>
        </p:xfrm>
        <a:graphic>
          <a:graphicData uri="http://schemas.openxmlformats.org/presentationml/2006/ole">
            <mc:AlternateContent xmlns:mc="http://schemas.openxmlformats.org/markup-compatibility/2006">
              <mc:Choice xmlns:v="urn:schemas-microsoft-com:vml" Requires="v">
                <p:oleObj spid="_x0000_s34864" name="Equation" r:id="rId25" imgW="558720" imgH="228600" progId="Equation.DSMT4">
                  <p:embed/>
                </p:oleObj>
              </mc:Choice>
              <mc:Fallback>
                <p:oleObj name="Equation" r:id="rId25" imgW="558720" imgH="228600" progId="Equation.DSMT4">
                  <p:embed/>
                  <p:pic>
                    <p:nvPicPr>
                      <p:cNvPr id="0" name="Picture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4808" y="5517704"/>
                        <a:ext cx="898920" cy="359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31</a:t>
            </a:fld>
            <a:endParaRPr lang="en-US" altLang="zh-TW" sz="1600">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36869" name="Rectangle 7"/>
          <p:cNvSpPr>
            <a:spLocks noChangeArrowheads="1"/>
          </p:cNvSpPr>
          <p:nvPr/>
        </p:nvSpPr>
        <p:spPr bwMode="auto">
          <a:xfrm>
            <a:off x="0" y="3628827"/>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6866" name="Object 6"/>
          <p:cNvGraphicFramePr>
            <a:graphicFrameLocks noChangeAspect="1"/>
          </p:cNvGraphicFramePr>
          <p:nvPr/>
        </p:nvGraphicFramePr>
        <p:xfrm>
          <a:off x="2339752" y="836712"/>
          <a:ext cx="4607272" cy="1241791"/>
        </p:xfrm>
        <a:graphic>
          <a:graphicData uri="http://schemas.openxmlformats.org/presentationml/2006/ole">
            <mc:AlternateContent xmlns:mc="http://schemas.openxmlformats.org/markup-compatibility/2006">
              <mc:Choice xmlns:v="urn:schemas-microsoft-com:vml" Requires="v">
                <p:oleObj spid="_x0000_s36876" name="Equation" r:id="rId3" imgW="2794000" imgH="749300" progId="Equation.DSMT4">
                  <p:embed/>
                </p:oleObj>
              </mc:Choice>
              <mc:Fallback>
                <p:oleObj name="Equation" r:id="rId3" imgW="2794000" imgH="7493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836712"/>
                        <a:ext cx="4607272" cy="1241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0" name="Text Box 8"/>
          <p:cNvSpPr txBox="1">
            <a:spLocks noChangeArrowheads="1"/>
          </p:cNvSpPr>
          <p:nvPr/>
        </p:nvSpPr>
        <p:spPr bwMode="auto">
          <a:xfrm>
            <a:off x="179512" y="404664"/>
            <a:ext cx="7345363" cy="400110"/>
          </a:xfrm>
          <a:prstGeom prst="rect">
            <a:avLst/>
          </a:prstGeom>
          <a:noFill/>
          <a:ln w="9525">
            <a:noFill/>
            <a:miter lim="800000"/>
            <a:headEnd/>
            <a:tailEnd/>
          </a:ln>
        </p:spPr>
        <p:txBody>
          <a:bodyPr>
            <a:spAutoFit/>
          </a:bodyPr>
          <a:lstStyle/>
          <a:p>
            <a:pPr>
              <a:spcBef>
                <a:spcPct val="50000"/>
              </a:spcBef>
            </a:pPr>
            <a:r>
              <a:rPr lang="en-US" altLang="zh-TW" sz="2000" dirty="0">
                <a:solidFill>
                  <a:schemeClr val="accent1"/>
                </a:solidFill>
                <a:latin typeface="Times New Roman" pitchFamily="18" charset="0"/>
                <a:cs typeface="Times New Roman" pitchFamily="18" charset="0"/>
              </a:rPr>
              <a:t>The expected return can be expressed:</a:t>
            </a:r>
          </a:p>
        </p:txBody>
      </p:sp>
      <p:sp>
        <p:nvSpPr>
          <p:cNvPr id="10" name="Rectangle 18"/>
          <p:cNvSpPr>
            <a:spLocks noGrp="1" noChangeArrowheads="1"/>
          </p:cNvSpPr>
          <p:nvPr>
            <p:ph idx="1"/>
          </p:nvPr>
        </p:nvSpPr>
        <p:spPr>
          <a:xfrm>
            <a:off x="323528" y="2204864"/>
            <a:ext cx="8229600" cy="511175"/>
          </a:xfrm>
        </p:spPr>
        <p:txBody>
          <a:bodyPr>
            <a:normAutofit/>
          </a:bodyPr>
          <a:lstStyle/>
          <a:p>
            <a:pPr eaLnBrk="1" hangingPunct="1">
              <a:lnSpc>
                <a:spcPct val="90000"/>
              </a:lnSpc>
              <a:buFont typeface="Wingdings" pitchFamily="2" charset="2"/>
              <a:buNone/>
            </a:pPr>
            <a:r>
              <a:rPr lang="en-US" altLang="zh-TW" dirty="0" smtClean="0"/>
              <a:t>Variance can be expressed:</a:t>
            </a:r>
          </a:p>
        </p:txBody>
      </p:sp>
      <p:graphicFrame>
        <p:nvGraphicFramePr>
          <p:cNvPr id="11" name="Object 5"/>
          <p:cNvGraphicFramePr>
            <a:graphicFrameLocks noChangeAspect="1"/>
          </p:cNvGraphicFramePr>
          <p:nvPr/>
        </p:nvGraphicFramePr>
        <p:xfrm>
          <a:off x="1983669" y="2564904"/>
          <a:ext cx="5108611" cy="3883149"/>
        </p:xfrm>
        <a:graphic>
          <a:graphicData uri="http://schemas.openxmlformats.org/presentationml/2006/ole">
            <mc:AlternateContent xmlns:mc="http://schemas.openxmlformats.org/markup-compatibility/2006">
              <mc:Choice xmlns:v="urn:schemas-microsoft-com:vml" Requires="v">
                <p:oleObj spid="_x0000_s36877" name="Equation" r:id="rId5" imgW="3022600" imgH="2298700" progId="Equation.DSMT4">
                  <p:embed/>
                </p:oleObj>
              </mc:Choice>
              <mc:Fallback>
                <p:oleObj name="Equation" r:id="rId5" imgW="3022600" imgH="22987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669" y="2564904"/>
                        <a:ext cx="5108611" cy="3883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596336" y="1340768"/>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(10.24)</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32</a:t>
            </a:fld>
            <a:endParaRPr lang="en-US" altLang="zh-TW" sz="1600">
              <a:solidFill>
                <a:schemeClr val="accent6">
                  <a:lumMod val="20000"/>
                  <a:lumOff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4"/>
          <p:cNvGraphicFramePr>
            <a:graphicFrameLocks noGrp="1" noChangeAspect="1"/>
          </p:cNvGraphicFramePr>
          <p:nvPr>
            <p:ph sz="quarter" idx="2"/>
          </p:nvPr>
        </p:nvGraphicFramePr>
        <p:xfrm>
          <a:off x="1547664" y="3501008"/>
          <a:ext cx="6048375" cy="2863850"/>
        </p:xfrm>
        <a:graphic>
          <a:graphicData uri="http://schemas.openxmlformats.org/presentationml/2006/ole">
            <mc:AlternateContent xmlns:mc="http://schemas.openxmlformats.org/markup-compatibility/2006">
              <mc:Choice xmlns:v="urn:schemas-microsoft-com:vml" Requires="v">
                <p:oleObj spid="_x0000_s38951" name="Equation" r:id="rId3" imgW="3835400" imgH="1816100" progId="Equation.DSMT4">
                  <p:embed/>
                </p:oleObj>
              </mc:Choice>
              <mc:Fallback>
                <p:oleObj name="Equation" r:id="rId3" imgW="3835400" imgH="1816100" progId="Equation.DSMT4">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501008"/>
                        <a:ext cx="6048375" cy="286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1" name="Object 28"/>
          <p:cNvGraphicFramePr>
            <a:graphicFrameLocks noGrp="1" noChangeAspect="1"/>
          </p:cNvGraphicFramePr>
          <p:nvPr>
            <p:ph sz="quarter" idx="3"/>
          </p:nvPr>
        </p:nvGraphicFramePr>
        <p:xfrm>
          <a:off x="3059832" y="2348880"/>
          <a:ext cx="3162300" cy="536575"/>
        </p:xfrm>
        <a:graphic>
          <a:graphicData uri="http://schemas.openxmlformats.org/presentationml/2006/ole">
            <mc:AlternateContent xmlns:mc="http://schemas.openxmlformats.org/markup-compatibility/2006">
              <mc:Choice xmlns:v="urn:schemas-microsoft-com:vml" Requires="v">
                <p:oleObj spid="_x0000_s38952" name="Equation" r:id="rId5" imgW="1422400" imgH="241300" progId="Equation.DSMT4">
                  <p:embed/>
                </p:oleObj>
              </mc:Choice>
              <mc:Fallback>
                <p:oleObj name="Equation" r:id="rId5" imgW="1422400" imgH="241300" progId="Equation.DSMT4">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348880"/>
                        <a:ext cx="31623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32" name="Text Box 23"/>
          <p:cNvSpPr txBox="1">
            <a:spLocks noChangeArrowheads="1"/>
          </p:cNvSpPr>
          <p:nvPr/>
        </p:nvSpPr>
        <p:spPr bwMode="auto">
          <a:xfrm>
            <a:off x="322708" y="2996952"/>
            <a:ext cx="6697564" cy="400110"/>
          </a:xfrm>
          <a:prstGeom prst="rect">
            <a:avLst/>
          </a:prstGeom>
          <a:noFill/>
          <a:ln w="9525">
            <a:noFill/>
            <a:miter lim="800000"/>
            <a:headEnd/>
            <a:tailEnd/>
          </a:ln>
        </p:spPr>
        <p:txBody>
          <a:bodyPr wrap="square">
            <a:spAutoFit/>
          </a:bodyPr>
          <a:lstStyle/>
          <a:p>
            <a:pPr>
              <a:spcBef>
                <a:spcPct val="50000"/>
              </a:spcBef>
            </a:pPr>
            <a:r>
              <a:rPr lang="en-US" altLang="zh-TW" sz="2000" dirty="0">
                <a:solidFill>
                  <a:schemeClr val="accent1"/>
                </a:solidFill>
                <a:latin typeface="Times New Roman" pitchFamily="18" charset="0"/>
                <a:cs typeface="Times New Roman" pitchFamily="18" charset="0"/>
              </a:rPr>
              <a:t>Covariance between security </a:t>
            </a:r>
            <a:r>
              <a:rPr lang="en-US" altLang="zh-TW" sz="2000" i="1" dirty="0" err="1">
                <a:solidFill>
                  <a:schemeClr val="accent1"/>
                </a:solidFill>
                <a:latin typeface="Times New Roman" pitchFamily="18" charset="0"/>
                <a:cs typeface="Times New Roman" pitchFamily="18" charset="0"/>
              </a:rPr>
              <a:t>i</a:t>
            </a:r>
            <a:r>
              <a:rPr lang="en-US" altLang="zh-TW" sz="2000" i="1" dirty="0">
                <a:solidFill>
                  <a:schemeClr val="accent1"/>
                </a:solidFill>
                <a:latin typeface="Times New Roman" pitchFamily="18" charset="0"/>
                <a:cs typeface="Times New Roman" pitchFamily="18" charset="0"/>
              </a:rPr>
              <a:t> </a:t>
            </a:r>
            <a:r>
              <a:rPr lang="en-US" altLang="zh-TW" sz="2000" dirty="0">
                <a:solidFill>
                  <a:schemeClr val="accent1"/>
                </a:solidFill>
                <a:latin typeface="Times New Roman" pitchFamily="18" charset="0"/>
                <a:cs typeface="Times New Roman" pitchFamily="18" charset="0"/>
              </a:rPr>
              <a:t>and security </a:t>
            </a:r>
            <a:r>
              <a:rPr lang="en-US" altLang="zh-TW" sz="2000" i="1" dirty="0">
                <a:solidFill>
                  <a:schemeClr val="accent1"/>
                </a:solidFill>
                <a:latin typeface="Times New Roman" pitchFamily="18" charset="0"/>
                <a:cs typeface="Times New Roman" pitchFamily="18" charset="0"/>
              </a:rPr>
              <a:t>j </a:t>
            </a:r>
            <a:r>
              <a:rPr lang="en-US" altLang="zh-TW" sz="2000" dirty="0">
                <a:solidFill>
                  <a:schemeClr val="accent1"/>
                </a:solidFill>
                <a:latin typeface="Times New Roman" pitchFamily="18" charset="0"/>
                <a:cs typeface="Times New Roman" pitchFamily="18" charset="0"/>
              </a:rPr>
              <a:t>can be expressed:</a:t>
            </a:r>
          </a:p>
        </p:txBody>
      </p:sp>
      <p:sp>
        <p:nvSpPr>
          <p:cNvPr id="38933" name="Text Box 30"/>
          <p:cNvSpPr txBox="1">
            <a:spLocks noChangeArrowheads="1"/>
          </p:cNvSpPr>
          <p:nvPr/>
        </p:nvSpPr>
        <p:spPr bwMode="auto">
          <a:xfrm>
            <a:off x="1763688" y="2420888"/>
            <a:ext cx="1800225" cy="400110"/>
          </a:xfrm>
          <a:prstGeom prst="rect">
            <a:avLst/>
          </a:prstGeom>
          <a:noFill/>
          <a:ln w="9525">
            <a:noFill/>
            <a:miter lim="800000"/>
            <a:headEnd/>
            <a:tailEnd/>
          </a:ln>
        </p:spPr>
        <p:txBody>
          <a:bodyPr>
            <a:spAutoFit/>
          </a:bodyPr>
          <a:lstStyle/>
          <a:p>
            <a:pPr>
              <a:spcBef>
                <a:spcPct val="50000"/>
              </a:spcBef>
            </a:pPr>
            <a:r>
              <a:rPr lang="en-US" altLang="zh-TW" sz="2000" dirty="0">
                <a:solidFill>
                  <a:schemeClr val="accent1"/>
                </a:solidFill>
                <a:latin typeface="Times New Roman" pitchFamily="18" charset="0"/>
                <a:cs typeface="Times New Roman" pitchFamily="18" charset="0"/>
              </a:rPr>
              <a:t>Therefore,</a:t>
            </a:r>
          </a:p>
        </p:txBody>
      </p:sp>
      <p:sp>
        <p:nvSpPr>
          <p:cNvPr id="27" name="Rectangle 3"/>
          <p:cNvSpPr txBox="1">
            <a:spLocks noChangeArrowheads="1"/>
          </p:cNvSpPr>
          <p:nvPr/>
        </p:nvSpPr>
        <p:spPr>
          <a:xfrm>
            <a:off x="323528" y="476672"/>
            <a:ext cx="2454424" cy="424929"/>
          </a:xfrm>
          <a:prstGeom prst="rect">
            <a:avLst/>
          </a:prstGeom>
        </p:spPr>
        <p:txBody>
          <a:bodyPr vert="horz" lIns="91440" tIns="45720" rIns="91440" bIns="45720" rtlCol="0">
            <a:normAutofit/>
          </a:bodyPr>
          <a:lstStyle/>
          <a:p>
            <a:pPr marL="173038" marR="0" lvl="0" indent="-173038" algn="l" defTabSz="914400" rtl="0" eaLnBrk="1" fontAlgn="auto" latinLnBrk="0" hangingPunct="1">
              <a:lnSpc>
                <a:spcPct val="100000"/>
              </a:lnSpc>
              <a:spcBef>
                <a:spcPts val="0"/>
              </a:spcBef>
              <a:spcAft>
                <a:spcPts val="0"/>
              </a:spcAft>
              <a:buClrTx/>
              <a:buSzPct val="70000"/>
              <a:buFont typeface="Wingdings" pitchFamily="2" charset="2"/>
              <a:buNone/>
              <a:tabLst/>
              <a:defRPr/>
            </a:pPr>
            <a:r>
              <a:rPr kumimoji="0" lang="en-US" altLang="zh-TW" sz="20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rPr>
              <a:t>But by assumption:</a:t>
            </a:r>
          </a:p>
        </p:txBody>
      </p:sp>
      <p:graphicFrame>
        <p:nvGraphicFramePr>
          <p:cNvPr id="28" name="Object 12"/>
          <p:cNvGraphicFramePr>
            <a:graphicFrameLocks noChangeAspect="1"/>
          </p:cNvGraphicFramePr>
          <p:nvPr/>
        </p:nvGraphicFramePr>
        <p:xfrm>
          <a:off x="395536" y="980728"/>
          <a:ext cx="3024187" cy="484188"/>
        </p:xfrm>
        <a:graphic>
          <a:graphicData uri="http://schemas.openxmlformats.org/presentationml/2006/ole">
            <mc:AlternateContent xmlns:mc="http://schemas.openxmlformats.org/markup-compatibility/2006">
              <mc:Choice xmlns:v="urn:schemas-microsoft-com:vml" Requires="v">
                <p:oleObj spid="_x0000_s38953" name="Equation" r:id="rId7" imgW="1485900" imgH="241300" progId="Equation.DSMT4">
                  <p:embed/>
                </p:oleObj>
              </mc:Choice>
              <mc:Fallback>
                <p:oleObj name="Equation" r:id="rId7" imgW="1485900" imgH="2413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980728"/>
                        <a:ext cx="3024187"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1"/>
          <p:cNvGraphicFramePr>
            <a:graphicFrameLocks noChangeAspect="1"/>
          </p:cNvGraphicFramePr>
          <p:nvPr/>
        </p:nvGraphicFramePr>
        <p:xfrm>
          <a:off x="468561" y="1412528"/>
          <a:ext cx="2089150" cy="465138"/>
        </p:xfrm>
        <a:graphic>
          <a:graphicData uri="http://schemas.openxmlformats.org/presentationml/2006/ole">
            <mc:AlternateContent xmlns:mc="http://schemas.openxmlformats.org/markup-compatibility/2006">
              <mc:Choice xmlns:v="urn:schemas-microsoft-com:vml" Requires="v">
                <p:oleObj spid="_x0000_s38954" name="Equation" r:id="rId9" imgW="1066800" imgH="241300" progId="Equation.DSMT4">
                  <p:embed/>
                </p:oleObj>
              </mc:Choice>
              <mc:Fallback>
                <p:oleObj name="Equation" r:id="rId9" imgW="1066800" imgH="2413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561" y="1412528"/>
                        <a:ext cx="208915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10"/>
          <p:cNvGraphicFramePr>
            <a:graphicFrameLocks noChangeAspect="1"/>
          </p:cNvGraphicFramePr>
          <p:nvPr/>
        </p:nvGraphicFramePr>
        <p:xfrm>
          <a:off x="613023" y="1844328"/>
          <a:ext cx="1944688" cy="417513"/>
        </p:xfrm>
        <a:graphic>
          <a:graphicData uri="http://schemas.openxmlformats.org/presentationml/2006/ole">
            <mc:AlternateContent xmlns:mc="http://schemas.openxmlformats.org/markup-compatibility/2006">
              <mc:Choice xmlns:v="urn:schemas-microsoft-com:vml" Requires="v">
                <p:oleObj spid="_x0000_s38955" name="Equation" r:id="rId11" imgW="1104900" imgH="241300" progId="Equation.DSMT4">
                  <p:embed/>
                </p:oleObj>
              </mc:Choice>
              <mc:Fallback>
                <p:oleObj name="Equation" r:id="rId11" imgW="1104900" imgH="24130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3023" y="1844328"/>
                        <a:ext cx="194468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nvGraphicFramePr>
        <p:xfrm>
          <a:off x="6444208" y="908720"/>
          <a:ext cx="1944687" cy="454025"/>
        </p:xfrm>
        <a:graphic>
          <a:graphicData uri="http://schemas.openxmlformats.org/presentationml/2006/ole">
            <mc:AlternateContent xmlns:mc="http://schemas.openxmlformats.org/markup-compatibility/2006">
              <mc:Choice xmlns:v="urn:schemas-microsoft-com:vml" Requires="v">
                <p:oleObj spid="_x0000_s38956" name="Equation" r:id="rId13" imgW="1016000" imgH="241300" progId="Equation.DSMT4">
                  <p:embed/>
                </p:oleObj>
              </mc:Choice>
              <mc:Fallback>
                <p:oleObj name="Equation" r:id="rId13" imgW="1016000" imgH="24130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4208" y="908720"/>
                        <a:ext cx="194468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8"/>
          <p:cNvGraphicFramePr>
            <a:graphicFrameLocks noChangeAspect="1"/>
          </p:cNvGraphicFramePr>
          <p:nvPr/>
        </p:nvGraphicFramePr>
        <p:xfrm>
          <a:off x="6372770" y="1411958"/>
          <a:ext cx="2016125" cy="454025"/>
        </p:xfrm>
        <a:graphic>
          <a:graphicData uri="http://schemas.openxmlformats.org/presentationml/2006/ole">
            <mc:AlternateContent xmlns:mc="http://schemas.openxmlformats.org/markup-compatibility/2006">
              <mc:Choice xmlns:v="urn:schemas-microsoft-com:vml" Requires="v">
                <p:oleObj spid="_x0000_s38957" name="Equation" r:id="rId15" imgW="1054100" imgH="241300" progId="Equation.DSMT4">
                  <p:embed/>
                </p:oleObj>
              </mc:Choice>
              <mc:Fallback>
                <p:oleObj name="Equation" r:id="rId15" imgW="1054100" imgH="241300"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2770" y="1411958"/>
                        <a:ext cx="2016125"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20"/>
          <p:cNvGraphicFramePr>
            <a:graphicFrameLocks noChangeAspect="1"/>
          </p:cNvGraphicFramePr>
          <p:nvPr/>
        </p:nvGraphicFramePr>
        <p:xfrm>
          <a:off x="6769645" y="1916783"/>
          <a:ext cx="1439863" cy="479425"/>
        </p:xfrm>
        <a:graphic>
          <a:graphicData uri="http://schemas.openxmlformats.org/presentationml/2006/ole">
            <mc:AlternateContent xmlns:mc="http://schemas.openxmlformats.org/markup-compatibility/2006">
              <mc:Choice xmlns:v="urn:schemas-microsoft-com:vml" Requires="v">
                <p:oleObj spid="_x0000_s38958" name="Equation" r:id="rId17" imgW="710891" imgH="241195" progId="Equation.DSMT4">
                  <p:embed/>
                </p:oleObj>
              </mc:Choice>
              <mc:Fallback>
                <p:oleObj name="Equation" r:id="rId17" imgW="710891" imgH="241195" progId="Equation.DSMT4">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69645" y="1916783"/>
                        <a:ext cx="1439863"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Box 22"/>
          <p:cNvSpPr txBox="1">
            <a:spLocks noChangeArrowheads="1"/>
          </p:cNvSpPr>
          <p:nvPr/>
        </p:nvSpPr>
        <p:spPr bwMode="auto">
          <a:xfrm>
            <a:off x="4355976" y="1412776"/>
            <a:ext cx="1152525" cy="400110"/>
          </a:xfrm>
          <a:prstGeom prst="rect">
            <a:avLst/>
          </a:prstGeom>
          <a:noFill/>
          <a:ln w="9525">
            <a:noFill/>
            <a:miter lim="800000"/>
            <a:headEnd/>
            <a:tailEnd/>
          </a:ln>
        </p:spPr>
        <p:txBody>
          <a:bodyPr>
            <a:spAutoFit/>
          </a:bodyPr>
          <a:lstStyle/>
          <a:p>
            <a:pPr>
              <a:spcBef>
                <a:spcPct val="50000"/>
              </a:spcBef>
            </a:pPr>
            <a:r>
              <a:rPr lang="en-US" altLang="zh-TW" sz="2000" dirty="0">
                <a:solidFill>
                  <a:schemeClr val="accent1"/>
                </a:solidFill>
                <a:latin typeface="Times New Roman" pitchFamily="18" charset="0"/>
                <a:cs typeface="Times New Roman" pitchFamily="18" charset="0"/>
              </a:rPr>
              <a:t>and</a:t>
            </a:r>
          </a:p>
        </p:txBody>
      </p:sp>
      <p:sp>
        <p:nvSpPr>
          <p:cNvPr id="35" name="TextBox 34"/>
          <p:cNvSpPr txBox="1"/>
          <p:nvPr/>
        </p:nvSpPr>
        <p:spPr>
          <a:xfrm>
            <a:off x="6228184" y="2492896"/>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(10.25)</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6" name="TextBox 35"/>
          <p:cNvSpPr txBox="1"/>
          <p:nvPr/>
        </p:nvSpPr>
        <p:spPr>
          <a:xfrm>
            <a:off x="7740352" y="4293096"/>
            <a:ext cx="100811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(10.26)</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1"/>
          </p:nvPr>
        </p:nvSpPr>
        <p:spPr>
          <a:noFill/>
        </p:spPr>
        <p:txBody>
          <a:bodyPr/>
          <a:lstStyle/>
          <a:p>
            <a:fld id="{0BA7CDDC-53A6-46EC-B879-9A827CDD0431}" type="slidenum">
              <a:rPr lang="en-US" altLang="zh-TW" sz="1600">
                <a:solidFill>
                  <a:schemeClr val="accent6">
                    <a:lumMod val="20000"/>
                    <a:lumOff val="80000"/>
                  </a:schemeClr>
                </a:solidFill>
              </a:rPr>
              <a:pPr/>
              <a:t>33</a:t>
            </a:fld>
            <a:endParaRPr lang="en-US" altLang="zh-TW" sz="1600">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67544" y="1340768"/>
            <a:ext cx="8305800" cy="3340969"/>
          </a:xfrm>
        </p:spPr>
        <p:txBody>
          <a:bodyPr>
            <a:normAutofit/>
          </a:bodyPr>
          <a:lstStyle/>
          <a:p>
            <a:r>
              <a:rPr lang="en-US" altLang="zh-TW" sz="2000" dirty="0" smtClean="0"/>
              <a:t>This chapter has discussed the essentials of single- and multiple-index models. </a:t>
            </a:r>
          </a:p>
          <a:p>
            <a:r>
              <a:rPr lang="en-US" altLang="zh-TW" sz="2000" dirty="0" smtClean="0"/>
              <a:t>The theoretical underpinnings of the theories have been explored and numerical examples have been provided. </a:t>
            </a:r>
          </a:p>
          <a:p>
            <a:r>
              <a:rPr lang="en-US" altLang="zh-TW" sz="2000" dirty="0" smtClean="0"/>
              <a:t>An efficient boundary has been derived under the guidelines of the model and the quantitative analysis of the related parameters has been studied. </a:t>
            </a:r>
          </a:p>
          <a:p>
            <a:r>
              <a:rPr lang="en-US" altLang="zh-TW" sz="2000" dirty="0" smtClean="0"/>
              <a:t>It has been shown that both single-index and multi-index models can be used to simplify the Markowitz model for portfolio section; remember, however, that the multi-index model is much more complicated than the single-index model.</a:t>
            </a:r>
          </a:p>
        </p:txBody>
      </p:sp>
      <p:sp>
        <p:nvSpPr>
          <p:cNvPr id="59396" name="Slide Number Placeholder 3"/>
          <p:cNvSpPr>
            <a:spLocks noGrp="1"/>
          </p:cNvSpPr>
          <p:nvPr>
            <p:ph type="sldNum" sz="quarter" idx="4"/>
          </p:nvPr>
        </p:nvSpPr>
        <p:spPr>
          <a:noFill/>
        </p:spPr>
        <p:txBody>
          <a:bodyPr/>
          <a:lstStyle/>
          <a:p>
            <a:fld id="{95A8B141-70B0-439A-8013-89F69CABCF18}" type="slidenum">
              <a:rPr lang="en-US" altLang="zh-TW" sz="1600">
                <a:solidFill>
                  <a:schemeClr val="accent6">
                    <a:lumMod val="20000"/>
                    <a:lumOff val="80000"/>
                  </a:schemeClr>
                </a:solidFill>
                <a:latin typeface="Arial" charset="0"/>
                <a:cs typeface="+mn-cs"/>
              </a:rPr>
              <a:pPr/>
              <a:t>34</a:t>
            </a:fld>
            <a:endParaRPr lang="en-US" altLang="zh-TW" sz="1600">
              <a:solidFill>
                <a:schemeClr val="accent6">
                  <a:lumMod val="20000"/>
                  <a:lumOff val="80000"/>
                </a:schemeClr>
              </a:solidFill>
              <a:latin typeface="Arial" charset="0"/>
              <a:cs typeface="+mn-cs"/>
            </a:endParaRPr>
          </a:p>
        </p:txBody>
      </p:sp>
      <p:sp>
        <p:nvSpPr>
          <p:cNvPr id="59394" name="Rectangle 2"/>
          <p:cNvSpPr>
            <a:spLocks noGrp="1" noChangeArrowheads="1"/>
          </p:cNvSpPr>
          <p:nvPr>
            <p:ph type="title"/>
          </p:nvPr>
        </p:nvSpPr>
        <p:spPr/>
        <p:txBody>
          <a:bodyPr/>
          <a:lstStyle/>
          <a:p>
            <a:pPr eaLnBrk="1" hangingPunct="1"/>
            <a:r>
              <a:rPr lang="en-US" altLang="zh-TW" sz="3600" b="1" dirty="0" smtClean="0"/>
              <a:t>10.3 SUMMARY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51520" y="548680"/>
            <a:ext cx="8640960" cy="5832647"/>
          </a:xfrm>
        </p:spPr>
        <p:txBody>
          <a:bodyPr>
            <a:normAutofit/>
          </a:bodyPr>
          <a:lstStyle/>
          <a:p>
            <a:r>
              <a:rPr lang="en-US" altLang="zh-TW" sz="2000" dirty="0" smtClean="0"/>
              <a:t>Equation (10.1) makes several assumptions about the random effect term, full details are in text book page 354.</a:t>
            </a:r>
          </a:p>
          <a:p>
            <a:r>
              <a:rPr lang="en-US" altLang="zh-TW" sz="2000" dirty="0" smtClean="0"/>
              <a:t>The expected value of the return on security </a:t>
            </a:r>
            <a:r>
              <a:rPr lang="en-US" altLang="zh-TW" sz="2000" i="1" dirty="0" err="1" smtClean="0"/>
              <a:t>i</a:t>
            </a:r>
            <a:r>
              <a:rPr lang="en-US" altLang="zh-TW" sz="2000" dirty="0" smtClean="0"/>
              <a:t> is equal to the sum of the intercept, the adjusted return on the index, and some random effect. </a:t>
            </a:r>
          </a:p>
          <a:p>
            <a:r>
              <a:rPr lang="en-US" altLang="zh-TW" sz="2000" dirty="0" smtClean="0"/>
              <a:t>This can be expressed:</a:t>
            </a:r>
          </a:p>
          <a:p>
            <a:endParaRPr lang="en-US" altLang="zh-TW" sz="2000" dirty="0" smtClean="0"/>
          </a:p>
          <a:p>
            <a:endParaRPr lang="en-US" altLang="zh-TW" sz="2000" dirty="0" smtClean="0"/>
          </a:p>
          <a:p>
            <a:endParaRPr lang="en-US" altLang="zh-TW" sz="2000" dirty="0" smtClean="0"/>
          </a:p>
          <a:p>
            <a:endParaRPr lang="en-US" altLang="zh-TW" sz="2000" dirty="0" smtClean="0"/>
          </a:p>
          <a:p>
            <a:r>
              <a:rPr lang="en-US" altLang="zh-TW" sz="2000" dirty="0" smtClean="0"/>
              <a:t>Because                  are constants, and            is equal to zero:</a:t>
            </a:r>
          </a:p>
          <a:p>
            <a:endParaRPr lang="en-US" altLang="zh-TW" sz="2000" dirty="0" smtClean="0"/>
          </a:p>
          <a:p>
            <a:endParaRPr lang="en-US" altLang="zh-TW" sz="2000" dirty="0" smtClean="0"/>
          </a:p>
          <a:p>
            <a:pPr>
              <a:buNone/>
            </a:pPr>
            <a:r>
              <a:rPr lang="en-US" altLang="zh-TW" sz="2000" dirty="0" smtClean="0"/>
              <a:t>Where      is equal to the mean of the returns on the market index.</a:t>
            </a:r>
            <a:endParaRPr lang="zh-TW" altLang="zh-TW" sz="2000" dirty="0" smtClean="0"/>
          </a:p>
          <a:p>
            <a:endParaRPr lang="zh-TW" altLang="zh-TW" sz="2000" dirty="0" smtClean="0"/>
          </a:p>
          <a:p>
            <a:endParaRPr lang="zh-TW" altLang="en-US" sz="2000" dirty="0"/>
          </a:p>
        </p:txBody>
      </p:sp>
      <p:sp>
        <p:nvSpPr>
          <p:cNvPr id="307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4" name="Object 4"/>
          <p:cNvGraphicFramePr>
            <a:graphicFrameLocks noChangeAspect="1"/>
          </p:cNvGraphicFramePr>
          <p:nvPr/>
        </p:nvGraphicFramePr>
        <p:xfrm>
          <a:off x="1835696" y="2320925"/>
          <a:ext cx="4537075" cy="1108075"/>
        </p:xfrm>
        <a:graphic>
          <a:graphicData uri="http://schemas.openxmlformats.org/presentationml/2006/ole">
            <mc:AlternateContent xmlns:mc="http://schemas.openxmlformats.org/markup-compatibility/2006">
              <mc:Choice xmlns:v="urn:schemas-microsoft-com:vml" Requires="v">
                <p:oleObj spid="_x0000_s3096" name="Equation" r:id="rId3" imgW="2070100" imgH="508000" progId="Equation.DSMT4">
                  <p:embed/>
                </p:oleObj>
              </mc:Choice>
              <mc:Fallback>
                <p:oleObj name="Equation" r:id="rId3" imgW="2070100" imgH="50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320925"/>
                        <a:ext cx="4537075"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7"/>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5" name="Object 6"/>
          <p:cNvGraphicFramePr>
            <a:graphicFrameLocks noChangeAspect="1"/>
          </p:cNvGraphicFramePr>
          <p:nvPr/>
        </p:nvGraphicFramePr>
        <p:xfrm>
          <a:off x="2339752" y="3918213"/>
          <a:ext cx="3096344" cy="632331"/>
        </p:xfrm>
        <a:graphic>
          <a:graphicData uri="http://schemas.openxmlformats.org/presentationml/2006/ole">
            <mc:AlternateContent xmlns:mc="http://schemas.openxmlformats.org/markup-compatibility/2006">
              <mc:Choice xmlns:v="urn:schemas-microsoft-com:vml" Requires="v">
                <p:oleObj spid="_x0000_s3097" name="Equation" r:id="rId5" imgW="1256755" imgH="253890" progId="Equation.DSMT4">
                  <p:embed/>
                </p:oleObj>
              </mc:Choice>
              <mc:Fallback>
                <p:oleObj name="Equation" r:id="rId5" imgW="1256755" imgH="25389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918213"/>
                        <a:ext cx="3096344" cy="6323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9"/>
          <p:cNvSpPr>
            <a:spLocks noChangeArrowheads="1"/>
          </p:cNvSpPr>
          <p:nvPr/>
        </p:nvSpPr>
        <p:spPr bwMode="auto">
          <a:xfrm>
            <a:off x="0" y="2819400"/>
            <a:ext cx="9144000" cy="0"/>
          </a:xfrm>
          <a:prstGeom prst="rect">
            <a:avLst/>
          </a:prstGeom>
          <a:noFill/>
          <a:ln w="9525">
            <a:noFill/>
            <a:miter lim="800000"/>
            <a:headEnd/>
            <a:tailEnd/>
          </a:ln>
        </p:spPr>
        <p:txBody>
          <a:bodyPr wrap="none" anchor="ctr">
            <a:spAutoFit/>
          </a:bodyPr>
          <a:lstStyle/>
          <a:p>
            <a:endParaRPr lang="zh-TW" altLang="en-US"/>
          </a:p>
        </p:txBody>
      </p:sp>
      <p:sp>
        <p:nvSpPr>
          <p:cNvPr id="308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076" name="Object 13"/>
          <p:cNvGraphicFramePr>
            <a:graphicFrameLocks noChangeAspect="1"/>
          </p:cNvGraphicFramePr>
          <p:nvPr/>
        </p:nvGraphicFramePr>
        <p:xfrm>
          <a:off x="4211315" y="3501008"/>
          <a:ext cx="720725" cy="442913"/>
        </p:xfrm>
        <a:graphic>
          <a:graphicData uri="http://schemas.openxmlformats.org/presentationml/2006/ole">
            <mc:AlternateContent xmlns:mc="http://schemas.openxmlformats.org/markup-compatibility/2006">
              <mc:Choice xmlns:v="urn:schemas-microsoft-com:vml" Requires="v">
                <p:oleObj spid="_x0000_s3098" name="Equation" r:id="rId7" imgW="418918" imgH="253890" progId="Equation.DSMT4">
                  <p:embed/>
                </p:oleObj>
              </mc:Choice>
              <mc:Fallback>
                <p:oleObj name="Equation" r:id="rId7" imgW="418918" imgH="25389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315" y="3501008"/>
                        <a:ext cx="7207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Text Box 16"/>
          <p:cNvSpPr txBox="1">
            <a:spLocks noChangeArrowheads="1"/>
          </p:cNvSpPr>
          <p:nvPr/>
        </p:nvSpPr>
        <p:spPr bwMode="auto">
          <a:xfrm>
            <a:off x="7164288" y="2636912"/>
            <a:ext cx="648071"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(10.2)</a:t>
            </a:r>
          </a:p>
        </p:txBody>
      </p:sp>
      <p:sp>
        <p:nvSpPr>
          <p:cNvPr id="20" name="Text Box 16"/>
          <p:cNvSpPr txBox="1">
            <a:spLocks noChangeArrowheads="1"/>
          </p:cNvSpPr>
          <p:nvPr/>
        </p:nvSpPr>
        <p:spPr bwMode="auto">
          <a:xfrm>
            <a:off x="7236296" y="4005064"/>
            <a:ext cx="648071"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10.3)</a:t>
            </a:r>
            <a:endParaRPr lang="en-US" altLang="zh-TW" sz="1600" dirty="0">
              <a:solidFill>
                <a:schemeClr val="accent1"/>
              </a:solidFill>
              <a:latin typeface="Times New Roman" pitchFamily="18" charset="0"/>
              <a:cs typeface="Times New Roman" pitchFamily="18" charset="0"/>
            </a:endParaRPr>
          </a:p>
        </p:txBody>
      </p:sp>
      <p:sp>
        <p:nvSpPr>
          <p:cNvPr id="30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088" name="Object 16"/>
          <p:cNvGraphicFramePr>
            <a:graphicFrameLocks noChangeAspect="1"/>
          </p:cNvGraphicFramePr>
          <p:nvPr/>
        </p:nvGraphicFramePr>
        <p:xfrm>
          <a:off x="1395333" y="3501008"/>
          <a:ext cx="1088435" cy="445269"/>
        </p:xfrm>
        <a:graphic>
          <a:graphicData uri="http://schemas.openxmlformats.org/presentationml/2006/ole">
            <mc:AlternateContent xmlns:mc="http://schemas.openxmlformats.org/markup-compatibility/2006">
              <mc:Choice xmlns:v="urn:schemas-microsoft-com:vml" Requires="v">
                <p:oleObj spid="_x0000_s3099" name="Equation" r:id="rId9" imgW="558720" imgH="228600" progId="Equation.DSMT4">
                  <p:embed/>
                </p:oleObj>
              </mc:Choice>
              <mc:Fallback>
                <p:oleObj name="Equation" r:id="rId9" imgW="558720" imgH="228600" progId="Equation.DSMT4">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5333" y="3501008"/>
                        <a:ext cx="1088435" cy="445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090" name="Object 18"/>
          <p:cNvGraphicFramePr>
            <a:graphicFrameLocks noChangeAspect="1"/>
          </p:cNvGraphicFramePr>
          <p:nvPr/>
        </p:nvGraphicFramePr>
        <p:xfrm>
          <a:off x="1115616" y="4509119"/>
          <a:ext cx="288032" cy="432049"/>
        </p:xfrm>
        <a:graphic>
          <a:graphicData uri="http://schemas.openxmlformats.org/presentationml/2006/ole">
            <mc:AlternateContent xmlns:mc="http://schemas.openxmlformats.org/markup-compatibility/2006">
              <mc:Choice xmlns:v="urn:schemas-microsoft-com:vml" Requires="v">
                <p:oleObj spid="_x0000_s3100" name="Equation" r:id="rId11" imgW="139700" imgH="228600" progId="Equation.DSMT4">
                  <p:embed/>
                </p:oleObj>
              </mc:Choice>
              <mc:Fallback>
                <p:oleObj name="Equation" r:id="rId11" imgW="139700" imgH="228600" progId="Equation.DSMT4">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4509119"/>
                        <a:ext cx="288032" cy="432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4</a:t>
            </a:fld>
            <a:endParaRPr lang="en-US" altLang="zh-TW" sz="1600">
              <a:solidFill>
                <a:schemeClr val="accent6">
                  <a:lumMod val="20000"/>
                  <a:lumOff val="80000"/>
                </a:schemeClr>
              </a:solidFill>
              <a:latin typeface="Arial"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23528" y="548680"/>
            <a:ext cx="8424936" cy="5616624"/>
          </a:xfrm>
        </p:spPr>
        <p:txBody>
          <a:bodyPr/>
          <a:lstStyle/>
          <a:p>
            <a:r>
              <a:rPr lang="en-US" altLang="zh-TW" dirty="0" smtClean="0"/>
              <a:t>If the mean of the returns on security </a:t>
            </a:r>
            <a:r>
              <a:rPr lang="en-US" altLang="zh-TW" i="1" dirty="0" err="1" smtClean="0"/>
              <a:t>i</a:t>
            </a:r>
            <a:r>
              <a:rPr lang="en-US" altLang="zh-TW" dirty="0" smtClean="0"/>
              <a:t> equals  then the variance of security </a:t>
            </a:r>
            <a:r>
              <a:rPr lang="en-US" altLang="zh-TW" i="1" dirty="0" err="1" smtClean="0"/>
              <a:t>i</a:t>
            </a:r>
            <a:r>
              <a:rPr lang="en-US" altLang="zh-TW" dirty="0" smtClean="0"/>
              <a:t> is equal to the expected value of squared deviations from .</a:t>
            </a:r>
            <a:r>
              <a:rPr lang="en-US" altLang="zh-TW" i="1" dirty="0" smtClean="0"/>
              <a:t> </a:t>
            </a:r>
          </a:p>
          <a:p>
            <a:r>
              <a:rPr lang="en-US" altLang="zh-TW" dirty="0" smtClean="0"/>
              <a:t>This translates to</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By the third assumption, the covariance of the random effect and the deviation of the index return from its mean are zero; also, the expected value of the squared errors is equal to the variance of the random effect. </a:t>
            </a:r>
          </a:p>
          <a:p>
            <a:r>
              <a:rPr lang="en-US" altLang="zh-TW" dirty="0" smtClean="0"/>
              <a:t>Thus:</a:t>
            </a:r>
            <a:endParaRPr lang="zh-TW" altLang="zh-TW" dirty="0" smtClean="0"/>
          </a:p>
          <a:p>
            <a:endParaRPr lang="zh-TW" altLang="zh-TW" dirty="0" smtClean="0"/>
          </a:p>
          <a:p>
            <a:endParaRPr lang="zh-TW" altLang="en-US" dirty="0"/>
          </a:p>
        </p:txBody>
      </p:sp>
      <p:sp>
        <p:nvSpPr>
          <p:cNvPr id="41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101" name="Rectangle 6"/>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sp>
        <p:nvSpPr>
          <p:cNvPr id="4102" name="Rectangle 8"/>
          <p:cNvSpPr>
            <a:spLocks noChangeArrowheads="1"/>
          </p:cNvSpPr>
          <p:nvPr/>
        </p:nvSpPr>
        <p:spPr bwMode="auto">
          <a:xfrm>
            <a:off x="0" y="28194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4098" name="Object 9"/>
          <p:cNvGraphicFramePr>
            <a:graphicFrameLocks noChangeAspect="1"/>
          </p:cNvGraphicFramePr>
          <p:nvPr/>
        </p:nvGraphicFramePr>
        <p:xfrm>
          <a:off x="1763688" y="1556792"/>
          <a:ext cx="4978033" cy="2016224"/>
        </p:xfrm>
        <a:graphic>
          <a:graphicData uri="http://schemas.openxmlformats.org/presentationml/2006/ole">
            <mc:AlternateContent xmlns:mc="http://schemas.openxmlformats.org/markup-compatibility/2006">
              <mc:Choice xmlns:v="urn:schemas-microsoft-com:vml" Requires="v">
                <p:oleObj spid="_x0000_s4110" name="Equation" r:id="rId3" imgW="3009900" imgH="1219200" progId="Equation.DSMT4">
                  <p:embed/>
                </p:oleObj>
              </mc:Choice>
              <mc:Fallback>
                <p:oleObj name="Equation" r:id="rId3" imgW="3009900" imgH="12192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556792"/>
                        <a:ext cx="4978033" cy="2016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11"/>
          <p:cNvSpPr txBox="1">
            <a:spLocks noChangeArrowheads="1"/>
          </p:cNvSpPr>
          <p:nvPr/>
        </p:nvSpPr>
        <p:spPr bwMode="auto">
          <a:xfrm>
            <a:off x="7740650" y="3284538"/>
            <a:ext cx="863600" cy="366712"/>
          </a:xfrm>
          <a:prstGeom prst="rect">
            <a:avLst/>
          </a:prstGeom>
          <a:noFill/>
          <a:ln w="9525">
            <a:noFill/>
            <a:miter lim="800000"/>
            <a:headEnd/>
            <a:tailEnd/>
          </a:ln>
        </p:spPr>
        <p:txBody>
          <a:bodyPr>
            <a:spAutoFit/>
          </a:bodyPr>
          <a:lstStyle/>
          <a:p>
            <a:pPr>
              <a:spcBef>
                <a:spcPct val="50000"/>
              </a:spcBef>
            </a:pPr>
            <a:endParaRPr lang="en-US" altLang="zh-TW" sz="1800"/>
          </a:p>
        </p:txBody>
      </p:sp>
      <p:sp>
        <p:nvSpPr>
          <p:cNvPr id="12" name="Text Box 16"/>
          <p:cNvSpPr txBox="1">
            <a:spLocks noChangeArrowheads="1"/>
          </p:cNvSpPr>
          <p:nvPr/>
        </p:nvSpPr>
        <p:spPr bwMode="auto">
          <a:xfrm>
            <a:off x="7452320" y="3356992"/>
            <a:ext cx="648071"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10.4)</a:t>
            </a:r>
            <a:endParaRPr lang="en-US" altLang="zh-TW" sz="1600" dirty="0">
              <a:solidFill>
                <a:schemeClr val="accent1"/>
              </a:solidFill>
              <a:latin typeface="Times New Roman" pitchFamily="18" charset="0"/>
              <a:cs typeface="Times New Roman" pitchFamily="18" charset="0"/>
            </a:endParaRPr>
          </a:p>
        </p:txBody>
      </p:sp>
      <p:sp>
        <p:nvSpPr>
          <p:cNvPr id="4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107" name="Object 11"/>
          <p:cNvGraphicFramePr>
            <a:graphicFrameLocks noChangeAspect="1"/>
          </p:cNvGraphicFramePr>
          <p:nvPr/>
        </p:nvGraphicFramePr>
        <p:xfrm>
          <a:off x="2670218" y="4581128"/>
          <a:ext cx="3125918" cy="936104"/>
        </p:xfrm>
        <a:graphic>
          <a:graphicData uri="http://schemas.openxmlformats.org/presentationml/2006/ole">
            <mc:AlternateContent xmlns:mc="http://schemas.openxmlformats.org/markup-compatibility/2006">
              <mc:Choice xmlns:v="urn:schemas-microsoft-com:vml" Requires="v">
                <p:oleObj spid="_x0000_s4111" name="Equation" r:id="rId5" imgW="1777229" imgH="533169" progId="Equation.DSMT4">
                  <p:embed/>
                </p:oleObj>
              </mc:Choice>
              <mc:Fallback>
                <p:oleObj name="Equation" r:id="rId5" imgW="1777229" imgH="533169"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218" y="4581128"/>
                        <a:ext cx="3125918"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16"/>
          <p:cNvSpPr txBox="1">
            <a:spLocks noChangeArrowheads="1"/>
          </p:cNvSpPr>
          <p:nvPr/>
        </p:nvSpPr>
        <p:spPr bwMode="auto">
          <a:xfrm>
            <a:off x="7452320" y="5085184"/>
            <a:ext cx="648071"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10.5)</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5</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0"/>
          <p:cNvSpPr>
            <a:spLocks noGrp="1" noChangeArrowheads="1"/>
          </p:cNvSpPr>
          <p:nvPr>
            <p:ph idx="1"/>
          </p:nvPr>
        </p:nvSpPr>
        <p:spPr>
          <a:xfrm>
            <a:off x="179512" y="404664"/>
            <a:ext cx="8784976" cy="2447925"/>
          </a:xfrm>
        </p:spPr>
        <p:txBody>
          <a:bodyPr>
            <a:normAutofit/>
          </a:bodyPr>
          <a:lstStyle/>
          <a:p>
            <a:r>
              <a:rPr lang="en-US" altLang="zh-TW" dirty="0" smtClean="0"/>
              <a:t>It is suggested that because variations in the returns of two different securities are not interrelated but only connected to the market index, the covariance between the two securities can be derived from the twice-adjusted variance of the market index (once by the </a:t>
            </a:r>
            <a:r>
              <a:rPr lang="en-US" altLang="zh-TW" i="1" dirty="0" smtClean="0"/>
              <a:t>b </a:t>
            </a:r>
            <a:r>
              <a:rPr lang="en-US" altLang="zh-TW" dirty="0" smtClean="0"/>
              <a:t>coefficient of the first security with the market and again by the </a:t>
            </a:r>
            <a:r>
              <a:rPr lang="en-US" altLang="zh-TW" i="1" dirty="0" smtClean="0"/>
              <a:t>b </a:t>
            </a:r>
            <a:r>
              <a:rPr lang="en-US" altLang="zh-TW" dirty="0" smtClean="0"/>
              <a:t>coefficient of the second security with the market). </a:t>
            </a:r>
          </a:p>
          <a:p>
            <a:r>
              <a:rPr lang="en-US" altLang="zh-TW" dirty="0" smtClean="0"/>
              <a:t>The investigation starts with a statement about the covariance of the two securities:</a:t>
            </a:r>
          </a:p>
        </p:txBody>
      </p:sp>
      <p:sp>
        <p:nvSpPr>
          <p:cNvPr id="6153" name="Slide Number Placeholder 8"/>
          <p:cNvSpPr>
            <a:spLocks noGrp="1"/>
          </p:cNvSpPr>
          <p:nvPr>
            <p:ph type="sldNum" sz="quarter" idx="12"/>
          </p:nvPr>
        </p:nvSpPr>
        <p:spPr>
          <a:noFill/>
        </p:spPr>
        <p:txBody>
          <a:bodyPr/>
          <a:lstStyle/>
          <a:p>
            <a:fld id="{9DE8AC24-421D-4ECF-BE76-848E62A44943}" type="slidenum">
              <a:rPr lang="en-US" altLang="zh-TW" sz="1600">
                <a:solidFill>
                  <a:schemeClr val="accent6">
                    <a:lumMod val="20000"/>
                    <a:lumOff val="80000"/>
                  </a:schemeClr>
                </a:solidFill>
              </a:rPr>
              <a:pPr/>
              <a:t>6</a:t>
            </a:fld>
            <a:endParaRPr lang="en-US" altLang="zh-TW" sz="1600">
              <a:solidFill>
                <a:schemeClr val="accent6">
                  <a:lumMod val="20000"/>
                  <a:lumOff val="80000"/>
                </a:schemeClr>
              </a:solidFill>
            </a:endParaRPr>
          </a:p>
        </p:txBody>
      </p:sp>
      <p:sp>
        <p:nvSpPr>
          <p:cNvPr id="6148" name="Rectangle 5"/>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zh-TW" altLang="en-US"/>
          </a:p>
        </p:txBody>
      </p:sp>
      <p:sp>
        <p:nvSpPr>
          <p:cNvPr id="6149" name="Rectangle 7"/>
          <p:cNvSpPr>
            <a:spLocks noChangeArrowheads="1"/>
          </p:cNvSpPr>
          <p:nvPr/>
        </p:nvSpPr>
        <p:spPr bwMode="auto">
          <a:xfrm>
            <a:off x="0" y="25669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6146" name="Object 6"/>
          <p:cNvGraphicFramePr>
            <a:graphicFrameLocks noChangeAspect="1"/>
          </p:cNvGraphicFramePr>
          <p:nvPr/>
        </p:nvGraphicFramePr>
        <p:xfrm>
          <a:off x="1619672" y="2492896"/>
          <a:ext cx="5111750" cy="3094038"/>
        </p:xfrm>
        <a:graphic>
          <a:graphicData uri="http://schemas.openxmlformats.org/presentationml/2006/ole">
            <mc:AlternateContent xmlns:mc="http://schemas.openxmlformats.org/markup-compatibility/2006">
              <mc:Choice xmlns:v="urn:schemas-microsoft-com:vml" Requires="v">
                <p:oleObj spid="_x0000_s6148" name="Equation" r:id="rId3" imgW="2844720" imgH="1726920" progId="Equation.DSMT4">
                  <p:embed/>
                </p:oleObj>
              </mc:Choice>
              <mc:Fallback>
                <p:oleObj name="Equation" r:id="rId3" imgW="2844720" imgH="172692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492896"/>
                        <a:ext cx="5111750" cy="309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sp>
        <p:nvSpPr>
          <p:cNvPr id="6152" name="Text Box 13"/>
          <p:cNvSpPr txBox="1">
            <a:spLocks noChangeArrowheads="1"/>
          </p:cNvSpPr>
          <p:nvPr/>
        </p:nvSpPr>
        <p:spPr bwMode="auto">
          <a:xfrm>
            <a:off x="7451849" y="4026550"/>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(10.6)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1"/>
          </p:nvPr>
        </p:nvSpPr>
        <p:spPr>
          <a:xfrm>
            <a:off x="323528" y="764704"/>
            <a:ext cx="8496944" cy="4248472"/>
          </a:xfrm>
        </p:spPr>
        <p:txBody>
          <a:bodyPr/>
          <a:lstStyle/>
          <a:p>
            <a:r>
              <a:rPr lang="en-US" altLang="zh-TW" dirty="0" smtClean="0"/>
              <a:t>Since according to the third and fourth assumptions the last three terms of the last summation are equal to zero:</a:t>
            </a:r>
            <a:endParaRPr lang="zh-TW" altLang="zh-TW" dirty="0" smtClean="0"/>
          </a:p>
          <a:p>
            <a:endParaRPr lang="en-US" altLang="zh-TW" dirty="0" smtClean="0"/>
          </a:p>
          <a:p>
            <a:endParaRPr lang="en-US" altLang="zh-TW" dirty="0" smtClean="0"/>
          </a:p>
          <a:p>
            <a:r>
              <a:rPr lang="en-US" altLang="zh-TW" dirty="0" smtClean="0"/>
              <a:t>For a portfolio with a hundred securities, this translates to 5,050 calculations. </a:t>
            </a:r>
          </a:p>
          <a:p>
            <a:r>
              <a:rPr lang="en-US" altLang="zh-TW" dirty="0" smtClean="0"/>
              <a:t>With the Sharpe single-index model, only 100 estimates are needed for the various security-regression coefficients and only one variance calculation, the variance of the returns on the market. </a:t>
            </a:r>
          </a:p>
          <a:p>
            <a:r>
              <a:rPr lang="en-US" altLang="zh-TW" dirty="0" smtClean="0"/>
              <a:t>In addition, 100 estimates of the unsystematic risk        are also needed for the single-index model. </a:t>
            </a:r>
          </a:p>
          <a:p>
            <a:r>
              <a:rPr lang="en-US" altLang="zh-TW" dirty="0" smtClean="0"/>
              <a:t>Hence, the single-index model has dramatically reduced the input information needed.</a:t>
            </a:r>
            <a:endParaRPr lang="zh-TW" altLang="zh-TW" dirty="0" smtClean="0"/>
          </a:p>
        </p:txBody>
      </p:sp>
      <p:graphicFrame>
        <p:nvGraphicFramePr>
          <p:cNvPr id="7170" name="Object 6"/>
          <p:cNvGraphicFramePr>
            <a:graphicFrameLocks noGrp="1" noChangeAspect="1"/>
          </p:cNvGraphicFramePr>
          <p:nvPr>
            <p:ph sz="half" idx="2"/>
          </p:nvPr>
        </p:nvGraphicFramePr>
        <p:xfrm>
          <a:off x="3275856" y="1365523"/>
          <a:ext cx="2016125" cy="695325"/>
        </p:xfrm>
        <a:graphic>
          <a:graphicData uri="http://schemas.openxmlformats.org/presentationml/2006/ole">
            <mc:AlternateContent xmlns:mc="http://schemas.openxmlformats.org/markup-compatibility/2006">
              <mc:Choice xmlns:v="urn:schemas-microsoft-com:vml" Requires="v">
                <p:oleObj spid="_x0000_s7180" name="Equation" r:id="rId3" imgW="736280" imgH="253890" progId="Equation.DSMT4">
                  <p:embed/>
                </p:oleObj>
              </mc:Choice>
              <mc:Fallback>
                <p:oleObj name="Equation" r:id="rId3" imgW="736280" imgH="25389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365523"/>
                        <a:ext cx="20161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4"/>
          <p:cNvSpPr txBox="1">
            <a:spLocks noChangeArrowheads="1"/>
          </p:cNvSpPr>
          <p:nvPr/>
        </p:nvSpPr>
        <p:spPr bwMode="auto">
          <a:xfrm>
            <a:off x="827088" y="2133600"/>
            <a:ext cx="6049962" cy="366713"/>
          </a:xfrm>
          <a:prstGeom prst="rect">
            <a:avLst/>
          </a:prstGeom>
          <a:noFill/>
          <a:ln w="9525">
            <a:noFill/>
            <a:miter lim="800000"/>
            <a:headEnd/>
            <a:tailEnd/>
          </a:ln>
        </p:spPr>
        <p:txBody>
          <a:bodyPr>
            <a:spAutoFit/>
          </a:bodyPr>
          <a:lstStyle/>
          <a:p>
            <a:pPr>
              <a:spcBef>
                <a:spcPct val="50000"/>
              </a:spcBef>
            </a:pPr>
            <a:endParaRPr lang="en-US" altLang="zh-TW" sz="1800"/>
          </a:p>
        </p:txBody>
      </p:sp>
      <p:sp>
        <p:nvSpPr>
          <p:cNvPr id="7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177" name="Object 9"/>
          <p:cNvGraphicFramePr>
            <a:graphicFrameLocks noChangeAspect="1"/>
          </p:cNvGraphicFramePr>
          <p:nvPr/>
        </p:nvGraphicFramePr>
        <p:xfrm>
          <a:off x="5796136" y="3212976"/>
          <a:ext cx="360040" cy="355026"/>
        </p:xfrm>
        <a:graphic>
          <a:graphicData uri="http://schemas.openxmlformats.org/presentationml/2006/ole">
            <mc:AlternateContent xmlns:mc="http://schemas.openxmlformats.org/markup-compatibility/2006">
              <mc:Choice xmlns:v="urn:schemas-microsoft-com:vml" Requires="v">
                <p:oleObj spid="_x0000_s7181" name="Equation" r:id="rId5" imgW="215713" imgH="241091" progId="Equation.DSMT4">
                  <p:embed/>
                </p:oleObj>
              </mc:Choice>
              <mc:Fallback>
                <p:oleObj name="Equation" r:id="rId5" imgW="215713" imgH="241091"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212976"/>
                        <a:ext cx="360040" cy="355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3"/>
          <p:cNvSpPr txBox="1">
            <a:spLocks noChangeArrowheads="1"/>
          </p:cNvSpPr>
          <p:nvPr/>
        </p:nvSpPr>
        <p:spPr bwMode="auto">
          <a:xfrm>
            <a:off x="7020272" y="1628800"/>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10.7)</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a:noFill/>
        </p:spPr>
        <p:txBody>
          <a:bodyPr/>
          <a:lstStyle/>
          <a:p>
            <a:fld id="{4DEDFFFD-475C-4CF9-8BB5-CE2202CB5782}" type="slidenum">
              <a:rPr lang="en-US" altLang="zh-TW" sz="1600">
                <a:solidFill>
                  <a:schemeClr val="accent6">
                    <a:lumMod val="20000"/>
                    <a:lumOff val="80000"/>
                  </a:schemeClr>
                </a:solidFill>
              </a:rPr>
              <a:pPr/>
              <a:t>7</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5536" y="1196752"/>
            <a:ext cx="8443664" cy="4896543"/>
          </a:xfrm>
        </p:spPr>
        <p:txBody>
          <a:bodyPr>
            <a:normAutofit/>
          </a:bodyPr>
          <a:lstStyle/>
          <a:p>
            <a:r>
              <a:rPr lang="en-US" altLang="zh-TW" sz="2000" dirty="0" smtClean="0"/>
              <a:t>So far only the Sharpe single-index model has been utilized to study the return of a single security </a:t>
            </a:r>
            <a:r>
              <a:rPr lang="en-US" altLang="zh-TW" sz="2000" i="1" dirty="0" err="1" smtClean="0"/>
              <a:t>i</a:t>
            </a:r>
            <a:r>
              <a:rPr lang="en-US" altLang="zh-TW" sz="2000" i="1" dirty="0" smtClean="0"/>
              <a:t> </a:t>
            </a:r>
            <a:r>
              <a:rPr lang="en-US" altLang="zh-TW" sz="2000" dirty="0" smtClean="0"/>
              <a:t>as determined by its relation to the returns on a market index.</a:t>
            </a:r>
          </a:p>
          <a:p>
            <a:endParaRPr lang="en-US" altLang="zh-TW" sz="2000" dirty="0" smtClean="0"/>
          </a:p>
          <a:p>
            <a:endParaRPr lang="en-US" altLang="zh-TW" sz="2000" dirty="0" smtClean="0"/>
          </a:p>
          <a:p>
            <a:r>
              <a:rPr lang="en-US" altLang="zh-TW" sz="2000" dirty="0" smtClean="0"/>
              <a:t>Now consider the return of a portfolio of </a:t>
            </a:r>
            <a:r>
              <a:rPr lang="en-US" altLang="zh-TW" sz="2000" i="1" dirty="0" smtClean="0"/>
              <a:t>n </a:t>
            </a:r>
            <a:r>
              <a:rPr lang="en-US" altLang="zh-TW" sz="2000" dirty="0" smtClean="0"/>
              <a:t>securities. </a:t>
            </a:r>
          </a:p>
          <a:p>
            <a:r>
              <a:rPr lang="en-US" altLang="zh-TW" sz="2000" dirty="0" smtClean="0"/>
              <a:t>The return of a portfolio of </a:t>
            </a:r>
            <a:r>
              <a:rPr lang="en-US" altLang="zh-TW" sz="2000" i="1" dirty="0" smtClean="0"/>
              <a:t>n </a:t>
            </a:r>
            <a:r>
              <a:rPr lang="en-US" altLang="zh-TW" sz="2000" dirty="0" smtClean="0"/>
              <a:t>securities is the weighted summation of the individual returns of the component securities. </a:t>
            </a:r>
          </a:p>
          <a:p>
            <a:r>
              <a:rPr lang="en-US" altLang="zh-TW" sz="2000" dirty="0" err="1" smtClean="0"/>
              <a:t>Notationally</a:t>
            </a:r>
            <a:r>
              <a:rPr lang="en-US" altLang="zh-TW" sz="2000" dirty="0" smtClean="0"/>
              <a:t>:</a:t>
            </a:r>
          </a:p>
          <a:p>
            <a:endParaRPr lang="en-US" altLang="zh-TW" sz="2000" dirty="0" smtClean="0"/>
          </a:p>
          <a:p>
            <a:endParaRPr lang="en-US" altLang="zh-TW" sz="2000" dirty="0" smtClean="0"/>
          </a:p>
          <a:p>
            <a:pPr>
              <a:buNone/>
            </a:pPr>
            <a:r>
              <a:rPr lang="en-US" altLang="zh-TW" sz="2000" dirty="0" smtClean="0"/>
              <a:t>where </a:t>
            </a:r>
            <a:r>
              <a:rPr lang="en-US" altLang="zh-TW" sz="2000" i="1" dirty="0" smtClean="0"/>
              <a:t>Rpt </a:t>
            </a:r>
            <a:r>
              <a:rPr lang="en-US" altLang="zh-TW" sz="2000" dirty="0" smtClean="0"/>
              <a:t>is the rate of return for a portfolio in period </a:t>
            </a:r>
            <a:r>
              <a:rPr lang="en-US" altLang="zh-TW" sz="2000" i="1" dirty="0" smtClean="0"/>
              <a:t>t </a:t>
            </a:r>
            <a:r>
              <a:rPr lang="en-US" altLang="zh-TW" sz="2000" dirty="0" smtClean="0"/>
              <a:t>and </a:t>
            </a:r>
            <a:r>
              <a:rPr lang="en-US" altLang="zh-TW" sz="2000" i="1" dirty="0" smtClean="0"/>
              <a:t>X</a:t>
            </a:r>
            <a:r>
              <a:rPr lang="en-US" altLang="zh-TW" sz="2000" i="1" baseline="-25000" dirty="0" smtClean="0"/>
              <a:t>i</a:t>
            </a:r>
            <a:r>
              <a:rPr lang="en-US" altLang="zh-TW" sz="2000" i="1" dirty="0" smtClean="0"/>
              <a:t> </a:t>
            </a:r>
            <a:r>
              <a:rPr lang="en-US" altLang="zh-TW" sz="2000" dirty="0" smtClean="0"/>
              <a:t>is the weight associated with the </a:t>
            </a:r>
            <a:r>
              <a:rPr lang="en-US" altLang="zh-TW" sz="2000" i="1" dirty="0" err="1" smtClean="0"/>
              <a:t>i</a:t>
            </a:r>
            <a:r>
              <a:rPr lang="en-US" altLang="zh-TW" sz="2000" dirty="0" err="1" smtClean="0"/>
              <a:t>th</a:t>
            </a:r>
            <a:r>
              <a:rPr lang="en-US" altLang="zh-TW" sz="2000" dirty="0" smtClean="0"/>
              <a:t> security.</a:t>
            </a:r>
            <a:endParaRPr lang="zh-TW" altLang="zh-TW" sz="2000" dirty="0" smtClean="0"/>
          </a:p>
          <a:p>
            <a:endParaRPr lang="zh-TW" altLang="zh-TW" sz="2000" dirty="0" smtClean="0"/>
          </a:p>
          <a:p>
            <a:endParaRPr lang="zh-TW" altLang="en-US" sz="2000" dirty="0"/>
          </a:p>
        </p:txBody>
      </p:sp>
      <p:sp>
        <p:nvSpPr>
          <p:cNvPr id="8" name="Text Placeholder 7"/>
          <p:cNvSpPr>
            <a:spLocks noGrp="1"/>
          </p:cNvSpPr>
          <p:nvPr>
            <p:ph type="body" sz="quarter" idx="13"/>
          </p:nvPr>
        </p:nvSpPr>
        <p:spPr>
          <a:xfrm>
            <a:off x="1043608" y="2204864"/>
            <a:ext cx="6667024" cy="457200"/>
          </a:xfrm>
        </p:spPr>
        <p:txBody>
          <a:bodyPr>
            <a:noAutofit/>
          </a:bodyPr>
          <a:lstStyle/>
          <a:p>
            <a:r>
              <a:rPr lang="en-US" altLang="zh-TW" sz="3200" dirty="0" smtClean="0"/>
              <a:t>10.1.1.1 Expected Return of a Portfolio</a:t>
            </a:r>
            <a:endParaRPr lang="zh-TW" altLang="en-US" sz="3200" dirty="0"/>
          </a:p>
        </p:txBody>
      </p:sp>
      <p:sp>
        <p:nvSpPr>
          <p:cNvPr id="6" name="Title 5"/>
          <p:cNvSpPr>
            <a:spLocks noGrp="1"/>
          </p:cNvSpPr>
          <p:nvPr>
            <p:ph type="title"/>
          </p:nvPr>
        </p:nvSpPr>
        <p:spPr/>
        <p:txBody>
          <a:bodyPr/>
          <a:lstStyle/>
          <a:p>
            <a:r>
              <a:rPr lang="en-US" altLang="zh-TW" dirty="0" smtClean="0"/>
              <a:t>10.1.1 Deriving the Single-Index Model</a:t>
            </a:r>
            <a:endParaRPr lang="zh-TW" altLang="en-US" dirty="0"/>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4209" name="Object 1"/>
          <p:cNvGraphicFramePr>
            <a:graphicFrameLocks noChangeAspect="1"/>
          </p:cNvGraphicFramePr>
          <p:nvPr/>
        </p:nvGraphicFramePr>
        <p:xfrm>
          <a:off x="2611782" y="4077072"/>
          <a:ext cx="2176242" cy="720080"/>
        </p:xfrm>
        <a:graphic>
          <a:graphicData uri="http://schemas.openxmlformats.org/presentationml/2006/ole">
            <mc:AlternateContent xmlns:mc="http://schemas.openxmlformats.org/markup-compatibility/2006">
              <mc:Choice xmlns:v="urn:schemas-microsoft-com:vml" Requires="v">
                <p:oleObj spid="_x0000_s94214" name="Equation" r:id="rId3" imgW="1295400" imgH="431800" progId="Equation.DSMT4">
                  <p:embed/>
                </p:oleObj>
              </mc:Choice>
              <mc:Fallback>
                <p:oleObj name="Equation" r:id="rId3" imgW="12954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782" y="4077072"/>
                        <a:ext cx="2176242"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4211" name="Object 3"/>
          <p:cNvGraphicFramePr>
            <a:graphicFrameLocks noChangeAspect="1"/>
          </p:cNvGraphicFramePr>
          <p:nvPr/>
        </p:nvGraphicFramePr>
        <p:xfrm>
          <a:off x="2504770" y="5661248"/>
          <a:ext cx="2499278" cy="504056"/>
        </p:xfrm>
        <a:graphic>
          <a:graphicData uri="http://schemas.openxmlformats.org/presentationml/2006/ole">
            <mc:AlternateContent xmlns:mc="http://schemas.openxmlformats.org/markup-compatibility/2006">
              <mc:Choice xmlns:v="urn:schemas-microsoft-com:vml" Requires="v">
                <p:oleObj spid="_x0000_s94215" name="Equation" r:id="rId5" imgW="1130300" imgH="228600" progId="Equation.DSMT4">
                  <p:embed/>
                </p:oleObj>
              </mc:Choice>
              <mc:Fallback>
                <p:oleObj name="Equation" r:id="rId5" imgW="113030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4770" y="5661248"/>
                        <a:ext cx="2499278"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4"/>
          </p:nvPr>
        </p:nvSpPr>
        <p:spPr>
          <a:noFill/>
        </p:spPr>
        <p:txBody>
          <a:bodyPr/>
          <a:lstStyle/>
          <a:p>
            <a:fld id="{08497577-3A95-4F1E-8176-269333096BCD}" type="slidenum">
              <a:rPr lang="en-US" altLang="zh-TW" sz="1600">
                <a:solidFill>
                  <a:schemeClr val="accent6">
                    <a:lumMod val="20000"/>
                    <a:lumOff val="80000"/>
                  </a:schemeClr>
                </a:solidFill>
                <a:latin typeface="Arial" charset="0"/>
                <a:cs typeface="+mn-cs"/>
              </a:rPr>
              <a:pPr/>
              <a:t>8</a:t>
            </a:fld>
            <a:endParaRPr lang="en-US" altLang="zh-TW" sz="1600">
              <a:solidFill>
                <a:schemeClr val="accent6">
                  <a:lumMod val="20000"/>
                  <a:lumOff val="80000"/>
                </a:schemeClr>
              </a:solidFill>
              <a:latin typeface="Arial"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51520" y="620688"/>
            <a:ext cx="8435280" cy="5688632"/>
          </a:xfrm>
        </p:spPr>
        <p:txBody>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Thus,</a:t>
            </a:r>
          </a:p>
          <a:p>
            <a:endParaRPr lang="en-US" altLang="zh-TW" dirty="0" smtClean="0"/>
          </a:p>
          <a:p>
            <a:endParaRPr lang="en-US" altLang="zh-TW" dirty="0" smtClean="0"/>
          </a:p>
          <a:p>
            <a:endParaRPr lang="en-US" altLang="zh-TW" dirty="0" smtClean="0"/>
          </a:p>
          <a:p>
            <a:r>
              <a:rPr lang="en-US" altLang="zh-TW" dirty="0" smtClean="0"/>
              <a:t>This equation indicates that the return of a portfolio may be decomposed into the summation of the weighted returns peculiar to the individual securities and the summation of the weighted adjusted return on the market index. </a:t>
            </a:r>
          </a:p>
          <a:p>
            <a:r>
              <a:rPr lang="en-US" altLang="zh-TW" dirty="0" smtClean="0"/>
              <a:t>Thus the portfolio may be viewed as a combination of </a:t>
            </a:r>
            <a:r>
              <a:rPr lang="en-US" altLang="zh-TW" i="1" dirty="0" smtClean="0"/>
              <a:t>n </a:t>
            </a:r>
            <a:r>
              <a:rPr lang="en-US" altLang="zh-TW" dirty="0" smtClean="0"/>
              <a:t>basic securities and a weighted adjusted return from an investment in the market index.</a:t>
            </a:r>
            <a:endParaRPr lang="zh-TW" altLang="zh-TW" dirty="0" smtClean="0"/>
          </a:p>
          <a:p>
            <a:endParaRPr lang="zh-TW" altLang="en-US" dirty="0"/>
          </a:p>
        </p:txBody>
      </p:sp>
      <p:sp>
        <p:nvSpPr>
          <p:cNvPr id="8199"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8200"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sp>
        <p:nvSpPr>
          <p:cNvPr id="820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8202" name="Rectangle 1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sp>
        <p:nvSpPr>
          <p:cNvPr id="820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206" name="Object 14"/>
          <p:cNvGraphicFramePr>
            <a:graphicFrameLocks noChangeAspect="1"/>
          </p:cNvGraphicFramePr>
          <p:nvPr/>
        </p:nvGraphicFramePr>
        <p:xfrm>
          <a:off x="2483768" y="476672"/>
          <a:ext cx="4028305" cy="2304256"/>
        </p:xfrm>
        <a:graphic>
          <a:graphicData uri="http://schemas.openxmlformats.org/presentationml/2006/ole">
            <mc:AlternateContent xmlns:mc="http://schemas.openxmlformats.org/markup-compatibility/2006">
              <mc:Choice xmlns:v="urn:schemas-microsoft-com:vml" Requires="v">
                <p:oleObj spid="_x0000_s8211" name="Equation" r:id="rId3" imgW="2311400" imgH="1320800" progId="Equation.DSMT4">
                  <p:embed/>
                </p:oleObj>
              </mc:Choice>
              <mc:Fallback>
                <p:oleObj name="Equation" r:id="rId3" imgW="2311400" imgH="132080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76672"/>
                        <a:ext cx="4028305" cy="2304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208" name="Object 16"/>
          <p:cNvGraphicFramePr>
            <a:graphicFrameLocks noChangeAspect="1"/>
          </p:cNvGraphicFramePr>
          <p:nvPr/>
        </p:nvGraphicFramePr>
        <p:xfrm>
          <a:off x="2123728" y="3212976"/>
          <a:ext cx="3520391" cy="720080"/>
        </p:xfrm>
        <a:graphic>
          <a:graphicData uri="http://schemas.openxmlformats.org/presentationml/2006/ole">
            <mc:AlternateContent xmlns:mc="http://schemas.openxmlformats.org/markup-compatibility/2006">
              <mc:Choice xmlns:v="urn:schemas-microsoft-com:vml" Requires="v">
                <p:oleObj spid="_x0000_s8212" name="Equation" r:id="rId5" imgW="2095500" imgH="431800" progId="Equation.DSMT4">
                  <p:embed/>
                </p:oleObj>
              </mc:Choice>
              <mc:Fallback>
                <p:oleObj name="Equation" r:id="rId5" imgW="2095500" imgH="43180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3212976"/>
                        <a:ext cx="3520391"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3"/>
          <p:cNvSpPr txBox="1">
            <a:spLocks noChangeArrowheads="1"/>
          </p:cNvSpPr>
          <p:nvPr/>
        </p:nvSpPr>
        <p:spPr bwMode="auto">
          <a:xfrm>
            <a:off x="7236296" y="1628800"/>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10.8a)</a:t>
            </a:r>
            <a:endParaRPr lang="en-US" altLang="zh-TW" sz="1600" dirty="0">
              <a:solidFill>
                <a:schemeClr val="accent1"/>
              </a:solidFill>
              <a:latin typeface="Times New Roman" pitchFamily="18" charset="0"/>
              <a:cs typeface="Times New Roman" pitchFamily="18" charset="0"/>
            </a:endParaRPr>
          </a:p>
        </p:txBody>
      </p:sp>
      <p:sp>
        <p:nvSpPr>
          <p:cNvPr id="22" name="Text Box 13"/>
          <p:cNvSpPr txBox="1">
            <a:spLocks noChangeArrowheads="1"/>
          </p:cNvSpPr>
          <p:nvPr/>
        </p:nvSpPr>
        <p:spPr bwMode="auto">
          <a:xfrm>
            <a:off x="7308304" y="3356992"/>
            <a:ext cx="792559" cy="338554"/>
          </a:xfrm>
          <a:prstGeom prst="rect">
            <a:avLst/>
          </a:prstGeom>
          <a:noFill/>
          <a:ln w="9525">
            <a:noFill/>
            <a:miter lim="800000"/>
            <a:headEnd/>
            <a:tailEnd/>
          </a:ln>
        </p:spPr>
        <p:txBody>
          <a:bodyPr wrap="square">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10.8b)</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noFill/>
        </p:spPr>
        <p:txBody>
          <a:bodyPr/>
          <a:lstStyle/>
          <a:p>
            <a:fld id="{08497577-3A95-4F1E-8176-269333096BCD}" type="slidenum">
              <a:rPr lang="en-US" altLang="zh-TW" sz="1600">
                <a:solidFill>
                  <a:schemeClr val="accent6">
                    <a:lumMod val="20000"/>
                    <a:lumOff val="80000"/>
                  </a:schemeClr>
                </a:solidFill>
              </a:rPr>
              <a:pPr/>
              <a:t>9</a:t>
            </a:fld>
            <a:endParaRPr lang="en-US" altLang="zh-TW" sz="160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PMFD Textbook">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SAPMFD Textbook</Template>
  <TotalTime>1308</TotalTime>
  <Words>3007</Words>
  <Application>Microsoft Office PowerPoint</Application>
  <PresentationFormat>On-screen Show (4:3)</PresentationFormat>
  <Paragraphs>372</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SAPMFD Textbook</vt:lpstr>
      <vt:lpstr>Equation</vt:lpstr>
      <vt:lpstr>Chapter 10 Index models for Portfolio Selection</vt:lpstr>
      <vt:lpstr>Chapter Outline</vt:lpstr>
      <vt:lpstr>10.1 The Single-Index Model</vt:lpstr>
      <vt:lpstr>PowerPoint Presentation</vt:lpstr>
      <vt:lpstr>PowerPoint Presentation</vt:lpstr>
      <vt:lpstr>PowerPoint Presentation</vt:lpstr>
      <vt:lpstr>PowerPoint Presentation</vt:lpstr>
      <vt:lpstr>10.1.1 Deriving the Single-Index Model</vt:lpstr>
      <vt:lpstr>PowerPoint Presentation</vt:lpstr>
      <vt:lpstr>10.1.1.2  Variance of a Portfolio </vt:lpstr>
      <vt:lpstr>Sample Problem 10.1</vt:lpstr>
      <vt:lpstr>PowerPoint Presentation</vt:lpstr>
      <vt:lpstr>PowerPoint Presentation</vt:lpstr>
      <vt:lpstr>PowerPoint Presentation</vt:lpstr>
      <vt:lpstr>Sample Problem 10.2</vt:lpstr>
      <vt:lpstr>PowerPoint Presentation</vt:lpstr>
      <vt:lpstr>10.1.2 Portfolio Analysis and the Single-Index Model</vt:lpstr>
      <vt:lpstr>PowerPoint Presentation</vt:lpstr>
      <vt:lpstr>PowerPoint Presentation</vt:lpstr>
      <vt:lpstr>PowerPoint Presentation</vt:lpstr>
      <vt:lpstr>PowerPoint Presentation</vt:lpstr>
      <vt:lpstr>PowerPoint Presentation</vt:lpstr>
      <vt:lpstr>Sample Problem 10.3</vt:lpstr>
      <vt:lpstr>PowerPoint Presentation</vt:lpstr>
      <vt:lpstr>PowerPoint Presentation</vt:lpstr>
      <vt:lpstr>PowerPoint Presentation</vt:lpstr>
      <vt:lpstr>10.1.3 The Market Model and Beta</vt:lpstr>
      <vt:lpstr>PowerPoint Presentation</vt:lpstr>
      <vt:lpstr>10.2 Multiple Indexes and the MIM</vt:lpstr>
      <vt:lpstr>PowerPoint Presentation</vt:lpstr>
      <vt:lpstr>PowerPoint Presentation</vt:lpstr>
      <vt:lpstr>PowerPoint Presentation</vt:lpstr>
      <vt:lpstr>PowerPoint Presentation</vt:lpstr>
      <vt:lpstr>10.3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77</cp:revision>
  <dcterms:created xsi:type="dcterms:W3CDTF">2007-09-19T08:28:09Z</dcterms:created>
  <dcterms:modified xsi:type="dcterms:W3CDTF">2013-01-22T18:43:03Z</dcterms:modified>
</cp:coreProperties>
</file>