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56"/>
  </p:notesMasterIdLst>
  <p:sldIdLst>
    <p:sldId id="256" r:id="rId2"/>
    <p:sldId id="258" r:id="rId3"/>
    <p:sldId id="298" r:id="rId4"/>
    <p:sldId id="268" r:id="rId5"/>
    <p:sldId id="275" r:id="rId6"/>
    <p:sldId id="269" r:id="rId7"/>
    <p:sldId id="270" r:id="rId8"/>
    <p:sldId id="271" r:id="rId9"/>
    <p:sldId id="272" r:id="rId10"/>
    <p:sldId id="273" r:id="rId11"/>
    <p:sldId id="274" r:id="rId12"/>
    <p:sldId id="277" r:id="rId13"/>
    <p:sldId id="276" r:id="rId14"/>
    <p:sldId id="278" r:id="rId15"/>
    <p:sldId id="279" r:id="rId16"/>
    <p:sldId id="260" r:id="rId17"/>
    <p:sldId id="292" r:id="rId18"/>
    <p:sldId id="293" r:id="rId19"/>
    <p:sldId id="294" r:id="rId20"/>
    <p:sldId id="295" r:id="rId21"/>
    <p:sldId id="296" r:id="rId22"/>
    <p:sldId id="311" r:id="rId23"/>
    <p:sldId id="312" r:id="rId24"/>
    <p:sldId id="300" r:id="rId25"/>
    <p:sldId id="290" r:id="rId26"/>
    <p:sldId id="291" r:id="rId27"/>
    <p:sldId id="261" r:id="rId28"/>
    <p:sldId id="301" r:id="rId29"/>
    <p:sldId id="303" r:id="rId30"/>
    <p:sldId id="304" r:id="rId31"/>
    <p:sldId id="314" r:id="rId32"/>
    <p:sldId id="305" r:id="rId33"/>
    <p:sldId id="307" r:id="rId34"/>
    <p:sldId id="313" r:id="rId35"/>
    <p:sldId id="315" r:id="rId36"/>
    <p:sldId id="308" r:id="rId37"/>
    <p:sldId id="310" r:id="rId38"/>
    <p:sldId id="319" r:id="rId39"/>
    <p:sldId id="262" r:id="rId40"/>
    <p:sldId id="320" r:id="rId41"/>
    <p:sldId id="317" r:id="rId42"/>
    <p:sldId id="318" r:id="rId43"/>
    <p:sldId id="322" r:id="rId44"/>
    <p:sldId id="323" r:id="rId45"/>
    <p:sldId id="321" r:id="rId46"/>
    <p:sldId id="325" r:id="rId47"/>
    <p:sldId id="326" r:id="rId48"/>
    <p:sldId id="327" r:id="rId49"/>
    <p:sldId id="288" r:id="rId50"/>
    <p:sldId id="328" r:id="rId51"/>
    <p:sldId id="329" r:id="rId52"/>
    <p:sldId id="330" r:id="rId53"/>
    <p:sldId id="289" r:id="rId54"/>
    <p:sldId id="33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3E5F39-D689-4ACF-9F2C-72746C2E4B1E}">
          <p14:sldIdLst>
            <p14:sldId id="256"/>
            <p14:sldId id="258"/>
            <p14:sldId id="298"/>
          </p14:sldIdLst>
        </p14:section>
        <p14:section name="12.1 Market Value Versus Book Value" id="{A4271EA0-C947-4F8D-9A6C-10854B2B13A3}">
          <p14:sldIdLst>
            <p14:sldId id="268"/>
            <p14:sldId id="275"/>
            <p14:sldId id="269"/>
            <p14:sldId id="270"/>
            <p14:sldId id="271"/>
            <p14:sldId id="272"/>
            <p14:sldId id="273"/>
            <p14:sldId id="274"/>
            <p14:sldId id="277"/>
            <p14:sldId id="276"/>
            <p14:sldId id="278"/>
            <p14:sldId id="279"/>
          </p14:sldIdLst>
        </p14:section>
        <p14:section name="12.2 Market Efficiency in a Market-Model and CPM Context" id="{15F5A7D5-5AFA-4E8D-948E-6453BC7CAD63}">
          <p14:sldIdLst>
            <p14:sldId id="260"/>
            <p14:sldId id="292"/>
            <p14:sldId id="293"/>
            <p14:sldId id="294"/>
            <p14:sldId id="295"/>
            <p14:sldId id="296"/>
            <p14:sldId id="311"/>
            <p14:sldId id="312"/>
            <p14:sldId id="300"/>
            <p14:sldId id="290"/>
            <p14:sldId id="291"/>
          </p14:sldIdLst>
        </p14:section>
        <p14:section name="12.3 Tests for Market Efficiency" id="{79D7C187-DE5F-4339-B751-D9B512D34DD3}">
          <p14:sldIdLst>
            <p14:sldId id="261"/>
            <p14:sldId id="301"/>
            <p14:sldId id="303"/>
            <p14:sldId id="304"/>
            <p14:sldId id="314"/>
            <p14:sldId id="305"/>
            <p14:sldId id="307"/>
            <p14:sldId id="313"/>
            <p14:sldId id="315"/>
            <p14:sldId id="308"/>
            <p14:sldId id="310"/>
            <p14:sldId id="319"/>
          </p14:sldIdLst>
        </p14:section>
        <p14:section name="12.4 Other Methods of Testing the EMH" id="{AA5CC755-A061-4472-A644-124BF0C27910}">
          <p14:sldIdLst>
            <p14:sldId id="262"/>
            <p14:sldId id="320"/>
            <p14:sldId id="317"/>
            <p14:sldId id="318"/>
            <p14:sldId id="322"/>
            <p14:sldId id="323"/>
            <p14:sldId id="321"/>
            <p14:sldId id="325"/>
            <p14:sldId id="326"/>
          </p14:sldIdLst>
        </p14:section>
        <p14:section name="12.5 Random Walk Hypothesis vs. EMH Test" id="{277938FD-20F4-41A2-B984-F69F42746E51}">
          <p14:sldIdLst>
            <p14:sldId id="327"/>
          </p14:sldIdLst>
        </p14:section>
        <p14:section name="12.6 Market Anomalies" id="{74183207-B8BF-4FEE-981A-76D7DAAAA5B0}">
          <p14:sldIdLst>
            <p14:sldId id="288"/>
            <p14:sldId id="328"/>
            <p14:sldId id="329"/>
            <p14:sldId id="330"/>
          </p14:sldIdLst>
        </p14:section>
        <p14:section name="12.7 Summary" id="{EBE51A79-0A00-46CF-986D-4C430D3369FD}">
          <p14:sldIdLst>
            <p14:sldId id="289"/>
            <p14:sldId id="33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5" autoAdjust="0"/>
    <p:restoredTop sz="94660"/>
  </p:normalViewPr>
  <p:slideViewPr>
    <p:cSldViewPr>
      <p:cViewPr varScale="1">
        <p:scale>
          <a:sx n="103" d="100"/>
          <a:sy n="103" d="100"/>
        </p:scale>
        <p:origin x="-354" y="-96"/>
      </p:cViewPr>
      <p:guideLst>
        <p:guide orient="horz" pos="2160"/>
        <p:guide pos="2880"/>
      </p:guideLst>
    </p:cSldViewPr>
  </p:slideViewPr>
  <p:notesTextViewPr>
    <p:cViewPr>
      <p:scale>
        <a:sx n="1" d="1"/>
        <a:sy n="1" d="1"/>
      </p:scale>
      <p:origin x="0" y="0"/>
    </p:cViewPr>
  </p:notesTextViewPr>
  <p:sorterViewPr>
    <p:cViewPr>
      <p:scale>
        <a:sx n="100" d="100"/>
        <a:sy n="100" d="100"/>
      </p:scale>
      <p:origin x="0" y="50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1BD6D-E51D-4C0A-A084-27941227CF34}"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7AF7B-0B3D-47EA-BDEA-9DC22E3BD92E}" type="slidenum">
              <a:rPr lang="en-US" smtClean="0"/>
              <a:t>‹#›</a:t>
            </a:fld>
            <a:endParaRPr lang="en-US"/>
          </a:p>
        </p:txBody>
      </p:sp>
    </p:spTree>
    <p:extLst>
      <p:ext uri="{BB962C8B-B14F-4D97-AF65-F5344CB8AC3E}">
        <p14:creationId xmlns:p14="http://schemas.microsoft.com/office/powerpoint/2010/main" val="102988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http://www.knopers.net/webspace/bjorn/artikelenvalueinvestingdeel2/basu.pdf</a:t>
            </a:r>
          </a:p>
          <a:p>
            <a:r>
              <a:rPr lang="en-US" dirty="0" smtClean="0"/>
              <a:t>Page 680</a:t>
            </a:r>
            <a:endParaRPr lang="en-US" dirty="0"/>
          </a:p>
        </p:txBody>
      </p:sp>
      <p:sp>
        <p:nvSpPr>
          <p:cNvPr id="4" name="Slide Number Placeholder 3"/>
          <p:cNvSpPr>
            <a:spLocks noGrp="1"/>
          </p:cNvSpPr>
          <p:nvPr>
            <p:ph type="sldNum" sz="quarter" idx="10"/>
          </p:nvPr>
        </p:nvSpPr>
        <p:spPr/>
        <p:txBody>
          <a:bodyPr/>
          <a:lstStyle/>
          <a:p>
            <a:fld id="{1FC7AF7B-0B3D-47EA-BDEA-9DC22E3BD92E}" type="slidenum">
              <a:rPr lang="en-US" smtClean="0"/>
              <a:t>50</a:t>
            </a:fld>
            <a:endParaRPr lang="en-US"/>
          </a:p>
        </p:txBody>
      </p:sp>
    </p:spTree>
    <p:extLst>
      <p:ext uri="{BB962C8B-B14F-4D97-AF65-F5344CB8AC3E}">
        <p14:creationId xmlns:p14="http://schemas.microsoft.com/office/powerpoint/2010/main" val="3059650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3E98819-4578-415F-810A-1B13636BD7A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63E98819-4578-415F-810A-1B13636BD7A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63E98819-4578-415F-810A-1B13636BD7A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36BD9C-8684-408B-8D1F-E3DEFABAAEE1}" type="datetime1">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D884-7B35-49FB-9233-7A8213574B9D}" type="slidenum">
              <a:rPr lang="en-US" smtClean="0"/>
              <a:t>‹#›</a:t>
            </a:fld>
            <a:endParaRPr lang="en-US"/>
          </a:p>
        </p:txBody>
      </p:sp>
    </p:spTree>
    <p:extLst>
      <p:ext uri="{BB962C8B-B14F-4D97-AF65-F5344CB8AC3E}">
        <p14:creationId xmlns:p14="http://schemas.microsoft.com/office/powerpoint/2010/main" val="326648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 y="609600"/>
            <a:ext cx="4698934" cy="974737"/>
          </a:xfrm>
        </p:spPr>
        <p:txBody>
          <a:bodyPr>
            <a:normAutofit/>
          </a:bodyPr>
          <a:lstStyle/>
          <a:p>
            <a:r>
              <a:rPr lang="en-US" dirty="0" smtClean="0">
                <a:solidFill>
                  <a:srgbClr val="FFFFFF"/>
                </a:solidFill>
                <a:latin typeface="Times New Roman" pitchFamily="18" charset="0"/>
                <a:cs typeface="Times New Roman" pitchFamily="18" charset="0"/>
              </a:rPr>
              <a:t>Chapter</a:t>
            </a:r>
            <a:r>
              <a:rPr lang="en-US" dirty="0" smtClean="0">
                <a:solidFill>
                  <a:srgbClr val="FFFFFF"/>
                </a:solidFill>
              </a:rPr>
              <a:t> 12</a:t>
            </a:r>
            <a:endParaRPr lang="en-US" dirty="0">
              <a:solidFill>
                <a:srgbClr val="FFFFFF"/>
              </a:solidFill>
            </a:endParaRPr>
          </a:p>
        </p:txBody>
      </p:sp>
      <p:sp>
        <p:nvSpPr>
          <p:cNvPr id="3" name="Subtitle 2"/>
          <p:cNvSpPr>
            <a:spLocks noGrp="1"/>
          </p:cNvSpPr>
          <p:nvPr>
            <p:ph type="subTitle" idx="1"/>
          </p:nvPr>
        </p:nvSpPr>
        <p:spPr>
          <a:xfrm>
            <a:off x="76200" y="1981200"/>
            <a:ext cx="4648200" cy="2438400"/>
          </a:xfrm>
        </p:spPr>
        <p:txBody>
          <a:bodyPr>
            <a:normAutofit/>
          </a:bodyPr>
          <a:lstStyle/>
          <a:p>
            <a:r>
              <a:rPr lang="en-US" sz="2400" dirty="0" smtClean="0">
                <a:solidFill>
                  <a:srgbClr val="FFFFFF"/>
                </a:solidFill>
                <a:latin typeface="Times New Roman" pitchFamily="18" charset="0"/>
                <a:cs typeface="Times New Roman" pitchFamily="18" charset="0"/>
              </a:rPr>
              <a:t>The Efficient-Market Hypothesis and Security Valuation</a:t>
            </a:r>
            <a:endParaRPr lang="en-US" sz="2400" dirty="0">
              <a:solidFill>
                <a:srgbClr val="FFFFFF"/>
              </a:solidFill>
              <a:latin typeface="Times New Roman" pitchFamily="18" charset="0"/>
              <a:cs typeface="Times New Roman" pitchFamily="18" charset="0"/>
            </a:endParaRPr>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7887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marR="0" indent="0" algn="just">
              <a:lnSpc>
                <a:spcPct val="100000"/>
              </a:lnSpc>
              <a:spcBef>
                <a:spcPts val="0"/>
              </a:spcBef>
              <a:spcAft>
                <a:spcPts val="0"/>
              </a:spcAft>
              <a:buNone/>
            </a:pPr>
            <a:r>
              <a:rPr lang="en-US" sz="1800" b="1" kern="50" dirty="0">
                <a:latin typeface="Times New Roman"/>
                <a:ea typeface="PMingLiU"/>
              </a:rPr>
              <a:t>Sample Problem 12.1</a:t>
            </a:r>
            <a:endParaRPr lang="en-US" sz="1800" kern="50" dirty="0">
              <a:latin typeface="Times New Roman"/>
              <a:ea typeface="PMingLiU"/>
            </a:endParaRPr>
          </a:p>
          <a:p>
            <a:pPr marL="0" marR="0" indent="0" algn="just">
              <a:lnSpc>
                <a:spcPct val="100000"/>
              </a:lnSpc>
              <a:spcBef>
                <a:spcPts val="0"/>
              </a:spcBef>
              <a:spcAft>
                <a:spcPts val="0"/>
              </a:spcAft>
              <a:buNone/>
            </a:pPr>
            <a:r>
              <a:rPr lang="en-US" sz="1800" kern="50" dirty="0">
                <a:latin typeface="Times New Roman"/>
                <a:ea typeface="PMingLiU"/>
              </a:rPr>
              <a:t>The XYZ Company’s financial statements and certain market information are given in the Table12-1 below. Calculate the market-to-book ratio and indicate what it implies about XYZ. The stock sells for $20 per share. </a:t>
            </a:r>
          </a:p>
          <a:p>
            <a:pPr marL="0" marR="0" indent="0" algn="just">
              <a:lnSpc>
                <a:spcPct val="100000"/>
              </a:lnSpc>
              <a:spcBef>
                <a:spcPts val="0"/>
              </a:spcBef>
              <a:spcAft>
                <a:spcPts val="0"/>
              </a:spcAft>
              <a:buNone/>
            </a:pPr>
            <a:endParaRPr lang="en-US" sz="1800" kern="50" dirty="0" smtClean="0">
              <a:effectLst/>
              <a:latin typeface="Times New Roman"/>
              <a:ea typeface="PMingLiU"/>
            </a:endParaRPr>
          </a:p>
        </p:txBody>
      </p:sp>
      <p:sp>
        <p:nvSpPr>
          <p:cNvPr id="6" name="Text Placeholder 5"/>
          <p:cNvSpPr>
            <a:spLocks noGrp="1"/>
          </p:cNvSpPr>
          <p:nvPr>
            <p:ph type="body" sz="quarter" idx="13"/>
          </p:nvPr>
        </p:nvSpPr>
        <p:spPr/>
        <p:txBody>
          <a:bodyPr>
            <a:normAutofit fontScale="92500" lnSpcReduction="20000"/>
          </a:bodyPr>
          <a:lstStyle/>
          <a:p>
            <a:pPr marL="173038" lvl="1" indent="-173038">
              <a:buNone/>
            </a:pPr>
            <a:r>
              <a:rPr lang="en-US" sz="3200" dirty="0" smtClean="0">
                <a:latin typeface="Times New Roman" pitchFamily="18" charset="0"/>
                <a:cs typeface="Times New Roman" pitchFamily="18" charset="0"/>
              </a:rPr>
              <a:t>12.1.4 </a:t>
            </a:r>
            <a:r>
              <a:rPr lang="en-US" sz="3200" dirty="0">
                <a:latin typeface="Times New Roman" pitchFamily="18" charset="0"/>
                <a:cs typeface="Times New Roman" pitchFamily="18" charset="0"/>
              </a:rPr>
              <a:t>Market-to-Book Ratio</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10</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pPr lvl="0"/>
            <a:r>
              <a:rPr lang="en-US" dirty="0">
                <a:latin typeface="Times New Roman" pitchFamily="18" charset="0"/>
                <a:cs typeface="Times New Roman" pitchFamily="18" charset="0"/>
              </a:rPr>
              <a:t>12.1 Market Value Versus Book Value</a:t>
            </a:r>
          </a:p>
        </p:txBody>
      </p:sp>
      <p:graphicFrame>
        <p:nvGraphicFramePr>
          <p:cNvPr id="7" name="Table 6"/>
          <p:cNvGraphicFramePr>
            <a:graphicFrameLocks noGrp="1"/>
          </p:cNvGraphicFramePr>
          <p:nvPr>
            <p:extLst>
              <p:ext uri="{D42A27DB-BD31-4B8C-83A1-F6EECF244321}">
                <p14:modId xmlns:p14="http://schemas.microsoft.com/office/powerpoint/2010/main" val="539243666"/>
              </p:ext>
            </p:extLst>
          </p:nvPr>
        </p:nvGraphicFramePr>
        <p:xfrm>
          <a:off x="1828800" y="3048000"/>
          <a:ext cx="5486401" cy="2209802"/>
        </p:xfrm>
        <a:graphic>
          <a:graphicData uri="http://schemas.openxmlformats.org/drawingml/2006/table">
            <a:tbl>
              <a:tblPr/>
              <a:tblGrid>
                <a:gridCol w="1074887"/>
                <a:gridCol w="716591"/>
                <a:gridCol w="716591"/>
                <a:gridCol w="2261741"/>
                <a:gridCol w="716591"/>
              </a:tblGrid>
              <a:tr h="272815">
                <a:tc gridSpan="5">
                  <a:txBody>
                    <a:bodyPr/>
                    <a:lstStyle/>
                    <a:p>
                      <a:pPr algn="l" fontAlgn="b"/>
                      <a:r>
                        <a:rPr lang="en-US" sz="1400" b="1" i="0" u="none" strike="noStrike" dirty="0">
                          <a:solidFill>
                            <a:srgbClr val="000000"/>
                          </a:solidFill>
                          <a:effectLst/>
                          <a:latin typeface="Times New Roman"/>
                        </a:rPr>
                        <a:t>Table 12-1 XYZ Company Year-End Balance Sheet (Dollars in million)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2815">
                <a:tc gridSpan="4">
                  <a:txBody>
                    <a:bodyPr/>
                    <a:lstStyle/>
                    <a:p>
                      <a:pPr algn="l" fontAlgn="b"/>
                      <a:r>
                        <a:rPr lang="en-US" sz="1400" b="0" i="0" u="none" strike="noStrike">
                          <a:solidFill>
                            <a:srgbClr val="000000"/>
                          </a:solidFill>
                          <a:effectLst/>
                          <a:latin typeface="Times New Roman"/>
                        </a:rPr>
                        <a:t>XYZ Company Year-End Balance Sheet ($ million)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815">
                <a:tc>
                  <a:txBody>
                    <a:bodyPr/>
                    <a:lstStyle/>
                    <a:p>
                      <a:pPr algn="l" fontAlgn="b"/>
                      <a:r>
                        <a:rPr lang="en-US" sz="1400" b="0" i="0" u="none" strike="noStrike">
                          <a:solidFill>
                            <a:srgbClr val="000000"/>
                          </a:solidFill>
                          <a:effectLst/>
                          <a:latin typeface="Times New Roman"/>
                        </a:rPr>
                        <a:t>Current assets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a:solidFill>
                            <a:srgbClr val="000000"/>
                          </a:solidFill>
                          <a:effectLst/>
                          <a:latin typeface="Times New Roman"/>
                        </a:rPr>
                        <a:t> $       10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dirty="0">
                          <a:solidFill>
                            <a:srgbClr val="000000"/>
                          </a:solidFill>
                          <a:effectLst/>
                          <a:latin typeface="Times New Roman"/>
                        </a:rPr>
                        <a:t>Current liabilities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a:solidFill>
                            <a:srgbClr val="000000"/>
                          </a:solidFill>
                          <a:effectLst/>
                          <a:latin typeface="Times New Roman"/>
                        </a:rPr>
                        <a:t> $       10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72815">
                <a:tc>
                  <a:txBody>
                    <a:bodyPr/>
                    <a:lstStyle/>
                    <a:p>
                      <a:pPr algn="l" fontAlgn="b"/>
                      <a:r>
                        <a:rPr lang="en-US" sz="1400" b="0" i="0" u="none" strike="noStrike">
                          <a:solidFill>
                            <a:srgbClr val="000000"/>
                          </a:solidFill>
                          <a:effectLst/>
                          <a:latin typeface="Times New Roman"/>
                        </a:rPr>
                        <a:t>Fixed assets</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a:rPr>
                        <a:t>20</a:t>
                      </a:r>
                    </a:p>
                  </a:txBody>
                  <a:tcPr marL="9525" marR="9525" marT="9525" marB="0" anchor="b">
                    <a:lnL>
                      <a:noFill/>
                    </a:lnL>
                    <a:lnR>
                      <a:noFill/>
                    </a:lnR>
                    <a:lnT>
                      <a:noFill/>
                    </a:lnT>
                    <a:lnB>
                      <a:noFill/>
                    </a:lnB>
                    <a:solidFill>
                      <a:srgbClr val="FFFFFF"/>
                    </a:solidFill>
                  </a:tcPr>
                </a:tc>
                <a:tc>
                  <a:txBody>
                    <a:bodyPr/>
                    <a:lstStyle/>
                    <a:p>
                      <a:pPr algn="l" fontAlgn="b"/>
                      <a:endParaRPr lang="en-US" sz="1400" b="0"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Times New Roman"/>
                        </a:rPr>
                        <a:t>Long-term debt</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a:rPr>
                        <a:t>25</a:t>
                      </a:r>
                    </a:p>
                  </a:txBody>
                  <a:tcPr marL="9525" marR="9525" marT="9525" marB="0" anchor="b">
                    <a:lnL>
                      <a:noFill/>
                    </a:lnL>
                    <a:lnR>
                      <a:noFill/>
                    </a:lnR>
                    <a:lnT>
                      <a:noFill/>
                    </a:lnT>
                    <a:lnB>
                      <a:noFill/>
                    </a:lnB>
                    <a:solidFill>
                      <a:srgbClr val="FFFFFF"/>
                    </a:solidFill>
                  </a:tcPr>
                </a:tc>
              </a:tr>
              <a:tr h="272815">
                <a:tc>
                  <a:txBody>
                    <a:bodyPr/>
                    <a:lstStyle/>
                    <a:p>
                      <a:pPr algn="l" fontAlgn="b"/>
                      <a:r>
                        <a:rPr lang="en-US" sz="1400" b="0" i="0" u="none" strike="noStrike">
                          <a:solidFill>
                            <a:srgbClr val="000000"/>
                          </a:solidFill>
                          <a:effectLst/>
                          <a:latin typeface="Times New Roman"/>
                        </a:rPr>
                        <a:t>Intangibles</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a:rPr>
                        <a:t>10</a:t>
                      </a:r>
                    </a:p>
                  </a:txBody>
                  <a:tcPr marL="9525" marR="9525" marT="9525" marB="0" anchor="b">
                    <a:lnL>
                      <a:noFill/>
                    </a:lnL>
                    <a:lnR>
                      <a:noFill/>
                    </a:lnR>
                    <a:lnT>
                      <a:noFill/>
                    </a:lnT>
                    <a:lnB w="6350" cap="flat" cmpd="sng" algn="ctr">
                      <a:solidFill>
                        <a:srgbClr val="4F81BD"/>
                      </a:solidFill>
                      <a:prstDash val="solid"/>
                      <a:round/>
                      <a:headEnd type="none" w="med" len="med"/>
                      <a:tailEnd type="none" w="med" len="med"/>
                    </a:lnB>
                    <a:solidFill>
                      <a:srgbClr val="FFFFFF"/>
                    </a:solidFill>
                  </a:tcPr>
                </a:tc>
                <a:tc>
                  <a:txBody>
                    <a:bodyPr/>
                    <a:lstStyle/>
                    <a:p>
                      <a:pPr algn="l" fontAlgn="b"/>
                      <a:endParaRPr lang="en-US" sz="1400" b="0"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Times New Roman"/>
                        </a:rPr>
                        <a:t>Equity (in shares outstanding*)</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a:rPr>
                        <a:t>5</a:t>
                      </a:r>
                    </a:p>
                  </a:txBody>
                  <a:tcPr marL="9525" marR="9525" marT="9525" marB="0" anchor="b">
                    <a:lnL>
                      <a:noFill/>
                    </a:lnL>
                    <a:lnR>
                      <a:noFill/>
                    </a:lnR>
                    <a:lnT>
                      <a:noFill/>
                    </a:lnT>
                    <a:lnB w="6350" cap="flat" cmpd="sng" algn="ctr">
                      <a:solidFill>
                        <a:srgbClr val="4F81BD"/>
                      </a:solidFill>
                      <a:prstDash val="solid"/>
                      <a:round/>
                      <a:headEnd type="none" w="med" len="med"/>
                      <a:tailEnd type="none" w="med" len="med"/>
                    </a:lnB>
                    <a:solidFill>
                      <a:srgbClr val="FFFFFF"/>
                    </a:solidFill>
                  </a:tcPr>
                </a:tc>
              </a:tr>
              <a:tr h="286456">
                <a:tc>
                  <a:txBody>
                    <a:bodyPr/>
                    <a:lstStyle/>
                    <a:p>
                      <a:pPr algn="l" fontAlgn="b"/>
                      <a:r>
                        <a:rPr lang="en-US" sz="1400" b="0" i="0" u="none" strike="noStrike">
                          <a:solidFill>
                            <a:srgbClr val="000000"/>
                          </a:solidFill>
                          <a:effectLst/>
                          <a:latin typeface="Times New Roman"/>
                        </a:rPr>
                        <a:t>Total assets</a:t>
                      </a:r>
                    </a:p>
                  </a:txBody>
                  <a:tcPr marL="9525" marR="9525" marT="9525" marB="0" anchor="b">
                    <a:lnL>
                      <a:noFill/>
                    </a:lnL>
                    <a:lnR>
                      <a:noFill/>
                    </a:lnR>
                    <a:lnT>
                      <a:noFill/>
                    </a:lnT>
                    <a:lnB>
                      <a:noFill/>
                    </a:lnB>
                    <a:solidFill>
                      <a:srgbClr val="FFFFFF"/>
                    </a:solidFill>
                  </a:tcPr>
                </a:tc>
                <a:tc>
                  <a:txBody>
                    <a:bodyPr/>
                    <a:lstStyle/>
                    <a:p>
                      <a:pPr algn="r" fontAlgn="b"/>
                      <a:r>
                        <a:rPr lang="en-US" sz="1400" b="1" i="0" u="none" strike="noStrike" dirty="0">
                          <a:solidFill>
                            <a:srgbClr val="000000"/>
                          </a:solidFill>
                          <a:effectLst/>
                          <a:latin typeface="Times New Roman"/>
                        </a:rPr>
                        <a:t> $      40 </a:t>
                      </a:r>
                    </a:p>
                  </a:txBody>
                  <a:tcPr marL="9525" marR="9525" marT="9525" marB="0" anchor="b">
                    <a:lnL>
                      <a:noFill/>
                    </a:lnL>
                    <a:lnR>
                      <a:noFill/>
                    </a:lnR>
                    <a:lnT w="6350" cap="flat" cmpd="sng"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FFFF"/>
                    </a:solid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l" fontAlgn="b"/>
                      <a:r>
                        <a:rPr lang="en-US" sz="1400" b="0" i="0" u="none" strike="noStrike" dirty="0">
                          <a:solidFill>
                            <a:srgbClr val="000000"/>
                          </a:solidFill>
                          <a:effectLst/>
                          <a:latin typeface="Times New Roman"/>
                        </a:rPr>
                        <a:t>Total liabilities and equity</a:t>
                      </a:r>
                    </a:p>
                  </a:txBody>
                  <a:tcPr marL="9525" marR="9525" marT="9525" marB="0" anchor="b">
                    <a:lnL>
                      <a:noFill/>
                    </a:lnL>
                    <a:lnR>
                      <a:noFill/>
                    </a:lnR>
                    <a:lnT>
                      <a:noFill/>
                    </a:lnT>
                    <a:lnB>
                      <a:noFill/>
                    </a:lnB>
                    <a:solidFill>
                      <a:srgbClr val="FFFFFF"/>
                    </a:solidFill>
                  </a:tcPr>
                </a:tc>
                <a:tc>
                  <a:txBody>
                    <a:bodyPr/>
                    <a:lstStyle/>
                    <a:p>
                      <a:pPr algn="r" fontAlgn="b"/>
                      <a:r>
                        <a:rPr lang="en-US" sz="1400" b="1" i="0" u="none" strike="noStrike" dirty="0">
                          <a:solidFill>
                            <a:srgbClr val="000000"/>
                          </a:solidFill>
                          <a:effectLst/>
                          <a:latin typeface="Times New Roman"/>
                        </a:rPr>
                        <a:t> $      40 </a:t>
                      </a:r>
                    </a:p>
                  </a:txBody>
                  <a:tcPr marL="9525" marR="9525" marT="9525" marB="0" anchor="b">
                    <a:lnL>
                      <a:noFill/>
                    </a:lnL>
                    <a:lnR>
                      <a:noFill/>
                    </a:lnR>
                    <a:lnT w="6350" cap="flat" cmpd="sng"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FFFF"/>
                    </a:solidFill>
                  </a:tcPr>
                </a:tc>
              </a:tr>
              <a:tr h="286456">
                <a:tc>
                  <a:txBody>
                    <a:bodyPr/>
                    <a:lstStyle/>
                    <a:p>
                      <a:pPr algn="l" fontAlgn="b"/>
                      <a:endParaRPr lang="en-US" sz="1400" b="0"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l" fontAlgn="b"/>
                      <a:endParaRPr lang="en-US" sz="1400" b="0" i="0" u="none" strike="noStrike">
                        <a:solidFill>
                          <a:srgbClr val="000000"/>
                        </a:solidFill>
                        <a:effectLst/>
                        <a:latin typeface="Times New Roman"/>
                      </a:endParaRPr>
                    </a:p>
                  </a:txBody>
                  <a:tcPr marL="9525" marR="9525" marT="9525" marB="0" anchor="b">
                    <a:lnL>
                      <a:noFill/>
                    </a:lnL>
                    <a:lnR>
                      <a:noFill/>
                    </a:lnR>
                    <a:lnT w="25400" cap="flat" cmpd="dbl" algn="ctr">
                      <a:solidFill>
                        <a:srgbClr val="4F81BD"/>
                      </a:solidFill>
                      <a:prstDash val="solid"/>
                      <a:round/>
                      <a:headEnd type="none" w="med" len="med"/>
                      <a:tailEnd type="none" w="med" len="med"/>
                    </a:lnT>
                    <a:lnB>
                      <a:noFill/>
                    </a:lnB>
                    <a:solidFill>
                      <a:srgbClr val="FFFFFF"/>
                    </a:solidFill>
                  </a:tcPr>
                </a:tc>
                <a:tc>
                  <a:txBody>
                    <a:bodyPr/>
                    <a:lstStyle/>
                    <a:p>
                      <a:pPr algn="l" fontAlgn="b"/>
                      <a:endParaRPr lang="en-US" sz="1400" b="0"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l" fontAlgn="b"/>
                      <a:endParaRPr lang="en-US" sz="1400" b="0"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l" fontAlgn="b"/>
                      <a:endParaRPr lang="en-US" sz="1400" b="0" i="0" u="none" strike="noStrike">
                        <a:solidFill>
                          <a:srgbClr val="000000"/>
                        </a:solidFill>
                        <a:effectLst/>
                        <a:latin typeface="Times New Roman"/>
                      </a:endParaRPr>
                    </a:p>
                  </a:txBody>
                  <a:tcPr marL="9525" marR="9525" marT="9525" marB="0" anchor="b">
                    <a:lnL>
                      <a:noFill/>
                    </a:lnL>
                    <a:lnR>
                      <a:noFill/>
                    </a:lnR>
                    <a:lnT w="25400" cap="flat" cmpd="dbl" algn="ctr">
                      <a:solidFill>
                        <a:srgbClr val="4F81BD"/>
                      </a:solidFill>
                      <a:prstDash val="solid"/>
                      <a:round/>
                      <a:headEnd type="none" w="med" len="med"/>
                      <a:tailEnd type="none" w="med" len="med"/>
                    </a:lnT>
                    <a:lnB>
                      <a:noFill/>
                    </a:lnB>
                    <a:solidFill>
                      <a:srgbClr val="FFFFFF"/>
                    </a:solidFill>
                  </a:tcPr>
                </a:tc>
              </a:tr>
              <a:tr h="272815">
                <a:tc gridSpan="3">
                  <a:txBody>
                    <a:bodyPr/>
                    <a:lstStyle/>
                    <a:p>
                      <a:pPr algn="l" fontAlgn="b"/>
                      <a:r>
                        <a:rPr lang="en-US" sz="1400" b="0" i="0" u="none" strike="noStrike">
                          <a:solidFill>
                            <a:srgbClr val="000000"/>
                          </a:solidFill>
                          <a:effectLst/>
                          <a:latin typeface="Times New Roman"/>
                        </a:rPr>
                        <a:t>(*1 million shares are outstanding)</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a:solidFill>
                            <a:srgbClr val="000000"/>
                          </a:solidFill>
                          <a:effectLst/>
                          <a:latin typeface="Times New Roman"/>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Times New Roman"/>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062819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a:bodyPr>
              <a:lstStyle/>
              <a:p>
                <a:pPr marL="0" marR="0" indent="0" algn="just">
                  <a:lnSpc>
                    <a:spcPct val="150000"/>
                  </a:lnSpc>
                  <a:spcBef>
                    <a:spcPts val="0"/>
                  </a:spcBef>
                  <a:spcAft>
                    <a:spcPts val="0"/>
                  </a:spcAft>
                  <a:buNone/>
                </a:pPr>
                <a:r>
                  <a:rPr lang="en-US" sz="2000" b="1" kern="50" dirty="0" smtClean="0">
                    <a:latin typeface="Times New Roman" pitchFamily="18" charset="0"/>
                    <a:ea typeface="PMingLiU"/>
                    <a:cs typeface="Times New Roman" pitchFamily="18" charset="0"/>
                  </a:rPr>
                  <a:t>Sample Problem 12.1 (continued)</a:t>
                </a:r>
              </a:p>
              <a:p>
                <a:pPr marL="0" marR="0" indent="0" algn="just">
                  <a:lnSpc>
                    <a:spcPct val="150000"/>
                  </a:lnSpc>
                  <a:spcBef>
                    <a:spcPts val="0"/>
                  </a:spcBef>
                  <a:spcAft>
                    <a:spcPts val="0"/>
                  </a:spcAft>
                  <a:buNone/>
                </a:pPr>
                <a:r>
                  <a:rPr lang="en-US" sz="2000" u="sng" kern="50" dirty="0" smtClean="0">
                    <a:latin typeface="Times New Roman" pitchFamily="18" charset="0"/>
                    <a:ea typeface="PMingLiU"/>
                    <a:cs typeface="Times New Roman" pitchFamily="18" charset="0"/>
                  </a:rPr>
                  <a:t>Solution:</a:t>
                </a:r>
                <a:endParaRPr lang="en-US" sz="2000" u="sng" kern="50" dirty="0">
                  <a:latin typeface="Times New Roman" pitchFamily="18" charset="0"/>
                  <a:ea typeface="PMingLiU"/>
                  <a:cs typeface="Times New Roman" pitchFamily="18" charset="0"/>
                </a:endParaRP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r>
                            <m:rPr>
                              <m:nor/>
                            </m:rPr>
                            <a:rPr lang="en-US" sz="2000">
                              <a:latin typeface="Times New Roman" pitchFamily="18" charset="0"/>
                              <a:cs typeface="Times New Roman" pitchFamily="18" charset="0"/>
                            </a:rPr>
                            <m:t>Price</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per</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share</m:t>
                          </m:r>
                          <m:r>
                            <m:rPr>
                              <m:nor/>
                            </m:rPr>
                            <a:rPr lang="en-US" sz="2000">
                              <a:latin typeface="Times New Roman" pitchFamily="18" charset="0"/>
                              <a:cs typeface="Times New Roman" pitchFamily="18" charset="0"/>
                            </a:rPr>
                            <m:t> </m:t>
                          </m:r>
                        </m:num>
                        <m:den>
                          <m:r>
                            <m:rPr>
                              <m:nor/>
                            </m:rPr>
                            <a:rPr lang="en-US" sz="2000">
                              <a:latin typeface="Times New Roman" pitchFamily="18" charset="0"/>
                              <a:cs typeface="Times New Roman" pitchFamily="18" charset="0"/>
                            </a:rPr>
                            <m:t>Book</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value</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per</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share</m:t>
                          </m:r>
                        </m:den>
                      </m:f>
                      <m:r>
                        <a:rPr lang="en-US" sz="2000" i="0">
                          <a:latin typeface="Cambria Math"/>
                        </a:rPr>
                        <m:t>=</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Market</m:t>
                      </m:r>
                      <m:r>
                        <m:rPr>
                          <m:nor/>
                        </m:rPr>
                        <a:rPr lang="en-US" sz="2000">
                          <a:latin typeface="Times New Roman" pitchFamily="18" charset="0"/>
                          <a:cs typeface="Times New Roman" pitchFamily="18" charset="0"/>
                        </a:rPr>
                        <m:t>−</m:t>
                      </m:r>
                      <m:r>
                        <m:rPr>
                          <m:nor/>
                        </m:rPr>
                        <a:rPr lang="en-US" sz="2000">
                          <a:latin typeface="Times New Roman" pitchFamily="18" charset="0"/>
                          <a:cs typeface="Times New Roman" pitchFamily="18" charset="0"/>
                        </a:rPr>
                        <m:t>to</m:t>
                      </m:r>
                      <m:r>
                        <m:rPr>
                          <m:nor/>
                        </m:rPr>
                        <a:rPr lang="en-US" sz="2000">
                          <a:latin typeface="Times New Roman" pitchFamily="18" charset="0"/>
                          <a:cs typeface="Times New Roman" pitchFamily="18" charset="0"/>
                        </a:rPr>
                        <m:t>−</m:t>
                      </m:r>
                      <m:r>
                        <m:rPr>
                          <m:nor/>
                        </m:rPr>
                        <a:rPr lang="en-US" sz="2000">
                          <a:latin typeface="Times New Roman" pitchFamily="18" charset="0"/>
                          <a:cs typeface="Times New Roman" pitchFamily="18" charset="0"/>
                        </a:rPr>
                        <m:t>book</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ratio</m:t>
                      </m:r>
                    </m:oMath>
                  </m:oMathPara>
                </a14:m>
                <a:endParaRPr lang="en-US" sz="2000" kern="50" dirty="0" smtClean="0">
                  <a:effectLst/>
                  <a:latin typeface="Times New Roman" pitchFamily="18" charset="0"/>
                  <a:ea typeface="PMingLiU"/>
                  <a:cs typeface="Times New Roman" pitchFamily="18" charset="0"/>
                </a:endParaRP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r>
                        <m:rPr>
                          <m:sty m:val="p"/>
                        </m:rPr>
                        <a:rPr lang="en-US" sz="1700" b="0" i="0" smtClean="0">
                          <a:latin typeface="Cambria Math"/>
                        </a:rPr>
                        <m:t>Book</m:t>
                      </m:r>
                      <m:r>
                        <a:rPr lang="en-US" sz="1700" b="0" i="0" smtClean="0">
                          <a:latin typeface="Cambria Math"/>
                        </a:rPr>
                        <m:t> </m:t>
                      </m:r>
                      <m:r>
                        <m:rPr>
                          <m:sty m:val="p"/>
                        </m:rPr>
                        <a:rPr lang="en-US" sz="1700" b="0" i="0" smtClean="0">
                          <a:latin typeface="Cambria Math"/>
                        </a:rPr>
                        <m:t>Value</m:t>
                      </m:r>
                      <m:r>
                        <a:rPr lang="en-US" sz="1700" b="0" i="0" smtClean="0">
                          <a:latin typeface="Cambria Math"/>
                        </a:rPr>
                        <m:t>=</m:t>
                      </m:r>
                      <m:f>
                        <m:fPr>
                          <m:ctrlPr>
                            <a:rPr lang="en-US" sz="1700" b="0" i="1" smtClean="0">
                              <a:latin typeface="Cambria Math"/>
                            </a:rPr>
                          </m:ctrlPr>
                        </m:fPr>
                        <m:num>
                          <m:r>
                            <m:rPr>
                              <m:sty m:val="p"/>
                            </m:rPr>
                            <a:rPr lang="en-US" sz="1700">
                              <a:latin typeface="Cambria Math"/>
                            </a:rPr>
                            <m:t>Total</m:t>
                          </m:r>
                          <m:r>
                            <a:rPr lang="en-US" sz="1700" b="0" i="0" smtClean="0">
                              <a:latin typeface="Cambria Math"/>
                            </a:rPr>
                            <m:t> </m:t>
                          </m:r>
                          <m:r>
                            <m:rPr>
                              <m:sty m:val="p"/>
                            </m:rPr>
                            <a:rPr lang="en-US" sz="1700" b="0" i="0" smtClean="0">
                              <a:latin typeface="Cambria Math"/>
                            </a:rPr>
                            <m:t>Equity</m:t>
                          </m:r>
                          <m:r>
                            <a:rPr lang="en-US" sz="1700" b="0" i="0" smtClean="0">
                              <a:latin typeface="Cambria Math"/>
                            </a:rPr>
                            <m:t> </m:t>
                          </m:r>
                          <m:r>
                            <m:rPr>
                              <m:sty m:val="p"/>
                            </m:rPr>
                            <a:rPr lang="en-US" sz="1700" b="0" i="0" smtClean="0">
                              <a:latin typeface="Cambria Math"/>
                            </a:rPr>
                            <m:t>in</m:t>
                          </m:r>
                          <m:r>
                            <a:rPr lang="en-US" sz="1700" b="0" i="0" smtClean="0">
                              <a:latin typeface="Cambria Math"/>
                            </a:rPr>
                            <m:t> </m:t>
                          </m:r>
                          <m:r>
                            <m:rPr>
                              <m:sty m:val="p"/>
                            </m:rPr>
                            <a:rPr lang="en-US" sz="1700" b="0" i="0" smtClean="0">
                              <a:latin typeface="Cambria Math"/>
                            </a:rPr>
                            <m:t>Recorded</m:t>
                          </m:r>
                          <m:r>
                            <a:rPr lang="en-US" sz="1700" b="0" i="0" smtClean="0">
                              <a:latin typeface="Cambria Math"/>
                            </a:rPr>
                            <m:t> </m:t>
                          </m:r>
                          <m:r>
                            <m:rPr>
                              <m:sty m:val="p"/>
                            </m:rPr>
                            <a:rPr lang="en-US" sz="1700" b="0" i="0" smtClean="0">
                              <a:latin typeface="Cambria Math"/>
                            </a:rPr>
                            <m:t>in</m:t>
                          </m:r>
                          <m:r>
                            <a:rPr lang="en-US" sz="1700" b="0" i="0" smtClean="0">
                              <a:latin typeface="Cambria Math"/>
                            </a:rPr>
                            <m:t> </m:t>
                          </m:r>
                          <m:r>
                            <m:rPr>
                              <m:sty m:val="p"/>
                            </m:rPr>
                            <a:rPr lang="en-US" sz="1700" b="0" i="0" smtClean="0">
                              <a:latin typeface="Cambria Math"/>
                            </a:rPr>
                            <m:t>Statements</m:t>
                          </m:r>
                        </m:num>
                        <m:den>
                          <m:r>
                            <a:rPr lang="en-US" sz="1700" b="0" i="1" smtClean="0">
                              <a:latin typeface="Cambria Math"/>
                            </a:rPr>
                            <m:t># </m:t>
                          </m:r>
                          <m:r>
                            <a:rPr lang="en-US" sz="1700" b="0" i="1" smtClean="0">
                              <a:latin typeface="Cambria Math"/>
                            </a:rPr>
                            <m:t>𝑜𝑓</m:t>
                          </m:r>
                          <m:r>
                            <a:rPr lang="en-US" sz="1700" b="0" i="1" smtClean="0">
                              <a:latin typeface="Cambria Math"/>
                            </a:rPr>
                            <m:t> </m:t>
                          </m:r>
                          <m:r>
                            <a:rPr lang="en-US" sz="1700" b="0" i="1" smtClean="0">
                              <a:latin typeface="Cambria Math"/>
                            </a:rPr>
                            <m:t>𝑆h𝑎𝑟𝑒𝑠</m:t>
                          </m:r>
                        </m:den>
                      </m:f>
                      <m:r>
                        <a:rPr lang="en-US" sz="1700" b="0" i="0" smtClean="0">
                          <a:latin typeface="Cambria Math"/>
                        </a:rPr>
                        <m:t>=</m:t>
                      </m:r>
                      <m:f>
                        <m:fPr>
                          <m:ctrlPr>
                            <a:rPr lang="en-US" sz="1700" i="1">
                              <a:latin typeface="Cambria Math"/>
                            </a:rPr>
                          </m:ctrlPr>
                        </m:fPr>
                        <m:num>
                          <m:r>
                            <a:rPr lang="en-US" sz="1700" i="0">
                              <a:latin typeface="Cambria Math"/>
                            </a:rPr>
                            <m:t>$5,000,000</m:t>
                          </m:r>
                        </m:num>
                        <m:den>
                          <m:r>
                            <a:rPr lang="en-US" sz="1700" i="0">
                              <a:latin typeface="Cambria Math"/>
                            </a:rPr>
                            <m:t>1,000,000</m:t>
                          </m:r>
                          <m:r>
                            <m:rPr>
                              <m:nor/>
                            </m:rPr>
                            <a:rPr lang="en-US" sz="1700">
                              <a:latin typeface="Times New Roman" pitchFamily="18" charset="0"/>
                              <a:cs typeface="Times New Roman" pitchFamily="18" charset="0"/>
                            </a:rPr>
                            <m:t> </m:t>
                          </m:r>
                          <m:r>
                            <m:rPr>
                              <m:nor/>
                            </m:rPr>
                            <a:rPr lang="en-US" sz="1700">
                              <a:latin typeface="Times New Roman" pitchFamily="18" charset="0"/>
                              <a:cs typeface="Times New Roman" pitchFamily="18" charset="0"/>
                            </a:rPr>
                            <m:t>shares</m:t>
                          </m:r>
                        </m:den>
                      </m:f>
                      <m:r>
                        <m:rPr>
                          <m:nor/>
                        </m:rPr>
                        <a:rPr lang="en-US" sz="1700" dirty="0">
                          <a:latin typeface="Cambria Math"/>
                        </a:rPr>
                        <m:t>=$5 </m:t>
                      </m:r>
                      <m:r>
                        <m:rPr>
                          <m:nor/>
                        </m:rPr>
                        <a:rPr lang="en-US" sz="1700" dirty="0">
                          <a:latin typeface="Cambria Math"/>
                        </a:rPr>
                        <m:t>per</m:t>
                      </m:r>
                      <m:r>
                        <m:rPr>
                          <m:nor/>
                        </m:rPr>
                        <a:rPr lang="en-US" sz="1700" dirty="0">
                          <a:latin typeface="Cambria Math"/>
                        </a:rPr>
                        <m:t> </m:t>
                      </m:r>
                      <m:r>
                        <m:rPr>
                          <m:nor/>
                        </m:rPr>
                        <a:rPr lang="en-US" sz="1700" dirty="0">
                          <a:latin typeface="Cambria Math"/>
                        </a:rPr>
                        <m:t>share</m:t>
                      </m:r>
                    </m:oMath>
                  </m:oMathPara>
                </a14:m>
                <a:endParaRPr lang="en-US" sz="1700" dirty="0" smtClean="0">
                  <a:latin typeface="Cambria Math"/>
                </a:endParaRP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r>
                            <m:rPr>
                              <m:sty m:val="p"/>
                            </m:rPr>
                            <a:rPr lang="en-US" sz="2000" b="0" i="0" smtClean="0">
                              <a:latin typeface="Cambria Math"/>
                            </a:rPr>
                            <m:t>Market</m:t>
                          </m:r>
                          <m:r>
                            <a:rPr lang="en-US" sz="2000" b="0" i="0" smtClean="0">
                              <a:latin typeface="Cambria Math"/>
                            </a:rPr>
                            <m:t> </m:t>
                          </m:r>
                          <m:r>
                            <m:rPr>
                              <m:nor/>
                            </m:rPr>
                            <a:rPr lang="en-US" sz="2000">
                              <a:latin typeface="Times New Roman" pitchFamily="18" charset="0"/>
                              <a:cs typeface="Times New Roman" pitchFamily="18" charset="0"/>
                            </a:rPr>
                            <m:t>Price</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per</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share</m:t>
                          </m:r>
                          <m:r>
                            <m:rPr>
                              <m:nor/>
                            </m:rPr>
                            <a:rPr lang="en-US" sz="2000">
                              <a:latin typeface="Times New Roman" pitchFamily="18" charset="0"/>
                              <a:cs typeface="Times New Roman" pitchFamily="18" charset="0"/>
                            </a:rPr>
                            <m:t> </m:t>
                          </m:r>
                        </m:num>
                        <m:den>
                          <m:r>
                            <m:rPr>
                              <m:nor/>
                            </m:rPr>
                            <a:rPr lang="en-US" sz="2000">
                              <a:latin typeface="Times New Roman" pitchFamily="18" charset="0"/>
                              <a:cs typeface="Times New Roman" pitchFamily="18" charset="0"/>
                            </a:rPr>
                            <m:t>Book</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value</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per</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share</m:t>
                          </m:r>
                        </m:den>
                      </m:f>
                      <m:r>
                        <a:rPr lang="en-US" sz="2000">
                          <a:latin typeface="Cambria Math"/>
                        </a:rPr>
                        <m:t>=</m:t>
                      </m:r>
                      <m:f>
                        <m:fPr>
                          <m:ctrlPr>
                            <a:rPr lang="en-US" sz="2000" i="1">
                              <a:latin typeface="Cambria Math"/>
                            </a:rPr>
                          </m:ctrlPr>
                        </m:fPr>
                        <m:num>
                          <m:r>
                            <a:rPr lang="en-US" sz="2000">
                              <a:latin typeface="Cambria Math"/>
                            </a:rPr>
                            <m:t>$20</m:t>
                          </m:r>
                        </m:num>
                        <m:den>
                          <m:r>
                            <a:rPr lang="en-US" sz="2000" b="0" i="1" smtClean="0">
                              <a:latin typeface="Cambria Math"/>
                            </a:rPr>
                            <m:t>$5</m:t>
                          </m:r>
                        </m:den>
                      </m:f>
                      <m:r>
                        <a:rPr lang="en-US" sz="2000">
                          <a:latin typeface="Cambria Math"/>
                        </a:rPr>
                        <m:t>=</m:t>
                      </m:r>
                      <m:f>
                        <m:fPr>
                          <m:type m:val="lin"/>
                          <m:ctrlPr>
                            <a:rPr lang="en-US" sz="2000" i="1">
                              <a:latin typeface="Cambria Math"/>
                            </a:rPr>
                          </m:ctrlPr>
                        </m:fPr>
                        <m:num>
                          <m:r>
                            <a:rPr lang="en-US" sz="2000">
                              <a:latin typeface="Cambria Math"/>
                            </a:rPr>
                            <m:t>4</m:t>
                          </m:r>
                        </m:num>
                        <m:den>
                          <m:r>
                            <a:rPr lang="en-US" sz="2000">
                              <a:latin typeface="Cambria Math"/>
                            </a:rPr>
                            <m:t>1</m:t>
                          </m:r>
                        </m:den>
                      </m:f>
                    </m:oMath>
                  </m:oMathPara>
                </a14:m>
                <a:endParaRPr lang="en-US" sz="2000" kern="50" dirty="0" smtClean="0">
                  <a:effectLst/>
                  <a:latin typeface="Times New Roman" pitchFamily="18" charset="0"/>
                  <a:ea typeface="PMingLiU"/>
                  <a:cs typeface="Times New Roman"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l="-808"/>
                </a:stretch>
              </a:blipFill>
            </p:spPr>
            <p:txBody>
              <a:bodyPr/>
              <a:lstStyle/>
              <a:p>
                <a:r>
                  <a:rPr lang="en-US">
                    <a:noFill/>
                  </a:rPr>
                  <a:t> </a:t>
                </a:r>
              </a:p>
            </p:txBody>
          </p:sp>
        </mc:Fallback>
      </mc:AlternateContent>
      <p:sp>
        <p:nvSpPr>
          <p:cNvPr id="6" name="Text Placeholder 5"/>
          <p:cNvSpPr>
            <a:spLocks noGrp="1"/>
          </p:cNvSpPr>
          <p:nvPr>
            <p:ph type="body" sz="quarter" idx="13"/>
          </p:nvPr>
        </p:nvSpPr>
        <p:spPr/>
        <p:txBody>
          <a:bodyPr>
            <a:normAutofit fontScale="92500" lnSpcReduction="20000"/>
          </a:bodyPr>
          <a:lstStyle/>
          <a:p>
            <a:pPr marL="173038" lvl="1" indent="-173038">
              <a:buNone/>
            </a:pPr>
            <a:r>
              <a:rPr lang="en-US" sz="3200" dirty="0" smtClean="0">
                <a:latin typeface="Times New Roman" pitchFamily="18" charset="0"/>
                <a:cs typeface="Times New Roman" pitchFamily="18" charset="0"/>
              </a:rPr>
              <a:t>12.1.4 </a:t>
            </a:r>
            <a:r>
              <a:rPr lang="en-US" sz="3200" dirty="0">
                <a:latin typeface="Times New Roman" pitchFamily="18" charset="0"/>
                <a:cs typeface="Times New Roman" pitchFamily="18" charset="0"/>
              </a:rPr>
              <a:t>Market-to-Book Ratio</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11</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pPr lvl="0"/>
            <a:r>
              <a:rPr lang="en-US" dirty="0">
                <a:latin typeface="Times New Roman" pitchFamily="18" charset="0"/>
                <a:cs typeface="Times New Roman" pitchFamily="18" charset="0"/>
              </a:rPr>
              <a:t>12.1 Market Value Versus Book Value</a:t>
            </a:r>
          </a:p>
        </p:txBody>
      </p:sp>
    </p:spTree>
    <p:extLst>
      <p:ext uri="{BB962C8B-B14F-4D97-AF65-F5344CB8AC3E}">
        <p14:creationId xmlns:p14="http://schemas.microsoft.com/office/powerpoint/2010/main" val="1085908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a:bodyPr>
              <a:lstStyle/>
              <a:p>
                <a:pPr marL="0" marR="0" indent="0" algn="just">
                  <a:lnSpc>
                    <a:spcPct val="100000"/>
                  </a:lnSpc>
                  <a:spcBef>
                    <a:spcPts val="0"/>
                  </a:spcBef>
                  <a:spcAft>
                    <a:spcPts val="0"/>
                  </a:spcAft>
                  <a:buNone/>
                </a:pPr>
                <a:r>
                  <a:rPr lang="en-US" sz="1800" kern="50" dirty="0">
                    <a:latin typeface="Times New Roman"/>
                    <a:ea typeface="PMingLiU"/>
                  </a:rPr>
                  <a:t>In addition to the market-to-book ratio given in Equation (12.1), the relationship between price per share and earnings per share (</a:t>
                </a:r>
                <a:r>
                  <a:rPr lang="en-US" sz="1800" b="1" kern="50" dirty="0">
                    <a:latin typeface="Times New Roman"/>
                    <a:ea typeface="PMingLiU"/>
                  </a:rPr>
                  <a:t>P/E ratio)</a:t>
                </a:r>
                <a:r>
                  <a:rPr lang="en-US" sz="1800" kern="50" dirty="0">
                    <a:latin typeface="Times New Roman"/>
                    <a:ea typeface="PMingLiU"/>
                  </a:rPr>
                  <a:t> as in Equation (12.2) is an important market-value-related ratio</a:t>
                </a:r>
                <a:r>
                  <a:rPr lang="en-US" sz="1800" kern="50" dirty="0" smtClean="0">
                    <a:latin typeface="Times New Roman"/>
                    <a:ea typeface="PMingLiU"/>
                  </a:rPr>
                  <a:t>.</a:t>
                </a:r>
              </a:p>
              <a:p>
                <a:pPr marL="0" marR="0" indent="0" algn="just">
                  <a:lnSpc>
                    <a:spcPct val="100000"/>
                  </a:lnSpc>
                  <a:spcBef>
                    <a:spcPts val="0"/>
                  </a:spcBef>
                  <a:spcAft>
                    <a:spcPts val="0"/>
                  </a:spcAft>
                  <a:buNone/>
                </a:pPr>
                <a:endParaRPr lang="en-US" sz="1800" kern="50" dirty="0" smtClean="0">
                  <a:latin typeface="Times New Roman"/>
                  <a:ea typeface="PMingLiU"/>
                </a:endParaRPr>
              </a:p>
              <a:p>
                <a:pPr marL="0" marR="0" indent="0" algn="just">
                  <a:lnSpc>
                    <a:spcPct val="100000"/>
                  </a:lnSpc>
                  <a:spcBef>
                    <a:spcPts val="0"/>
                  </a:spcBef>
                  <a:spcAft>
                    <a:spcPts val="0"/>
                  </a:spcAft>
                  <a:buNone/>
                </a:pPr>
                <a:r>
                  <a:rPr lang="en-US" sz="1800" b="1" kern="50" dirty="0" smtClean="0">
                    <a:latin typeface="Times New Roman"/>
                    <a:ea typeface="PMingLiU"/>
                  </a:rPr>
                  <a:t>Sample </a:t>
                </a:r>
                <a:r>
                  <a:rPr lang="en-US" sz="1800" b="1" kern="50" dirty="0">
                    <a:latin typeface="Times New Roman"/>
                    <a:ea typeface="PMingLiU"/>
                  </a:rPr>
                  <a:t>Problem </a:t>
                </a:r>
                <a:r>
                  <a:rPr lang="en-US" sz="1800" b="1" kern="50" dirty="0" smtClean="0">
                    <a:latin typeface="Times New Roman"/>
                    <a:ea typeface="PMingLiU"/>
                  </a:rPr>
                  <a:t>12.2</a:t>
                </a:r>
                <a:endParaRPr lang="en-US" sz="1800" kern="50" dirty="0">
                  <a:latin typeface="Times New Roman"/>
                  <a:ea typeface="PMingLiU"/>
                </a:endParaRPr>
              </a:p>
              <a:p>
                <a:pPr marL="0" marR="0" indent="0" algn="just">
                  <a:lnSpc>
                    <a:spcPct val="100000"/>
                  </a:lnSpc>
                  <a:spcBef>
                    <a:spcPts val="0"/>
                  </a:spcBef>
                  <a:spcAft>
                    <a:spcPts val="0"/>
                  </a:spcAft>
                  <a:buNone/>
                </a:pPr>
                <a:r>
                  <a:rPr lang="en-US" sz="1800" kern="50" dirty="0">
                    <a:latin typeface="Times New Roman"/>
                    <a:ea typeface="PMingLiU"/>
                  </a:rPr>
                  <a:t>Given the data about XYZ Company from Sample Problem 12.1, and the income statement for the current period in the Table 12-2 below, calculate the P/E ratio for XYZ and indicate what it implies about the company. The market P/E ratio for the New York Stock Exchange (NYSE) average is 15</a:t>
                </a:r>
                <a:r>
                  <a:rPr lang="en-US" sz="1800" kern="50" dirty="0" smtClean="0">
                    <a:latin typeface="Times New Roman"/>
                    <a:ea typeface="PMingLiU"/>
                  </a:rPr>
                  <a:t>.</a:t>
                </a:r>
              </a:p>
              <a:p>
                <a:pPr marL="0" marR="0" indent="0" algn="just">
                  <a:lnSpc>
                    <a:spcPct val="100000"/>
                  </a:lnSpc>
                  <a:spcBef>
                    <a:spcPts val="0"/>
                  </a:spcBef>
                  <a:spcAft>
                    <a:spcPts val="0"/>
                  </a:spcAft>
                  <a:buNone/>
                  <a:tabLst>
                    <a:tab pos="4060825" algn="ctr"/>
                    <a:tab pos="8110538" algn="r"/>
                  </a:tabLst>
                </a:pPr>
                <a:r>
                  <a:rPr lang="en-US" sz="1800" dirty="0"/>
                  <a:t>	</a:t>
                </a:r>
                <a14:m>
                  <m:oMath xmlns:m="http://schemas.openxmlformats.org/officeDocument/2006/math">
                    <m:f>
                      <m:fPr>
                        <m:type m:val="lin"/>
                        <m:ctrlPr>
                          <a:rPr lang="en-US" sz="1800" i="1" smtClean="0">
                            <a:latin typeface="Cambria Math"/>
                            <a:ea typeface="Cambria Math" pitchFamily="18" charset="0"/>
                          </a:rPr>
                        </m:ctrlPr>
                      </m:fPr>
                      <m:num>
                        <m:r>
                          <m:rPr>
                            <m:nor/>
                          </m:rPr>
                          <a:rPr lang="en-US" sz="1800" smtClean="0">
                            <a:latin typeface="Cambria Math" pitchFamily="18" charset="0"/>
                            <a:ea typeface="Cambria Math" pitchFamily="18" charset="0"/>
                          </a:rPr>
                          <m:t>P</m:t>
                        </m:r>
                      </m:num>
                      <m:den>
                        <m:r>
                          <m:rPr>
                            <m:nor/>
                          </m:rPr>
                          <a:rPr lang="en-US" sz="1800" i="0">
                            <a:latin typeface="Cambria Math" pitchFamily="18" charset="0"/>
                            <a:ea typeface="Cambria Math" pitchFamily="18" charset="0"/>
                          </a:rPr>
                          <m:t>E</m:t>
                        </m:r>
                      </m:den>
                    </m:f>
                    <m:r>
                      <m:rPr>
                        <m:nor/>
                      </m:rPr>
                      <a:rPr lang="en-US" sz="1800" i="0">
                        <a:latin typeface="Cambria Math" pitchFamily="18" charset="0"/>
                        <a:ea typeface="Cambria Math" pitchFamily="18" charset="0"/>
                      </a:rPr>
                      <m:t> </m:t>
                    </m:r>
                    <m:r>
                      <m:rPr>
                        <m:nor/>
                      </m:rPr>
                      <a:rPr lang="en-US" sz="1800" i="0">
                        <a:latin typeface="Cambria Math" pitchFamily="18" charset="0"/>
                        <a:ea typeface="Cambria Math" pitchFamily="18" charset="0"/>
                      </a:rPr>
                      <m:t>ratio</m:t>
                    </m:r>
                    <m:r>
                      <m:rPr>
                        <m:nor/>
                      </m:rPr>
                      <a:rPr lang="en-US" sz="1800" i="0">
                        <a:latin typeface="Cambria Math" pitchFamily="18" charset="0"/>
                        <a:ea typeface="Cambria Math" pitchFamily="18" charset="0"/>
                      </a:rPr>
                      <m:t> = </m:t>
                    </m:r>
                    <m:f>
                      <m:fPr>
                        <m:ctrlPr>
                          <a:rPr lang="en-US" sz="1800" i="1">
                            <a:latin typeface="Cambria Math"/>
                            <a:ea typeface="Cambria Math" pitchFamily="18" charset="0"/>
                          </a:rPr>
                        </m:ctrlPr>
                      </m:fPr>
                      <m:num>
                        <m:r>
                          <m:rPr>
                            <m:nor/>
                          </m:rPr>
                          <a:rPr lang="en-US" sz="1800" i="0">
                            <a:latin typeface="Cambria Math" pitchFamily="18" charset="0"/>
                            <a:ea typeface="Cambria Math" pitchFamily="18" charset="0"/>
                          </a:rPr>
                          <m:t>Price</m:t>
                        </m:r>
                        <m:r>
                          <m:rPr>
                            <m:nor/>
                          </m:rPr>
                          <a:rPr lang="en-US" sz="1800" i="0">
                            <a:latin typeface="Cambria Math" pitchFamily="18" charset="0"/>
                            <a:ea typeface="Cambria Math" pitchFamily="18" charset="0"/>
                          </a:rPr>
                          <m:t> </m:t>
                        </m:r>
                        <m:r>
                          <m:rPr>
                            <m:nor/>
                          </m:rPr>
                          <a:rPr lang="en-US" sz="1800" i="0">
                            <a:latin typeface="Cambria Math" pitchFamily="18" charset="0"/>
                            <a:ea typeface="Cambria Math" pitchFamily="18" charset="0"/>
                          </a:rPr>
                          <m:t>per</m:t>
                        </m:r>
                        <m:r>
                          <m:rPr>
                            <m:nor/>
                          </m:rPr>
                          <a:rPr lang="en-US" sz="1800" i="0">
                            <a:latin typeface="Cambria Math" pitchFamily="18" charset="0"/>
                            <a:ea typeface="Cambria Math" pitchFamily="18" charset="0"/>
                          </a:rPr>
                          <m:t> </m:t>
                        </m:r>
                        <m:r>
                          <m:rPr>
                            <m:nor/>
                          </m:rPr>
                          <a:rPr lang="en-US" sz="1800" i="0">
                            <a:latin typeface="Cambria Math" pitchFamily="18" charset="0"/>
                            <a:ea typeface="Cambria Math" pitchFamily="18" charset="0"/>
                          </a:rPr>
                          <m:t>share</m:t>
                        </m:r>
                      </m:num>
                      <m:den>
                        <m:r>
                          <m:rPr>
                            <m:nor/>
                          </m:rPr>
                          <a:rPr lang="en-US" sz="1800" i="0">
                            <a:latin typeface="Cambria Math" pitchFamily="18" charset="0"/>
                            <a:ea typeface="Cambria Math" pitchFamily="18" charset="0"/>
                          </a:rPr>
                          <m:t>Earnings</m:t>
                        </m:r>
                        <m:r>
                          <m:rPr>
                            <m:nor/>
                          </m:rPr>
                          <a:rPr lang="en-US" sz="1800" i="0">
                            <a:latin typeface="Cambria Math" pitchFamily="18" charset="0"/>
                            <a:ea typeface="Cambria Math" pitchFamily="18" charset="0"/>
                          </a:rPr>
                          <m:t> </m:t>
                        </m:r>
                        <m:r>
                          <m:rPr>
                            <m:nor/>
                          </m:rPr>
                          <a:rPr lang="en-US" sz="1800" i="0">
                            <a:latin typeface="Cambria Math" pitchFamily="18" charset="0"/>
                            <a:ea typeface="Cambria Math" pitchFamily="18" charset="0"/>
                          </a:rPr>
                          <m:t>per</m:t>
                        </m:r>
                        <m:r>
                          <m:rPr>
                            <m:nor/>
                          </m:rPr>
                          <a:rPr lang="en-US" sz="1800" i="0">
                            <a:latin typeface="Cambria Math" pitchFamily="18" charset="0"/>
                            <a:ea typeface="Cambria Math" pitchFamily="18" charset="0"/>
                          </a:rPr>
                          <m:t> </m:t>
                        </m:r>
                        <m:r>
                          <m:rPr>
                            <m:nor/>
                          </m:rPr>
                          <a:rPr lang="en-US" sz="1800" i="0">
                            <a:latin typeface="Cambria Math" pitchFamily="18" charset="0"/>
                            <a:ea typeface="Cambria Math" pitchFamily="18" charset="0"/>
                          </a:rPr>
                          <m:t>share</m:t>
                        </m:r>
                        <m:r>
                          <m:rPr>
                            <m:nor/>
                          </m:rPr>
                          <a:rPr lang="en-US" sz="1800" i="0">
                            <a:latin typeface="Cambria Math" pitchFamily="18" charset="0"/>
                            <a:ea typeface="Cambria Math" pitchFamily="18" charset="0"/>
                          </a:rPr>
                          <m:t> </m:t>
                        </m:r>
                      </m:den>
                    </m:f>
                  </m:oMath>
                </a14:m>
                <a:r>
                  <a:rPr lang="en-US" sz="1800" dirty="0"/>
                  <a:t>	</a:t>
                </a:r>
                <a:r>
                  <a:rPr lang="en-US" sz="1800" dirty="0" smtClean="0">
                    <a:latin typeface="Times New Roman" pitchFamily="18" charset="0"/>
                    <a:cs typeface="Times New Roman" pitchFamily="18" charset="0"/>
                  </a:rPr>
                  <a:t>(12.2)</a:t>
                </a:r>
                <a:endParaRPr lang="en-US" sz="1800" kern="50" dirty="0" smtClean="0">
                  <a:effectLst/>
                  <a:latin typeface="Times New Roman" pitchFamily="18" charset="0"/>
                  <a:ea typeface="Cambria Math" pitchFamily="18" charset="0"/>
                  <a:cs typeface="Times New Roman" pitchFamily="18" charset="0"/>
                </a:endParaRPr>
              </a:p>
              <a:p>
                <a:pPr marL="0" marR="0" indent="0" algn="just">
                  <a:lnSpc>
                    <a:spcPct val="100000"/>
                  </a:lnSpc>
                  <a:spcBef>
                    <a:spcPts val="0"/>
                  </a:spcBef>
                  <a:spcAft>
                    <a:spcPts val="0"/>
                  </a:spcAft>
                  <a:buNone/>
                </a:pPr>
                <a:endParaRPr lang="en-US" sz="1800" kern="50" dirty="0" smtClean="0">
                  <a:effectLst/>
                  <a:latin typeface="Cambria Math" pitchFamily="18" charset="0"/>
                  <a:ea typeface="Cambria Math"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l="-661" t="-538" r="-587"/>
                </a:stretch>
              </a:blipFill>
            </p:spPr>
            <p:txBody>
              <a:bodyPr/>
              <a:lstStyle/>
              <a:p>
                <a:r>
                  <a:rPr lang="en-US">
                    <a:noFill/>
                  </a:rPr>
                  <a:t> </a:t>
                </a:r>
              </a:p>
            </p:txBody>
          </p:sp>
        </mc:Fallback>
      </mc:AlternateContent>
      <p:sp>
        <p:nvSpPr>
          <p:cNvPr id="6" name="Text Placeholder 5"/>
          <p:cNvSpPr>
            <a:spLocks noGrp="1"/>
          </p:cNvSpPr>
          <p:nvPr>
            <p:ph type="body" sz="quarter" idx="13"/>
          </p:nvPr>
        </p:nvSpPr>
        <p:spPr/>
        <p:txBody>
          <a:bodyPr>
            <a:normAutofit fontScale="92500" lnSpcReduction="20000"/>
          </a:bodyPr>
          <a:lstStyle/>
          <a:p>
            <a:pPr marL="173038" lvl="1" indent="-173038">
              <a:buNone/>
            </a:pPr>
            <a:r>
              <a:rPr lang="en-US" sz="3200" dirty="0" smtClean="0">
                <a:latin typeface="Times New Roman" pitchFamily="18" charset="0"/>
                <a:cs typeface="Times New Roman" pitchFamily="18" charset="0"/>
              </a:rPr>
              <a:t>12.1.4 P/E </a:t>
            </a:r>
            <a:r>
              <a:rPr lang="en-US" sz="3200" dirty="0">
                <a:latin typeface="Times New Roman" pitchFamily="18" charset="0"/>
                <a:cs typeface="Times New Roman" pitchFamily="18" charset="0"/>
              </a:rPr>
              <a:t>Ratio</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12</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pPr lvl="0"/>
            <a:r>
              <a:rPr lang="en-US" dirty="0">
                <a:latin typeface="Times New Roman" pitchFamily="18" charset="0"/>
                <a:cs typeface="Times New Roman" pitchFamily="18" charset="0"/>
              </a:rPr>
              <a:t>12.1 Market Value Versus Book Value</a:t>
            </a:r>
          </a:p>
        </p:txBody>
      </p:sp>
      <p:graphicFrame>
        <p:nvGraphicFramePr>
          <p:cNvPr id="8" name="Table 7"/>
          <p:cNvGraphicFramePr>
            <a:graphicFrameLocks noGrp="1"/>
          </p:cNvGraphicFramePr>
          <p:nvPr>
            <p:extLst>
              <p:ext uri="{D42A27DB-BD31-4B8C-83A1-F6EECF244321}">
                <p14:modId xmlns:p14="http://schemas.microsoft.com/office/powerpoint/2010/main" val="3994577449"/>
              </p:ext>
            </p:extLst>
          </p:nvPr>
        </p:nvGraphicFramePr>
        <p:xfrm>
          <a:off x="2590800" y="4953000"/>
          <a:ext cx="4267200" cy="1524000"/>
        </p:xfrm>
        <a:graphic>
          <a:graphicData uri="http://schemas.openxmlformats.org/drawingml/2006/table">
            <a:tbl>
              <a:tblPr/>
              <a:tblGrid>
                <a:gridCol w="3657600"/>
                <a:gridCol w="609600"/>
              </a:tblGrid>
              <a:tr h="190500">
                <a:tc gridSpan="2">
                  <a:txBody>
                    <a:bodyPr/>
                    <a:lstStyle/>
                    <a:p>
                      <a:pPr algn="l" fontAlgn="b"/>
                      <a:r>
                        <a:rPr lang="en-US" sz="1100" b="1" i="0" u="none" strike="noStrike" dirty="0">
                          <a:solidFill>
                            <a:srgbClr val="000000"/>
                          </a:solidFill>
                          <a:effectLst/>
                          <a:latin typeface="Times New Roman"/>
                        </a:rPr>
                        <a:t>Table 12-2 XYZ Company Year-End Income Statement (in millions)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190500">
                <a:tc>
                  <a:txBody>
                    <a:bodyPr/>
                    <a:lstStyle/>
                    <a:p>
                      <a:pPr algn="l" fontAlgn="b"/>
                      <a:r>
                        <a:rPr lang="en-US" sz="1100" b="0" i="0" u="none" strike="noStrike" dirty="0">
                          <a:solidFill>
                            <a:srgbClr val="000000"/>
                          </a:solidFill>
                          <a:effectLst/>
                          <a:latin typeface="Times New Roman"/>
                        </a:rPr>
                        <a:t>Revenues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0" i="0" u="none" strike="noStrike">
                          <a:solidFill>
                            <a:srgbClr val="000000"/>
                          </a:solidFill>
                          <a:effectLst/>
                          <a:latin typeface="Times New Roman"/>
                        </a:rPr>
                        <a:t>$90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b"/>
                      <a:r>
                        <a:rPr lang="en-US" sz="1100" b="0" i="0" u="none" strike="noStrike">
                          <a:solidFill>
                            <a:srgbClr val="000000"/>
                          </a:solidFill>
                          <a:effectLst/>
                          <a:latin typeface="Times New Roman"/>
                        </a:rPr>
                        <a:t>Expenses</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000000"/>
                          </a:solidFill>
                          <a:effectLst/>
                          <a:latin typeface="Times New Roman"/>
                        </a:rPr>
                        <a:t>Operating income</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b"/>
                      <a:r>
                        <a:rPr lang="en-US" sz="1100" b="0" i="0" u="none" strike="noStrike">
                          <a:solidFill>
                            <a:srgbClr val="000000"/>
                          </a:solidFill>
                          <a:effectLst/>
                          <a:latin typeface="Times New Roman"/>
                        </a:rPr>
                        <a:t>Interest</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000000"/>
                          </a:solidFill>
                          <a:effectLst/>
                          <a:latin typeface="Times New Roman"/>
                        </a:rPr>
                        <a:t>Taxable income</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b"/>
                      <a:r>
                        <a:rPr lang="en-US" sz="1100" b="0" i="0" u="none" strike="noStrike">
                          <a:solidFill>
                            <a:srgbClr val="000000"/>
                          </a:solidFill>
                          <a:effectLst/>
                          <a:latin typeface="Times New Roman"/>
                        </a:rPr>
                        <a:t>Tax</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-0.67</a:t>
                      </a:r>
                    </a:p>
                  </a:txBody>
                  <a:tcPr marL="9525" marR="9525" marT="9525" marB="0" anchor="b">
                    <a:lnL>
                      <a:noFill/>
                    </a:lnL>
                    <a:lnR>
                      <a:noFill/>
                    </a:lnR>
                    <a:lnT>
                      <a:noFill/>
                    </a:lnT>
                    <a:lnB w="12700" cap="flat" cmpd="sng" algn="ctr">
                      <a:solidFill>
                        <a:schemeClr val="accent1"/>
                      </a:solidFill>
                      <a:prstDash val="solid"/>
                      <a:round/>
                      <a:headEnd type="none" w="med" len="med"/>
                      <a:tailEnd type="none" w="med" len="med"/>
                    </a:lnB>
                    <a:solidFill>
                      <a:srgbClr val="FFFFFF"/>
                    </a:solidFill>
                  </a:tcPr>
                </a:tc>
              </a:tr>
              <a:tr h="190500">
                <a:tc>
                  <a:txBody>
                    <a:bodyPr/>
                    <a:lstStyle/>
                    <a:p>
                      <a:pPr algn="l" fontAlgn="b"/>
                      <a:r>
                        <a:rPr lang="en-US" sz="1100" b="0" i="0" u="none" strike="noStrike" dirty="0">
                          <a:solidFill>
                            <a:srgbClr val="000000"/>
                          </a:solidFill>
                          <a:effectLst/>
                          <a:latin typeface="Times New Roman"/>
                        </a:rPr>
                        <a:t>Profit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000000"/>
                          </a:solidFill>
                          <a:effectLst/>
                          <a:latin typeface="Times New Roman"/>
                        </a:rPr>
                        <a:t>$1.33 </a:t>
                      </a:r>
                    </a:p>
                  </a:txBody>
                  <a:tcPr marL="9525" marR="9525" marT="9525" marB="0" anchor="b">
                    <a:lnL>
                      <a:noFill/>
                    </a:lnL>
                    <a:lnR>
                      <a:noFill/>
                    </a:lnR>
                    <a:lnT w="12700" cap="flat" cmpd="sng" algn="ctr">
                      <a:solidFill>
                        <a:schemeClr val="accent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934354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fontScale="85000" lnSpcReduction="10000"/>
              </a:bodyPr>
              <a:lstStyle/>
              <a:p>
                <a:pPr marL="0" marR="0" indent="0" algn="just">
                  <a:lnSpc>
                    <a:spcPct val="150000"/>
                  </a:lnSpc>
                  <a:spcBef>
                    <a:spcPts val="0"/>
                  </a:spcBef>
                  <a:spcAft>
                    <a:spcPts val="0"/>
                  </a:spcAft>
                  <a:buNone/>
                </a:pPr>
                <a:r>
                  <a:rPr lang="en-US" sz="2000" b="1" kern="50" dirty="0" smtClean="0">
                    <a:latin typeface="Times New Roman" pitchFamily="18" charset="0"/>
                    <a:ea typeface="PMingLiU"/>
                    <a:cs typeface="Times New Roman" pitchFamily="18" charset="0"/>
                  </a:rPr>
                  <a:t>Sample Problem 12.2 (continued)</a:t>
                </a:r>
              </a:p>
              <a:p>
                <a:pPr marL="0" marR="0" indent="0" algn="just">
                  <a:lnSpc>
                    <a:spcPct val="150000"/>
                  </a:lnSpc>
                  <a:spcBef>
                    <a:spcPts val="0"/>
                  </a:spcBef>
                  <a:spcAft>
                    <a:spcPts val="0"/>
                  </a:spcAft>
                  <a:buNone/>
                </a:pPr>
                <a:r>
                  <a:rPr lang="en-US" sz="2000" u="sng" kern="50" dirty="0" smtClean="0">
                    <a:latin typeface="Times New Roman" pitchFamily="18" charset="0"/>
                    <a:ea typeface="PMingLiU"/>
                    <a:cs typeface="Times New Roman" pitchFamily="18" charset="0"/>
                  </a:rPr>
                  <a:t>Solution:</a:t>
                </a:r>
                <a:endParaRPr lang="en-US" sz="2000" u="sng" kern="50" dirty="0">
                  <a:latin typeface="Times New Roman" pitchFamily="18" charset="0"/>
                  <a:ea typeface="PMingLiU"/>
                  <a:cs typeface="Times New Roman" pitchFamily="18" charset="0"/>
                </a:endParaRP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r>
                        <m:rPr>
                          <m:nor/>
                        </m:rPr>
                        <a:rPr lang="en-US" sz="2000">
                          <a:latin typeface="Cambria Math" pitchFamily="18" charset="0"/>
                          <a:ea typeface="Cambria Math" pitchFamily="18" charset="0"/>
                        </a:rPr>
                        <m:t>Earnings</m:t>
                      </m:r>
                      <m:r>
                        <m:rPr>
                          <m:nor/>
                        </m:rPr>
                        <a:rPr lang="en-US" sz="2000">
                          <a:latin typeface="Cambria Math" pitchFamily="18" charset="0"/>
                          <a:ea typeface="Cambria Math" pitchFamily="18" charset="0"/>
                        </a:rPr>
                        <m:t> </m:t>
                      </m:r>
                      <m:r>
                        <m:rPr>
                          <m:nor/>
                        </m:rPr>
                        <a:rPr lang="en-US" sz="2000">
                          <a:latin typeface="Cambria Math" pitchFamily="18" charset="0"/>
                          <a:ea typeface="Cambria Math" pitchFamily="18" charset="0"/>
                        </a:rPr>
                        <m:t>per</m:t>
                      </m:r>
                      <m:r>
                        <m:rPr>
                          <m:nor/>
                        </m:rPr>
                        <a:rPr lang="en-US" sz="2000">
                          <a:latin typeface="Cambria Math" pitchFamily="18" charset="0"/>
                          <a:ea typeface="Cambria Math" pitchFamily="18" charset="0"/>
                        </a:rPr>
                        <m:t> </m:t>
                      </m:r>
                      <m:r>
                        <m:rPr>
                          <m:nor/>
                        </m:rPr>
                        <a:rPr lang="en-US" sz="2000">
                          <a:latin typeface="Cambria Math" pitchFamily="18" charset="0"/>
                          <a:ea typeface="Cambria Math" pitchFamily="18" charset="0"/>
                        </a:rPr>
                        <m:t>share</m:t>
                      </m:r>
                      <m:r>
                        <m:rPr>
                          <m:nor/>
                        </m:rPr>
                        <a:rPr lang="en-US" sz="2000">
                          <a:latin typeface="Cambria Math" pitchFamily="18" charset="0"/>
                          <a:ea typeface="Cambria Math" pitchFamily="18" charset="0"/>
                        </a:rPr>
                        <m:t> =</m:t>
                      </m:r>
                      <m:f>
                        <m:fPr>
                          <m:ctrlPr>
                            <a:rPr lang="en-US" sz="2000" i="1">
                              <a:solidFill>
                                <a:srgbClr val="002060">
                                  <a:lumMod val="75000"/>
                                </a:srgbClr>
                              </a:solidFill>
                              <a:latin typeface="Cambria Math"/>
                              <a:ea typeface="Cambria Math" pitchFamily="18" charset="0"/>
                            </a:rPr>
                          </m:ctrlPr>
                        </m:fPr>
                        <m:num>
                          <m:r>
                            <m:rPr>
                              <m:nor/>
                            </m:rPr>
                            <a:rPr lang="en-US" sz="2000">
                              <a:latin typeface="Cambria Math" pitchFamily="18" charset="0"/>
                              <a:ea typeface="Cambria Math" pitchFamily="18" charset="0"/>
                            </a:rPr>
                            <m:t>Profit</m:t>
                          </m:r>
                          <m:r>
                            <m:rPr>
                              <m:nor/>
                            </m:rPr>
                            <a:rPr lang="en-US" sz="2000">
                              <a:latin typeface="Cambria Math" pitchFamily="18" charset="0"/>
                              <a:ea typeface="Cambria Math" pitchFamily="18" charset="0"/>
                            </a:rPr>
                            <m:t> </m:t>
                          </m:r>
                          <m:r>
                            <m:rPr>
                              <m:nor/>
                            </m:rPr>
                            <a:rPr lang="en-US" sz="2000">
                              <a:latin typeface="Cambria Math" pitchFamily="18" charset="0"/>
                              <a:ea typeface="Cambria Math" pitchFamily="18" charset="0"/>
                            </a:rPr>
                            <m:t>from</m:t>
                          </m:r>
                          <m:r>
                            <m:rPr>
                              <m:nor/>
                            </m:rPr>
                            <a:rPr lang="en-US" sz="2000">
                              <a:latin typeface="Cambria Math" pitchFamily="18" charset="0"/>
                              <a:ea typeface="Cambria Math" pitchFamily="18" charset="0"/>
                            </a:rPr>
                            <m:t> </m:t>
                          </m:r>
                          <m:r>
                            <m:rPr>
                              <m:nor/>
                            </m:rPr>
                            <a:rPr lang="en-US" sz="2000">
                              <a:latin typeface="Cambria Math" pitchFamily="18" charset="0"/>
                              <a:ea typeface="Cambria Math" pitchFamily="18" charset="0"/>
                            </a:rPr>
                            <m:t>Income</m:t>
                          </m:r>
                          <m:r>
                            <m:rPr>
                              <m:nor/>
                            </m:rPr>
                            <a:rPr lang="en-US" sz="2000">
                              <a:latin typeface="Cambria Math" pitchFamily="18" charset="0"/>
                              <a:ea typeface="Cambria Math" pitchFamily="18" charset="0"/>
                            </a:rPr>
                            <m:t> </m:t>
                          </m:r>
                          <m:r>
                            <m:rPr>
                              <m:nor/>
                            </m:rPr>
                            <a:rPr lang="en-US" sz="2000">
                              <a:latin typeface="Cambria Math" pitchFamily="18" charset="0"/>
                              <a:ea typeface="Cambria Math" pitchFamily="18" charset="0"/>
                            </a:rPr>
                            <m:t>Statement</m:t>
                          </m:r>
                        </m:num>
                        <m:den>
                          <m:r>
                            <m:rPr>
                              <m:nor/>
                            </m:rPr>
                            <a:rPr lang="en-US" sz="2000">
                              <a:latin typeface="Cambria Math" pitchFamily="18" charset="0"/>
                              <a:ea typeface="Cambria Math" pitchFamily="18" charset="0"/>
                            </a:rPr>
                            <m:t>Total</m:t>
                          </m:r>
                          <m:r>
                            <m:rPr>
                              <m:nor/>
                            </m:rPr>
                            <a:rPr lang="en-US" sz="2000">
                              <a:latin typeface="Cambria Math" pitchFamily="18" charset="0"/>
                              <a:ea typeface="Cambria Math" pitchFamily="18" charset="0"/>
                            </a:rPr>
                            <m:t> </m:t>
                          </m:r>
                          <m:r>
                            <m:rPr>
                              <m:nor/>
                            </m:rPr>
                            <a:rPr lang="en-US" sz="2000">
                              <a:latin typeface="Cambria Math" pitchFamily="18" charset="0"/>
                              <a:ea typeface="Cambria Math" pitchFamily="18" charset="0"/>
                            </a:rPr>
                            <m:t>Shares</m:t>
                          </m:r>
                        </m:den>
                      </m:f>
                      <m:r>
                        <a:rPr lang="en-US" sz="2000" b="0" i="1" smtClean="0">
                          <a:solidFill>
                            <a:srgbClr val="002060">
                              <a:lumMod val="75000"/>
                            </a:srgbClr>
                          </a:solidFill>
                          <a:latin typeface="Cambria Math"/>
                          <a:ea typeface="Cambria Math" pitchFamily="18" charset="0"/>
                        </a:rPr>
                        <m:t>=</m:t>
                      </m:r>
                      <m:f>
                        <m:fPr>
                          <m:ctrlPr>
                            <a:rPr lang="en-US" sz="2000" i="1">
                              <a:latin typeface="Cambria Math"/>
                              <a:ea typeface="Cambria Math" pitchFamily="18" charset="0"/>
                            </a:rPr>
                          </m:ctrlPr>
                        </m:fPr>
                        <m:num>
                          <m:r>
                            <m:rPr>
                              <m:nor/>
                            </m:rPr>
                            <a:rPr lang="en-US" sz="2000">
                              <a:latin typeface="Cambria Math" pitchFamily="18" charset="0"/>
                              <a:ea typeface="Cambria Math" pitchFamily="18" charset="0"/>
                            </a:rPr>
                            <m:t>$1,330,000</m:t>
                          </m:r>
                        </m:num>
                        <m:den>
                          <m:r>
                            <m:rPr>
                              <m:nor/>
                            </m:rPr>
                            <a:rPr lang="en-US" sz="2000">
                              <a:latin typeface="Cambria Math" pitchFamily="18" charset="0"/>
                              <a:ea typeface="Cambria Math" pitchFamily="18" charset="0"/>
                            </a:rPr>
                            <m:t>1,000,000</m:t>
                          </m:r>
                        </m:den>
                      </m:f>
                      <m:r>
                        <m:rPr>
                          <m:nor/>
                        </m:rPr>
                        <a:rPr lang="en-US" sz="2000">
                          <a:latin typeface="Cambria Math" pitchFamily="18" charset="0"/>
                          <a:ea typeface="Cambria Math" pitchFamily="18" charset="0"/>
                        </a:rPr>
                        <m:t> = </m:t>
                      </m:r>
                      <m:r>
                        <a:rPr lang="en-US" sz="2000" i="0">
                          <a:latin typeface="Cambria Math" pitchFamily="18" charset="0"/>
                          <a:ea typeface="Cambria Math" pitchFamily="18" charset="0"/>
                        </a:rPr>
                        <m:t>$1.33</m:t>
                      </m:r>
                      <m:r>
                        <a:rPr lang="en-US" sz="2000" b="0" i="0" smtClean="0">
                          <a:latin typeface="Cambria Math"/>
                          <a:ea typeface="Cambria Math" pitchFamily="18" charset="0"/>
                        </a:rPr>
                        <m:t> </m:t>
                      </m:r>
                      <m:r>
                        <m:rPr>
                          <m:sty m:val="p"/>
                        </m:rPr>
                        <a:rPr lang="en-US" sz="2000" b="0" i="0" smtClean="0">
                          <a:latin typeface="Cambria Math"/>
                          <a:ea typeface="Cambria Math" pitchFamily="18" charset="0"/>
                        </a:rPr>
                        <m:t>per</m:t>
                      </m:r>
                      <m:r>
                        <a:rPr lang="en-US" sz="2000" b="0" i="0" smtClean="0">
                          <a:latin typeface="Cambria Math"/>
                          <a:ea typeface="Cambria Math" pitchFamily="18" charset="0"/>
                        </a:rPr>
                        <m:t> </m:t>
                      </m:r>
                      <m:r>
                        <m:rPr>
                          <m:sty m:val="p"/>
                        </m:rPr>
                        <a:rPr lang="en-US" sz="2000" b="0" i="0" smtClean="0">
                          <a:latin typeface="Cambria Math"/>
                          <a:ea typeface="Cambria Math" pitchFamily="18" charset="0"/>
                        </a:rPr>
                        <m:t>share</m:t>
                      </m:r>
                    </m:oMath>
                  </m:oMathPara>
                </a14:m>
                <a:endParaRPr lang="en-US" sz="2000" kern="50" dirty="0" smtClean="0">
                  <a:effectLst/>
                  <a:latin typeface="Cambria Math" pitchFamily="18" charset="0"/>
                  <a:ea typeface="Cambria Math" pitchFamily="18" charset="0"/>
                  <a:cs typeface="Times New Roman" pitchFamily="18" charset="0"/>
                </a:endParaRP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f>
                        <m:fPr>
                          <m:type m:val="lin"/>
                          <m:ctrlPr>
                            <a:rPr lang="en-US" sz="2000" i="1">
                              <a:latin typeface="Cambria Math"/>
                              <a:ea typeface="Cambria Math" pitchFamily="18" charset="0"/>
                            </a:rPr>
                          </m:ctrlPr>
                        </m:fPr>
                        <m:num>
                          <m:r>
                            <m:rPr>
                              <m:nor/>
                            </m:rPr>
                            <a:rPr lang="en-US" sz="2000">
                              <a:latin typeface="Cambria Math" pitchFamily="18" charset="0"/>
                              <a:ea typeface="Cambria Math" pitchFamily="18" charset="0"/>
                            </a:rPr>
                            <m:t>P</m:t>
                          </m:r>
                        </m:num>
                        <m:den>
                          <m:r>
                            <m:rPr>
                              <m:nor/>
                            </m:rPr>
                            <a:rPr lang="en-US" sz="2000">
                              <a:latin typeface="Cambria Math" pitchFamily="18" charset="0"/>
                              <a:ea typeface="Cambria Math" pitchFamily="18" charset="0"/>
                            </a:rPr>
                            <m:t>E</m:t>
                          </m:r>
                        </m:den>
                      </m:f>
                      <m:r>
                        <m:rPr>
                          <m:nor/>
                        </m:rPr>
                        <a:rPr lang="en-US" sz="2000">
                          <a:latin typeface="Cambria Math" pitchFamily="18" charset="0"/>
                          <a:ea typeface="Cambria Math" pitchFamily="18" charset="0"/>
                        </a:rPr>
                        <m:t> </m:t>
                      </m:r>
                      <m:r>
                        <m:rPr>
                          <m:nor/>
                        </m:rPr>
                        <a:rPr lang="en-US" sz="2000">
                          <a:latin typeface="Cambria Math" pitchFamily="18" charset="0"/>
                          <a:ea typeface="Cambria Math" pitchFamily="18" charset="0"/>
                        </a:rPr>
                        <m:t>ratio</m:t>
                      </m:r>
                      <m:r>
                        <m:rPr>
                          <m:nor/>
                        </m:rPr>
                        <a:rPr lang="en-US" sz="2000">
                          <a:latin typeface="Cambria Math" pitchFamily="18" charset="0"/>
                          <a:ea typeface="Cambria Math" pitchFamily="18" charset="0"/>
                        </a:rPr>
                        <m:t> = </m:t>
                      </m:r>
                      <m:f>
                        <m:fPr>
                          <m:ctrlPr>
                            <a:rPr lang="en-US" sz="2000" i="1">
                              <a:latin typeface="Cambria Math"/>
                              <a:ea typeface="Cambria Math" pitchFamily="18" charset="0"/>
                            </a:rPr>
                          </m:ctrlPr>
                        </m:fPr>
                        <m:num>
                          <m:r>
                            <m:rPr>
                              <m:nor/>
                            </m:rPr>
                            <a:rPr lang="en-US" sz="2000">
                              <a:latin typeface="Cambria Math" pitchFamily="18" charset="0"/>
                              <a:ea typeface="Cambria Math" pitchFamily="18" charset="0"/>
                            </a:rPr>
                            <m:t>Price</m:t>
                          </m:r>
                          <m:r>
                            <m:rPr>
                              <m:nor/>
                            </m:rPr>
                            <a:rPr lang="en-US" sz="2000">
                              <a:latin typeface="Cambria Math" pitchFamily="18" charset="0"/>
                              <a:ea typeface="Cambria Math" pitchFamily="18" charset="0"/>
                            </a:rPr>
                            <m:t> </m:t>
                          </m:r>
                          <m:r>
                            <m:rPr>
                              <m:nor/>
                            </m:rPr>
                            <a:rPr lang="en-US" sz="2000">
                              <a:latin typeface="Cambria Math" pitchFamily="18" charset="0"/>
                              <a:ea typeface="Cambria Math" pitchFamily="18" charset="0"/>
                            </a:rPr>
                            <m:t>per</m:t>
                          </m:r>
                          <m:r>
                            <m:rPr>
                              <m:nor/>
                            </m:rPr>
                            <a:rPr lang="en-US" sz="2000">
                              <a:latin typeface="Cambria Math" pitchFamily="18" charset="0"/>
                              <a:ea typeface="Cambria Math" pitchFamily="18" charset="0"/>
                            </a:rPr>
                            <m:t> </m:t>
                          </m:r>
                          <m:r>
                            <m:rPr>
                              <m:nor/>
                            </m:rPr>
                            <a:rPr lang="en-US" sz="2000">
                              <a:latin typeface="Cambria Math" pitchFamily="18" charset="0"/>
                              <a:ea typeface="Cambria Math" pitchFamily="18" charset="0"/>
                            </a:rPr>
                            <m:t>share</m:t>
                          </m:r>
                        </m:num>
                        <m:den>
                          <m:r>
                            <m:rPr>
                              <m:nor/>
                            </m:rPr>
                            <a:rPr lang="en-US" sz="2000">
                              <a:latin typeface="Cambria Math" pitchFamily="18" charset="0"/>
                              <a:ea typeface="Cambria Math" pitchFamily="18" charset="0"/>
                            </a:rPr>
                            <m:t>Earnings</m:t>
                          </m:r>
                          <m:r>
                            <m:rPr>
                              <m:nor/>
                            </m:rPr>
                            <a:rPr lang="en-US" sz="2000">
                              <a:latin typeface="Cambria Math" pitchFamily="18" charset="0"/>
                              <a:ea typeface="Cambria Math" pitchFamily="18" charset="0"/>
                            </a:rPr>
                            <m:t> </m:t>
                          </m:r>
                          <m:r>
                            <m:rPr>
                              <m:nor/>
                            </m:rPr>
                            <a:rPr lang="en-US" sz="2000">
                              <a:latin typeface="Cambria Math" pitchFamily="18" charset="0"/>
                              <a:ea typeface="Cambria Math" pitchFamily="18" charset="0"/>
                            </a:rPr>
                            <m:t>per</m:t>
                          </m:r>
                          <m:r>
                            <m:rPr>
                              <m:nor/>
                            </m:rPr>
                            <a:rPr lang="en-US" sz="2000">
                              <a:latin typeface="Cambria Math" pitchFamily="18" charset="0"/>
                              <a:ea typeface="Cambria Math" pitchFamily="18" charset="0"/>
                            </a:rPr>
                            <m:t> </m:t>
                          </m:r>
                          <m:r>
                            <m:rPr>
                              <m:nor/>
                            </m:rPr>
                            <a:rPr lang="en-US" sz="2000">
                              <a:latin typeface="Cambria Math" pitchFamily="18" charset="0"/>
                              <a:ea typeface="Cambria Math" pitchFamily="18" charset="0"/>
                            </a:rPr>
                            <m:t>share</m:t>
                          </m:r>
                          <m:r>
                            <m:rPr>
                              <m:nor/>
                            </m:rPr>
                            <a:rPr lang="en-US" sz="2000">
                              <a:latin typeface="Cambria Math" pitchFamily="18" charset="0"/>
                              <a:ea typeface="Cambria Math" pitchFamily="18" charset="0"/>
                            </a:rPr>
                            <m:t> </m:t>
                          </m:r>
                        </m:den>
                      </m:f>
                      <m:r>
                        <a:rPr lang="en-US" sz="2000" b="0" i="0" smtClean="0">
                          <a:latin typeface="Cambria Math" pitchFamily="18" charset="0"/>
                          <a:ea typeface="Cambria Math" pitchFamily="18" charset="0"/>
                        </a:rPr>
                        <m:t>=</m:t>
                      </m:r>
                      <m:f>
                        <m:fPr>
                          <m:ctrlPr>
                            <a:rPr lang="en-US" sz="2000" i="1">
                              <a:latin typeface="Cambria Math"/>
                              <a:ea typeface="Cambria Math" pitchFamily="18" charset="0"/>
                            </a:rPr>
                          </m:ctrlPr>
                        </m:fPr>
                        <m:num>
                          <m:r>
                            <m:rPr>
                              <m:nor/>
                            </m:rPr>
                            <a:rPr lang="en-US" sz="2000">
                              <a:latin typeface="Cambria Math" pitchFamily="18" charset="0"/>
                              <a:ea typeface="Cambria Math" pitchFamily="18" charset="0"/>
                            </a:rPr>
                            <m:t>$20</m:t>
                          </m:r>
                        </m:num>
                        <m:den>
                          <m:r>
                            <m:rPr>
                              <m:nor/>
                            </m:rPr>
                            <a:rPr lang="en-US" sz="2000">
                              <a:latin typeface="Cambria Math" pitchFamily="18" charset="0"/>
                              <a:ea typeface="Cambria Math" pitchFamily="18" charset="0"/>
                            </a:rPr>
                            <m:t>$1.33</m:t>
                          </m:r>
                        </m:den>
                      </m:f>
                      <m:r>
                        <m:rPr>
                          <m:nor/>
                        </m:rPr>
                        <a:rPr lang="en-US" sz="2000">
                          <a:latin typeface="Cambria Math" pitchFamily="18" charset="0"/>
                          <a:ea typeface="Cambria Math" pitchFamily="18" charset="0"/>
                        </a:rPr>
                        <m:t> = 15 </m:t>
                      </m:r>
                      <m:r>
                        <m:rPr>
                          <m:nor/>
                        </m:rPr>
                        <a:rPr lang="en-US" sz="2000">
                          <a:latin typeface="Cambria Math" pitchFamily="18" charset="0"/>
                          <a:ea typeface="Cambria Math" pitchFamily="18" charset="0"/>
                        </a:rPr>
                        <m:t>times</m:t>
                      </m:r>
                    </m:oMath>
                  </m:oMathPara>
                </a14:m>
                <a:endParaRPr lang="en-US" sz="2000" kern="50" dirty="0" smtClean="0">
                  <a:effectLst/>
                  <a:latin typeface="Cambria Math" pitchFamily="18" charset="0"/>
                  <a:ea typeface="Cambria Math" pitchFamily="18" charset="0"/>
                  <a:cs typeface="Times New Roman" pitchFamily="18" charset="0"/>
                </a:endParaRPr>
              </a:p>
              <a:p>
                <a:pPr marL="0" marR="0" indent="0" algn="just">
                  <a:lnSpc>
                    <a:spcPct val="150000"/>
                  </a:lnSpc>
                  <a:spcBef>
                    <a:spcPts val="0"/>
                  </a:spcBef>
                  <a:spcAft>
                    <a:spcPts val="0"/>
                  </a:spcAft>
                  <a:buNone/>
                </a:pPr>
                <a:endParaRPr lang="en-US" sz="2000" dirty="0" smtClean="0">
                  <a:latin typeface="Times New Roman" pitchFamily="18" charset="0"/>
                  <a:ea typeface="Cambria Math" pitchFamily="18" charset="0"/>
                  <a:cs typeface="Times New Roman" pitchFamily="18" charset="0"/>
                </a:endParaRPr>
              </a:p>
              <a:p>
                <a:pPr marL="0" marR="0" indent="0" algn="just">
                  <a:lnSpc>
                    <a:spcPct val="150000"/>
                  </a:lnSpc>
                  <a:spcBef>
                    <a:spcPts val="0"/>
                  </a:spcBef>
                  <a:spcAft>
                    <a:spcPts val="0"/>
                  </a:spcAft>
                  <a:buNone/>
                </a:pPr>
                <a:r>
                  <a:rPr lang="en-US" sz="2000" dirty="0" smtClean="0">
                    <a:latin typeface="Times New Roman" pitchFamily="18" charset="0"/>
                    <a:ea typeface="Cambria Math" pitchFamily="18" charset="0"/>
                    <a:cs typeface="Times New Roman" pitchFamily="18" charset="0"/>
                  </a:rPr>
                  <a:t>XYZ </a:t>
                </a:r>
                <a:r>
                  <a:rPr lang="en-US" sz="2000" dirty="0">
                    <a:latin typeface="Times New Roman" pitchFamily="18" charset="0"/>
                    <a:ea typeface="Cambria Math" pitchFamily="18" charset="0"/>
                    <a:cs typeface="Times New Roman" pitchFamily="18" charset="0"/>
                  </a:rPr>
                  <a:t>is selling at 15 times current earnings — that is, it has a P/E ratio of 15. The current market P/E ratio for a broad-based average (NYSE) is 15. This implies that the market views XYZ’s earnings as similar to the average firm listed on the NYSE.</a:t>
                </a:r>
                <a:endParaRPr lang="en-US" sz="2000" kern="50" dirty="0" smtClean="0">
                  <a:effectLst/>
                  <a:latin typeface="Times New Roman" pitchFamily="18" charset="0"/>
                  <a:ea typeface="Cambria Math" pitchFamily="18" charset="0"/>
                  <a:cs typeface="Times New Roman"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l="-514" r="-441"/>
                </a:stretch>
              </a:blipFill>
            </p:spPr>
            <p:txBody>
              <a:bodyPr/>
              <a:lstStyle/>
              <a:p>
                <a:r>
                  <a:rPr lang="en-US">
                    <a:noFill/>
                  </a:rPr>
                  <a:t> </a:t>
                </a:r>
              </a:p>
            </p:txBody>
          </p:sp>
        </mc:Fallback>
      </mc:AlternateContent>
      <p:sp>
        <p:nvSpPr>
          <p:cNvPr id="6" name="Text Placeholder 5"/>
          <p:cNvSpPr>
            <a:spLocks noGrp="1"/>
          </p:cNvSpPr>
          <p:nvPr>
            <p:ph type="body" sz="quarter" idx="13"/>
          </p:nvPr>
        </p:nvSpPr>
        <p:spPr/>
        <p:txBody>
          <a:bodyPr>
            <a:normAutofit fontScale="92500" lnSpcReduction="20000"/>
          </a:bodyPr>
          <a:lstStyle/>
          <a:p>
            <a:pPr marL="173038" lvl="1" indent="-173038">
              <a:buNone/>
            </a:pPr>
            <a:r>
              <a:rPr lang="en-US" sz="3200" dirty="0" smtClean="0">
                <a:latin typeface="Times New Roman" pitchFamily="18" charset="0"/>
                <a:cs typeface="Times New Roman" pitchFamily="18" charset="0"/>
              </a:rPr>
              <a:t>12.1.5 P/E Ratio</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13</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pPr lvl="0"/>
            <a:r>
              <a:rPr lang="en-US" dirty="0">
                <a:latin typeface="Times New Roman" pitchFamily="18" charset="0"/>
                <a:cs typeface="Times New Roman" pitchFamily="18" charset="0"/>
              </a:rPr>
              <a:t>12.1 Market Value Versus Book Value</a:t>
            </a:r>
          </a:p>
        </p:txBody>
      </p:sp>
    </p:spTree>
    <p:extLst>
      <p:ext uri="{BB962C8B-B14F-4D97-AF65-F5344CB8AC3E}">
        <p14:creationId xmlns:p14="http://schemas.microsoft.com/office/powerpoint/2010/main" val="4278146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a:bodyPr>
              <a:lstStyle/>
              <a:p>
                <a:pPr marL="0" indent="0" algn="just">
                  <a:lnSpc>
                    <a:spcPct val="100000"/>
                  </a:lnSpc>
                  <a:spcBef>
                    <a:spcPts val="0"/>
                  </a:spcBef>
                  <a:buNone/>
                </a:pPr>
                <a:r>
                  <a:rPr lang="en-US" sz="1800" kern="50" dirty="0">
                    <a:latin typeface="Times New Roman"/>
                    <a:ea typeface="PMingLiU"/>
                  </a:rPr>
                  <a:t>A ratio called </a:t>
                </a:r>
                <a:r>
                  <a:rPr lang="en-US" sz="1800" b="1" kern="50" dirty="0">
                    <a:latin typeface="Times New Roman"/>
                    <a:ea typeface="PMingLiU"/>
                  </a:rPr>
                  <a:t>Tobin’s </a:t>
                </a:r>
                <a:r>
                  <a:rPr lang="en-US" sz="1800" b="1" i="1" kern="50" dirty="0">
                    <a:latin typeface="Times New Roman"/>
                    <a:ea typeface="PMingLiU"/>
                  </a:rPr>
                  <a:t>q</a:t>
                </a:r>
                <a:r>
                  <a:rPr lang="en-US" sz="1800" b="1" kern="50" dirty="0">
                    <a:latin typeface="Times New Roman"/>
                    <a:ea typeface="PMingLiU"/>
                  </a:rPr>
                  <a:t> ratio</a:t>
                </a:r>
                <a:r>
                  <a:rPr lang="en-US" sz="1800" kern="50" dirty="0">
                    <a:latin typeface="Times New Roman"/>
                    <a:ea typeface="PMingLiU"/>
                  </a:rPr>
                  <a:t> [developed by Tobin (1969)] </a:t>
                </a:r>
                <a:r>
                  <a:rPr lang="en-US" sz="1800" kern="50" dirty="0" smtClean="0">
                    <a:latin typeface="Times New Roman"/>
                    <a:ea typeface="PMingLiU"/>
                  </a:rPr>
                  <a:t>has </a:t>
                </a:r>
                <a:r>
                  <a:rPr lang="en-US" sz="1800" kern="50" dirty="0">
                    <a:latin typeface="Times New Roman"/>
                    <a:ea typeface="PMingLiU"/>
                  </a:rPr>
                  <a:t>recently been used by financial managers to determine a firm’s investment behavior</a:t>
                </a:r>
                <a:r>
                  <a:rPr lang="en-US" sz="1800" kern="50" dirty="0" smtClean="0">
                    <a:latin typeface="Times New Roman"/>
                    <a:ea typeface="PMingLiU"/>
                  </a:rPr>
                  <a:t>. The ratio for this measure can be calculated by dividing the firm’s market value by the firm’s replacement cost.</a:t>
                </a:r>
              </a:p>
              <a:p>
                <a:pPr marL="0" indent="0" algn="just">
                  <a:lnSpc>
                    <a:spcPct val="100000"/>
                  </a:lnSpc>
                  <a:spcBef>
                    <a:spcPts val="0"/>
                  </a:spcBef>
                  <a:buNone/>
                </a:pPr>
                <a:endParaRPr lang="en-US" sz="1800" kern="50" dirty="0" smtClean="0">
                  <a:latin typeface="Times New Roman"/>
                  <a:ea typeface="PMingLiU"/>
                </a:endParaRPr>
              </a:p>
              <a:p>
                <a:pPr marL="0" lvl="0" indent="0" algn="just">
                  <a:lnSpc>
                    <a:spcPct val="100000"/>
                  </a:lnSpc>
                  <a:spcBef>
                    <a:spcPts val="0"/>
                  </a:spcBef>
                  <a:buClr>
                    <a:srgbClr val="0C0C0C">
                      <a:lumMod val="20000"/>
                      <a:lumOff val="80000"/>
                    </a:srgbClr>
                  </a:buClr>
                  <a:buNone/>
                  <a:tabLst>
                    <a:tab pos="4060825" algn="ctr"/>
                    <a:tab pos="8110538" algn="r"/>
                  </a:tabLst>
                </a:pPr>
                <a:r>
                  <a:rPr lang="en-US" sz="1800" dirty="0">
                    <a:solidFill>
                      <a:srgbClr val="002060">
                        <a:lumMod val="75000"/>
                      </a:srgbClr>
                    </a:solidFill>
                  </a:rPr>
                  <a:t>	</a:t>
                </a:r>
                <a14:m>
                  <m:oMath xmlns:m="http://schemas.openxmlformats.org/officeDocument/2006/math">
                    <m:r>
                      <m:rPr>
                        <m:nor/>
                      </m:rPr>
                      <a:rPr lang="en-US" sz="1800">
                        <a:solidFill>
                          <a:srgbClr val="002060">
                            <a:lumMod val="75000"/>
                          </a:srgbClr>
                        </a:solidFill>
                        <a:latin typeface="Cambria Math" pitchFamily="18" charset="0"/>
                        <a:ea typeface="Cambria Math" pitchFamily="18" charset="0"/>
                      </a:rPr>
                      <m:t>q</m:t>
                    </m:r>
                    <m:r>
                      <m:rPr>
                        <m:nor/>
                      </m:rPr>
                      <a:rPr lang="en-US" sz="1800">
                        <a:solidFill>
                          <a:srgbClr val="002060">
                            <a:lumMod val="75000"/>
                          </a:srgbClr>
                        </a:solidFill>
                        <a:latin typeface="Cambria Math" pitchFamily="18" charset="0"/>
                        <a:ea typeface="Cambria Math" pitchFamily="18" charset="0"/>
                      </a:rPr>
                      <m:t> = </m:t>
                    </m:r>
                    <m:f>
                      <m:fPr>
                        <m:ctrlPr>
                          <a:rPr lang="en-US" sz="1800" i="1">
                            <a:solidFill>
                              <a:srgbClr val="002060">
                                <a:lumMod val="75000"/>
                              </a:srgbClr>
                            </a:solidFill>
                            <a:latin typeface="Cambria Math"/>
                            <a:ea typeface="Cambria Math" pitchFamily="18" charset="0"/>
                          </a:rPr>
                        </m:ctrlPr>
                      </m:fPr>
                      <m:num>
                        <m:r>
                          <m:rPr>
                            <m:nor/>
                          </m:rPr>
                          <a:rPr lang="en-US" sz="1800">
                            <a:solidFill>
                              <a:srgbClr val="002060">
                                <a:lumMod val="75000"/>
                              </a:srgbClr>
                            </a:solidFill>
                            <a:latin typeface="Cambria Math" pitchFamily="18" charset="0"/>
                            <a:ea typeface="Cambria Math" pitchFamily="18" charset="0"/>
                          </a:rPr>
                          <m:t>Firm</m:t>
                        </m:r>
                        <m:r>
                          <m:rPr>
                            <m:nor/>
                          </m:rPr>
                          <a:rPr lang="en-US" sz="1800">
                            <a:solidFill>
                              <a:srgbClr val="002060">
                                <a:lumMod val="75000"/>
                              </a:srgbClr>
                            </a:solidFill>
                            <a:latin typeface="Cambria Math" pitchFamily="18" charset="0"/>
                            <a:ea typeface="Cambria Math" pitchFamily="18" charset="0"/>
                          </a:rPr>
                          <m:t>′</m:t>
                        </m:r>
                        <m:r>
                          <m:rPr>
                            <m:nor/>
                          </m:rPr>
                          <a:rPr lang="en-US" sz="1800">
                            <a:solidFill>
                              <a:srgbClr val="002060">
                                <a:lumMod val="75000"/>
                              </a:srgbClr>
                            </a:solidFill>
                            <a:latin typeface="Cambria Math" pitchFamily="18" charset="0"/>
                            <a:ea typeface="Cambria Math" pitchFamily="18" charset="0"/>
                          </a:rPr>
                          <m:t>s</m:t>
                        </m:r>
                        <m:r>
                          <m:rPr>
                            <m:nor/>
                          </m:rPr>
                          <a:rPr lang="en-US" sz="1800">
                            <a:solidFill>
                              <a:srgbClr val="002060">
                                <a:lumMod val="75000"/>
                              </a:srgbClr>
                            </a:solidFill>
                            <a:latin typeface="Cambria Math" pitchFamily="18" charset="0"/>
                            <a:ea typeface="Cambria Math" pitchFamily="18" charset="0"/>
                          </a:rPr>
                          <m:t> </m:t>
                        </m:r>
                        <m:r>
                          <m:rPr>
                            <m:nor/>
                          </m:rPr>
                          <a:rPr lang="en-US" sz="1800">
                            <a:solidFill>
                              <a:srgbClr val="002060">
                                <a:lumMod val="75000"/>
                              </a:srgbClr>
                            </a:solidFill>
                            <a:latin typeface="Cambria Math" pitchFamily="18" charset="0"/>
                            <a:ea typeface="Cambria Math" pitchFamily="18" charset="0"/>
                          </a:rPr>
                          <m:t>market</m:t>
                        </m:r>
                        <m:r>
                          <m:rPr>
                            <m:nor/>
                          </m:rPr>
                          <a:rPr lang="en-US" sz="1800">
                            <a:solidFill>
                              <a:srgbClr val="002060">
                                <a:lumMod val="75000"/>
                              </a:srgbClr>
                            </a:solidFill>
                            <a:latin typeface="Cambria Math" pitchFamily="18" charset="0"/>
                            <a:ea typeface="Cambria Math" pitchFamily="18" charset="0"/>
                          </a:rPr>
                          <m:t> </m:t>
                        </m:r>
                        <m:r>
                          <m:rPr>
                            <m:nor/>
                          </m:rPr>
                          <a:rPr lang="en-US" sz="1800">
                            <a:solidFill>
                              <a:srgbClr val="002060">
                                <a:lumMod val="75000"/>
                              </a:srgbClr>
                            </a:solidFill>
                            <a:latin typeface="Cambria Math" pitchFamily="18" charset="0"/>
                            <a:ea typeface="Cambria Math" pitchFamily="18" charset="0"/>
                          </a:rPr>
                          <m:t>value</m:t>
                        </m:r>
                      </m:num>
                      <m:den>
                        <m:r>
                          <m:rPr>
                            <m:nor/>
                          </m:rPr>
                          <a:rPr lang="en-US" sz="1800">
                            <a:solidFill>
                              <a:srgbClr val="002060">
                                <a:lumMod val="75000"/>
                              </a:srgbClr>
                            </a:solidFill>
                            <a:latin typeface="Cambria Math" pitchFamily="18" charset="0"/>
                            <a:ea typeface="Cambria Math" pitchFamily="18" charset="0"/>
                          </a:rPr>
                          <m:t>Firm</m:t>
                        </m:r>
                        <m:r>
                          <m:rPr>
                            <m:nor/>
                          </m:rPr>
                          <a:rPr lang="en-US" sz="1800">
                            <a:solidFill>
                              <a:srgbClr val="002060">
                                <a:lumMod val="75000"/>
                              </a:srgbClr>
                            </a:solidFill>
                            <a:latin typeface="Cambria Math" pitchFamily="18" charset="0"/>
                            <a:ea typeface="Cambria Math" pitchFamily="18" charset="0"/>
                          </a:rPr>
                          <m:t>′</m:t>
                        </m:r>
                        <m:r>
                          <m:rPr>
                            <m:nor/>
                          </m:rPr>
                          <a:rPr lang="en-US" sz="1800">
                            <a:solidFill>
                              <a:srgbClr val="002060">
                                <a:lumMod val="75000"/>
                              </a:srgbClr>
                            </a:solidFill>
                            <a:latin typeface="Cambria Math" pitchFamily="18" charset="0"/>
                            <a:ea typeface="Cambria Math" pitchFamily="18" charset="0"/>
                          </a:rPr>
                          <m:t>s</m:t>
                        </m:r>
                        <m:r>
                          <m:rPr>
                            <m:nor/>
                          </m:rPr>
                          <a:rPr lang="en-US" sz="1800">
                            <a:solidFill>
                              <a:srgbClr val="002060">
                                <a:lumMod val="75000"/>
                              </a:srgbClr>
                            </a:solidFill>
                            <a:latin typeface="Cambria Math" pitchFamily="18" charset="0"/>
                            <a:ea typeface="Cambria Math" pitchFamily="18" charset="0"/>
                          </a:rPr>
                          <m:t> </m:t>
                        </m:r>
                        <m:r>
                          <m:rPr>
                            <m:nor/>
                          </m:rPr>
                          <a:rPr lang="en-US" sz="1800">
                            <a:solidFill>
                              <a:srgbClr val="002060">
                                <a:lumMod val="75000"/>
                              </a:srgbClr>
                            </a:solidFill>
                            <a:latin typeface="Cambria Math" pitchFamily="18" charset="0"/>
                            <a:ea typeface="Cambria Math" pitchFamily="18" charset="0"/>
                          </a:rPr>
                          <m:t>replacement</m:t>
                        </m:r>
                        <m:r>
                          <m:rPr>
                            <m:nor/>
                          </m:rPr>
                          <a:rPr lang="en-US" sz="1800">
                            <a:solidFill>
                              <a:srgbClr val="002060">
                                <a:lumMod val="75000"/>
                              </a:srgbClr>
                            </a:solidFill>
                            <a:latin typeface="Cambria Math" pitchFamily="18" charset="0"/>
                            <a:ea typeface="Cambria Math" pitchFamily="18" charset="0"/>
                          </a:rPr>
                          <m:t> </m:t>
                        </m:r>
                        <m:r>
                          <m:rPr>
                            <m:nor/>
                          </m:rPr>
                          <a:rPr lang="en-US" sz="1800">
                            <a:solidFill>
                              <a:srgbClr val="002060">
                                <a:lumMod val="75000"/>
                              </a:srgbClr>
                            </a:solidFill>
                            <a:latin typeface="Cambria Math" pitchFamily="18" charset="0"/>
                            <a:ea typeface="Cambria Math" pitchFamily="18" charset="0"/>
                          </a:rPr>
                          <m:t>cost</m:t>
                        </m:r>
                      </m:den>
                    </m:f>
                  </m:oMath>
                </a14:m>
                <a:r>
                  <a:rPr lang="en-US" sz="1800" dirty="0">
                    <a:solidFill>
                      <a:srgbClr val="002060">
                        <a:lumMod val="75000"/>
                      </a:srgbClr>
                    </a:solidFill>
                  </a:rPr>
                  <a:t>	</a:t>
                </a:r>
                <a:r>
                  <a:rPr lang="en-US" sz="1800" dirty="0">
                    <a:solidFill>
                      <a:srgbClr val="002060">
                        <a:lumMod val="75000"/>
                      </a:srgbClr>
                    </a:solidFill>
                    <a:latin typeface="Times New Roman" pitchFamily="18" charset="0"/>
                    <a:cs typeface="Times New Roman" pitchFamily="18" charset="0"/>
                  </a:rPr>
                  <a:t>(12.3)</a:t>
                </a:r>
                <a:endParaRPr lang="en-US" sz="1800" kern="50" dirty="0">
                  <a:solidFill>
                    <a:srgbClr val="002060">
                      <a:lumMod val="75000"/>
                    </a:srgbClr>
                  </a:solidFill>
                  <a:latin typeface="Times New Roman" pitchFamily="18" charset="0"/>
                  <a:ea typeface="Cambria Math" pitchFamily="18" charset="0"/>
                  <a:cs typeface="Times New Roman" pitchFamily="18" charset="0"/>
                </a:endParaRPr>
              </a:p>
              <a:p>
                <a:pPr marL="0" marR="0" indent="0" algn="just">
                  <a:lnSpc>
                    <a:spcPct val="100000"/>
                  </a:lnSpc>
                  <a:spcBef>
                    <a:spcPts val="0"/>
                  </a:spcBef>
                  <a:spcAft>
                    <a:spcPts val="0"/>
                  </a:spcAft>
                  <a:buNone/>
                </a:pPr>
                <a:endParaRPr lang="en-US" sz="1800" b="1" kern="50" dirty="0" smtClean="0">
                  <a:latin typeface="Times New Roman"/>
                  <a:ea typeface="PMingLiU"/>
                </a:endParaRPr>
              </a:p>
              <a:p>
                <a:pPr marL="0" marR="0" indent="0" algn="just">
                  <a:lnSpc>
                    <a:spcPct val="100000"/>
                  </a:lnSpc>
                  <a:spcBef>
                    <a:spcPts val="0"/>
                  </a:spcBef>
                  <a:spcAft>
                    <a:spcPts val="0"/>
                  </a:spcAft>
                  <a:buNone/>
                </a:pPr>
                <a:r>
                  <a:rPr lang="en-US" sz="1800" b="1" kern="50" dirty="0" smtClean="0">
                    <a:latin typeface="Times New Roman"/>
                    <a:ea typeface="PMingLiU"/>
                  </a:rPr>
                  <a:t>Sample </a:t>
                </a:r>
                <a:r>
                  <a:rPr lang="en-US" sz="1800" b="1" kern="50" dirty="0">
                    <a:latin typeface="Times New Roman"/>
                    <a:ea typeface="PMingLiU"/>
                  </a:rPr>
                  <a:t>Problem </a:t>
                </a:r>
                <a:r>
                  <a:rPr lang="en-US" sz="1800" b="1" kern="50" dirty="0" smtClean="0">
                    <a:latin typeface="Times New Roman"/>
                    <a:ea typeface="PMingLiU"/>
                  </a:rPr>
                  <a:t>12.3</a:t>
                </a:r>
                <a:endParaRPr lang="en-US" sz="1800" kern="50" dirty="0">
                  <a:latin typeface="Times New Roman"/>
                  <a:ea typeface="PMingLiU"/>
                </a:endParaRPr>
              </a:p>
              <a:p>
                <a:pPr marL="0" marR="0" indent="0" algn="just">
                  <a:lnSpc>
                    <a:spcPct val="150000"/>
                  </a:lnSpc>
                  <a:spcBef>
                    <a:spcPts val="0"/>
                  </a:spcBef>
                  <a:spcAft>
                    <a:spcPts val="0"/>
                  </a:spcAft>
                  <a:buNone/>
                </a:pPr>
                <a:r>
                  <a:rPr lang="en-US" sz="1800" kern="50" dirty="0">
                    <a:latin typeface="Times New Roman"/>
                    <a:ea typeface="PMingLiU"/>
                  </a:rPr>
                  <a:t>Calculate Tobin’s </a:t>
                </a:r>
                <a:r>
                  <a:rPr lang="en-US" sz="1800" i="1" kern="50" dirty="0">
                    <a:latin typeface="Times New Roman"/>
                    <a:ea typeface="PMingLiU"/>
                  </a:rPr>
                  <a:t>q</a:t>
                </a:r>
                <a:r>
                  <a:rPr lang="en-US" sz="1800" kern="50" dirty="0">
                    <a:latin typeface="Times New Roman"/>
                    <a:ea typeface="PMingLiU"/>
                  </a:rPr>
                  <a:t> ratio for XYZ and indicate what information it conveys about the firm.  </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l="-661" t="-538" r="-587"/>
                </a:stretch>
              </a:blipFill>
            </p:spPr>
            <p:txBody>
              <a:bodyPr/>
              <a:lstStyle/>
              <a:p>
                <a:r>
                  <a:rPr lang="en-US">
                    <a:noFill/>
                  </a:rPr>
                  <a:t> </a:t>
                </a:r>
              </a:p>
            </p:txBody>
          </p:sp>
        </mc:Fallback>
      </mc:AlternateContent>
      <p:sp>
        <p:nvSpPr>
          <p:cNvPr id="6" name="Text Placeholder 5"/>
          <p:cNvSpPr>
            <a:spLocks noGrp="1"/>
          </p:cNvSpPr>
          <p:nvPr>
            <p:ph type="body" sz="quarter" idx="13"/>
          </p:nvPr>
        </p:nvSpPr>
        <p:spPr/>
        <p:txBody>
          <a:bodyPr>
            <a:normAutofit fontScale="92500" lnSpcReduction="20000"/>
          </a:bodyPr>
          <a:lstStyle/>
          <a:p>
            <a:pPr marL="173038" lvl="1" indent="-173038">
              <a:buNone/>
            </a:pPr>
            <a:r>
              <a:rPr lang="en-US" sz="3200" dirty="0" smtClean="0">
                <a:latin typeface="Times New Roman" pitchFamily="18" charset="0"/>
                <a:cs typeface="Times New Roman" pitchFamily="18" charset="0"/>
              </a:rPr>
              <a:t>12.1.6 </a:t>
            </a:r>
            <a:r>
              <a:rPr lang="en-US" sz="3200" dirty="0">
                <a:latin typeface="Times New Roman" pitchFamily="18" charset="0"/>
                <a:cs typeface="Times New Roman" pitchFamily="18" charset="0"/>
              </a:rPr>
              <a:t>Tobin’s q ratio </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14</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pPr lvl="0"/>
            <a:r>
              <a:rPr lang="en-US" dirty="0">
                <a:latin typeface="Times New Roman" pitchFamily="18" charset="0"/>
                <a:cs typeface="Times New Roman" pitchFamily="18" charset="0"/>
              </a:rPr>
              <a:t>12.1 Market Value Versus Book Value</a:t>
            </a:r>
          </a:p>
        </p:txBody>
      </p:sp>
      <p:graphicFrame>
        <p:nvGraphicFramePr>
          <p:cNvPr id="7" name="Table 6"/>
          <p:cNvGraphicFramePr>
            <a:graphicFrameLocks noGrp="1"/>
          </p:cNvGraphicFramePr>
          <p:nvPr>
            <p:extLst>
              <p:ext uri="{D42A27DB-BD31-4B8C-83A1-F6EECF244321}">
                <p14:modId xmlns:p14="http://schemas.microsoft.com/office/powerpoint/2010/main" val="4030322565"/>
              </p:ext>
            </p:extLst>
          </p:nvPr>
        </p:nvGraphicFramePr>
        <p:xfrm>
          <a:off x="2667000" y="4648200"/>
          <a:ext cx="3810000" cy="609600"/>
        </p:xfrm>
        <a:graphic>
          <a:graphicData uri="http://schemas.openxmlformats.org/drawingml/2006/table">
            <a:tbl>
              <a:tblPr/>
              <a:tblGrid>
                <a:gridCol w="2810873"/>
                <a:gridCol w="999127"/>
              </a:tblGrid>
              <a:tr h="304800">
                <a:tc>
                  <a:txBody>
                    <a:bodyPr/>
                    <a:lstStyle/>
                    <a:p>
                      <a:pPr algn="l" fontAlgn="b"/>
                      <a:r>
                        <a:rPr lang="en-US" sz="1600" b="0" i="0" u="none" strike="noStrike" dirty="0">
                          <a:solidFill>
                            <a:srgbClr val="000000"/>
                          </a:solidFill>
                          <a:effectLst/>
                          <a:latin typeface="Times New Roman" pitchFamily="18" charset="0"/>
                          <a:cs typeface="Times New Roman" pitchFamily="18" charset="0"/>
                        </a:rPr>
                        <a:t>Replacement cost of total assets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600" b="0" i="0" u="none" strike="noStrike" dirty="0">
                          <a:solidFill>
                            <a:srgbClr val="000000"/>
                          </a:solidFill>
                          <a:effectLst/>
                          <a:latin typeface="Times New Roman" pitchFamily="18" charset="0"/>
                          <a:cs typeface="Times New Roman" pitchFamily="18" charset="0"/>
                        </a:rPr>
                        <a:t>$50 million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04800">
                <a:tc>
                  <a:txBody>
                    <a:bodyPr/>
                    <a:lstStyle/>
                    <a:p>
                      <a:pPr algn="l" fontAlgn="b"/>
                      <a:r>
                        <a:rPr lang="en-US" sz="1600" b="0" i="0" u="none" strike="noStrike" dirty="0">
                          <a:solidFill>
                            <a:srgbClr val="000000"/>
                          </a:solidFill>
                          <a:effectLst/>
                          <a:latin typeface="Times New Roman" pitchFamily="18" charset="0"/>
                          <a:cs typeface="Times New Roman" pitchFamily="18" charset="0"/>
                        </a:rPr>
                        <a:t>Market value of XYZ’s debt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600" b="0" i="0" u="none" strike="noStrike" dirty="0">
                          <a:solidFill>
                            <a:srgbClr val="000000"/>
                          </a:solidFill>
                          <a:effectLst/>
                          <a:latin typeface="Times New Roman" pitchFamily="18" charset="0"/>
                          <a:cs typeface="Times New Roman" pitchFamily="18" charset="0"/>
                        </a:rPr>
                        <a:t>$30 million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407427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a:bodyPr>
              <a:lstStyle/>
              <a:p>
                <a:pPr marL="0" marR="0" indent="0" algn="just">
                  <a:lnSpc>
                    <a:spcPct val="150000"/>
                  </a:lnSpc>
                  <a:spcBef>
                    <a:spcPts val="0"/>
                  </a:spcBef>
                  <a:spcAft>
                    <a:spcPts val="0"/>
                  </a:spcAft>
                  <a:buNone/>
                </a:pPr>
                <a:r>
                  <a:rPr lang="en-US" sz="2000" b="1" kern="50" dirty="0" smtClean="0">
                    <a:latin typeface="Times New Roman" pitchFamily="18" charset="0"/>
                    <a:ea typeface="PMingLiU"/>
                    <a:cs typeface="Times New Roman" pitchFamily="18" charset="0"/>
                  </a:rPr>
                  <a:t>Sample Problem 12.3 (continued)</a:t>
                </a:r>
              </a:p>
              <a:p>
                <a:pPr marL="0" marR="0" indent="0" algn="just">
                  <a:lnSpc>
                    <a:spcPct val="150000"/>
                  </a:lnSpc>
                  <a:spcBef>
                    <a:spcPts val="0"/>
                  </a:spcBef>
                  <a:spcAft>
                    <a:spcPts val="0"/>
                  </a:spcAft>
                  <a:buNone/>
                </a:pPr>
                <a:r>
                  <a:rPr lang="en-US" sz="2000" u="sng" kern="50" dirty="0" smtClean="0">
                    <a:latin typeface="Times New Roman" pitchFamily="18" charset="0"/>
                    <a:ea typeface="PMingLiU"/>
                    <a:cs typeface="Times New Roman" pitchFamily="18" charset="0"/>
                  </a:rPr>
                  <a:t>Solution:</a:t>
                </a:r>
                <a:endParaRPr lang="en-US" sz="2000" u="sng" kern="50" dirty="0">
                  <a:latin typeface="Times New Roman" pitchFamily="18" charset="0"/>
                  <a:ea typeface="PMingLiU"/>
                  <a:cs typeface="Times New Roman" pitchFamily="18" charset="0"/>
                </a:endParaRP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r>
                        <m:rPr>
                          <m:nor/>
                        </m:rPr>
                        <a:rPr lang="en-US" sz="2000">
                          <a:latin typeface="Cambria Math" pitchFamily="18" charset="0"/>
                          <a:ea typeface="Cambria Math" pitchFamily="18" charset="0"/>
                        </a:rPr>
                        <m:t>q</m:t>
                      </m:r>
                      <m:r>
                        <m:rPr>
                          <m:nor/>
                        </m:rPr>
                        <a:rPr lang="en-US" sz="2000">
                          <a:latin typeface="Cambria Math" pitchFamily="18" charset="0"/>
                          <a:ea typeface="Cambria Math" pitchFamily="18" charset="0"/>
                        </a:rPr>
                        <m:t> = </m:t>
                      </m:r>
                      <m:f>
                        <m:fPr>
                          <m:ctrlPr>
                            <a:rPr lang="en-US" sz="2000" i="1">
                              <a:latin typeface="Cambria Math"/>
                              <a:ea typeface="Cambria Math" pitchFamily="18" charset="0"/>
                            </a:rPr>
                          </m:ctrlPr>
                        </m:fPr>
                        <m:num>
                          <m:r>
                            <m:rPr>
                              <m:nor/>
                            </m:rPr>
                            <a:rPr lang="en-US" sz="2000" b="0" i="0" smtClean="0">
                              <a:latin typeface="Cambria Math"/>
                              <a:ea typeface="Cambria Math" pitchFamily="18" charset="0"/>
                            </a:rPr>
                            <m:t>MV</m:t>
                          </m:r>
                          <m:r>
                            <m:rPr>
                              <m:nor/>
                            </m:rPr>
                            <a:rPr lang="en-US" sz="2000" b="0" i="0" smtClean="0">
                              <a:latin typeface="Cambria Math" pitchFamily="18" charset="0"/>
                              <a:ea typeface="Cambria Math" pitchFamily="18" charset="0"/>
                            </a:rPr>
                            <m:t> </m:t>
                          </m:r>
                          <m:r>
                            <m:rPr>
                              <m:nor/>
                            </m:rPr>
                            <a:rPr lang="en-US" sz="2000" b="0" i="0" smtClean="0">
                              <a:latin typeface="Cambria Math" pitchFamily="18" charset="0"/>
                              <a:ea typeface="Cambria Math" pitchFamily="18" charset="0"/>
                            </a:rPr>
                            <m:t>of</m:t>
                          </m:r>
                          <m:r>
                            <m:rPr>
                              <m:nor/>
                            </m:rPr>
                            <a:rPr lang="en-US" sz="2000" b="0" i="0" smtClean="0">
                              <a:latin typeface="Cambria Math" pitchFamily="18" charset="0"/>
                              <a:ea typeface="Cambria Math" pitchFamily="18" charset="0"/>
                            </a:rPr>
                            <m:t> </m:t>
                          </m:r>
                          <m:r>
                            <m:rPr>
                              <m:nor/>
                            </m:rPr>
                            <a:rPr lang="en-US" sz="2000" b="0" i="0" smtClean="0">
                              <a:latin typeface="Cambria Math" pitchFamily="18" charset="0"/>
                              <a:ea typeface="Cambria Math" pitchFamily="18" charset="0"/>
                            </a:rPr>
                            <m:t>Equity</m:t>
                          </m:r>
                          <m:r>
                            <m:rPr>
                              <m:nor/>
                            </m:rPr>
                            <a:rPr lang="en-US" sz="2000" b="0" i="0" smtClean="0">
                              <a:latin typeface="Cambria Math" pitchFamily="18" charset="0"/>
                              <a:ea typeface="Cambria Math" pitchFamily="18" charset="0"/>
                            </a:rPr>
                            <m:t> + </m:t>
                          </m:r>
                          <m:r>
                            <m:rPr>
                              <m:nor/>
                            </m:rPr>
                            <a:rPr lang="en-US" sz="2000" b="0" i="0" smtClean="0">
                              <a:latin typeface="Cambria Math" pitchFamily="18" charset="0"/>
                              <a:ea typeface="Cambria Math" pitchFamily="18" charset="0"/>
                            </a:rPr>
                            <m:t>MV</m:t>
                          </m:r>
                          <m:r>
                            <m:rPr>
                              <m:nor/>
                            </m:rPr>
                            <a:rPr lang="en-US" sz="2000" b="0" i="0" smtClean="0">
                              <a:latin typeface="Cambria Math" pitchFamily="18" charset="0"/>
                              <a:ea typeface="Cambria Math" pitchFamily="18" charset="0"/>
                            </a:rPr>
                            <m:t> </m:t>
                          </m:r>
                          <m:r>
                            <m:rPr>
                              <m:nor/>
                            </m:rPr>
                            <a:rPr lang="en-US" sz="2000" b="0" i="0" smtClean="0">
                              <a:latin typeface="Cambria Math" pitchFamily="18" charset="0"/>
                              <a:ea typeface="Cambria Math" pitchFamily="18" charset="0"/>
                            </a:rPr>
                            <m:t>of</m:t>
                          </m:r>
                          <m:r>
                            <m:rPr>
                              <m:nor/>
                            </m:rPr>
                            <a:rPr lang="en-US" sz="2000" b="0" i="0" smtClean="0">
                              <a:latin typeface="Cambria Math" pitchFamily="18" charset="0"/>
                              <a:ea typeface="Cambria Math" pitchFamily="18" charset="0"/>
                            </a:rPr>
                            <m:t> </m:t>
                          </m:r>
                          <m:r>
                            <m:rPr>
                              <m:nor/>
                            </m:rPr>
                            <a:rPr lang="en-US" sz="2000" b="0" i="0" smtClean="0">
                              <a:latin typeface="Cambria Math" pitchFamily="18" charset="0"/>
                              <a:ea typeface="Cambria Math" pitchFamily="18" charset="0"/>
                            </a:rPr>
                            <m:t>Debt</m:t>
                          </m:r>
                        </m:num>
                        <m:den>
                          <m:r>
                            <m:rPr>
                              <m:nor/>
                            </m:rPr>
                            <a:rPr lang="en-US" sz="2000">
                              <a:latin typeface="Cambria Math" pitchFamily="18" charset="0"/>
                              <a:ea typeface="Cambria Math" pitchFamily="18" charset="0"/>
                            </a:rPr>
                            <m:t>Firm</m:t>
                          </m:r>
                          <m:r>
                            <m:rPr>
                              <m:nor/>
                            </m:rPr>
                            <a:rPr lang="en-US" sz="2000">
                              <a:latin typeface="Cambria Math" pitchFamily="18" charset="0"/>
                              <a:ea typeface="Cambria Math" pitchFamily="18" charset="0"/>
                            </a:rPr>
                            <m:t>′</m:t>
                          </m:r>
                          <m:r>
                            <m:rPr>
                              <m:nor/>
                            </m:rPr>
                            <a:rPr lang="en-US" sz="2000">
                              <a:latin typeface="Cambria Math" pitchFamily="18" charset="0"/>
                              <a:ea typeface="Cambria Math" pitchFamily="18" charset="0"/>
                            </a:rPr>
                            <m:t>s</m:t>
                          </m:r>
                          <m:r>
                            <m:rPr>
                              <m:nor/>
                            </m:rPr>
                            <a:rPr lang="en-US" sz="2000">
                              <a:latin typeface="Cambria Math" pitchFamily="18" charset="0"/>
                              <a:ea typeface="Cambria Math" pitchFamily="18" charset="0"/>
                            </a:rPr>
                            <m:t> </m:t>
                          </m:r>
                          <m:r>
                            <m:rPr>
                              <m:nor/>
                            </m:rPr>
                            <a:rPr lang="en-US" sz="2000">
                              <a:latin typeface="Cambria Math" pitchFamily="18" charset="0"/>
                              <a:ea typeface="Cambria Math" pitchFamily="18" charset="0"/>
                            </a:rPr>
                            <m:t>replacement</m:t>
                          </m:r>
                          <m:r>
                            <m:rPr>
                              <m:nor/>
                            </m:rPr>
                            <a:rPr lang="en-US" sz="2000">
                              <a:latin typeface="Cambria Math" pitchFamily="18" charset="0"/>
                              <a:ea typeface="Cambria Math" pitchFamily="18" charset="0"/>
                            </a:rPr>
                            <m:t> </m:t>
                          </m:r>
                          <m:r>
                            <m:rPr>
                              <m:nor/>
                            </m:rPr>
                            <a:rPr lang="en-US" sz="2000">
                              <a:latin typeface="Cambria Math" pitchFamily="18" charset="0"/>
                              <a:ea typeface="Cambria Math" pitchFamily="18" charset="0"/>
                            </a:rPr>
                            <m:t>cost</m:t>
                          </m:r>
                        </m:den>
                      </m:f>
                      <m:r>
                        <a:rPr lang="en-US" sz="2000">
                          <a:latin typeface="Cambria Math"/>
                          <a:ea typeface="Cambria Math" pitchFamily="18" charset="0"/>
                        </a:rPr>
                        <m:t>=</m:t>
                      </m:r>
                      <m:f>
                        <m:fPr>
                          <m:ctrlPr>
                            <a:rPr lang="en-US" sz="2000" i="1">
                              <a:latin typeface="Cambria Math"/>
                              <a:ea typeface="Cambria Math" pitchFamily="18" charset="0"/>
                            </a:rPr>
                          </m:ctrlPr>
                        </m:fPr>
                        <m:num>
                          <m:r>
                            <a:rPr lang="en-US" sz="2000" i="0">
                              <a:latin typeface="Cambria Math" pitchFamily="18" charset="0"/>
                              <a:ea typeface="Cambria Math" pitchFamily="18" charset="0"/>
                            </a:rPr>
                            <m:t>$30</m:t>
                          </m:r>
                          <m:r>
                            <m:rPr>
                              <m:nor/>
                            </m:rPr>
                            <a:rPr lang="en-US" sz="2000">
                              <a:latin typeface="Cambria Math" pitchFamily="18" charset="0"/>
                              <a:ea typeface="Cambria Math" pitchFamily="18" charset="0"/>
                            </a:rPr>
                            <m:t> </m:t>
                          </m:r>
                          <m:r>
                            <m:rPr>
                              <m:nor/>
                            </m:rPr>
                            <a:rPr lang="en-US" sz="2000">
                              <a:latin typeface="Cambria Math" pitchFamily="18" charset="0"/>
                              <a:ea typeface="Cambria Math" pitchFamily="18" charset="0"/>
                            </a:rPr>
                            <m:t>million</m:t>
                          </m:r>
                          <m:r>
                            <m:rPr>
                              <m:nor/>
                            </m:rPr>
                            <a:rPr lang="en-US" sz="2000">
                              <a:latin typeface="Cambria Math" pitchFamily="18" charset="0"/>
                              <a:ea typeface="Cambria Math" pitchFamily="18" charset="0"/>
                            </a:rPr>
                            <m:t> + $20 </m:t>
                          </m:r>
                          <m:r>
                            <m:rPr>
                              <m:nor/>
                            </m:rPr>
                            <a:rPr lang="en-US" sz="2000">
                              <a:latin typeface="Cambria Math" pitchFamily="18" charset="0"/>
                              <a:ea typeface="Cambria Math" pitchFamily="18" charset="0"/>
                            </a:rPr>
                            <m:t>million</m:t>
                          </m:r>
                        </m:num>
                        <m:den>
                          <m:r>
                            <m:rPr>
                              <m:nor/>
                            </m:rPr>
                            <a:rPr lang="en-US" sz="2000">
                              <a:latin typeface="Cambria Math" pitchFamily="18" charset="0"/>
                              <a:ea typeface="Cambria Math" pitchFamily="18" charset="0"/>
                            </a:rPr>
                            <m:t>$50 </m:t>
                          </m:r>
                          <m:r>
                            <m:rPr>
                              <m:nor/>
                            </m:rPr>
                            <a:rPr lang="en-US" sz="2000">
                              <a:latin typeface="Cambria Math" pitchFamily="18" charset="0"/>
                              <a:ea typeface="Cambria Math" pitchFamily="18" charset="0"/>
                            </a:rPr>
                            <m:t>million</m:t>
                          </m:r>
                        </m:den>
                      </m:f>
                      <m:r>
                        <a:rPr lang="en-US" sz="2000" i="0">
                          <a:latin typeface="Cambria Math" pitchFamily="18" charset="0"/>
                          <a:ea typeface="Cambria Math" pitchFamily="18" charset="0"/>
                        </a:rPr>
                        <m:t>=1</m:t>
                      </m:r>
                    </m:oMath>
                  </m:oMathPara>
                </a14:m>
                <a:endParaRPr lang="en-US" sz="2000" dirty="0" smtClean="0">
                  <a:latin typeface="Cambria Math" pitchFamily="18" charset="0"/>
                  <a:ea typeface="Cambria Math" pitchFamily="18" charset="0"/>
                  <a:cs typeface="Times New Roman" pitchFamily="18" charset="0"/>
                </a:endParaRPr>
              </a:p>
              <a:p>
                <a:pPr marL="0" marR="0" algn="just">
                  <a:lnSpc>
                    <a:spcPct val="150000"/>
                  </a:lnSpc>
                  <a:spcBef>
                    <a:spcPts val="0"/>
                  </a:spcBef>
                  <a:spcAft>
                    <a:spcPts val="0"/>
                  </a:spcAft>
                </a:pPr>
                <a:r>
                  <a:rPr lang="en-US" sz="2000" kern="50" dirty="0">
                    <a:latin typeface="Times New Roman"/>
                    <a:ea typeface="PMingLiU"/>
                  </a:rPr>
                  <a:t>A </a:t>
                </a:r>
                <a:r>
                  <a:rPr lang="en-US" sz="2000" i="1" kern="50" dirty="0">
                    <a:latin typeface="Times New Roman"/>
                    <a:ea typeface="PMingLiU"/>
                  </a:rPr>
                  <a:t>q</a:t>
                </a:r>
                <a:r>
                  <a:rPr lang="en-US" sz="2000" kern="50" dirty="0">
                    <a:latin typeface="Times New Roman"/>
                    <a:ea typeface="PMingLiU"/>
                  </a:rPr>
                  <a:t> ratio of 1 indicates that the firm is fairly priced in terms of the current or replacement cost of its assets. A look at the </a:t>
                </a:r>
                <a:r>
                  <a:rPr lang="en-US" sz="2000" i="1" kern="50" dirty="0">
                    <a:latin typeface="Times New Roman"/>
                    <a:ea typeface="PMingLiU"/>
                  </a:rPr>
                  <a:t>q</a:t>
                </a:r>
                <a:r>
                  <a:rPr lang="en-US" sz="2000" kern="50" dirty="0">
                    <a:latin typeface="Times New Roman"/>
                    <a:ea typeface="PMingLiU"/>
                  </a:rPr>
                  <a:t> and P/E ratios for XYZ shows that they are fairly priced by the market. The high market-to-book ratio is caused by the understatement of the value of the firm’s assets resulting from the use of historical costs for accounting purposes. </a:t>
                </a:r>
                <a:endParaRPr lang="en-US" sz="2000" kern="50" dirty="0">
                  <a:effectLst/>
                  <a:latin typeface="Times New Roman"/>
                  <a:ea typeface="PMingLiU"/>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l="-808" r="-734"/>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15</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pPr lvl="0"/>
            <a:r>
              <a:rPr lang="en-US" dirty="0">
                <a:latin typeface="Times New Roman" pitchFamily="18" charset="0"/>
                <a:cs typeface="Times New Roman" pitchFamily="18" charset="0"/>
              </a:rPr>
              <a:t>12.1 Market Value Versus Book Value</a:t>
            </a:r>
          </a:p>
        </p:txBody>
      </p:sp>
      <p:sp>
        <p:nvSpPr>
          <p:cNvPr id="3" name="Text Placeholder 2"/>
          <p:cNvSpPr>
            <a:spLocks noGrp="1"/>
          </p:cNvSpPr>
          <p:nvPr>
            <p:ph type="body" sz="quarter" idx="13"/>
          </p:nvPr>
        </p:nvSpPr>
        <p:spPr/>
        <p:txBody>
          <a:bodyPr>
            <a:normAutofit fontScale="92500" lnSpcReduction="20000"/>
          </a:bodyPr>
          <a:lstStyle/>
          <a:p>
            <a:pPr marL="173038" lvl="1" indent="-173038">
              <a:buNone/>
            </a:pPr>
            <a:r>
              <a:rPr lang="en-US" sz="3200" dirty="0">
                <a:latin typeface="Times New Roman" pitchFamily="18" charset="0"/>
                <a:cs typeface="Times New Roman" pitchFamily="18" charset="0"/>
              </a:rPr>
              <a:t>12.1.6 Tobin’s q ratio </a:t>
            </a:r>
          </a:p>
        </p:txBody>
      </p:sp>
    </p:spTree>
    <p:extLst>
      <p:ext uri="{BB962C8B-B14F-4D97-AF65-F5344CB8AC3E}">
        <p14:creationId xmlns:p14="http://schemas.microsoft.com/office/powerpoint/2010/main" val="1156601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295399"/>
          </a:xfrm>
        </p:spPr>
        <p:txBody>
          <a:bodyPr>
            <a:noAutofit/>
          </a:bodyPr>
          <a:lstStyle/>
          <a:p>
            <a:pPr lvl="0"/>
            <a:r>
              <a:rPr lang="en-US" sz="2800" dirty="0">
                <a:latin typeface="Times New Roman" pitchFamily="18" charset="0"/>
                <a:cs typeface="Times New Roman" pitchFamily="18" charset="0"/>
              </a:rPr>
              <a:t>12.2 Market Efficiency in a Market-Model and CAPM </a:t>
            </a:r>
            <a:r>
              <a:rPr lang="en-US" sz="2800" dirty="0" smtClean="0">
                <a:latin typeface="Times New Roman" pitchFamily="18" charset="0"/>
                <a:cs typeface="Times New Roman" pitchFamily="18" charset="0"/>
              </a:rPr>
              <a:t>Context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495799"/>
          </a:xfrm>
        </p:spPr>
        <p:txBody>
          <a:bodyPr>
            <a:normAutofit/>
          </a:bodyPr>
          <a:lstStyle/>
          <a:p>
            <a:pPr marL="0" lvl="0" indent="0">
              <a:lnSpc>
                <a:spcPct val="150000"/>
              </a:lnSpc>
              <a:spcBef>
                <a:spcPts val="0"/>
              </a:spcBef>
              <a:spcAft>
                <a:spcPts val="600"/>
              </a:spcAft>
              <a:buNone/>
            </a:pPr>
            <a:r>
              <a:rPr lang="en-US" sz="2000" kern="50" dirty="0">
                <a:latin typeface="Times New Roman"/>
                <a:ea typeface="PMingLiU"/>
              </a:rPr>
              <a:t>The quality of market valuation methods depends heavily on the concept of </a:t>
            </a:r>
            <a:r>
              <a:rPr lang="en-US" sz="2000" b="1" kern="50" dirty="0">
                <a:latin typeface="Times New Roman"/>
                <a:ea typeface="PMingLiU"/>
              </a:rPr>
              <a:t>market efficiency.</a:t>
            </a:r>
            <a:r>
              <a:rPr lang="en-US" sz="2000" kern="50" dirty="0">
                <a:latin typeface="Times New Roman"/>
                <a:ea typeface="PMingLiU"/>
              </a:rPr>
              <a:t> </a:t>
            </a:r>
            <a:r>
              <a:rPr lang="en-US" sz="2000" kern="50" dirty="0" smtClean="0">
                <a:latin typeface="Times New Roman"/>
                <a:ea typeface="PMingLiU"/>
              </a:rPr>
              <a:t> Efficient </a:t>
            </a:r>
            <a:r>
              <a:rPr lang="en-US" sz="2000" kern="50" dirty="0">
                <a:latin typeface="Times New Roman"/>
                <a:ea typeface="PMingLiU"/>
              </a:rPr>
              <a:t>markets </a:t>
            </a:r>
            <a:r>
              <a:rPr lang="en-US" sz="2000" kern="50" dirty="0" smtClean="0">
                <a:latin typeface="Times New Roman"/>
                <a:ea typeface="PMingLiU"/>
              </a:rPr>
              <a:t>can be described as either </a:t>
            </a:r>
            <a:r>
              <a:rPr lang="en-US" sz="2000" i="1" kern="50" dirty="0" smtClean="0">
                <a:latin typeface="Times New Roman"/>
                <a:ea typeface="PMingLiU"/>
              </a:rPr>
              <a:t>perfect</a:t>
            </a:r>
            <a:r>
              <a:rPr lang="en-US" sz="2000" kern="50" dirty="0" smtClean="0">
                <a:latin typeface="Times New Roman"/>
                <a:ea typeface="PMingLiU"/>
              </a:rPr>
              <a:t> </a:t>
            </a:r>
            <a:r>
              <a:rPr lang="en-US" sz="2000" kern="50" dirty="0">
                <a:latin typeface="Times New Roman"/>
                <a:ea typeface="PMingLiU"/>
              </a:rPr>
              <a:t>capital markets and </a:t>
            </a:r>
            <a:r>
              <a:rPr lang="en-US" sz="2000" i="1" kern="50" dirty="0">
                <a:latin typeface="Times New Roman"/>
                <a:ea typeface="PMingLiU"/>
              </a:rPr>
              <a:t>efficient</a:t>
            </a:r>
            <a:r>
              <a:rPr lang="en-US" sz="2000" kern="50" dirty="0">
                <a:latin typeface="Times New Roman"/>
                <a:ea typeface="PMingLiU"/>
              </a:rPr>
              <a:t> capital markets</a:t>
            </a:r>
            <a:r>
              <a:rPr lang="en-US" sz="2000" kern="50" dirty="0" smtClean="0">
                <a:latin typeface="Times New Roman"/>
                <a:ea typeface="PMingLiU"/>
              </a:rPr>
              <a:t>.</a:t>
            </a: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16</a:t>
            </a:fld>
            <a:endParaRPr lang="en-US">
              <a:solidFill>
                <a:schemeClr val="accent6">
                  <a:lumMod val="20000"/>
                  <a:lumOff val="80000"/>
                </a:schemeClr>
              </a:solidFill>
            </a:endParaRPr>
          </a:p>
        </p:txBody>
      </p:sp>
    </p:spTree>
    <p:extLst>
      <p:ext uri="{BB962C8B-B14F-4D97-AF65-F5344CB8AC3E}">
        <p14:creationId xmlns:p14="http://schemas.microsoft.com/office/powerpoint/2010/main" val="2921360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600199"/>
            <a:ext cx="8839200" cy="4876801"/>
          </a:xfrm>
        </p:spPr>
        <p:txBody>
          <a:bodyPr/>
          <a:lstStyle/>
          <a:p>
            <a:pPr marL="0" marR="0" algn="just">
              <a:spcBef>
                <a:spcPts val="0"/>
              </a:spcBef>
              <a:spcAft>
                <a:spcPts val="600"/>
              </a:spcAft>
              <a:buClrTx/>
            </a:pPr>
            <a:r>
              <a:rPr lang="en-US" sz="1800" kern="50" dirty="0">
                <a:latin typeface="Times New Roman"/>
                <a:ea typeface="PMingLiU"/>
              </a:rPr>
              <a:t>A </a:t>
            </a:r>
            <a:r>
              <a:rPr lang="en-US" sz="1800" b="1" kern="50" dirty="0">
                <a:latin typeface="Times New Roman"/>
                <a:ea typeface="PMingLiU"/>
              </a:rPr>
              <a:t>perfect market</a:t>
            </a:r>
            <a:r>
              <a:rPr lang="en-US" sz="1800" kern="50" dirty="0">
                <a:latin typeface="Times New Roman"/>
                <a:ea typeface="PMingLiU"/>
              </a:rPr>
              <a:t> means an economy in continuous equilibrium — that is, a market which instantly and correctly responds to new information, providing signals for real economic decisions. The following are necessary conditions for perfect capital </a:t>
            </a:r>
            <a:r>
              <a:rPr lang="en-US" sz="1800" kern="50" dirty="0" smtClean="0">
                <a:latin typeface="Times New Roman"/>
                <a:ea typeface="PMingLiU"/>
              </a:rPr>
              <a:t>markets: </a:t>
            </a:r>
            <a:endParaRPr lang="en-US" sz="1800" kern="50" dirty="0">
              <a:latin typeface="Times New Roman"/>
              <a:ea typeface="PMingLiU"/>
            </a:endParaRPr>
          </a:p>
          <a:p>
            <a:pPr marL="688975" lvl="1" indent="-238125" algn="just">
              <a:lnSpc>
                <a:spcPct val="150000"/>
              </a:lnSpc>
              <a:spcBef>
                <a:spcPts val="0"/>
              </a:spcBef>
              <a:buClrTx/>
              <a:buFont typeface="+mj-lt"/>
              <a:buAutoNum type="arabicParenR"/>
            </a:pPr>
            <a:r>
              <a:rPr lang="en-US" sz="1800" kern="50" dirty="0">
                <a:latin typeface="Times New Roman"/>
                <a:ea typeface="PMingLiU"/>
              </a:rPr>
              <a:t>Markets are frictionless (a financial market without </a:t>
            </a:r>
            <a:r>
              <a:rPr lang="en-US" sz="1800" i="1" kern="50" dirty="0">
                <a:latin typeface="Times New Roman"/>
                <a:ea typeface="PMingLiU"/>
              </a:rPr>
              <a:t>transaction costs</a:t>
            </a:r>
            <a:r>
              <a:rPr lang="en-US" sz="1800" kern="50" dirty="0">
                <a:latin typeface="Times New Roman"/>
                <a:ea typeface="PMingLiU"/>
              </a:rPr>
              <a:t>). </a:t>
            </a:r>
          </a:p>
          <a:p>
            <a:pPr marL="688975" lvl="1" indent="-238125" algn="just">
              <a:lnSpc>
                <a:spcPct val="150000"/>
              </a:lnSpc>
              <a:spcBef>
                <a:spcPts val="0"/>
              </a:spcBef>
              <a:buClrTx/>
              <a:buFont typeface="+mj-lt"/>
              <a:buAutoNum type="arabicParenR"/>
            </a:pPr>
            <a:r>
              <a:rPr lang="en-US" sz="1800" kern="50" dirty="0">
                <a:latin typeface="Times New Roman"/>
                <a:ea typeface="PMingLiU"/>
              </a:rPr>
              <a:t>Production and securities markets are </a:t>
            </a:r>
            <a:r>
              <a:rPr lang="en-US" sz="1800" i="1" kern="50" dirty="0">
                <a:latin typeface="Times New Roman"/>
                <a:ea typeface="PMingLiU"/>
              </a:rPr>
              <a:t>perfectly competitive</a:t>
            </a:r>
            <a:r>
              <a:rPr lang="en-US" sz="1800" kern="50" dirty="0">
                <a:latin typeface="Times New Roman"/>
                <a:ea typeface="PMingLiU"/>
              </a:rPr>
              <a:t>.</a:t>
            </a:r>
          </a:p>
          <a:p>
            <a:pPr marL="688975" lvl="1" indent="-238125" algn="just">
              <a:lnSpc>
                <a:spcPct val="150000"/>
              </a:lnSpc>
              <a:spcBef>
                <a:spcPts val="0"/>
              </a:spcBef>
              <a:buClrTx/>
              <a:buFont typeface="+mj-lt"/>
              <a:buAutoNum type="arabicParenR"/>
            </a:pPr>
            <a:r>
              <a:rPr lang="en-US" sz="1800" kern="50" dirty="0">
                <a:latin typeface="Times New Roman"/>
                <a:ea typeface="PMingLiU"/>
              </a:rPr>
              <a:t>Markets are </a:t>
            </a:r>
            <a:r>
              <a:rPr lang="en-US" sz="1800" i="1" kern="50" dirty="0" err="1">
                <a:latin typeface="Times New Roman"/>
                <a:ea typeface="PMingLiU"/>
              </a:rPr>
              <a:t>informationally</a:t>
            </a:r>
            <a:r>
              <a:rPr lang="en-US" sz="1800" i="1" kern="50" dirty="0">
                <a:latin typeface="Times New Roman"/>
                <a:ea typeface="PMingLiU"/>
              </a:rPr>
              <a:t> efficient</a:t>
            </a:r>
            <a:r>
              <a:rPr lang="en-US" sz="1800" kern="50" dirty="0">
                <a:latin typeface="Times New Roman"/>
                <a:ea typeface="PMingLiU"/>
              </a:rPr>
              <a:t>. </a:t>
            </a:r>
          </a:p>
          <a:p>
            <a:pPr marL="688975" lvl="1" indent="-238125" algn="just">
              <a:lnSpc>
                <a:spcPct val="150000"/>
              </a:lnSpc>
              <a:spcBef>
                <a:spcPts val="0"/>
              </a:spcBef>
              <a:buClrTx/>
              <a:buFont typeface="+mj-lt"/>
              <a:buAutoNum type="arabicParenR"/>
            </a:pPr>
            <a:r>
              <a:rPr lang="en-US" sz="1800" kern="50" dirty="0">
                <a:latin typeface="Times New Roman"/>
                <a:ea typeface="PMingLiU"/>
              </a:rPr>
              <a:t>All individuals are rational </a:t>
            </a:r>
            <a:r>
              <a:rPr lang="en-US" sz="1800" i="1" kern="50" dirty="0">
                <a:latin typeface="Times New Roman"/>
                <a:ea typeface="PMingLiU"/>
              </a:rPr>
              <a:t>expected-utility </a:t>
            </a:r>
            <a:r>
              <a:rPr lang="en-US" sz="1800" i="1" kern="50" dirty="0" err="1">
                <a:latin typeface="Times New Roman"/>
                <a:ea typeface="PMingLiU"/>
              </a:rPr>
              <a:t>maximizers</a:t>
            </a:r>
            <a:r>
              <a:rPr lang="en-US" sz="1800" kern="50" dirty="0">
                <a:latin typeface="Times New Roman"/>
                <a:ea typeface="PMingLiU"/>
              </a:rPr>
              <a:t>.</a:t>
            </a:r>
          </a:p>
          <a:p>
            <a:pPr marL="463550" lvl="1" indent="0" algn="just">
              <a:lnSpc>
                <a:spcPct val="150000"/>
              </a:lnSpc>
              <a:spcBef>
                <a:spcPts val="0"/>
              </a:spcBef>
              <a:buClrTx/>
              <a:buNone/>
            </a:pPr>
            <a:r>
              <a:rPr lang="en-US" sz="1600" kern="50" dirty="0">
                <a:latin typeface="Times New Roman"/>
                <a:ea typeface="PMingLiU"/>
              </a:rPr>
              <a:t>Given these conditions, it follows that both product and securities markets will be both </a:t>
            </a:r>
            <a:r>
              <a:rPr lang="en-US" sz="1600" i="1" u="sng" kern="50" dirty="0" err="1">
                <a:latin typeface="Times New Roman"/>
                <a:ea typeface="PMingLiU"/>
              </a:rPr>
              <a:t>allocationally</a:t>
            </a:r>
            <a:r>
              <a:rPr lang="en-US" sz="1600" kern="50" dirty="0">
                <a:latin typeface="Times New Roman"/>
                <a:ea typeface="PMingLiU"/>
              </a:rPr>
              <a:t> and </a:t>
            </a:r>
            <a:r>
              <a:rPr lang="en-US" sz="1600" i="1" u="sng" kern="50" dirty="0">
                <a:latin typeface="Times New Roman"/>
                <a:ea typeface="PMingLiU"/>
              </a:rPr>
              <a:t>operationally</a:t>
            </a:r>
            <a:r>
              <a:rPr lang="en-US" sz="1600" kern="50" dirty="0">
                <a:latin typeface="Times New Roman"/>
                <a:ea typeface="PMingLiU"/>
              </a:rPr>
              <a:t> efficient. Markets are </a:t>
            </a:r>
            <a:r>
              <a:rPr lang="en-US" sz="1600" i="1" u="sng" kern="50" dirty="0" err="1">
                <a:latin typeface="Times New Roman"/>
                <a:ea typeface="PMingLiU"/>
              </a:rPr>
              <a:t>allocationally</a:t>
            </a:r>
            <a:r>
              <a:rPr lang="en-US" sz="1600" i="1" u="sng" kern="50" dirty="0">
                <a:latin typeface="Times New Roman"/>
                <a:ea typeface="PMingLiU"/>
              </a:rPr>
              <a:t> efficient </a:t>
            </a:r>
            <a:r>
              <a:rPr lang="en-US" sz="1600" kern="50" dirty="0">
                <a:latin typeface="Times New Roman"/>
                <a:ea typeface="PMingLiU"/>
              </a:rPr>
              <a:t>when </a:t>
            </a:r>
            <a:r>
              <a:rPr lang="en-US" sz="1600" i="1" kern="50" dirty="0">
                <a:latin typeface="Times New Roman"/>
                <a:ea typeface="PMingLiU"/>
              </a:rPr>
              <a:t>resources are directed to the best available opportunities</a:t>
            </a:r>
            <a:r>
              <a:rPr lang="en-US" sz="1600" kern="50" dirty="0">
                <a:latin typeface="Times New Roman"/>
                <a:ea typeface="PMingLiU"/>
              </a:rPr>
              <a:t>, signaled correctly by relative prices; markets are </a:t>
            </a:r>
            <a:r>
              <a:rPr lang="en-US" sz="1600" i="1" u="sng" kern="50" dirty="0">
                <a:latin typeface="Times New Roman"/>
                <a:ea typeface="PMingLiU"/>
              </a:rPr>
              <a:t>operationally efficient </a:t>
            </a:r>
            <a:r>
              <a:rPr lang="en-US" sz="1600" kern="50" dirty="0">
                <a:latin typeface="Times New Roman"/>
                <a:ea typeface="PMingLiU"/>
              </a:rPr>
              <a:t>when </a:t>
            </a:r>
            <a:r>
              <a:rPr lang="en-US" sz="1600" i="1" kern="50" dirty="0">
                <a:latin typeface="Times New Roman"/>
                <a:ea typeface="PMingLiU"/>
              </a:rPr>
              <a:t>transaction costs are reduced to the minimum level possible</a:t>
            </a:r>
            <a:r>
              <a:rPr lang="en-US" sz="1600" kern="50" dirty="0">
                <a:latin typeface="Times New Roman"/>
                <a:ea typeface="PMingLiU"/>
              </a:rPr>
              <a:t>.</a:t>
            </a:r>
          </a:p>
          <a:p>
            <a:endParaRPr lang="en-US" dirty="0">
              <a:latin typeface="Times New Roman" pitchFamily="18" charset="0"/>
              <a:cs typeface="Times New Roman" pitchFamily="18" charset="0"/>
            </a:endParaRPr>
          </a:p>
        </p:txBody>
      </p:sp>
      <p:sp>
        <p:nvSpPr>
          <p:cNvPr id="6" name="Text Placeholder 5"/>
          <p:cNvSpPr>
            <a:spLocks noGrp="1"/>
          </p:cNvSpPr>
          <p:nvPr>
            <p:ph type="body" sz="quarter" idx="13"/>
          </p:nvPr>
        </p:nvSpPr>
        <p:spPr>
          <a:xfrm>
            <a:off x="152400" y="990600"/>
            <a:ext cx="8839200" cy="457200"/>
          </a:xfrm>
        </p:spPr>
        <p:txBody>
          <a:bodyPr/>
          <a:lstStyle/>
          <a:p>
            <a:r>
              <a:rPr lang="en-US" dirty="0" smtClean="0">
                <a:latin typeface="Times New Roman" pitchFamily="18" charset="0"/>
                <a:cs typeface="Times New Roman" pitchFamily="18" charset="0"/>
              </a:rPr>
              <a:t>Perfect Capital Markets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17</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09599"/>
          </a:xfrm>
        </p:spPr>
        <p:txBody>
          <a:bodyPr>
            <a:noAutofit/>
          </a:bodyPr>
          <a:lstStyle/>
          <a:p>
            <a:pPr lvl="0"/>
            <a:r>
              <a:rPr lang="en-US" sz="2400" dirty="0">
                <a:latin typeface="Times New Roman" pitchFamily="18" charset="0"/>
                <a:cs typeface="Times New Roman" pitchFamily="18" charset="0"/>
              </a:rPr>
              <a:t>12.2 Market Efficiency in a Market-Model and CAPM </a:t>
            </a:r>
            <a:r>
              <a:rPr lang="en-US" sz="2400" dirty="0" smtClean="0">
                <a:latin typeface="Times New Roman" pitchFamily="18" charset="0"/>
                <a:cs typeface="Times New Roman" pitchFamily="18" charset="0"/>
              </a:rPr>
              <a:t>Context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46256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600199"/>
            <a:ext cx="8839200" cy="4876801"/>
          </a:xfrm>
        </p:spPr>
        <p:txBody>
          <a:bodyPr/>
          <a:lstStyle/>
          <a:p>
            <a:pPr marL="0" marR="0" algn="just">
              <a:lnSpc>
                <a:spcPct val="100000"/>
              </a:lnSpc>
              <a:spcBef>
                <a:spcPts val="0"/>
              </a:spcBef>
              <a:spcAft>
                <a:spcPts val="1200"/>
              </a:spcAft>
              <a:buClrTx/>
            </a:pPr>
            <a:r>
              <a:rPr lang="en-US" sz="1800" kern="50" dirty="0">
                <a:solidFill>
                  <a:srgbClr val="002060">
                    <a:lumMod val="75000"/>
                  </a:srgbClr>
                </a:solidFill>
                <a:latin typeface="Times New Roman"/>
                <a:ea typeface="PMingLiU"/>
              </a:rPr>
              <a:t>In </a:t>
            </a:r>
            <a:r>
              <a:rPr lang="en-US" sz="1800" b="1" kern="50" dirty="0">
                <a:solidFill>
                  <a:srgbClr val="002060">
                    <a:lumMod val="75000"/>
                  </a:srgbClr>
                </a:solidFill>
                <a:latin typeface="Times New Roman"/>
                <a:ea typeface="PMingLiU"/>
              </a:rPr>
              <a:t>an efficient capital market </a:t>
            </a:r>
            <a:r>
              <a:rPr lang="en-US" sz="1800" kern="50" dirty="0">
                <a:solidFill>
                  <a:srgbClr val="002060">
                    <a:lumMod val="75000"/>
                  </a:srgbClr>
                </a:solidFill>
                <a:latin typeface="Times New Roman"/>
                <a:ea typeface="PMingLiU"/>
              </a:rPr>
              <a:t>prices fully and instantaneously reflect all available information; thus, when assets are traded, prices are accurate signals for capital allocation</a:t>
            </a:r>
            <a:r>
              <a:rPr lang="en-US" sz="1800" kern="50" dirty="0">
                <a:latin typeface="Times New Roman"/>
                <a:ea typeface="PMingLiU"/>
              </a:rPr>
              <a:t>. In this case, an efficient capital market only follows Rule 3 </a:t>
            </a:r>
            <a:r>
              <a:rPr lang="en-US" sz="1800" kern="50" dirty="0" smtClean="0">
                <a:latin typeface="Times New Roman"/>
                <a:ea typeface="PMingLiU"/>
              </a:rPr>
              <a:t>of </a:t>
            </a:r>
            <a:r>
              <a:rPr lang="en-US" sz="1800" kern="50" dirty="0">
                <a:latin typeface="Times New Roman"/>
                <a:ea typeface="PMingLiU"/>
              </a:rPr>
              <a:t>a perfect capital market</a:t>
            </a:r>
            <a:r>
              <a:rPr lang="en-US" sz="1800" kern="50" dirty="0" smtClean="0">
                <a:latin typeface="Times New Roman"/>
                <a:ea typeface="PMingLiU"/>
              </a:rPr>
              <a:t>.</a:t>
            </a:r>
            <a:endParaRPr lang="en-US" sz="1800" kern="50" dirty="0">
              <a:latin typeface="Times New Roman"/>
              <a:ea typeface="PMingLiU"/>
            </a:endParaRPr>
          </a:p>
          <a:p>
            <a:pPr marL="0" indent="-225425" algn="just">
              <a:lnSpc>
                <a:spcPct val="100000"/>
              </a:lnSpc>
              <a:spcBef>
                <a:spcPts val="0"/>
              </a:spcBef>
              <a:spcAft>
                <a:spcPts val="1200"/>
              </a:spcAft>
              <a:buNone/>
            </a:pPr>
            <a:r>
              <a:rPr lang="en-US" sz="1800" kern="50" dirty="0" err="1">
                <a:latin typeface="Times New Roman"/>
                <a:ea typeface="PMingLiU"/>
              </a:rPr>
              <a:t>Fama</a:t>
            </a:r>
            <a:r>
              <a:rPr lang="en-US" sz="1800" kern="50" dirty="0">
                <a:latin typeface="Times New Roman"/>
                <a:ea typeface="PMingLiU"/>
              </a:rPr>
              <a:t> (1970) defines three “types” of efficiency, each of which is based on a different notion of exactly what type of information is understood to be relevant. They are:</a:t>
            </a:r>
          </a:p>
          <a:p>
            <a:pPr marL="463550" marR="0" indent="-238125" algn="just">
              <a:lnSpc>
                <a:spcPct val="100000"/>
              </a:lnSpc>
              <a:spcBef>
                <a:spcPts val="0"/>
              </a:spcBef>
              <a:spcAft>
                <a:spcPts val="1200"/>
              </a:spcAft>
              <a:buClrTx/>
              <a:buFont typeface="+mj-lt"/>
              <a:buAutoNum type="arabicParenR"/>
            </a:pPr>
            <a:r>
              <a:rPr lang="en-US" sz="1800" b="1" kern="50" dirty="0">
                <a:latin typeface="Times New Roman"/>
                <a:ea typeface="PMingLiU"/>
              </a:rPr>
              <a:t>Weak form efficiency:</a:t>
            </a:r>
            <a:r>
              <a:rPr lang="en-US" sz="1800" kern="50" dirty="0">
                <a:latin typeface="Times New Roman"/>
                <a:ea typeface="PMingLiU"/>
              </a:rPr>
              <a:t> No investor can earn excess returns by developing trading rules based on historical price or return information. </a:t>
            </a:r>
          </a:p>
          <a:p>
            <a:pPr marL="463550" marR="0" indent="-238125" algn="just">
              <a:lnSpc>
                <a:spcPct val="100000"/>
              </a:lnSpc>
              <a:spcBef>
                <a:spcPts val="0"/>
              </a:spcBef>
              <a:spcAft>
                <a:spcPts val="1200"/>
              </a:spcAft>
              <a:buClrTx/>
              <a:buFont typeface="+mj-lt"/>
              <a:buAutoNum type="arabicParenR"/>
            </a:pPr>
            <a:r>
              <a:rPr lang="en-US" sz="1800" b="1" kern="50" dirty="0">
                <a:latin typeface="Times New Roman"/>
                <a:ea typeface="PMingLiU"/>
              </a:rPr>
              <a:t>Semi-strong form efficiency:</a:t>
            </a:r>
            <a:r>
              <a:rPr lang="en-US" sz="1800" kern="50" dirty="0">
                <a:latin typeface="Times New Roman"/>
                <a:ea typeface="PMingLiU"/>
              </a:rPr>
              <a:t> No investor can earn excess returns from trading rules based on publicly available information. </a:t>
            </a:r>
          </a:p>
          <a:p>
            <a:pPr marL="463550" marR="0" indent="-238125" algn="just">
              <a:lnSpc>
                <a:spcPct val="100000"/>
              </a:lnSpc>
              <a:spcBef>
                <a:spcPts val="0"/>
              </a:spcBef>
              <a:spcAft>
                <a:spcPts val="1200"/>
              </a:spcAft>
              <a:buClrTx/>
              <a:buFont typeface="+mj-lt"/>
              <a:buAutoNum type="arabicParenR"/>
            </a:pPr>
            <a:r>
              <a:rPr lang="en-US" sz="1800" b="1" kern="50" dirty="0">
                <a:latin typeface="Times New Roman"/>
                <a:ea typeface="PMingLiU"/>
              </a:rPr>
              <a:t>Strong form efficiency:</a:t>
            </a:r>
            <a:r>
              <a:rPr lang="en-US" sz="1800" kern="50" dirty="0">
                <a:latin typeface="Times New Roman"/>
                <a:ea typeface="PMingLiU"/>
              </a:rPr>
              <a:t> No investor can earn excess returns using any information, whether or not publicly available. </a:t>
            </a:r>
          </a:p>
        </p:txBody>
      </p:sp>
      <p:sp>
        <p:nvSpPr>
          <p:cNvPr id="6" name="Text Placeholder 5"/>
          <p:cNvSpPr>
            <a:spLocks noGrp="1"/>
          </p:cNvSpPr>
          <p:nvPr>
            <p:ph type="body" sz="quarter" idx="13"/>
          </p:nvPr>
        </p:nvSpPr>
        <p:spPr>
          <a:xfrm>
            <a:off x="152400" y="990600"/>
            <a:ext cx="8839200" cy="457200"/>
          </a:xfrm>
        </p:spPr>
        <p:txBody>
          <a:bodyPr/>
          <a:lstStyle/>
          <a:p>
            <a:r>
              <a:rPr lang="en-US" dirty="0" smtClean="0">
                <a:latin typeface="Times New Roman" pitchFamily="18" charset="0"/>
                <a:cs typeface="Times New Roman" pitchFamily="18" charset="0"/>
              </a:rPr>
              <a:t>Efficient Capital Markets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18</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09599"/>
          </a:xfrm>
        </p:spPr>
        <p:txBody>
          <a:bodyPr>
            <a:noAutofit/>
          </a:bodyPr>
          <a:lstStyle/>
          <a:p>
            <a:pPr lvl="0"/>
            <a:r>
              <a:rPr lang="en-US" sz="2400" dirty="0">
                <a:latin typeface="Times New Roman" pitchFamily="18" charset="0"/>
                <a:cs typeface="Times New Roman" pitchFamily="18" charset="0"/>
              </a:rPr>
              <a:t>12.2 Market Efficiency in a Market-Model and CAPM </a:t>
            </a:r>
            <a:r>
              <a:rPr lang="en-US" sz="2400" dirty="0" smtClean="0">
                <a:latin typeface="Times New Roman" pitchFamily="18" charset="0"/>
                <a:cs typeface="Times New Roman" pitchFamily="18" charset="0"/>
              </a:rPr>
              <a:t>Context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919798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52400" y="1600199"/>
                <a:ext cx="8839200" cy="4876801"/>
              </a:xfrm>
            </p:spPr>
            <p:txBody>
              <a:bodyPr/>
              <a:lstStyle/>
              <a:p>
                <a:pPr marL="0" indent="0" algn="just">
                  <a:lnSpc>
                    <a:spcPct val="150000"/>
                  </a:lnSpc>
                  <a:spcBef>
                    <a:spcPts val="0"/>
                  </a:spcBef>
                  <a:buClrTx/>
                  <a:buNone/>
                </a:pPr>
                <a:r>
                  <a:rPr lang="en-US" sz="1800" kern="50" dirty="0">
                    <a:latin typeface="Times New Roman"/>
                    <a:ea typeface="PMingLiU"/>
                  </a:rPr>
                  <a:t>Fama defines efficient capital markets as those where the joint distribution of security prices </a:t>
                </a:r>
                <a14:m>
                  <m:oMath xmlns:m="http://schemas.openxmlformats.org/officeDocument/2006/math">
                    <m:d>
                      <m:dPr>
                        <m:ctrlPr>
                          <a:rPr lang="en-US" sz="1700" i="1">
                            <a:latin typeface="Cambria Math"/>
                          </a:rPr>
                        </m:ctrlPr>
                      </m:dPr>
                      <m:e>
                        <m:sSub>
                          <m:sSubPr>
                            <m:ctrlPr>
                              <a:rPr lang="en-US" sz="1700" i="1">
                                <a:latin typeface="Cambria Math"/>
                              </a:rPr>
                            </m:ctrlPr>
                          </m:sSubPr>
                          <m:e>
                            <m:r>
                              <a:rPr lang="en-US" sz="1700" i="1">
                                <a:latin typeface="Cambria Math"/>
                              </a:rPr>
                              <m:t>𝑝</m:t>
                            </m:r>
                          </m:e>
                          <m:sub>
                            <m:r>
                              <a:rPr lang="en-US" sz="1700" i="1">
                                <a:latin typeface="Cambria Math"/>
                              </a:rPr>
                              <m:t>𝑗𝑡</m:t>
                            </m:r>
                          </m:sub>
                        </m:sSub>
                      </m:e>
                    </m:d>
                  </m:oMath>
                </a14:m>
                <a:r>
                  <a:rPr lang="en-US" sz="1800" kern="50" dirty="0">
                    <a:latin typeface="Times New Roman"/>
                    <a:ea typeface="PMingLiU"/>
                  </a:rPr>
                  <a:t> , given the set of information that the market uses  </a:t>
                </a:r>
                <a14:m>
                  <m:oMath xmlns:m="http://schemas.openxmlformats.org/officeDocument/2006/math">
                    <m:d>
                      <m:dPr>
                        <m:ctrlPr>
                          <a:rPr lang="en-US" sz="1900" i="1">
                            <a:latin typeface="Cambria Math"/>
                          </a:rPr>
                        </m:ctrlPr>
                      </m:dPr>
                      <m:e>
                        <m:sSubSup>
                          <m:sSubSupPr>
                            <m:ctrlPr>
                              <a:rPr lang="en-US" sz="1900" i="1">
                                <a:latin typeface="Cambria Math"/>
                              </a:rPr>
                            </m:ctrlPr>
                          </m:sSubSupPr>
                          <m:e>
                            <m:r>
                              <a:rPr lang="en-US" sz="1900" i="1">
                                <a:latin typeface="Cambria Math"/>
                              </a:rPr>
                              <m:t>𝛷</m:t>
                            </m:r>
                          </m:e>
                          <m:sub>
                            <m:r>
                              <a:rPr lang="en-US" sz="1900" i="1">
                                <a:latin typeface="Cambria Math"/>
                              </a:rPr>
                              <m:t>𝑡</m:t>
                            </m:r>
                            <m:r>
                              <a:rPr lang="en-US" sz="1900">
                                <a:latin typeface="Cambria Math"/>
                              </a:rPr>
                              <m:t>−1</m:t>
                            </m:r>
                          </m:sub>
                          <m:sup>
                            <m:r>
                              <a:rPr lang="en-US" sz="1900" i="1">
                                <a:latin typeface="Cambria Math"/>
                              </a:rPr>
                              <m:t>𝑚</m:t>
                            </m:r>
                          </m:sup>
                        </m:sSubSup>
                      </m:e>
                    </m:d>
                  </m:oMath>
                </a14:m>
                <a:r>
                  <a:rPr lang="en-US" sz="1800" kern="50" dirty="0">
                    <a:latin typeface="Times New Roman"/>
                    <a:ea typeface="PMingLiU"/>
                  </a:rPr>
                  <a:t> to determine security prices at time t–1, is identical to the joint distribution of prices that would exist if all relevant information </a:t>
                </a:r>
                <a14:m>
                  <m:oMath xmlns:m="http://schemas.openxmlformats.org/officeDocument/2006/math">
                    <m:d>
                      <m:dPr>
                        <m:ctrlPr>
                          <a:rPr lang="en-US" sz="1900" i="1">
                            <a:latin typeface="Cambria Math"/>
                          </a:rPr>
                        </m:ctrlPr>
                      </m:dPr>
                      <m:e>
                        <m:sSub>
                          <m:sSubPr>
                            <m:ctrlPr>
                              <a:rPr lang="en-US" sz="1900" i="1">
                                <a:latin typeface="Cambria Math"/>
                              </a:rPr>
                            </m:ctrlPr>
                          </m:sSubPr>
                          <m:e>
                            <m:r>
                              <a:rPr lang="en-US" sz="1900" i="1">
                                <a:latin typeface="Cambria Math"/>
                              </a:rPr>
                              <m:t>𝛷</m:t>
                            </m:r>
                          </m:e>
                          <m:sub>
                            <m:r>
                              <a:rPr lang="en-US" sz="1900" i="1">
                                <a:latin typeface="Cambria Math"/>
                              </a:rPr>
                              <m:t>𝑡</m:t>
                            </m:r>
                            <m:r>
                              <a:rPr lang="en-US" sz="1900">
                                <a:latin typeface="Cambria Math"/>
                              </a:rPr>
                              <m:t>−1</m:t>
                            </m:r>
                          </m:sub>
                        </m:sSub>
                      </m:e>
                    </m:d>
                  </m:oMath>
                </a14:m>
                <a:r>
                  <a:rPr lang="en-US" sz="1800" kern="50" dirty="0">
                    <a:latin typeface="Times New Roman"/>
                    <a:ea typeface="PMingLiU"/>
                  </a:rPr>
                  <a:t>  at t–1 were used:</a:t>
                </a:r>
              </a:p>
              <a:p>
                <a:pPr marL="0" indent="0" algn="just">
                  <a:lnSpc>
                    <a:spcPct val="150000"/>
                  </a:lnSpc>
                  <a:spcBef>
                    <a:spcPts val="0"/>
                  </a:spcBef>
                  <a:buClrTx/>
                  <a:buNone/>
                </a:pPr>
                <a14:m>
                  <m:oMathPara xmlns:m="http://schemas.openxmlformats.org/officeDocument/2006/math">
                    <m:oMathParaPr>
                      <m:jc m:val="centerGroup"/>
                    </m:oMathParaPr>
                    <m:oMath xmlns:m="http://schemas.openxmlformats.org/officeDocument/2006/math">
                      <m:d>
                        <m:dPr>
                          <m:begChr m:val=""/>
                          <m:ctrlPr>
                            <a:rPr lang="en-US" sz="1800" i="1">
                              <a:latin typeface="Cambria Math"/>
                            </a:rPr>
                          </m:ctrlPr>
                        </m:dPr>
                        <m:e>
                          <m:sSub>
                            <m:sSubPr>
                              <m:ctrlPr>
                                <a:rPr lang="en-US" sz="1800" i="1">
                                  <a:latin typeface="Cambria Math"/>
                                </a:rPr>
                              </m:ctrlPr>
                            </m:sSubPr>
                            <m:e>
                              <m:r>
                                <a:rPr lang="en-US" sz="1800" i="1">
                                  <a:latin typeface="Cambria Math"/>
                                </a:rPr>
                                <m:t>𝑓</m:t>
                              </m:r>
                            </m:e>
                            <m:sub>
                              <m:r>
                                <a:rPr lang="en-US" sz="1800" i="1">
                                  <a:latin typeface="Cambria Math"/>
                                </a:rPr>
                                <m:t>𝑚</m:t>
                              </m:r>
                            </m:sub>
                          </m:sSub>
                          <m:r>
                            <a:rPr lang="en-US" sz="1800">
                              <a:latin typeface="Cambria Math"/>
                            </a:rPr>
                            <m:t>(</m:t>
                          </m:r>
                          <m:sSub>
                            <m:sSubPr>
                              <m:ctrlPr>
                                <a:rPr lang="en-US" sz="1800" i="1">
                                  <a:latin typeface="Cambria Math"/>
                                </a:rPr>
                              </m:ctrlPr>
                            </m:sSubPr>
                            <m:e>
                              <m:r>
                                <a:rPr lang="en-US" sz="1800" i="1">
                                  <a:latin typeface="Cambria Math"/>
                                </a:rPr>
                                <m:t>𝑝</m:t>
                              </m:r>
                            </m:e>
                            <m:sub>
                              <m:r>
                                <a:rPr lang="en-US" sz="1800">
                                  <a:latin typeface="Cambria Math"/>
                                </a:rPr>
                                <m:t>1</m:t>
                              </m:r>
                              <m:r>
                                <a:rPr lang="en-US" sz="1800" i="1">
                                  <a:latin typeface="Cambria Math"/>
                                </a:rPr>
                                <m:t>𝑡</m:t>
                              </m:r>
                            </m:sub>
                          </m:sSub>
                          <m:r>
                            <m:rPr>
                              <m:nor/>
                            </m:rPr>
                            <a:rPr lang="en-US" sz="1800" i="1"/>
                            <m:t>, . . . , </m:t>
                          </m:r>
                          <m:sSub>
                            <m:sSubPr>
                              <m:ctrlPr>
                                <a:rPr lang="en-US" sz="1800" i="1">
                                  <a:latin typeface="Cambria Math"/>
                                </a:rPr>
                              </m:ctrlPr>
                            </m:sSubPr>
                            <m:e>
                              <m:r>
                                <a:rPr lang="en-US" sz="1800" i="1">
                                  <a:latin typeface="Cambria Math"/>
                                </a:rPr>
                                <m:t>𝑝</m:t>
                              </m:r>
                            </m:e>
                            <m:sub>
                              <m:r>
                                <a:rPr lang="en-US" sz="1800" i="1">
                                  <a:latin typeface="Cambria Math"/>
                                </a:rPr>
                                <m:t>𝑛𝑡</m:t>
                              </m:r>
                            </m:sub>
                          </m:sSub>
                          <m:r>
                            <a:rPr lang="en-US" sz="1800">
                              <a:latin typeface="Cambria Math"/>
                            </a:rPr>
                            <m:t>|</m:t>
                          </m:r>
                          <m:sSubSup>
                            <m:sSubSupPr>
                              <m:ctrlPr>
                                <a:rPr lang="en-US" sz="1800" i="1">
                                  <a:latin typeface="Cambria Math"/>
                                </a:rPr>
                              </m:ctrlPr>
                            </m:sSubSupPr>
                            <m:e>
                              <m:r>
                                <a:rPr lang="en-US" sz="1800" i="1">
                                  <a:latin typeface="Cambria Math"/>
                                </a:rPr>
                                <m:t>𝛷</m:t>
                              </m:r>
                            </m:e>
                            <m:sub>
                              <m:r>
                                <a:rPr lang="en-US" sz="1800" i="1">
                                  <a:latin typeface="Cambria Math"/>
                                </a:rPr>
                                <m:t>𝑡</m:t>
                              </m:r>
                              <m:r>
                                <a:rPr lang="en-US" sz="1800">
                                  <a:latin typeface="Cambria Math"/>
                                </a:rPr>
                                <m:t>−1</m:t>
                              </m:r>
                            </m:sub>
                            <m:sup>
                              <m:r>
                                <a:rPr lang="en-US" sz="1800" i="1">
                                  <a:latin typeface="Cambria Math"/>
                                </a:rPr>
                                <m:t>𝑚</m:t>
                              </m:r>
                            </m:sup>
                          </m:sSubSup>
                          <m:r>
                            <a:rPr lang="en-US" sz="1800">
                              <a:latin typeface="Cambria Math"/>
                            </a:rPr>
                            <m:t>)=</m:t>
                          </m:r>
                          <m:r>
                            <a:rPr lang="en-US" sz="1800" i="1">
                              <a:latin typeface="Cambria Math"/>
                            </a:rPr>
                            <m:t>𝑓</m:t>
                          </m:r>
                          <m:r>
                            <a:rPr lang="en-US" sz="1800">
                              <a:latin typeface="Cambria Math"/>
                            </a:rPr>
                            <m:t>(</m:t>
                          </m:r>
                          <m:sSub>
                            <m:sSubPr>
                              <m:ctrlPr>
                                <a:rPr lang="en-US" sz="1800" i="1">
                                  <a:latin typeface="Cambria Math"/>
                                </a:rPr>
                              </m:ctrlPr>
                            </m:sSubPr>
                            <m:e>
                              <m:r>
                                <a:rPr lang="en-US" sz="1800" i="1">
                                  <a:latin typeface="Cambria Math"/>
                                </a:rPr>
                                <m:t>𝑝</m:t>
                              </m:r>
                            </m:e>
                            <m:sub>
                              <m:r>
                                <a:rPr lang="en-US" sz="1800">
                                  <a:latin typeface="Cambria Math"/>
                                </a:rPr>
                                <m:t>1</m:t>
                              </m:r>
                              <m:r>
                                <a:rPr lang="en-US" sz="1800" i="1">
                                  <a:latin typeface="Cambria Math"/>
                                </a:rPr>
                                <m:t>𝑡</m:t>
                              </m:r>
                            </m:sub>
                          </m:sSub>
                          <m:r>
                            <m:rPr>
                              <m:nor/>
                            </m:rPr>
                            <a:rPr lang="en-US" sz="1800" i="1"/>
                            <m:t>, . . . , </m:t>
                          </m:r>
                          <m:sSub>
                            <m:sSubPr>
                              <m:ctrlPr>
                                <a:rPr lang="en-US" sz="1800" i="1">
                                  <a:latin typeface="Cambria Math"/>
                                </a:rPr>
                              </m:ctrlPr>
                            </m:sSubPr>
                            <m:e>
                              <m:r>
                                <a:rPr lang="en-US" sz="1800" i="1">
                                  <a:latin typeface="Cambria Math"/>
                                </a:rPr>
                                <m:t>𝑝</m:t>
                              </m:r>
                            </m:e>
                            <m:sub>
                              <m:r>
                                <a:rPr lang="en-US" sz="1800" i="1">
                                  <a:latin typeface="Cambria Math"/>
                                </a:rPr>
                                <m:t>𝑛𝑡</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r>
                                <a:rPr lang="en-US" sz="1800">
                                  <a:latin typeface="Cambria Math"/>
                                </a:rPr>
                                <m:t>−1</m:t>
                              </m:r>
                            </m:sub>
                          </m:sSub>
                        </m:e>
                      </m:d>
                    </m:oMath>
                  </m:oMathPara>
                </a14:m>
                <a:endParaRPr lang="en-US" sz="1800" kern="50" dirty="0">
                  <a:latin typeface="Times New Roman"/>
                  <a:ea typeface="PMingLiU"/>
                </a:endParaRPr>
              </a:p>
              <a:p>
                <a:pPr marL="0" marR="0" algn="just">
                  <a:lnSpc>
                    <a:spcPct val="150000"/>
                  </a:lnSpc>
                  <a:spcBef>
                    <a:spcPts val="0"/>
                  </a:spcBef>
                  <a:spcAft>
                    <a:spcPts val="0"/>
                  </a:spcAft>
                </a:pPr>
                <a:r>
                  <a:rPr lang="en-US" sz="1800" kern="50" dirty="0">
                    <a:latin typeface="Times New Roman"/>
                    <a:ea typeface="PMingLiU"/>
                  </a:rPr>
                  <a:t>However, empirical testing of the EMH needs still another input — namely, a theory about the </a:t>
                </a:r>
                <a:r>
                  <a:rPr lang="en-US" sz="1800" i="1" kern="50" dirty="0">
                    <a:latin typeface="Times New Roman"/>
                    <a:ea typeface="PMingLiU"/>
                  </a:rPr>
                  <a:t>time-series behavior of prices of capital assets</a:t>
                </a:r>
                <a:r>
                  <a:rPr lang="en-US" sz="1800" kern="50" dirty="0">
                    <a:latin typeface="Times New Roman"/>
                    <a:ea typeface="PMingLiU"/>
                  </a:rPr>
                  <a:t>. Three theories are considered: (1) </a:t>
                </a:r>
                <a:r>
                  <a:rPr lang="en-US" sz="1800" b="1" kern="50" dirty="0">
                    <a:latin typeface="Times New Roman"/>
                    <a:ea typeface="PMingLiU"/>
                  </a:rPr>
                  <a:t>fair-game model</a:t>
                </a:r>
                <a:r>
                  <a:rPr lang="en-US" sz="1800" kern="50" dirty="0">
                    <a:latin typeface="Times New Roman"/>
                    <a:ea typeface="PMingLiU"/>
                  </a:rPr>
                  <a:t>, (2) </a:t>
                </a:r>
                <a:r>
                  <a:rPr lang="en-US" sz="1800" b="1" kern="50" dirty="0" err="1">
                    <a:latin typeface="Times New Roman"/>
                    <a:ea typeface="PMingLiU"/>
                  </a:rPr>
                  <a:t>submartingale</a:t>
                </a:r>
                <a:r>
                  <a:rPr lang="en-US" sz="1800" b="1" kern="50" dirty="0">
                    <a:latin typeface="Times New Roman"/>
                    <a:ea typeface="PMingLiU"/>
                  </a:rPr>
                  <a:t> model</a:t>
                </a:r>
                <a:r>
                  <a:rPr lang="en-US" sz="1800" kern="50" dirty="0">
                    <a:latin typeface="Times New Roman"/>
                    <a:ea typeface="PMingLiU"/>
                  </a:rPr>
                  <a:t>, and (3) </a:t>
                </a:r>
                <a:r>
                  <a:rPr lang="en-US" sz="1800" b="1" kern="50" dirty="0">
                    <a:latin typeface="Times New Roman"/>
                    <a:ea typeface="PMingLiU"/>
                  </a:rPr>
                  <a:t>random walk model</a:t>
                </a:r>
                <a:r>
                  <a:rPr lang="en-US" sz="1800" kern="50" dirty="0">
                    <a:latin typeface="Times New Roman"/>
                    <a:ea typeface="PMingLiU"/>
                  </a:rPr>
                  <a:t>.</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52400" y="1600199"/>
                <a:ext cx="8839200" cy="4876801"/>
              </a:xfrm>
              <a:blipFill rotWithShape="1">
                <a:blip r:embed="rId2"/>
                <a:stretch>
                  <a:fillRect l="-552" r="-552"/>
                </a:stretch>
              </a:blipFill>
            </p:spPr>
            <p:txBody>
              <a:bodyPr/>
              <a:lstStyle/>
              <a:p>
                <a:r>
                  <a:rPr lang="en-US">
                    <a:noFill/>
                  </a:rPr>
                  <a:t> </a:t>
                </a:r>
              </a:p>
            </p:txBody>
          </p:sp>
        </mc:Fallback>
      </mc:AlternateContent>
      <p:sp>
        <p:nvSpPr>
          <p:cNvPr id="6" name="Text Placeholder 5"/>
          <p:cNvSpPr>
            <a:spLocks noGrp="1"/>
          </p:cNvSpPr>
          <p:nvPr>
            <p:ph type="body" sz="quarter" idx="13"/>
          </p:nvPr>
        </p:nvSpPr>
        <p:spPr>
          <a:xfrm>
            <a:off x="152400" y="990600"/>
            <a:ext cx="8839200" cy="457200"/>
          </a:xfrm>
        </p:spPr>
        <p:txBody>
          <a:bodyPr/>
          <a:lstStyle/>
          <a:p>
            <a:r>
              <a:rPr lang="en-US" dirty="0" smtClean="0">
                <a:latin typeface="Times New Roman" pitchFamily="18" charset="0"/>
                <a:cs typeface="Times New Roman" pitchFamily="18" charset="0"/>
              </a:rPr>
              <a:t>Efficient Capital Markets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19</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09599"/>
          </a:xfrm>
        </p:spPr>
        <p:txBody>
          <a:bodyPr>
            <a:noAutofit/>
          </a:bodyPr>
          <a:lstStyle/>
          <a:p>
            <a:pPr lvl="0"/>
            <a:r>
              <a:rPr lang="en-US" sz="2400" dirty="0">
                <a:latin typeface="Times New Roman" pitchFamily="18" charset="0"/>
                <a:cs typeface="Times New Roman" pitchFamily="18" charset="0"/>
              </a:rPr>
              <a:t>12.2 Market Efficiency in a Market-Model and CAPM </a:t>
            </a:r>
            <a:r>
              <a:rPr lang="en-US" sz="2400" dirty="0" smtClean="0">
                <a:latin typeface="Times New Roman" pitchFamily="18" charset="0"/>
                <a:cs typeface="Times New Roman" pitchFamily="18" charset="0"/>
              </a:rPr>
              <a:t>Context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11122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Chapter Outline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lvl="0"/>
            <a:r>
              <a:rPr lang="en-US" sz="1800" dirty="0">
                <a:latin typeface="Times New Roman" pitchFamily="18" charset="0"/>
                <a:cs typeface="Times New Roman" pitchFamily="18" charset="0"/>
              </a:rPr>
              <a:t>12.1 </a:t>
            </a:r>
            <a:r>
              <a:rPr lang="en-US" sz="1800" dirty="0" smtClean="0">
                <a:latin typeface="Times New Roman" pitchFamily="18" charset="0"/>
                <a:cs typeface="Times New Roman" pitchFamily="18" charset="0"/>
              </a:rPr>
              <a:t>Market Value Versus Book Value</a:t>
            </a:r>
            <a:endParaRPr lang="en-US" sz="1800" dirty="0">
              <a:latin typeface="Times New Roman" pitchFamily="18" charset="0"/>
              <a:cs typeface="Times New Roman" pitchFamily="18" charset="0"/>
            </a:endParaRPr>
          </a:p>
          <a:p>
            <a:pPr lvl="1"/>
            <a:r>
              <a:rPr lang="en-US" sz="1600" dirty="0">
                <a:latin typeface="Times New Roman" pitchFamily="18" charset="0"/>
                <a:cs typeface="Times New Roman" pitchFamily="18" charset="0"/>
              </a:rPr>
              <a:t>12.1.1 </a:t>
            </a:r>
            <a:r>
              <a:rPr lang="en-US" sz="1600" dirty="0" smtClean="0">
                <a:latin typeface="Times New Roman" pitchFamily="18" charset="0"/>
                <a:cs typeface="Times New Roman" pitchFamily="18" charset="0"/>
              </a:rPr>
              <a:t>Assets</a:t>
            </a:r>
            <a:endParaRPr lang="en-US" sz="1600" dirty="0">
              <a:latin typeface="Times New Roman" pitchFamily="18" charset="0"/>
              <a:cs typeface="Times New Roman" pitchFamily="18" charset="0"/>
            </a:endParaRPr>
          </a:p>
          <a:p>
            <a:pPr lvl="1"/>
            <a:r>
              <a:rPr lang="en-US" sz="1600" dirty="0">
                <a:latin typeface="Times New Roman" pitchFamily="18" charset="0"/>
                <a:cs typeface="Times New Roman" pitchFamily="18" charset="0"/>
              </a:rPr>
              <a:t>12.1.2 </a:t>
            </a:r>
            <a:r>
              <a:rPr lang="en-US" sz="1600" dirty="0" smtClean="0">
                <a:latin typeface="Times New Roman" pitchFamily="18" charset="0"/>
                <a:cs typeface="Times New Roman" pitchFamily="18" charset="0"/>
              </a:rPr>
              <a:t>Liabilities and Owner’s Equity</a:t>
            </a:r>
            <a:endParaRPr lang="en-US" sz="1600" dirty="0">
              <a:latin typeface="Times New Roman" pitchFamily="18" charset="0"/>
              <a:cs typeface="Times New Roman" pitchFamily="18" charset="0"/>
            </a:endParaRPr>
          </a:p>
          <a:p>
            <a:pPr lvl="1"/>
            <a:r>
              <a:rPr lang="en-US" sz="1600" dirty="0" smtClean="0">
                <a:latin typeface="Times New Roman" pitchFamily="18" charset="0"/>
                <a:cs typeface="Times New Roman" pitchFamily="18" charset="0"/>
              </a:rPr>
              <a:t>12.1.3 Ratios and Market Information</a:t>
            </a:r>
            <a:endParaRPr lang="en-US" sz="1600" dirty="0">
              <a:latin typeface="Times New Roman" pitchFamily="18" charset="0"/>
              <a:cs typeface="Times New Roman" pitchFamily="18" charset="0"/>
            </a:endParaRPr>
          </a:p>
          <a:p>
            <a:pPr lvl="1"/>
            <a:r>
              <a:rPr lang="en-US" sz="1600" dirty="0" smtClean="0">
                <a:latin typeface="Times New Roman" pitchFamily="18" charset="0"/>
                <a:cs typeface="Times New Roman" pitchFamily="18" charset="0"/>
              </a:rPr>
              <a:t>12.1.4 Market-to-Book Ratio</a:t>
            </a:r>
            <a:endParaRPr lang="en-US" sz="1600" dirty="0">
              <a:latin typeface="Times New Roman" pitchFamily="18" charset="0"/>
              <a:cs typeface="Times New Roman" pitchFamily="18" charset="0"/>
            </a:endParaRPr>
          </a:p>
          <a:p>
            <a:pPr lvl="0"/>
            <a:r>
              <a:rPr lang="en-US" sz="1800" dirty="0" smtClean="0">
                <a:latin typeface="Times New Roman" pitchFamily="18" charset="0"/>
                <a:cs typeface="Times New Roman" pitchFamily="18" charset="0"/>
              </a:rPr>
              <a:t>12.2 Market Efficiency in a Market-Model and CAPM Context</a:t>
            </a:r>
          </a:p>
          <a:p>
            <a:pPr lvl="1"/>
            <a:r>
              <a:rPr lang="en-US" sz="1600" dirty="0" smtClean="0">
                <a:latin typeface="Times New Roman" pitchFamily="18" charset="0"/>
                <a:cs typeface="Times New Roman" pitchFamily="18" charset="0"/>
              </a:rPr>
              <a:t>12.2.1 Market Model</a:t>
            </a:r>
            <a:endParaRPr lang="en-US" sz="1600" dirty="0">
              <a:latin typeface="Times New Roman" pitchFamily="18" charset="0"/>
              <a:cs typeface="Times New Roman" pitchFamily="18" charset="0"/>
            </a:endParaRPr>
          </a:p>
          <a:p>
            <a:pPr lvl="1"/>
            <a:r>
              <a:rPr lang="en-US" sz="1600" dirty="0">
                <a:latin typeface="Times New Roman" pitchFamily="18" charset="0"/>
                <a:cs typeface="Times New Roman" pitchFamily="18" charset="0"/>
              </a:rPr>
              <a:t>12.2.2 </a:t>
            </a:r>
            <a:r>
              <a:rPr lang="en-US" sz="1600" dirty="0" smtClean="0">
                <a:latin typeface="Times New Roman" pitchFamily="18" charset="0"/>
                <a:cs typeface="Times New Roman" pitchFamily="18" charset="0"/>
              </a:rPr>
              <a:t>Sharpe-Linter CAPM Model</a:t>
            </a:r>
            <a:endParaRPr lang="en-US" sz="1600" dirty="0">
              <a:latin typeface="Times New Roman" pitchFamily="18" charset="0"/>
              <a:cs typeface="Times New Roman" pitchFamily="18" charset="0"/>
            </a:endParaRPr>
          </a:p>
          <a:p>
            <a:pPr lvl="0"/>
            <a:r>
              <a:rPr lang="en-US" sz="1800" dirty="0" smtClean="0">
                <a:latin typeface="Times New Roman" pitchFamily="18" charset="0"/>
                <a:cs typeface="Times New Roman" pitchFamily="18" charset="0"/>
              </a:rPr>
              <a:t>12.3 Tests for Market Efficiency</a:t>
            </a:r>
            <a:endParaRPr lang="en-US" sz="1800" dirty="0">
              <a:latin typeface="Times New Roman" pitchFamily="18" charset="0"/>
              <a:cs typeface="Times New Roman" pitchFamily="18" charset="0"/>
            </a:endParaRPr>
          </a:p>
          <a:p>
            <a:pPr lvl="1"/>
            <a:r>
              <a:rPr lang="en-US" sz="1600" dirty="0" smtClean="0">
                <a:latin typeface="Times New Roman" pitchFamily="18" charset="0"/>
                <a:cs typeface="Times New Roman" pitchFamily="18" charset="0"/>
              </a:rPr>
              <a:t>12.3.1 Weak Form Efficiency</a:t>
            </a:r>
          </a:p>
          <a:p>
            <a:pPr lvl="1"/>
            <a:r>
              <a:rPr lang="en-US" sz="1600" dirty="0" smtClean="0">
                <a:latin typeface="Times New Roman" pitchFamily="18" charset="0"/>
                <a:cs typeface="Times New Roman" pitchFamily="18" charset="0"/>
              </a:rPr>
              <a:t>12.3.2 Semi-Strong </a:t>
            </a:r>
            <a:r>
              <a:rPr lang="en-US" sz="1600" dirty="0">
                <a:latin typeface="Times New Roman" pitchFamily="18" charset="0"/>
                <a:cs typeface="Times New Roman" pitchFamily="18" charset="0"/>
              </a:rPr>
              <a:t>Form Efficiency</a:t>
            </a:r>
          </a:p>
          <a:p>
            <a:pPr lvl="1"/>
            <a:r>
              <a:rPr lang="en-US" sz="1600" dirty="0" smtClean="0">
                <a:latin typeface="Times New Roman" pitchFamily="18" charset="0"/>
                <a:cs typeface="Times New Roman" pitchFamily="18" charset="0"/>
              </a:rPr>
              <a:t>12.3.3 Strong Form </a:t>
            </a:r>
            <a:r>
              <a:rPr lang="en-US" sz="1600" dirty="0">
                <a:latin typeface="Times New Roman" pitchFamily="18" charset="0"/>
                <a:cs typeface="Times New Roman" pitchFamily="18" charset="0"/>
              </a:rPr>
              <a:t>Efficiency</a:t>
            </a:r>
          </a:p>
          <a:p>
            <a:pPr lvl="0"/>
            <a:r>
              <a:rPr lang="en-US" sz="1800" dirty="0" smtClean="0">
                <a:latin typeface="Times New Roman" pitchFamily="18" charset="0"/>
                <a:cs typeface="Times New Roman" pitchFamily="18" charset="0"/>
              </a:rPr>
              <a:t>12.4 Other Methods of Testing the EMH</a:t>
            </a:r>
            <a:endParaRPr lang="en-US" sz="1800" dirty="0">
              <a:latin typeface="Times New Roman" pitchFamily="18" charset="0"/>
              <a:cs typeface="Times New Roman" pitchFamily="18" charset="0"/>
            </a:endParaRPr>
          </a:p>
          <a:p>
            <a:pPr lvl="1"/>
            <a:r>
              <a:rPr lang="en-US" sz="1600" dirty="0">
                <a:latin typeface="Times New Roman" pitchFamily="18" charset="0"/>
                <a:cs typeface="Times New Roman" pitchFamily="18" charset="0"/>
              </a:rPr>
              <a:t>12.4.1 </a:t>
            </a:r>
            <a:r>
              <a:rPr lang="en-US" sz="1600" dirty="0" smtClean="0">
                <a:latin typeface="Times New Roman" pitchFamily="18" charset="0"/>
                <a:cs typeface="Times New Roman" pitchFamily="18" charset="0"/>
              </a:rPr>
              <a:t>Random Walk with Reflecting Barriers</a:t>
            </a:r>
            <a:endParaRPr lang="en-US" sz="1600" dirty="0">
              <a:latin typeface="Times New Roman" pitchFamily="18" charset="0"/>
              <a:cs typeface="Times New Roman" pitchFamily="18" charset="0"/>
            </a:endParaRPr>
          </a:p>
          <a:p>
            <a:pPr lvl="1"/>
            <a:r>
              <a:rPr lang="en-US" sz="1600" dirty="0">
                <a:latin typeface="Times New Roman" pitchFamily="18" charset="0"/>
                <a:cs typeface="Times New Roman" pitchFamily="18" charset="0"/>
              </a:rPr>
              <a:t>12.4.2 </a:t>
            </a:r>
            <a:r>
              <a:rPr lang="en-US" sz="1600" dirty="0" smtClean="0">
                <a:latin typeface="Times New Roman" pitchFamily="18" charset="0"/>
                <a:cs typeface="Times New Roman" pitchFamily="18" charset="0"/>
              </a:rPr>
              <a:t>Variance-Bound Approach Test</a:t>
            </a:r>
            <a:endParaRPr lang="en-US" sz="1600" dirty="0">
              <a:latin typeface="Times New Roman" pitchFamily="18" charset="0"/>
              <a:cs typeface="Times New Roman" pitchFamily="18" charset="0"/>
            </a:endParaRPr>
          </a:p>
          <a:p>
            <a:pPr lvl="1"/>
            <a:r>
              <a:rPr lang="en-US" sz="1600" dirty="0" smtClean="0">
                <a:latin typeface="Times New Roman" pitchFamily="18" charset="0"/>
                <a:cs typeface="Times New Roman" pitchFamily="18" charset="0"/>
              </a:rPr>
              <a:t>12.4.3 </a:t>
            </a:r>
            <a:r>
              <a:rPr lang="en-US" sz="1600" dirty="0" err="1" smtClean="0">
                <a:latin typeface="Times New Roman" pitchFamily="18" charset="0"/>
                <a:cs typeface="Times New Roman" pitchFamily="18" charset="0"/>
              </a:rPr>
              <a:t>Hillmer</a:t>
            </a:r>
            <a:r>
              <a:rPr lang="en-US" sz="1600" dirty="0" smtClean="0">
                <a:latin typeface="Times New Roman" pitchFamily="18" charset="0"/>
                <a:cs typeface="Times New Roman" pitchFamily="18" charset="0"/>
              </a:rPr>
              <a:t> and Yu’s Relative EMH Test</a:t>
            </a:r>
            <a:endParaRPr lang="en-US" sz="16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12.5 </a:t>
            </a:r>
            <a:r>
              <a:rPr lang="en-US" sz="1800" dirty="0">
                <a:latin typeface="Times New Roman" pitchFamily="18" charset="0"/>
                <a:cs typeface="Times New Roman" pitchFamily="18" charset="0"/>
              </a:rPr>
              <a:t>Random </a:t>
            </a:r>
            <a:r>
              <a:rPr lang="en-US" sz="1800" dirty="0" smtClean="0">
                <a:latin typeface="Times New Roman" pitchFamily="18" charset="0"/>
                <a:cs typeface="Times New Roman" pitchFamily="18" charset="0"/>
              </a:rPr>
              <a:t>Walk Hypothesis vs. EMH Test</a:t>
            </a:r>
          </a:p>
          <a:p>
            <a:r>
              <a:rPr lang="en-US" sz="1800" dirty="0" smtClean="0">
                <a:latin typeface="Times New Roman" pitchFamily="18" charset="0"/>
                <a:cs typeface="Times New Roman" pitchFamily="18" charset="0"/>
              </a:rPr>
              <a:t>12.6 Market Anomalies</a:t>
            </a:r>
            <a:endParaRPr lang="en-US" sz="1800" dirty="0">
              <a:latin typeface="Times New Roman" pitchFamily="18" charset="0"/>
              <a:cs typeface="Times New Roman" pitchFamily="18" charset="0"/>
            </a:endParaRPr>
          </a:p>
          <a:p>
            <a:pPr lvl="1"/>
            <a:r>
              <a:rPr lang="en-US" sz="1600" dirty="0" smtClean="0">
                <a:latin typeface="Times New Roman" pitchFamily="18" charset="0"/>
                <a:cs typeface="Times New Roman" pitchFamily="18" charset="0"/>
              </a:rPr>
              <a:t>12.6.1 The P/E Effect</a:t>
            </a:r>
          </a:p>
          <a:p>
            <a:pPr lvl="1"/>
            <a:r>
              <a:rPr lang="en-US" sz="1600" dirty="0" smtClean="0">
                <a:latin typeface="Times New Roman" pitchFamily="18" charset="0"/>
                <a:cs typeface="Times New Roman" pitchFamily="18" charset="0"/>
              </a:rPr>
              <a:t>12.6.2 </a:t>
            </a:r>
            <a:r>
              <a:rPr lang="en-US" sz="1600" dirty="0">
                <a:latin typeface="Times New Roman" pitchFamily="18" charset="0"/>
                <a:cs typeface="Times New Roman" pitchFamily="18" charset="0"/>
              </a:rPr>
              <a:t>The </a:t>
            </a:r>
            <a:r>
              <a:rPr lang="en-US" sz="1600" dirty="0" smtClean="0">
                <a:latin typeface="Times New Roman" pitchFamily="18" charset="0"/>
                <a:cs typeface="Times New Roman" pitchFamily="18" charset="0"/>
              </a:rPr>
              <a:t>Size </a:t>
            </a:r>
            <a:r>
              <a:rPr lang="en-US" sz="1600" dirty="0">
                <a:latin typeface="Times New Roman" pitchFamily="18" charset="0"/>
                <a:cs typeface="Times New Roman" pitchFamily="18" charset="0"/>
              </a:rPr>
              <a:t>Effect</a:t>
            </a:r>
          </a:p>
          <a:p>
            <a:pPr lvl="1"/>
            <a:r>
              <a:rPr lang="en-US" sz="1600" dirty="0" smtClean="0">
                <a:latin typeface="Times New Roman" pitchFamily="18" charset="0"/>
                <a:cs typeface="Times New Roman" pitchFamily="18" charset="0"/>
              </a:rPr>
              <a:t>12.6.3 </a:t>
            </a:r>
            <a:r>
              <a:rPr lang="en-US" sz="1600" dirty="0">
                <a:latin typeface="Times New Roman" pitchFamily="18" charset="0"/>
                <a:cs typeface="Times New Roman" pitchFamily="18" charset="0"/>
              </a:rPr>
              <a:t>The </a:t>
            </a:r>
            <a:r>
              <a:rPr lang="en-US" sz="1600" dirty="0" smtClean="0">
                <a:latin typeface="Times New Roman" pitchFamily="18" charset="0"/>
                <a:cs typeface="Times New Roman" pitchFamily="18" charset="0"/>
              </a:rPr>
              <a:t>January Effect</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solidFill>
                  <a:schemeClr val="accent6">
                    <a:lumMod val="20000"/>
                    <a:lumOff val="80000"/>
                  </a:schemeClr>
                </a:solidFill>
              </a:rPr>
              <a:t>2</a:t>
            </a:fld>
            <a:endParaRPr lang="en-US">
              <a:solidFill>
                <a:schemeClr val="accent6">
                  <a:lumMod val="20000"/>
                  <a:lumOff val="80000"/>
                </a:schemeClr>
              </a:solidFill>
            </a:endParaRPr>
          </a:p>
        </p:txBody>
      </p:sp>
    </p:spTree>
    <p:extLst>
      <p:ext uri="{BB962C8B-B14F-4D97-AF65-F5344CB8AC3E}">
        <p14:creationId xmlns:p14="http://schemas.microsoft.com/office/powerpoint/2010/main" val="939873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52400" y="1828800"/>
                <a:ext cx="8839200" cy="4648200"/>
              </a:xfrm>
            </p:spPr>
            <p:txBody>
              <a:bodyPr/>
              <a:lstStyle/>
              <a:p>
                <a:pPr marL="0" indent="0" algn="just">
                  <a:lnSpc>
                    <a:spcPct val="150000"/>
                  </a:lnSpc>
                  <a:spcBef>
                    <a:spcPts val="0"/>
                  </a:spcBef>
                  <a:buClrTx/>
                  <a:buNone/>
                </a:pPr>
                <a:r>
                  <a:rPr lang="en-US" sz="1800" kern="50" dirty="0" smtClean="0">
                    <a:latin typeface="Times New Roman"/>
                    <a:ea typeface="PMingLiU"/>
                  </a:rPr>
                  <a:t>In the</a:t>
                </a:r>
                <a:r>
                  <a:rPr lang="en-US" sz="1800" b="1" kern="50" dirty="0" smtClean="0">
                    <a:latin typeface="Times New Roman"/>
                    <a:ea typeface="PMingLiU"/>
                  </a:rPr>
                  <a:t> </a:t>
                </a:r>
                <a:r>
                  <a:rPr lang="en-US" sz="1800" b="1" kern="50" dirty="0">
                    <a:latin typeface="Times New Roman"/>
                    <a:ea typeface="PMingLiU"/>
                  </a:rPr>
                  <a:t>fair-game </a:t>
                </a:r>
                <a:r>
                  <a:rPr lang="en-US" sz="1800" b="1" kern="50" dirty="0" smtClean="0">
                    <a:latin typeface="Times New Roman"/>
                    <a:ea typeface="PMingLiU"/>
                  </a:rPr>
                  <a:t>model</a:t>
                </a:r>
                <a:r>
                  <a:rPr lang="en-US" sz="1800" kern="50" dirty="0" smtClean="0">
                    <a:latin typeface="Times New Roman"/>
                    <a:ea typeface="PMingLiU"/>
                  </a:rPr>
                  <a:t>, based </a:t>
                </a:r>
                <a:r>
                  <a:rPr lang="en-US" sz="1800" kern="50" dirty="0">
                    <a:latin typeface="Times New Roman"/>
                    <a:ea typeface="PMingLiU"/>
                  </a:rPr>
                  <a:t>on average returns across a large number of observations, the </a:t>
                </a:r>
                <a:r>
                  <a:rPr lang="en-US" sz="1800" i="1" kern="50" dirty="0">
                    <a:latin typeface="Times New Roman"/>
                    <a:ea typeface="PMingLiU"/>
                  </a:rPr>
                  <a:t>expected return on an asset equals its actual return </a:t>
                </a:r>
                <a:r>
                  <a:rPr lang="en-US" sz="1800" kern="50" dirty="0">
                    <a:latin typeface="Times New Roman"/>
                    <a:ea typeface="PMingLiU"/>
                  </a:rPr>
                  <a:t>— that is</a:t>
                </a:r>
              </a:p>
              <a:p>
                <a:pPr marL="0" indent="0" algn="ctr">
                  <a:lnSpc>
                    <a:spcPct val="150000"/>
                  </a:lnSpc>
                  <a:spcBef>
                    <a:spcPts val="0"/>
                  </a:spcBef>
                  <a:buClrTx/>
                  <a:buNone/>
                </a:pPr>
                <a14:m>
                  <m:oMathPara xmlns:m="http://schemas.openxmlformats.org/officeDocument/2006/math">
                    <m:oMathParaPr>
                      <m:jc m:val="centerGroup"/>
                    </m:oMathParaPr>
                    <m:oMath xmlns:m="http://schemas.openxmlformats.org/officeDocument/2006/math">
                      <m:d>
                        <m:dPr>
                          <m:begChr m:val=""/>
                          <m:ctrlPr>
                            <a:rPr lang="en-US" sz="1800" i="1">
                              <a:latin typeface="Cambria Math"/>
                            </a:rPr>
                          </m:ctrlPr>
                        </m:dPr>
                        <m:e>
                          <m:sSub>
                            <m:sSubPr>
                              <m:ctrlPr>
                                <a:rPr lang="en-US" sz="1800" i="1">
                                  <a:latin typeface="Cambria Math"/>
                                </a:rPr>
                              </m:ctrlPr>
                            </m:sSubPr>
                            <m:e>
                              <m:r>
                                <a:rPr lang="en-US" sz="1800" i="1">
                                  <a:latin typeface="Cambria Math"/>
                                </a:rPr>
                                <m:t>𝑧</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𝑟</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r>
                            <a:rPr lang="en-US" sz="1800" i="1">
                              <a:latin typeface="Cambria Math"/>
                            </a:rPr>
                            <m:t>𝐸</m:t>
                          </m:r>
                          <m:r>
                            <a:rPr lang="en-US" sz="1800">
                              <a:latin typeface="Cambria Math"/>
                            </a:rPr>
                            <m:t>(</m:t>
                          </m:r>
                          <m:sSub>
                            <m:sSubPr>
                              <m:ctrlPr>
                                <a:rPr lang="en-US" sz="1800" i="1">
                                  <a:latin typeface="Cambria Math"/>
                                </a:rPr>
                              </m:ctrlPr>
                            </m:sSubPr>
                            <m:e>
                              <m:r>
                                <a:rPr lang="en-US" sz="1800" i="1">
                                  <a:latin typeface="Cambria Math"/>
                                </a:rPr>
                                <m:t>𝑟</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e>
                      </m:d>
                    </m:oMath>
                  </m:oMathPara>
                </a14:m>
                <a:r>
                  <a:rPr lang="en-US" sz="1800" dirty="0">
                    <a:latin typeface="Times New Roman"/>
                  </a:rPr>
                  <a:t/>
                </a:r>
                <a:br>
                  <a:rPr lang="en-US" sz="1800" dirty="0">
                    <a:latin typeface="Times New Roman"/>
                  </a:rPr>
                </a:br>
                <a:r>
                  <a:rPr lang="en-US" sz="1800" kern="50" dirty="0">
                    <a:latin typeface="Times New Roman"/>
                    <a:ea typeface="PMingLiU"/>
                  </a:rPr>
                  <a:t>and</a:t>
                </a:r>
                <a:br>
                  <a:rPr lang="en-US" sz="1800" kern="50" dirty="0">
                    <a:latin typeface="Times New Roman"/>
                    <a:ea typeface="PMingLiU"/>
                  </a:rPr>
                </a:br>
                <a14:m>
                  <m:oMathPara xmlns:m="http://schemas.openxmlformats.org/officeDocument/2006/math">
                    <m:oMathParaPr>
                      <m:jc m:val="centerGroup"/>
                    </m:oMathParaPr>
                    <m:oMath xmlns:m="http://schemas.openxmlformats.org/officeDocument/2006/math">
                      <m:r>
                        <a:rPr lang="en-US" sz="1800" i="1">
                          <a:latin typeface="Cambria Math"/>
                        </a:rPr>
                        <m:t>𝐸</m:t>
                      </m:r>
                      <m:d>
                        <m:dPr>
                          <m:ctrlPr>
                            <a:rPr lang="en-US" sz="1800" i="1">
                              <a:latin typeface="Cambria Math"/>
                            </a:rPr>
                          </m:ctrlPr>
                        </m:dPr>
                        <m:e>
                          <m:sSub>
                            <m:sSubPr>
                              <m:ctrlPr>
                                <a:rPr lang="en-US" sz="1800" i="1">
                                  <a:latin typeface="Cambria Math"/>
                                </a:rPr>
                              </m:ctrlPr>
                            </m:sSubPr>
                            <m:e>
                              <m:r>
                                <a:rPr lang="en-US" sz="1800" i="1">
                                  <a:latin typeface="Cambria Math"/>
                                </a:rPr>
                                <m:t>𝑧</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e>
                      </m:d>
                      <m:r>
                        <a:rPr lang="en-US" sz="1800">
                          <a:latin typeface="Cambria Math"/>
                        </a:rPr>
                        <m:t>=</m:t>
                      </m:r>
                      <m:r>
                        <a:rPr lang="en-US" sz="1800" i="1">
                          <a:latin typeface="Cambria Math"/>
                        </a:rPr>
                        <m:t>𝐸</m:t>
                      </m:r>
                      <m:d>
                        <m:dPr>
                          <m:ctrlPr>
                            <a:rPr lang="en-US" sz="1800" i="1">
                              <a:latin typeface="Cambria Math"/>
                            </a:rPr>
                          </m:ctrlPr>
                        </m:dPr>
                        <m:e>
                          <m:sSub>
                            <m:sSubPr>
                              <m:ctrlPr>
                                <a:rPr lang="en-US" sz="1800" i="1">
                                  <a:latin typeface="Cambria Math"/>
                                </a:rPr>
                              </m:ctrlPr>
                            </m:sSubPr>
                            <m:e>
                              <m:r>
                                <a:rPr lang="en-US" sz="1800" i="1">
                                  <a:latin typeface="Cambria Math"/>
                                </a:rPr>
                                <m:t>𝑟</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r>
                            <a:rPr lang="en-US" sz="1800" i="1">
                              <a:latin typeface="Cambria Math"/>
                            </a:rPr>
                            <m:t>𝐸</m:t>
                          </m:r>
                          <m:d>
                            <m:dPr>
                              <m:ctrlPr>
                                <a:rPr lang="en-US" sz="1800" i="1">
                                  <a:latin typeface="Cambria Math"/>
                                </a:rPr>
                              </m:ctrlPr>
                            </m:dPr>
                            <m:e>
                              <m:sSub>
                                <m:sSubPr>
                                  <m:ctrlPr>
                                    <a:rPr lang="en-US" sz="1800" i="1">
                                      <a:latin typeface="Cambria Math"/>
                                    </a:rPr>
                                  </m:ctrlPr>
                                </m:sSubPr>
                                <m:e>
                                  <m:r>
                                    <a:rPr lang="en-US" sz="1800" i="1">
                                      <a:latin typeface="Cambria Math"/>
                                    </a:rPr>
                                    <m:t>𝑟</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e>
                            <m:e>
                              <m:sSub>
                                <m:sSubPr>
                                  <m:ctrlPr>
                                    <a:rPr lang="en-US" sz="1800" i="1">
                                      <a:latin typeface="Cambria Math"/>
                                    </a:rPr>
                                  </m:ctrlPr>
                                </m:sSubPr>
                                <m:e>
                                  <m:r>
                                    <a:rPr lang="en-US" sz="1800" i="1">
                                      <a:latin typeface="Cambria Math"/>
                                    </a:rPr>
                                    <m:t>𝛷</m:t>
                                  </m:r>
                                </m:e>
                                <m:sub>
                                  <m:r>
                                    <a:rPr lang="en-US" sz="1800" i="1">
                                      <a:latin typeface="Cambria Math"/>
                                    </a:rPr>
                                    <m:t>𝑡</m:t>
                                  </m:r>
                                </m:sub>
                              </m:sSub>
                            </m:e>
                          </m:d>
                        </m:e>
                      </m:d>
                      <m:r>
                        <a:rPr lang="en-US" sz="1800">
                          <a:latin typeface="Cambria Math"/>
                        </a:rPr>
                        <m:t>=0</m:t>
                      </m:r>
                    </m:oMath>
                  </m:oMathPara>
                </a14:m>
                <a:endParaRPr lang="en-US" sz="1800" dirty="0">
                  <a:latin typeface="Times New Roman"/>
                </a:endParaRPr>
              </a:p>
              <a:p>
                <a:pPr marL="0" indent="0">
                  <a:lnSpc>
                    <a:spcPct val="150000"/>
                  </a:lnSpc>
                  <a:spcBef>
                    <a:spcPts val="0"/>
                  </a:spcBef>
                  <a:buClrTx/>
                  <a:buNone/>
                </a:pPr>
                <a:r>
                  <a:rPr lang="en-US" sz="1800" kern="50" dirty="0">
                    <a:latin typeface="Times New Roman"/>
                    <a:ea typeface="PMingLiU"/>
                  </a:rPr>
                  <a:t>in which </a:t>
                </a:r>
                <a14:m>
                  <m:oMath xmlns:m="http://schemas.openxmlformats.org/officeDocument/2006/math">
                    <m:sSub>
                      <m:sSubPr>
                        <m:ctrlPr>
                          <a:rPr lang="en-US" sz="1800" i="1">
                            <a:latin typeface="Cambria Math"/>
                          </a:rPr>
                        </m:ctrlPr>
                      </m:sSubPr>
                      <m:e>
                        <m:r>
                          <a:rPr lang="en-US" sz="1800" i="1">
                            <a:latin typeface="Cambria Math"/>
                          </a:rPr>
                          <m:t>𝑧</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oMath>
                </a14:m>
                <a:r>
                  <a:rPr lang="en-US" sz="1800" kern="50" dirty="0">
                    <a:latin typeface="Times New Roman"/>
                    <a:ea typeface="PMingLiU"/>
                  </a:rPr>
                  <a:t>  is the error term between the </a:t>
                </a:r>
                <a:r>
                  <a:rPr lang="en-US" sz="1800" kern="50" dirty="0" err="1">
                    <a:latin typeface="Times New Roman"/>
                    <a:ea typeface="PMingLiU"/>
                  </a:rPr>
                  <a:t>jth</a:t>
                </a:r>
                <a:r>
                  <a:rPr lang="en-US" sz="1800" kern="50" dirty="0">
                    <a:latin typeface="Times New Roman"/>
                    <a:ea typeface="PMingLiU"/>
                  </a:rPr>
                  <a:t> stock’s actual return </a:t>
                </a:r>
                <a14:m>
                  <m:oMath xmlns:m="http://schemas.openxmlformats.org/officeDocument/2006/math">
                    <m:sSub>
                      <m:sSubPr>
                        <m:ctrlPr>
                          <a:rPr lang="en-US" sz="1800" i="1">
                            <a:latin typeface="Cambria Math"/>
                          </a:rPr>
                        </m:ctrlPr>
                      </m:sSubPr>
                      <m:e>
                        <m:r>
                          <a:rPr lang="en-US" sz="1800" i="1">
                            <a:latin typeface="Cambria Math"/>
                          </a:rPr>
                          <m:t>𝑟</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oMath>
                </a14:m>
                <a:r>
                  <a:rPr lang="en-US" sz="1800" kern="50" dirty="0">
                    <a:latin typeface="Times New Roman"/>
                    <a:ea typeface="PMingLiU"/>
                  </a:rPr>
                  <a:t> at time t + 1 and its expected return </a:t>
                </a:r>
                <a14:m>
                  <m:oMath xmlns:m="http://schemas.openxmlformats.org/officeDocument/2006/math">
                    <m:d>
                      <m:dPr>
                        <m:begChr m:val=""/>
                        <m:ctrlPr>
                          <a:rPr lang="en-US" sz="1800" i="1">
                            <a:latin typeface="Cambria Math"/>
                          </a:rPr>
                        </m:ctrlPr>
                      </m:dPr>
                      <m:e>
                        <m:r>
                          <a:rPr lang="en-US" sz="1800" i="1">
                            <a:latin typeface="Cambria Math"/>
                          </a:rPr>
                          <m:t>𝐸</m:t>
                        </m:r>
                        <m:r>
                          <a:rPr lang="en-US" sz="1800">
                            <a:latin typeface="Cambria Math"/>
                          </a:rPr>
                          <m:t>(</m:t>
                        </m:r>
                        <m:sSub>
                          <m:sSubPr>
                            <m:ctrlPr>
                              <a:rPr lang="en-US" sz="1800" i="1">
                                <a:latin typeface="Cambria Math"/>
                              </a:rPr>
                            </m:ctrlPr>
                          </m:sSubPr>
                          <m:e>
                            <m:r>
                              <a:rPr lang="en-US" sz="1800" i="1">
                                <a:latin typeface="Cambria Math"/>
                              </a:rPr>
                              <m:t>𝑟</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e>
                    </m:d>
                  </m:oMath>
                </a14:m>
                <a:r>
                  <a:rPr lang="en-US" sz="1800" kern="50" dirty="0">
                    <a:latin typeface="Times New Roman"/>
                    <a:ea typeface="PMingLiU"/>
                  </a:rPr>
                  <a:t>. </a:t>
                </a:r>
                <a:r>
                  <a:rPr lang="en-US" sz="1800" kern="50" dirty="0" smtClean="0">
                    <a:latin typeface="Times New Roman"/>
                    <a:ea typeface="PMingLiU"/>
                  </a:rPr>
                  <a:t> In </a:t>
                </a:r>
                <a:r>
                  <a:rPr lang="en-US" sz="1800" kern="50" dirty="0">
                    <a:latin typeface="Times New Roman"/>
                    <a:ea typeface="PMingLiU"/>
                  </a:rPr>
                  <a:t>search of a fair game, investors can invest in securities at their current prices and can be confident that these prices fully reflect all available information and are consistent with the risks involved</a:t>
                </a:r>
                <a:r>
                  <a:rPr lang="en-US" sz="1800" kern="50" dirty="0" smtClean="0">
                    <a:latin typeface="Times New Roman"/>
                    <a:ea typeface="PMingLiU"/>
                  </a:rPr>
                  <a:t>.</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52400" y="1828800"/>
                <a:ext cx="8839200" cy="4648200"/>
              </a:xfrm>
              <a:blipFill rotWithShape="1">
                <a:blip r:embed="rId2"/>
                <a:stretch>
                  <a:fillRect l="-552" r="-1103"/>
                </a:stretch>
              </a:blipFill>
            </p:spPr>
            <p:txBody>
              <a:bodyPr/>
              <a:lstStyle/>
              <a:p>
                <a:r>
                  <a:rPr lang="en-US">
                    <a:noFill/>
                  </a:rPr>
                  <a:t> </a:t>
                </a:r>
              </a:p>
            </p:txBody>
          </p:sp>
        </mc:Fallback>
      </mc:AlternateContent>
      <p:sp>
        <p:nvSpPr>
          <p:cNvPr id="6" name="Text Placeholder 5"/>
          <p:cNvSpPr>
            <a:spLocks noGrp="1"/>
          </p:cNvSpPr>
          <p:nvPr>
            <p:ph type="body" sz="quarter" idx="13"/>
          </p:nvPr>
        </p:nvSpPr>
        <p:spPr>
          <a:xfrm>
            <a:off x="457200" y="990600"/>
            <a:ext cx="8534400" cy="838200"/>
          </a:xfrm>
        </p:spPr>
        <p:txBody>
          <a:bodyPr>
            <a:normAutofit/>
          </a:bodyPr>
          <a:lstStyle/>
          <a:p>
            <a:r>
              <a:rPr lang="en-US" b="1" dirty="0" smtClean="0">
                <a:latin typeface="Times New Roman" pitchFamily="18" charset="0"/>
                <a:cs typeface="Times New Roman" pitchFamily="18" charset="0"/>
              </a:rPr>
              <a:t>Efficient Capital Markets</a:t>
            </a:r>
          </a:p>
          <a:p>
            <a:r>
              <a:rPr lang="en-US" sz="2000" u="sng" dirty="0">
                <a:latin typeface="Times New Roman" pitchFamily="18" charset="0"/>
                <a:cs typeface="Times New Roman" pitchFamily="18" charset="0"/>
              </a:rPr>
              <a:t>Time-Series Behavior of Prices of Capital </a:t>
            </a:r>
            <a:r>
              <a:rPr lang="en-US" sz="2000" u="sng" dirty="0" smtClean="0">
                <a:latin typeface="Times New Roman" pitchFamily="18" charset="0"/>
                <a:cs typeface="Times New Roman" pitchFamily="18" charset="0"/>
              </a:rPr>
              <a:t>Assets</a:t>
            </a:r>
            <a:r>
              <a:rPr lang="en-US" sz="2000"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Fair Game Model</a:t>
            </a:r>
            <a:endParaRPr lang="en-US" sz="2000" i="1"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20</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09599"/>
          </a:xfrm>
        </p:spPr>
        <p:txBody>
          <a:bodyPr>
            <a:noAutofit/>
          </a:bodyPr>
          <a:lstStyle/>
          <a:p>
            <a:pPr lvl="0"/>
            <a:r>
              <a:rPr lang="en-US" sz="2400" dirty="0">
                <a:latin typeface="Times New Roman" pitchFamily="18" charset="0"/>
                <a:cs typeface="Times New Roman" pitchFamily="18" charset="0"/>
              </a:rPr>
              <a:t>12.2 Market Efficiency in a Market-Model and CAPM </a:t>
            </a:r>
            <a:r>
              <a:rPr lang="en-US" sz="2400" dirty="0" smtClean="0">
                <a:latin typeface="Times New Roman" pitchFamily="18" charset="0"/>
                <a:cs typeface="Times New Roman" pitchFamily="18" charset="0"/>
              </a:rPr>
              <a:t>Context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74349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52400" y="1828800"/>
                <a:ext cx="8839200" cy="4648200"/>
              </a:xfrm>
            </p:spPr>
            <p:txBody>
              <a:bodyPr/>
              <a:lstStyle/>
              <a:p>
                <a:pPr marL="0" marR="0" lvl="0" indent="0" algn="just">
                  <a:lnSpc>
                    <a:spcPct val="150000"/>
                  </a:lnSpc>
                  <a:spcBef>
                    <a:spcPts val="0"/>
                  </a:spcBef>
                  <a:spcAft>
                    <a:spcPts val="0"/>
                  </a:spcAft>
                  <a:buNone/>
                  <a:tabLst>
                    <a:tab pos="0" algn="l"/>
                    <a:tab pos="609600" algn="l"/>
                  </a:tabLst>
                </a:pPr>
                <a:r>
                  <a:rPr lang="en-US" sz="1800" kern="50" dirty="0">
                    <a:latin typeface="Times New Roman"/>
                    <a:ea typeface="PMingLiU"/>
                  </a:rPr>
                  <a:t>The</a:t>
                </a:r>
                <a:r>
                  <a:rPr lang="en-US" sz="1800" b="1" kern="50" dirty="0">
                    <a:latin typeface="Times New Roman"/>
                    <a:ea typeface="PMingLiU"/>
                  </a:rPr>
                  <a:t> </a:t>
                </a:r>
                <a:r>
                  <a:rPr lang="en-US" sz="1800" b="1" kern="50" dirty="0" err="1">
                    <a:latin typeface="Times New Roman"/>
                    <a:ea typeface="PMingLiU"/>
                  </a:rPr>
                  <a:t>submartingale</a:t>
                </a:r>
                <a:r>
                  <a:rPr lang="en-US" sz="1800" b="1" kern="50" dirty="0">
                    <a:latin typeface="Times New Roman"/>
                    <a:ea typeface="PMingLiU"/>
                  </a:rPr>
                  <a:t> </a:t>
                </a:r>
                <a:r>
                  <a:rPr lang="en-US" sz="1800" b="1" kern="50" dirty="0" smtClean="0">
                    <a:latin typeface="Times New Roman"/>
                    <a:ea typeface="PMingLiU"/>
                  </a:rPr>
                  <a:t>model </a:t>
                </a:r>
                <a:r>
                  <a:rPr lang="en-US" sz="1800" kern="50" dirty="0" smtClean="0">
                    <a:latin typeface="Times New Roman"/>
                    <a:ea typeface="PMingLiU"/>
                  </a:rPr>
                  <a:t>is </a:t>
                </a:r>
                <a:r>
                  <a:rPr lang="en-US" sz="1800" kern="50" dirty="0">
                    <a:latin typeface="Times New Roman"/>
                    <a:ea typeface="PMingLiU"/>
                  </a:rPr>
                  <a:t>a fair-game model where </a:t>
                </a:r>
                <a:r>
                  <a:rPr lang="en-US" sz="1800" i="1" kern="50" dirty="0">
                    <a:latin typeface="Times New Roman"/>
                    <a:ea typeface="PMingLiU"/>
                  </a:rPr>
                  <a:t>prices in the next period are expected to be greater than prices in the current period</a:t>
                </a:r>
                <a:r>
                  <a:rPr lang="en-US" sz="1800" kern="50" dirty="0">
                    <a:latin typeface="Times New Roman"/>
                    <a:ea typeface="PMingLiU"/>
                  </a:rPr>
                  <a:t>. Formally:</a:t>
                </a:r>
              </a:p>
              <a:p>
                <a:pPr marL="0" marR="0" lvl="0" indent="0" algn="just">
                  <a:lnSpc>
                    <a:spcPct val="150000"/>
                  </a:lnSpc>
                  <a:spcBef>
                    <a:spcPts val="0"/>
                  </a:spcBef>
                  <a:spcAft>
                    <a:spcPts val="0"/>
                  </a:spcAft>
                  <a:buNone/>
                  <a:tabLst>
                    <a:tab pos="0" algn="l"/>
                    <a:tab pos="609600" algn="l"/>
                  </a:tabLst>
                </a:pPr>
                <a14:m>
                  <m:oMathPara xmlns:m="http://schemas.openxmlformats.org/officeDocument/2006/math">
                    <m:oMathParaPr>
                      <m:jc m:val="centerGroup"/>
                    </m:oMathParaPr>
                    <m:oMath xmlns:m="http://schemas.openxmlformats.org/officeDocument/2006/math">
                      <m:f>
                        <m:fPr>
                          <m:ctrlPr>
                            <a:rPr lang="en-US" sz="1800" i="1">
                              <a:latin typeface="Cambria Math"/>
                            </a:rPr>
                          </m:ctrlPr>
                        </m:fPr>
                        <m:num>
                          <m:r>
                            <a:rPr lang="en-US" sz="1800" i="1">
                              <a:latin typeface="Cambria Math"/>
                            </a:rPr>
                            <m:t>𝐸</m:t>
                          </m:r>
                          <m:r>
                            <a:rPr lang="en-US" sz="1800">
                              <a:latin typeface="Cambria Math"/>
                            </a:rPr>
                            <m:t>(</m:t>
                          </m:r>
                          <m:sSub>
                            <m:sSubPr>
                              <m:ctrlPr>
                                <a:rPr lang="en-US" sz="1800" i="1">
                                  <a:latin typeface="Cambria Math"/>
                                </a:rPr>
                              </m:ctrlPr>
                            </m:sSubPr>
                            <m:e>
                              <m:r>
                                <a:rPr lang="en-US" sz="1800" i="1">
                                  <a:latin typeface="Cambria Math"/>
                                </a:rPr>
                                <m:t>𝑃</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r>
                            <a:rPr lang="en-US" sz="1800">
                              <a:latin typeface="Cambria Math"/>
                            </a:rPr>
                            <m:t>)−</m:t>
                          </m:r>
                          <m:sSub>
                            <m:sSubPr>
                              <m:ctrlPr>
                                <a:rPr lang="en-US" sz="1800" i="1">
                                  <a:latin typeface="Cambria Math"/>
                                </a:rPr>
                              </m:ctrlPr>
                            </m:sSubPr>
                            <m:e>
                              <m:r>
                                <a:rPr lang="en-US" sz="1800" i="1">
                                  <a:latin typeface="Cambria Math"/>
                                </a:rPr>
                                <m:t>𝑃</m:t>
                              </m:r>
                            </m:e>
                            <m:sub>
                              <m:r>
                                <a:rPr lang="en-US" sz="1800" i="1">
                                  <a:latin typeface="Cambria Math"/>
                                </a:rPr>
                                <m:t>𝑗</m:t>
                              </m:r>
                              <m:r>
                                <a:rPr lang="en-US" sz="1800">
                                  <a:latin typeface="Cambria Math"/>
                                </a:rPr>
                                <m:t>,</m:t>
                              </m:r>
                              <m:r>
                                <a:rPr lang="en-US" sz="1800" i="1">
                                  <a:latin typeface="Cambria Math"/>
                                </a:rPr>
                                <m:t>𝑡</m:t>
                              </m:r>
                            </m:sub>
                          </m:sSub>
                        </m:num>
                        <m:den>
                          <m:sSub>
                            <m:sSubPr>
                              <m:ctrlPr>
                                <a:rPr lang="en-US" sz="1800" i="1">
                                  <a:latin typeface="Cambria Math"/>
                                </a:rPr>
                              </m:ctrlPr>
                            </m:sSubPr>
                            <m:e>
                              <m:r>
                                <a:rPr lang="en-US" sz="1800" i="1">
                                  <a:latin typeface="Cambria Math"/>
                                </a:rPr>
                                <m:t>𝑃</m:t>
                              </m:r>
                            </m:e>
                            <m:sub>
                              <m:r>
                                <a:rPr lang="en-US" sz="1800" i="1">
                                  <a:latin typeface="Cambria Math"/>
                                </a:rPr>
                                <m:t>𝑗</m:t>
                              </m:r>
                              <m:r>
                                <a:rPr lang="en-US" sz="1800">
                                  <a:latin typeface="Cambria Math"/>
                                </a:rPr>
                                <m:t>,</m:t>
                              </m:r>
                              <m:r>
                                <a:rPr lang="en-US" sz="1800" i="1">
                                  <a:latin typeface="Cambria Math"/>
                                </a:rPr>
                                <m:t>𝑡</m:t>
                              </m:r>
                            </m:sub>
                          </m:sSub>
                        </m:den>
                      </m:f>
                      <m:r>
                        <a:rPr lang="en-US" sz="1800">
                          <a:latin typeface="Cambria Math"/>
                        </a:rPr>
                        <m:t>=</m:t>
                      </m:r>
                      <m:r>
                        <a:rPr lang="en-US" sz="1800" i="1">
                          <a:latin typeface="Cambria Math"/>
                        </a:rPr>
                        <m:t>𝐸</m:t>
                      </m:r>
                      <m:r>
                        <a:rPr lang="en-US" sz="1800">
                          <a:latin typeface="Cambria Math"/>
                        </a:rPr>
                        <m:t>(</m:t>
                      </m:r>
                      <m:sSub>
                        <m:sSubPr>
                          <m:ctrlPr>
                            <a:rPr lang="en-US" sz="1800" i="1">
                              <a:latin typeface="Cambria Math"/>
                            </a:rPr>
                          </m:ctrlPr>
                        </m:sSubPr>
                        <m:e>
                          <m:r>
                            <a:rPr lang="en-US" sz="1800" i="1">
                              <a:latin typeface="Cambria Math"/>
                            </a:rPr>
                            <m:t>𝑟</m:t>
                          </m:r>
                        </m:e>
                        <m:sub>
                          <m:r>
                            <a:rPr lang="en-US" sz="1800" i="1">
                              <a:latin typeface="Cambria Math"/>
                            </a:rPr>
                            <m:t>𝑟</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r>
                        <a:rPr lang="en-US" sz="1800">
                          <a:latin typeface="Cambria Math"/>
                        </a:rPr>
                        <m:t>)≥0</m:t>
                      </m:r>
                    </m:oMath>
                  </m:oMathPara>
                </a14:m>
                <a:endParaRPr lang="en-US" sz="1800" kern="50" dirty="0">
                  <a:latin typeface="Times New Roman"/>
                  <a:ea typeface="PMingLiU"/>
                </a:endParaRPr>
              </a:p>
              <a:p>
                <a:pPr marL="0" marR="0" indent="0" algn="just">
                  <a:lnSpc>
                    <a:spcPct val="150000"/>
                  </a:lnSpc>
                  <a:spcBef>
                    <a:spcPts val="0"/>
                  </a:spcBef>
                  <a:spcAft>
                    <a:spcPts val="0"/>
                  </a:spcAft>
                  <a:buNone/>
                </a:pPr>
                <a:r>
                  <a:rPr lang="en-US" sz="1800" kern="50" dirty="0">
                    <a:latin typeface="Times New Roman"/>
                    <a:ea typeface="PMingLiU"/>
                  </a:rPr>
                  <a:t>When the equality holds, it is a </a:t>
                </a:r>
                <a:r>
                  <a:rPr lang="en-US" sz="1800" i="1" kern="50" dirty="0">
                    <a:latin typeface="Times New Roman"/>
                    <a:ea typeface="PMingLiU"/>
                  </a:rPr>
                  <a:t>martingale </a:t>
                </a:r>
                <a:r>
                  <a:rPr lang="en-US" sz="1800" kern="50" dirty="0">
                    <a:latin typeface="Times New Roman"/>
                    <a:ea typeface="PMingLiU"/>
                  </a:rPr>
                  <a:t>model. A </a:t>
                </a:r>
                <a:r>
                  <a:rPr lang="en-US" sz="1800" kern="50" dirty="0" err="1">
                    <a:latin typeface="Times New Roman"/>
                    <a:ea typeface="PMingLiU"/>
                  </a:rPr>
                  <a:t>submartingale</a:t>
                </a:r>
                <a:r>
                  <a:rPr lang="en-US" sz="1800" kern="50" dirty="0">
                    <a:latin typeface="Times New Roman"/>
                    <a:ea typeface="PMingLiU"/>
                  </a:rPr>
                  <a:t> model is appropriate for an expanding economy, one with real economic growth, or an inflationary economy, one with nominal price increases. </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52400" y="1828800"/>
                <a:ext cx="8839200" cy="4648200"/>
              </a:xfrm>
              <a:blipFill rotWithShape="1">
                <a:blip r:embed="rId2"/>
                <a:stretch>
                  <a:fillRect l="-552" r="-552"/>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21</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09599"/>
          </a:xfrm>
        </p:spPr>
        <p:txBody>
          <a:bodyPr>
            <a:noAutofit/>
          </a:bodyPr>
          <a:lstStyle/>
          <a:p>
            <a:pPr lvl="0"/>
            <a:r>
              <a:rPr lang="en-US" sz="2400" dirty="0">
                <a:latin typeface="Times New Roman" pitchFamily="18" charset="0"/>
                <a:cs typeface="Times New Roman" pitchFamily="18" charset="0"/>
              </a:rPr>
              <a:t>12.2 Market Efficiency in a Market-Model and CAPM </a:t>
            </a:r>
            <a:r>
              <a:rPr lang="en-US" sz="2400" dirty="0" smtClean="0">
                <a:latin typeface="Times New Roman" pitchFamily="18" charset="0"/>
                <a:cs typeface="Times New Roman" pitchFamily="18" charset="0"/>
              </a:rPr>
              <a:t>Context</a:t>
            </a:r>
            <a:endParaRPr lang="en-US" sz="3200" dirty="0">
              <a:latin typeface="Times New Roman" pitchFamily="18" charset="0"/>
              <a:cs typeface="Times New Roman" pitchFamily="18" charset="0"/>
            </a:endParaRPr>
          </a:p>
        </p:txBody>
      </p:sp>
      <p:sp>
        <p:nvSpPr>
          <p:cNvPr id="3" name="Text Placeholder 2"/>
          <p:cNvSpPr>
            <a:spLocks noGrp="1"/>
          </p:cNvSpPr>
          <p:nvPr>
            <p:ph type="body" sz="quarter" idx="13"/>
          </p:nvPr>
        </p:nvSpPr>
        <p:spPr>
          <a:xfrm>
            <a:off x="457200" y="974400"/>
            <a:ext cx="8534400" cy="854400"/>
          </a:xfrm>
        </p:spPr>
        <p:txBody>
          <a:bodyPr>
            <a:noAutofit/>
          </a:bodyPr>
          <a:lstStyle/>
          <a:p>
            <a:r>
              <a:rPr lang="en-US" b="1" dirty="0">
                <a:latin typeface="Times New Roman" pitchFamily="18" charset="0"/>
                <a:cs typeface="Times New Roman" pitchFamily="18" charset="0"/>
              </a:rPr>
              <a:t>Efficient Capital Markets</a:t>
            </a:r>
          </a:p>
          <a:p>
            <a:r>
              <a:rPr lang="en-US" sz="2000" u="sng" dirty="0">
                <a:latin typeface="Times New Roman" pitchFamily="18" charset="0"/>
                <a:cs typeface="Times New Roman" pitchFamily="18" charset="0"/>
              </a:rPr>
              <a:t>Time-Series Behavior of Prices of Capital Assets</a:t>
            </a: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Submartingale</a:t>
            </a:r>
            <a:r>
              <a:rPr lang="en-US" sz="2000" i="1" dirty="0">
                <a:latin typeface="Times New Roman" pitchFamily="18" charset="0"/>
                <a:cs typeface="Times New Roman" pitchFamily="18" charset="0"/>
              </a:rPr>
              <a:t> Model</a:t>
            </a:r>
          </a:p>
        </p:txBody>
      </p:sp>
    </p:spTree>
    <p:extLst>
      <p:ext uri="{BB962C8B-B14F-4D97-AF65-F5344CB8AC3E}">
        <p14:creationId xmlns:p14="http://schemas.microsoft.com/office/powerpoint/2010/main" val="1991521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52400" y="1828800"/>
                <a:ext cx="8839200" cy="4648200"/>
              </a:xfrm>
            </p:spPr>
            <p:txBody>
              <a:bodyPr/>
              <a:lstStyle/>
              <a:p>
                <a:pPr marL="0" marR="0" lvl="0" indent="0" algn="just">
                  <a:lnSpc>
                    <a:spcPct val="150000"/>
                  </a:lnSpc>
                  <a:spcBef>
                    <a:spcPts val="0"/>
                  </a:spcBef>
                  <a:spcAft>
                    <a:spcPts val="0"/>
                  </a:spcAft>
                  <a:buNone/>
                  <a:tabLst>
                    <a:tab pos="0" algn="l"/>
                    <a:tab pos="609600" algn="l"/>
                  </a:tabLst>
                </a:pPr>
                <a:r>
                  <a:rPr lang="en-US" sz="1800" kern="50" dirty="0">
                    <a:latin typeface="Times New Roman"/>
                    <a:ea typeface="PMingLiU"/>
                  </a:rPr>
                  <a:t>In the</a:t>
                </a:r>
                <a:r>
                  <a:rPr lang="en-US" sz="1800" b="1" kern="50" dirty="0">
                    <a:latin typeface="Times New Roman"/>
                    <a:ea typeface="PMingLiU"/>
                  </a:rPr>
                  <a:t> random walk model</a:t>
                </a:r>
                <a:r>
                  <a:rPr lang="en-US" sz="1800" kern="50" dirty="0">
                    <a:latin typeface="Times New Roman"/>
                    <a:ea typeface="PMingLiU"/>
                  </a:rPr>
                  <a:t>, there is </a:t>
                </a:r>
                <a:r>
                  <a:rPr lang="en-US" sz="1800" i="1" kern="50" dirty="0">
                    <a:latin typeface="Times New Roman"/>
                    <a:ea typeface="PMingLiU"/>
                  </a:rPr>
                  <a:t>no difference between the distribution of returns conditional on a given information structure and the unconditional distribution of returns</a:t>
                </a:r>
                <a:r>
                  <a:rPr lang="en-US" sz="1800" kern="50" dirty="0">
                    <a:latin typeface="Times New Roman"/>
                    <a:ea typeface="PMingLiU"/>
                  </a:rPr>
                  <a:t>. The definition of capital-market efficiency is a random walk in prices. In returns form:</a:t>
                </a:r>
              </a:p>
              <a:p>
                <a:pPr marL="0" marR="0" lvl="0" indent="0" algn="just">
                  <a:lnSpc>
                    <a:spcPct val="150000"/>
                  </a:lnSpc>
                  <a:spcBef>
                    <a:spcPts val="0"/>
                  </a:spcBef>
                  <a:spcAft>
                    <a:spcPts val="0"/>
                  </a:spcAft>
                  <a:buNone/>
                  <a:tabLst>
                    <a:tab pos="0" algn="l"/>
                    <a:tab pos="609600" algn="l"/>
                  </a:tabLst>
                </a:pPr>
                <a14:m>
                  <m:oMathPara xmlns:m="http://schemas.openxmlformats.org/officeDocument/2006/math">
                    <m:oMathParaPr>
                      <m:jc m:val="centerGroup"/>
                    </m:oMathParaPr>
                    <m:oMath xmlns:m="http://schemas.openxmlformats.org/officeDocument/2006/math">
                      <m:d>
                        <m:dPr>
                          <m:begChr m:val=""/>
                          <m:ctrlPr>
                            <a:rPr lang="en-US" sz="1800" i="1">
                              <a:latin typeface="Cambria Math"/>
                            </a:rPr>
                          </m:ctrlPr>
                        </m:dPr>
                        <m:e>
                          <m:r>
                            <a:rPr lang="en-US" sz="1800" i="1">
                              <a:latin typeface="Cambria Math"/>
                            </a:rPr>
                            <m:t>𝑓</m:t>
                          </m:r>
                          <m:r>
                            <a:rPr lang="en-US" sz="1800">
                              <a:latin typeface="Cambria Math"/>
                            </a:rPr>
                            <m:t>(</m:t>
                          </m:r>
                          <m:sSub>
                            <m:sSubPr>
                              <m:ctrlPr>
                                <a:rPr lang="en-US" sz="1800" i="1">
                                  <a:latin typeface="Cambria Math"/>
                                </a:rPr>
                              </m:ctrlPr>
                            </m:sSubPr>
                            <m:e>
                              <m:r>
                                <a:rPr lang="en-US" sz="1800" i="1">
                                  <a:latin typeface="Cambria Math"/>
                                </a:rPr>
                                <m:t>𝑟</m:t>
                              </m:r>
                            </m:e>
                            <m:sub>
                              <m:r>
                                <a:rPr lang="en-US" sz="1800">
                                  <a:latin typeface="Cambria Math"/>
                                </a:rPr>
                                <m:t>1,</m:t>
                              </m:r>
                              <m:r>
                                <a:rPr lang="en-US" sz="1800" i="1">
                                  <a:latin typeface="Cambria Math"/>
                                </a:rPr>
                                <m:t>𝑡</m:t>
                              </m:r>
                              <m:r>
                                <a:rPr lang="en-US" sz="1800">
                                  <a:latin typeface="Cambria Math"/>
                                </a:rPr>
                                <m:t>+1</m:t>
                              </m:r>
                            </m:sub>
                          </m:sSub>
                          <m:r>
                            <m:rPr>
                              <m:nor/>
                            </m:rPr>
                            <a:rPr lang="en-US" sz="1800" i="1"/>
                            <m:t>, . . . , </m:t>
                          </m:r>
                          <m:sSub>
                            <m:sSubPr>
                              <m:ctrlPr>
                                <a:rPr lang="en-US" sz="1800" i="1">
                                  <a:latin typeface="Cambria Math"/>
                                </a:rPr>
                              </m:ctrlPr>
                            </m:sSubPr>
                            <m:e>
                              <m:r>
                                <a:rPr lang="en-US" sz="1800" i="1">
                                  <a:latin typeface="Cambria Math"/>
                                </a:rPr>
                                <m:t>𝑟</m:t>
                              </m:r>
                            </m:e>
                            <m:sub>
                              <m:r>
                                <a:rPr lang="en-US" sz="1800" i="1">
                                  <a:latin typeface="Cambria Math"/>
                                </a:rPr>
                                <m:t>𝑚</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r>
                            <a:rPr lang="en-US" sz="1800" i="1">
                              <a:latin typeface="Cambria Math"/>
                            </a:rPr>
                            <m:t>𝑓</m:t>
                          </m:r>
                          <m:r>
                            <a:rPr lang="en-US" sz="1800">
                              <a:latin typeface="Cambria Math"/>
                            </a:rPr>
                            <m:t>(</m:t>
                          </m:r>
                          <m:sSub>
                            <m:sSubPr>
                              <m:ctrlPr>
                                <a:rPr lang="en-US" sz="1800" i="1">
                                  <a:latin typeface="Cambria Math"/>
                                </a:rPr>
                              </m:ctrlPr>
                            </m:sSubPr>
                            <m:e>
                              <m:r>
                                <a:rPr lang="en-US" sz="1800" i="1">
                                  <a:latin typeface="Cambria Math"/>
                                </a:rPr>
                                <m:t>𝑟</m:t>
                              </m:r>
                            </m:e>
                            <m:sub>
                              <m:r>
                                <a:rPr lang="en-US" sz="1800">
                                  <a:latin typeface="Cambria Math"/>
                                </a:rPr>
                                <m:t>1,</m:t>
                              </m:r>
                              <m:r>
                                <a:rPr lang="en-US" sz="1800" i="1">
                                  <a:latin typeface="Cambria Math"/>
                                </a:rPr>
                                <m:t>𝑡</m:t>
                              </m:r>
                              <m:r>
                                <a:rPr lang="en-US" sz="1800">
                                  <a:latin typeface="Cambria Math"/>
                                </a:rPr>
                                <m:t>+1</m:t>
                              </m:r>
                            </m:sub>
                          </m:sSub>
                          <m:r>
                            <m:rPr>
                              <m:nor/>
                            </m:rPr>
                            <a:rPr lang="en-US" sz="1800" i="1"/>
                            <m:t>, . . . , </m:t>
                          </m:r>
                          <m:sSub>
                            <m:sSubPr>
                              <m:ctrlPr>
                                <a:rPr lang="en-US" sz="1800" i="1">
                                  <a:latin typeface="Cambria Math"/>
                                </a:rPr>
                              </m:ctrlPr>
                            </m:sSubPr>
                            <m:e>
                              <m:r>
                                <a:rPr lang="en-US" sz="1800" i="1">
                                  <a:latin typeface="Cambria Math"/>
                                </a:rPr>
                                <m:t>𝑟</m:t>
                              </m:r>
                            </m:e>
                            <m:sub>
                              <m:r>
                                <a:rPr lang="en-US" sz="1800" i="1">
                                  <a:latin typeface="Cambria Math"/>
                                </a:rPr>
                                <m:t>𝑚</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e>
                      </m:d>
                    </m:oMath>
                  </m:oMathPara>
                </a14:m>
                <a:endParaRPr lang="en-US" sz="1800" kern="50" dirty="0">
                  <a:latin typeface="Times New Roman"/>
                  <a:ea typeface="PMingLiU"/>
                </a:endParaRPr>
              </a:p>
              <a:p>
                <a:pPr marL="0" marR="0" indent="0" algn="just">
                  <a:lnSpc>
                    <a:spcPct val="150000"/>
                  </a:lnSpc>
                  <a:spcBef>
                    <a:spcPts val="0"/>
                  </a:spcBef>
                  <a:spcAft>
                    <a:spcPts val="0"/>
                  </a:spcAft>
                  <a:buNone/>
                </a:pPr>
                <a:r>
                  <a:rPr lang="en-US" sz="1800" kern="50" dirty="0">
                    <a:latin typeface="Times New Roman"/>
                    <a:ea typeface="PMingLiU"/>
                  </a:rPr>
                  <a:t>It is immediately apparent that random walks are much stronger conditions than fair games or </a:t>
                </a:r>
                <a:r>
                  <a:rPr lang="en-US" sz="1800" kern="50" dirty="0" err="1">
                    <a:latin typeface="Times New Roman"/>
                    <a:ea typeface="PMingLiU"/>
                  </a:rPr>
                  <a:t>submartingales</a:t>
                </a:r>
                <a:r>
                  <a:rPr lang="en-US" sz="1800" kern="50" dirty="0">
                    <a:latin typeface="Times New Roman"/>
                    <a:ea typeface="PMingLiU"/>
                  </a:rPr>
                  <a:t> because they require that the joint distribution of returns remain stationary over time (all the parameters of the distribution should be the same with or without an information structure). </a:t>
                </a:r>
              </a:p>
              <a:p>
                <a:pPr marL="0" marR="0" lvl="0" indent="0" algn="just">
                  <a:lnSpc>
                    <a:spcPct val="150000"/>
                  </a:lnSpc>
                  <a:spcBef>
                    <a:spcPts val="0"/>
                  </a:spcBef>
                  <a:spcAft>
                    <a:spcPts val="0"/>
                  </a:spcAft>
                  <a:buNone/>
                  <a:tabLst>
                    <a:tab pos="0" algn="l"/>
                    <a:tab pos="609600" algn="l"/>
                  </a:tabLst>
                </a:pPr>
                <a:endParaRPr lang="en-US" sz="1800" kern="50" dirty="0">
                  <a:latin typeface="Times New Roman"/>
                  <a:ea typeface="PMingLiU"/>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52400" y="1828800"/>
                <a:ext cx="8839200" cy="4648200"/>
              </a:xfrm>
              <a:blipFill rotWithShape="1">
                <a:blip r:embed="rId2"/>
                <a:stretch>
                  <a:fillRect l="-552" r="-552"/>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22</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09599"/>
          </a:xfrm>
        </p:spPr>
        <p:txBody>
          <a:bodyPr>
            <a:noAutofit/>
          </a:bodyPr>
          <a:lstStyle/>
          <a:p>
            <a:pPr lvl="0"/>
            <a:r>
              <a:rPr lang="en-US" sz="2400" dirty="0">
                <a:latin typeface="Times New Roman" pitchFamily="18" charset="0"/>
                <a:cs typeface="Times New Roman" pitchFamily="18" charset="0"/>
              </a:rPr>
              <a:t>12.2 Market Efficiency in a Market-Model and CAPM </a:t>
            </a:r>
            <a:r>
              <a:rPr lang="en-US" sz="2400" dirty="0" smtClean="0">
                <a:latin typeface="Times New Roman" pitchFamily="18" charset="0"/>
                <a:cs typeface="Times New Roman" pitchFamily="18" charset="0"/>
              </a:rPr>
              <a:t>Context</a:t>
            </a:r>
            <a:endParaRPr lang="en-US" sz="3200" dirty="0">
              <a:latin typeface="Times New Roman" pitchFamily="18" charset="0"/>
              <a:cs typeface="Times New Roman" pitchFamily="18" charset="0"/>
            </a:endParaRPr>
          </a:p>
        </p:txBody>
      </p:sp>
      <p:sp>
        <p:nvSpPr>
          <p:cNvPr id="3" name="Text Placeholder 2"/>
          <p:cNvSpPr>
            <a:spLocks noGrp="1"/>
          </p:cNvSpPr>
          <p:nvPr>
            <p:ph type="body" sz="quarter" idx="13"/>
          </p:nvPr>
        </p:nvSpPr>
        <p:spPr>
          <a:xfrm>
            <a:off x="457200" y="974400"/>
            <a:ext cx="8534400" cy="854400"/>
          </a:xfrm>
        </p:spPr>
        <p:txBody>
          <a:bodyPr>
            <a:noAutofit/>
          </a:bodyPr>
          <a:lstStyle/>
          <a:p>
            <a:r>
              <a:rPr lang="en-US" b="1" dirty="0">
                <a:latin typeface="Times New Roman" pitchFamily="18" charset="0"/>
                <a:cs typeface="Times New Roman" pitchFamily="18" charset="0"/>
              </a:rPr>
              <a:t>Efficient Capital Markets</a:t>
            </a:r>
          </a:p>
          <a:p>
            <a:r>
              <a:rPr lang="en-US" sz="2000" u="sng" dirty="0" smtClean="0">
                <a:latin typeface="Times New Roman" pitchFamily="18" charset="0"/>
                <a:cs typeface="Times New Roman" pitchFamily="18" charset="0"/>
              </a:rPr>
              <a:t>Time-Series Behavior of Prices of Capital Assets</a:t>
            </a:r>
            <a:r>
              <a:rPr lang="en-US" sz="2000" dirty="0" smtClean="0">
                <a:latin typeface="Times New Roman" pitchFamily="18" charset="0"/>
                <a:cs typeface="Times New Roman" pitchFamily="18" charset="0"/>
              </a:rPr>
              <a:t>-</a:t>
            </a:r>
            <a:r>
              <a:rPr lang="en-US" sz="2000" i="1" dirty="0">
                <a:latin typeface="Times New Roman" pitchFamily="18" charset="0"/>
                <a:cs typeface="Times New Roman" pitchFamily="18" charset="0"/>
              </a:rPr>
              <a:t>Random Walk Model</a:t>
            </a:r>
          </a:p>
        </p:txBody>
      </p:sp>
    </p:spTree>
    <p:extLst>
      <p:ext uri="{BB962C8B-B14F-4D97-AF65-F5344CB8AC3E}">
        <p14:creationId xmlns:p14="http://schemas.microsoft.com/office/powerpoint/2010/main" val="471117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52400" y="1828800"/>
                <a:ext cx="8839200" cy="4648200"/>
              </a:xfrm>
            </p:spPr>
            <p:txBody>
              <a:bodyPr/>
              <a:lstStyle/>
              <a:p>
                <a:pPr marL="0" marR="0" lvl="0" indent="0" algn="just">
                  <a:lnSpc>
                    <a:spcPct val="150000"/>
                  </a:lnSpc>
                  <a:spcBef>
                    <a:spcPts val="0"/>
                  </a:spcBef>
                  <a:spcAft>
                    <a:spcPts val="0"/>
                  </a:spcAft>
                  <a:buNone/>
                  <a:tabLst>
                    <a:tab pos="0" algn="l"/>
                    <a:tab pos="609600" algn="l"/>
                  </a:tabLst>
                </a:pPr>
                <a:r>
                  <a:rPr lang="en-US" sz="1800" kern="50" dirty="0">
                    <a:latin typeface="Times New Roman"/>
                    <a:ea typeface="PMingLiU"/>
                  </a:rPr>
                  <a:t>	Some major empirical implications are outlined in </a:t>
                </a:r>
                <a:r>
                  <a:rPr lang="en-US" sz="1800" kern="50" dirty="0" err="1">
                    <a:latin typeface="Times New Roman"/>
                    <a:ea typeface="PMingLiU"/>
                  </a:rPr>
                  <a:t>Fama</a:t>
                </a:r>
                <a:r>
                  <a:rPr lang="en-US" sz="1800" kern="50" dirty="0">
                    <a:latin typeface="Times New Roman"/>
                    <a:ea typeface="PMingLiU"/>
                  </a:rPr>
                  <a:t> (1970). First, fair-game models rule out the possibility of profitable trading systems based only on historical information on </a:t>
                </a:r>
                <a14:m>
                  <m:oMath xmlns:m="http://schemas.openxmlformats.org/officeDocument/2006/math">
                    <m:sSub>
                      <m:sSubPr>
                        <m:ctrlPr>
                          <a:rPr lang="en-US" sz="1800" i="1">
                            <a:latin typeface="Cambria Math"/>
                          </a:rPr>
                        </m:ctrlPr>
                      </m:sSubPr>
                      <m:e>
                        <m:r>
                          <a:rPr lang="en-US" sz="1800" i="1">
                            <a:latin typeface="Cambria Math"/>
                          </a:rPr>
                          <m:t>𝛷</m:t>
                        </m:r>
                      </m:e>
                      <m:sub>
                        <m:r>
                          <a:rPr lang="en-US" sz="1800" i="1">
                            <a:latin typeface="Cambria Math"/>
                          </a:rPr>
                          <m:t>𝑡</m:t>
                        </m:r>
                      </m:sub>
                    </m:sSub>
                  </m:oMath>
                </a14:m>
                <a:r>
                  <a:rPr lang="en-US" sz="1800" kern="50" dirty="0">
                    <a:latin typeface="Times New Roman"/>
                    <a:ea typeface="PMingLiU"/>
                  </a:rPr>
                  <a:t>. Second, the </a:t>
                </a:r>
                <a:r>
                  <a:rPr lang="en-US" sz="1800" kern="50" dirty="0" err="1">
                    <a:latin typeface="Times New Roman"/>
                    <a:ea typeface="PMingLiU"/>
                  </a:rPr>
                  <a:t>submartingale</a:t>
                </a:r>
                <a:r>
                  <a:rPr lang="en-US" sz="1800" kern="50" dirty="0">
                    <a:latin typeface="Times New Roman"/>
                    <a:ea typeface="PMingLiU"/>
                  </a:rPr>
                  <a:t> model implies that trading rules based only on historical information on </a:t>
                </a:r>
                <a14:m>
                  <m:oMath xmlns:m="http://schemas.openxmlformats.org/officeDocument/2006/math">
                    <m:sSub>
                      <m:sSubPr>
                        <m:ctrlPr>
                          <a:rPr lang="en-US" sz="1800" i="1">
                            <a:latin typeface="Cambria Math"/>
                          </a:rPr>
                        </m:ctrlPr>
                      </m:sSubPr>
                      <m:e>
                        <m:r>
                          <a:rPr lang="en-US" sz="1800" i="1">
                            <a:latin typeface="Cambria Math"/>
                          </a:rPr>
                          <m:t>𝛷</m:t>
                        </m:r>
                      </m:e>
                      <m:sub>
                        <m:r>
                          <a:rPr lang="en-US" sz="1800" i="1">
                            <a:latin typeface="Cambria Math"/>
                          </a:rPr>
                          <m:t>𝑡</m:t>
                        </m:r>
                      </m:sub>
                    </m:sSub>
                  </m:oMath>
                </a14:m>
                <a:r>
                  <a:rPr lang="en-US" sz="1800" kern="50" dirty="0">
                    <a:latin typeface="Times New Roman"/>
                    <a:ea typeface="PMingLiU"/>
                  </a:rPr>
                  <a:t>, cannot have greater expected profits than a policy of buying and holding the security. Finally, </a:t>
                </a:r>
                <a:r>
                  <a:rPr lang="en-US" sz="1800" kern="50" dirty="0" err="1">
                    <a:latin typeface="Times New Roman"/>
                    <a:ea typeface="PMingLiU"/>
                  </a:rPr>
                  <a:t>Fama</a:t>
                </a:r>
                <a:r>
                  <a:rPr lang="en-US" sz="1800" kern="50" dirty="0">
                    <a:latin typeface="Times New Roman"/>
                    <a:ea typeface="PMingLiU"/>
                  </a:rPr>
                  <a:t> thinks it best to consider the random walk model as an extension of the general expected-return or fair-game efficient-market model.</a:t>
                </a:r>
              </a:p>
              <a:p>
                <a:pPr marL="0" marR="0" lvl="0" indent="0" algn="just">
                  <a:lnSpc>
                    <a:spcPct val="150000"/>
                  </a:lnSpc>
                  <a:spcBef>
                    <a:spcPts val="0"/>
                  </a:spcBef>
                  <a:spcAft>
                    <a:spcPts val="0"/>
                  </a:spcAft>
                  <a:buNone/>
                  <a:tabLst>
                    <a:tab pos="0" algn="l"/>
                    <a:tab pos="609600" algn="l"/>
                  </a:tabLst>
                </a:pPr>
                <a:endParaRPr lang="en-US" sz="1800" kern="50" dirty="0">
                  <a:latin typeface="Times New Roman"/>
                  <a:ea typeface="PMingLiU"/>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52400" y="1828800"/>
                <a:ext cx="8839200" cy="4648200"/>
              </a:xfrm>
              <a:blipFill rotWithShape="1">
                <a:blip r:embed="rId2"/>
                <a:stretch>
                  <a:fillRect l="-552" r="-552"/>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23</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09599"/>
          </a:xfrm>
        </p:spPr>
        <p:txBody>
          <a:bodyPr>
            <a:noAutofit/>
          </a:bodyPr>
          <a:lstStyle/>
          <a:p>
            <a:pPr lvl="0"/>
            <a:r>
              <a:rPr lang="en-US" sz="2400" dirty="0">
                <a:latin typeface="Times New Roman" pitchFamily="18" charset="0"/>
                <a:cs typeface="Times New Roman" pitchFamily="18" charset="0"/>
              </a:rPr>
              <a:t>12.2 Market Efficiency in a Market-Model and CAPM </a:t>
            </a:r>
            <a:r>
              <a:rPr lang="en-US" sz="2400" dirty="0" smtClean="0">
                <a:latin typeface="Times New Roman" pitchFamily="18" charset="0"/>
                <a:cs typeface="Times New Roman" pitchFamily="18" charset="0"/>
              </a:rPr>
              <a:t>Context</a:t>
            </a:r>
            <a:endParaRPr lang="en-US" sz="3200" dirty="0">
              <a:latin typeface="Times New Roman" pitchFamily="18" charset="0"/>
              <a:cs typeface="Times New Roman" pitchFamily="18" charset="0"/>
            </a:endParaRPr>
          </a:p>
        </p:txBody>
      </p:sp>
      <p:sp>
        <p:nvSpPr>
          <p:cNvPr id="3" name="Text Placeholder 2"/>
          <p:cNvSpPr>
            <a:spLocks noGrp="1"/>
          </p:cNvSpPr>
          <p:nvPr>
            <p:ph type="body" sz="quarter" idx="13"/>
          </p:nvPr>
        </p:nvSpPr>
        <p:spPr>
          <a:xfrm>
            <a:off x="457200" y="974400"/>
            <a:ext cx="8534400" cy="854400"/>
          </a:xfrm>
        </p:spPr>
        <p:txBody>
          <a:bodyPr>
            <a:noAutofit/>
          </a:bodyPr>
          <a:lstStyle/>
          <a:p>
            <a:r>
              <a:rPr lang="en-US" b="1" dirty="0">
                <a:latin typeface="Times New Roman" pitchFamily="18" charset="0"/>
                <a:cs typeface="Times New Roman" pitchFamily="18" charset="0"/>
              </a:rPr>
              <a:t>Efficient Capital Markets</a:t>
            </a:r>
          </a:p>
          <a:p>
            <a:r>
              <a:rPr lang="en-US" sz="2000" u="sng" dirty="0" smtClean="0">
                <a:latin typeface="Times New Roman" pitchFamily="18" charset="0"/>
                <a:cs typeface="Times New Roman" pitchFamily="18" charset="0"/>
              </a:rPr>
              <a:t>Time-Series Behavior of Prices of Capital Assets</a:t>
            </a: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1262904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219199"/>
          </a:xfrm>
        </p:spPr>
        <p:txBody>
          <a:bodyPr>
            <a:noAutofit/>
          </a:bodyPr>
          <a:lstStyle/>
          <a:p>
            <a:pPr lvl="0"/>
            <a:r>
              <a:rPr lang="en-US" sz="3200" dirty="0">
                <a:latin typeface="Times New Roman" pitchFamily="18" charset="0"/>
                <a:cs typeface="Times New Roman" pitchFamily="18" charset="0"/>
              </a:rPr>
              <a:t>12.2 Market Efficiency in a Market-Model and CAPM </a:t>
            </a:r>
            <a:r>
              <a:rPr lang="en-US" sz="3200" dirty="0" smtClean="0">
                <a:latin typeface="Times New Roman" pitchFamily="18" charset="0"/>
                <a:cs typeface="Times New Roman" pitchFamily="18" charset="0"/>
              </a:rPr>
              <a:t>Context</a:t>
            </a:r>
            <a:endParaRPr lang="en-US" sz="4000" dirty="0">
              <a:latin typeface="Times New Roman" pitchFamily="18" charset="0"/>
              <a:cs typeface="Times New Roman" pitchFamily="18" charset="0"/>
            </a:endParaRPr>
          </a:p>
        </p:txBody>
      </p:sp>
      <p:sp>
        <p:nvSpPr>
          <p:cNvPr id="5" name="Content Placeholder 4"/>
          <p:cNvSpPr>
            <a:spLocks noGrp="1"/>
          </p:cNvSpPr>
          <p:nvPr>
            <p:ph idx="1"/>
          </p:nvPr>
        </p:nvSpPr>
        <p:spPr>
          <a:xfrm>
            <a:off x="457200" y="1752599"/>
            <a:ext cx="8229600" cy="4373565"/>
          </a:xfrm>
        </p:spPr>
        <p:txBody>
          <a:bodyPr>
            <a:normAutofit/>
          </a:bodyPr>
          <a:lstStyle/>
          <a:p>
            <a:pPr marL="0" marR="0" lvl="0" indent="0" algn="just">
              <a:lnSpc>
                <a:spcPct val="150000"/>
              </a:lnSpc>
              <a:spcBef>
                <a:spcPts val="0"/>
              </a:spcBef>
              <a:spcAft>
                <a:spcPts val="0"/>
              </a:spcAft>
              <a:buNone/>
              <a:tabLst>
                <a:tab pos="0" algn="l"/>
                <a:tab pos="609600" algn="l"/>
              </a:tabLst>
            </a:pPr>
            <a:r>
              <a:rPr lang="en-US" sz="2000" kern="50" dirty="0">
                <a:latin typeface="Times New Roman"/>
                <a:ea typeface="PMingLiU"/>
              </a:rPr>
              <a:t>With this as background, the discussion now turns to the</a:t>
            </a:r>
            <a:r>
              <a:rPr lang="en-US" sz="2000" i="1" kern="50" dirty="0">
                <a:latin typeface="Times New Roman"/>
                <a:ea typeface="PMingLiU"/>
              </a:rPr>
              <a:t> empirical testing of the EMH</a:t>
            </a:r>
            <a:r>
              <a:rPr lang="en-US" sz="2000" kern="50" dirty="0">
                <a:latin typeface="Times New Roman"/>
                <a:ea typeface="PMingLiU"/>
              </a:rPr>
              <a:t>. It is constructive, however, first to discuss the </a:t>
            </a:r>
            <a:r>
              <a:rPr lang="en-US" sz="2000" i="1" kern="50" dirty="0">
                <a:latin typeface="Times New Roman"/>
                <a:ea typeface="PMingLiU"/>
              </a:rPr>
              <a:t>model used</a:t>
            </a:r>
            <a:r>
              <a:rPr lang="en-US" sz="2000" kern="50" dirty="0">
                <a:latin typeface="Times New Roman"/>
                <a:ea typeface="PMingLiU"/>
              </a:rPr>
              <a:t> when this theory is </a:t>
            </a:r>
            <a:r>
              <a:rPr lang="en-US" sz="2000" kern="50" dirty="0" smtClean="0">
                <a:latin typeface="Times New Roman"/>
                <a:ea typeface="PMingLiU"/>
              </a:rPr>
              <a:t>tested, especially when testing the </a:t>
            </a:r>
            <a:r>
              <a:rPr lang="en-US" sz="2000" u="sng" kern="50" dirty="0" smtClean="0">
                <a:latin typeface="Times New Roman"/>
                <a:ea typeface="PMingLiU"/>
              </a:rPr>
              <a:t>Semi-Strong Form of Efficiency</a:t>
            </a:r>
            <a:r>
              <a:rPr lang="en-US" sz="2000" kern="50" dirty="0" smtClean="0">
                <a:latin typeface="Times New Roman"/>
                <a:ea typeface="PMingLiU"/>
              </a:rPr>
              <a:t>.</a:t>
            </a:r>
            <a:endParaRPr lang="en-US" sz="2000" kern="50" dirty="0">
              <a:latin typeface="Times New Roman"/>
              <a:ea typeface="PMingLiU"/>
            </a:endParaRP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24</a:t>
            </a:fld>
            <a:endParaRPr lang="en-US">
              <a:solidFill>
                <a:schemeClr val="accent6">
                  <a:lumMod val="20000"/>
                  <a:lumOff val="80000"/>
                </a:schemeClr>
              </a:solidFill>
            </a:endParaRPr>
          </a:p>
        </p:txBody>
      </p:sp>
    </p:spTree>
    <p:extLst>
      <p:ext uri="{BB962C8B-B14F-4D97-AF65-F5344CB8AC3E}">
        <p14:creationId xmlns:p14="http://schemas.microsoft.com/office/powerpoint/2010/main" val="2762918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52400" y="1600200"/>
                <a:ext cx="8839200" cy="4876800"/>
              </a:xfrm>
            </p:spPr>
            <p:txBody>
              <a:bodyPr>
                <a:normAutofit fontScale="92500" lnSpcReduction="20000"/>
              </a:bodyPr>
              <a:lstStyle/>
              <a:p>
                <a:pPr marL="0" marR="0" lvl="0" indent="0" algn="just">
                  <a:lnSpc>
                    <a:spcPct val="150000"/>
                  </a:lnSpc>
                  <a:spcBef>
                    <a:spcPts val="0"/>
                  </a:spcBef>
                  <a:spcAft>
                    <a:spcPts val="0"/>
                  </a:spcAft>
                  <a:buNone/>
                  <a:tabLst>
                    <a:tab pos="0" algn="l"/>
                    <a:tab pos="609600" algn="l"/>
                  </a:tabLst>
                </a:pPr>
                <a:r>
                  <a:rPr lang="en-US" sz="1800" kern="50" dirty="0" smtClean="0">
                    <a:latin typeface="Times New Roman"/>
                    <a:ea typeface="PMingLiU"/>
                  </a:rPr>
                  <a:t>Following Chapters 3 and 9, the market model can be defined as</a:t>
                </a:r>
              </a:p>
              <a:p>
                <a:pPr marL="0" marR="0" indent="0" algn="just">
                  <a:lnSpc>
                    <a:spcPct val="100000"/>
                  </a:lnSpc>
                  <a:spcBef>
                    <a:spcPts val="0"/>
                  </a:spcBef>
                  <a:spcAft>
                    <a:spcPts val="0"/>
                  </a:spcAft>
                  <a:buNone/>
                </a:pPr>
                <a:endParaRPr lang="en-US" sz="1800" kern="50" dirty="0" smtClean="0">
                  <a:effectLst/>
                  <a:latin typeface="Times New Roman"/>
                  <a:ea typeface="PMingLiU"/>
                </a:endParaRPr>
              </a:p>
              <a:p>
                <a:pPr marL="0" marR="0" indent="0" algn="just">
                  <a:lnSpc>
                    <a:spcPct val="120000"/>
                  </a:lnSpc>
                  <a:spcBef>
                    <a:spcPts val="0"/>
                  </a:spcBef>
                  <a:spcAft>
                    <a:spcPts val="1200"/>
                  </a:spcAft>
                  <a:buNone/>
                  <a:tabLst>
                    <a:tab pos="4060825" algn="ctr"/>
                    <a:tab pos="8632825" algn="r"/>
                  </a:tabLst>
                </a:pPr>
                <a:r>
                  <a:rPr lang="en-US" sz="1800" dirty="0"/>
                  <a:t>	</a:t>
                </a:r>
                <a14:m>
                  <m:oMath xmlns:m="http://schemas.openxmlformats.org/officeDocument/2006/math">
                    <m:sSub>
                      <m:sSubPr>
                        <m:ctrlPr>
                          <a:rPr lang="en-US" sz="1800" i="1">
                            <a:latin typeface="Cambria Math"/>
                          </a:rPr>
                        </m:ctrlPr>
                      </m:sSubPr>
                      <m:e>
                        <m:r>
                          <a:rPr lang="en-US" sz="1800" i="1">
                            <a:latin typeface="Cambria Math"/>
                          </a:rPr>
                          <m:t>𝑅</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𝛼</m:t>
                        </m:r>
                      </m:e>
                      <m:sub>
                        <m:r>
                          <a:rPr lang="en-US" sz="1800" i="1">
                            <a:latin typeface="Cambria Math"/>
                          </a:rPr>
                          <m:t>𝑗</m:t>
                        </m:r>
                      </m:sub>
                    </m:sSub>
                    <m:r>
                      <a:rPr lang="en-US" sz="1800">
                        <a:latin typeface="Cambria Math"/>
                      </a:rPr>
                      <m:t>+</m:t>
                    </m:r>
                    <m:sSub>
                      <m:sSubPr>
                        <m:ctrlPr>
                          <a:rPr lang="en-US" sz="1800" i="1">
                            <a:latin typeface="Cambria Math"/>
                          </a:rPr>
                        </m:ctrlPr>
                      </m:sSubPr>
                      <m:e>
                        <m:r>
                          <a:rPr lang="en-US" sz="1800" i="1">
                            <a:latin typeface="Cambria Math"/>
                          </a:rPr>
                          <m:t>𝛽</m:t>
                        </m:r>
                      </m:e>
                      <m:sub>
                        <m:r>
                          <a:rPr lang="en-US" sz="1800" i="1">
                            <a:latin typeface="Cambria Math"/>
                          </a:rPr>
                          <m:t>𝑗</m:t>
                        </m:r>
                      </m:sub>
                    </m:sSub>
                    <m:sSub>
                      <m:sSubPr>
                        <m:ctrlPr>
                          <a:rPr lang="en-US" sz="1800" i="1">
                            <a:latin typeface="Cambria Math"/>
                          </a:rPr>
                        </m:ctrlPr>
                      </m:sSubPr>
                      <m:e>
                        <m:r>
                          <a:rPr lang="en-US" sz="1800" i="1">
                            <a:latin typeface="Cambria Math"/>
                          </a:rPr>
                          <m:t>𝑅</m:t>
                        </m:r>
                      </m:e>
                      <m:sub>
                        <m:r>
                          <a:rPr lang="en-US" sz="1800" i="1">
                            <a:latin typeface="Cambria Math"/>
                          </a:rPr>
                          <m:t>𝑚</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𝜇</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oMath>
                </a14:m>
                <a:r>
                  <a:rPr lang="en-US" sz="1800" dirty="0"/>
                  <a:t>	</a:t>
                </a:r>
                <a:r>
                  <a:rPr lang="en-US" sz="1800" dirty="0" smtClean="0">
                    <a:latin typeface="Times New Roman" pitchFamily="18" charset="0"/>
                    <a:cs typeface="Times New Roman" pitchFamily="18" charset="0"/>
                  </a:rPr>
                  <a:t>(12.4)</a:t>
                </a:r>
              </a:p>
              <a:p>
                <a:pPr marL="0" marR="0" indent="0">
                  <a:lnSpc>
                    <a:spcPct val="100000"/>
                  </a:lnSpc>
                  <a:spcBef>
                    <a:spcPts val="0"/>
                  </a:spcBef>
                  <a:spcAft>
                    <a:spcPts val="0"/>
                  </a:spcAft>
                  <a:buNone/>
                </a:pPr>
                <a14:m>
                  <m:oMath xmlns:m="http://schemas.openxmlformats.org/officeDocument/2006/math">
                    <m:sSub>
                      <m:sSubPr>
                        <m:ctrlPr>
                          <a:rPr lang="en-US" sz="1800" i="1">
                            <a:latin typeface="Cambria Math"/>
                          </a:rPr>
                        </m:ctrlPr>
                      </m:sSubPr>
                      <m:e>
                        <m:r>
                          <a:rPr lang="en-US" sz="1800" i="1">
                            <a:latin typeface="Cambria Math"/>
                          </a:rPr>
                          <m:t>𝑅</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oMath>
                </a14:m>
                <a:r>
                  <a:rPr lang="en-US" sz="1800" kern="50" dirty="0">
                    <a:latin typeface="Times New Roman"/>
                    <a:ea typeface="PMingLiU"/>
                  </a:rPr>
                  <a:t> = the rate of return on security </a:t>
                </a:r>
                <a:r>
                  <a:rPr lang="en-US" sz="1800" i="1" kern="50" dirty="0">
                    <a:latin typeface="Times New Roman"/>
                    <a:ea typeface="PMingLiU"/>
                  </a:rPr>
                  <a:t>j</a:t>
                </a:r>
                <a:r>
                  <a:rPr lang="en-US" sz="1800" kern="50" dirty="0">
                    <a:latin typeface="Times New Roman"/>
                    <a:ea typeface="PMingLiU"/>
                  </a:rPr>
                  <a:t> for the period for </a:t>
                </a:r>
                <a:r>
                  <a:rPr lang="en-US" sz="1800" i="1" kern="50" dirty="0">
                    <a:latin typeface="Times New Roman"/>
                    <a:ea typeface="PMingLiU"/>
                  </a:rPr>
                  <a:t>t</a:t>
                </a:r>
                <a:r>
                  <a:rPr lang="en-US" sz="1800" kern="50" dirty="0">
                    <a:latin typeface="Times New Roman"/>
                    <a:ea typeface="PMingLiU"/>
                  </a:rPr>
                  <a:t> to </a:t>
                </a:r>
                <a:r>
                  <a:rPr lang="en-US" sz="1800" i="1" kern="50" dirty="0">
                    <a:latin typeface="Times New Roman"/>
                    <a:ea typeface="PMingLiU"/>
                  </a:rPr>
                  <a:t>t</a:t>
                </a:r>
                <a:r>
                  <a:rPr lang="en-US" sz="1800" kern="50" dirty="0">
                    <a:latin typeface="Times New Roman"/>
                    <a:ea typeface="PMingLiU"/>
                  </a:rPr>
                  <a:t> + </a:t>
                </a:r>
                <a:r>
                  <a:rPr lang="en-US" sz="1800" kern="50" dirty="0" smtClean="0">
                    <a:latin typeface="Times New Roman"/>
                    <a:ea typeface="PMingLiU"/>
                  </a:rPr>
                  <a:t>1;</a:t>
                </a:r>
                <a:endParaRPr lang="en-US" sz="1800" kern="50" dirty="0">
                  <a:latin typeface="Times New Roman"/>
                  <a:ea typeface="PMingLiU"/>
                </a:endParaRPr>
              </a:p>
              <a:p>
                <a:pPr marL="0" marR="0" indent="0">
                  <a:lnSpc>
                    <a:spcPct val="100000"/>
                  </a:lnSpc>
                  <a:spcBef>
                    <a:spcPts val="0"/>
                  </a:spcBef>
                  <a:spcAft>
                    <a:spcPts val="0"/>
                  </a:spcAft>
                  <a:buNone/>
                </a:pPr>
                <a14:m>
                  <m:oMath xmlns:m="http://schemas.openxmlformats.org/officeDocument/2006/math">
                    <m:sSub>
                      <m:sSubPr>
                        <m:ctrlPr>
                          <a:rPr lang="en-US" sz="1800" i="1">
                            <a:latin typeface="Cambria Math"/>
                          </a:rPr>
                        </m:ctrlPr>
                      </m:sSubPr>
                      <m:e>
                        <m:r>
                          <a:rPr lang="en-US" sz="1800" i="1">
                            <a:latin typeface="Cambria Math"/>
                          </a:rPr>
                          <m:t>𝑅</m:t>
                        </m:r>
                      </m:e>
                      <m:sub>
                        <m:r>
                          <a:rPr lang="en-US" sz="1800" i="1">
                            <a:latin typeface="Cambria Math"/>
                          </a:rPr>
                          <m:t>𝑚</m:t>
                        </m:r>
                        <m:r>
                          <a:rPr lang="en-US" sz="1800">
                            <a:latin typeface="Cambria Math"/>
                          </a:rPr>
                          <m:t>,</m:t>
                        </m:r>
                        <m:r>
                          <a:rPr lang="en-US" sz="1800" i="1">
                            <a:latin typeface="Cambria Math"/>
                          </a:rPr>
                          <m:t>𝑡</m:t>
                        </m:r>
                        <m:r>
                          <a:rPr lang="en-US" sz="1800">
                            <a:latin typeface="Cambria Math"/>
                          </a:rPr>
                          <m:t>+1</m:t>
                        </m:r>
                      </m:sub>
                    </m:sSub>
                  </m:oMath>
                </a14:m>
                <a:r>
                  <a:rPr lang="en-US" sz="1800" kern="50" dirty="0">
                    <a:latin typeface="Times New Roman"/>
                    <a:ea typeface="PMingLiU"/>
                  </a:rPr>
                  <a:t> = the corresponding return on a market index </a:t>
                </a:r>
                <a:r>
                  <a:rPr lang="en-US" sz="1800" i="1" kern="50" dirty="0">
                    <a:latin typeface="Times New Roman"/>
                    <a:ea typeface="PMingLiU"/>
                  </a:rPr>
                  <a:t>m</a:t>
                </a:r>
                <a:r>
                  <a:rPr lang="en-US" sz="1800" kern="50" dirty="0">
                    <a:latin typeface="Times New Roman"/>
                    <a:ea typeface="PMingLiU"/>
                  </a:rPr>
                  <a:t>;</a:t>
                </a:r>
              </a:p>
              <a:p>
                <a:pPr marL="0" marR="0" indent="0">
                  <a:lnSpc>
                    <a:spcPct val="100000"/>
                  </a:lnSpc>
                  <a:spcBef>
                    <a:spcPts val="0"/>
                  </a:spcBef>
                  <a:spcAft>
                    <a:spcPts val="0"/>
                  </a:spcAft>
                  <a:buNone/>
                </a:pPr>
                <a14:m>
                  <m:oMath xmlns:m="http://schemas.openxmlformats.org/officeDocument/2006/math">
                    <m:sSub>
                      <m:sSubPr>
                        <m:ctrlPr>
                          <a:rPr lang="en-US" sz="1800" i="1">
                            <a:latin typeface="Cambria Math"/>
                          </a:rPr>
                        </m:ctrlPr>
                      </m:sSubPr>
                      <m:e>
                        <m:r>
                          <a:rPr lang="en-US" sz="1800" i="1">
                            <a:latin typeface="Cambria Math"/>
                          </a:rPr>
                          <m:t>𝛼</m:t>
                        </m:r>
                      </m:e>
                      <m:sub>
                        <m:r>
                          <a:rPr lang="en-US" sz="1800" i="1">
                            <a:latin typeface="Cambria Math"/>
                          </a:rPr>
                          <m:t>𝑗</m:t>
                        </m:r>
                      </m:sub>
                    </m:sSub>
                  </m:oMath>
                </a14:m>
                <a:r>
                  <a:rPr lang="en-US" sz="1800" kern="50" dirty="0">
                    <a:latin typeface="Times New Roman"/>
                    <a:ea typeface="PMingLiU"/>
                  </a:rPr>
                  <a:t> and  </a:t>
                </a:r>
                <a14:m>
                  <m:oMath xmlns:m="http://schemas.openxmlformats.org/officeDocument/2006/math">
                    <m:sSub>
                      <m:sSubPr>
                        <m:ctrlPr>
                          <a:rPr lang="en-US" sz="1800" i="1">
                            <a:latin typeface="Cambria Math"/>
                          </a:rPr>
                        </m:ctrlPr>
                      </m:sSubPr>
                      <m:e>
                        <m:r>
                          <a:rPr lang="en-US" sz="1800" i="1">
                            <a:latin typeface="Cambria Math"/>
                          </a:rPr>
                          <m:t>𝛽</m:t>
                        </m:r>
                      </m:e>
                      <m:sub>
                        <m:r>
                          <a:rPr lang="en-US" sz="1800" i="1">
                            <a:latin typeface="Cambria Math"/>
                          </a:rPr>
                          <m:t>𝑗</m:t>
                        </m:r>
                      </m:sub>
                    </m:sSub>
                  </m:oMath>
                </a14:m>
                <a:r>
                  <a:rPr lang="en-US" sz="1800" kern="50" dirty="0" smtClean="0">
                    <a:latin typeface="Times New Roman"/>
                    <a:ea typeface="PMingLiU"/>
                  </a:rPr>
                  <a:t> </a:t>
                </a:r>
                <a:r>
                  <a:rPr lang="en-US" sz="1800" kern="50" dirty="0">
                    <a:latin typeface="Times New Roman"/>
                    <a:ea typeface="PMingLiU"/>
                  </a:rPr>
                  <a:t>= parameters that vary from security to security; and </a:t>
                </a:r>
              </a:p>
              <a:p>
                <a:pPr marL="0" marR="0" indent="0">
                  <a:lnSpc>
                    <a:spcPct val="100000"/>
                  </a:lnSpc>
                  <a:spcBef>
                    <a:spcPts val="0"/>
                  </a:spcBef>
                  <a:spcAft>
                    <a:spcPts val="0"/>
                  </a:spcAft>
                  <a:buNone/>
                </a:pPr>
                <a14:m>
                  <m:oMath xmlns:m="http://schemas.openxmlformats.org/officeDocument/2006/math">
                    <m:sSub>
                      <m:sSubPr>
                        <m:ctrlPr>
                          <a:rPr lang="en-US" sz="1800" i="1">
                            <a:latin typeface="Cambria Math"/>
                          </a:rPr>
                        </m:ctrlPr>
                      </m:sSubPr>
                      <m:e>
                        <m:r>
                          <a:rPr lang="en-US" sz="1800" i="1">
                            <a:latin typeface="Cambria Math"/>
                          </a:rPr>
                          <m:t>𝜇</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oMath>
                </a14:m>
                <a:r>
                  <a:rPr lang="en-US" sz="1800" kern="50" dirty="0" smtClean="0">
                    <a:latin typeface="Times New Roman"/>
                    <a:ea typeface="PMingLiU"/>
                  </a:rPr>
                  <a:t> </a:t>
                </a:r>
                <a:r>
                  <a:rPr lang="en-US" sz="1800" kern="50" dirty="0">
                    <a:latin typeface="Times New Roman"/>
                    <a:ea typeface="PMingLiU"/>
                  </a:rPr>
                  <a:t>= error term</a:t>
                </a:r>
                <a:r>
                  <a:rPr lang="en-US" sz="1800" kern="50" dirty="0" smtClean="0">
                    <a:latin typeface="Times New Roman"/>
                    <a:ea typeface="PMingLiU"/>
                  </a:rPr>
                  <a:t>.</a:t>
                </a:r>
              </a:p>
              <a:p>
                <a:pPr marL="0" marR="0" indent="0">
                  <a:lnSpc>
                    <a:spcPct val="100000"/>
                  </a:lnSpc>
                  <a:spcBef>
                    <a:spcPts val="0"/>
                  </a:spcBef>
                  <a:spcAft>
                    <a:spcPts val="0"/>
                  </a:spcAft>
                  <a:buNone/>
                </a:pPr>
                <a:endParaRPr lang="en-US" sz="1800" kern="50" dirty="0">
                  <a:latin typeface="Times New Roman"/>
                  <a:ea typeface="PMingLiU"/>
                </a:endParaRPr>
              </a:p>
              <a:p>
                <a:pPr marL="0" marR="0" indent="0">
                  <a:lnSpc>
                    <a:spcPct val="100000"/>
                  </a:lnSpc>
                  <a:spcBef>
                    <a:spcPts val="0"/>
                  </a:spcBef>
                  <a:spcAft>
                    <a:spcPts val="0"/>
                  </a:spcAft>
                  <a:buNone/>
                </a:pPr>
                <a:r>
                  <a:rPr lang="en-US" sz="1800" kern="50" dirty="0" smtClean="0">
                    <a:latin typeface="Times New Roman"/>
                    <a:ea typeface="PMingLiU"/>
                  </a:rPr>
                  <a:t>Risk free rate is incorporated into </a:t>
                </a:r>
                <a14:m>
                  <m:oMath xmlns:m="http://schemas.openxmlformats.org/officeDocument/2006/math">
                    <m:sSub>
                      <m:sSubPr>
                        <m:ctrlPr>
                          <a:rPr lang="en-US" sz="1800" i="1">
                            <a:latin typeface="Cambria Math"/>
                          </a:rPr>
                        </m:ctrlPr>
                      </m:sSubPr>
                      <m:e>
                        <m:r>
                          <a:rPr lang="en-US" sz="1800" i="1">
                            <a:latin typeface="Cambria Math"/>
                          </a:rPr>
                          <m:t>𝛼</m:t>
                        </m:r>
                      </m:e>
                      <m:sub>
                        <m:r>
                          <a:rPr lang="en-US" sz="1800" i="1">
                            <a:latin typeface="Cambria Math"/>
                          </a:rPr>
                          <m:t>𝑗</m:t>
                        </m:r>
                      </m:sub>
                    </m:sSub>
                  </m:oMath>
                </a14:m>
                <a:r>
                  <a:rPr lang="en-US" sz="1800" kern="50" dirty="0">
                    <a:latin typeface="Times New Roman"/>
                    <a:ea typeface="PMingLiU"/>
                  </a:rPr>
                  <a:t> and  </a:t>
                </a:r>
                <a14:m>
                  <m:oMath xmlns:m="http://schemas.openxmlformats.org/officeDocument/2006/math">
                    <m:sSub>
                      <m:sSubPr>
                        <m:ctrlPr>
                          <a:rPr lang="en-US" sz="1800" i="1">
                            <a:latin typeface="Cambria Math"/>
                          </a:rPr>
                        </m:ctrlPr>
                      </m:sSubPr>
                      <m:e>
                        <m:r>
                          <a:rPr lang="en-US" sz="1800" i="1">
                            <a:latin typeface="Cambria Math"/>
                          </a:rPr>
                          <m:t>𝛽</m:t>
                        </m:r>
                      </m:e>
                      <m:sub>
                        <m:r>
                          <a:rPr lang="en-US" sz="1800" i="1">
                            <a:latin typeface="Cambria Math"/>
                          </a:rPr>
                          <m:t>𝑗</m:t>
                        </m:r>
                      </m:sub>
                    </m:sSub>
                  </m:oMath>
                </a14:m>
                <a:r>
                  <a:rPr lang="en-US" sz="1800" kern="50" dirty="0">
                    <a:latin typeface="Times New Roman"/>
                    <a:ea typeface="PMingLiU"/>
                  </a:rPr>
                  <a:t> </a:t>
                </a:r>
                <a:r>
                  <a:rPr lang="en-US" sz="1800" kern="50" dirty="0" smtClean="0">
                    <a:latin typeface="Times New Roman"/>
                    <a:ea typeface="PMingLiU"/>
                  </a:rPr>
                  <a:t>by the following</a:t>
                </a:r>
              </a:p>
              <a:p>
                <a:pPr marL="0" lvl="0" indent="0" algn="just">
                  <a:lnSpc>
                    <a:spcPct val="160000"/>
                  </a:lnSpc>
                  <a:spcBef>
                    <a:spcPts val="0"/>
                  </a:spcBef>
                  <a:buClr>
                    <a:srgbClr val="0C0C0C">
                      <a:lumMod val="20000"/>
                      <a:lumOff val="80000"/>
                    </a:srgbClr>
                  </a:buClr>
                  <a:buNone/>
                  <a:tabLst>
                    <a:tab pos="4060825" algn="ctr"/>
                    <a:tab pos="8632825" algn="r"/>
                  </a:tabLst>
                </a:pPr>
                <a:r>
                  <a:rPr lang="en-US" sz="1800" dirty="0">
                    <a:solidFill>
                      <a:srgbClr val="002060">
                        <a:lumMod val="75000"/>
                      </a:srgbClr>
                    </a:solidFill>
                  </a:rPr>
                  <a:t>	</a:t>
                </a:r>
                <a14:m>
                  <m:oMath xmlns:m="http://schemas.openxmlformats.org/officeDocument/2006/math">
                    <m:sSub>
                      <m:sSubPr>
                        <m:ctrlPr>
                          <a:rPr lang="en-US" sz="1800" i="1">
                            <a:latin typeface="Cambria Math"/>
                          </a:rPr>
                        </m:ctrlPr>
                      </m:sSubPr>
                      <m:e>
                        <m:r>
                          <a:rPr lang="en-US" sz="1800" i="1">
                            <a:latin typeface="Cambria Math"/>
                          </a:rPr>
                          <m:t>𝛼</m:t>
                        </m:r>
                      </m:e>
                      <m:sub>
                        <m:r>
                          <a:rPr lang="en-US" sz="1800" i="1">
                            <a:latin typeface="Cambria Math"/>
                          </a:rPr>
                          <m:t>𝑗</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r>
                      <a:rPr lang="en-US" sz="1800">
                        <a:latin typeface="Cambria Math"/>
                      </a:rPr>
                      <m:t>)=</m:t>
                    </m:r>
                    <m:sSub>
                      <m:sSubPr>
                        <m:ctrlPr>
                          <a:rPr lang="en-US" sz="1800" i="1">
                            <a:latin typeface="Cambria Math"/>
                          </a:rPr>
                        </m:ctrlPr>
                      </m:sSubPr>
                      <m:e>
                        <m:r>
                          <a:rPr lang="en-US" sz="1800" i="1">
                            <a:latin typeface="Cambria Math"/>
                          </a:rPr>
                          <m:t>𝑅</m:t>
                        </m:r>
                      </m:e>
                      <m:sub>
                        <m:r>
                          <a:rPr lang="en-US" sz="1800" i="1">
                            <a:latin typeface="Cambria Math"/>
                          </a:rPr>
                          <m:t>𝑓</m:t>
                        </m:r>
                        <m:r>
                          <a:rPr lang="en-US" sz="1800">
                            <a:latin typeface="Cambria Math"/>
                          </a:rPr>
                          <m:t>,</m:t>
                        </m:r>
                        <m:r>
                          <a:rPr lang="en-US" sz="1800" i="1">
                            <a:latin typeface="Cambria Math"/>
                          </a:rPr>
                          <m:t>𝑡</m:t>
                        </m:r>
                        <m:r>
                          <a:rPr lang="en-US" sz="1800">
                            <a:latin typeface="Cambria Math"/>
                          </a:rPr>
                          <m:t>+1</m:t>
                        </m:r>
                      </m:sub>
                    </m:sSub>
                    <m:r>
                      <a:rPr lang="en-US" sz="1800">
                        <a:latin typeface="Cambria Math"/>
                      </a:rPr>
                      <m:t>[1−</m:t>
                    </m:r>
                    <m:sSub>
                      <m:sSubPr>
                        <m:ctrlPr>
                          <a:rPr lang="en-US" sz="1800" i="1">
                            <a:latin typeface="Cambria Math"/>
                          </a:rPr>
                        </m:ctrlPr>
                      </m:sSubPr>
                      <m:e>
                        <m:r>
                          <a:rPr lang="en-US" sz="1800" i="1">
                            <a:latin typeface="Cambria Math"/>
                          </a:rPr>
                          <m:t>𝛽</m:t>
                        </m:r>
                      </m:e>
                      <m:sub>
                        <m:r>
                          <a:rPr lang="en-US" sz="1800" i="1">
                            <a:latin typeface="Cambria Math"/>
                          </a:rPr>
                          <m:t>𝑗</m:t>
                        </m:r>
                      </m:sub>
                    </m:sSub>
                    <m:d>
                      <m:dPr>
                        <m:ctrlPr>
                          <a:rPr lang="en-US" sz="1800" i="1">
                            <a:latin typeface="Cambria Math"/>
                          </a:rPr>
                        </m:ctrlPr>
                      </m:dPr>
                      <m:e>
                        <m:sSub>
                          <m:sSubPr>
                            <m:ctrlPr>
                              <a:rPr lang="en-US" sz="1800" i="1">
                                <a:latin typeface="Cambria Math"/>
                              </a:rPr>
                            </m:ctrlPr>
                          </m:sSubPr>
                          <m:e>
                            <m:r>
                              <a:rPr lang="en-US" sz="1800" i="1">
                                <a:latin typeface="Cambria Math"/>
                              </a:rPr>
                              <m:t>𝛷</m:t>
                            </m:r>
                          </m:e>
                          <m:sub>
                            <m:r>
                              <a:rPr lang="en-US" sz="1800" i="1">
                                <a:latin typeface="Cambria Math"/>
                              </a:rPr>
                              <m:t>𝑡</m:t>
                            </m:r>
                          </m:sub>
                        </m:sSub>
                      </m:e>
                    </m:d>
                    <m:r>
                      <a:rPr lang="en-US" sz="1800">
                        <a:latin typeface="Cambria Math"/>
                      </a:rPr>
                      <m:t>]</m:t>
                    </m:r>
                  </m:oMath>
                </a14:m>
                <a:r>
                  <a:rPr lang="en-US" sz="1800" dirty="0">
                    <a:solidFill>
                      <a:srgbClr val="002060">
                        <a:lumMod val="75000"/>
                      </a:srgbClr>
                    </a:solidFill>
                  </a:rPr>
                  <a:t>	</a:t>
                </a:r>
                <a:r>
                  <a:rPr lang="en-US" sz="1800" dirty="0">
                    <a:solidFill>
                      <a:srgbClr val="002060">
                        <a:lumMod val="75000"/>
                      </a:srgbClr>
                    </a:solidFill>
                    <a:latin typeface="Times New Roman" pitchFamily="18" charset="0"/>
                    <a:cs typeface="Times New Roman" pitchFamily="18" charset="0"/>
                  </a:rPr>
                  <a:t>(</a:t>
                </a:r>
                <a:r>
                  <a:rPr lang="en-US" sz="1800" dirty="0" smtClean="0">
                    <a:solidFill>
                      <a:srgbClr val="002060">
                        <a:lumMod val="75000"/>
                      </a:srgbClr>
                    </a:solidFill>
                    <a:latin typeface="Times New Roman" pitchFamily="18" charset="0"/>
                    <a:cs typeface="Times New Roman" pitchFamily="18" charset="0"/>
                  </a:rPr>
                  <a:t>12.6)</a:t>
                </a:r>
                <a:endParaRPr lang="en-US" sz="1800" dirty="0">
                  <a:solidFill>
                    <a:srgbClr val="002060">
                      <a:lumMod val="75000"/>
                    </a:srgbClr>
                  </a:solidFill>
                  <a:latin typeface="Times New Roman" pitchFamily="18" charset="0"/>
                  <a:cs typeface="Times New Roman" pitchFamily="18" charset="0"/>
                </a:endParaRPr>
              </a:p>
              <a:p>
                <a:pPr marL="0" lvl="0" indent="0" algn="just">
                  <a:lnSpc>
                    <a:spcPct val="160000"/>
                  </a:lnSpc>
                  <a:spcBef>
                    <a:spcPts val="0"/>
                  </a:spcBef>
                  <a:buClr>
                    <a:srgbClr val="0C0C0C">
                      <a:lumMod val="20000"/>
                      <a:lumOff val="80000"/>
                    </a:srgbClr>
                  </a:buClr>
                  <a:buNone/>
                  <a:tabLst>
                    <a:tab pos="4060825" algn="ctr"/>
                    <a:tab pos="8632825" algn="r"/>
                  </a:tabLst>
                </a:pPr>
                <a:r>
                  <a:rPr lang="en-US" sz="1800" dirty="0">
                    <a:solidFill>
                      <a:srgbClr val="002060">
                        <a:lumMod val="75000"/>
                      </a:srgbClr>
                    </a:solidFill>
                  </a:rPr>
                  <a:t>	</a:t>
                </a:r>
                <a14:m>
                  <m:oMath xmlns:m="http://schemas.openxmlformats.org/officeDocument/2006/math">
                    <m:sSub>
                      <m:sSubPr>
                        <m:ctrlPr>
                          <a:rPr lang="en-US" sz="1800" i="1">
                            <a:latin typeface="Cambria Math"/>
                          </a:rPr>
                        </m:ctrlPr>
                      </m:sSubPr>
                      <m:e>
                        <m:r>
                          <a:rPr lang="en-US" sz="1800" i="1">
                            <a:latin typeface="Cambria Math"/>
                          </a:rPr>
                          <m:t>𝛽</m:t>
                        </m:r>
                      </m:e>
                      <m:sub>
                        <m:r>
                          <a:rPr lang="en-US" sz="1800" i="1">
                            <a:latin typeface="Cambria Math"/>
                          </a:rPr>
                          <m:t>𝑗</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r>
                      <a:rPr lang="en-US" sz="1800">
                        <a:latin typeface="Cambria Math" pitchFamily="18" charset="0"/>
                        <a:ea typeface="Cambria Math" pitchFamily="18" charset="0"/>
                      </a:rPr>
                      <m:t>)=</m:t>
                    </m:r>
                    <m:f>
                      <m:fPr>
                        <m:ctrlPr>
                          <a:rPr lang="en-US" sz="1800" i="1">
                            <a:latin typeface="Cambria Math"/>
                            <a:ea typeface="Cambria Math" pitchFamily="18" charset="0"/>
                          </a:rPr>
                        </m:ctrlPr>
                      </m:fPr>
                      <m:num>
                        <m:d>
                          <m:dPr>
                            <m:begChr m:val=""/>
                            <m:ctrlPr>
                              <a:rPr lang="en-US" sz="1800" i="1">
                                <a:latin typeface="Cambria Math"/>
                                <a:ea typeface="Cambria Math" pitchFamily="18" charset="0"/>
                              </a:rPr>
                            </m:ctrlPr>
                          </m:dPr>
                          <m:e>
                            <m:r>
                              <m:rPr>
                                <m:nor/>
                              </m:rPr>
                              <a:rPr lang="en-US" sz="1800" i="1">
                                <a:latin typeface="Cambria Math" pitchFamily="18" charset="0"/>
                                <a:ea typeface="Cambria Math" pitchFamily="18" charset="0"/>
                              </a:rPr>
                              <m:t>Cov</m:t>
                            </m:r>
                            <m:r>
                              <m:rPr>
                                <m:nor/>
                              </m:rPr>
                              <a:rPr lang="en-US" sz="1800" i="1">
                                <a:latin typeface="Cambria Math" pitchFamily="18" charset="0"/>
                                <a:ea typeface="Cambria Math" pitchFamily="18" charset="0"/>
                              </a:rPr>
                              <m:t>(</m:t>
                            </m:r>
                            <m:sSub>
                              <m:sSubPr>
                                <m:ctrlPr>
                                  <a:rPr lang="en-US" sz="1800" i="1">
                                    <a:latin typeface="Cambria Math"/>
                                    <a:ea typeface="Cambria Math" pitchFamily="18" charset="0"/>
                                  </a:rPr>
                                </m:ctrlPr>
                              </m:sSubPr>
                              <m:e>
                                <m:r>
                                  <a:rPr lang="en-US" sz="1800" i="1">
                                    <a:latin typeface="Cambria Math" pitchFamily="18" charset="0"/>
                                    <a:ea typeface="Cambria Math" pitchFamily="18" charset="0"/>
                                  </a:rPr>
                                  <m:t>𝑅</m:t>
                                </m:r>
                              </m:e>
                              <m:sub>
                                <m:r>
                                  <a:rPr lang="en-US" sz="1800" i="1">
                                    <a:latin typeface="Cambria Math" pitchFamily="18" charset="0"/>
                                    <a:ea typeface="Cambria Math" pitchFamily="18" charset="0"/>
                                  </a:rPr>
                                  <m:t>𝑗</m:t>
                                </m:r>
                                <m:r>
                                  <a:rPr lang="en-US" sz="1800">
                                    <a:latin typeface="Cambria Math" pitchFamily="18" charset="0"/>
                                    <a:ea typeface="Cambria Math" pitchFamily="18" charset="0"/>
                                  </a:rPr>
                                  <m:t>,</m:t>
                                </m:r>
                                <m:r>
                                  <a:rPr lang="en-US" sz="1800" i="1">
                                    <a:latin typeface="Cambria Math" pitchFamily="18" charset="0"/>
                                    <a:ea typeface="Cambria Math" pitchFamily="18" charset="0"/>
                                  </a:rPr>
                                  <m:t>𝑡</m:t>
                                </m:r>
                                <m:r>
                                  <a:rPr lang="en-US" sz="1800">
                                    <a:latin typeface="Cambria Math" pitchFamily="18" charset="0"/>
                                    <a:ea typeface="Cambria Math" pitchFamily="18" charset="0"/>
                                  </a:rPr>
                                  <m:t>+1</m:t>
                                </m:r>
                              </m:sub>
                            </m:sSub>
                            <m:r>
                              <a:rPr lang="en-US" sz="1800">
                                <a:latin typeface="Cambria Math" pitchFamily="18" charset="0"/>
                                <a:ea typeface="Cambria Math" pitchFamily="18" charset="0"/>
                              </a:rPr>
                              <m:t>,</m:t>
                            </m:r>
                            <m:f>
                              <m:fPr>
                                <m:type m:val="lin"/>
                                <m:ctrlPr>
                                  <a:rPr lang="en-US" sz="1800" i="1">
                                    <a:latin typeface="Cambria Math"/>
                                    <a:ea typeface="Cambria Math" pitchFamily="18" charset="0"/>
                                  </a:rPr>
                                </m:ctrlPr>
                              </m:fPr>
                              <m:num>
                                <m:sSub>
                                  <m:sSubPr>
                                    <m:ctrlPr>
                                      <a:rPr lang="en-US" sz="1800" i="1">
                                        <a:latin typeface="Cambria Math"/>
                                        <a:ea typeface="Cambria Math" pitchFamily="18" charset="0"/>
                                      </a:rPr>
                                    </m:ctrlPr>
                                  </m:sSubPr>
                                  <m:e>
                                    <m:r>
                                      <a:rPr lang="en-US" sz="1800" i="1">
                                        <a:latin typeface="Cambria Math" pitchFamily="18" charset="0"/>
                                        <a:ea typeface="Cambria Math" pitchFamily="18" charset="0"/>
                                      </a:rPr>
                                      <m:t>𝑅</m:t>
                                    </m:r>
                                  </m:e>
                                  <m:sub>
                                    <m:r>
                                      <a:rPr lang="en-US" sz="1800" i="1">
                                        <a:latin typeface="Cambria Math" pitchFamily="18" charset="0"/>
                                        <a:ea typeface="Cambria Math" pitchFamily="18" charset="0"/>
                                      </a:rPr>
                                      <m:t>𝑚</m:t>
                                    </m:r>
                                    <m:r>
                                      <a:rPr lang="en-US" sz="1800">
                                        <a:latin typeface="Cambria Math" pitchFamily="18" charset="0"/>
                                        <a:ea typeface="Cambria Math" pitchFamily="18" charset="0"/>
                                      </a:rPr>
                                      <m:t>,</m:t>
                                    </m:r>
                                    <m:r>
                                      <a:rPr lang="en-US" sz="1800" i="1">
                                        <a:latin typeface="Cambria Math" pitchFamily="18" charset="0"/>
                                        <a:ea typeface="Cambria Math" pitchFamily="18" charset="0"/>
                                      </a:rPr>
                                      <m:t>𝑡</m:t>
                                    </m:r>
                                    <m:r>
                                      <a:rPr lang="en-US" sz="1800">
                                        <a:latin typeface="Cambria Math" pitchFamily="18" charset="0"/>
                                        <a:ea typeface="Cambria Math" pitchFamily="18" charset="0"/>
                                      </a:rPr>
                                      <m:t>+1</m:t>
                                    </m:r>
                                  </m:sub>
                                </m:sSub>
                              </m:num>
                              <m:den>
                                <m:sSub>
                                  <m:sSubPr>
                                    <m:ctrlPr>
                                      <a:rPr lang="en-US" sz="1800" i="1">
                                        <a:latin typeface="Cambria Math"/>
                                        <a:ea typeface="Cambria Math" pitchFamily="18" charset="0"/>
                                      </a:rPr>
                                    </m:ctrlPr>
                                  </m:sSubPr>
                                  <m:e>
                                    <m:r>
                                      <a:rPr lang="en-US" sz="1800" i="1">
                                        <a:latin typeface="Cambria Math" pitchFamily="18" charset="0"/>
                                        <a:ea typeface="Cambria Math" pitchFamily="18" charset="0"/>
                                      </a:rPr>
                                      <m:t>𝛷</m:t>
                                    </m:r>
                                  </m:e>
                                  <m:sub>
                                    <m:r>
                                      <a:rPr lang="en-US" sz="1800" i="1">
                                        <a:latin typeface="Cambria Math" pitchFamily="18" charset="0"/>
                                        <a:ea typeface="Cambria Math" pitchFamily="18" charset="0"/>
                                      </a:rPr>
                                      <m:t>𝑡</m:t>
                                    </m:r>
                                  </m:sub>
                                </m:sSub>
                              </m:den>
                            </m:f>
                          </m:e>
                        </m:d>
                      </m:num>
                      <m:den>
                        <m:d>
                          <m:dPr>
                            <m:begChr m:val=""/>
                            <m:ctrlPr>
                              <a:rPr lang="en-US" sz="1800" i="1">
                                <a:latin typeface="Cambria Math"/>
                                <a:ea typeface="Cambria Math" pitchFamily="18" charset="0"/>
                              </a:rPr>
                            </m:ctrlPr>
                          </m:dPr>
                          <m:e>
                            <m:sSup>
                              <m:sSupPr>
                                <m:ctrlPr>
                                  <a:rPr lang="en-US" sz="1800" i="1">
                                    <a:latin typeface="Cambria Math"/>
                                    <a:ea typeface="Cambria Math" pitchFamily="18" charset="0"/>
                                  </a:rPr>
                                </m:ctrlPr>
                              </m:sSupPr>
                              <m:e>
                                <m:r>
                                  <a:rPr lang="en-US" sz="1800" i="1">
                                    <a:latin typeface="Cambria Math" pitchFamily="18" charset="0"/>
                                    <a:ea typeface="Cambria Math" pitchFamily="18" charset="0"/>
                                  </a:rPr>
                                  <m:t>𝜎</m:t>
                                </m:r>
                              </m:e>
                              <m:sup>
                                <m:r>
                                  <a:rPr lang="en-US" sz="1800">
                                    <a:latin typeface="Cambria Math" pitchFamily="18" charset="0"/>
                                    <a:ea typeface="Cambria Math" pitchFamily="18" charset="0"/>
                                  </a:rPr>
                                  <m:t>2</m:t>
                                </m:r>
                              </m:sup>
                            </m:sSup>
                            <m:r>
                              <a:rPr lang="en-US" sz="1800">
                                <a:latin typeface="Cambria Math" pitchFamily="18" charset="0"/>
                                <a:ea typeface="Cambria Math" pitchFamily="18" charset="0"/>
                              </a:rPr>
                              <m:t>(</m:t>
                            </m:r>
                            <m:f>
                              <m:fPr>
                                <m:type m:val="lin"/>
                                <m:ctrlPr>
                                  <a:rPr lang="en-US" sz="1800" i="1">
                                    <a:latin typeface="Cambria Math"/>
                                    <a:ea typeface="Cambria Math" pitchFamily="18" charset="0"/>
                                  </a:rPr>
                                </m:ctrlPr>
                              </m:fPr>
                              <m:num>
                                <m:sSub>
                                  <m:sSubPr>
                                    <m:ctrlPr>
                                      <a:rPr lang="en-US" sz="1800" i="1">
                                        <a:latin typeface="Cambria Math"/>
                                        <a:ea typeface="Cambria Math" pitchFamily="18" charset="0"/>
                                      </a:rPr>
                                    </m:ctrlPr>
                                  </m:sSubPr>
                                  <m:e>
                                    <m:r>
                                      <a:rPr lang="en-US" sz="1800" i="1">
                                        <a:latin typeface="Cambria Math" pitchFamily="18" charset="0"/>
                                        <a:ea typeface="Cambria Math" pitchFamily="18" charset="0"/>
                                      </a:rPr>
                                      <m:t>𝑅</m:t>
                                    </m:r>
                                  </m:e>
                                  <m:sub>
                                    <m:r>
                                      <a:rPr lang="en-US" sz="1800" i="1">
                                        <a:latin typeface="Cambria Math" pitchFamily="18" charset="0"/>
                                        <a:ea typeface="Cambria Math" pitchFamily="18" charset="0"/>
                                      </a:rPr>
                                      <m:t>𝑚</m:t>
                                    </m:r>
                                    <m:r>
                                      <a:rPr lang="en-US" sz="1800">
                                        <a:latin typeface="Cambria Math" pitchFamily="18" charset="0"/>
                                        <a:ea typeface="Cambria Math" pitchFamily="18" charset="0"/>
                                      </a:rPr>
                                      <m:t>,</m:t>
                                    </m:r>
                                    <m:r>
                                      <a:rPr lang="en-US" sz="1800" i="1">
                                        <a:latin typeface="Cambria Math" pitchFamily="18" charset="0"/>
                                        <a:ea typeface="Cambria Math" pitchFamily="18" charset="0"/>
                                      </a:rPr>
                                      <m:t>𝑡</m:t>
                                    </m:r>
                                    <m:r>
                                      <a:rPr lang="en-US" sz="1800">
                                        <a:latin typeface="Cambria Math" pitchFamily="18" charset="0"/>
                                        <a:ea typeface="Cambria Math" pitchFamily="18" charset="0"/>
                                      </a:rPr>
                                      <m:t>+1</m:t>
                                    </m:r>
                                  </m:sub>
                                </m:sSub>
                              </m:num>
                              <m:den>
                                <m:sSub>
                                  <m:sSubPr>
                                    <m:ctrlPr>
                                      <a:rPr lang="en-US" sz="1800" i="1">
                                        <a:latin typeface="Cambria Math"/>
                                        <a:ea typeface="Cambria Math" pitchFamily="18" charset="0"/>
                                      </a:rPr>
                                    </m:ctrlPr>
                                  </m:sSubPr>
                                  <m:e>
                                    <m:r>
                                      <a:rPr lang="en-US" sz="1800" i="1">
                                        <a:latin typeface="Cambria Math" pitchFamily="18" charset="0"/>
                                        <a:ea typeface="Cambria Math" pitchFamily="18" charset="0"/>
                                      </a:rPr>
                                      <m:t>𝛷</m:t>
                                    </m:r>
                                  </m:e>
                                  <m:sub>
                                    <m:r>
                                      <a:rPr lang="en-US" sz="1800" i="1">
                                        <a:latin typeface="Cambria Math" pitchFamily="18" charset="0"/>
                                        <a:ea typeface="Cambria Math" pitchFamily="18" charset="0"/>
                                      </a:rPr>
                                      <m:t>𝑡</m:t>
                                    </m:r>
                                  </m:sub>
                                </m:sSub>
                              </m:den>
                            </m:f>
                          </m:e>
                        </m:d>
                      </m:den>
                    </m:f>
                  </m:oMath>
                </a14:m>
                <a:r>
                  <a:rPr lang="en-US" sz="1800" dirty="0">
                    <a:solidFill>
                      <a:srgbClr val="002060">
                        <a:lumMod val="75000"/>
                      </a:srgbClr>
                    </a:solidFill>
                  </a:rPr>
                  <a:t>	</a:t>
                </a:r>
                <a:r>
                  <a:rPr lang="en-US" sz="1800" dirty="0">
                    <a:solidFill>
                      <a:srgbClr val="002060">
                        <a:lumMod val="75000"/>
                      </a:srgbClr>
                    </a:solidFill>
                    <a:latin typeface="Times New Roman" pitchFamily="18" charset="0"/>
                    <a:cs typeface="Times New Roman" pitchFamily="18" charset="0"/>
                  </a:rPr>
                  <a:t>(</a:t>
                </a:r>
                <a:r>
                  <a:rPr lang="en-US" sz="1800" dirty="0" smtClean="0">
                    <a:solidFill>
                      <a:srgbClr val="002060">
                        <a:lumMod val="75000"/>
                      </a:srgbClr>
                    </a:solidFill>
                    <a:latin typeface="Times New Roman" pitchFamily="18" charset="0"/>
                    <a:cs typeface="Times New Roman" pitchFamily="18" charset="0"/>
                  </a:rPr>
                  <a:t>12.7)</a:t>
                </a:r>
                <a:endParaRPr lang="en-US" sz="1800" dirty="0">
                  <a:solidFill>
                    <a:srgbClr val="002060">
                      <a:lumMod val="75000"/>
                    </a:srgbClr>
                  </a:solidFill>
                  <a:latin typeface="Times New Roman" pitchFamily="18" charset="0"/>
                  <a:cs typeface="Times New Roman" pitchFamily="18" charset="0"/>
                </a:endParaRPr>
              </a:p>
              <a:p>
                <a:pPr marL="0" marR="0" indent="0" algn="just">
                  <a:lnSpc>
                    <a:spcPct val="150000"/>
                  </a:lnSpc>
                  <a:spcBef>
                    <a:spcPts val="0"/>
                  </a:spcBef>
                  <a:spcAft>
                    <a:spcPts val="0"/>
                  </a:spcAft>
                  <a:buNone/>
                </a:pPr>
                <a:r>
                  <a:rPr lang="en-US" sz="1800" kern="50" dirty="0" smtClean="0">
                    <a:latin typeface="Times New Roman"/>
                    <a:ea typeface="PMingLiU"/>
                  </a:rPr>
                  <a:t>Using </a:t>
                </a:r>
                <a:r>
                  <a:rPr lang="en-US" sz="1800" kern="50" dirty="0">
                    <a:latin typeface="Times New Roman"/>
                    <a:ea typeface="PMingLiU"/>
                  </a:rPr>
                  <a:t>the context of an efficient-market pricing model in which </a:t>
                </a:r>
                <a14:m>
                  <m:oMath xmlns:m="http://schemas.openxmlformats.org/officeDocument/2006/math">
                    <m:sSub>
                      <m:sSubPr>
                        <m:ctrlPr>
                          <a:rPr lang="en-US" sz="1800" i="1">
                            <a:latin typeface="Cambria Math"/>
                          </a:rPr>
                        </m:ctrlPr>
                      </m:sSubPr>
                      <m:e>
                        <m:r>
                          <a:rPr lang="en-US" sz="1800" i="1">
                            <a:latin typeface="Cambria Math"/>
                          </a:rPr>
                          <m:t>𝛷</m:t>
                        </m:r>
                      </m:e>
                      <m:sub>
                        <m:r>
                          <a:rPr lang="en-US" sz="1800" i="1">
                            <a:latin typeface="Cambria Math"/>
                          </a:rPr>
                          <m:t>𝑡</m:t>
                        </m:r>
                      </m:sub>
                    </m:sSub>
                  </m:oMath>
                </a14:m>
                <a:r>
                  <a:rPr lang="en-US" sz="1800" kern="50" dirty="0">
                    <a:latin typeface="Times New Roman"/>
                    <a:ea typeface="PMingLiU"/>
                  </a:rPr>
                  <a:t> is the set of relevant information available for determining security prices at time </a:t>
                </a:r>
                <a:r>
                  <a:rPr lang="en-US" sz="1800" i="1" kern="50" dirty="0">
                    <a:latin typeface="Times New Roman"/>
                    <a:ea typeface="PMingLiU"/>
                  </a:rPr>
                  <a:t>t</a:t>
                </a:r>
                <a:r>
                  <a:rPr lang="en-US" sz="1800" kern="50" dirty="0">
                    <a:latin typeface="Times New Roman"/>
                    <a:ea typeface="PMingLiU"/>
                  </a:rPr>
                  <a:t>, Equation (12.4) may be rewritten:</a:t>
                </a:r>
              </a:p>
              <a:p>
                <a:pPr marL="0" indent="0">
                  <a:lnSpc>
                    <a:spcPct val="100000"/>
                  </a:lnSpc>
                  <a:spcBef>
                    <a:spcPts val="0"/>
                  </a:spcBef>
                  <a:buNone/>
                  <a:tabLst>
                    <a:tab pos="4060825" algn="ctr"/>
                    <a:tab pos="8632825" algn="r"/>
                  </a:tabLst>
                </a:pPr>
                <a:endParaRPr lang="en-US" sz="1800" dirty="0" smtClean="0"/>
              </a:p>
              <a:p>
                <a:pPr marL="0" indent="0">
                  <a:lnSpc>
                    <a:spcPct val="100000"/>
                  </a:lnSpc>
                  <a:spcBef>
                    <a:spcPts val="0"/>
                  </a:spcBef>
                  <a:buNone/>
                  <a:tabLst>
                    <a:tab pos="4060825" algn="ctr"/>
                    <a:tab pos="8632825" algn="r"/>
                  </a:tabLst>
                </a:pPr>
                <a:r>
                  <a:rPr lang="en-US" sz="1800" dirty="0" smtClean="0"/>
                  <a:t>	</a:t>
                </a:r>
                <a14:m>
                  <m:oMath xmlns:m="http://schemas.openxmlformats.org/officeDocument/2006/math">
                    <m:r>
                      <a:rPr lang="en-US" sz="1800" i="1">
                        <a:latin typeface="Cambria Math"/>
                      </a:rPr>
                      <m:t>𝐸</m:t>
                    </m:r>
                    <m:r>
                      <a:rPr lang="en-US" sz="1800">
                        <a:latin typeface="Cambria Math"/>
                      </a:rPr>
                      <m:t>(</m:t>
                    </m:r>
                    <m:sSub>
                      <m:sSubPr>
                        <m:ctrlPr>
                          <a:rPr lang="en-US" sz="1800" i="1">
                            <a:latin typeface="Cambria Math"/>
                          </a:rPr>
                        </m:ctrlPr>
                      </m:sSubPr>
                      <m:e>
                        <m:r>
                          <a:rPr lang="en-US" sz="1800" i="1">
                            <a:latin typeface="Cambria Math"/>
                          </a:rPr>
                          <m:t>𝑅</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r>
                      <a:rPr lang="en-US" sz="1800">
                        <a:latin typeface="Cambria Math"/>
                      </a:rPr>
                      <m:t>)=</m:t>
                    </m:r>
                    <m:sSub>
                      <m:sSubPr>
                        <m:ctrlPr>
                          <a:rPr lang="en-US" sz="1800" i="1">
                            <a:latin typeface="Cambria Math"/>
                          </a:rPr>
                        </m:ctrlPr>
                      </m:sSubPr>
                      <m:e>
                        <m:r>
                          <a:rPr lang="en-US" sz="1800" i="1">
                            <a:latin typeface="Cambria Math"/>
                          </a:rPr>
                          <m:t>𝛼</m:t>
                        </m:r>
                      </m:e>
                      <m:sub>
                        <m:r>
                          <a:rPr lang="en-US" sz="1800" i="1">
                            <a:latin typeface="Cambria Math"/>
                          </a:rPr>
                          <m:t>𝑗</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r>
                      <a:rPr lang="en-US" sz="1800">
                        <a:latin typeface="Cambria Math"/>
                      </a:rPr>
                      <m:t>)+</m:t>
                    </m:r>
                    <m:sSub>
                      <m:sSubPr>
                        <m:ctrlPr>
                          <a:rPr lang="en-US" sz="1800" i="1">
                            <a:latin typeface="Cambria Math"/>
                          </a:rPr>
                        </m:ctrlPr>
                      </m:sSubPr>
                      <m:e>
                        <m:r>
                          <a:rPr lang="en-US" sz="1800" i="1">
                            <a:latin typeface="Cambria Math"/>
                          </a:rPr>
                          <m:t>𝛽</m:t>
                        </m:r>
                      </m:e>
                      <m:sub>
                        <m:r>
                          <a:rPr lang="en-US" sz="1800" i="1">
                            <a:latin typeface="Cambria Math"/>
                          </a:rPr>
                          <m:t>𝑗</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r>
                      <a:rPr lang="en-US" sz="1800">
                        <a:latin typeface="Cambria Math"/>
                      </a:rPr>
                      <m:t>)</m:t>
                    </m:r>
                    <m:r>
                      <a:rPr lang="en-US" sz="1800" i="1">
                        <a:latin typeface="Cambria Math"/>
                      </a:rPr>
                      <m:t>𝐸</m:t>
                    </m:r>
                    <m:r>
                      <a:rPr lang="en-US" sz="1800">
                        <a:latin typeface="Cambria Math"/>
                      </a:rPr>
                      <m:t>(</m:t>
                    </m:r>
                    <m:sSub>
                      <m:sSubPr>
                        <m:ctrlPr>
                          <a:rPr lang="en-US" sz="1800" i="1">
                            <a:latin typeface="Cambria Math"/>
                          </a:rPr>
                        </m:ctrlPr>
                      </m:sSubPr>
                      <m:e>
                        <m:r>
                          <a:rPr lang="en-US" sz="1800" i="1">
                            <a:latin typeface="Cambria Math"/>
                          </a:rPr>
                          <m:t>𝑅</m:t>
                        </m:r>
                      </m:e>
                      <m:sub>
                        <m:r>
                          <a:rPr lang="en-US" sz="1800" i="1">
                            <a:latin typeface="Cambria Math"/>
                          </a:rPr>
                          <m:t>𝑚</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r>
                      <a:rPr lang="en-US" sz="1800" i="1">
                        <a:latin typeface="Cambria Math"/>
                      </a:rPr>
                      <m:t>)</m:t>
                    </m:r>
                  </m:oMath>
                </a14:m>
                <a:r>
                  <a:rPr lang="en-US" sz="1800" dirty="0"/>
                  <a:t>	</a:t>
                </a:r>
                <a:r>
                  <a:rPr lang="en-US" sz="1800" dirty="0">
                    <a:latin typeface="Times New Roman" pitchFamily="18" charset="0"/>
                    <a:cs typeface="Times New Roman" pitchFamily="18" charset="0"/>
                  </a:rPr>
                  <a:t>(</a:t>
                </a:r>
                <a:r>
                  <a:rPr lang="en-US" sz="1800" dirty="0" smtClean="0">
                    <a:latin typeface="Times New Roman" pitchFamily="18" charset="0"/>
                    <a:cs typeface="Times New Roman" pitchFamily="18" charset="0"/>
                  </a:rPr>
                  <a:t>12.5)</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52400" y="1600200"/>
                <a:ext cx="8839200" cy="4876800"/>
              </a:xfrm>
              <a:blipFill rotWithShape="1">
                <a:blip r:embed="rId2"/>
                <a:stretch>
                  <a:fillRect l="-414" r="-414"/>
                </a:stretch>
              </a:blipFill>
            </p:spPr>
            <p:txBody>
              <a:bodyPr/>
              <a:lstStyle/>
              <a:p>
                <a:r>
                  <a:rPr lang="en-US">
                    <a:noFill/>
                  </a:rPr>
                  <a:t> </a:t>
                </a:r>
              </a:p>
            </p:txBody>
          </p:sp>
        </mc:Fallback>
      </mc:AlternateContent>
      <p:sp>
        <p:nvSpPr>
          <p:cNvPr id="6" name="Text Placeholder 5"/>
          <p:cNvSpPr>
            <a:spLocks noGrp="1"/>
          </p:cNvSpPr>
          <p:nvPr>
            <p:ph type="body" sz="quarter" idx="13"/>
          </p:nvPr>
        </p:nvSpPr>
        <p:spPr>
          <a:xfrm>
            <a:off x="152400" y="1143000"/>
            <a:ext cx="8632200" cy="364800"/>
          </a:xfrm>
        </p:spPr>
        <p:txBody>
          <a:bodyPr>
            <a:noAutofit/>
          </a:bodyPr>
          <a:lstStyle/>
          <a:p>
            <a:pPr marL="173038" lvl="1" indent="-173038">
              <a:buNone/>
            </a:pPr>
            <a:r>
              <a:rPr lang="en-US" sz="2400" dirty="0">
                <a:latin typeface="Times New Roman" pitchFamily="18" charset="0"/>
                <a:cs typeface="Times New Roman" pitchFamily="18" charset="0"/>
              </a:rPr>
              <a:t>12.2.1 Market Model</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25</a:t>
            </a:fld>
            <a:endParaRPr lang="en-US">
              <a:solidFill>
                <a:schemeClr val="accent6">
                  <a:lumMod val="20000"/>
                  <a:lumOff val="80000"/>
                </a:schemeClr>
              </a:solidFill>
            </a:endParaRPr>
          </a:p>
        </p:txBody>
      </p:sp>
      <p:sp>
        <p:nvSpPr>
          <p:cNvPr id="2" name="Title 1"/>
          <p:cNvSpPr>
            <a:spLocks noGrp="1"/>
          </p:cNvSpPr>
          <p:nvPr>
            <p:ph type="title"/>
          </p:nvPr>
        </p:nvSpPr>
        <p:spPr>
          <a:xfrm>
            <a:off x="152400" y="457200"/>
            <a:ext cx="8839200" cy="669600"/>
          </a:xfrm>
        </p:spPr>
        <p:txBody>
          <a:bodyPr/>
          <a:lstStyle/>
          <a:p>
            <a:pPr lvl="0"/>
            <a:r>
              <a:rPr lang="en-US" sz="2800" dirty="0">
                <a:solidFill>
                  <a:srgbClr val="002060">
                    <a:lumMod val="75000"/>
                  </a:srgbClr>
                </a:solidFill>
                <a:latin typeface="Times New Roman" pitchFamily="18" charset="0"/>
                <a:cs typeface="Times New Roman" pitchFamily="18" charset="0"/>
              </a:rPr>
              <a:t>12.2 Market Efficiency in a Market-Model and CAPM Context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45236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52400" y="1600200"/>
                <a:ext cx="8839200" cy="4876800"/>
              </a:xfrm>
            </p:spPr>
            <p:txBody>
              <a:bodyPr>
                <a:normAutofit/>
              </a:bodyPr>
              <a:lstStyle/>
              <a:p>
                <a:pPr marL="0" marR="0" lvl="0" indent="0" algn="just">
                  <a:lnSpc>
                    <a:spcPct val="150000"/>
                  </a:lnSpc>
                  <a:spcBef>
                    <a:spcPts val="0"/>
                  </a:spcBef>
                  <a:spcAft>
                    <a:spcPts val="0"/>
                  </a:spcAft>
                  <a:buNone/>
                  <a:tabLst>
                    <a:tab pos="0" algn="l"/>
                    <a:tab pos="609600" algn="l"/>
                  </a:tabLst>
                </a:pPr>
                <a:r>
                  <a:rPr lang="en-US" sz="1800" kern="50" dirty="0" smtClean="0">
                    <a:latin typeface="Times New Roman"/>
                    <a:ea typeface="PMingLiU"/>
                  </a:rPr>
                  <a:t>Following Chapters 9, the CAPM can be defined as</a:t>
                </a:r>
              </a:p>
              <a:p>
                <a:pPr marL="0" marR="0" indent="0" algn="just">
                  <a:lnSpc>
                    <a:spcPct val="100000"/>
                  </a:lnSpc>
                  <a:spcBef>
                    <a:spcPts val="0"/>
                  </a:spcBef>
                  <a:spcAft>
                    <a:spcPts val="0"/>
                  </a:spcAft>
                  <a:buNone/>
                </a:pPr>
                <a:endParaRPr lang="en-US" sz="1800" kern="50" dirty="0" smtClean="0">
                  <a:effectLst/>
                  <a:latin typeface="Times New Roman"/>
                  <a:ea typeface="PMingLiU"/>
                </a:endParaRPr>
              </a:p>
              <a:p>
                <a:pPr marL="0" marR="0" indent="0" algn="just">
                  <a:lnSpc>
                    <a:spcPct val="120000"/>
                  </a:lnSpc>
                  <a:spcBef>
                    <a:spcPts val="0"/>
                  </a:spcBef>
                  <a:spcAft>
                    <a:spcPts val="1200"/>
                  </a:spcAft>
                  <a:buNone/>
                  <a:tabLst>
                    <a:tab pos="4060825" algn="ctr"/>
                    <a:tab pos="8632825" algn="r"/>
                  </a:tabLst>
                </a:pPr>
                <a:r>
                  <a:rPr lang="en-US" sz="1800" dirty="0"/>
                  <a:t>	</a:t>
                </a:r>
                <a14:m>
                  <m:oMath xmlns:m="http://schemas.openxmlformats.org/officeDocument/2006/math">
                    <m:r>
                      <a:rPr lang="en-US" sz="1800" i="1">
                        <a:latin typeface="Cambria Math"/>
                      </a:rPr>
                      <m:t>𝐸</m:t>
                    </m:r>
                    <m:r>
                      <a:rPr lang="en-US" sz="1800">
                        <a:latin typeface="Cambria Math"/>
                      </a:rPr>
                      <m:t>(</m:t>
                    </m:r>
                    <m:sSub>
                      <m:sSubPr>
                        <m:ctrlPr>
                          <a:rPr lang="en-US" sz="1800" i="1">
                            <a:latin typeface="Cambria Math"/>
                          </a:rPr>
                        </m:ctrlPr>
                      </m:sSubPr>
                      <m:e>
                        <m:r>
                          <a:rPr lang="en-US" sz="1800" i="1">
                            <a:latin typeface="Cambria Math"/>
                          </a:rPr>
                          <m:t>𝑅</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r>
                      <a:rPr lang="en-US" sz="1800">
                        <a:latin typeface="Cambria Math"/>
                      </a:rPr>
                      <m:t>)=</m:t>
                    </m:r>
                    <m:sSub>
                      <m:sSubPr>
                        <m:ctrlPr>
                          <a:rPr lang="en-US" sz="1800" i="1">
                            <a:latin typeface="Cambria Math"/>
                          </a:rPr>
                        </m:ctrlPr>
                      </m:sSubPr>
                      <m:e>
                        <m:r>
                          <a:rPr lang="en-US" sz="1800" i="1">
                            <a:latin typeface="Cambria Math"/>
                          </a:rPr>
                          <m:t>𝑅</m:t>
                        </m:r>
                      </m:e>
                      <m:sub>
                        <m:r>
                          <a:rPr lang="en-US" sz="1800" i="1">
                            <a:latin typeface="Cambria Math"/>
                          </a:rPr>
                          <m:t>𝑓</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d>
                      <m:dPr>
                        <m:begChr m:val="["/>
                        <m:endChr m:val="]"/>
                        <m:ctrlPr>
                          <a:rPr lang="en-US" sz="1800" i="1">
                            <a:latin typeface="Cambria Math"/>
                          </a:rPr>
                        </m:ctrlPr>
                      </m:dPr>
                      <m:e>
                        <m:f>
                          <m:fPr>
                            <m:ctrlPr>
                              <a:rPr lang="en-US" sz="1800" i="1">
                                <a:latin typeface="Cambria Math"/>
                              </a:rPr>
                            </m:ctrlPr>
                          </m:fPr>
                          <m:num>
                            <m:r>
                              <a:rPr lang="en-US" sz="1800" i="1">
                                <a:latin typeface="Cambria Math"/>
                              </a:rPr>
                              <m:t>𝐸</m:t>
                            </m:r>
                            <m:r>
                              <a:rPr lang="en-US" sz="1800">
                                <a:latin typeface="Cambria Math"/>
                              </a:rPr>
                              <m:t>(</m:t>
                            </m:r>
                            <m:sSub>
                              <m:sSubPr>
                                <m:ctrlPr>
                                  <a:rPr lang="en-US" sz="1800" i="1">
                                    <a:latin typeface="Cambria Math"/>
                                  </a:rPr>
                                </m:ctrlPr>
                              </m:sSubPr>
                              <m:e>
                                <m:r>
                                  <a:rPr lang="en-US" sz="1800" i="1">
                                    <a:latin typeface="Cambria Math"/>
                                  </a:rPr>
                                  <m:t>𝑅</m:t>
                                </m:r>
                              </m:e>
                              <m:sub>
                                <m:r>
                                  <a:rPr lang="en-US" sz="1800" i="1">
                                    <a:latin typeface="Cambria Math"/>
                                  </a:rPr>
                                  <m:t>𝑚</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𝑖𝑡</m:t>
                                </m:r>
                              </m:sub>
                            </m:sSub>
                            <m:r>
                              <a:rPr lang="en-US" sz="1800">
                                <a:latin typeface="Cambria Math"/>
                              </a:rPr>
                              <m:t>)−</m:t>
                            </m:r>
                            <m:sSub>
                              <m:sSubPr>
                                <m:ctrlPr>
                                  <a:rPr lang="en-US" sz="1800" i="1">
                                    <a:latin typeface="Cambria Math"/>
                                  </a:rPr>
                                </m:ctrlPr>
                              </m:sSubPr>
                              <m:e>
                                <m:r>
                                  <a:rPr lang="en-US" sz="1800" i="1">
                                    <a:latin typeface="Cambria Math"/>
                                  </a:rPr>
                                  <m:t>𝑅</m:t>
                                </m:r>
                              </m:e>
                              <m:sub>
                                <m:r>
                                  <a:rPr lang="en-US" sz="1800" i="1">
                                    <a:latin typeface="Cambria Math"/>
                                  </a:rPr>
                                  <m:t>𝑓</m:t>
                                </m:r>
                                <m:r>
                                  <a:rPr lang="en-US" sz="1800">
                                    <a:latin typeface="Cambria Math"/>
                                  </a:rPr>
                                  <m:t>,</m:t>
                                </m:r>
                                <m:r>
                                  <a:rPr lang="en-US" sz="1800" i="1">
                                    <a:latin typeface="Cambria Math"/>
                                  </a:rPr>
                                  <m:t>𝑡</m:t>
                                </m:r>
                                <m:r>
                                  <a:rPr lang="en-US" sz="1800">
                                    <a:latin typeface="Cambria Math"/>
                                  </a:rPr>
                                  <m:t>+1</m:t>
                                </m:r>
                              </m:sub>
                            </m:sSub>
                          </m:num>
                          <m:den>
                            <m:r>
                              <a:rPr lang="en-US" sz="1800" i="1">
                                <a:latin typeface="Cambria Math"/>
                              </a:rPr>
                              <m:t>𝜎</m:t>
                            </m:r>
                            <m:r>
                              <a:rPr lang="en-US" sz="1800">
                                <a:latin typeface="Cambria Math"/>
                              </a:rPr>
                              <m:t>(</m:t>
                            </m:r>
                            <m:sSub>
                              <m:sSubPr>
                                <m:ctrlPr>
                                  <a:rPr lang="en-US" sz="1800" i="1">
                                    <a:latin typeface="Cambria Math"/>
                                  </a:rPr>
                                </m:ctrlPr>
                              </m:sSubPr>
                              <m:e>
                                <m:r>
                                  <a:rPr lang="en-US" sz="1800" i="1">
                                    <a:latin typeface="Cambria Math"/>
                                  </a:rPr>
                                  <m:t>𝑅</m:t>
                                </m:r>
                              </m:e>
                              <m:sub>
                                <m:r>
                                  <a:rPr lang="en-US" sz="1800" i="1">
                                    <a:latin typeface="Cambria Math"/>
                                  </a:rPr>
                                  <m:t>𝑚</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r>
                              <a:rPr lang="en-US" sz="1800" b="0" i="1" smtClean="0">
                                <a:latin typeface="Cambria Math"/>
                              </a:rPr>
                              <m:t>)</m:t>
                            </m:r>
                          </m:den>
                        </m:f>
                      </m:e>
                    </m:d>
                    <m:d>
                      <m:dPr>
                        <m:begChr m:val="["/>
                        <m:endChr m:val="]"/>
                        <m:ctrlPr>
                          <a:rPr lang="en-US" sz="1800" i="1">
                            <a:latin typeface="Cambria Math"/>
                          </a:rPr>
                        </m:ctrlPr>
                      </m:dPr>
                      <m:e>
                        <m:f>
                          <m:fPr>
                            <m:ctrlPr>
                              <a:rPr lang="en-US" sz="1800" i="1">
                                <a:latin typeface="Cambria Math"/>
                              </a:rPr>
                            </m:ctrlPr>
                          </m:fPr>
                          <m:num>
                            <m:r>
                              <m:rPr>
                                <m:sty m:val="p"/>
                              </m:rPr>
                              <a:rPr lang="en-US" sz="1800" i="0">
                                <a:latin typeface="Cambria Math"/>
                              </a:rPr>
                              <m:t>Cov</m:t>
                            </m:r>
                            <m:r>
                              <a:rPr lang="en-US" sz="1800">
                                <a:latin typeface="Cambria Math"/>
                              </a:rPr>
                              <m:t>(</m:t>
                            </m:r>
                            <m:sSub>
                              <m:sSubPr>
                                <m:ctrlPr>
                                  <a:rPr lang="en-US" sz="1800" i="1">
                                    <a:latin typeface="Cambria Math"/>
                                  </a:rPr>
                                </m:ctrlPr>
                              </m:sSubPr>
                              <m:e>
                                <m:r>
                                  <a:rPr lang="en-US" sz="1800" i="1">
                                    <a:latin typeface="Cambria Math"/>
                                  </a:rPr>
                                  <m:t>𝑅</m:t>
                                </m:r>
                              </m:e>
                              <m:sub>
                                <m:r>
                                  <a:rPr lang="en-US" sz="1800" i="1">
                                    <a:latin typeface="Cambria Math"/>
                                  </a:rPr>
                                  <m:t>𝑗</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𝑅</m:t>
                                </m:r>
                              </m:e>
                              <m:sub>
                                <m:r>
                                  <a:rPr lang="en-US" sz="1800" i="1">
                                    <a:latin typeface="Cambria Math"/>
                                  </a:rPr>
                                  <m:t>𝑚</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r>
                              <a:rPr lang="en-US" sz="1800" b="0" i="1" smtClean="0">
                                <a:latin typeface="Cambria Math"/>
                              </a:rPr>
                              <m:t>)</m:t>
                            </m:r>
                          </m:num>
                          <m:den>
                            <m:r>
                              <a:rPr lang="en-US" sz="1800" i="1">
                                <a:latin typeface="Cambria Math"/>
                              </a:rPr>
                              <m:t>𝜎</m:t>
                            </m:r>
                            <m:r>
                              <a:rPr lang="en-US" sz="1800">
                                <a:latin typeface="Cambria Math"/>
                              </a:rPr>
                              <m:t>(</m:t>
                            </m:r>
                            <m:sSub>
                              <m:sSubPr>
                                <m:ctrlPr>
                                  <a:rPr lang="en-US" sz="1800" i="1">
                                    <a:latin typeface="Cambria Math"/>
                                  </a:rPr>
                                </m:ctrlPr>
                              </m:sSubPr>
                              <m:e>
                                <m:r>
                                  <a:rPr lang="en-US" sz="1800" i="1">
                                    <a:latin typeface="Cambria Math"/>
                                  </a:rPr>
                                  <m:t>𝑅</m:t>
                                </m:r>
                              </m:e>
                              <m:sub>
                                <m:r>
                                  <a:rPr lang="en-US" sz="1800" i="1">
                                    <a:latin typeface="Cambria Math"/>
                                  </a:rPr>
                                  <m:t>𝑚</m:t>
                                </m:r>
                                <m:r>
                                  <a:rPr lang="en-US" sz="1800">
                                    <a:latin typeface="Cambria Math"/>
                                  </a:rPr>
                                  <m:t>,</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r>
                              <a:rPr lang="en-US" sz="1800" b="0" i="1" smtClean="0">
                                <a:latin typeface="Cambria Math"/>
                              </a:rPr>
                              <m:t>)</m:t>
                            </m:r>
                          </m:den>
                        </m:f>
                      </m:e>
                    </m:d>
                  </m:oMath>
                </a14:m>
                <a:r>
                  <a:rPr lang="en-US" sz="1800" dirty="0"/>
                  <a:t>	</a:t>
                </a:r>
                <a:r>
                  <a:rPr lang="en-US" sz="1800" dirty="0" smtClean="0">
                    <a:latin typeface="Times New Roman" pitchFamily="18" charset="0"/>
                    <a:cs typeface="Times New Roman" pitchFamily="18" charset="0"/>
                  </a:rPr>
                  <a:t>(12.8)</a:t>
                </a:r>
              </a:p>
              <a:p>
                <a:pPr marL="0" marR="0" indent="0">
                  <a:lnSpc>
                    <a:spcPct val="100000"/>
                  </a:lnSpc>
                  <a:spcBef>
                    <a:spcPts val="0"/>
                  </a:spcBef>
                  <a:spcAft>
                    <a:spcPts val="0"/>
                  </a:spcAft>
                  <a:buNone/>
                </a:pPr>
                <a14:m>
                  <m:oMath xmlns:m="http://schemas.openxmlformats.org/officeDocument/2006/math">
                    <m:sSub>
                      <m:sSubPr>
                        <m:ctrlPr>
                          <a:rPr lang="en-US" sz="1800" i="1" smtClean="0">
                            <a:latin typeface="Cambria Math"/>
                          </a:rPr>
                        </m:ctrlPr>
                      </m:sSubPr>
                      <m:e>
                        <m:r>
                          <a:rPr lang="en-US" sz="1800" i="1">
                            <a:latin typeface="Cambria Math"/>
                          </a:rPr>
                          <m:t>𝑅</m:t>
                        </m:r>
                      </m:e>
                      <m:sub>
                        <m:r>
                          <a:rPr lang="en-US" sz="1800" i="1">
                            <a:latin typeface="Cambria Math"/>
                          </a:rPr>
                          <m:t>𝑚</m:t>
                        </m:r>
                        <m:r>
                          <a:rPr lang="en-US" sz="1800">
                            <a:latin typeface="Cambria Math"/>
                          </a:rPr>
                          <m:t>,</m:t>
                        </m:r>
                        <m:r>
                          <a:rPr lang="en-US" sz="1800" i="1">
                            <a:latin typeface="Cambria Math"/>
                          </a:rPr>
                          <m:t>𝑡</m:t>
                        </m:r>
                        <m:r>
                          <a:rPr lang="en-US" sz="1800">
                            <a:latin typeface="Cambria Math"/>
                          </a:rPr>
                          <m:t>+1</m:t>
                        </m:r>
                      </m:sub>
                    </m:sSub>
                  </m:oMath>
                </a14:m>
                <a:r>
                  <a:rPr lang="en-US" sz="1800" kern="50" dirty="0">
                    <a:latin typeface="Times New Roman"/>
                    <a:ea typeface="PMingLiU"/>
                  </a:rPr>
                  <a:t> = the return on the market portfolio, a market value </a:t>
                </a:r>
                <a:r>
                  <a:rPr lang="en-US" sz="1800" kern="50" dirty="0" smtClean="0">
                    <a:latin typeface="Times New Roman"/>
                    <a:ea typeface="PMingLiU"/>
                  </a:rPr>
                  <a:t>weighted </a:t>
                </a:r>
                <a:r>
                  <a:rPr lang="en-US" sz="1800" kern="50" dirty="0">
                    <a:latin typeface="Times New Roman"/>
                    <a:ea typeface="PMingLiU"/>
                  </a:rPr>
                  <a:t>portfolio of all available investment </a:t>
                </a:r>
                <a:r>
                  <a:rPr lang="en-US" sz="1800" kern="50" dirty="0" smtClean="0">
                    <a:latin typeface="Times New Roman"/>
                    <a:ea typeface="PMingLiU"/>
                  </a:rPr>
                  <a:t>assets;</a:t>
                </a:r>
                <a:endParaRPr lang="en-US" sz="1800" kern="50" dirty="0">
                  <a:latin typeface="Times New Roman"/>
                  <a:ea typeface="PMingLiU"/>
                </a:endParaRPr>
              </a:p>
              <a:p>
                <a:pPr marL="0" marR="0" indent="0">
                  <a:lnSpc>
                    <a:spcPct val="100000"/>
                  </a:lnSpc>
                  <a:spcBef>
                    <a:spcPts val="0"/>
                  </a:spcBef>
                  <a:spcAft>
                    <a:spcPts val="0"/>
                  </a:spcAft>
                  <a:buNone/>
                </a:pPr>
                <a14:m>
                  <m:oMath xmlns:m="http://schemas.openxmlformats.org/officeDocument/2006/math">
                    <m:r>
                      <a:rPr lang="en-US" sz="1800" i="1">
                        <a:latin typeface="Cambria Math"/>
                      </a:rPr>
                      <m:t>𝜎</m:t>
                    </m:r>
                    <m:r>
                      <a:rPr lang="en-US" sz="1800">
                        <a:latin typeface="Cambria Math"/>
                      </a:rPr>
                      <m:t>(</m:t>
                    </m:r>
                    <m:sSub>
                      <m:sSubPr>
                        <m:ctrlPr>
                          <a:rPr lang="en-US" sz="1800" i="1">
                            <a:latin typeface="Cambria Math"/>
                          </a:rPr>
                        </m:ctrlPr>
                      </m:sSubPr>
                      <m:e>
                        <m:r>
                          <a:rPr lang="en-US" sz="1800" i="1">
                            <a:latin typeface="Cambria Math"/>
                          </a:rPr>
                          <m:t>𝑅</m:t>
                        </m:r>
                      </m:e>
                      <m:sub>
                        <m:r>
                          <a:rPr lang="en-US" sz="1800" i="1">
                            <a:latin typeface="Cambria Math"/>
                          </a:rPr>
                          <m:t>𝑚</m:t>
                        </m:r>
                        <m:r>
                          <a:rPr lang="en-US" sz="1800" b="0" i="0" smtClean="0">
                            <a:latin typeface="Cambria Math"/>
                          </a:rPr>
                          <m:t>, </m:t>
                        </m:r>
                        <m:r>
                          <a:rPr lang="en-US" sz="1800" i="1">
                            <a:latin typeface="Cambria Math"/>
                          </a:rPr>
                          <m:t>𝑡</m:t>
                        </m:r>
                        <m:r>
                          <a:rPr lang="en-US" sz="1800">
                            <a:latin typeface="Cambria Math"/>
                          </a:rPr>
                          <m:t>+1</m:t>
                        </m:r>
                      </m:sub>
                    </m:sSub>
                    <m:r>
                      <a:rPr lang="en-US" sz="180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r>
                      <a:rPr lang="en-US" sz="1800" b="0" i="1" smtClean="0">
                        <a:latin typeface="Cambria Math"/>
                      </a:rPr>
                      <m:t>)</m:t>
                    </m:r>
                  </m:oMath>
                </a14:m>
                <a:r>
                  <a:rPr lang="en-US" sz="1800" kern="50" dirty="0" smtClean="0">
                    <a:latin typeface="Times New Roman"/>
                    <a:ea typeface="PMingLiU"/>
                  </a:rPr>
                  <a:t> </a:t>
                </a:r>
                <a:r>
                  <a:rPr lang="en-US" sz="1800" kern="50" dirty="0">
                    <a:latin typeface="Times New Roman"/>
                    <a:ea typeface="PMingLiU"/>
                  </a:rPr>
                  <a:t>= the standard deviation about </a:t>
                </a:r>
                <a14:m>
                  <m:oMath xmlns:m="http://schemas.openxmlformats.org/officeDocument/2006/math">
                    <m:sSub>
                      <m:sSubPr>
                        <m:ctrlPr>
                          <a:rPr lang="en-US" sz="1800" i="1">
                            <a:latin typeface="Cambria Math"/>
                          </a:rPr>
                        </m:ctrlPr>
                      </m:sSubPr>
                      <m:e>
                        <m:r>
                          <a:rPr lang="en-US" sz="1800" i="1">
                            <a:latin typeface="Cambria Math"/>
                          </a:rPr>
                          <m:t>𝑅</m:t>
                        </m:r>
                      </m:e>
                      <m:sub>
                        <m:r>
                          <a:rPr lang="en-US" sz="1800" i="1">
                            <a:latin typeface="Cambria Math"/>
                          </a:rPr>
                          <m:t>𝑚</m:t>
                        </m:r>
                        <m:r>
                          <a:rPr lang="en-US" sz="1800">
                            <a:latin typeface="Cambria Math"/>
                          </a:rPr>
                          <m:t>,</m:t>
                        </m:r>
                        <m:r>
                          <a:rPr lang="en-US" sz="1800" i="1">
                            <a:latin typeface="Cambria Math"/>
                          </a:rPr>
                          <m:t>𝑡</m:t>
                        </m:r>
                        <m:r>
                          <a:rPr lang="en-US" sz="1800">
                            <a:latin typeface="Cambria Math"/>
                          </a:rPr>
                          <m:t>+1</m:t>
                        </m:r>
                      </m:sub>
                    </m:sSub>
                  </m:oMath>
                </a14:m>
                <a:r>
                  <a:rPr lang="en-US" sz="1800" kern="50" dirty="0">
                    <a:latin typeface="Times New Roman"/>
                    <a:ea typeface="PMingLiU"/>
                  </a:rPr>
                  <a:t> given </a:t>
                </a:r>
                <a14:m>
                  <m:oMath xmlns:m="http://schemas.openxmlformats.org/officeDocument/2006/math">
                    <m:sSub>
                      <m:sSubPr>
                        <m:ctrlPr>
                          <a:rPr lang="en-US" sz="1800" i="1">
                            <a:latin typeface="Cambria Math"/>
                          </a:rPr>
                        </m:ctrlPr>
                      </m:sSubPr>
                      <m:e>
                        <m:r>
                          <a:rPr lang="en-US" sz="1800" i="1">
                            <a:latin typeface="Cambria Math"/>
                          </a:rPr>
                          <m:t>𝛷</m:t>
                        </m:r>
                      </m:e>
                      <m:sub>
                        <m:r>
                          <a:rPr lang="en-US" sz="1800" i="1">
                            <a:latin typeface="Cambria Math"/>
                          </a:rPr>
                          <m:t>𝑡</m:t>
                        </m:r>
                      </m:sub>
                    </m:sSub>
                  </m:oMath>
                </a14:m>
                <a:r>
                  <a:rPr lang="en-US" sz="1800" kern="50" dirty="0">
                    <a:latin typeface="Times New Roman"/>
                    <a:ea typeface="PMingLiU"/>
                  </a:rPr>
                  <a:t>; and</a:t>
                </a:r>
              </a:p>
              <a:p>
                <a:pPr marL="0" marR="0" indent="0">
                  <a:lnSpc>
                    <a:spcPct val="100000"/>
                  </a:lnSpc>
                  <a:spcBef>
                    <a:spcPts val="0"/>
                  </a:spcBef>
                  <a:spcAft>
                    <a:spcPts val="0"/>
                  </a:spcAft>
                  <a:buNone/>
                </a:pPr>
                <a14:m>
                  <m:oMath xmlns:m="http://schemas.openxmlformats.org/officeDocument/2006/math">
                    <m:r>
                      <m:rPr>
                        <m:sty m:val="p"/>
                      </m:rPr>
                      <a:rPr lang="en-US" sz="1800">
                        <a:latin typeface="Cambria Math" pitchFamily="18" charset="0"/>
                        <a:ea typeface="Cambria Math" pitchFamily="18" charset="0"/>
                      </a:rPr>
                      <m:t>Cov</m:t>
                    </m:r>
                    <m:r>
                      <a:rPr lang="en-US" sz="1800" i="0">
                        <a:latin typeface="Cambria Math"/>
                      </a:rPr>
                      <m:t>(</m:t>
                    </m:r>
                    <m:sSub>
                      <m:sSubPr>
                        <m:ctrlPr>
                          <a:rPr lang="en-US" sz="1800" i="1">
                            <a:latin typeface="Cambria Math"/>
                          </a:rPr>
                        </m:ctrlPr>
                      </m:sSubPr>
                      <m:e>
                        <m:r>
                          <a:rPr lang="en-US" sz="1800" i="1">
                            <a:latin typeface="Cambria Math"/>
                          </a:rPr>
                          <m:t>𝑅</m:t>
                        </m:r>
                      </m:e>
                      <m:sub>
                        <m:r>
                          <a:rPr lang="en-US" sz="1800" i="1">
                            <a:latin typeface="Cambria Math"/>
                          </a:rPr>
                          <m:t>𝑗</m:t>
                        </m:r>
                        <m:r>
                          <a:rPr lang="en-US" sz="1800" i="0">
                            <a:latin typeface="Cambria Math"/>
                          </a:rPr>
                          <m:t>,</m:t>
                        </m:r>
                        <m:r>
                          <a:rPr lang="en-US" sz="1800" i="1">
                            <a:latin typeface="Cambria Math"/>
                          </a:rPr>
                          <m:t>𝑡</m:t>
                        </m:r>
                        <m:r>
                          <a:rPr lang="en-US" sz="1800" i="0">
                            <a:latin typeface="Cambria Math"/>
                          </a:rPr>
                          <m:t>+1</m:t>
                        </m:r>
                      </m:sub>
                    </m:sSub>
                    <m:r>
                      <a:rPr lang="en-US" sz="1800" i="0">
                        <a:latin typeface="Cambria Math"/>
                      </a:rPr>
                      <m:t>,</m:t>
                    </m:r>
                    <m:sSub>
                      <m:sSubPr>
                        <m:ctrlPr>
                          <a:rPr lang="en-US" sz="1800" i="1">
                            <a:latin typeface="Cambria Math"/>
                          </a:rPr>
                        </m:ctrlPr>
                      </m:sSubPr>
                      <m:e>
                        <m:r>
                          <a:rPr lang="en-US" sz="1800" i="1">
                            <a:latin typeface="Cambria Math"/>
                          </a:rPr>
                          <m:t>𝑅</m:t>
                        </m:r>
                      </m:e>
                      <m:sub>
                        <m:r>
                          <a:rPr lang="en-US" sz="1800" i="1">
                            <a:latin typeface="Cambria Math"/>
                          </a:rPr>
                          <m:t>𝑚</m:t>
                        </m:r>
                        <m:r>
                          <a:rPr lang="en-US" sz="1800" i="0">
                            <a:latin typeface="Cambria Math"/>
                          </a:rPr>
                          <m:t>,</m:t>
                        </m:r>
                        <m:r>
                          <a:rPr lang="en-US" sz="1800" i="1">
                            <a:latin typeface="Cambria Math"/>
                          </a:rPr>
                          <m:t>𝑡</m:t>
                        </m:r>
                        <m:r>
                          <a:rPr lang="en-US" sz="1800" i="0">
                            <a:latin typeface="Cambria Math"/>
                          </a:rPr>
                          <m:t>+1</m:t>
                        </m:r>
                      </m:sub>
                    </m:sSub>
                    <m:r>
                      <a:rPr lang="en-US" sz="1800" i="0">
                        <a:latin typeface="Cambria Math"/>
                      </a:rPr>
                      <m:t>|</m:t>
                    </m:r>
                    <m:sSub>
                      <m:sSubPr>
                        <m:ctrlPr>
                          <a:rPr lang="en-US" sz="1800" i="1">
                            <a:latin typeface="Cambria Math"/>
                          </a:rPr>
                        </m:ctrlPr>
                      </m:sSubPr>
                      <m:e>
                        <m:r>
                          <a:rPr lang="en-US" sz="1800" i="1">
                            <a:latin typeface="Cambria Math"/>
                          </a:rPr>
                          <m:t>𝛷</m:t>
                        </m:r>
                      </m:e>
                      <m:sub>
                        <m:r>
                          <a:rPr lang="en-US" sz="1800" i="1">
                            <a:latin typeface="Cambria Math"/>
                          </a:rPr>
                          <m:t>𝑡</m:t>
                        </m:r>
                      </m:sub>
                    </m:sSub>
                    <m:r>
                      <a:rPr lang="en-US" sz="1800" b="0" i="1" smtClean="0">
                        <a:latin typeface="Cambria Math"/>
                      </a:rPr>
                      <m:t>)</m:t>
                    </m:r>
                  </m:oMath>
                </a14:m>
                <a:r>
                  <a:rPr lang="en-US" sz="1800" kern="50" dirty="0" smtClean="0">
                    <a:latin typeface="Times New Roman"/>
                    <a:ea typeface="PMingLiU"/>
                  </a:rPr>
                  <a:t>=</a:t>
                </a:r>
                <a:r>
                  <a:rPr lang="en-US" sz="1800" kern="50" dirty="0">
                    <a:latin typeface="Times New Roman"/>
                    <a:ea typeface="PMingLiU"/>
                  </a:rPr>
                  <a:t>the covariance between </a:t>
                </a:r>
                <a14:m>
                  <m:oMath xmlns:m="http://schemas.openxmlformats.org/officeDocument/2006/math">
                    <m:sSub>
                      <m:sSubPr>
                        <m:ctrlPr>
                          <a:rPr lang="en-US" sz="1800" i="1">
                            <a:latin typeface="Cambria Math"/>
                          </a:rPr>
                        </m:ctrlPr>
                      </m:sSubPr>
                      <m:e>
                        <m:r>
                          <a:rPr lang="en-US" sz="1800" i="1">
                            <a:latin typeface="Cambria Math"/>
                          </a:rPr>
                          <m:t>𝑅</m:t>
                        </m:r>
                      </m:e>
                      <m:sub>
                        <m:r>
                          <a:rPr lang="en-US" sz="1800" i="1">
                            <a:latin typeface="Cambria Math"/>
                          </a:rPr>
                          <m:t>𝑗𝑡</m:t>
                        </m:r>
                      </m:sub>
                    </m:sSub>
                  </m:oMath>
                </a14:m>
                <a:r>
                  <a:rPr lang="en-US" sz="1800" kern="50" dirty="0">
                    <a:latin typeface="Times New Roman"/>
                    <a:ea typeface="PMingLiU"/>
                  </a:rPr>
                  <a:t> and </a:t>
                </a:r>
                <a14:m>
                  <m:oMath xmlns:m="http://schemas.openxmlformats.org/officeDocument/2006/math">
                    <m:sSub>
                      <m:sSubPr>
                        <m:ctrlPr>
                          <a:rPr lang="en-US" sz="1800" i="1">
                            <a:latin typeface="Cambria Math"/>
                          </a:rPr>
                        </m:ctrlPr>
                      </m:sSubPr>
                      <m:e>
                        <m:r>
                          <a:rPr lang="en-US" sz="1800" i="1">
                            <a:latin typeface="Cambria Math"/>
                          </a:rPr>
                          <m:t>𝑅</m:t>
                        </m:r>
                      </m:e>
                      <m:sub>
                        <m:r>
                          <a:rPr lang="en-US" sz="1800" i="1">
                            <a:latin typeface="Cambria Math"/>
                          </a:rPr>
                          <m:t>𝑚𝑡</m:t>
                        </m:r>
                      </m:sub>
                    </m:sSub>
                  </m:oMath>
                </a14:m>
                <a:r>
                  <a:rPr lang="en-US" sz="1800" kern="50" dirty="0">
                    <a:latin typeface="Times New Roman"/>
                    <a:ea typeface="PMingLiU"/>
                  </a:rPr>
                  <a:t>, given </a:t>
                </a:r>
                <a14:m>
                  <m:oMath xmlns:m="http://schemas.openxmlformats.org/officeDocument/2006/math">
                    <m:sSub>
                      <m:sSubPr>
                        <m:ctrlPr>
                          <a:rPr lang="en-US" sz="1800" i="1">
                            <a:latin typeface="Cambria Math"/>
                          </a:rPr>
                        </m:ctrlPr>
                      </m:sSubPr>
                      <m:e>
                        <m:r>
                          <a:rPr lang="en-US" sz="1800" i="1">
                            <a:latin typeface="Cambria Math"/>
                          </a:rPr>
                          <m:t>𝛷</m:t>
                        </m:r>
                      </m:e>
                      <m:sub>
                        <m:r>
                          <a:rPr lang="en-US" sz="1800" i="1">
                            <a:latin typeface="Cambria Math"/>
                          </a:rPr>
                          <m:t>𝑡</m:t>
                        </m:r>
                      </m:sub>
                    </m:sSub>
                  </m:oMath>
                </a14:m>
                <a:r>
                  <a:rPr lang="en-US" sz="1800" kern="50" dirty="0">
                    <a:latin typeface="Times New Roman"/>
                    <a:ea typeface="PMingLiU"/>
                  </a:rPr>
                  <a:t>.</a:t>
                </a:r>
                <a:endParaRPr lang="en-US" sz="1800" kern="50" dirty="0" smtClean="0">
                  <a:latin typeface="Times New Roman"/>
                  <a:ea typeface="PMingLiU"/>
                </a:endParaRPr>
              </a:p>
              <a:p>
                <a:pPr marL="0" marR="0" indent="0">
                  <a:lnSpc>
                    <a:spcPct val="100000"/>
                  </a:lnSpc>
                  <a:spcBef>
                    <a:spcPts val="0"/>
                  </a:spcBef>
                  <a:spcAft>
                    <a:spcPts val="0"/>
                  </a:spcAft>
                  <a:buNone/>
                </a:pPr>
                <a:endParaRPr lang="en-US" sz="1800" kern="50" dirty="0">
                  <a:latin typeface="Times New Roman"/>
                  <a:ea typeface="PMingLiU"/>
                </a:endParaRPr>
              </a:p>
              <a:p>
                <a:pPr marL="0" marR="0" indent="0">
                  <a:lnSpc>
                    <a:spcPct val="100000"/>
                  </a:lnSpc>
                  <a:spcBef>
                    <a:spcPts val="0"/>
                  </a:spcBef>
                  <a:spcAft>
                    <a:spcPts val="0"/>
                  </a:spcAft>
                  <a:buNone/>
                </a:pPr>
                <a:r>
                  <a:rPr lang="en-US" sz="1800" kern="50" dirty="0">
                    <a:latin typeface="Times New Roman"/>
                    <a:ea typeface="PMingLiU"/>
                  </a:rPr>
                  <a:t>In the CAPM </a:t>
                </a:r>
                <a:r>
                  <a:rPr lang="en-US" sz="1800" kern="50" dirty="0" smtClean="0">
                    <a:latin typeface="Times New Roman"/>
                    <a:ea typeface="PMingLiU"/>
                  </a:rPr>
                  <a:t>model, </a:t>
                </a:r>
                <a:r>
                  <a:rPr lang="en-US" sz="1800" kern="50" dirty="0">
                    <a:latin typeface="Times New Roman"/>
                    <a:ea typeface="PMingLiU"/>
                  </a:rPr>
                  <a:t>the second bracketed term in Equation (12.8) is referred to as </a:t>
                </a:r>
                <a:r>
                  <a:rPr lang="en-US" sz="1800" i="1" kern="50" dirty="0">
                    <a:latin typeface="Times New Roman"/>
                    <a:ea typeface="PMingLiU"/>
                  </a:rPr>
                  <a:t>the risk of an individual asset</a:t>
                </a:r>
                <a:r>
                  <a:rPr lang="en-US" sz="1800" kern="50" dirty="0">
                    <a:latin typeface="Times New Roman"/>
                    <a:ea typeface="PMingLiU"/>
                  </a:rPr>
                  <a:t>, and the bracketed term by which it is multiplied is called the </a:t>
                </a:r>
                <a:r>
                  <a:rPr lang="en-US" sz="1800" b="1" kern="50" dirty="0">
                    <a:latin typeface="Times New Roman"/>
                    <a:ea typeface="PMingLiU"/>
                  </a:rPr>
                  <a:t>market price of risk</a:t>
                </a:r>
                <a:r>
                  <a:rPr lang="en-US" sz="1800" kern="50" dirty="0">
                    <a:latin typeface="Times New Roman"/>
                    <a:ea typeface="PMingLiU"/>
                  </a:rPr>
                  <a:t>.</a:t>
                </a:r>
              </a:p>
              <a:p>
                <a:pPr marL="0" marR="0" indent="0">
                  <a:lnSpc>
                    <a:spcPct val="100000"/>
                  </a:lnSpc>
                  <a:spcBef>
                    <a:spcPts val="0"/>
                  </a:spcBef>
                  <a:spcAft>
                    <a:spcPts val="0"/>
                  </a:spcAft>
                  <a:buNone/>
                </a:pPr>
                <a:endParaRPr lang="en-US" sz="1800" kern="50" dirty="0">
                  <a:latin typeface="Times New Roman"/>
                  <a:ea typeface="PMingLiU"/>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52400" y="1600200"/>
                <a:ext cx="8839200" cy="4876800"/>
              </a:xfrm>
              <a:blipFill rotWithShape="1">
                <a:blip r:embed="rId2"/>
                <a:stretch>
                  <a:fillRect l="-552" r="-276"/>
                </a:stretch>
              </a:blipFill>
            </p:spPr>
            <p:txBody>
              <a:bodyPr/>
              <a:lstStyle/>
              <a:p>
                <a:r>
                  <a:rPr lang="en-US">
                    <a:noFill/>
                  </a:rPr>
                  <a:t> </a:t>
                </a:r>
              </a:p>
            </p:txBody>
          </p:sp>
        </mc:Fallback>
      </mc:AlternateContent>
      <p:sp>
        <p:nvSpPr>
          <p:cNvPr id="6" name="Text Placeholder 5"/>
          <p:cNvSpPr>
            <a:spLocks noGrp="1"/>
          </p:cNvSpPr>
          <p:nvPr>
            <p:ph type="body" sz="quarter" idx="13"/>
          </p:nvPr>
        </p:nvSpPr>
        <p:spPr>
          <a:xfrm>
            <a:off x="152400" y="1143000"/>
            <a:ext cx="8632200" cy="364800"/>
          </a:xfrm>
        </p:spPr>
        <p:txBody>
          <a:bodyPr>
            <a:noAutofit/>
          </a:bodyPr>
          <a:lstStyle/>
          <a:p>
            <a:pPr marL="173038" lvl="1" indent="-173038">
              <a:buNone/>
            </a:pPr>
            <a:r>
              <a:rPr lang="en-US" sz="2400" dirty="0" smtClean="0">
                <a:latin typeface="Times New Roman" pitchFamily="18" charset="0"/>
                <a:cs typeface="Times New Roman" pitchFamily="18" charset="0"/>
              </a:rPr>
              <a:t>12.2.2</a:t>
            </a:r>
            <a:r>
              <a:rPr lang="en-US" sz="2400" dirty="0">
                <a:latin typeface="Times New Roman" pitchFamily="18" charset="0"/>
                <a:cs typeface="Times New Roman" pitchFamily="18" charset="0"/>
              </a:rPr>
              <a:t>	Sharpe–</a:t>
            </a:r>
            <a:r>
              <a:rPr lang="en-US" sz="2400" dirty="0" err="1">
                <a:latin typeface="Times New Roman" pitchFamily="18" charset="0"/>
                <a:cs typeface="Times New Roman" pitchFamily="18" charset="0"/>
              </a:rPr>
              <a:t>Lintner</a:t>
            </a:r>
            <a:r>
              <a:rPr lang="en-US" sz="2400" dirty="0">
                <a:latin typeface="Times New Roman" pitchFamily="18" charset="0"/>
                <a:cs typeface="Times New Roman" pitchFamily="18" charset="0"/>
              </a:rPr>
              <a:t> CAPM Model</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26</a:t>
            </a:fld>
            <a:endParaRPr lang="en-US">
              <a:solidFill>
                <a:schemeClr val="accent6">
                  <a:lumMod val="20000"/>
                  <a:lumOff val="80000"/>
                </a:schemeClr>
              </a:solidFill>
            </a:endParaRPr>
          </a:p>
        </p:txBody>
      </p:sp>
      <p:sp>
        <p:nvSpPr>
          <p:cNvPr id="2" name="Title 1"/>
          <p:cNvSpPr>
            <a:spLocks noGrp="1"/>
          </p:cNvSpPr>
          <p:nvPr>
            <p:ph type="title"/>
          </p:nvPr>
        </p:nvSpPr>
        <p:spPr>
          <a:xfrm>
            <a:off x="152400" y="457200"/>
            <a:ext cx="8839200" cy="669600"/>
          </a:xfrm>
        </p:spPr>
        <p:txBody>
          <a:bodyPr/>
          <a:lstStyle/>
          <a:p>
            <a:pPr lvl="0"/>
            <a:r>
              <a:rPr lang="en-US" sz="2800" dirty="0">
                <a:solidFill>
                  <a:srgbClr val="002060">
                    <a:lumMod val="75000"/>
                  </a:srgbClr>
                </a:solidFill>
                <a:latin typeface="Times New Roman" pitchFamily="18" charset="0"/>
                <a:cs typeface="Times New Roman" pitchFamily="18" charset="0"/>
              </a:rPr>
              <a:t>12.2 Market Efficiency in a Market-Model and CAPM Context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64972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600199"/>
            <a:ext cx="8839200" cy="4876801"/>
          </a:xfrm>
        </p:spPr>
        <p:txBody>
          <a:bodyPr>
            <a:normAutofit fontScale="92500" lnSpcReduction="20000"/>
          </a:bodyPr>
          <a:lstStyle/>
          <a:p>
            <a:pPr marL="0" indent="0">
              <a:lnSpc>
                <a:spcPct val="120000"/>
              </a:lnSpc>
              <a:buNone/>
            </a:pPr>
            <a:r>
              <a:rPr lang="en-US" kern="50" dirty="0">
                <a:latin typeface="Times New Roman"/>
                <a:ea typeface="PMingLiU"/>
              </a:rPr>
              <a:t>Two basic types of tests have been used to evaluate the weak form: (1) those that test for statistical </a:t>
            </a:r>
            <a:r>
              <a:rPr lang="en-US" i="1" kern="50" dirty="0">
                <a:latin typeface="Times New Roman"/>
                <a:ea typeface="PMingLiU"/>
              </a:rPr>
              <a:t>independence in sequences of process and price changes</a:t>
            </a:r>
            <a:r>
              <a:rPr lang="en-US" kern="50" dirty="0">
                <a:latin typeface="Times New Roman"/>
                <a:ea typeface="PMingLiU"/>
              </a:rPr>
              <a:t>, and (2) those that use technical </a:t>
            </a:r>
            <a:r>
              <a:rPr lang="en-US" i="1" kern="50" dirty="0">
                <a:latin typeface="Times New Roman"/>
                <a:ea typeface="PMingLiU"/>
              </a:rPr>
              <a:t>trading rules </a:t>
            </a:r>
            <a:r>
              <a:rPr lang="en-US" kern="50" dirty="0">
                <a:latin typeface="Times New Roman"/>
                <a:ea typeface="PMingLiU"/>
              </a:rPr>
              <a:t>to devise a </a:t>
            </a:r>
            <a:r>
              <a:rPr lang="en-US" i="1" kern="50" dirty="0">
                <a:latin typeface="Times New Roman"/>
                <a:ea typeface="PMingLiU"/>
              </a:rPr>
              <a:t>profit beyond random selection</a:t>
            </a:r>
            <a:r>
              <a:rPr lang="en-US" kern="50" dirty="0">
                <a:latin typeface="Times New Roman"/>
                <a:ea typeface="PMingLiU"/>
              </a:rPr>
              <a:t>. </a:t>
            </a:r>
            <a:endParaRPr lang="en-US" kern="50" dirty="0" smtClean="0">
              <a:latin typeface="Times New Roman"/>
              <a:ea typeface="PMingLiU"/>
            </a:endParaRPr>
          </a:p>
          <a:p>
            <a:pPr>
              <a:lnSpc>
                <a:spcPct val="120000"/>
              </a:lnSpc>
              <a:buClrTx/>
            </a:pPr>
            <a:r>
              <a:rPr lang="en-US" b="1" dirty="0">
                <a:latin typeface="Times New Roman" pitchFamily="18" charset="0"/>
                <a:cs typeface="Times New Roman" pitchFamily="18" charset="0"/>
              </a:rPr>
              <a:t>Independence in Sequences of Process and Price </a:t>
            </a:r>
            <a:r>
              <a:rPr lang="en-US" b="1" dirty="0" smtClean="0">
                <a:latin typeface="Times New Roman" pitchFamily="18" charset="0"/>
                <a:cs typeface="Times New Roman" pitchFamily="18" charset="0"/>
              </a:rPr>
              <a:t>Changes</a:t>
            </a:r>
            <a:r>
              <a:rPr lang="en-US" dirty="0" smtClean="0">
                <a:latin typeface="Times New Roman" pitchFamily="18" charset="0"/>
                <a:cs typeface="Times New Roman" pitchFamily="18" charset="0"/>
              </a:rPr>
              <a:t>:   Many </a:t>
            </a:r>
            <a:r>
              <a:rPr lang="en-US" dirty="0">
                <a:latin typeface="Times New Roman" pitchFamily="18" charset="0"/>
                <a:cs typeface="Times New Roman" pitchFamily="18" charset="0"/>
              </a:rPr>
              <a:t>authors, including Samuelson (1973) and </a:t>
            </a:r>
            <a:r>
              <a:rPr lang="en-US" dirty="0" err="1">
                <a:latin typeface="Times New Roman" pitchFamily="18" charset="0"/>
                <a:cs typeface="Times New Roman" pitchFamily="18" charset="0"/>
              </a:rPr>
              <a:t>Fama</a:t>
            </a:r>
            <a:r>
              <a:rPr lang="en-US" dirty="0">
                <a:latin typeface="Times New Roman" pitchFamily="18" charset="0"/>
                <a:cs typeface="Times New Roman" pitchFamily="18" charset="0"/>
              </a:rPr>
              <a:t> (1965), have demonstrated that the evidence is against any significant dependence in successive price changes. </a:t>
            </a:r>
            <a:endParaRPr lang="en-US" dirty="0" smtClean="0">
              <a:latin typeface="Times New Roman" pitchFamily="18" charset="0"/>
              <a:cs typeface="Times New Roman" pitchFamily="18" charset="0"/>
            </a:endParaRPr>
          </a:p>
          <a:p>
            <a:pPr lvl="1">
              <a:lnSpc>
                <a:spcPct val="120000"/>
              </a:lnSpc>
              <a:buClrTx/>
            </a:pPr>
            <a:r>
              <a:rPr lang="en-US" dirty="0" err="1">
                <a:latin typeface="Times New Roman" pitchFamily="18" charset="0"/>
                <a:cs typeface="Times New Roman" pitchFamily="18" charset="0"/>
              </a:rPr>
              <a:t>Niederhoffer</a:t>
            </a:r>
            <a:r>
              <a:rPr lang="en-US" dirty="0">
                <a:latin typeface="Times New Roman" pitchFamily="18" charset="0"/>
                <a:cs typeface="Times New Roman" pitchFamily="18" charset="0"/>
              </a:rPr>
              <a:t> and Osborne (1966) and Summers (</a:t>
            </a:r>
            <a:r>
              <a:rPr lang="en-US" dirty="0" smtClean="0">
                <a:latin typeface="Times New Roman" pitchFamily="18" charset="0"/>
                <a:cs typeface="Times New Roman" pitchFamily="18" charset="0"/>
              </a:rPr>
              <a:t>1986) show studies </a:t>
            </a:r>
            <a:r>
              <a:rPr lang="en-US" dirty="0">
                <a:latin typeface="Times New Roman" pitchFamily="18" charset="0"/>
                <a:cs typeface="Times New Roman" pitchFamily="18" charset="0"/>
              </a:rPr>
              <a:t>of individual transaction-price data as they become immediately available on the stock </a:t>
            </a:r>
            <a:r>
              <a:rPr lang="en-US" dirty="0" smtClean="0">
                <a:latin typeface="Times New Roman" pitchFamily="18" charset="0"/>
                <a:cs typeface="Times New Roman" pitchFamily="18" charset="0"/>
              </a:rPr>
              <a:t>exchanges.</a:t>
            </a:r>
          </a:p>
          <a:p>
            <a:pPr lvl="1">
              <a:lnSpc>
                <a:spcPct val="120000"/>
              </a:lnSpc>
              <a:buClrTx/>
            </a:pPr>
            <a:r>
              <a:rPr lang="en-US" dirty="0" smtClean="0">
                <a:latin typeface="Times New Roman" pitchFamily="18" charset="0"/>
                <a:cs typeface="Times New Roman" pitchFamily="18" charset="0"/>
              </a:rPr>
              <a:t>However, </a:t>
            </a:r>
            <a:r>
              <a:rPr lang="en-US" dirty="0">
                <a:latin typeface="Times New Roman" pitchFamily="18" charset="0"/>
                <a:cs typeface="Times New Roman" pitchFamily="18" charset="0"/>
              </a:rPr>
              <a:t>it is not likely that the significant serial correlation found in the sequence of individual transaction prices could be used to generate excess profits after transaction costs.</a:t>
            </a:r>
            <a:endParaRPr lang="en-US" dirty="0" smtClean="0">
              <a:latin typeface="Times New Roman" pitchFamily="18" charset="0"/>
              <a:cs typeface="Times New Roman" pitchFamily="18" charset="0"/>
            </a:endParaRPr>
          </a:p>
        </p:txBody>
      </p:sp>
      <p:sp>
        <p:nvSpPr>
          <p:cNvPr id="6" name="Text Placeholder 5"/>
          <p:cNvSpPr>
            <a:spLocks noGrp="1"/>
          </p:cNvSpPr>
          <p:nvPr>
            <p:ph type="body" sz="quarter" idx="13"/>
          </p:nvPr>
        </p:nvSpPr>
        <p:spPr>
          <a:xfrm>
            <a:off x="152400" y="1066800"/>
            <a:ext cx="8839200" cy="457200"/>
          </a:xfrm>
        </p:spPr>
        <p:txBody>
          <a:bodyPr/>
          <a:lstStyle/>
          <a:p>
            <a:r>
              <a:rPr lang="en-US" dirty="0">
                <a:latin typeface="Times New Roman" pitchFamily="18" charset="0"/>
                <a:cs typeface="Times New Roman" pitchFamily="18" charset="0"/>
              </a:rPr>
              <a:t>12.3.1	Weak Form Efficiency</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27</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pPr lvl="0"/>
            <a:r>
              <a:rPr lang="en-US" dirty="0">
                <a:latin typeface="Times New Roman" pitchFamily="18" charset="0"/>
                <a:cs typeface="Times New Roman" pitchFamily="18" charset="0"/>
              </a:rPr>
              <a:t>12.3 Tests for Market Efficiency</a:t>
            </a:r>
          </a:p>
        </p:txBody>
      </p:sp>
    </p:spTree>
    <p:extLst>
      <p:ext uri="{BB962C8B-B14F-4D97-AF65-F5344CB8AC3E}">
        <p14:creationId xmlns:p14="http://schemas.microsoft.com/office/powerpoint/2010/main" val="4233685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600199"/>
            <a:ext cx="8839200" cy="4876801"/>
          </a:xfrm>
        </p:spPr>
        <p:txBody>
          <a:bodyPr>
            <a:normAutofit/>
          </a:bodyPr>
          <a:lstStyle/>
          <a:p>
            <a:pPr>
              <a:lnSpc>
                <a:spcPct val="100000"/>
              </a:lnSpc>
              <a:spcBef>
                <a:spcPts val="0"/>
              </a:spcBef>
              <a:spcAft>
                <a:spcPts val="1200"/>
              </a:spcAft>
              <a:buClrTx/>
            </a:pPr>
            <a:r>
              <a:rPr lang="en-US" dirty="0">
                <a:latin typeface="Times New Roman" pitchFamily="18" charset="0"/>
                <a:cs typeface="Times New Roman" pitchFamily="18" charset="0"/>
              </a:rPr>
              <a:t>The weak-form test of </a:t>
            </a:r>
            <a:r>
              <a:rPr lang="en-US" b="1" dirty="0">
                <a:latin typeface="Times New Roman" pitchFamily="18" charset="0"/>
                <a:cs typeface="Times New Roman" pitchFamily="18" charset="0"/>
              </a:rPr>
              <a:t>technical trading rules </a:t>
            </a:r>
            <a:r>
              <a:rPr lang="en-US" dirty="0">
                <a:latin typeface="Times New Roman" pitchFamily="18" charset="0"/>
                <a:cs typeface="Times New Roman" pitchFamily="18" charset="0"/>
              </a:rPr>
              <a:t>is characterized by the </a:t>
            </a:r>
            <a:r>
              <a:rPr lang="en-US" i="1" u="sng" dirty="0">
                <a:latin typeface="Times New Roman" pitchFamily="18" charset="0"/>
                <a:cs typeface="Times New Roman" pitchFamily="18" charset="0"/>
              </a:rPr>
              <a:t>filter tests</a:t>
            </a:r>
            <a:r>
              <a:rPr lang="en-US" u="sng" dirty="0">
                <a:latin typeface="Times New Roman" pitchFamily="18" charset="0"/>
                <a:cs typeface="Times New Roman" pitchFamily="18" charset="0"/>
              </a:rPr>
              <a:t> </a:t>
            </a:r>
            <a:r>
              <a:rPr lang="en-US" dirty="0">
                <a:latin typeface="Times New Roman" pitchFamily="18" charset="0"/>
                <a:cs typeface="Times New Roman" pitchFamily="18" charset="0"/>
              </a:rPr>
              <a:t>of Alexander (1961) and </a:t>
            </a:r>
            <a:r>
              <a:rPr lang="en-US" dirty="0" err="1">
                <a:latin typeface="Times New Roman" pitchFamily="18" charset="0"/>
                <a:cs typeface="Times New Roman" pitchFamily="18" charset="0"/>
              </a:rPr>
              <a:t>Fama</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Blume</a:t>
            </a:r>
            <a:r>
              <a:rPr lang="en-US" dirty="0">
                <a:latin typeface="Times New Roman" pitchFamily="18" charset="0"/>
                <a:cs typeface="Times New Roman" pitchFamily="18" charset="0"/>
              </a:rPr>
              <a:t> (1966).</a:t>
            </a:r>
          </a:p>
          <a:p>
            <a:pPr marL="688975" lvl="1" indent="-236538">
              <a:lnSpc>
                <a:spcPct val="100000"/>
              </a:lnSpc>
              <a:spcBef>
                <a:spcPts val="0"/>
              </a:spcBef>
              <a:spcAft>
                <a:spcPts val="1200"/>
              </a:spcAft>
              <a:buClrTx/>
            </a:pPr>
            <a:r>
              <a:rPr lang="en-US" dirty="0">
                <a:latin typeface="Times New Roman" pitchFamily="18" charset="0"/>
                <a:cs typeface="Times New Roman" pitchFamily="18" charset="0"/>
              </a:rPr>
              <a:t>A typical filter rule works as </a:t>
            </a:r>
            <a:r>
              <a:rPr lang="en-US" dirty="0" smtClean="0">
                <a:latin typeface="Times New Roman" pitchFamily="18" charset="0"/>
                <a:cs typeface="Times New Roman" pitchFamily="18" charset="0"/>
              </a:rPr>
              <a:t>follows:</a:t>
            </a:r>
          </a:p>
          <a:p>
            <a:pPr marL="1139825" lvl="2" indent="-225425">
              <a:lnSpc>
                <a:spcPct val="110000"/>
              </a:lnSpc>
              <a:spcBef>
                <a:spcPts val="0"/>
              </a:spcBef>
              <a:buClrTx/>
              <a:buFont typeface="+mj-lt"/>
              <a:buAutoNum type="arabicPeriod"/>
            </a:pPr>
            <a:r>
              <a:rPr lang="en-US" dirty="0">
                <a:latin typeface="Times New Roman" pitchFamily="18" charset="0"/>
                <a:cs typeface="Times New Roman" pitchFamily="18" charset="0"/>
              </a:rPr>
              <a:t>Buy a stock if its daily closing price increase by at least z percent from a previous low and hold it until its price decreases by at least z percent from a previous high.</a:t>
            </a:r>
          </a:p>
          <a:p>
            <a:pPr marL="1139825" lvl="2" indent="-225425">
              <a:lnSpc>
                <a:spcPct val="110000"/>
              </a:lnSpc>
              <a:spcBef>
                <a:spcPts val="0"/>
              </a:spcBef>
              <a:buClrTx/>
              <a:buFont typeface="+mj-lt"/>
              <a:buAutoNum type="arabicPeriod"/>
            </a:pPr>
            <a:r>
              <a:rPr lang="en-US" dirty="0">
                <a:latin typeface="Times New Roman" pitchFamily="18" charset="0"/>
                <a:cs typeface="Times New Roman" pitchFamily="18" charset="0"/>
              </a:rPr>
              <a:t>Simultaneously sell and go short.</a:t>
            </a:r>
          </a:p>
          <a:p>
            <a:pPr marL="1139825" lvl="2" indent="-225425">
              <a:lnSpc>
                <a:spcPct val="110000"/>
              </a:lnSpc>
              <a:spcBef>
                <a:spcPts val="0"/>
              </a:spcBef>
              <a:buClrTx/>
              <a:buFont typeface="+mj-lt"/>
              <a:buAutoNum type="arabicPeriod"/>
            </a:pPr>
            <a:r>
              <a:rPr lang="en-US" dirty="0">
                <a:latin typeface="Times New Roman" pitchFamily="18" charset="0"/>
                <a:cs typeface="Times New Roman" pitchFamily="18" charset="0"/>
              </a:rPr>
              <a:t>When the stock price again increases by at least z percent above a previous low, close the short position and go long. Ignore price changes of less than z percent.</a:t>
            </a:r>
          </a:p>
          <a:p>
            <a:pPr marL="1139825" lvl="2" indent="-225425">
              <a:lnSpc>
                <a:spcPct val="110000"/>
              </a:lnSpc>
              <a:spcBef>
                <a:spcPts val="0"/>
              </a:spcBef>
              <a:spcAft>
                <a:spcPts val="1200"/>
              </a:spcAft>
              <a:buClrTx/>
              <a:buFont typeface="+mj-lt"/>
              <a:buAutoNum type="arabicPeriod"/>
            </a:pPr>
            <a:r>
              <a:rPr lang="en-US" dirty="0">
                <a:latin typeface="Times New Roman" pitchFamily="18" charset="0"/>
                <a:cs typeface="Times New Roman" pitchFamily="18" charset="0"/>
              </a:rPr>
              <a:t>Process is repeated continually over a fixed time period, at which time the results are compared with those from a buy-and-hold strategy over the same period.</a:t>
            </a:r>
          </a:p>
          <a:p>
            <a:pPr marL="688975" lvl="1" indent="-236538">
              <a:lnSpc>
                <a:spcPct val="100000"/>
              </a:lnSpc>
              <a:spcBef>
                <a:spcPts val="0"/>
              </a:spcBef>
              <a:spcAft>
                <a:spcPts val="1200"/>
              </a:spcAft>
              <a:buClrTx/>
            </a:pPr>
            <a:r>
              <a:rPr lang="en-US" dirty="0" smtClean="0">
                <a:latin typeface="Times New Roman" pitchFamily="18" charset="0"/>
                <a:cs typeface="Times New Roman" pitchFamily="18" charset="0"/>
              </a:rPr>
              <a:t>Conclusions </a:t>
            </a:r>
            <a:r>
              <a:rPr lang="en-US" dirty="0">
                <a:latin typeface="Times New Roman" pitchFamily="18" charset="0"/>
                <a:cs typeface="Times New Roman" pitchFamily="18" charset="0"/>
              </a:rPr>
              <a:t>from this study show that only small filters, not taking into account trading costs, can achieve above-average profits</a:t>
            </a:r>
            <a:r>
              <a:rPr lang="en-US" dirty="0" smtClean="0">
                <a:latin typeface="Times New Roman" pitchFamily="18" charset="0"/>
                <a:cs typeface="Times New Roman" pitchFamily="18" charset="0"/>
              </a:rPr>
              <a:t>.</a:t>
            </a:r>
          </a:p>
        </p:txBody>
      </p:sp>
      <p:sp>
        <p:nvSpPr>
          <p:cNvPr id="6" name="Text Placeholder 5"/>
          <p:cNvSpPr>
            <a:spLocks noGrp="1"/>
          </p:cNvSpPr>
          <p:nvPr>
            <p:ph type="body" sz="quarter" idx="13"/>
          </p:nvPr>
        </p:nvSpPr>
        <p:spPr>
          <a:xfrm>
            <a:off x="152400" y="1066800"/>
            <a:ext cx="8839200" cy="457200"/>
          </a:xfrm>
        </p:spPr>
        <p:txBody>
          <a:bodyPr/>
          <a:lstStyle/>
          <a:p>
            <a:r>
              <a:rPr lang="en-US" dirty="0">
                <a:latin typeface="Times New Roman" pitchFamily="18" charset="0"/>
                <a:cs typeface="Times New Roman" pitchFamily="18" charset="0"/>
              </a:rPr>
              <a:t>12.3.1	Weak Form Efficiency</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28</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pPr lvl="0"/>
            <a:r>
              <a:rPr lang="en-US" dirty="0">
                <a:latin typeface="Times New Roman" pitchFamily="18" charset="0"/>
                <a:cs typeface="Times New Roman" pitchFamily="18" charset="0"/>
              </a:rPr>
              <a:t>12.3 Tests for Market Efficiency</a:t>
            </a:r>
          </a:p>
        </p:txBody>
      </p:sp>
    </p:spTree>
    <p:extLst>
      <p:ext uri="{BB962C8B-B14F-4D97-AF65-F5344CB8AC3E}">
        <p14:creationId xmlns:p14="http://schemas.microsoft.com/office/powerpoint/2010/main" val="2750507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600199"/>
            <a:ext cx="8839200" cy="4876801"/>
          </a:xfrm>
        </p:spPr>
        <p:txBody>
          <a:bodyPr>
            <a:normAutofit/>
          </a:bodyPr>
          <a:lstStyle/>
          <a:p>
            <a:pPr marL="0" indent="0">
              <a:lnSpc>
                <a:spcPct val="100000"/>
              </a:lnSpc>
              <a:spcBef>
                <a:spcPts val="0"/>
              </a:spcBef>
              <a:spcAft>
                <a:spcPts val="1200"/>
              </a:spcAft>
              <a:buClrTx/>
              <a:buNone/>
            </a:pPr>
            <a:r>
              <a:rPr lang="en-US" kern="50" dirty="0" smtClean="0">
                <a:latin typeface="Times New Roman" pitchFamily="18" charset="0"/>
                <a:ea typeface="PMingLiU"/>
                <a:cs typeface="Times New Roman" pitchFamily="18" charset="0"/>
              </a:rPr>
              <a:t>The information for semi-strong form efficiency includes not only stock market data but </a:t>
            </a:r>
            <a:r>
              <a:rPr lang="en-US" i="1" kern="50" dirty="0">
                <a:latin typeface="Times New Roman" pitchFamily="18" charset="0"/>
                <a:ea typeface="PMingLiU"/>
                <a:cs typeface="Times New Roman" pitchFamily="18" charset="0"/>
              </a:rPr>
              <a:t>all publicly available </a:t>
            </a:r>
            <a:r>
              <a:rPr lang="en-US" kern="50" dirty="0">
                <a:latin typeface="Times New Roman" pitchFamily="18" charset="0"/>
                <a:ea typeface="PMingLiU"/>
                <a:cs typeface="Times New Roman" pitchFamily="18" charset="0"/>
              </a:rPr>
              <a:t>information. Current prices under this form </a:t>
            </a:r>
            <a:r>
              <a:rPr lang="en-US" i="1" kern="50" dirty="0">
                <a:latin typeface="Times New Roman" pitchFamily="18" charset="0"/>
                <a:ea typeface="PMingLiU"/>
                <a:cs typeface="Times New Roman" pitchFamily="18" charset="0"/>
              </a:rPr>
              <a:t>already include any piece of information that might otherwise be expected to be useful in achieving above-average rates of </a:t>
            </a:r>
            <a:r>
              <a:rPr lang="en-US" i="1" kern="50" dirty="0" smtClean="0">
                <a:latin typeface="Times New Roman" pitchFamily="18" charset="0"/>
                <a:ea typeface="PMingLiU"/>
                <a:cs typeface="Times New Roman" pitchFamily="18" charset="0"/>
              </a:rPr>
              <a:t>return</a:t>
            </a:r>
            <a:r>
              <a:rPr lang="en-US" kern="50" dirty="0" smtClean="0">
                <a:latin typeface="Times New Roman" pitchFamily="18" charset="0"/>
                <a:ea typeface="PMingLiU"/>
                <a:cs typeface="Times New Roman" pitchFamily="18" charset="0"/>
              </a:rPr>
              <a:t>.  Tests </a:t>
            </a:r>
            <a:r>
              <a:rPr lang="en-US" kern="50" dirty="0">
                <a:latin typeface="Times New Roman" pitchFamily="18" charset="0"/>
                <a:ea typeface="PMingLiU"/>
                <a:cs typeface="Times New Roman" pitchFamily="18" charset="0"/>
              </a:rPr>
              <a:t>of this form </a:t>
            </a:r>
            <a:r>
              <a:rPr lang="en-US" kern="50" dirty="0" smtClean="0">
                <a:latin typeface="Times New Roman" pitchFamily="18" charset="0"/>
                <a:ea typeface="PMingLiU"/>
                <a:cs typeface="Times New Roman" pitchFamily="18" charset="0"/>
              </a:rPr>
              <a:t>include:</a:t>
            </a:r>
          </a:p>
          <a:p>
            <a:pPr marL="968375" lvl="1" indent="-457200">
              <a:lnSpc>
                <a:spcPct val="100000"/>
              </a:lnSpc>
              <a:spcBef>
                <a:spcPts val="0"/>
              </a:spcBef>
              <a:spcAft>
                <a:spcPts val="1200"/>
              </a:spcAft>
              <a:buClrTx/>
              <a:buFont typeface="+mj-lt"/>
              <a:buAutoNum type="arabicPeriod"/>
            </a:pPr>
            <a:r>
              <a:rPr lang="en-US" sz="2400" i="1" kern="50" dirty="0" smtClean="0">
                <a:latin typeface="Times New Roman" pitchFamily="18" charset="0"/>
                <a:ea typeface="PMingLiU"/>
                <a:cs typeface="Times New Roman" pitchFamily="18" charset="0"/>
              </a:rPr>
              <a:t>Speed of adjustment </a:t>
            </a:r>
            <a:r>
              <a:rPr lang="en-US" sz="2400" kern="50" dirty="0" smtClean="0">
                <a:latin typeface="Times New Roman" pitchFamily="18" charset="0"/>
                <a:ea typeface="PMingLiU"/>
                <a:cs typeface="Times New Roman" pitchFamily="18" charset="0"/>
              </a:rPr>
              <a:t>of </a:t>
            </a:r>
            <a:r>
              <a:rPr lang="en-US" sz="2400" kern="50" dirty="0">
                <a:latin typeface="Times New Roman" pitchFamily="18" charset="0"/>
                <a:ea typeface="PMingLiU"/>
                <a:cs typeface="Times New Roman" pitchFamily="18" charset="0"/>
              </a:rPr>
              <a:t>stock prices to new </a:t>
            </a:r>
            <a:r>
              <a:rPr lang="en-US" sz="2400" kern="50" dirty="0" smtClean="0">
                <a:latin typeface="Times New Roman" pitchFamily="18" charset="0"/>
                <a:ea typeface="PMingLiU"/>
                <a:cs typeface="Times New Roman" pitchFamily="18" charset="0"/>
              </a:rPr>
              <a:t>information</a:t>
            </a:r>
          </a:p>
          <a:p>
            <a:pPr marL="968375" lvl="1" indent="-457200">
              <a:lnSpc>
                <a:spcPct val="100000"/>
              </a:lnSpc>
              <a:spcBef>
                <a:spcPts val="0"/>
              </a:spcBef>
              <a:spcAft>
                <a:spcPts val="1200"/>
              </a:spcAft>
              <a:buClrTx/>
              <a:buFont typeface="+mj-lt"/>
              <a:buAutoNum type="arabicPeriod"/>
            </a:pPr>
            <a:r>
              <a:rPr lang="en-US" sz="2400" kern="50" dirty="0" smtClean="0">
                <a:latin typeface="Times New Roman" pitchFamily="18" charset="0"/>
                <a:ea typeface="PMingLiU"/>
                <a:cs typeface="Times New Roman" pitchFamily="18" charset="0"/>
              </a:rPr>
              <a:t>Studies that </a:t>
            </a:r>
            <a:r>
              <a:rPr lang="en-US" sz="2400" kern="50" dirty="0">
                <a:latin typeface="Times New Roman" pitchFamily="18" charset="0"/>
                <a:ea typeface="PMingLiU"/>
                <a:cs typeface="Times New Roman" pitchFamily="18" charset="0"/>
              </a:rPr>
              <a:t>consider whether investors can achieve above-average profits by </a:t>
            </a:r>
            <a:r>
              <a:rPr lang="en-US" sz="2400" i="1" kern="50" dirty="0">
                <a:latin typeface="Times New Roman" pitchFamily="18" charset="0"/>
                <a:ea typeface="PMingLiU"/>
                <a:cs typeface="Times New Roman" pitchFamily="18" charset="0"/>
              </a:rPr>
              <a:t>trading on the basis of any publicly available </a:t>
            </a:r>
            <a:r>
              <a:rPr lang="en-US" sz="2400" i="1" kern="50" dirty="0" smtClean="0">
                <a:latin typeface="Times New Roman" pitchFamily="18" charset="0"/>
                <a:ea typeface="PMingLiU"/>
                <a:cs typeface="Times New Roman" pitchFamily="18" charset="0"/>
              </a:rPr>
              <a:t>information</a:t>
            </a:r>
          </a:p>
        </p:txBody>
      </p:sp>
      <p:sp>
        <p:nvSpPr>
          <p:cNvPr id="6" name="Text Placeholder 5"/>
          <p:cNvSpPr>
            <a:spLocks noGrp="1"/>
          </p:cNvSpPr>
          <p:nvPr>
            <p:ph type="body" sz="quarter" idx="13"/>
          </p:nvPr>
        </p:nvSpPr>
        <p:spPr>
          <a:xfrm>
            <a:off x="152400" y="1066800"/>
            <a:ext cx="8839200" cy="457200"/>
          </a:xfrm>
        </p:spPr>
        <p:txBody>
          <a:bodyPr/>
          <a:lstStyle/>
          <a:p>
            <a:r>
              <a:rPr lang="en-US" dirty="0" smtClean="0">
                <a:latin typeface="Times New Roman" pitchFamily="18" charset="0"/>
                <a:cs typeface="Times New Roman" pitchFamily="18" charset="0"/>
              </a:rPr>
              <a:t>12.3.2</a:t>
            </a:r>
            <a:r>
              <a:rPr lang="en-US" dirty="0">
                <a:latin typeface="Times New Roman" pitchFamily="18" charset="0"/>
                <a:cs typeface="Times New Roman" pitchFamily="18" charset="0"/>
              </a:rPr>
              <a:t>	Semi-Strong Form Efficiency</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29</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pPr lvl="0"/>
            <a:r>
              <a:rPr lang="en-US" dirty="0">
                <a:latin typeface="Times New Roman" pitchFamily="18" charset="0"/>
                <a:cs typeface="Times New Roman" pitchFamily="18" charset="0"/>
              </a:rPr>
              <a:t>12.3 Tests for Market Efficiency</a:t>
            </a:r>
          </a:p>
        </p:txBody>
      </p:sp>
    </p:spTree>
    <p:extLst>
      <p:ext uri="{BB962C8B-B14F-4D97-AF65-F5344CB8AC3E}">
        <p14:creationId xmlns:p14="http://schemas.microsoft.com/office/powerpoint/2010/main" val="2418461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1"/>
            <a:ext cx="8839200" cy="669600"/>
          </a:xfrm>
        </p:spPr>
        <p:txBody>
          <a:bodyPr>
            <a:normAutofit/>
          </a:bodyPr>
          <a:lstStyle/>
          <a:p>
            <a:r>
              <a:rPr lang="en-US" sz="2800" dirty="0">
                <a:latin typeface="Times New Roman" pitchFamily="18" charset="0"/>
                <a:cs typeface="Times New Roman" pitchFamily="18" charset="0"/>
              </a:rPr>
              <a:t>The Efficient-Market Hypothesis and Security Valuation</a:t>
            </a:r>
          </a:p>
        </p:txBody>
      </p:sp>
      <p:sp>
        <p:nvSpPr>
          <p:cNvPr id="3" name="Content Placeholder 2"/>
          <p:cNvSpPr>
            <a:spLocks noGrp="1"/>
          </p:cNvSpPr>
          <p:nvPr>
            <p:ph idx="1"/>
          </p:nvPr>
        </p:nvSpPr>
        <p:spPr/>
        <p:txBody>
          <a:bodyPr>
            <a:normAutofit/>
          </a:bodyPr>
          <a:lstStyle/>
          <a:p>
            <a:pPr marL="0" marR="0" algn="just">
              <a:spcBef>
                <a:spcPts val="0"/>
              </a:spcBef>
              <a:spcAft>
                <a:spcPts val="0"/>
              </a:spcAft>
            </a:pPr>
            <a:r>
              <a:rPr lang="en-US" sz="1800" kern="50" dirty="0" smtClean="0">
                <a:latin typeface="Times New Roman"/>
                <a:ea typeface="PMingLiU"/>
              </a:rPr>
              <a:t>In </a:t>
            </a:r>
            <a:r>
              <a:rPr lang="en-US" sz="1800" kern="50" dirty="0">
                <a:latin typeface="Times New Roman"/>
                <a:ea typeface="PMingLiU"/>
              </a:rPr>
              <a:t>an </a:t>
            </a:r>
            <a:r>
              <a:rPr lang="en-US" sz="1800" i="1" kern="50" dirty="0">
                <a:latin typeface="Times New Roman"/>
                <a:ea typeface="PMingLiU"/>
              </a:rPr>
              <a:t>efficient capital market</a:t>
            </a:r>
            <a:r>
              <a:rPr lang="en-US" sz="1800" kern="50" dirty="0">
                <a:latin typeface="Times New Roman"/>
                <a:ea typeface="PMingLiU"/>
              </a:rPr>
              <a:t>, security prices fully reflect </a:t>
            </a:r>
            <a:r>
              <a:rPr lang="en-US" sz="1800" u="sng" kern="50" dirty="0">
                <a:solidFill>
                  <a:schemeClr val="accent1"/>
                </a:solidFill>
                <a:latin typeface="Times New Roman"/>
                <a:ea typeface="PMingLiU"/>
              </a:rPr>
              <a:t>all available information</a:t>
            </a:r>
            <a:r>
              <a:rPr lang="en-US" sz="1800" kern="50" dirty="0">
                <a:latin typeface="Times New Roman"/>
                <a:ea typeface="PMingLiU"/>
              </a:rPr>
              <a:t>. </a:t>
            </a:r>
            <a:endParaRPr lang="en-US" sz="1800" kern="50" dirty="0" smtClean="0">
              <a:latin typeface="Times New Roman"/>
              <a:ea typeface="PMingLiU"/>
            </a:endParaRPr>
          </a:p>
          <a:p>
            <a:pPr marL="0" marR="0" indent="0" algn="just">
              <a:spcBef>
                <a:spcPts val="0"/>
              </a:spcBef>
              <a:spcAft>
                <a:spcPts val="0"/>
              </a:spcAft>
              <a:buNone/>
            </a:pPr>
            <a:endParaRPr lang="en-US" sz="1800" b="1" kern="50" dirty="0" smtClean="0">
              <a:latin typeface="Times New Roman"/>
              <a:ea typeface="PMingLiU"/>
            </a:endParaRPr>
          </a:p>
          <a:p>
            <a:pPr marL="0" marR="0" indent="0" algn="just">
              <a:spcBef>
                <a:spcPts val="0"/>
              </a:spcBef>
              <a:spcAft>
                <a:spcPts val="0"/>
              </a:spcAft>
              <a:buNone/>
            </a:pPr>
            <a:r>
              <a:rPr lang="en-US" sz="1800" b="1" u="sng" kern="50" dirty="0" smtClean="0">
                <a:latin typeface="Times New Roman"/>
                <a:ea typeface="PMingLiU"/>
              </a:rPr>
              <a:t>Efficient-Market Hypothesis </a:t>
            </a:r>
            <a:r>
              <a:rPr lang="en-US" sz="1800" b="1" u="sng" kern="50" dirty="0">
                <a:latin typeface="Times New Roman"/>
                <a:ea typeface="PMingLiU"/>
              </a:rPr>
              <a:t>(</a:t>
            </a:r>
            <a:r>
              <a:rPr lang="en-US" sz="1800" b="1" u="sng" kern="50" dirty="0" smtClean="0">
                <a:latin typeface="Times New Roman"/>
                <a:ea typeface="PMingLiU"/>
              </a:rPr>
              <a:t>EMH)</a:t>
            </a:r>
            <a:r>
              <a:rPr lang="en-US" sz="1800" kern="50" dirty="0" smtClean="0">
                <a:latin typeface="Times New Roman"/>
                <a:ea typeface="PMingLiU"/>
              </a:rPr>
              <a:t>-hypothesis </a:t>
            </a:r>
            <a:r>
              <a:rPr lang="en-US" sz="1800" kern="50" dirty="0">
                <a:latin typeface="Times New Roman"/>
                <a:ea typeface="PMingLiU"/>
              </a:rPr>
              <a:t>used to test whether the capital market is </a:t>
            </a:r>
            <a:r>
              <a:rPr lang="en-US" sz="1800" kern="50" dirty="0" smtClean="0">
                <a:latin typeface="Times New Roman"/>
                <a:ea typeface="PMingLiU"/>
              </a:rPr>
              <a:t>efficient</a:t>
            </a:r>
          </a:p>
          <a:p>
            <a:pPr marL="0" marR="0" indent="0" algn="just">
              <a:spcBef>
                <a:spcPts val="0"/>
              </a:spcBef>
              <a:spcAft>
                <a:spcPts val="0"/>
              </a:spcAft>
              <a:buNone/>
            </a:pPr>
            <a:endParaRPr lang="en-US" sz="1800" kern="50" dirty="0" smtClean="0">
              <a:latin typeface="Times New Roman"/>
              <a:ea typeface="PMingLiU"/>
            </a:endParaRPr>
          </a:p>
          <a:p>
            <a:pPr marL="0" marR="0" algn="just">
              <a:spcBef>
                <a:spcPts val="0"/>
              </a:spcBef>
              <a:spcAft>
                <a:spcPts val="1200"/>
              </a:spcAft>
            </a:pPr>
            <a:r>
              <a:rPr lang="en-US" sz="1800" kern="50" dirty="0">
                <a:latin typeface="Times New Roman"/>
                <a:ea typeface="PMingLiU"/>
              </a:rPr>
              <a:t>This chapter focuses on the EMH and its relationship to security </a:t>
            </a:r>
            <a:r>
              <a:rPr lang="en-US" sz="1800" kern="50" dirty="0" smtClean="0">
                <a:latin typeface="Times New Roman"/>
                <a:ea typeface="PMingLiU"/>
              </a:rPr>
              <a:t>valuation. Valuation concepts and financial theories and models discussed in previous </a:t>
            </a:r>
            <a:r>
              <a:rPr lang="en-US" sz="1800" kern="50" dirty="0">
                <a:latin typeface="Times New Roman"/>
                <a:ea typeface="PMingLiU"/>
              </a:rPr>
              <a:t>chapters </a:t>
            </a:r>
            <a:r>
              <a:rPr lang="en-US" sz="1800" kern="50" dirty="0" smtClean="0">
                <a:latin typeface="Times New Roman"/>
                <a:ea typeface="PMingLiU"/>
              </a:rPr>
              <a:t>are utilized to show </a:t>
            </a:r>
            <a:r>
              <a:rPr lang="en-US" sz="1800" kern="50" dirty="0">
                <a:latin typeface="Times New Roman"/>
                <a:ea typeface="PMingLiU"/>
              </a:rPr>
              <a:t>the degree of efficiency with which both market-based and accounting information is reflected in current stock prices. </a:t>
            </a:r>
            <a:r>
              <a:rPr lang="en-US" sz="1800" kern="50" dirty="0" smtClean="0">
                <a:latin typeface="Times New Roman"/>
                <a:ea typeface="PMingLiU"/>
              </a:rPr>
              <a:t>Four </a:t>
            </a:r>
            <a:r>
              <a:rPr lang="en-US" sz="1800" kern="50" dirty="0">
                <a:latin typeface="Times New Roman"/>
                <a:ea typeface="PMingLiU"/>
              </a:rPr>
              <a:t>major areas are </a:t>
            </a:r>
            <a:r>
              <a:rPr lang="en-US" sz="1800" kern="50" dirty="0" smtClean="0">
                <a:latin typeface="Times New Roman"/>
                <a:ea typeface="PMingLiU"/>
              </a:rPr>
              <a:t>discussed:</a:t>
            </a:r>
          </a:p>
          <a:p>
            <a:pPr marL="463550" marR="0" indent="-238125" algn="just">
              <a:spcBef>
                <a:spcPts val="0"/>
              </a:spcBef>
              <a:spcAft>
                <a:spcPts val="1200"/>
              </a:spcAft>
              <a:buClrTx/>
              <a:buFont typeface="+mj-lt"/>
              <a:buAutoNum type="arabicPeriod"/>
            </a:pPr>
            <a:r>
              <a:rPr lang="en-US" sz="1800" kern="50" dirty="0" smtClean="0">
                <a:latin typeface="Times New Roman"/>
                <a:ea typeface="PMingLiU"/>
              </a:rPr>
              <a:t>The relationship </a:t>
            </a:r>
            <a:r>
              <a:rPr lang="en-US" sz="1800" kern="50" dirty="0">
                <a:latin typeface="Times New Roman"/>
                <a:ea typeface="PMingLiU"/>
              </a:rPr>
              <a:t>between market value and book </a:t>
            </a:r>
            <a:r>
              <a:rPr lang="en-US" sz="1800" kern="50" dirty="0" smtClean="0">
                <a:latin typeface="Times New Roman"/>
                <a:ea typeface="PMingLiU"/>
              </a:rPr>
              <a:t>value</a:t>
            </a:r>
          </a:p>
          <a:p>
            <a:pPr marL="463550" indent="-238125" algn="just">
              <a:spcBef>
                <a:spcPts val="0"/>
              </a:spcBef>
              <a:spcAft>
                <a:spcPts val="1200"/>
              </a:spcAft>
              <a:buClrTx/>
              <a:buFont typeface="+mj-lt"/>
              <a:buAutoNum type="arabicPeriod"/>
            </a:pPr>
            <a:r>
              <a:rPr lang="en-US" sz="1800" kern="50" dirty="0">
                <a:latin typeface="Times New Roman"/>
                <a:ea typeface="PMingLiU"/>
              </a:rPr>
              <a:t>The three forms of efficiency</a:t>
            </a:r>
          </a:p>
          <a:p>
            <a:pPr marL="463550" marR="0" indent="-238125" algn="just">
              <a:spcBef>
                <a:spcPts val="0"/>
              </a:spcBef>
              <a:spcAft>
                <a:spcPts val="1200"/>
              </a:spcAft>
              <a:buClrTx/>
              <a:buFont typeface="+mj-lt"/>
              <a:buAutoNum type="arabicPeriod"/>
            </a:pPr>
            <a:r>
              <a:rPr lang="en-US" sz="1800" kern="50" dirty="0" smtClean="0">
                <a:latin typeface="Times New Roman"/>
                <a:ea typeface="PMingLiU"/>
              </a:rPr>
              <a:t>An </a:t>
            </a:r>
            <a:r>
              <a:rPr lang="en-US" sz="1800" kern="50" dirty="0">
                <a:latin typeface="Times New Roman"/>
                <a:ea typeface="PMingLiU"/>
              </a:rPr>
              <a:t>analysis of the market model and the capital asset pricing model (CAPM) used for testing the </a:t>
            </a:r>
            <a:r>
              <a:rPr lang="en-US" sz="1800" kern="50" dirty="0" smtClean="0">
                <a:latin typeface="Times New Roman"/>
                <a:ea typeface="PMingLiU"/>
              </a:rPr>
              <a:t>EMH</a:t>
            </a:r>
          </a:p>
          <a:p>
            <a:pPr marL="463550" marR="0" indent="-238125" algn="just">
              <a:spcBef>
                <a:spcPts val="0"/>
              </a:spcBef>
              <a:spcAft>
                <a:spcPts val="1200"/>
              </a:spcAft>
              <a:buClrTx/>
              <a:buFont typeface="+mj-lt"/>
              <a:buAutoNum type="arabicPeriod"/>
            </a:pPr>
            <a:r>
              <a:rPr lang="en-US" sz="1800" kern="50" dirty="0" smtClean="0">
                <a:latin typeface="Times New Roman"/>
                <a:ea typeface="PMingLiU"/>
              </a:rPr>
              <a:t>Other </a:t>
            </a:r>
            <a:r>
              <a:rPr lang="en-US" sz="1800" kern="50" dirty="0">
                <a:latin typeface="Times New Roman"/>
                <a:ea typeface="PMingLiU"/>
              </a:rPr>
              <a:t>recent issues related to the EMH.</a:t>
            </a:r>
            <a:endParaRPr lang="en-US" sz="1800" kern="50" dirty="0" smtClean="0">
              <a:latin typeface="Times New Roman"/>
              <a:ea typeface="PMingLiU"/>
            </a:endParaRP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3</a:t>
            </a:fld>
            <a:endParaRPr lang="en-US">
              <a:solidFill>
                <a:schemeClr val="accent6">
                  <a:lumMod val="20000"/>
                  <a:lumOff val="80000"/>
                </a:schemeClr>
              </a:solidFill>
            </a:endParaRPr>
          </a:p>
        </p:txBody>
      </p:sp>
    </p:spTree>
    <p:extLst>
      <p:ext uri="{BB962C8B-B14F-4D97-AF65-F5344CB8AC3E}">
        <p14:creationId xmlns:p14="http://schemas.microsoft.com/office/powerpoint/2010/main" val="4154573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52400" y="2057400"/>
                <a:ext cx="8839200" cy="4419600"/>
              </a:xfrm>
            </p:spPr>
            <p:txBody>
              <a:bodyPr>
                <a:normAutofit fontScale="70000" lnSpcReduction="20000"/>
              </a:bodyPr>
              <a:lstStyle/>
              <a:p>
                <a:pPr marL="0" indent="0">
                  <a:lnSpc>
                    <a:spcPct val="120000"/>
                  </a:lnSpc>
                  <a:spcBef>
                    <a:spcPts val="0"/>
                  </a:spcBef>
                  <a:spcAft>
                    <a:spcPts val="1200"/>
                  </a:spcAft>
                  <a:buClrTx/>
                  <a:buNone/>
                </a:pPr>
                <a:r>
                  <a:rPr lang="en-US" kern="50" dirty="0" smtClean="0">
                    <a:latin typeface="Times New Roman" pitchFamily="18" charset="0"/>
                    <a:ea typeface="PMingLiU"/>
                    <a:cs typeface="Times New Roman" pitchFamily="18" charset="0"/>
                  </a:rPr>
                  <a:t>CAPM </a:t>
                </a:r>
                <a:r>
                  <a:rPr lang="en-US" kern="50" dirty="0">
                    <a:latin typeface="Times New Roman" pitchFamily="18" charset="0"/>
                    <a:ea typeface="PMingLiU"/>
                    <a:cs typeface="Times New Roman" pitchFamily="18" charset="0"/>
                  </a:rPr>
                  <a:t>can be used simultaneously to test the efficiency of the capital market and the validity of the CAPM, as shown by Roll (1977</a:t>
                </a:r>
                <a:r>
                  <a:rPr lang="en-US" kern="50" dirty="0" smtClean="0">
                    <a:latin typeface="Times New Roman" pitchFamily="18" charset="0"/>
                    <a:ea typeface="PMingLiU"/>
                    <a:cs typeface="Times New Roman" pitchFamily="18" charset="0"/>
                  </a:rPr>
                  <a:t>). Under the definition that semi-strong form reflect all available information, the fair-game model, which says expected </a:t>
                </a:r>
                <a:r>
                  <a:rPr lang="en-US" kern="50" dirty="0">
                    <a:latin typeface="Times New Roman" pitchFamily="18" charset="0"/>
                    <a:ea typeface="PMingLiU"/>
                    <a:cs typeface="Times New Roman" pitchFamily="18" charset="0"/>
                  </a:rPr>
                  <a:t>return on an asset equals its actual </a:t>
                </a:r>
                <a:r>
                  <a:rPr lang="en-US" kern="50" dirty="0" smtClean="0">
                    <a:latin typeface="Times New Roman" pitchFamily="18" charset="0"/>
                    <a:ea typeface="PMingLiU"/>
                    <a:cs typeface="Times New Roman" pitchFamily="18" charset="0"/>
                  </a:rPr>
                  <a:t>return, should apply. Expected </a:t>
                </a:r>
                <a:r>
                  <a:rPr lang="en-US" kern="50" dirty="0">
                    <a:latin typeface="Times New Roman" pitchFamily="18" charset="0"/>
                    <a:ea typeface="PMingLiU"/>
                    <a:cs typeface="Times New Roman" pitchFamily="18" charset="0"/>
                  </a:rPr>
                  <a:t>abnormal return for the security </a:t>
                </a:r>
                <a:r>
                  <a:rPr lang="en-US" kern="50" dirty="0" smtClean="0">
                    <a:latin typeface="Times New Roman" pitchFamily="18" charset="0"/>
                    <a:ea typeface="PMingLiU"/>
                    <a:cs typeface="Times New Roman" pitchFamily="18" charset="0"/>
                  </a:rPr>
                  <a:t>should be </a:t>
                </a:r>
                <a:r>
                  <a:rPr lang="en-US" kern="50" dirty="0">
                    <a:latin typeface="Times New Roman" pitchFamily="18" charset="0"/>
                    <a:ea typeface="PMingLiU"/>
                    <a:cs typeface="Times New Roman" pitchFamily="18" charset="0"/>
                  </a:rPr>
                  <a:t>zero</a:t>
                </a:r>
                <a:r>
                  <a:rPr lang="en-US" kern="50" dirty="0" smtClean="0">
                    <a:latin typeface="Times New Roman" pitchFamily="18" charset="0"/>
                    <a:ea typeface="PMingLiU"/>
                    <a:cs typeface="Times New Roman" pitchFamily="18" charset="0"/>
                  </a:rPr>
                  <a:t>.</a:t>
                </a:r>
              </a:p>
              <a:p>
                <a:pPr marL="0" indent="0">
                  <a:lnSpc>
                    <a:spcPct val="100000"/>
                  </a:lnSpc>
                  <a:spcBef>
                    <a:spcPts val="0"/>
                  </a:spcBef>
                  <a:spcAft>
                    <a:spcPts val="1200"/>
                  </a:spcAft>
                  <a:buClrTx/>
                  <a:buNone/>
                  <a:tabLst>
                    <a:tab pos="4286250" algn="ctr"/>
                    <a:tab pos="8632825" algn="r"/>
                  </a:tabLst>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difference between the expected return and the actual return is defined as the residual</a:t>
                </a:r>
                <a:r>
                  <a:rPr lang="en-US" dirty="0" smtClean="0">
                    <a:latin typeface="Times New Roman" pitchFamily="18" charset="0"/>
                    <a:cs typeface="Times New Roman" pitchFamily="18" charset="0"/>
                  </a:rPr>
                  <a:t>:</a:t>
                </a:r>
              </a:p>
              <a:p>
                <a:pPr marL="0" indent="0">
                  <a:lnSpc>
                    <a:spcPct val="120000"/>
                  </a:lnSpc>
                  <a:spcBef>
                    <a:spcPts val="0"/>
                  </a:spcBef>
                  <a:buClrTx/>
                  <a:buNone/>
                  <a:tabLst>
                    <a:tab pos="4286250" algn="ctr"/>
                    <a:tab pos="8632825" algn="r"/>
                  </a:tabLst>
                </a:pPr>
                <a:r>
                  <a:rPr lang="en-US" dirty="0">
                    <a:latin typeface="Times New Roman" pitchFamily="18" charset="0"/>
                    <a:cs typeface="Times New Roman" pitchFamily="18" charset="0"/>
                  </a:rPr>
                  <a:t>	</a:t>
                </a:r>
                <a14:m>
                  <m:oMath xmlns:m="http://schemas.openxmlformats.org/officeDocument/2006/math">
                    <m:sSub>
                      <m:sSubPr>
                        <m:ctrlPr>
                          <a:rPr lang="en-US" i="1">
                            <a:latin typeface="Cambria Math"/>
                          </a:rPr>
                        </m:ctrlPr>
                      </m:sSubPr>
                      <m:e>
                        <m:r>
                          <a:rPr lang="en-US">
                            <a:latin typeface="Cambria Math"/>
                          </a:rPr>
                          <m:t>∈</m:t>
                        </m:r>
                      </m:e>
                      <m:sub>
                        <m:r>
                          <a:rPr lang="en-US" i="1">
                            <a:latin typeface="Cambria Math"/>
                          </a:rPr>
                          <m:t>𝑗𝑡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𝑗𝑡</m:t>
                        </m:r>
                      </m:sub>
                    </m:sSub>
                    <m:r>
                      <a:rPr lang="en-US">
                        <a:latin typeface="Cambria Math"/>
                      </a:rPr>
                      <m:t>−</m:t>
                    </m:r>
                    <m:r>
                      <a:rPr lang="en-US" i="1">
                        <a:latin typeface="Cambria Math"/>
                      </a:rPr>
                      <m:t>𝐸</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𝑗𝑡</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𝑗𝑡</m:t>
                        </m:r>
                      </m:sub>
                    </m:sSub>
                    <m:r>
                      <a:rPr lang="en-US" b="0" i="1" smtClean="0">
                        <a:latin typeface="Cambria Math"/>
                      </a:rPr>
                      <m:t>)</m:t>
                    </m:r>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(12.10)</a:t>
                </a:r>
              </a:p>
              <a:p>
                <a:pPr marL="511175" lvl="1" indent="0">
                  <a:lnSpc>
                    <a:spcPct val="120000"/>
                  </a:lnSpc>
                  <a:spcBef>
                    <a:spcPts val="0"/>
                  </a:spcBef>
                  <a:buClrTx/>
                  <a:buNone/>
                  <a:tabLst>
                    <a:tab pos="4286250" algn="ctr"/>
                    <a:tab pos="8632825" algn="r"/>
                  </a:tabLst>
                </a:pPr>
                <a:r>
                  <a:rPr lang="en-US" sz="2400" dirty="0" smtClean="0">
                    <a:latin typeface="Times New Roman" pitchFamily="18" charset="0"/>
                    <a:cs typeface="Times New Roman" pitchFamily="18" charset="0"/>
                  </a:rPr>
                  <a:t>Where,</a:t>
                </a:r>
              </a:p>
              <a:p>
                <a:pPr marL="0" indent="0">
                  <a:lnSpc>
                    <a:spcPct val="120000"/>
                  </a:lnSpc>
                  <a:spcBef>
                    <a:spcPts val="0"/>
                  </a:spcBef>
                  <a:buClrTx/>
                  <a:buNone/>
                  <a:tabLst>
                    <a:tab pos="4346575" algn="ctr"/>
                    <a:tab pos="8632825" algn="r"/>
                  </a:tabLst>
                </a:pPr>
                <a:r>
                  <a:rPr lang="en-US" dirty="0">
                    <a:latin typeface="Times New Roman" pitchFamily="18" charset="0"/>
                    <a:cs typeface="Times New Roman" pitchFamily="18" charset="0"/>
                  </a:rPr>
                  <a:t>	</a:t>
                </a:r>
                <a14:m>
                  <m:oMath xmlns:m="http://schemas.openxmlformats.org/officeDocument/2006/math">
                    <m:r>
                      <a:rPr lang="en-US" i="1">
                        <a:latin typeface="Cambria Math"/>
                      </a:rPr>
                      <m:t>𝐸</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𝑗𝑡</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𝑗𝑡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𝑓𝑡</m:t>
                        </m:r>
                      </m:sub>
                    </m:sSub>
                    <m:r>
                      <a:rPr lang="en-US">
                        <a:latin typeface="Cambria Math"/>
                      </a:rPr>
                      <m:t>+[</m:t>
                    </m:r>
                    <m:r>
                      <a:rPr lang="en-US" i="1">
                        <a:latin typeface="Cambria Math"/>
                      </a:rPr>
                      <m:t>𝐸</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𝑓𝑡</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𝑗𝑡</m:t>
                        </m:r>
                      </m:sub>
                    </m:sSub>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(12.9)</a:t>
                </a:r>
              </a:p>
              <a:p>
                <a:pPr marL="0" indent="0" algn="ctr">
                  <a:lnSpc>
                    <a:spcPct val="120000"/>
                  </a:lnSpc>
                  <a:spcBef>
                    <a:spcPts val="0"/>
                  </a:spcBef>
                  <a:buClrTx/>
                  <a:buNone/>
                  <a:tabLst>
                    <a:tab pos="4286250" algn="ctr"/>
                    <a:tab pos="8632825" algn="r"/>
                  </a:tabLst>
                </a:pPr>
                <a:r>
                  <a:rPr lang="en-US" i="1" dirty="0" smtClean="0">
                    <a:latin typeface="Cambria Math"/>
                  </a:rPr>
                  <a:t>and</a:t>
                </a:r>
              </a:p>
              <a:p>
                <a:pPr marL="0" indent="0">
                  <a:lnSpc>
                    <a:spcPct val="95000"/>
                  </a:lnSpc>
                  <a:spcBef>
                    <a:spcPts val="0"/>
                  </a:spcBef>
                  <a:spcAft>
                    <a:spcPts val="1200"/>
                  </a:spcAft>
                  <a:buClrTx/>
                  <a:buNone/>
                  <a:tabLst>
                    <a:tab pos="4286250" algn="ctr"/>
                    <a:tab pos="8632825" algn="r"/>
                  </a:tabLst>
                </a:pPr>
                <a14:m>
                  <m:oMathPara xmlns:m="http://schemas.openxmlformats.org/officeDocument/2006/math">
                    <m:oMathParaPr>
                      <m:jc m:val="center"/>
                    </m:oMathParaPr>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𝑗𝑡</m:t>
                          </m:r>
                        </m:sub>
                      </m:sSub>
                      <m:r>
                        <a:rPr lang="en-US">
                          <a:latin typeface="Cambria Math"/>
                        </a:rPr>
                        <m:t>=</m:t>
                      </m:r>
                      <m:d>
                        <m:dPr>
                          <m:begChr m:val="["/>
                          <m:endChr m:val="]"/>
                          <m:ctrlPr>
                            <a:rPr lang="en-US" i="1">
                              <a:latin typeface="Cambria Math"/>
                            </a:rPr>
                          </m:ctrlPr>
                        </m:dPr>
                        <m:e>
                          <m:f>
                            <m:fPr>
                              <m:ctrlPr>
                                <a:rPr lang="en-US" i="1">
                                  <a:latin typeface="Cambria Math"/>
                                </a:rPr>
                              </m:ctrlPr>
                            </m:fPr>
                            <m:num>
                              <m:d>
                                <m:dPr>
                                  <m:begChr m:val=""/>
                                  <m:ctrlPr>
                                    <a:rPr lang="en-US" i="1">
                                      <a:latin typeface="Cambria Math"/>
                                    </a:rPr>
                                  </m:ctrlPr>
                                </m:dPr>
                                <m:e>
                                  <m:r>
                                    <m:rPr>
                                      <m:nor/>
                                    </m:rPr>
                                    <a:rPr lang="en-US">
                                      <a:latin typeface="Times New Roman" pitchFamily="18" charset="0"/>
                                      <a:cs typeface="Times New Roman" pitchFamily="18" charset="0"/>
                                    </a:rPr>
                                    <m:t>Cov</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𝑗</m:t>
                                      </m:r>
                                      <m:r>
                                        <a:rPr lang="en-US">
                                          <a:latin typeface="Cambria Math"/>
                                        </a:rPr>
                                        <m:t>,</m:t>
                                      </m:r>
                                      <m:r>
                                        <a:rPr lang="en-US" i="1">
                                          <a:latin typeface="Cambria Math"/>
                                        </a:rPr>
                                        <m:t>𝑡</m:t>
                                      </m:r>
                                      <m:r>
                                        <a:rPr lang="en-US">
                                          <a:latin typeface="Cambria Math"/>
                                        </a:rPr>
                                        <m:t>+1</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m:t>
                                      </m:r>
                                      <m:r>
                                        <a:rPr lang="en-US">
                                          <a:latin typeface="Cambria Math"/>
                                        </a:rPr>
                                        <m:t>,</m:t>
                                      </m:r>
                                      <m:r>
                                        <a:rPr lang="en-US" i="1">
                                          <a:latin typeface="Cambria Math"/>
                                        </a:rPr>
                                        <m:t>𝑡</m:t>
                                      </m:r>
                                      <m:r>
                                        <a:rPr lang="en-US">
                                          <a:latin typeface="Cambria Math"/>
                                        </a:rPr>
                                        <m:t>+1</m:t>
                                      </m:r>
                                    </m:sub>
                                  </m:sSub>
                                </m:e>
                              </m:d>
                            </m:num>
                            <m:den>
                              <m:d>
                                <m:dPr>
                                  <m:begChr m:val=""/>
                                  <m:ctrlPr>
                                    <a:rPr lang="en-US" i="1">
                                      <a:latin typeface="Cambria Math"/>
                                    </a:rPr>
                                  </m:ctrlPr>
                                </m:dPr>
                                <m:e>
                                  <m:sSup>
                                    <m:sSupPr>
                                      <m:ctrlPr>
                                        <a:rPr lang="en-US" i="1">
                                          <a:latin typeface="Cambria Math"/>
                                        </a:rPr>
                                      </m:ctrlPr>
                                    </m:sSupPr>
                                    <m:e>
                                      <m:r>
                                        <a:rPr lang="en-US" i="1">
                                          <a:latin typeface="Cambria Math"/>
                                        </a:rPr>
                                        <m:t>𝜎</m:t>
                                      </m:r>
                                    </m:e>
                                    <m:sup>
                                      <m:r>
                                        <a:rPr lang="en-US">
                                          <a:latin typeface="Cambria Math"/>
                                        </a:rPr>
                                        <m:t>2</m:t>
                                      </m:r>
                                    </m:sup>
                                  </m:sSup>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m:t>
                                      </m:r>
                                      <m:r>
                                        <a:rPr lang="en-US">
                                          <a:latin typeface="Cambria Math"/>
                                        </a:rPr>
                                        <m:t>,</m:t>
                                      </m:r>
                                      <m:r>
                                        <a:rPr lang="en-US" i="1">
                                          <a:latin typeface="Cambria Math"/>
                                        </a:rPr>
                                        <m:t>𝑡</m:t>
                                      </m:r>
                                      <m:r>
                                        <a:rPr lang="en-US">
                                          <a:latin typeface="Cambria Math"/>
                                        </a:rPr>
                                        <m:t>+1</m:t>
                                      </m:r>
                                    </m:sub>
                                  </m:sSub>
                                </m:e>
                              </m:d>
                            </m:den>
                          </m:f>
                        </m:e>
                      </m:d>
                    </m:oMath>
                  </m:oMathPara>
                </a14:m>
                <a:endParaRPr lang="en-US" dirty="0" smtClean="0">
                  <a:latin typeface="Times New Roman" pitchFamily="18" charset="0"/>
                  <a:cs typeface="Times New Roman" pitchFamily="18" charset="0"/>
                </a:endParaRPr>
              </a:p>
              <a:p>
                <a:pPr marL="0" indent="0">
                  <a:lnSpc>
                    <a:spcPct val="100000"/>
                  </a:lnSpc>
                  <a:spcBef>
                    <a:spcPts val="0"/>
                  </a:spcBef>
                  <a:spcAft>
                    <a:spcPts val="1200"/>
                  </a:spcAft>
                  <a:buClrTx/>
                  <a:buNone/>
                  <a:tabLst>
                    <a:tab pos="4286250" algn="ctr"/>
                    <a:tab pos="8632825" algn="r"/>
                  </a:tabLst>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residual reflects the abnormal return of the security. If the CAPM is true and if markets are efficient:</a:t>
                </a:r>
              </a:p>
              <a:p>
                <a:pPr marL="0" indent="0">
                  <a:lnSpc>
                    <a:spcPct val="100000"/>
                  </a:lnSpc>
                  <a:spcBef>
                    <a:spcPts val="0"/>
                  </a:spcBef>
                  <a:spcAft>
                    <a:spcPts val="1200"/>
                  </a:spcAft>
                  <a:buClrTx/>
                  <a:buNone/>
                  <a:tabLst>
                    <a:tab pos="4286250" algn="ctr"/>
                    <a:tab pos="8632825" algn="r"/>
                  </a:tabLst>
                </a:pPr>
                <a:r>
                  <a:rPr lang="en-US" dirty="0" smtClean="0">
                    <a:latin typeface="Times New Roman" pitchFamily="18" charset="0"/>
                    <a:cs typeface="Times New Roman" pitchFamily="18" charset="0"/>
                  </a:rPr>
                  <a:t>	</a:t>
                </a:r>
                <a14:m>
                  <m:oMath xmlns:m="http://schemas.openxmlformats.org/officeDocument/2006/math">
                    <m:d>
                      <m:dPr>
                        <m:begChr m:val=""/>
                        <m:ctrlPr>
                          <a:rPr lang="en-US" i="1">
                            <a:latin typeface="Cambria Math"/>
                          </a:rPr>
                        </m:ctrlPr>
                      </m:dPr>
                      <m:e>
                        <m:r>
                          <a:rPr lang="en-US" i="1">
                            <a:latin typeface="Cambria Math"/>
                          </a:rPr>
                          <m:t>𝐸</m:t>
                        </m:r>
                        <m:r>
                          <a:rPr lang="en-US">
                            <a:latin typeface="Cambria Math"/>
                          </a:rPr>
                          <m:t>(</m:t>
                        </m:r>
                        <m:sSub>
                          <m:sSubPr>
                            <m:ctrlPr>
                              <a:rPr lang="en-US" i="1">
                                <a:latin typeface="Cambria Math"/>
                              </a:rPr>
                            </m:ctrlPr>
                          </m:sSubPr>
                          <m:e>
                            <m:r>
                              <a:rPr lang="en-US">
                                <a:latin typeface="Cambria Math"/>
                              </a:rPr>
                              <m:t>∈</m:t>
                            </m:r>
                          </m:e>
                          <m:sub>
                            <m:r>
                              <a:rPr lang="en-US" i="1">
                                <a:latin typeface="Cambria Math"/>
                              </a:rPr>
                              <m:t>𝑗𝑡</m:t>
                            </m:r>
                          </m:sub>
                        </m:sSub>
                      </m:e>
                    </m:d>
                    <m:r>
                      <a:rPr lang="en-US" i="1">
                        <a:latin typeface="Cambria Math"/>
                      </a:rPr>
                      <m:t>=0</m:t>
                    </m:r>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12.11)</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52400" y="2057400"/>
                <a:ext cx="8839200" cy="4419600"/>
              </a:xfrm>
              <a:blipFill rotWithShape="1">
                <a:blip r:embed="rId2"/>
                <a:stretch>
                  <a:fillRect l="-414" t="-276" r="-621" b="-16000"/>
                </a:stretch>
              </a:blipFill>
            </p:spPr>
            <p:txBody>
              <a:bodyPr/>
              <a:lstStyle/>
              <a:p>
                <a:r>
                  <a:rPr lang="en-US">
                    <a:noFill/>
                  </a:rPr>
                  <a:t> </a:t>
                </a:r>
              </a:p>
            </p:txBody>
          </p:sp>
        </mc:Fallback>
      </mc:AlternateContent>
      <p:sp>
        <p:nvSpPr>
          <p:cNvPr id="6" name="Text Placeholder 5"/>
          <p:cNvSpPr>
            <a:spLocks noGrp="1"/>
          </p:cNvSpPr>
          <p:nvPr>
            <p:ph type="body" sz="quarter" idx="13"/>
          </p:nvPr>
        </p:nvSpPr>
        <p:spPr>
          <a:xfrm>
            <a:off x="457200" y="1066800"/>
            <a:ext cx="8534400" cy="762000"/>
          </a:xfrm>
        </p:spPr>
        <p:txBody>
          <a:bodyPr>
            <a:normAutofit lnSpcReduction="10000"/>
          </a:bodyPr>
          <a:lstStyle/>
          <a:p>
            <a:r>
              <a:rPr lang="en-US" b="1" dirty="0" smtClean="0">
                <a:latin typeface="Times New Roman" pitchFamily="18" charset="0"/>
                <a:cs typeface="Times New Roman" pitchFamily="18" charset="0"/>
              </a:rPr>
              <a:t>12.3.2</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Semi-Strong </a:t>
            </a:r>
            <a:r>
              <a:rPr lang="en-US" b="1" dirty="0">
                <a:latin typeface="Times New Roman" pitchFamily="18" charset="0"/>
                <a:cs typeface="Times New Roman" pitchFamily="18" charset="0"/>
              </a:rPr>
              <a:t>Form </a:t>
            </a:r>
            <a:r>
              <a:rPr lang="en-US" b="1" dirty="0" smtClean="0">
                <a:latin typeface="Times New Roman" pitchFamily="18" charset="0"/>
                <a:cs typeface="Times New Roman" pitchFamily="18" charset="0"/>
              </a:rPr>
              <a:t>Efficiency</a:t>
            </a:r>
          </a:p>
          <a:p>
            <a:r>
              <a:rPr lang="en-US" sz="2000" u="sng" kern="50" dirty="0">
                <a:latin typeface="Times New Roman" pitchFamily="18" charset="0"/>
                <a:ea typeface="PMingLiU"/>
                <a:cs typeface="Times New Roman" pitchFamily="18" charset="0"/>
              </a:rPr>
              <a:t>Speed Of Adjustment</a:t>
            </a:r>
            <a:endParaRPr lang="en-US" sz="2000" u="sng"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30</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pPr lvl="0"/>
            <a:r>
              <a:rPr lang="en-US" dirty="0">
                <a:latin typeface="Times New Roman" pitchFamily="18" charset="0"/>
                <a:cs typeface="Times New Roman" pitchFamily="18" charset="0"/>
              </a:rPr>
              <a:t>12.3 Tests for Market Efficiency</a:t>
            </a:r>
          </a:p>
        </p:txBody>
      </p:sp>
    </p:spTree>
    <p:extLst>
      <p:ext uri="{BB962C8B-B14F-4D97-AF65-F5344CB8AC3E}">
        <p14:creationId xmlns:p14="http://schemas.microsoft.com/office/powerpoint/2010/main" val="3652980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52400" y="2057400"/>
                <a:ext cx="8839200" cy="4419600"/>
              </a:xfrm>
            </p:spPr>
            <p:txBody>
              <a:bodyPr>
                <a:normAutofit fontScale="92500" lnSpcReduction="10000"/>
              </a:bodyPr>
              <a:lstStyle/>
              <a:p>
                <a:pPr marL="0" indent="0">
                  <a:lnSpc>
                    <a:spcPct val="100000"/>
                  </a:lnSpc>
                  <a:spcBef>
                    <a:spcPts val="0"/>
                  </a:spcBef>
                  <a:buClrTx/>
                  <a:buNone/>
                </a:pPr>
                <a:r>
                  <a:rPr lang="en-US" sz="2000" dirty="0">
                    <a:latin typeface="Times New Roman" pitchFamily="18" charset="0"/>
                    <a:cs typeface="Times New Roman" pitchFamily="18" charset="0"/>
                  </a:rPr>
                  <a:t>Hypothesis testing on the significance of the </a:t>
                </a:r>
                <a:r>
                  <a:rPr lang="en-US" sz="2000" b="1" dirty="0">
                    <a:latin typeface="Times New Roman" pitchFamily="18" charset="0"/>
                    <a:cs typeface="Times New Roman" pitchFamily="18" charset="0"/>
                  </a:rPr>
                  <a:t>cumulative average residual (CAR)</a:t>
                </a:r>
                <a:r>
                  <a:rPr lang="en-US" sz="2000" dirty="0">
                    <a:latin typeface="Times New Roman" pitchFamily="18" charset="0"/>
                    <a:cs typeface="Times New Roman" pitchFamily="18" charset="0"/>
                  </a:rPr>
                  <a:t> test whether CAPM and EMH (that there is at least semi-strong form) hold true:</a:t>
                </a:r>
              </a:p>
              <a:p>
                <a:pPr marL="511175" lvl="1" indent="0">
                  <a:lnSpc>
                    <a:spcPct val="100000"/>
                  </a:lnSpc>
                  <a:spcBef>
                    <a:spcPts val="0"/>
                  </a:spcBef>
                  <a:buClrTx/>
                  <a:buNone/>
                </a:pPr>
                <a:r>
                  <a:rPr lang="en-US" dirty="0">
                    <a:latin typeface="Times New Roman" pitchFamily="18" charset="0"/>
                    <a:cs typeface="Times New Roman" pitchFamily="18" charset="0"/>
                  </a:rPr>
                  <a:t>As before, the residual is defined for the </a:t>
                </a:r>
                <a:r>
                  <a:rPr lang="en-US" dirty="0" err="1">
                    <a:latin typeface="Times New Roman" pitchFamily="18" charset="0"/>
                    <a:cs typeface="Times New Roman" pitchFamily="18" charset="0"/>
                  </a:rPr>
                  <a:t>jth</a:t>
                </a:r>
                <a:r>
                  <a:rPr lang="en-US" dirty="0">
                    <a:latin typeface="Times New Roman" pitchFamily="18" charset="0"/>
                    <a:cs typeface="Times New Roman" pitchFamily="18" charset="0"/>
                  </a:rPr>
                  <a:t> firm, in time period t:</a:t>
                </a:r>
              </a:p>
              <a:p>
                <a:pPr marL="511175" lvl="1" indent="0">
                  <a:lnSpc>
                    <a:spcPct val="100000"/>
                  </a:lnSpc>
                  <a:spcBef>
                    <a:spcPts val="0"/>
                  </a:spcBef>
                  <a:buClrTx/>
                  <a:buNone/>
                  <a:tabLst>
                    <a:tab pos="4286250" algn="ctr"/>
                    <a:tab pos="8632825" algn="r"/>
                  </a:tabLst>
                </a:pPr>
                <a:r>
                  <a:rPr lang="en-US" dirty="0">
                    <a:latin typeface="Times New Roman" pitchFamily="18" charset="0"/>
                    <a:cs typeface="Times New Roman" pitchFamily="18" charset="0"/>
                  </a:rPr>
                  <a:t>	</a:t>
                </a:r>
                <a14:m>
                  <m:oMath xmlns:m="http://schemas.openxmlformats.org/officeDocument/2006/math">
                    <m:d>
                      <m:dPr>
                        <m:begChr m:val=""/>
                        <m:endChr m:val=""/>
                        <m:ctrlPr>
                          <a:rPr lang="en-US" i="1">
                            <a:latin typeface="Cambria Math"/>
                          </a:rPr>
                        </m:ctrlPr>
                      </m:dPr>
                      <m:e>
                        <m:sSub>
                          <m:sSubPr>
                            <m:ctrlPr>
                              <a:rPr lang="en-US" i="1">
                                <a:latin typeface="Cambria Math"/>
                              </a:rPr>
                            </m:ctrlPr>
                          </m:sSubPr>
                          <m:e>
                            <m:r>
                              <a:rPr lang="en-US">
                                <a:latin typeface="Cambria Math"/>
                              </a:rPr>
                              <m:t>∈</m:t>
                            </m:r>
                          </m:e>
                          <m:sub>
                            <m:r>
                              <a:rPr lang="en-US" i="1">
                                <a:latin typeface="Cambria Math"/>
                              </a:rPr>
                              <m:t>𝑗𝑡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𝑗𝑡</m:t>
                            </m:r>
                          </m:sub>
                        </m:sSub>
                        <m:r>
                          <a:rPr lang="en-US">
                            <a:latin typeface="Cambria Math"/>
                          </a:rPr>
                          <m:t>−</m:t>
                        </m:r>
                        <m:r>
                          <a:rPr lang="en-US" i="1">
                            <a:latin typeface="Cambria Math"/>
                          </a:rPr>
                          <m:t>𝐸</m:t>
                        </m:r>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𝑗𝑡</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𝑗𝑡</m:t>
                            </m:r>
                          </m:sub>
                        </m:sSub>
                      </m:e>
                    </m:d>
                    <m:r>
                      <a:rPr lang="en-US" i="1">
                        <a:latin typeface="Cambria Math"/>
                      </a:rPr>
                      <m:t>)</m:t>
                    </m:r>
                  </m:oMath>
                </a14:m>
                <a:r>
                  <a:rPr lang="en-US" dirty="0">
                    <a:latin typeface="Times New Roman" pitchFamily="18" charset="0"/>
                    <a:cs typeface="Times New Roman" pitchFamily="18" charset="0"/>
                  </a:rPr>
                  <a:t>	(12.12)</a:t>
                </a:r>
              </a:p>
              <a:p>
                <a:pPr marL="511175" lvl="1" indent="0">
                  <a:lnSpc>
                    <a:spcPct val="100000"/>
                  </a:lnSpc>
                  <a:spcBef>
                    <a:spcPts val="0"/>
                  </a:spcBef>
                  <a:buClrTx/>
                  <a:buNone/>
                  <a:tabLst>
                    <a:tab pos="4286250" algn="ctr"/>
                    <a:tab pos="8632825" algn="r"/>
                  </a:tabLst>
                </a:pPr>
                <a:r>
                  <a:rPr lang="en-US" kern="50" dirty="0">
                    <a:latin typeface="Times New Roman"/>
                    <a:ea typeface="PMingLiU"/>
                  </a:rPr>
                  <a:t>For a sample of </a:t>
                </a:r>
                <a:r>
                  <a:rPr lang="en-US" i="1" kern="50" dirty="0">
                    <a:latin typeface="Times New Roman"/>
                    <a:ea typeface="PMingLiU"/>
                  </a:rPr>
                  <a:t>N</a:t>
                </a:r>
                <a:r>
                  <a:rPr lang="en-US" kern="50" dirty="0">
                    <a:latin typeface="Times New Roman"/>
                    <a:ea typeface="PMingLiU"/>
                  </a:rPr>
                  <a:t> companies, a cross-sectional average residual for each time period can be defined:</a:t>
                </a:r>
              </a:p>
              <a:p>
                <a:pPr marL="511175" lvl="1" indent="0">
                  <a:lnSpc>
                    <a:spcPct val="100000"/>
                  </a:lnSpc>
                  <a:spcBef>
                    <a:spcPts val="0"/>
                  </a:spcBef>
                  <a:buClrTx/>
                  <a:buNone/>
                  <a:tabLst>
                    <a:tab pos="4286250" algn="ctr"/>
                    <a:tab pos="8632825" algn="r"/>
                  </a:tabLst>
                </a:pPr>
                <a:r>
                  <a:rPr lang="en-US" dirty="0">
                    <a:latin typeface="Times New Roman" pitchFamily="18" charset="0"/>
                    <a:cs typeface="Times New Roman" pitchFamily="18" charset="0"/>
                  </a:rPr>
                  <a:t>	</a:t>
                </a:r>
                <a14:m>
                  <m:oMath xmlns:m="http://schemas.openxmlformats.org/officeDocument/2006/math">
                    <m:r>
                      <a:rPr lang="en-US" i="1">
                        <a:latin typeface="Cambria Math"/>
                      </a:rPr>
                      <m:t>𝐴</m:t>
                    </m:r>
                    <m:sSub>
                      <m:sSubPr>
                        <m:ctrlPr>
                          <a:rPr lang="en-US" i="1">
                            <a:latin typeface="Cambria Math"/>
                          </a:rPr>
                        </m:ctrlPr>
                      </m:sSubPr>
                      <m:e>
                        <m:r>
                          <a:rPr lang="en-US" i="1">
                            <a:latin typeface="Cambria Math"/>
                          </a:rPr>
                          <m:t>𝑅</m:t>
                        </m:r>
                      </m:e>
                      <m:sub>
                        <m:r>
                          <a:rPr lang="en-US" i="1">
                            <a:latin typeface="Cambria Math"/>
                          </a:rPr>
                          <m:t>𝑡</m:t>
                        </m:r>
                      </m:sub>
                    </m:sSub>
                    <m:r>
                      <a:rPr lang="en-US">
                        <a:latin typeface="Cambria Math"/>
                      </a:rPr>
                      <m:t>=</m:t>
                    </m:r>
                    <m:f>
                      <m:fPr>
                        <m:ctrlPr>
                          <a:rPr lang="en-US" i="1">
                            <a:latin typeface="Cambria Math"/>
                          </a:rPr>
                        </m:ctrlPr>
                      </m:fPr>
                      <m:num>
                        <m:r>
                          <a:rPr lang="en-US">
                            <a:latin typeface="Cambria Math"/>
                          </a:rPr>
                          <m:t>1</m:t>
                        </m:r>
                      </m:num>
                      <m:den>
                        <m:r>
                          <a:rPr lang="en-US" i="1">
                            <a:latin typeface="Cambria Math"/>
                          </a:rPr>
                          <m:t>𝑁</m:t>
                        </m:r>
                      </m:den>
                    </m:f>
                    <m:nary>
                      <m:naryPr>
                        <m:chr m:val="∑"/>
                        <m:limLoc m:val="undOvr"/>
                        <m:grow m:val="on"/>
                        <m:ctrlPr>
                          <a:rPr lang="en-US" i="1">
                            <a:latin typeface="Cambria Math"/>
                          </a:rPr>
                        </m:ctrlPr>
                      </m:naryPr>
                      <m:sub>
                        <m:r>
                          <a:rPr lang="en-US" i="1">
                            <a:latin typeface="Cambria Math"/>
                          </a:rPr>
                          <m:t>𝑗</m:t>
                        </m:r>
                        <m:r>
                          <a:rPr lang="en-US">
                            <a:latin typeface="Cambria Math"/>
                          </a:rPr>
                          <m:t>=1</m:t>
                        </m:r>
                      </m:sub>
                      <m:sup>
                        <m:r>
                          <a:rPr lang="en-US" i="1">
                            <a:latin typeface="Cambria Math"/>
                          </a:rPr>
                          <m:t>𝑁</m:t>
                        </m:r>
                      </m:sup>
                      <m:e>
                        <m:sSub>
                          <m:sSubPr>
                            <m:ctrlPr>
                              <a:rPr lang="en-US" i="1">
                                <a:latin typeface="Cambria Math"/>
                              </a:rPr>
                            </m:ctrlPr>
                          </m:sSubPr>
                          <m:e>
                            <m:r>
                              <a:rPr lang="en-US">
                                <a:latin typeface="Cambria Math"/>
                              </a:rPr>
                              <m:t>∈</m:t>
                            </m:r>
                          </m:e>
                          <m:sub>
                            <m:r>
                              <a:rPr lang="en-US" i="1">
                                <a:latin typeface="Cambria Math"/>
                              </a:rPr>
                              <m:t>𝑗𝑡</m:t>
                            </m:r>
                          </m:sub>
                        </m:sSub>
                      </m:e>
                    </m:nary>
                  </m:oMath>
                </a14:m>
                <a:r>
                  <a:rPr lang="en-US" dirty="0">
                    <a:latin typeface="Times New Roman" pitchFamily="18" charset="0"/>
                    <a:cs typeface="Times New Roman" pitchFamily="18" charset="0"/>
                  </a:rPr>
                  <a:t>	(12.13)</a:t>
                </a:r>
              </a:p>
              <a:p>
                <a:pPr marL="511175" lvl="1" indent="0">
                  <a:lnSpc>
                    <a:spcPct val="100000"/>
                  </a:lnSpc>
                  <a:spcBef>
                    <a:spcPts val="0"/>
                  </a:spcBef>
                  <a:buClrTx/>
                  <a:buNone/>
                  <a:tabLst>
                    <a:tab pos="4286250" algn="ctr"/>
                    <a:tab pos="8632825" algn="r"/>
                  </a:tabLst>
                </a:pPr>
                <a:r>
                  <a:rPr lang="en-US" kern="50" dirty="0">
                    <a:latin typeface="Times New Roman"/>
                    <a:ea typeface="PMingLiU"/>
                  </a:rPr>
                  <a:t>By summing all the average residuals over time a CAR results:</a:t>
                </a:r>
              </a:p>
              <a:p>
                <a:pPr marL="511175" lvl="1" indent="0">
                  <a:lnSpc>
                    <a:spcPct val="100000"/>
                  </a:lnSpc>
                  <a:spcBef>
                    <a:spcPts val="0"/>
                  </a:spcBef>
                  <a:buClrTx/>
                  <a:buNone/>
                  <a:tabLst>
                    <a:tab pos="4286250" algn="ctr"/>
                    <a:tab pos="8632825" algn="r"/>
                  </a:tabLst>
                </a:pPr>
                <a:r>
                  <a:rPr lang="en-US" dirty="0">
                    <a:latin typeface="Times New Roman" pitchFamily="18" charset="0"/>
                    <a:cs typeface="Times New Roman" pitchFamily="18" charset="0"/>
                  </a:rPr>
                  <a:t>	</a:t>
                </a:r>
                <a14:m>
                  <m:oMath xmlns:m="http://schemas.openxmlformats.org/officeDocument/2006/math">
                    <m:r>
                      <a:rPr lang="en-US" i="1">
                        <a:latin typeface="Cambria Math"/>
                      </a:rPr>
                      <m:t>𝐶𝐴𝑅</m:t>
                    </m:r>
                    <m:r>
                      <a:rPr lang="en-US">
                        <a:latin typeface="Cambria Math"/>
                      </a:rPr>
                      <m:t>=</m:t>
                    </m:r>
                    <m:nary>
                      <m:naryPr>
                        <m:chr m:val="∑"/>
                        <m:limLoc m:val="undOvr"/>
                        <m:grow m:val="on"/>
                        <m:ctrlPr>
                          <a:rPr lang="en-US" i="1">
                            <a:latin typeface="Cambria Math"/>
                          </a:rPr>
                        </m:ctrlPr>
                      </m:naryPr>
                      <m:sub>
                        <m:r>
                          <a:rPr lang="en-US" i="1">
                            <a:latin typeface="Cambria Math"/>
                          </a:rPr>
                          <m:t>𝑡</m:t>
                        </m:r>
                        <m:r>
                          <a:rPr lang="en-US">
                            <a:latin typeface="Cambria Math"/>
                          </a:rPr>
                          <m:t>=1</m:t>
                        </m:r>
                      </m:sub>
                      <m:sup>
                        <m:r>
                          <a:rPr lang="en-US" i="1">
                            <a:latin typeface="Cambria Math"/>
                          </a:rPr>
                          <m:t>𝑇</m:t>
                        </m:r>
                      </m:sup>
                      <m:e>
                        <m:r>
                          <a:rPr lang="en-US" i="1">
                            <a:latin typeface="Cambria Math"/>
                          </a:rPr>
                          <m:t>𝐴</m:t>
                        </m:r>
                        <m:sSub>
                          <m:sSubPr>
                            <m:ctrlPr>
                              <a:rPr lang="en-US" i="1">
                                <a:latin typeface="Cambria Math"/>
                              </a:rPr>
                            </m:ctrlPr>
                          </m:sSubPr>
                          <m:e>
                            <m:r>
                              <a:rPr lang="en-US" i="1">
                                <a:latin typeface="Cambria Math"/>
                              </a:rPr>
                              <m:t>𝑅</m:t>
                            </m:r>
                          </m:e>
                          <m:sub>
                            <m:r>
                              <a:rPr lang="en-US" i="1">
                                <a:latin typeface="Cambria Math"/>
                              </a:rPr>
                              <m:t>𝑡</m:t>
                            </m:r>
                          </m:sub>
                        </m:sSub>
                      </m:e>
                    </m:nary>
                    <m:r>
                      <m:rPr>
                        <m:nor/>
                      </m:rPr>
                      <a:rPr lang="en-US" dirty="0">
                        <a:latin typeface="Times New Roman" pitchFamily="18" charset="0"/>
                        <a:cs typeface="Times New Roman" pitchFamily="18" charset="0"/>
                      </a:rPr>
                      <m:t>	</m:t>
                    </m:r>
                  </m:oMath>
                </a14:m>
                <a:r>
                  <a:rPr lang="en-US" dirty="0">
                    <a:latin typeface="Times New Roman" pitchFamily="18" charset="0"/>
                    <a:cs typeface="Times New Roman" pitchFamily="18" charset="0"/>
                  </a:rPr>
                  <a:t>	(12.14)</a:t>
                </a:r>
              </a:p>
              <a:p>
                <a:pPr marL="511175" lvl="1" algn="just">
                  <a:lnSpc>
                    <a:spcPct val="100000"/>
                  </a:lnSpc>
                  <a:spcBef>
                    <a:spcPts val="0"/>
                  </a:spcBef>
                </a:pPr>
                <a:r>
                  <a:rPr lang="en-US" kern="50" dirty="0">
                    <a:latin typeface="Times New Roman"/>
                    <a:ea typeface="PMingLiU"/>
                  </a:rPr>
                  <a:t>where</a:t>
                </a:r>
              </a:p>
              <a:p>
                <a:pPr marL="511175" lvl="1" algn="just">
                  <a:lnSpc>
                    <a:spcPct val="100000"/>
                  </a:lnSpc>
                  <a:spcBef>
                    <a:spcPts val="0"/>
                  </a:spcBef>
                </a:pPr>
                <a:r>
                  <a:rPr lang="en-US" kern="50" dirty="0">
                    <a:latin typeface="Times New Roman"/>
                    <a:ea typeface="PMingLiU"/>
                  </a:rPr>
                  <a:t>	</a:t>
                </a:r>
                <a:r>
                  <a:rPr lang="en-US" i="1" kern="50" dirty="0">
                    <a:latin typeface="Times New Roman"/>
                    <a:ea typeface="PMingLiU"/>
                  </a:rPr>
                  <a:t>T </a:t>
                </a:r>
                <a:r>
                  <a:rPr lang="en-US" kern="50" dirty="0">
                    <a:latin typeface="Times New Roman"/>
                    <a:ea typeface="PMingLiU"/>
                  </a:rPr>
                  <a:t>= the number of months being summed (</a:t>
                </a:r>
                <a:r>
                  <a:rPr lang="en-US" i="1" kern="50" dirty="0">
                    <a:latin typeface="Times New Roman"/>
                    <a:ea typeface="PMingLiU"/>
                  </a:rPr>
                  <a:t>T</a:t>
                </a:r>
                <a:r>
                  <a:rPr lang="en-US" kern="50" dirty="0">
                    <a:latin typeface="Times New Roman"/>
                    <a:ea typeface="PMingLiU"/>
                  </a:rPr>
                  <a:t> = 1, 2, …, M); and </a:t>
                </a:r>
              </a:p>
              <a:p>
                <a:pPr lvl="1">
                  <a:lnSpc>
                    <a:spcPct val="100000"/>
                  </a:lnSpc>
                  <a:spcBef>
                    <a:spcPts val="0"/>
                  </a:spcBef>
                </a:pPr>
                <a:r>
                  <a:rPr lang="en-US" kern="50" dirty="0">
                    <a:latin typeface="Times New Roman"/>
                    <a:ea typeface="PMingLiU"/>
                  </a:rPr>
                  <a:t>	</a:t>
                </a:r>
                <a:r>
                  <a:rPr lang="en-US" i="1" kern="50" dirty="0">
                    <a:latin typeface="Times New Roman"/>
                    <a:ea typeface="PMingLiU"/>
                  </a:rPr>
                  <a:t>M</a:t>
                </a:r>
                <a:r>
                  <a:rPr lang="en-US" kern="50" dirty="0">
                    <a:latin typeface="Times New Roman"/>
                    <a:ea typeface="PMingLiU"/>
                  </a:rPr>
                  <a:t> = the total number of months in the sample</a:t>
                </a:r>
              </a:p>
              <a:p>
                <a:pPr marL="0" marR="0" indent="0" algn="just">
                  <a:lnSpc>
                    <a:spcPct val="100000"/>
                  </a:lnSpc>
                  <a:spcBef>
                    <a:spcPts val="0"/>
                  </a:spcBef>
                  <a:buNone/>
                </a:pPr>
                <a:r>
                  <a:rPr lang="en-US" sz="2000" kern="50" dirty="0">
                    <a:latin typeface="Times New Roman"/>
                    <a:ea typeface="PMingLiU"/>
                  </a:rPr>
                  <a:t>Finding that the CAR is not significantly different from zero would mean that the CAPM and EMH (that there is at least semi-strong form) do hold.</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52400" y="2057400"/>
                <a:ext cx="8839200" cy="4419600"/>
              </a:xfrm>
              <a:blipFill rotWithShape="1">
                <a:blip r:embed="rId2"/>
                <a:stretch>
                  <a:fillRect l="-621" t="-1379" r="-621"/>
                </a:stretch>
              </a:blipFill>
            </p:spPr>
            <p:txBody>
              <a:bodyPr/>
              <a:lstStyle/>
              <a:p>
                <a:r>
                  <a:rPr lang="en-US">
                    <a:noFill/>
                  </a:rPr>
                  <a:t> </a:t>
                </a:r>
              </a:p>
            </p:txBody>
          </p:sp>
        </mc:Fallback>
      </mc:AlternateContent>
      <p:sp>
        <p:nvSpPr>
          <p:cNvPr id="6" name="Text Placeholder 5"/>
          <p:cNvSpPr>
            <a:spLocks noGrp="1"/>
          </p:cNvSpPr>
          <p:nvPr>
            <p:ph type="body" sz="quarter" idx="13"/>
          </p:nvPr>
        </p:nvSpPr>
        <p:spPr>
          <a:xfrm>
            <a:off x="457200" y="1066800"/>
            <a:ext cx="8534400" cy="762000"/>
          </a:xfrm>
        </p:spPr>
        <p:txBody>
          <a:bodyPr>
            <a:normAutofit lnSpcReduction="10000"/>
          </a:bodyPr>
          <a:lstStyle/>
          <a:p>
            <a:r>
              <a:rPr lang="en-US" b="1" dirty="0" smtClean="0">
                <a:latin typeface="Times New Roman" pitchFamily="18" charset="0"/>
                <a:cs typeface="Times New Roman" pitchFamily="18" charset="0"/>
              </a:rPr>
              <a:t>12.3.2</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Semi-Strong </a:t>
            </a:r>
            <a:r>
              <a:rPr lang="en-US" b="1" dirty="0">
                <a:latin typeface="Times New Roman" pitchFamily="18" charset="0"/>
                <a:cs typeface="Times New Roman" pitchFamily="18" charset="0"/>
              </a:rPr>
              <a:t>Form </a:t>
            </a:r>
            <a:r>
              <a:rPr lang="en-US" b="1" dirty="0" smtClean="0">
                <a:latin typeface="Times New Roman" pitchFamily="18" charset="0"/>
                <a:cs typeface="Times New Roman" pitchFamily="18" charset="0"/>
              </a:rPr>
              <a:t>Efficiency</a:t>
            </a:r>
          </a:p>
          <a:p>
            <a:r>
              <a:rPr lang="en-US" sz="2000" u="sng" kern="50" dirty="0">
                <a:latin typeface="Times New Roman" pitchFamily="18" charset="0"/>
                <a:ea typeface="PMingLiU"/>
                <a:cs typeface="Times New Roman" pitchFamily="18" charset="0"/>
              </a:rPr>
              <a:t>Speed Of Adjustment</a:t>
            </a:r>
            <a:endParaRPr lang="en-US" sz="2000" u="sng"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31</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pPr lvl="0"/>
            <a:r>
              <a:rPr lang="en-US" dirty="0">
                <a:latin typeface="Times New Roman" pitchFamily="18" charset="0"/>
                <a:cs typeface="Times New Roman" pitchFamily="18" charset="0"/>
              </a:rPr>
              <a:t>12.3 Tests for Market Efficiency</a:t>
            </a:r>
          </a:p>
        </p:txBody>
      </p:sp>
    </p:spTree>
    <p:extLst>
      <p:ext uri="{BB962C8B-B14F-4D97-AF65-F5344CB8AC3E}">
        <p14:creationId xmlns:p14="http://schemas.microsoft.com/office/powerpoint/2010/main" val="19939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828800"/>
            <a:ext cx="8839200" cy="4648200"/>
          </a:xfrm>
        </p:spPr>
        <p:txBody>
          <a:bodyPr>
            <a:normAutofit lnSpcReduction="10000"/>
          </a:bodyPr>
          <a:lstStyle/>
          <a:p>
            <a:pPr marL="457200" indent="-457200">
              <a:lnSpc>
                <a:spcPct val="120000"/>
              </a:lnSpc>
              <a:spcBef>
                <a:spcPts val="0"/>
              </a:spcBef>
              <a:buClrTx/>
              <a:buFont typeface="+mj-lt"/>
              <a:buAutoNum type="arabicPeriod"/>
            </a:pPr>
            <a:r>
              <a:rPr lang="en-US" dirty="0" smtClean="0">
                <a:latin typeface="Times New Roman" pitchFamily="18" charset="0"/>
                <a:cs typeface="Times New Roman" pitchFamily="18" charset="0"/>
              </a:rPr>
              <a:t>Stock Splits</a:t>
            </a:r>
          </a:p>
          <a:p>
            <a:pPr marL="909638" lvl="1" indent="-457200">
              <a:lnSpc>
                <a:spcPct val="120000"/>
              </a:lnSpc>
              <a:spcBef>
                <a:spcPts val="0"/>
              </a:spcBef>
              <a:buClrTx/>
            </a:pPr>
            <a:r>
              <a:rPr lang="en-US" dirty="0" err="1" smtClean="0">
                <a:latin typeface="Times New Roman" pitchFamily="18" charset="0"/>
                <a:cs typeface="Times New Roman" pitchFamily="18" charset="0"/>
              </a:rPr>
              <a:t>Fama</a:t>
            </a:r>
            <a:r>
              <a:rPr lang="en-US" dirty="0" smtClean="0">
                <a:latin typeface="Times New Roman" pitchFamily="18" charset="0"/>
                <a:cs typeface="Times New Roman" pitchFamily="18" charset="0"/>
              </a:rPr>
              <a:t>, Fisher, Jensen, and Roll (FFJR method):</a:t>
            </a:r>
            <a:endParaRPr lang="en-US" dirty="0">
              <a:latin typeface="Times New Roman" pitchFamily="18" charset="0"/>
              <a:cs typeface="Times New Roman" pitchFamily="18" charset="0"/>
            </a:endParaRPr>
          </a:p>
          <a:p>
            <a:pPr lvl="2">
              <a:lnSpc>
                <a:spcPct val="120000"/>
              </a:lnSpc>
              <a:spcBef>
                <a:spcPts val="0"/>
              </a:spcBef>
              <a:buClrTx/>
              <a:buFont typeface="Times New Roman" pitchFamily="18" charset="0"/>
              <a:buChar char="−"/>
            </a:pPr>
            <a:r>
              <a:rPr lang="en-US" dirty="0" smtClean="0">
                <a:latin typeface="Times New Roman" pitchFamily="18" charset="0"/>
                <a:cs typeface="Times New Roman" pitchFamily="18" charset="0"/>
              </a:rPr>
              <a:t>Hypothesized that </a:t>
            </a:r>
            <a:r>
              <a:rPr lang="en-US" dirty="0">
                <a:latin typeface="Times New Roman" pitchFamily="18" charset="0"/>
                <a:cs typeface="Times New Roman" pitchFamily="18" charset="0"/>
              </a:rPr>
              <a:t>any abnormal information to be derived from the split would show up in the residuals </a:t>
            </a:r>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would result in a permanently higher level of cash flows than would be expected </a:t>
            </a:r>
            <a:r>
              <a:rPr lang="en-US" dirty="0" smtClean="0">
                <a:latin typeface="Times New Roman" pitchFamily="18" charset="0"/>
                <a:cs typeface="Times New Roman" pitchFamily="18" charset="0"/>
              </a:rPr>
              <a:t>by </a:t>
            </a:r>
            <a:r>
              <a:rPr lang="en-US" dirty="0">
                <a:latin typeface="Times New Roman" pitchFamily="18" charset="0"/>
                <a:cs typeface="Times New Roman" pitchFamily="18" charset="0"/>
              </a:rPr>
              <a:t>using only the </a:t>
            </a:r>
            <a:r>
              <a:rPr lang="en-US" dirty="0" smtClean="0">
                <a:latin typeface="Times New Roman" pitchFamily="18" charset="0"/>
                <a:cs typeface="Times New Roman" pitchFamily="18" charset="0"/>
              </a:rPr>
              <a:t>CAPM</a:t>
            </a:r>
          </a:p>
          <a:p>
            <a:pPr lvl="2">
              <a:lnSpc>
                <a:spcPct val="120000"/>
              </a:lnSpc>
              <a:spcBef>
                <a:spcPts val="0"/>
              </a:spcBef>
              <a:buClrTx/>
              <a:buFont typeface="Times New Roman" pitchFamily="18" charset="0"/>
              <a:buChar char="−"/>
            </a:pPr>
            <a:r>
              <a:rPr lang="en-US" dirty="0" smtClean="0">
                <a:latin typeface="Times New Roman" pitchFamily="18" charset="0"/>
                <a:cs typeface="Times New Roman" pitchFamily="18" charset="0"/>
              </a:rPr>
              <a:t>Results </a:t>
            </a:r>
            <a:r>
              <a:rPr lang="en-US" dirty="0">
                <a:latin typeface="Times New Roman" pitchFamily="18" charset="0"/>
                <a:cs typeface="Times New Roman" pitchFamily="18" charset="0"/>
              </a:rPr>
              <a:t>indicate that those firms that also </a:t>
            </a:r>
            <a:r>
              <a:rPr lang="en-US" i="1" dirty="0">
                <a:latin typeface="Times New Roman" pitchFamily="18" charset="0"/>
                <a:cs typeface="Times New Roman" pitchFamily="18" charset="0"/>
              </a:rPr>
              <a:t>increased their cash dividend had slightly positive returns after the split</a:t>
            </a:r>
            <a:r>
              <a:rPr lang="en-US" dirty="0">
                <a:latin typeface="Times New Roman" pitchFamily="18" charset="0"/>
                <a:cs typeface="Times New Roman" pitchFamily="18" charset="0"/>
              </a:rPr>
              <a:t>, while those firms that did not increase their dividends had a </a:t>
            </a:r>
            <a:r>
              <a:rPr lang="en-US" i="1" dirty="0">
                <a:latin typeface="Times New Roman" pitchFamily="18" charset="0"/>
                <a:cs typeface="Times New Roman" pitchFamily="18" charset="0"/>
              </a:rPr>
              <a:t>negative return after the </a:t>
            </a:r>
            <a:r>
              <a:rPr lang="en-US" i="1" dirty="0" smtClean="0">
                <a:latin typeface="Times New Roman" pitchFamily="18" charset="0"/>
                <a:cs typeface="Times New Roman" pitchFamily="18" charset="0"/>
              </a:rPr>
              <a:t>split</a:t>
            </a:r>
          </a:p>
          <a:p>
            <a:pPr marL="457200" indent="-457200">
              <a:lnSpc>
                <a:spcPct val="120000"/>
              </a:lnSpc>
              <a:spcBef>
                <a:spcPts val="0"/>
              </a:spcBef>
              <a:buClrTx/>
              <a:buFont typeface="+mj-lt"/>
              <a:buAutoNum type="arabicPeriod"/>
            </a:pPr>
            <a:r>
              <a:rPr lang="en-US" dirty="0">
                <a:latin typeface="Times New Roman" pitchFamily="18" charset="0"/>
                <a:cs typeface="Times New Roman" pitchFamily="18" charset="0"/>
              </a:rPr>
              <a:t>Earnings </a:t>
            </a:r>
            <a:r>
              <a:rPr lang="en-US" dirty="0" smtClean="0">
                <a:latin typeface="Times New Roman" pitchFamily="18" charset="0"/>
                <a:cs typeface="Times New Roman" pitchFamily="18" charset="0"/>
              </a:rPr>
              <a:t>Announcement</a:t>
            </a:r>
          </a:p>
          <a:p>
            <a:pPr marL="909638" lvl="1" indent="-457200">
              <a:lnSpc>
                <a:spcPct val="120000"/>
              </a:lnSpc>
              <a:spcBef>
                <a:spcPts val="0"/>
              </a:spcBef>
              <a:buClrTx/>
            </a:pPr>
            <a:r>
              <a:rPr lang="en-US" dirty="0">
                <a:latin typeface="Times New Roman" pitchFamily="18" charset="0"/>
                <a:cs typeface="Times New Roman" pitchFamily="18" charset="0"/>
              </a:rPr>
              <a:t>Ball </a:t>
            </a:r>
            <a:r>
              <a:rPr lang="en-US" dirty="0" smtClean="0">
                <a:latin typeface="Times New Roman" pitchFamily="18" charset="0"/>
                <a:cs typeface="Times New Roman" pitchFamily="18" charset="0"/>
              </a:rPr>
              <a:t>&amp; Brown </a:t>
            </a:r>
            <a:r>
              <a:rPr lang="en-US" dirty="0">
                <a:latin typeface="Times New Roman" pitchFamily="18" charset="0"/>
                <a:cs typeface="Times New Roman" pitchFamily="18" charset="0"/>
              </a:rPr>
              <a:t>(1968):</a:t>
            </a:r>
          </a:p>
          <a:p>
            <a:pPr lvl="2">
              <a:lnSpc>
                <a:spcPct val="120000"/>
              </a:lnSpc>
              <a:spcBef>
                <a:spcPts val="0"/>
              </a:spcBef>
              <a:buClrTx/>
              <a:buFont typeface="Times New Roman" pitchFamily="18" charset="0"/>
              <a:buChar char="−"/>
            </a:pPr>
            <a:r>
              <a:rPr lang="en-US" dirty="0" smtClean="0">
                <a:latin typeface="Times New Roman" pitchFamily="18" charset="0"/>
                <a:cs typeface="Times New Roman" pitchFamily="18" charset="0"/>
              </a:rPr>
              <a:t>Conclude that </a:t>
            </a:r>
            <a:r>
              <a:rPr lang="en-US" dirty="0">
                <a:latin typeface="Times New Roman" pitchFamily="18" charset="0"/>
                <a:cs typeface="Times New Roman" pitchFamily="18" charset="0"/>
              </a:rPr>
              <a:t>no more than about 10%–15% of the information in the annual earnings announcement had not been anticipated by the month of the announcement. This is viewed as further evidence consistent with the semi-strong theory of market efficiency</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6" name="Text Placeholder 5"/>
          <p:cNvSpPr>
            <a:spLocks noGrp="1"/>
          </p:cNvSpPr>
          <p:nvPr>
            <p:ph type="body" sz="quarter" idx="13"/>
          </p:nvPr>
        </p:nvSpPr>
        <p:spPr>
          <a:xfrm>
            <a:off x="457200" y="1066800"/>
            <a:ext cx="8534400" cy="762000"/>
          </a:xfrm>
        </p:spPr>
        <p:txBody>
          <a:bodyPr>
            <a:normAutofit fontScale="92500" lnSpcReduction="10000"/>
          </a:bodyPr>
          <a:lstStyle/>
          <a:p>
            <a:r>
              <a:rPr lang="en-US" sz="2600" b="1" dirty="0" smtClean="0">
                <a:latin typeface="Times New Roman" pitchFamily="18" charset="0"/>
                <a:cs typeface="Times New Roman" pitchFamily="18" charset="0"/>
              </a:rPr>
              <a:t>12.3.2</a:t>
            </a:r>
            <a:r>
              <a:rPr lang="en-US" sz="2600" b="1" dirty="0">
                <a:latin typeface="Times New Roman" pitchFamily="18" charset="0"/>
                <a:cs typeface="Times New Roman" pitchFamily="18" charset="0"/>
              </a:rPr>
              <a:t>	Semi-Strong Form </a:t>
            </a:r>
            <a:r>
              <a:rPr lang="en-US" sz="2600" b="1" dirty="0" smtClean="0">
                <a:latin typeface="Times New Roman" pitchFamily="18" charset="0"/>
                <a:cs typeface="Times New Roman" pitchFamily="18" charset="0"/>
              </a:rPr>
              <a:t>Efficiency</a:t>
            </a:r>
          </a:p>
          <a:p>
            <a:r>
              <a:rPr lang="en-US" sz="2200" u="sng" dirty="0" smtClean="0">
                <a:latin typeface="Times New Roman" pitchFamily="18" charset="0"/>
                <a:cs typeface="Times New Roman" pitchFamily="18" charset="0"/>
              </a:rPr>
              <a:t>Individual Studies:</a:t>
            </a:r>
            <a:endParaRPr lang="en-US" sz="2200" u="sng"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32</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pPr lvl="0"/>
            <a:r>
              <a:rPr lang="en-US" dirty="0">
                <a:latin typeface="Times New Roman" pitchFamily="18" charset="0"/>
                <a:cs typeface="Times New Roman" pitchFamily="18" charset="0"/>
              </a:rPr>
              <a:t>12.3 Tests for Market Efficiency</a:t>
            </a:r>
          </a:p>
        </p:txBody>
      </p:sp>
    </p:spTree>
    <p:extLst>
      <p:ext uri="{BB962C8B-B14F-4D97-AF65-F5344CB8AC3E}">
        <p14:creationId xmlns:p14="http://schemas.microsoft.com/office/powerpoint/2010/main" val="1249317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905000"/>
            <a:ext cx="8839200" cy="4572000"/>
          </a:xfrm>
        </p:spPr>
        <p:txBody>
          <a:bodyPr>
            <a:normAutofit/>
          </a:bodyPr>
          <a:lstStyle/>
          <a:p>
            <a:pPr marL="457200" indent="-457200">
              <a:lnSpc>
                <a:spcPct val="120000"/>
              </a:lnSpc>
              <a:spcBef>
                <a:spcPts val="0"/>
              </a:spcBef>
              <a:buClrTx/>
              <a:buFont typeface="+mj-lt"/>
              <a:buAutoNum type="arabicPeriod" startAt="3"/>
            </a:pPr>
            <a:r>
              <a:rPr lang="en-US" dirty="0" smtClean="0">
                <a:latin typeface="Times New Roman" pitchFamily="18" charset="0"/>
                <a:cs typeface="Times New Roman" pitchFamily="18" charset="0"/>
              </a:rPr>
              <a:t>Weekend Effect</a:t>
            </a:r>
            <a:endParaRPr lang="en-US" dirty="0">
              <a:latin typeface="Times New Roman" pitchFamily="18" charset="0"/>
              <a:cs typeface="Times New Roman" pitchFamily="18" charset="0"/>
            </a:endParaRPr>
          </a:p>
          <a:p>
            <a:pPr marL="909638" lvl="1" indent="-457200">
              <a:lnSpc>
                <a:spcPct val="120000"/>
              </a:lnSpc>
              <a:spcBef>
                <a:spcPts val="0"/>
              </a:spcBef>
              <a:buClrTx/>
            </a:pPr>
            <a:r>
              <a:rPr lang="en-US" dirty="0">
                <a:latin typeface="Times New Roman" pitchFamily="18" charset="0"/>
                <a:cs typeface="Times New Roman" pitchFamily="18" charset="0"/>
              </a:rPr>
              <a:t>Gibbons </a:t>
            </a:r>
            <a:r>
              <a:rPr lang="en-US" dirty="0" smtClean="0">
                <a:latin typeface="Times New Roman" pitchFamily="18" charset="0"/>
                <a:cs typeface="Times New Roman" pitchFamily="18" charset="0"/>
              </a:rPr>
              <a:t>&amp; Hess </a:t>
            </a:r>
            <a:r>
              <a:rPr lang="en-US" dirty="0">
                <a:latin typeface="Times New Roman" pitchFamily="18" charset="0"/>
                <a:cs typeface="Times New Roman" pitchFamily="18" charset="0"/>
              </a:rPr>
              <a:t>(1981), </a:t>
            </a:r>
            <a:r>
              <a:rPr lang="en-US" dirty="0" err="1">
                <a:latin typeface="Times New Roman" pitchFamily="18" charset="0"/>
                <a:cs typeface="Times New Roman" pitchFamily="18" charset="0"/>
              </a:rPr>
              <a:t>Keim</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&amp; </a:t>
            </a:r>
            <a:r>
              <a:rPr lang="en-US" dirty="0" err="1" smtClean="0">
                <a:latin typeface="Times New Roman" pitchFamily="18" charset="0"/>
                <a:cs typeface="Times New Roman" pitchFamily="18" charset="0"/>
              </a:rPr>
              <a:t>Stambaugh</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(1984):</a:t>
            </a:r>
          </a:p>
          <a:p>
            <a:pPr lvl="2">
              <a:lnSpc>
                <a:spcPct val="120000"/>
              </a:lnSpc>
              <a:spcBef>
                <a:spcPts val="0"/>
              </a:spcBef>
              <a:buClrTx/>
              <a:buFont typeface="Times New Roman" pitchFamily="18" charset="0"/>
              <a:buChar char="−"/>
            </a:pPr>
            <a:r>
              <a:rPr lang="en-US" dirty="0" smtClean="0">
                <a:latin typeface="Times New Roman" pitchFamily="18" charset="0"/>
                <a:cs typeface="Times New Roman" pitchFamily="18" charset="0"/>
              </a:rPr>
              <a:t>Stock </a:t>
            </a:r>
            <a:r>
              <a:rPr lang="en-US" dirty="0">
                <a:latin typeface="Times New Roman" pitchFamily="18" charset="0"/>
                <a:cs typeface="Times New Roman" pitchFamily="18" charset="0"/>
              </a:rPr>
              <a:t>prices tend to rise all week long to a peak price level on Friday. The stock prices then tend to trade on Mondays at reduced </a:t>
            </a:r>
            <a:r>
              <a:rPr lang="en-US" dirty="0" smtClean="0">
                <a:latin typeface="Times New Roman" pitchFamily="18" charset="0"/>
                <a:cs typeface="Times New Roman" pitchFamily="18" charset="0"/>
              </a:rPr>
              <a:t>prices.</a:t>
            </a:r>
          </a:p>
          <a:p>
            <a:pPr lvl="2">
              <a:lnSpc>
                <a:spcPct val="120000"/>
              </a:lnSpc>
              <a:spcBef>
                <a:spcPts val="0"/>
              </a:spcBef>
              <a:buClrTx/>
              <a:buFont typeface="Times New Roman" pitchFamily="18" charset="0"/>
              <a:buChar char="−"/>
            </a:pPr>
            <a:r>
              <a:rPr lang="en-US" dirty="0" smtClean="0">
                <a:latin typeface="Times New Roman" pitchFamily="18" charset="0"/>
                <a:cs typeface="Times New Roman" pitchFamily="18" charset="0"/>
              </a:rPr>
              <a:t>Cornell </a:t>
            </a:r>
            <a:r>
              <a:rPr lang="en-US" dirty="0">
                <a:latin typeface="Times New Roman" pitchFamily="18" charset="0"/>
                <a:cs typeface="Times New Roman" pitchFamily="18" charset="0"/>
              </a:rPr>
              <a:t>(1985) </a:t>
            </a:r>
            <a:r>
              <a:rPr lang="en-US" dirty="0" smtClean="0">
                <a:latin typeface="Times New Roman" pitchFamily="18" charset="0"/>
                <a:cs typeface="Times New Roman" pitchFamily="18" charset="0"/>
              </a:rPr>
              <a:t>found </a:t>
            </a:r>
            <a:r>
              <a:rPr lang="en-US" dirty="0">
                <a:latin typeface="Times New Roman" pitchFamily="18" charset="0"/>
                <a:cs typeface="Times New Roman" pitchFamily="18" charset="0"/>
              </a:rPr>
              <a:t>that a weekend effect does not exist in real returns on stock-index futures</a:t>
            </a:r>
            <a:r>
              <a:rPr lang="en-US" dirty="0" smtClean="0">
                <a:latin typeface="Times New Roman" pitchFamily="18" charset="0"/>
                <a:cs typeface="Times New Roman" pitchFamily="18" charset="0"/>
              </a:rPr>
              <a:t>.</a:t>
            </a:r>
          </a:p>
          <a:p>
            <a:pPr marL="457200" indent="-457200">
              <a:lnSpc>
                <a:spcPct val="120000"/>
              </a:lnSpc>
              <a:spcBef>
                <a:spcPts val="0"/>
              </a:spcBef>
              <a:buClrTx/>
              <a:buFont typeface="+mj-lt"/>
              <a:buAutoNum type="arabicPeriod" startAt="3"/>
            </a:pPr>
            <a:r>
              <a:rPr lang="en-US" dirty="0" smtClean="0">
                <a:latin typeface="Times New Roman" pitchFamily="18" charset="0"/>
                <a:cs typeface="Times New Roman" pitchFamily="18" charset="0"/>
              </a:rPr>
              <a:t>Announcement Effect</a:t>
            </a:r>
            <a:endParaRPr lang="en-US" dirty="0">
              <a:latin typeface="Times New Roman" pitchFamily="18" charset="0"/>
              <a:cs typeface="Times New Roman" pitchFamily="18" charset="0"/>
            </a:endParaRPr>
          </a:p>
          <a:p>
            <a:pPr marL="909638" lvl="1" indent="-457200">
              <a:lnSpc>
                <a:spcPct val="120000"/>
              </a:lnSpc>
              <a:spcBef>
                <a:spcPts val="0"/>
              </a:spcBef>
              <a:buClrTx/>
            </a:pPr>
            <a:r>
              <a:rPr lang="en-US" dirty="0" err="1">
                <a:latin typeface="Times New Roman" pitchFamily="18" charset="0"/>
                <a:cs typeface="Times New Roman" pitchFamily="18" charset="0"/>
              </a:rPr>
              <a:t>Waud</a:t>
            </a:r>
            <a:r>
              <a:rPr lang="en-US" dirty="0">
                <a:latin typeface="Times New Roman" pitchFamily="18" charset="0"/>
                <a:cs typeface="Times New Roman" pitchFamily="18" charset="0"/>
              </a:rPr>
              <a:t> (1970):</a:t>
            </a:r>
          </a:p>
          <a:p>
            <a:pPr lvl="2">
              <a:lnSpc>
                <a:spcPct val="120000"/>
              </a:lnSpc>
              <a:spcBef>
                <a:spcPts val="0"/>
              </a:spcBef>
              <a:buClrTx/>
              <a:buFont typeface="Times New Roman" pitchFamily="18" charset="0"/>
              <a:buChar char="−"/>
            </a:pPr>
            <a:r>
              <a:rPr lang="en-US" kern="50" dirty="0" smtClean="0">
                <a:latin typeface="Times New Roman"/>
                <a:ea typeface="PMingLiU"/>
              </a:rPr>
              <a:t>Examine the </a:t>
            </a:r>
            <a:r>
              <a:rPr lang="en-US" i="1" kern="50" dirty="0">
                <a:latin typeface="Times New Roman"/>
                <a:ea typeface="PMingLiU"/>
              </a:rPr>
              <a:t>effects of discount-rate changes by the Federal Reserve </a:t>
            </a:r>
            <a:r>
              <a:rPr lang="en-US" i="1" kern="50" dirty="0" smtClean="0">
                <a:latin typeface="Times New Roman"/>
                <a:ea typeface="PMingLiU"/>
              </a:rPr>
              <a:t>Bank</a:t>
            </a:r>
          </a:p>
          <a:p>
            <a:pPr lvl="2">
              <a:lnSpc>
                <a:spcPct val="120000"/>
              </a:lnSpc>
              <a:spcBef>
                <a:spcPts val="0"/>
              </a:spcBef>
              <a:buClrTx/>
              <a:buFont typeface="Times New Roman" pitchFamily="18" charset="0"/>
              <a:buChar char="−"/>
            </a:pPr>
            <a:r>
              <a:rPr lang="en-US" kern="50" dirty="0" smtClean="0">
                <a:latin typeface="Times New Roman"/>
                <a:ea typeface="PMingLiU"/>
              </a:rPr>
              <a:t>Found evidence </a:t>
            </a:r>
            <a:r>
              <a:rPr lang="en-US" kern="50" dirty="0">
                <a:latin typeface="Times New Roman"/>
                <a:ea typeface="PMingLiU"/>
              </a:rPr>
              <a:t>of a statistically significant </a:t>
            </a:r>
            <a:r>
              <a:rPr lang="en-US" b="1" kern="50" dirty="0">
                <a:latin typeface="Times New Roman"/>
                <a:ea typeface="PMingLiU"/>
              </a:rPr>
              <a:t>announcement effect</a:t>
            </a:r>
            <a:r>
              <a:rPr lang="en-US" kern="50" dirty="0">
                <a:latin typeface="Times New Roman"/>
                <a:ea typeface="PMingLiU"/>
              </a:rPr>
              <a:t> on stock returns for the first trading day following an </a:t>
            </a:r>
            <a:r>
              <a:rPr lang="en-US" kern="50" dirty="0" smtClean="0">
                <a:latin typeface="Times New Roman"/>
                <a:ea typeface="PMingLiU"/>
              </a:rPr>
              <a:t>announcement</a:t>
            </a:r>
          </a:p>
          <a:p>
            <a:pPr lvl="2">
              <a:lnSpc>
                <a:spcPct val="120000"/>
              </a:lnSpc>
              <a:spcBef>
                <a:spcPts val="0"/>
              </a:spcBef>
              <a:buClrTx/>
              <a:buFont typeface="Times New Roman" pitchFamily="18" charset="0"/>
              <a:buChar char="−"/>
            </a:pPr>
            <a:r>
              <a:rPr lang="en-US" dirty="0" smtClean="0">
                <a:latin typeface="Times New Roman" pitchFamily="18" charset="0"/>
                <a:cs typeface="Times New Roman" pitchFamily="18" charset="0"/>
              </a:rPr>
              <a:t>Adjustment is small (0.5%)</a:t>
            </a:r>
          </a:p>
        </p:txBody>
      </p:sp>
      <p:sp>
        <p:nvSpPr>
          <p:cNvPr id="6" name="Text Placeholder 5"/>
          <p:cNvSpPr>
            <a:spLocks noGrp="1"/>
          </p:cNvSpPr>
          <p:nvPr>
            <p:ph type="body" sz="quarter" idx="13"/>
          </p:nvPr>
        </p:nvSpPr>
        <p:spPr>
          <a:xfrm>
            <a:off x="457200" y="1066800"/>
            <a:ext cx="8534400" cy="762000"/>
          </a:xfrm>
        </p:spPr>
        <p:txBody>
          <a:bodyPr>
            <a:noAutofit/>
          </a:bodyPr>
          <a:lstStyle/>
          <a:p>
            <a:r>
              <a:rPr lang="en-US" b="1" dirty="0">
                <a:latin typeface="Times New Roman" pitchFamily="18" charset="0"/>
                <a:cs typeface="Times New Roman" pitchFamily="18" charset="0"/>
              </a:rPr>
              <a:t>12.3.2	Semi-Strong Form Efficiency</a:t>
            </a:r>
          </a:p>
          <a:p>
            <a:r>
              <a:rPr lang="en-US" sz="2000" u="sng" dirty="0" smtClean="0">
                <a:latin typeface="Times New Roman" pitchFamily="18" charset="0"/>
                <a:cs typeface="Times New Roman" pitchFamily="18" charset="0"/>
              </a:rPr>
              <a:t>Individual Studies:</a:t>
            </a:r>
            <a:endParaRPr lang="en-US" sz="2000" u="sng"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33</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pPr lvl="0"/>
            <a:r>
              <a:rPr lang="en-US" dirty="0">
                <a:latin typeface="Times New Roman" pitchFamily="18" charset="0"/>
                <a:cs typeface="Times New Roman" pitchFamily="18" charset="0"/>
              </a:rPr>
              <a:t>12.3 Tests for Market Efficiency</a:t>
            </a:r>
          </a:p>
        </p:txBody>
      </p:sp>
    </p:spTree>
    <p:extLst>
      <p:ext uri="{BB962C8B-B14F-4D97-AF65-F5344CB8AC3E}">
        <p14:creationId xmlns:p14="http://schemas.microsoft.com/office/powerpoint/2010/main" val="1249317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905000"/>
            <a:ext cx="8839200" cy="4572000"/>
          </a:xfrm>
        </p:spPr>
        <p:txBody>
          <a:bodyPr>
            <a:normAutofit/>
          </a:bodyPr>
          <a:lstStyle/>
          <a:p>
            <a:pPr marL="457200" indent="-457200">
              <a:lnSpc>
                <a:spcPct val="120000"/>
              </a:lnSpc>
              <a:spcBef>
                <a:spcPts val="0"/>
              </a:spcBef>
              <a:buClrTx/>
              <a:buFont typeface="+mj-lt"/>
              <a:buAutoNum type="arabicPeriod" startAt="5"/>
            </a:pPr>
            <a:r>
              <a:rPr lang="en-US" dirty="0" smtClean="0">
                <a:latin typeface="Times New Roman" pitchFamily="18" charset="0"/>
                <a:cs typeface="Times New Roman" pitchFamily="18" charset="0"/>
              </a:rPr>
              <a:t>Federal Reserve Policy Changes</a:t>
            </a:r>
          </a:p>
          <a:p>
            <a:pPr marL="909638" lvl="1" indent="-457200">
              <a:lnSpc>
                <a:spcPct val="120000"/>
              </a:lnSpc>
              <a:spcBef>
                <a:spcPts val="0"/>
              </a:spcBef>
              <a:buClrTx/>
            </a:pPr>
            <a:r>
              <a:rPr lang="en-US" dirty="0" err="1">
                <a:latin typeface="Times New Roman" pitchFamily="18" charset="0"/>
                <a:cs typeface="Times New Roman" pitchFamily="18" charset="0"/>
              </a:rPr>
              <a:t>Lynge</a:t>
            </a:r>
            <a:r>
              <a:rPr lang="en-US" dirty="0">
                <a:latin typeface="Times New Roman" pitchFamily="18" charset="0"/>
                <a:cs typeface="Times New Roman" pitchFamily="18" charset="0"/>
              </a:rPr>
              <a:t> (1981), </a:t>
            </a:r>
            <a:r>
              <a:rPr lang="en-US" dirty="0" err="1">
                <a:latin typeface="Times New Roman" pitchFamily="18" charset="0"/>
                <a:cs typeface="Times New Roman" pitchFamily="18" charset="0"/>
              </a:rPr>
              <a:t>Urich</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&amp; </a:t>
            </a:r>
            <a:r>
              <a:rPr lang="en-US" dirty="0" err="1" smtClean="0">
                <a:latin typeface="Times New Roman" pitchFamily="18" charset="0"/>
                <a:cs typeface="Times New Roman" pitchFamily="18" charset="0"/>
              </a:rPr>
              <a:t>Wachtel</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1981), </a:t>
            </a:r>
            <a:r>
              <a:rPr lang="en-US" dirty="0">
                <a:latin typeface="Times New Roman" pitchFamily="18" charset="0"/>
                <a:cs typeface="Times New Roman" pitchFamily="18" charset="0"/>
              </a:rPr>
              <a:t>and Cornell (1979, 1983a, 1983b):</a:t>
            </a:r>
          </a:p>
          <a:p>
            <a:pPr lvl="2">
              <a:lnSpc>
                <a:spcPct val="120000"/>
              </a:lnSpc>
              <a:spcBef>
                <a:spcPts val="0"/>
              </a:spcBef>
              <a:buClrTx/>
              <a:buFont typeface="Times New Roman" pitchFamily="18" charset="0"/>
              <a:buChar char="−"/>
            </a:pPr>
            <a:r>
              <a:rPr lang="en-US" dirty="0" smtClean="0">
                <a:latin typeface="Times New Roman" pitchFamily="18" charset="0"/>
                <a:cs typeface="Times New Roman" pitchFamily="18" charset="0"/>
              </a:rPr>
              <a:t>Only unanticipated </a:t>
            </a:r>
            <a:r>
              <a:rPr lang="en-US" dirty="0">
                <a:latin typeface="Times New Roman" pitchFamily="18" charset="0"/>
                <a:cs typeface="Times New Roman" pitchFamily="18" charset="0"/>
              </a:rPr>
              <a:t>money-supply changes affected the market rates</a:t>
            </a:r>
            <a:endParaRPr lang="en-US" dirty="0" smtClean="0">
              <a:latin typeface="Times New Roman" pitchFamily="18" charset="0"/>
              <a:cs typeface="Times New Roman" pitchFamily="18" charset="0"/>
            </a:endParaRPr>
          </a:p>
          <a:p>
            <a:pPr lvl="2">
              <a:lnSpc>
                <a:spcPct val="120000"/>
              </a:lnSpc>
              <a:spcBef>
                <a:spcPts val="0"/>
              </a:spcBef>
              <a:buClrTx/>
              <a:buFont typeface="Times New Roman" pitchFamily="18" charset="0"/>
              <a:buChar char="−"/>
            </a:pPr>
            <a:r>
              <a:rPr lang="en-US" dirty="0" smtClean="0">
                <a:latin typeface="Times New Roman" pitchFamily="18" charset="0"/>
                <a:cs typeface="Times New Roman" pitchFamily="18" charset="0"/>
              </a:rPr>
              <a:t>Implies that while the market is efficient, macroeconomic variables need to be analyzed by portfolio managers as well</a:t>
            </a:r>
          </a:p>
          <a:p>
            <a:pPr marL="457200" indent="-457200">
              <a:lnSpc>
                <a:spcPct val="120000"/>
              </a:lnSpc>
              <a:spcBef>
                <a:spcPts val="0"/>
              </a:spcBef>
              <a:buClrTx/>
              <a:buFont typeface="+mj-lt"/>
              <a:buAutoNum type="arabicPeriod" startAt="5"/>
            </a:pPr>
            <a:r>
              <a:rPr lang="en-US" dirty="0" smtClean="0">
                <a:latin typeface="Times New Roman" pitchFamily="18" charset="0"/>
                <a:cs typeface="Times New Roman" pitchFamily="18" charset="0"/>
              </a:rPr>
              <a:t>Diversity of Accounting Methods</a:t>
            </a:r>
            <a:endParaRPr lang="en-US" dirty="0">
              <a:latin typeface="Times New Roman" pitchFamily="18" charset="0"/>
              <a:cs typeface="Times New Roman" pitchFamily="18" charset="0"/>
            </a:endParaRPr>
          </a:p>
          <a:p>
            <a:pPr marL="909638" lvl="1" indent="-457200">
              <a:lnSpc>
                <a:spcPct val="120000"/>
              </a:lnSpc>
              <a:spcBef>
                <a:spcPts val="0"/>
              </a:spcBef>
              <a:buClrTx/>
            </a:pPr>
            <a:r>
              <a:rPr lang="en-US" dirty="0">
                <a:latin typeface="Times New Roman" pitchFamily="18" charset="0"/>
                <a:cs typeface="Times New Roman" pitchFamily="18" charset="0"/>
              </a:rPr>
              <a:t>Sunder (1973, 1975</a:t>
            </a:r>
            <a:r>
              <a:rPr lang="en-US" dirty="0" smtClean="0">
                <a:latin typeface="Times New Roman" pitchFamily="18" charset="0"/>
                <a:cs typeface="Times New Roman" pitchFamily="18" charset="0"/>
              </a:rPr>
              <a:t>) and </a:t>
            </a:r>
            <a:r>
              <a:rPr lang="en-US" dirty="0">
                <a:latin typeface="Times New Roman" pitchFamily="18" charset="0"/>
                <a:cs typeface="Times New Roman" pitchFamily="18" charset="0"/>
              </a:rPr>
              <a:t>Kaplan </a:t>
            </a:r>
            <a:r>
              <a:rPr lang="en-US" dirty="0" smtClean="0">
                <a:latin typeface="Times New Roman" pitchFamily="18" charset="0"/>
                <a:cs typeface="Times New Roman" pitchFamily="18" charset="0"/>
              </a:rPr>
              <a:t>&amp; Roll </a:t>
            </a:r>
            <a:r>
              <a:rPr lang="en-US" dirty="0">
                <a:latin typeface="Times New Roman" pitchFamily="18" charset="0"/>
                <a:cs typeface="Times New Roman" pitchFamily="18" charset="0"/>
              </a:rPr>
              <a:t>(1972):</a:t>
            </a:r>
          </a:p>
          <a:p>
            <a:pPr lvl="2">
              <a:lnSpc>
                <a:spcPct val="120000"/>
              </a:lnSpc>
              <a:spcBef>
                <a:spcPts val="0"/>
              </a:spcBef>
              <a:buClrTx/>
              <a:buFont typeface="Times New Roman" pitchFamily="18" charset="0"/>
              <a:buChar char="−"/>
            </a:pPr>
            <a:r>
              <a:rPr lang="en-US" kern="50" dirty="0" smtClean="0">
                <a:latin typeface="Times New Roman"/>
                <a:ea typeface="PMingLiU"/>
              </a:rPr>
              <a:t>Effect of </a:t>
            </a:r>
            <a:r>
              <a:rPr lang="en-US" kern="50" dirty="0">
                <a:latin typeface="Times New Roman"/>
                <a:ea typeface="PMingLiU"/>
              </a:rPr>
              <a:t>inventory methods and </a:t>
            </a:r>
            <a:r>
              <a:rPr lang="en-US" kern="50" dirty="0" smtClean="0">
                <a:latin typeface="Times New Roman"/>
                <a:ea typeface="PMingLiU"/>
              </a:rPr>
              <a:t>accounting </a:t>
            </a:r>
            <a:r>
              <a:rPr lang="en-US" kern="50" dirty="0">
                <a:latin typeface="Times New Roman"/>
                <a:ea typeface="PMingLiU"/>
              </a:rPr>
              <a:t>revisions that involve no changes in cash flow</a:t>
            </a:r>
          </a:p>
          <a:p>
            <a:pPr lvl="2">
              <a:lnSpc>
                <a:spcPct val="120000"/>
              </a:lnSpc>
              <a:spcBef>
                <a:spcPts val="0"/>
              </a:spcBef>
              <a:buClrTx/>
              <a:buFont typeface="Times New Roman" pitchFamily="18" charset="0"/>
              <a:buChar char="−"/>
            </a:pPr>
            <a:r>
              <a:rPr lang="en-US" kern="50" dirty="0" smtClean="0">
                <a:latin typeface="Times New Roman"/>
                <a:ea typeface="PMingLiU"/>
              </a:rPr>
              <a:t>Excess returns </a:t>
            </a:r>
            <a:r>
              <a:rPr lang="en-US" kern="50" dirty="0">
                <a:latin typeface="Times New Roman"/>
                <a:ea typeface="PMingLiU"/>
              </a:rPr>
              <a:t>could be made with inside information, thus violating strong form efficiency but not semi-strong form </a:t>
            </a:r>
            <a:r>
              <a:rPr lang="en-US" kern="50" dirty="0" smtClean="0">
                <a:latin typeface="Times New Roman"/>
                <a:ea typeface="PMingLiU"/>
              </a:rPr>
              <a:t>efficiency</a:t>
            </a:r>
            <a:endParaRPr lang="en-US" dirty="0" smtClean="0">
              <a:latin typeface="Times New Roman" pitchFamily="18" charset="0"/>
              <a:cs typeface="Times New Roman" pitchFamily="18" charset="0"/>
            </a:endParaRPr>
          </a:p>
        </p:txBody>
      </p:sp>
      <p:sp>
        <p:nvSpPr>
          <p:cNvPr id="6" name="Text Placeholder 5"/>
          <p:cNvSpPr>
            <a:spLocks noGrp="1"/>
          </p:cNvSpPr>
          <p:nvPr>
            <p:ph type="body" sz="quarter" idx="13"/>
          </p:nvPr>
        </p:nvSpPr>
        <p:spPr>
          <a:xfrm>
            <a:off x="457200" y="1066800"/>
            <a:ext cx="8534400" cy="762000"/>
          </a:xfrm>
        </p:spPr>
        <p:txBody>
          <a:bodyPr>
            <a:noAutofit/>
          </a:bodyPr>
          <a:lstStyle/>
          <a:p>
            <a:r>
              <a:rPr lang="en-US" b="1" dirty="0">
                <a:latin typeface="Times New Roman" pitchFamily="18" charset="0"/>
                <a:cs typeface="Times New Roman" pitchFamily="18" charset="0"/>
              </a:rPr>
              <a:t>12.3.2	Semi-Strong Form Efficiency</a:t>
            </a:r>
          </a:p>
          <a:p>
            <a:r>
              <a:rPr lang="en-US" sz="2000" u="sng" dirty="0" smtClean="0">
                <a:latin typeface="Times New Roman" pitchFamily="18" charset="0"/>
                <a:cs typeface="Times New Roman" pitchFamily="18" charset="0"/>
              </a:rPr>
              <a:t>Individual Studies:</a:t>
            </a:r>
            <a:endParaRPr lang="en-US" sz="2000" u="sng"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34</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pPr lvl="0"/>
            <a:r>
              <a:rPr lang="en-US" dirty="0">
                <a:latin typeface="Times New Roman" pitchFamily="18" charset="0"/>
                <a:cs typeface="Times New Roman" pitchFamily="18" charset="0"/>
              </a:rPr>
              <a:t>12.3 Tests for Market Efficiency</a:t>
            </a:r>
          </a:p>
        </p:txBody>
      </p:sp>
    </p:spTree>
    <p:extLst>
      <p:ext uri="{BB962C8B-B14F-4D97-AF65-F5344CB8AC3E}">
        <p14:creationId xmlns:p14="http://schemas.microsoft.com/office/powerpoint/2010/main" val="3528486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514600"/>
            <a:ext cx="8839200" cy="3962400"/>
          </a:xfrm>
        </p:spPr>
        <p:txBody>
          <a:bodyPr>
            <a:normAutofit/>
          </a:bodyPr>
          <a:lstStyle/>
          <a:p>
            <a:pPr>
              <a:lnSpc>
                <a:spcPct val="150000"/>
              </a:lnSpc>
              <a:buClrTx/>
            </a:pPr>
            <a:r>
              <a:rPr lang="en-US" dirty="0" smtClean="0">
                <a:latin typeface="Times New Roman" pitchFamily="18" charset="0"/>
                <a:cs typeface="Times New Roman" pitchFamily="18" charset="0"/>
              </a:rPr>
              <a:t>Thin or Sporadic Trading</a:t>
            </a:r>
          </a:p>
          <a:p>
            <a:pPr>
              <a:lnSpc>
                <a:spcPct val="150000"/>
              </a:lnSpc>
              <a:buClrTx/>
            </a:pPr>
            <a:r>
              <a:rPr lang="en-US" dirty="0" smtClean="0">
                <a:latin typeface="Times New Roman" pitchFamily="18" charset="0"/>
                <a:cs typeface="Times New Roman" pitchFamily="18" charset="0"/>
              </a:rPr>
              <a:t>Investors of Differing Ability</a:t>
            </a:r>
          </a:p>
        </p:txBody>
      </p:sp>
      <p:sp>
        <p:nvSpPr>
          <p:cNvPr id="6" name="Text Placeholder 5"/>
          <p:cNvSpPr>
            <a:spLocks noGrp="1"/>
          </p:cNvSpPr>
          <p:nvPr>
            <p:ph type="body" sz="quarter" idx="13"/>
          </p:nvPr>
        </p:nvSpPr>
        <p:spPr>
          <a:xfrm>
            <a:off x="457200" y="1371600"/>
            <a:ext cx="8534400" cy="914400"/>
          </a:xfrm>
        </p:spPr>
        <p:txBody>
          <a:bodyPr>
            <a:noAutofit/>
          </a:bodyPr>
          <a:lstStyle/>
          <a:p>
            <a:r>
              <a:rPr lang="en-US" sz="2800" b="1" dirty="0">
                <a:latin typeface="Times New Roman" pitchFamily="18" charset="0"/>
                <a:cs typeface="Times New Roman" pitchFamily="18" charset="0"/>
              </a:rPr>
              <a:t>12.3.2	Semi-Strong Form Efficiency</a:t>
            </a:r>
          </a:p>
          <a:p>
            <a:r>
              <a:rPr lang="en-US" u="sng" dirty="0" smtClean="0">
                <a:latin typeface="Times New Roman" pitchFamily="18" charset="0"/>
                <a:cs typeface="Times New Roman" pitchFamily="18" charset="0"/>
              </a:rPr>
              <a:t>Factors that Alter Semi-Strong Form Efficiency:</a:t>
            </a:r>
            <a:endParaRPr lang="en-US" u="sng"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35</a:t>
            </a:fld>
            <a:endParaRPr lang="en-US">
              <a:solidFill>
                <a:schemeClr val="accent6">
                  <a:lumMod val="20000"/>
                  <a:lumOff val="80000"/>
                </a:schemeClr>
              </a:solidFill>
            </a:endParaRPr>
          </a:p>
        </p:txBody>
      </p:sp>
      <p:sp>
        <p:nvSpPr>
          <p:cNvPr id="2" name="Title 1"/>
          <p:cNvSpPr>
            <a:spLocks noGrp="1"/>
          </p:cNvSpPr>
          <p:nvPr>
            <p:ph type="title"/>
          </p:nvPr>
        </p:nvSpPr>
        <p:spPr>
          <a:xfrm>
            <a:off x="152400" y="381000"/>
            <a:ext cx="8839200" cy="990599"/>
          </a:xfrm>
        </p:spPr>
        <p:txBody>
          <a:bodyPr/>
          <a:lstStyle/>
          <a:p>
            <a:pPr lvl="0"/>
            <a:r>
              <a:rPr lang="en-US" sz="4000" dirty="0">
                <a:latin typeface="Times New Roman" pitchFamily="18" charset="0"/>
                <a:cs typeface="Times New Roman" pitchFamily="18" charset="0"/>
              </a:rPr>
              <a:t>12.3 Tests for Market Efficiency</a:t>
            </a:r>
          </a:p>
        </p:txBody>
      </p:sp>
    </p:spTree>
    <p:extLst>
      <p:ext uri="{BB962C8B-B14F-4D97-AF65-F5344CB8AC3E}">
        <p14:creationId xmlns:p14="http://schemas.microsoft.com/office/powerpoint/2010/main" val="3068375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534400" cy="4648200"/>
          </a:xfrm>
        </p:spPr>
        <p:txBody>
          <a:bodyPr>
            <a:normAutofit/>
          </a:bodyPr>
          <a:lstStyle/>
          <a:p>
            <a:pPr marL="228600" indent="-228600">
              <a:lnSpc>
                <a:spcPct val="100000"/>
              </a:lnSpc>
              <a:spcBef>
                <a:spcPts val="0"/>
              </a:spcBef>
              <a:spcAft>
                <a:spcPts val="1800"/>
              </a:spcAft>
              <a:buClrTx/>
            </a:pPr>
            <a:r>
              <a:rPr lang="en-US" dirty="0" smtClean="0">
                <a:latin typeface="Times New Roman" pitchFamily="18" charset="0"/>
                <a:cs typeface="Times New Roman" pitchFamily="18" charset="0"/>
              </a:rPr>
              <a:t>Strong </a:t>
            </a:r>
            <a:r>
              <a:rPr lang="en-US" dirty="0">
                <a:latin typeface="Times New Roman" pitchFamily="18" charset="0"/>
                <a:cs typeface="Times New Roman" pitchFamily="18" charset="0"/>
              </a:rPr>
              <a:t>form includes not only all publicly available information but also insider </a:t>
            </a:r>
            <a:r>
              <a:rPr lang="en-US" dirty="0" smtClean="0">
                <a:latin typeface="Times New Roman" pitchFamily="18" charset="0"/>
                <a:cs typeface="Times New Roman" pitchFamily="18" charset="0"/>
              </a:rPr>
              <a:t>information</a:t>
            </a:r>
          </a:p>
          <a:p>
            <a:pPr marL="228600" indent="-228600">
              <a:lnSpc>
                <a:spcPct val="100000"/>
              </a:lnSpc>
              <a:spcBef>
                <a:spcPts val="0"/>
              </a:spcBef>
              <a:spcAft>
                <a:spcPts val="1800"/>
              </a:spcAft>
              <a:buClrTx/>
            </a:pPr>
            <a:r>
              <a:rPr lang="en-US" dirty="0" smtClean="0">
                <a:latin typeface="Times New Roman" pitchFamily="18" charset="0"/>
                <a:cs typeface="Times New Roman" pitchFamily="18" charset="0"/>
              </a:rPr>
              <a:t>Information </a:t>
            </a:r>
            <a:r>
              <a:rPr lang="en-US" dirty="0">
                <a:latin typeface="Times New Roman" pitchFamily="18" charset="0"/>
                <a:cs typeface="Times New Roman" pitchFamily="18" charset="0"/>
              </a:rPr>
              <a:t>set is not available to all participants in the market but only to those relatively small groups that monopolize its </a:t>
            </a:r>
            <a:r>
              <a:rPr lang="en-US" dirty="0" smtClean="0">
                <a:latin typeface="Times New Roman" pitchFamily="18" charset="0"/>
                <a:cs typeface="Times New Roman" pitchFamily="18" charset="0"/>
              </a:rPr>
              <a:t>source</a:t>
            </a:r>
          </a:p>
          <a:p>
            <a:pPr marL="228600" indent="-228600">
              <a:lnSpc>
                <a:spcPct val="100000"/>
              </a:lnSpc>
              <a:spcBef>
                <a:spcPts val="0"/>
              </a:spcBef>
              <a:spcAft>
                <a:spcPts val="1800"/>
              </a:spcAft>
              <a:buClrTx/>
            </a:pPr>
            <a:r>
              <a:rPr lang="en-US" dirty="0" smtClean="0">
                <a:latin typeface="Times New Roman" pitchFamily="18" charset="0"/>
                <a:cs typeface="Times New Roman" pitchFamily="18" charset="0"/>
              </a:rPr>
              <a:t>Only </a:t>
            </a:r>
            <a:r>
              <a:rPr lang="en-US" dirty="0">
                <a:latin typeface="Times New Roman" pitchFamily="18" charset="0"/>
                <a:cs typeface="Times New Roman" pitchFamily="18" charset="0"/>
              </a:rPr>
              <a:t>a partial reflection of the information in the market price of the </a:t>
            </a:r>
            <a:r>
              <a:rPr lang="en-US" dirty="0" smtClean="0">
                <a:latin typeface="Times New Roman" pitchFamily="18" charset="0"/>
                <a:cs typeface="Times New Roman" pitchFamily="18" charset="0"/>
              </a:rPr>
              <a:t>stock</a:t>
            </a:r>
            <a:endParaRPr lang="en-US" dirty="0">
              <a:latin typeface="Times New Roman" pitchFamily="18" charset="0"/>
              <a:cs typeface="Times New Roman" pitchFamily="18" charset="0"/>
            </a:endParaRPr>
          </a:p>
        </p:txBody>
      </p:sp>
      <p:sp>
        <p:nvSpPr>
          <p:cNvPr id="6" name="Text Placeholder 5"/>
          <p:cNvSpPr>
            <a:spLocks noGrp="1"/>
          </p:cNvSpPr>
          <p:nvPr>
            <p:ph type="body" sz="quarter" idx="13"/>
          </p:nvPr>
        </p:nvSpPr>
        <p:spPr>
          <a:xfrm>
            <a:off x="152400" y="1066800"/>
            <a:ext cx="8839200" cy="533400"/>
          </a:xfrm>
        </p:spPr>
        <p:txBody>
          <a:bodyPr>
            <a:noAutofit/>
          </a:bodyPr>
          <a:lstStyle/>
          <a:p>
            <a:r>
              <a:rPr lang="en-US" sz="3200" dirty="0" smtClean="0">
                <a:latin typeface="Times New Roman" pitchFamily="18" charset="0"/>
                <a:cs typeface="Times New Roman" pitchFamily="18" charset="0"/>
              </a:rPr>
              <a:t>12.3.3 Strong </a:t>
            </a:r>
            <a:r>
              <a:rPr lang="en-US" sz="3200" dirty="0">
                <a:latin typeface="Times New Roman" pitchFamily="18" charset="0"/>
                <a:cs typeface="Times New Roman" pitchFamily="18" charset="0"/>
              </a:rPr>
              <a:t>Form Efficiency</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36</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pPr lvl="0"/>
            <a:r>
              <a:rPr lang="en-US" dirty="0">
                <a:latin typeface="Times New Roman" pitchFamily="18" charset="0"/>
                <a:cs typeface="Times New Roman" pitchFamily="18" charset="0"/>
              </a:rPr>
              <a:t>12.3 Tests for Market Efficiency</a:t>
            </a:r>
          </a:p>
        </p:txBody>
      </p:sp>
    </p:spTree>
    <p:extLst>
      <p:ext uri="{BB962C8B-B14F-4D97-AF65-F5344CB8AC3E}">
        <p14:creationId xmlns:p14="http://schemas.microsoft.com/office/powerpoint/2010/main" val="3575389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057400"/>
            <a:ext cx="8534400" cy="4419600"/>
          </a:xfrm>
        </p:spPr>
        <p:txBody>
          <a:bodyPr>
            <a:normAutofit/>
          </a:bodyPr>
          <a:lstStyle/>
          <a:p>
            <a:pPr>
              <a:lnSpc>
                <a:spcPct val="120000"/>
              </a:lnSpc>
              <a:spcBef>
                <a:spcPts val="0"/>
              </a:spcBef>
              <a:buClrTx/>
            </a:pPr>
            <a:r>
              <a:rPr lang="en-US" dirty="0" err="1" smtClean="0">
                <a:latin typeface="Times New Roman" pitchFamily="18" charset="0"/>
                <a:cs typeface="Times New Roman" pitchFamily="18" charset="0"/>
              </a:rPr>
              <a:t>Niederhoffer</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Osborne (1966</a:t>
            </a:r>
            <a:r>
              <a:rPr lang="en-US" dirty="0" smtClean="0">
                <a:latin typeface="Times New Roman" pitchFamily="18" charset="0"/>
                <a:cs typeface="Times New Roman" pitchFamily="18" charset="0"/>
              </a:rPr>
              <a:t>)</a:t>
            </a:r>
          </a:p>
          <a:p>
            <a:pPr lvl="1">
              <a:lnSpc>
                <a:spcPct val="120000"/>
              </a:lnSpc>
              <a:spcBef>
                <a:spcPts val="0"/>
              </a:spcBef>
              <a:buClrTx/>
            </a:pPr>
            <a:r>
              <a:rPr lang="en-US" dirty="0" smtClean="0">
                <a:latin typeface="Times New Roman" pitchFamily="18" charset="0"/>
                <a:cs typeface="Times New Roman" pitchFamily="18" charset="0"/>
              </a:rPr>
              <a:t>Pointed out that specialists </a:t>
            </a:r>
            <a:r>
              <a:rPr lang="en-US" dirty="0">
                <a:latin typeface="Times New Roman" pitchFamily="18" charset="0"/>
                <a:cs typeface="Times New Roman" pitchFamily="18" charset="0"/>
              </a:rPr>
              <a:t>on the NYSE </a:t>
            </a:r>
            <a:r>
              <a:rPr lang="en-US" dirty="0" smtClean="0">
                <a:latin typeface="Times New Roman" pitchFamily="18" charset="0"/>
                <a:cs typeface="Times New Roman" pitchFamily="18" charset="0"/>
              </a:rPr>
              <a:t>use </a:t>
            </a:r>
            <a:r>
              <a:rPr lang="en-US" dirty="0">
                <a:latin typeface="Times New Roman" pitchFamily="18" charset="0"/>
                <a:cs typeface="Times New Roman" pitchFamily="18" charset="0"/>
              </a:rPr>
              <a:t>their monopolistic access to information concerning unfilled limit orders to generate monopoly </a:t>
            </a:r>
            <a:r>
              <a:rPr lang="en-US" dirty="0" smtClean="0">
                <a:latin typeface="Times New Roman" pitchFamily="18" charset="0"/>
                <a:cs typeface="Times New Roman" pitchFamily="18" charset="0"/>
              </a:rPr>
              <a:t>profits</a:t>
            </a:r>
          </a:p>
          <a:p>
            <a:pPr>
              <a:lnSpc>
                <a:spcPct val="120000"/>
              </a:lnSpc>
              <a:spcBef>
                <a:spcPts val="0"/>
              </a:spcBef>
              <a:buClrTx/>
            </a:pPr>
            <a:r>
              <a:rPr lang="en-US" dirty="0" smtClean="0">
                <a:latin typeface="Times New Roman" pitchFamily="18" charset="0"/>
                <a:cs typeface="Times New Roman" pitchFamily="18" charset="0"/>
              </a:rPr>
              <a:t>Jaffe’s </a:t>
            </a:r>
            <a:r>
              <a:rPr lang="en-US" dirty="0">
                <a:latin typeface="Times New Roman" pitchFamily="18" charset="0"/>
                <a:cs typeface="Times New Roman" pitchFamily="18" charset="0"/>
              </a:rPr>
              <a:t>(1974) and </a:t>
            </a:r>
            <a:r>
              <a:rPr lang="en-US" dirty="0" err="1">
                <a:latin typeface="Times New Roman" pitchFamily="18" charset="0"/>
                <a:cs typeface="Times New Roman" pitchFamily="18" charset="0"/>
              </a:rPr>
              <a:t>Finnerty’s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1976a)</a:t>
            </a:r>
          </a:p>
          <a:p>
            <a:pPr lvl="1">
              <a:lnSpc>
                <a:spcPct val="120000"/>
              </a:lnSpc>
              <a:spcBef>
                <a:spcPts val="0"/>
              </a:spcBef>
              <a:buClrTx/>
            </a:pPr>
            <a:r>
              <a:rPr lang="en-US" dirty="0" smtClean="0">
                <a:latin typeface="Times New Roman" pitchFamily="18" charset="0"/>
                <a:cs typeface="Times New Roman" pitchFamily="18" charset="0"/>
              </a:rPr>
              <a:t>Excess </a:t>
            </a:r>
            <a:r>
              <a:rPr lang="en-US" dirty="0">
                <a:latin typeface="Times New Roman" pitchFamily="18" charset="0"/>
                <a:cs typeface="Times New Roman" pitchFamily="18" charset="0"/>
              </a:rPr>
              <a:t>returns could be </a:t>
            </a:r>
            <a:r>
              <a:rPr lang="en-US" dirty="0" smtClean="0">
                <a:latin typeface="Times New Roman" pitchFamily="18" charset="0"/>
                <a:cs typeface="Times New Roman" pitchFamily="18" charset="0"/>
              </a:rPr>
              <a:t>obtained using </a:t>
            </a:r>
            <a:r>
              <a:rPr lang="en-US" dirty="0">
                <a:latin typeface="Times New Roman" pitchFamily="18" charset="0"/>
                <a:cs typeface="Times New Roman" pitchFamily="18" charset="0"/>
              </a:rPr>
              <a:t>insider-trading </a:t>
            </a:r>
            <a:r>
              <a:rPr lang="en-US" dirty="0" smtClean="0">
                <a:latin typeface="Times New Roman" pitchFamily="18" charset="0"/>
                <a:cs typeface="Times New Roman" pitchFamily="18" charset="0"/>
              </a:rPr>
              <a:t>information</a:t>
            </a:r>
          </a:p>
          <a:p>
            <a:pPr lvl="2">
              <a:lnSpc>
                <a:spcPct val="120000"/>
              </a:lnSpc>
              <a:spcBef>
                <a:spcPts val="0"/>
              </a:spcBef>
              <a:buClrTx/>
            </a:pPr>
            <a:r>
              <a:rPr lang="en-US" dirty="0" smtClean="0">
                <a:latin typeface="Times New Roman" pitchFamily="18" charset="0"/>
                <a:cs typeface="Times New Roman" pitchFamily="18" charset="0"/>
              </a:rPr>
              <a:t>Their </a:t>
            </a:r>
            <a:r>
              <a:rPr lang="en-US" dirty="0">
                <a:latin typeface="Times New Roman" pitchFamily="18" charset="0"/>
                <a:cs typeface="Times New Roman" pitchFamily="18" charset="0"/>
              </a:rPr>
              <a:t>results indicate that even after eight months excess returns still </a:t>
            </a:r>
            <a:r>
              <a:rPr lang="en-US" dirty="0" smtClean="0">
                <a:latin typeface="Times New Roman" pitchFamily="18" charset="0"/>
                <a:cs typeface="Times New Roman" pitchFamily="18" charset="0"/>
              </a:rPr>
              <a:t>occurred</a:t>
            </a:r>
          </a:p>
        </p:txBody>
      </p:sp>
      <p:sp>
        <p:nvSpPr>
          <p:cNvPr id="6" name="Text Placeholder 5"/>
          <p:cNvSpPr>
            <a:spLocks noGrp="1"/>
          </p:cNvSpPr>
          <p:nvPr>
            <p:ph type="body" sz="quarter" idx="13"/>
          </p:nvPr>
        </p:nvSpPr>
        <p:spPr>
          <a:xfrm>
            <a:off x="457200" y="1066800"/>
            <a:ext cx="8534400" cy="914400"/>
          </a:xfrm>
        </p:spPr>
        <p:txBody>
          <a:bodyPr>
            <a:noAutofit/>
          </a:bodyPr>
          <a:lstStyle/>
          <a:p>
            <a:pPr>
              <a:spcBef>
                <a:spcPts val="0"/>
              </a:spcBef>
            </a:pPr>
            <a:r>
              <a:rPr lang="en-US" sz="3200" b="1" dirty="0" smtClean="0">
                <a:latin typeface="Times New Roman" pitchFamily="18" charset="0"/>
                <a:cs typeface="Times New Roman" pitchFamily="18" charset="0"/>
              </a:rPr>
              <a:t>12.3.3 Strong </a:t>
            </a:r>
            <a:r>
              <a:rPr lang="en-US" sz="3200" b="1" dirty="0">
                <a:latin typeface="Times New Roman" pitchFamily="18" charset="0"/>
                <a:cs typeface="Times New Roman" pitchFamily="18" charset="0"/>
              </a:rPr>
              <a:t>Form </a:t>
            </a:r>
            <a:r>
              <a:rPr lang="en-US" sz="3200" b="1" dirty="0" smtClean="0">
                <a:latin typeface="Times New Roman" pitchFamily="18" charset="0"/>
                <a:cs typeface="Times New Roman" pitchFamily="18" charset="0"/>
              </a:rPr>
              <a:t>Efficiency</a:t>
            </a:r>
          </a:p>
          <a:p>
            <a:pPr>
              <a:spcBef>
                <a:spcPts val="0"/>
              </a:spcBef>
            </a:pPr>
            <a:r>
              <a:rPr lang="en-US" sz="2800" u="sng" dirty="0" smtClean="0">
                <a:latin typeface="Times New Roman" pitchFamily="18" charset="0"/>
                <a:cs typeface="Times New Roman" pitchFamily="18" charset="0"/>
              </a:rPr>
              <a:t>Insider Trading:</a:t>
            </a:r>
            <a:endParaRPr lang="en-US" sz="2800" u="sng"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37</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pPr lvl="0"/>
            <a:r>
              <a:rPr lang="en-US" sz="4000" dirty="0">
                <a:latin typeface="Times New Roman" pitchFamily="18" charset="0"/>
                <a:cs typeface="Times New Roman" pitchFamily="18" charset="0"/>
              </a:rPr>
              <a:t>12.3 Tests for Market Efficiency</a:t>
            </a:r>
          </a:p>
        </p:txBody>
      </p:sp>
    </p:spTree>
    <p:extLst>
      <p:ext uri="{BB962C8B-B14F-4D97-AF65-F5344CB8AC3E}">
        <p14:creationId xmlns:p14="http://schemas.microsoft.com/office/powerpoint/2010/main" val="35753898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057400"/>
            <a:ext cx="8534400" cy="4419600"/>
          </a:xfrm>
        </p:spPr>
        <p:txBody>
          <a:bodyPr>
            <a:normAutofit/>
          </a:bodyPr>
          <a:lstStyle/>
          <a:p>
            <a:pPr>
              <a:lnSpc>
                <a:spcPct val="120000"/>
              </a:lnSpc>
              <a:spcBef>
                <a:spcPts val="0"/>
              </a:spcBef>
              <a:buClrTx/>
            </a:pPr>
            <a:r>
              <a:rPr lang="en-US" dirty="0">
                <a:latin typeface="Times New Roman" pitchFamily="18" charset="0"/>
                <a:cs typeface="Times New Roman" pitchFamily="18" charset="0"/>
              </a:rPr>
              <a:t>Studies generally find that mutual-fund managers have been unable to outperform the market average consistently</a:t>
            </a:r>
          </a:p>
          <a:p>
            <a:pPr lvl="1">
              <a:lnSpc>
                <a:spcPct val="120000"/>
              </a:lnSpc>
              <a:spcBef>
                <a:spcPts val="0"/>
              </a:spcBef>
              <a:buClrTx/>
            </a:pPr>
            <a:r>
              <a:rPr lang="en-US" dirty="0">
                <a:latin typeface="Times New Roman" pitchFamily="18" charset="0"/>
                <a:cs typeface="Times New Roman" pitchFamily="18" charset="0"/>
              </a:rPr>
              <a:t>Mutual funds performed worse than a naïve strategy of random selection or mixing the market with the riskless asset</a:t>
            </a:r>
          </a:p>
          <a:p>
            <a:pPr lvl="1">
              <a:lnSpc>
                <a:spcPct val="120000"/>
              </a:lnSpc>
              <a:spcBef>
                <a:spcPts val="0"/>
              </a:spcBef>
              <a:buClrTx/>
            </a:pPr>
            <a:r>
              <a:rPr lang="en-US" dirty="0">
                <a:latin typeface="Times New Roman" pitchFamily="18" charset="0"/>
                <a:cs typeface="Times New Roman" pitchFamily="18" charset="0"/>
              </a:rPr>
              <a:t>Jensen (1968):</a:t>
            </a:r>
          </a:p>
          <a:p>
            <a:pPr lvl="2">
              <a:lnSpc>
                <a:spcPct val="120000"/>
              </a:lnSpc>
              <a:spcBef>
                <a:spcPts val="0"/>
              </a:spcBef>
              <a:buClrTx/>
            </a:pPr>
            <a:r>
              <a:rPr lang="en-US" i="1" dirty="0">
                <a:latin typeface="Times New Roman" pitchFamily="18" charset="0"/>
                <a:cs typeface="Times New Roman" pitchFamily="18" charset="0"/>
              </a:rPr>
              <a:t>mutual funds seem not to earn enough extra returns to cover </a:t>
            </a:r>
            <a:r>
              <a:rPr lang="en-US" dirty="0">
                <a:latin typeface="Times New Roman" pitchFamily="18" charset="0"/>
                <a:cs typeface="Times New Roman" pitchFamily="18" charset="0"/>
              </a:rPr>
              <a:t>the portion of the management fee that represents analysis costs</a:t>
            </a:r>
          </a:p>
          <a:p>
            <a:pPr lvl="2">
              <a:lnSpc>
                <a:spcPct val="120000"/>
              </a:lnSpc>
              <a:spcBef>
                <a:spcPts val="0"/>
              </a:spcBef>
              <a:buClrTx/>
            </a:pPr>
            <a:r>
              <a:rPr lang="en-US" dirty="0">
                <a:latin typeface="Times New Roman" pitchFamily="18" charset="0"/>
                <a:cs typeface="Times New Roman" pitchFamily="18" charset="0"/>
              </a:rPr>
              <a:t>supports strong-form efficiency</a:t>
            </a:r>
          </a:p>
          <a:p>
            <a:pPr lvl="1">
              <a:lnSpc>
                <a:spcPct val="120000"/>
              </a:lnSpc>
              <a:spcBef>
                <a:spcPts val="0"/>
              </a:spcBef>
              <a:buClrTx/>
            </a:pPr>
            <a:r>
              <a:rPr lang="en-US" dirty="0">
                <a:latin typeface="Times New Roman" pitchFamily="18" charset="0"/>
                <a:cs typeface="Times New Roman" pitchFamily="18" charset="0"/>
              </a:rPr>
              <a:t>Merton (1981), </a:t>
            </a:r>
            <a:r>
              <a:rPr lang="en-US" dirty="0" err="1">
                <a:latin typeface="Times New Roman" pitchFamily="18" charset="0"/>
                <a:cs typeface="Times New Roman" pitchFamily="18" charset="0"/>
              </a:rPr>
              <a:t>Hendriksson</a:t>
            </a:r>
            <a:r>
              <a:rPr lang="en-US" dirty="0">
                <a:latin typeface="Times New Roman" pitchFamily="18" charset="0"/>
                <a:cs typeface="Times New Roman" pitchFamily="18" charset="0"/>
              </a:rPr>
              <a:t> and Merton (1981), and </a:t>
            </a:r>
            <a:r>
              <a:rPr lang="en-US" dirty="0" err="1">
                <a:latin typeface="Times New Roman" pitchFamily="18" charset="0"/>
                <a:cs typeface="Times New Roman" pitchFamily="18" charset="0"/>
              </a:rPr>
              <a:t>Hendriksson</a:t>
            </a:r>
            <a:r>
              <a:rPr lang="en-US" dirty="0">
                <a:latin typeface="Times New Roman" pitchFamily="18" charset="0"/>
                <a:cs typeface="Times New Roman" pitchFamily="18" charset="0"/>
              </a:rPr>
              <a:t> (1984)</a:t>
            </a:r>
          </a:p>
          <a:p>
            <a:pPr lvl="2">
              <a:lnSpc>
                <a:spcPct val="120000"/>
              </a:lnSpc>
              <a:spcBef>
                <a:spcPts val="0"/>
              </a:spcBef>
              <a:buClrTx/>
            </a:pPr>
            <a:r>
              <a:rPr lang="en-US" dirty="0">
                <a:latin typeface="Times New Roman" pitchFamily="18" charset="0"/>
                <a:cs typeface="Times New Roman" pitchFamily="18" charset="0"/>
              </a:rPr>
              <a:t>poor performance of mutual funds may result from the </a:t>
            </a:r>
            <a:r>
              <a:rPr lang="en-US" i="1" dirty="0">
                <a:latin typeface="Times New Roman" pitchFamily="18" charset="0"/>
                <a:cs typeface="Times New Roman" pitchFamily="18" charset="0"/>
              </a:rPr>
              <a:t>methodology used to estimate the performance of the fund</a:t>
            </a:r>
            <a:r>
              <a:rPr lang="en-US" dirty="0">
                <a:latin typeface="Times New Roman" pitchFamily="18" charset="0"/>
                <a:cs typeface="Times New Roman" pitchFamily="18" charset="0"/>
              </a:rPr>
              <a:t>. </a:t>
            </a:r>
          </a:p>
        </p:txBody>
      </p:sp>
      <p:sp>
        <p:nvSpPr>
          <p:cNvPr id="6" name="Text Placeholder 5"/>
          <p:cNvSpPr>
            <a:spLocks noGrp="1"/>
          </p:cNvSpPr>
          <p:nvPr>
            <p:ph type="body" sz="quarter" idx="13"/>
          </p:nvPr>
        </p:nvSpPr>
        <p:spPr>
          <a:xfrm>
            <a:off x="533400" y="1066800"/>
            <a:ext cx="8458200" cy="914400"/>
          </a:xfrm>
        </p:spPr>
        <p:txBody>
          <a:bodyPr>
            <a:noAutofit/>
          </a:bodyPr>
          <a:lstStyle/>
          <a:p>
            <a:pPr>
              <a:spcBef>
                <a:spcPts val="0"/>
              </a:spcBef>
            </a:pPr>
            <a:r>
              <a:rPr lang="en-US" sz="3200" b="1" dirty="0" smtClean="0">
                <a:latin typeface="Times New Roman" pitchFamily="18" charset="0"/>
                <a:cs typeface="Times New Roman" pitchFamily="18" charset="0"/>
              </a:rPr>
              <a:t>12.3.3 Strong </a:t>
            </a:r>
            <a:r>
              <a:rPr lang="en-US" sz="3200" b="1" dirty="0">
                <a:latin typeface="Times New Roman" pitchFamily="18" charset="0"/>
                <a:cs typeface="Times New Roman" pitchFamily="18" charset="0"/>
              </a:rPr>
              <a:t>Form </a:t>
            </a:r>
            <a:r>
              <a:rPr lang="en-US" sz="3200" b="1" dirty="0" smtClean="0">
                <a:latin typeface="Times New Roman" pitchFamily="18" charset="0"/>
                <a:cs typeface="Times New Roman" pitchFamily="18" charset="0"/>
              </a:rPr>
              <a:t>Efficiency</a:t>
            </a:r>
          </a:p>
          <a:p>
            <a:pPr>
              <a:spcBef>
                <a:spcPts val="0"/>
              </a:spcBef>
            </a:pPr>
            <a:r>
              <a:rPr lang="en-US" sz="2800" u="sng" dirty="0" smtClean="0">
                <a:latin typeface="Times New Roman" pitchFamily="18" charset="0"/>
                <a:cs typeface="Times New Roman" pitchFamily="18" charset="0"/>
              </a:rPr>
              <a:t>Mutual Funds:</a:t>
            </a:r>
            <a:endParaRPr lang="en-US" sz="2800" u="sng"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38</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pPr lvl="0"/>
            <a:r>
              <a:rPr lang="en-US" sz="4000" dirty="0">
                <a:latin typeface="Times New Roman" pitchFamily="18" charset="0"/>
                <a:cs typeface="Times New Roman" pitchFamily="18" charset="0"/>
              </a:rPr>
              <a:t>12.3 Tests for Market Efficiency</a:t>
            </a:r>
          </a:p>
        </p:txBody>
      </p:sp>
    </p:spTree>
    <p:extLst>
      <p:ext uri="{BB962C8B-B14F-4D97-AF65-F5344CB8AC3E}">
        <p14:creationId xmlns:p14="http://schemas.microsoft.com/office/powerpoint/2010/main" val="2815826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12.4 Other Methods of Testing the EMH</a:t>
            </a:r>
          </a:p>
        </p:txBody>
      </p:sp>
      <p:sp>
        <p:nvSpPr>
          <p:cNvPr id="7" name="Content Placeholder 6"/>
          <p:cNvSpPr>
            <a:spLocks noGrp="1"/>
          </p:cNvSpPr>
          <p:nvPr>
            <p:ph idx="1"/>
          </p:nvPr>
        </p:nvSpPr>
        <p:spPr/>
        <p:txBody>
          <a:bodyPr/>
          <a:lstStyle/>
          <a:p>
            <a:pPr>
              <a:buClrTx/>
            </a:pPr>
            <a:r>
              <a:rPr lang="en-US" kern="50" dirty="0" smtClean="0">
                <a:latin typeface="Times New Roman"/>
                <a:ea typeface="PMingLiU"/>
              </a:rPr>
              <a:t>While we’ve discussed EMH and its role in security valuation, this </a:t>
            </a:r>
            <a:r>
              <a:rPr lang="en-US" kern="50" dirty="0">
                <a:latin typeface="Times New Roman"/>
                <a:ea typeface="PMingLiU"/>
              </a:rPr>
              <a:t>section discusses issues </a:t>
            </a:r>
            <a:r>
              <a:rPr lang="en-US" kern="50" dirty="0" smtClean="0">
                <a:latin typeface="Times New Roman"/>
                <a:ea typeface="PMingLiU"/>
              </a:rPr>
              <a:t>with EMH</a:t>
            </a:r>
            <a:r>
              <a:rPr lang="en-US" kern="50" dirty="0">
                <a:latin typeface="Times New Roman"/>
                <a:ea typeface="PMingLiU"/>
              </a:rPr>
              <a:t> </a:t>
            </a:r>
            <a:r>
              <a:rPr lang="en-US" kern="50" dirty="0" smtClean="0">
                <a:latin typeface="Times New Roman"/>
                <a:ea typeface="PMingLiU"/>
              </a:rPr>
              <a:t>testing and alternative methods. </a:t>
            </a:r>
            <a:r>
              <a:rPr lang="en-US" kern="50" dirty="0">
                <a:latin typeface="Times New Roman"/>
                <a:ea typeface="PMingLiU"/>
              </a:rPr>
              <a:t>These include</a:t>
            </a:r>
            <a:r>
              <a:rPr lang="en-US" kern="50" dirty="0" smtClean="0">
                <a:latin typeface="Times New Roman"/>
                <a:ea typeface="PMingLiU"/>
              </a:rPr>
              <a:t>:</a:t>
            </a:r>
          </a:p>
          <a:p>
            <a:pPr marL="968375" lvl="1" indent="-514350">
              <a:buClrTx/>
              <a:buFont typeface="+mj-lt"/>
              <a:buAutoNum type="arabicPeriod"/>
            </a:pPr>
            <a:r>
              <a:rPr lang="en-US" kern="50" dirty="0" smtClean="0">
                <a:latin typeface="Times New Roman"/>
                <a:ea typeface="PMingLiU"/>
              </a:rPr>
              <a:t>The random </a:t>
            </a:r>
            <a:r>
              <a:rPr lang="en-US" kern="50" dirty="0">
                <a:latin typeface="Times New Roman"/>
                <a:ea typeface="PMingLiU"/>
              </a:rPr>
              <a:t>walk with reflecting </a:t>
            </a:r>
            <a:r>
              <a:rPr lang="en-US" kern="50" dirty="0" smtClean="0">
                <a:latin typeface="Times New Roman"/>
                <a:ea typeface="PMingLiU"/>
              </a:rPr>
              <a:t>barriers,</a:t>
            </a:r>
          </a:p>
          <a:p>
            <a:pPr marL="968375" lvl="1" indent="-514350">
              <a:buClrTx/>
              <a:buFont typeface="+mj-lt"/>
              <a:buAutoNum type="arabicPeriod"/>
            </a:pPr>
            <a:r>
              <a:rPr lang="en-US" kern="50" dirty="0" smtClean="0">
                <a:latin typeface="Times New Roman"/>
                <a:ea typeface="PMingLiU"/>
              </a:rPr>
              <a:t>The variance-bound approach,</a:t>
            </a:r>
          </a:p>
          <a:p>
            <a:pPr marL="968375" lvl="1" indent="-514350">
              <a:buClrTx/>
              <a:buFont typeface="+mj-lt"/>
              <a:buAutoNum type="arabicPeriod"/>
            </a:pPr>
            <a:r>
              <a:rPr lang="en-US" kern="50" dirty="0" err="1" smtClean="0">
                <a:latin typeface="Times New Roman"/>
                <a:ea typeface="PMingLiU"/>
              </a:rPr>
              <a:t>Hillmer</a:t>
            </a:r>
            <a:r>
              <a:rPr lang="en-US" kern="50" dirty="0" smtClean="0">
                <a:latin typeface="Times New Roman"/>
                <a:ea typeface="PMingLiU"/>
              </a:rPr>
              <a:t> </a:t>
            </a:r>
            <a:r>
              <a:rPr lang="en-US" kern="50" dirty="0">
                <a:latin typeface="Times New Roman"/>
                <a:ea typeface="PMingLiU"/>
              </a:rPr>
              <a:t>and Yu’s relative EMH test, </a:t>
            </a:r>
            <a:r>
              <a:rPr lang="en-US" kern="50" dirty="0" smtClean="0">
                <a:latin typeface="Times New Roman"/>
                <a:ea typeface="PMingLiU"/>
              </a:rPr>
              <a:t>and</a:t>
            </a:r>
          </a:p>
          <a:p>
            <a:pPr marL="968375" lvl="1" indent="-514350">
              <a:buClrTx/>
              <a:buFont typeface="+mj-lt"/>
              <a:buAutoNum type="arabicPeriod"/>
            </a:pPr>
            <a:r>
              <a:rPr lang="en-US" kern="50" dirty="0" smtClean="0">
                <a:latin typeface="Times New Roman"/>
                <a:ea typeface="PMingLiU"/>
              </a:rPr>
              <a:t>Market anomalies.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39</a:t>
            </a:fld>
            <a:endParaRPr lang="en-US">
              <a:solidFill>
                <a:schemeClr val="accent6">
                  <a:lumMod val="20000"/>
                  <a:lumOff val="80000"/>
                </a:schemeClr>
              </a:solidFill>
            </a:endParaRPr>
          </a:p>
        </p:txBody>
      </p:sp>
    </p:spTree>
    <p:extLst>
      <p:ext uri="{BB962C8B-B14F-4D97-AF65-F5344CB8AC3E}">
        <p14:creationId xmlns:p14="http://schemas.microsoft.com/office/powerpoint/2010/main" val="3073994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latin typeface="Times New Roman" pitchFamily="18" charset="0"/>
                <a:cs typeface="Times New Roman" pitchFamily="18" charset="0"/>
              </a:rPr>
              <a:t>12.1 Market Value Versus Book Value</a:t>
            </a:r>
          </a:p>
        </p:txBody>
      </p:sp>
      <p:sp>
        <p:nvSpPr>
          <p:cNvPr id="5" name="Content Placeholder 4"/>
          <p:cNvSpPr>
            <a:spLocks noGrp="1"/>
          </p:cNvSpPr>
          <p:nvPr>
            <p:ph idx="1"/>
          </p:nvPr>
        </p:nvSpPr>
        <p:spPr/>
        <p:txBody>
          <a:bodyPr>
            <a:normAutofit/>
          </a:bodyPr>
          <a:lstStyle/>
          <a:p>
            <a:pPr marL="0" marR="0" indent="0" algn="just">
              <a:lnSpc>
                <a:spcPct val="120000"/>
              </a:lnSpc>
              <a:spcBef>
                <a:spcPts val="0"/>
              </a:spcBef>
              <a:spcAft>
                <a:spcPts val="0"/>
              </a:spcAft>
              <a:buNone/>
            </a:pPr>
            <a:r>
              <a:rPr lang="en-US" sz="2000" kern="50" dirty="0">
                <a:latin typeface="Times New Roman"/>
                <a:ea typeface="PMingLiU"/>
              </a:rPr>
              <a:t>One source of data used in security analysis is economic and market information. Another source — the primary source of information available to the security analyst — is accounting information from the financial statements of the firm, discussed earlier in Chapter 2. One of the key accounting items — assets — is the focus of the following section.</a:t>
            </a: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4</a:t>
            </a:fld>
            <a:endParaRPr lang="en-US">
              <a:solidFill>
                <a:schemeClr val="accent6">
                  <a:lumMod val="20000"/>
                  <a:lumOff val="80000"/>
                </a:schemeClr>
              </a:solidFill>
            </a:endParaRPr>
          </a:p>
        </p:txBody>
      </p:sp>
    </p:spTree>
    <p:extLst>
      <p:ext uri="{BB962C8B-B14F-4D97-AF65-F5344CB8AC3E}">
        <p14:creationId xmlns:p14="http://schemas.microsoft.com/office/powerpoint/2010/main" val="2391738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5029200"/>
          </a:xfrm>
        </p:spPr>
        <p:txBody>
          <a:bodyPr>
            <a:noAutofit/>
          </a:bodyPr>
          <a:lstStyle/>
          <a:p>
            <a:pPr marL="231775" lvl="0" indent="-231775">
              <a:lnSpc>
                <a:spcPct val="100000"/>
              </a:lnSpc>
              <a:spcBef>
                <a:spcPts val="0"/>
              </a:spcBef>
              <a:spcAft>
                <a:spcPts val="600"/>
              </a:spcAft>
              <a:buClrTx/>
            </a:pPr>
            <a:r>
              <a:rPr lang="en-US" b="1" dirty="0" err="1" smtClean="0">
                <a:latin typeface="Times New Roman" pitchFamily="18" charset="0"/>
                <a:cs typeface="Times New Roman" pitchFamily="18" charset="0"/>
              </a:rPr>
              <a:t>Cootner’s</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(1962</a:t>
            </a:r>
            <a:r>
              <a:rPr lang="en-US" b="1" dirty="0" smtClean="0">
                <a:latin typeface="Times New Roman" pitchFamily="18" charset="0"/>
                <a:cs typeface="Times New Roman" pitchFamily="18" charset="0"/>
              </a:rPr>
              <a:t>)</a:t>
            </a:r>
          </a:p>
          <a:p>
            <a:pPr marL="520700" lvl="1">
              <a:lnSpc>
                <a:spcPct val="100000"/>
              </a:lnSpc>
              <a:spcBef>
                <a:spcPts val="0"/>
              </a:spcBef>
              <a:spcAft>
                <a:spcPts val="600"/>
              </a:spcAft>
              <a:buClrTx/>
            </a:pPr>
            <a:r>
              <a:rPr lang="en-US" sz="1800" kern="50" dirty="0">
                <a:latin typeface="Times New Roman"/>
                <a:ea typeface="PMingLiU"/>
              </a:rPr>
              <a:t>In the</a:t>
            </a:r>
            <a:r>
              <a:rPr lang="en-US" sz="1800" b="1" kern="50" dirty="0">
                <a:latin typeface="Times New Roman"/>
                <a:ea typeface="PMingLiU"/>
              </a:rPr>
              <a:t> random walk model</a:t>
            </a:r>
            <a:r>
              <a:rPr lang="en-US" sz="1800" kern="50" dirty="0">
                <a:latin typeface="Times New Roman"/>
                <a:ea typeface="PMingLiU"/>
              </a:rPr>
              <a:t>, there is </a:t>
            </a:r>
            <a:r>
              <a:rPr lang="en-US" sz="1800" i="1" kern="50" dirty="0">
                <a:latin typeface="Times New Roman"/>
                <a:ea typeface="PMingLiU"/>
              </a:rPr>
              <a:t>no difference between the distribution of returns conditional on a given information structure and the unconditional distribution of returns</a:t>
            </a:r>
            <a:r>
              <a:rPr lang="en-US" sz="1800" kern="50" dirty="0" smtClean="0">
                <a:latin typeface="Times New Roman"/>
                <a:ea typeface="PMingLiU"/>
              </a:rPr>
              <a:t>.</a:t>
            </a:r>
            <a:endParaRPr lang="en-US" sz="1800" dirty="0" smtClean="0">
              <a:latin typeface="Times New Roman" pitchFamily="18" charset="0"/>
              <a:cs typeface="Times New Roman" pitchFamily="18" charset="0"/>
            </a:endParaRPr>
          </a:p>
          <a:p>
            <a:pPr marL="520700" lvl="1">
              <a:lnSpc>
                <a:spcPct val="100000"/>
              </a:lnSpc>
              <a:spcBef>
                <a:spcPts val="0"/>
              </a:spcBef>
              <a:spcAft>
                <a:spcPts val="600"/>
              </a:spcAft>
              <a:buClrTx/>
            </a:pPr>
            <a:r>
              <a:rPr lang="en-US" sz="1800" dirty="0" smtClean="0">
                <a:latin typeface="Times New Roman" pitchFamily="18" charset="0"/>
                <a:cs typeface="Times New Roman" pitchFamily="18" charset="0"/>
              </a:rPr>
              <a:t>Random walk with reflecting </a:t>
            </a:r>
            <a:r>
              <a:rPr lang="en-US" sz="1800" dirty="0">
                <a:latin typeface="Times New Roman" pitchFamily="18" charset="0"/>
                <a:cs typeface="Times New Roman" pitchFamily="18" charset="0"/>
              </a:rPr>
              <a:t>barriers describes changes in stock prices over </a:t>
            </a:r>
            <a:r>
              <a:rPr lang="en-US" sz="1800" dirty="0" smtClean="0">
                <a:latin typeface="Times New Roman" pitchFamily="18" charset="0"/>
                <a:cs typeface="Times New Roman" pitchFamily="18" charset="0"/>
              </a:rPr>
              <a:t>time</a:t>
            </a:r>
          </a:p>
          <a:p>
            <a:pPr marL="520700" lvl="1">
              <a:lnSpc>
                <a:spcPct val="100000"/>
              </a:lnSpc>
              <a:spcBef>
                <a:spcPts val="0"/>
              </a:spcBef>
              <a:spcAft>
                <a:spcPts val="600"/>
              </a:spcAft>
              <a:buClrTx/>
            </a:pPr>
            <a:r>
              <a:rPr lang="en-US" sz="1800" dirty="0">
                <a:latin typeface="Times New Roman" pitchFamily="18" charset="0"/>
                <a:cs typeface="Times New Roman" pitchFamily="18" charset="0"/>
              </a:rPr>
              <a:t>Two types of investors</a:t>
            </a:r>
          </a:p>
          <a:p>
            <a:pPr marL="798513" lvl="2" indent="-225425">
              <a:lnSpc>
                <a:spcPct val="100000"/>
              </a:lnSpc>
              <a:spcBef>
                <a:spcPts val="0"/>
              </a:spcBef>
              <a:spcAft>
                <a:spcPts val="600"/>
              </a:spcAft>
              <a:buClrTx/>
              <a:buFont typeface="+mj-lt"/>
              <a:buAutoNum type="arabicPeriod"/>
            </a:pPr>
            <a:r>
              <a:rPr lang="en-US" dirty="0">
                <a:latin typeface="Times New Roman" pitchFamily="18" charset="0"/>
                <a:cs typeface="Times New Roman" pitchFamily="18" charset="0"/>
              </a:rPr>
              <a:t>Uninformed investors</a:t>
            </a:r>
          </a:p>
          <a:p>
            <a:pPr marL="1092200" lvl="3" indent="-238125">
              <a:lnSpc>
                <a:spcPct val="100000"/>
              </a:lnSpc>
              <a:spcBef>
                <a:spcPts val="0"/>
              </a:spcBef>
              <a:spcAft>
                <a:spcPts val="600"/>
              </a:spcAft>
              <a:buClrTx/>
            </a:pPr>
            <a:r>
              <a:rPr lang="en-US" sz="1800" dirty="0">
                <a:latin typeface="Times New Roman" pitchFamily="18" charset="0"/>
                <a:cs typeface="Times New Roman" pitchFamily="18" charset="0"/>
              </a:rPr>
              <a:t>Very costly to perform research on their own to gain abnormal profit</a:t>
            </a:r>
          </a:p>
          <a:p>
            <a:pPr marL="1377950" lvl="4" indent="-231775">
              <a:lnSpc>
                <a:spcPct val="100000"/>
              </a:lnSpc>
              <a:spcBef>
                <a:spcPts val="0"/>
              </a:spcBef>
              <a:spcAft>
                <a:spcPts val="600"/>
              </a:spcAft>
              <a:buClrTx/>
            </a:pPr>
            <a:r>
              <a:rPr lang="en-US" sz="1800" dirty="0">
                <a:latin typeface="Times New Roman" pitchFamily="18" charset="0"/>
                <a:cs typeface="Times New Roman" pitchFamily="18" charset="0"/>
                <a:sym typeface="Wingdings" pitchFamily="2" charset="2"/>
              </a:rPr>
              <a:t>Tend to accept present prices</a:t>
            </a:r>
          </a:p>
          <a:p>
            <a:pPr marL="1377950" lvl="4" indent="-231775">
              <a:lnSpc>
                <a:spcPct val="100000"/>
              </a:lnSpc>
              <a:spcBef>
                <a:spcPts val="0"/>
              </a:spcBef>
              <a:spcAft>
                <a:spcPts val="600"/>
              </a:spcAft>
              <a:buClrTx/>
            </a:pPr>
            <a:r>
              <a:rPr lang="en-US" sz="1800" dirty="0">
                <a:latin typeface="Times New Roman" pitchFamily="18" charset="0"/>
                <a:cs typeface="Times New Roman" pitchFamily="18" charset="0"/>
                <a:sym typeface="Wingdings" pitchFamily="2" charset="2"/>
              </a:rPr>
              <a:t>Random walk exists for uninformed investors because information does not play a role in obtaining abnormal returns </a:t>
            </a:r>
          </a:p>
          <a:p>
            <a:pPr marL="798513" lvl="2" indent="-225425">
              <a:lnSpc>
                <a:spcPct val="100000"/>
              </a:lnSpc>
              <a:spcBef>
                <a:spcPts val="0"/>
              </a:spcBef>
              <a:spcAft>
                <a:spcPts val="600"/>
              </a:spcAft>
              <a:buClrTx/>
              <a:buFont typeface="+mj-lt"/>
              <a:buAutoNum type="arabicPeriod"/>
            </a:pPr>
            <a:r>
              <a:rPr lang="en-US" dirty="0">
                <a:latin typeface="Times New Roman" pitchFamily="18" charset="0"/>
                <a:cs typeface="Times New Roman" pitchFamily="18" charset="0"/>
              </a:rPr>
              <a:t>Informed investors</a:t>
            </a:r>
          </a:p>
          <a:p>
            <a:pPr marL="1092200" lvl="3" indent="-238125">
              <a:lnSpc>
                <a:spcPct val="100000"/>
              </a:lnSpc>
              <a:spcBef>
                <a:spcPts val="0"/>
              </a:spcBef>
              <a:spcAft>
                <a:spcPts val="600"/>
              </a:spcAft>
              <a:buClrTx/>
            </a:pPr>
            <a:r>
              <a:rPr lang="en-US" sz="1800" dirty="0">
                <a:latin typeface="Times New Roman" pitchFamily="18" charset="0"/>
                <a:cs typeface="Times New Roman" pitchFamily="18" charset="0"/>
              </a:rPr>
              <a:t>Cannot profit unless the current price deviates enough from the expected price to cover their opportunity costs</a:t>
            </a:r>
          </a:p>
          <a:p>
            <a:pPr marL="1092200" lvl="3" indent="-238125">
              <a:lnSpc>
                <a:spcPct val="100000"/>
              </a:lnSpc>
              <a:spcBef>
                <a:spcPts val="0"/>
              </a:spcBef>
              <a:spcAft>
                <a:spcPts val="600"/>
              </a:spcAft>
              <a:buClrTx/>
            </a:pPr>
            <a:r>
              <a:rPr lang="en-US" sz="1800" dirty="0">
                <a:latin typeface="Times New Roman" pitchFamily="18" charset="0"/>
                <a:cs typeface="Times New Roman" pitchFamily="18" charset="0"/>
                <a:sym typeface="Wingdings" pitchFamily="2" charset="2"/>
              </a:rPr>
              <a:t>Random walk does not </a:t>
            </a:r>
            <a:r>
              <a:rPr lang="en-US" sz="1800" dirty="0" smtClean="0">
                <a:latin typeface="Times New Roman" pitchFamily="18" charset="0"/>
                <a:cs typeface="Times New Roman" pitchFamily="18" charset="0"/>
                <a:sym typeface="Wingdings" pitchFamily="2" charset="2"/>
              </a:rPr>
              <a:t>exist</a:t>
            </a:r>
            <a:endParaRPr lang="en-US" sz="1800" dirty="0" smtClean="0">
              <a:latin typeface="Times New Roman" pitchFamily="18" charset="0"/>
              <a:cs typeface="Times New Roman" pitchFamily="18" charset="0"/>
            </a:endParaRPr>
          </a:p>
        </p:txBody>
      </p:sp>
      <p:sp>
        <p:nvSpPr>
          <p:cNvPr id="5" name="Text Placeholder 4"/>
          <p:cNvSpPr>
            <a:spLocks noGrp="1"/>
          </p:cNvSpPr>
          <p:nvPr>
            <p:ph type="body" sz="quarter" idx="13"/>
          </p:nvPr>
        </p:nvSpPr>
        <p:spPr>
          <a:xfrm>
            <a:off x="152400" y="990600"/>
            <a:ext cx="8839200" cy="533400"/>
          </a:xfrm>
        </p:spPr>
        <p:txBody>
          <a:bodyPr>
            <a:noAutofit/>
          </a:bodyPr>
          <a:lstStyle/>
          <a:p>
            <a:pPr marL="173038" lvl="1" indent="-173038">
              <a:buNone/>
            </a:pPr>
            <a:r>
              <a:rPr lang="en-US" dirty="0">
                <a:latin typeface="Times New Roman" pitchFamily="18" charset="0"/>
                <a:cs typeface="Times New Roman" pitchFamily="18" charset="0"/>
              </a:rPr>
              <a:t>12.4.1 Random Walk with Reflecting </a:t>
            </a:r>
            <a:r>
              <a:rPr lang="en-US" dirty="0" smtClean="0">
                <a:latin typeface="Times New Roman" pitchFamily="18" charset="0"/>
                <a:cs typeface="Times New Roman" pitchFamily="18" charset="0"/>
              </a:rPr>
              <a:t>Barriers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40</a:t>
            </a:fld>
            <a:endParaRPr lang="en-US" dirty="0">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r>
              <a:rPr lang="en-US" dirty="0">
                <a:latin typeface="Times New Roman" pitchFamily="18" charset="0"/>
                <a:cs typeface="Times New Roman" pitchFamily="18" charset="0"/>
              </a:rPr>
              <a:t>12.4 Other Methods of Testing the EMH</a:t>
            </a:r>
          </a:p>
        </p:txBody>
      </p:sp>
    </p:spTree>
    <p:extLst>
      <p:ext uri="{BB962C8B-B14F-4D97-AF65-F5344CB8AC3E}">
        <p14:creationId xmlns:p14="http://schemas.microsoft.com/office/powerpoint/2010/main" val="2331817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1"/>
            <a:ext cx="8839200" cy="4953000"/>
          </a:xfrm>
        </p:spPr>
        <p:txBody>
          <a:bodyPr>
            <a:normAutofit/>
          </a:bodyPr>
          <a:lstStyle/>
          <a:p>
            <a:pPr marL="0" algn="just">
              <a:lnSpc>
                <a:spcPct val="100000"/>
              </a:lnSpc>
              <a:spcBef>
                <a:spcPts val="0"/>
              </a:spcBef>
              <a:spcAft>
                <a:spcPts val="600"/>
              </a:spcAft>
              <a:buClrTx/>
            </a:pPr>
            <a:r>
              <a:rPr lang="en-US" b="1" kern="50" dirty="0" smtClean="0">
                <a:latin typeface="Times New Roman"/>
                <a:ea typeface="PMingLiU"/>
              </a:rPr>
              <a:t>Technical Analysis (chartists)</a:t>
            </a:r>
            <a:r>
              <a:rPr lang="en-US" kern="50" dirty="0" smtClean="0">
                <a:latin typeface="Times New Roman"/>
                <a:ea typeface="PMingLiU"/>
              </a:rPr>
              <a:t> </a:t>
            </a:r>
            <a:endParaRPr lang="en-US" kern="50" dirty="0">
              <a:latin typeface="Times New Roman"/>
              <a:ea typeface="PMingLiU"/>
            </a:endParaRPr>
          </a:p>
          <a:p>
            <a:pPr lvl="1">
              <a:lnSpc>
                <a:spcPct val="100000"/>
              </a:lnSpc>
              <a:spcBef>
                <a:spcPts val="0"/>
              </a:spcBef>
              <a:spcAft>
                <a:spcPts val="600"/>
              </a:spcAft>
              <a:buClrTx/>
            </a:pPr>
            <a:r>
              <a:rPr lang="en-US" sz="2200" kern="50" dirty="0">
                <a:latin typeface="Times New Roman"/>
                <a:ea typeface="PMingLiU"/>
              </a:rPr>
              <a:t>Stock prices tend to move in a deterministic, cyclical manner</a:t>
            </a:r>
          </a:p>
          <a:p>
            <a:pPr lvl="1">
              <a:lnSpc>
                <a:spcPct val="100000"/>
              </a:lnSpc>
              <a:spcBef>
                <a:spcPts val="0"/>
              </a:spcBef>
              <a:spcAft>
                <a:spcPts val="600"/>
              </a:spcAft>
              <a:buClrTx/>
            </a:pPr>
            <a:r>
              <a:rPr lang="en-US" sz="2200" kern="50" dirty="0" smtClean="0">
                <a:latin typeface="Times New Roman"/>
                <a:ea typeface="PMingLiU"/>
              </a:rPr>
              <a:t>Perfectly predictable</a:t>
            </a:r>
            <a:endParaRPr lang="en-US" sz="2200" kern="50" dirty="0">
              <a:latin typeface="Times New Roman"/>
              <a:ea typeface="PMingLiU"/>
            </a:endParaRPr>
          </a:p>
          <a:p>
            <a:pPr lvl="1">
              <a:lnSpc>
                <a:spcPct val="100000"/>
              </a:lnSpc>
              <a:spcBef>
                <a:spcPts val="0"/>
              </a:spcBef>
              <a:spcAft>
                <a:spcPts val="600"/>
              </a:spcAft>
              <a:buClrTx/>
            </a:pPr>
            <a:r>
              <a:rPr lang="en-US" sz="2200" kern="50" dirty="0" smtClean="0">
                <a:latin typeface="Times New Roman"/>
                <a:ea typeface="PMingLiU"/>
              </a:rPr>
              <a:t>Largely refuted </a:t>
            </a:r>
            <a:r>
              <a:rPr lang="en-US" sz="2200" kern="50" dirty="0">
                <a:latin typeface="Times New Roman"/>
                <a:ea typeface="PMingLiU"/>
              </a:rPr>
              <a:t>by efficient-market-hypothesis </a:t>
            </a:r>
            <a:r>
              <a:rPr lang="en-US" sz="2200" kern="50" dirty="0" smtClean="0">
                <a:latin typeface="Times New Roman"/>
                <a:ea typeface="PMingLiU"/>
              </a:rPr>
              <a:t>scholars</a:t>
            </a:r>
          </a:p>
          <a:p>
            <a:pPr lvl="2">
              <a:lnSpc>
                <a:spcPct val="100000"/>
              </a:lnSpc>
              <a:spcBef>
                <a:spcPts val="0"/>
              </a:spcBef>
              <a:spcAft>
                <a:spcPts val="600"/>
              </a:spcAft>
              <a:buClrTx/>
            </a:pPr>
            <a:r>
              <a:rPr lang="en-US" sz="2000" kern="50" dirty="0" smtClean="0">
                <a:latin typeface="Times New Roman"/>
                <a:ea typeface="PMingLiU"/>
              </a:rPr>
              <a:t>Securities markets </a:t>
            </a:r>
            <a:r>
              <a:rPr lang="en-US" sz="2000" kern="50" dirty="0">
                <a:latin typeface="Times New Roman"/>
                <a:ea typeface="PMingLiU"/>
              </a:rPr>
              <a:t>are efficient enough to make technical analysts unable to obtain unusual profit using only past security </a:t>
            </a:r>
            <a:r>
              <a:rPr lang="en-US" sz="2000" kern="50" dirty="0" smtClean="0">
                <a:latin typeface="Times New Roman"/>
                <a:ea typeface="PMingLiU"/>
              </a:rPr>
              <a:t>prices</a:t>
            </a:r>
          </a:p>
          <a:p>
            <a:pPr lvl="2">
              <a:lnSpc>
                <a:spcPct val="100000"/>
              </a:lnSpc>
              <a:spcBef>
                <a:spcPts val="0"/>
              </a:spcBef>
              <a:spcAft>
                <a:spcPts val="600"/>
              </a:spcAft>
              <a:buClrTx/>
            </a:pPr>
            <a:r>
              <a:rPr lang="en-US" sz="2000" kern="50" dirty="0" err="1" smtClean="0">
                <a:latin typeface="Times New Roman"/>
                <a:ea typeface="PMingLiU"/>
              </a:rPr>
              <a:t>Treynor</a:t>
            </a:r>
            <a:r>
              <a:rPr lang="en-US" sz="2000" kern="50" dirty="0" smtClean="0">
                <a:latin typeface="Times New Roman"/>
                <a:ea typeface="PMingLiU"/>
              </a:rPr>
              <a:t> </a:t>
            </a:r>
            <a:r>
              <a:rPr lang="en-US" sz="2000" kern="50" dirty="0">
                <a:latin typeface="Times New Roman"/>
                <a:ea typeface="PMingLiU"/>
              </a:rPr>
              <a:t>and Ferguson (1985</a:t>
            </a:r>
            <a:r>
              <a:rPr lang="en-US" sz="2000" kern="50" dirty="0" smtClean="0">
                <a:latin typeface="Times New Roman"/>
                <a:ea typeface="PMingLiU"/>
              </a:rPr>
              <a:t>)</a:t>
            </a:r>
          </a:p>
          <a:p>
            <a:pPr lvl="3">
              <a:lnSpc>
                <a:spcPct val="100000"/>
              </a:lnSpc>
              <a:spcBef>
                <a:spcPts val="0"/>
              </a:spcBef>
              <a:spcAft>
                <a:spcPts val="600"/>
              </a:spcAft>
              <a:buClrTx/>
            </a:pPr>
            <a:r>
              <a:rPr lang="en-US" sz="1800" kern="50" dirty="0" smtClean="0">
                <a:latin typeface="Times New Roman"/>
                <a:ea typeface="PMingLiU"/>
              </a:rPr>
              <a:t>Shown </a:t>
            </a:r>
            <a:r>
              <a:rPr lang="en-US" sz="1800" kern="50" dirty="0">
                <a:latin typeface="Times New Roman"/>
                <a:ea typeface="PMingLiU"/>
              </a:rPr>
              <a:t>that past prices, when combined with other valuable information, can indeed be helpful in achieving unusual </a:t>
            </a:r>
            <a:r>
              <a:rPr lang="en-US" sz="1800" kern="50" dirty="0" smtClean="0">
                <a:latin typeface="Times New Roman"/>
                <a:ea typeface="PMingLiU"/>
              </a:rPr>
              <a:t>profit</a:t>
            </a:r>
          </a:p>
          <a:p>
            <a:pPr lvl="3">
              <a:lnSpc>
                <a:spcPct val="100000"/>
              </a:lnSpc>
              <a:spcBef>
                <a:spcPts val="0"/>
              </a:spcBef>
              <a:spcAft>
                <a:spcPts val="600"/>
              </a:spcAft>
              <a:buClrTx/>
            </a:pPr>
            <a:r>
              <a:rPr lang="en-US" sz="1800" kern="50" dirty="0" smtClean="0">
                <a:latin typeface="Times New Roman"/>
                <a:ea typeface="PMingLiU"/>
              </a:rPr>
              <a:t>Only </a:t>
            </a:r>
            <a:r>
              <a:rPr lang="en-US" sz="1800" kern="50" dirty="0" err="1" smtClean="0">
                <a:latin typeface="Times New Roman"/>
                <a:ea typeface="PMingLiU"/>
              </a:rPr>
              <a:t>nonprice</a:t>
            </a:r>
            <a:r>
              <a:rPr lang="en-US" sz="1800" kern="50" dirty="0" smtClean="0">
                <a:latin typeface="Times New Roman"/>
                <a:ea typeface="PMingLiU"/>
              </a:rPr>
              <a:t> </a:t>
            </a:r>
            <a:r>
              <a:rPr lang="en-US" sz="1800" kern="50" dirty="0">
                <a:latin typeface="Times New Roman"/>
                <a:ea typeface="PMingLiU"/>
              </a:rPr>
              <a:t>information creates this </a:t>
            </a:r>
            <a:r>
              <a:rPr lang="en-US" sz="1800" kern="50" dirty="0" smtClean="0">
                <a:latin typeface="Times New Roman"/>
                <a:ea typeface="PMingLiU"/>
              </a:rPr>
              <a:t>opportunity</a:t>
            </a:r>
          </a:p>
          <a:p>
            <a:pPr lvl="3">
              <a:lnSpc>
                <a:spcPct val="100000"/>
              </a:lnSpc>
              <a:spcBef>
                <a:spcPts val="0"/>
              </a:spcBef>
              <a:spcAft>
                <a:spcPts val="600"/>
              </a:spcAft>
              <a:buClrTx/>
            </a:pPr>
            <a:r>
              <a:rPr lang="en-US" sz="1800" kern="50" dirty="0" smtClean="0">
                <a:latin typeface="Times New Roman"/>
                <a:ea typeface="PMingLiU"/>
              </a:rPr>
              <a:t>Past prices </a:t>
            </a:r>
            <a:r>
              <a:rPr lang="en-US" sz="1800" kern="50" dirty="0">
                <a:latin typeface="Times New Roman"/>
                <a:ea typeface="PMingLiU"/>
              </a:rPr>
              <a:t>serve only to permit its efficient </a:t>
            </a:r>
            <a:r>
              <a:rPr lang="en-US" sz="1800" kern="50" dirty="0" smtClean="0">
                <a:latin typeface="Times New Roman"/>
                <a:ea typeface="PMingLiU"/>
              </a:rPr>
              <a:t>exploitation</a:t>
            </a:r>
            <a:endParaRPr lang="en-US" sz="1800" dirty="0">
              <a:latin typeface="Times New Roman" pitchFamily="18" charset="0"/>
              <a:cs typeface="Times New Roman" pitchFamily="18" charset="0"/>
            </a:endParaRPr>
          </a:p>
        </p:txBody>
      </p:sp>
      <p:sp>
        <p:nvSpPr>
          <p:cNvPr id="5" name="Text Placeholder 4"/>
          <p:cNvSpPr>
            <a:spLocks noGrp="1"/>
          </p:cNvSpPr>
          <p:nvPr>
            <p:ph type="body" sz="quarter" idx="13"/>
          </p:nvPr>
        </p:nvSpPr>
        <p:spPr>
          <a:xfrm>
            <a:off x="152400" y="990600"/>
            <a:ext cx="8839200" cy="533400"/>
          </a:xfrm>
        </p:spPr>
        <p:txBody>
          <a:bodyPr>
            <a:noAutofit/>
          </a:bodyPr>
          <a:lstStyle/>
          <a:p>
            <a:pPr marL="173038" lvl="1" indent="-173038">
              <a:buNone/>
            </a:pPr>
            <a:r>
              <a:rPr lang="en-US" dirty="0">
                <a:latin typeface="Times New Roman" pitchFamily="18" charset="0"/>
                <a:cs typeface="Times New Roman" pitchFamily="18" charset="0"/>
              </a:rPr>
              <a:t>12.4.1 Random Walk with Reflecting </a:t>
            </a:r>
            <a:r>
              <a:rPr lang="en-US" dirty="0" smtClean="0">
                <a:latin typeface="Times New Roman" pitchFamily="18" charset="0"/>
                <a:cs typeface="Times New Roman" pitchFamily="18" charset="0"/>
              </a:rPr>
              <a:t>Barriers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41</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r>
              <a:rPr lang="en-US" dirty="0">
                <a:latin typeface="Times New Roman" pitchFamily="18" charset="0"/>
                <a:cs typeface="Times New Roman" pitchFamily="18" charset="0"/>
              </a:rPr>
              <a:t>12.4 Other Methods of Testing the EMH</a:t>
            </a:r>
          </a:p>
        </p:txBody>
      </p:sp>
    </p:spTree>
    <p:extLst>
      <p:ext uri="{BB962C8B-B14F-4D97-AF65-F5344CB8AC3E}">
        <p14:creationId xmlns:p14="http://schemas.microsoft.com/office/powerpoint/2010/main" val="570667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400" y="1066800"/>
            <a:ext cx="8839200" cy="457200"/>
          </a:xfrm>
        </p:spPr>
        <p:txBody>
          <a:bodyPr>
            <a:noAutofit/>
          </a:bodyPr>
          <a:lstStyle/>
          <a:p>
            <a:pPr marL="173038" lvl="1" indent="-173038">
              <a:buNone/>
            </a:pPr>
            <a:r>
              <a:rPr lang="en-US" sz="2400" dirty="0">
                <a:latin typeface="Times New Roman" pitchFamily="18" charset="0"/>
                <a:cs typeface="Times New Roman" pitchFamily="18" charset="0"/>
              </a:rPr>
              <a:t>12.4.1 Random Walk with Reflecting </a:t>
            </a:r>
            <a:r>
              <a:rPr lang="en-US" sz="2400" dirty="0" smtClean="0">
                <a:latin typeface="Times New Roman" pitchFamily="18" charset="0"/>
                <a:cs typeface="Times New Roman" pitchFamily="18" charset="0"/>
              </a:rPr>
              <a:t>Barriers</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42</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r>
              <a:rPr lang="en-US" dirty="0">
                <a:latin typeface="Times New Roman" pitchFamily="18" charset="0"/>
                <a:cs typeface="Times New Roman" pitchFamily="18" charset="0"/>
              </a:rPr>
              <a:t>12.4 Other Methods of Testing the EMH</a:t>
            </a:r>
          </a:p>
        </p:txBody>
      </p:sp>
      <mc:AlternateContent xmlns:mc="http://schemas.openxmlformats.org/markup-compatibility/2006" xmlns:a14="http://schemas.microsoft.com/office/drawing/2010/main">
        <mc:Choice Requires="a14">
          <p:sp>
            <p:nvSpPr>
              <p:cNvPr id="7" name="Content Placeholder 4"/>
              <p:cNvSpPr>
                <a:spLocks noGrp="1"/>
              </p:cNvSpPr>
              <p:nvPr>
                <p:ph idx="1"/>
              </p:nvPr>
            </p:nvSpPr>
            <p:spPr>
              <a:xfrm>
                <a:off x="152400" y="1600199"/>
                <a:ext cx="8839200" cy="4876801"/>
              </a:xfrm>
            </p:spPr>
            <p:txBody>
              <a:bodyPr>
                <a:normAutofit lnSpcReduction="10000"/>
              </a:bodyPr>
              <a:lstStyle/>
              <a:p>
                <a:pPr marL="0" marR="0" indent="0" algn="just">
                  <a:lnSpc>
                    <a:spcPct val="100000"/>
                  </a:lnSpc>
                  <a:spcBef>
                    <a:spcPts val="0"/>
                  </a:spcBef>
                  <a:spcAft>
                    <a:spcPts val="1200"/>
                  </a:spcAft>
                  <a:buNone/>
                </a:pPr>
                <a:r>
                  <a:rPr lang="en-US" sz="2000" kern="50" dirty="0" smtClean="0">
                    <a:latin typeface="Times New Roman"/>
                    <a:ea typeface="PMingLiU"/>
                  </a:rPr>
                  <a:t>A large element of </a:t>
                </a:r>
                <a:r>
                  <a:rPr lang="en-US" sz="2000" kern="50" dirty="0" err="1" smtClean="0">
                    <a:latin typeface="Times New Roman"/>
                    <a:ea typeface="PMingLiU"/>
                  </a:rPr>
                  <a:t>Cootner’s</a:t>
                </a:r>
                <a:r>
                  <a:rPr lang="en-US" sz="2000" kern="50" dirty="0" smtClean="0">
                    <a:latin typeface="Times New Roman"/>
                    <a:ea typeface="PMingLiU"/>
                  </a:rPr>
                  <a:t> work is based on </a:t>
                </a:r>
                <a:r>
                  <a:rPr lang="en-US" sz="2000" b="1" kern="50" dirty="0" err="1" smtClean="0">
                    <a:latin typeface="Times New Roman"/>
                    <a:ea typeface="PMingLiU"/>
                  </a:rPr>
                  <a:t>skewness</a:t>
                </a:r>
                <a:r>
                  <a:rPr lang="en-US" sz="2000" kern="50" dirty="0" smtClean="0">
                    <a:latin typeface="Times New Roman"/>
                    <a:ea typeface="PMingLiU"/>
                  </a:rPr>
                  <a:t>, </a:t>
                </a:r>
                <a14:m>
                  <m:oMath xmlns:m="http://schemas.openxmlformats.org/officeDocument/2006/math">
                    <m:sSub>
                      <m:sSubPr>
                        <m:ctrlPr>
                          <a:rPr lang="en-US" sz="2000" i="1">
                            <a:latin typeface="Cambria Math"/>
                          </a:rPr>
                        </m:ctrlPr>
                      </m:sSubPr>
                      <m:e>
                        <m:r>
                          <a:rPr lang="en-US" sz="2000" i="1">
                            <a:latin typeface="Cambria Math"/>
                          </a:rPr>
                          <m:t>𝛾</m:t>
                        </m:r>
                      </m:e>
                      <m:sub>
                        <m:r>
                          <a:rPr lang="en-US" sz="2000">
                            <a:latin typeface="Cambria Math"/>
                          </a:rPr>
                          <m:t>1</m:t>
                        </m:r>
                      </m:sub>
                    </m:sSub>
                  </m:oMath>
                </a14:m>
                <a:r>
                  <a:rPr lang="en-US" sz="2000" kern="50" dirty="0" smtClean="0">
                    <a:latin typeface="Times New Roman"/>
                    <a:ea typeface="PMingLiU"/>
                  </a:rPr>
                  <a:t>, and </a:t>
                </a:r>
                <a:r>
                  <a:rPr lang="en-US" sz="2000" b="1" kern="50" dirty="0" smtClean="0">
                    <a:latin typeface="Times New Roman"/>
                    <a:ea typeface="PMingLiU"/>
                  </a:rPr>
                  <a:t>kurtosis</a:t>
                </a:r>
                <a:r>
                  <a:rPr lang="en-US" sz="2000" kern="50" dirty="0">
                    <a:latin typeface="Times New Roman"/>
                    <a:ea typeface="PMingLiU"/>
                  </a:rPr>
                  <a:t>, </a:t>
                </a:r>
                <a14:m>
                  <m:oMath xmlns:m="http://schemas.openxmlformats.org/officeDocument/2006/math">
                    <m:sSub>
                      <m:sSubPr>
                        <m:ctrlPr>
                          <a:rPr lang="en-US" sz="2000" i="1">
                            <a:latin typeface="Cambria Math"/>
                          </a:rPr>
                        </m:ctrlPr>
                      </m:sSubPr>
                      <m:e>
                        <m:r>
                          <a:rPr lang="en-US" sz="2000" i="1">
                            <a:latin typeface="Cambria Math"/>
                          </a:rPr>
                          <m:t>𝛾</m:t>
                        </m:r>
                      </m:e>
                      <m:sub>
                        <m:r>
                          <a:rPr lang="en-US" sz="2000" b="0" i="1" smtClean="0">
                            <a:latin typeface="Cambria Math"/>
                          </a:rPr>
                          <m:t>2</m:t>
                        </m:r>
                      </m:sub>
                    </m:sSub>
                  </m:oMath>
                </a14:m>
                <a:r>
                  <a:rPr lang="en-US" sz="2000" kern="50" dirty="0" smtClean="0">
                    <a:latin typeface="Times New Roman"/>
                    <a:ea typeface="PMingLiU"/>
                  </a:rPr>
                  <a:t>.</a:t>
                </a:r>
              </a:p>
              <a:p>
                <a:pPr marL="511175" lvl="1" indent="0">
                  <a:lnSpc>
                    <a:spcPct val="100000"/>
                  </a:lnSpc>
                  <a:spcBef>
                    <a:spcPts val="0"/>
                  </a:spcBef>
                  <a:spcAft>
                    <a:spcPts val="1200"/>
                  </a:spcAft>
                  <a:buClrTx/>
                  <a:buNone/>
                  <a:tabLst>
                    <a:tab pos="4286250" algn="ctr"/>
                    <a:tab pos="8632825" algn="r"/>
                  </a:tabLst>
                </a:pPr>
                <a:r>
                  <a:rPr lang="en-US" dirty="0">
                    <a:latin typeface="Times New Roman" pitchFamily="18" charset="0"/>
                    <a:cs typeface="Times New Roman" pitchFamily="18" charset="0"/>
                  </a:rPr>
                  <a:t>If the mean and variance of the distribution are denoted by </a:t>
                </a:r>
                <a14:m>
                  <m:oMath xmlns:m="http://schemas.openxmlformats.org/officeDocument/2006/math">
                    <m:r>
                      <a:rPr lang="en-US">
                        <a:latin typeface="Cambria Math"/>
                        <a:cs typeface="Times New Roman" pitchFamily="18" charset="0"/>
                      </a:rPr>
                      <m:t>𝜇</m:t>
                    </m:r>
                  </m:oMath>
                </a14:m>
                <a:r>
                  <a:rPr lang="en-US" dirty="0">
                    <a:latin typeface="Times New Roman" pitchFamily="18" charset="0"/>
                    <a:cs typeface="Times New Roman" pitchFamily="18" charset="0"/>
                  </a:rPr>
                  <a:t> and </a:t>
                </a:r>
                <a14:m>
                  <m:oMath xmlns:m="http://schemas.openxmlformats.org/officeDocument/2006/math">
                    <m:sSup>
                      <m:sSupPr>
                        <m:ctrlPr>
                          <a:rPr lang="en-US" i="1">
                            <a:latin typeface="Cambria Math"/>
                            <a:cs typeface="Times New Roman" pitchFamily="18" charset="0"/>
                          </a:rPr>
                        </m:ctrlPr>
                      </m:sSupPr>
                      <m:e>
                        <m:r>
                          <a:rPr lang="en-US">
                            <a:latin typeface="Cambria Math"/>
                            <a:cs typeface="Times New Roman" pitchFamily="18" charset="0"/>
                          </a:rPr>
                          <m:t>𝜎</m:t>
                        </m:r>
                      </m:e>
                      <m:sup>
                        <m:r>
                          <a:rPr lang="en-US">
                            <a:latin typeface="Cambria Math"/>
                            <a:cs typeface="Times New Roman" pitchFamily="18" charset="0"/>
                          </a:rPr>
                          <m:t>2</m:t>
                        </m:r>
                      </m:sup>
                    </m:sSup>
                  </m:oMath>
                </a14:m>
                <a:r>
                  <a:rPr lang="en-US" dirty="0">
                    <a:latin typeface="Times New Roman" pitchFamily="18" charset="0"/>
                    <a:cs typeface="Times New Roman" pitchFamily="18" charset="0"/>
                  </a:rPr>
                  <a:t>, respectively, its </a:t>
                </a:r>
                <a:r>
                  <a:rPr lang="en-US" dirty="0" err="1">
                    <a:latin typeface="Times New Roman" pitchFamily="18" charset="0"/>
                    <a:cs typeface="Times New Roman" pitchFamily="18" charset="0"/>
                  </a:rPr>
                  <a:t>skewness</a:t>
                </a:r>
                <a:r>
                  <a:rPr lang="en-US" dirty="0">
                    <a:latin typeface="Times New Roman" pitchFamily="18" charset="0"/>
                    <a:cs typeface="Times New Roman" pitchFamily="18" charset="0"/>
                  </a:rPr>
                  <a:t> </a:t>
                </a:r>
                <a14:m>
                  <m:oMath xmlns:m="http://schemas.openxmlformats.org/officeDocument/2006/math">
                    <m:sSub>
                      <m:sSubPr>
                        <m:ctrlPr>
                          <a:rPr lang="en-US" i="1">
                            <a:latin typeface="Cambria Math"/>
                            <a:cs typeface="Times New Roman" pitchFamily="18" charset="0"/>
                          </a:rPr>
                        </m:ctrlPr>
                      </m:sSubPr>
                      <m:e>
                        <m:r>
                          <a:rPr lang="en-US">
                            <a:latin typeface="Cambria Math"/>
                            <a:cs typeface="Times New Roman" pitchFamily="18" charset="0"/>
                          </a:rPr>
                          <m:t>𝛾</m:t>
                        </m:r>
                      </m:e>
                      <m:sub>
                        <m:r>
                          <a:rPr lang="en-US">
                            <a:latin typeface="Cambria Math"/>
                            <a:cs typeface="Times New Roman" pitchFamily="18" charset="0"/>
                          </a:rPr>
                          <m:t>1</m:t>
                        </m:r>
                      </m:sub>
                    </m:sSub>
                  </m:oMath>
                </a14:m>
                <a:r>
                  <a:rPr lang="en-US" dirty="0">
                    <a:latin typeface="Times New Roman" pitchFamily="18" charset="0"/>
                    <a:cs typeface="Times New Roman" pitchFamily="18" charset="0"/>
                  </a:rPr>
                  <a:t> is defined as</a:t>
                </a:r>
              </a:p>
              <a:p>
                <a:pPr marL="511175" lvl="1" indent="0">
                  <a:lnSpc>
                    <a:spcPct val="100000"/>
                  </a:lnSpc>
                  <a:spcBef>
                    <a:spcPts val="0"/>
                  </a:spcBef>
                  <a:spcAft>
                    <a:spcPts val="1200"/>
                  </a:spcAft>
                  <a:buClrTx/>
                  <a:buNone/>
                  <a:tabLst>
                    <a:tab pos="4286250" algn="ctr"/>
                    <a:tab pos="8632825" algn="r"/>
                  </a:tabLst>
                </a:pPr>
                <a:r>
                  <a:rPr lang="en-US" dirty="0">
                    <a:latin typeface="Times New Roman" pitchFamily="18" charset="0"/>
                    <a:cs typeface="Times New Roman" pitchFamily="18" charset="0"/>
                  </a:rPr>
                  <a:t>	</a:t>
                </a:r>
                <a14:m>
                  <m:oMath xmlns:m="http://schemas.openxmlformats.org/officeDocument/2006/math">
                    <m:sSub>
                      <m:sSubPr>
                        <m:ctrlPr>
                          <a:rPr lang="en-US" i="1">
                            <a:latin typeface="Cambria Math"/>
                          </a:rPr>
                        </m:ctrlPr>
                      </m:sSubPr>
                      <m:e>
                        <m:r>
                          <a:rPr lang="en-US" i="1">
                            <a:latin typeface="Cambria Math"/>
                          </a:rPr>
                          <m:t>𝛾</m:t>
                        </m:r>
                      </m:e>
                      <m:sub>
                        <m:r>
                          <a:rPr lang="en-US">
                            <a:latin typeface="Cambria Math"/>
                          </a:rPr>
                          <m:t>1</m:t>
                        </m:r>
                      </m:sub>
                    </m:sSub>
                    <m:r>
                      <a:rPr lang="en-US">
                        <a:latin typeface="Cambria Math"/>
                      </a:rPr>
                      <m:t>=</m:t>
                    </m:r>
                    <m:f>
                      <m:fPr>
                        <m:ctrlPr>
                          <a:rPr lang="en-US" i="1">
                            <a:latin typeface="Cambria Math"/>
                          </a:rPr>
                        </m:ctrlPr>
                      </m:fPr>
                      <m:num>
                        <m:d>
                          <m:dPr>
                            <m:begChr m:val=""/>
                            <m:endChr m:val="]"/>
                            <m:ctrlPr>
                              <a:rPr lang="en-US" i="1">
                                <a:latin typeface="Cambria Math"/>
                              </a:rPr>
                            </m:ctrlPr>
                          </m:dPr>
                          <m:e>
                            <m:r>
                              <a:rPr lang="en-US" i="1">
                                <a:latin typeface="Cambria Math"/>
                              </a:rPr>
                              <m:t>𝐸</m:t>
                            </m:r>
                            <m:r>
                              <a:rPr lang="en-US">
                                <a:latin typeface="Cambria Math"/>
                              </a:rPr>
                              <m:t>[</m:t>
                            </m:r>
                            <m:sSup>
                              <m:sSupPr>
                                <m:ctrlPr>
                                  <a:rPr lang="en-US" i="1">
                                    <a:latin typeface="Cambria Math"/>
                                  </a:rPr>
                                </m:ctrlPr>
                              </m:sSupPr>
                              <m:e>
                                <m:d>
                                  <m:dPr>
                                    <m:ctrlPr>
                                      <a:rPr lang="en-US" i="1">
                                        <a:latin typeface="Cambria Math"/>
                                      </a:rPr>
                                    </m:ctrlPr>
                                  </m:dPr>
                                  <m:e>
                                    <m:r>
                                      <a:rPr lang="en-US" i="1">
                                        <a:latin typeface="Cambria Math"/>
                                      </a:rPr>
                                      <m:t>𝑥</m:t>
                                    </m:r>
                                    <m:r>
                                      <a:rPr lang="en-US">
                                        <a:latin typeface="Cambria Math"/>
                                      </a:rPr>
                                      <m:t>−</m:t>
                                    </m:r>
                                    <m:r>
                                      <a:rPr lang="en-US" i="1">
                                        <a:latin typeface="Cambria Math"/>
                                      </a:rPr>
                                      <m:t>𝜇</m:t>
                                    </m:r>
                                  </m:e>
                                </m:d>
                              </m:e>
                              <m:sup>
                                <m:r>
                                  <a:rPr lang="en-US">
                                    <a:latin typeface="Cambria Math"/>
                                  </a:rPr>
                                  <m:t>3</m:t>
                                </m:r>
                              </m:sup>
                            </m:sSup>
                          </m:e>
                        </m:d>
                      </m:num>
                      <m:den>
                        <m:sSup>
                          <m:sSupPr>
                            <m:ctrlPr>
                              <a:rPr lang="en-US" i="1">
                                <a:latin typeface="Cambria Math"/>
                              </a:rPr>
                            </m:ctrlPr>
                          </m:sSupPr>
                          <m:e>
                            <m:r>
                              <a:rPr lang="en-US" i="1">
                                <a:latin typeface="Cambria Math"/>
                              </a:rPr>
                              <m:t>𝜎</m:t>
                            </m:r>
                          </m:e>
                          <m:sup>
                            <m:r>
                              <a:rPr lang="en-US">
                                <a:latin typeface="Cambria Math"/>
                              </a:rPr>
                              <m:t>3</m:t>
                            </m:r>
                          </m:sup>
                        </m:sSup>
                      </m:den>
                    </m:f>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12.15)</a:t>
                </a:r>
              </a:p>
              <a:p>
                <a:pPr marL="511175" lvl="1" indent="0">
                  <a:lnSpc>
                    <a:spcPct val="100000"/>
                  </a:lnSpc>
                  <a:spcBef>
                    <a:spcPts val="0"/>
                  </a:spcBef>
                  <a:spcAft>
                    <a:spcPts val="1200"/>
                  </a:spcAft>
                  <a:buClrTx/>
                  <a:buNone/>
                  <a:tabLst>
                    <a:tab pos="4286250" algn="ctr"/>
                    <a:tab pos="8632825" algn="r"/>
                  </a:tabLst>
                </a:pPr>
                <a:r>
                  <a:rPr lang="en-US" dirty="0" smtClean="0">
                    <a:latin typeface="Times New Roman" pitchFamily="18" charset="0"/>
                    <a:cs typeface="Times New Roman" pitchFamily="18" charset="0"/>
                  </a:rPr>
                  <a:t>And its kurtosis </a:t>
                </a:r>
                <a14:m>
                  <m:oMath xmlns:m="http://schemas.openxmlformats.org/officeDocument/2006/math">
                    <m:sSub>
                      <m:sSubPr>
                        <m:ctrlPr>
                          <a:rPr lang="en-US" i="1">
                            <a:latin typeface="Cambria Math"/>
                          </a:rPr>
                        </m:ctrlPr>
                      </m:sSubPr>
                      <m:e>
                        <m:r>
                          <a:rPr lang="en-US" i="1">
                            <a:latin typeface="Cambria Math"/>
                          </a:rPr>
                          <m:t>𝛾</m:t>
                        </m:r>
                      </m:e>
                      <m:sub>
                        <m:r>
                          <a:rPr lang="en-US">
                            <a:latin typeface="Cambria Math"/>
                          </a:rPr>
                          <m:t>2</m:t>
                        </m:r>
                      </m:sub>
                    </m:sSub>
                  </m:oMath>
                </a14:m>
                <a:r>
                  <a:rPr lang="en-US" dirty="0" smtClean="0">
                    <a:latin typeface="Times New Roman" pitchFamily="18" charset="0"/>
                    <a:cs typeface="Times New Roman" pitchFamily="18" charset="0"/>
                  </a:rPr>
                  <a:t> as</a:t>
                </a:r>
                <a:endParaRPr lang="en-US" dirty="0">
                  <a:latin typeface="Times New Roman" pitchFamily="18" charset="0"/>
                  <a:cs typeface="Times New Roman" pitchFamily="18" charset="0"/>
                </a:endParaRPr>
              </a:p>
              <a:p>
                <a:pPr marL="511175" lvl="1" indent="0">
                  <a:lnSpc>
                    <a:spcPct val="100000"/>
                  </a:lnSpc>
                  <a:spcBef>
                    <a:spcPts val="0"/>
                  </a:spcBef>
                  <a:spcAft>
                    <a:spcPts val="1200"/>
                  </a:spcAft>
                  <a:buClrTx/>
                  <a:buNone/>
                  <a:tabLst>
                    <a:tab pos="4286250" algn="ctr"/>
                    <a:tab pos="8632825" algn="r"/>
                  </a:tabLst>
                </a:pPr>
                <a:r>
                  <a:rPr lang="en-US" dirty="0">
                    <a:latin typeface="Times New Roman" pitchFamily="18" charset="0"/>
                    <a:cs typeface="Times New Roman" pitchFamily="18" charset="0"/>
                  </a:rPr>
                  <a:t>	</a:t>
                </a:r>
                <a14:m>
                  <m:oMath xmlns:m="http://schemas.openxmlformats.org/officeDocument/2006/math">
                    <m:sSub>
                      <m:sSubPr>
                        <m:ctrlPr>
                          <a:rPr lang="en-US" i="1">
                            <a:latin typeface="Cambria Math"/>
                          </a:rPr>
                        </m:ctrlPr>
                      </m:sSubPr>
                      <m:e>
                        <m:r>
                          <a:rPr lang="en-US" i="1">
                            <a:latin typeface="Cambria Math"/>
                          </a:rPr>
                          <m:t>𝛾</m:t>
                        </m:r>
                      </m:e>
                      <m:sub>
                        <m:r>
                          <a:rPr lang="en-US">
                            <a:latin typeface="Cambria Math"/>
                          </a:rPr>
                          <m:t>2</m:t>
                        </m:r>
                      </m:sub>
                    </m:sSub>
                    <m:r>
                      <a:rPr lang="en-US">
                        <a:latin typeface="Cambria Math"/>
                      </a:rPr>
                      <m:t>=</m:t>
                    </m:r>
                    <m:f>
                      <m:fPr>
                        <m:ctrlPr>
                          <a:rPr lang="en-US" i="1">
                            <a:latin typeface="Cambria Math"/>
                          </a:rPr>
                        </m:ctrlPr>
                      </m:fPr>
                      <m:num>
                        <m:d>
                          <m:dPr>
                            <m:begChr m:val=""/>
                            <m:endChr m:val="]"/>
                            <m:ctrlPr>
                              <a:rPr lang="en-US" i="1">
                                <a:latin typeface="Cambria Math"/>
                              </a:rPr>
                            </m:ctrlPr>
                          </m:dPr>
                          <m:e>
                            <m:r>
                              <a:rPr lang="en-US" i="1">
                                <a:latin typeface="Cambria Math"/>
                              </a:rPr>
                              <m:t>𝐸</m:t>
                            </m:r>
                            <m:r>
                              <a:rPr lang="en-US">
                                <a:latin typeface="Cambria Math"/>
                              </a:rPr>
                              <m:t>[(</m:t>
                            </m:r>
                            <m:r>
                              <a:rPr lang="en-US" i="1">
                                <a:latin typeface="Cambria Math"/>
                              </a:rPr>
                              <m:t>𝑥</m:t>
                            </m:r>
                            <m:r>
                              <a:rPr lang="en-US">
                                <a:latin typeface="Cambria Math"/>
                              </a:rPr>
                              <m:t>−</m:t>
                            </m:r>
                            <m:sSup>
                              <m:sSupPr>
                                <m:ctrlPr>
                                  <a:rPr lang="en-US" i="1">
                                    <a:latin typeface="Cambria Math"/>
                                  </a:rPr>
                                </m:ctrlPr>
                              </m:sSupPr>
                              <m:e>
                                <m:r>
                                  <a:rPr lang="en-US" i="1">
                                    <a:latin typeface="Cambria Math"/>
                                  </a:rPr>
                                  <m:t>𝜎</m:t>
                                </m:r>
                              </m:e>
                              <m:sup>
                                <m:r>
                                  <a:rPr lang="en-US">
                                    <a:latin typeface="Cambria Math"/>
                                  </a:rPr>
                                  <m:t>4</m:t>
                                </m:r>
                              </m:sup>
                            </m:sSup>
                          </m:e>
                        </m:d>
                      </m:num>
                      <m:den>
                        <m:sSup>
                          <m:sSupPr>
                            <m:ctrlPr>
                              <a:rPr lang="en-US" i="1">
                                <a:latin typeface="Cambria Math"/>
                              </a:rPr>
                            </m:ctrlPr>
                          </m:sSupPr>
                          <m:e>
                            <m:r>
                              <a:rPr lang="en-US" i="1">
                                <a:latin typeface="Cambria Math"/>
                              </a:rPr>
                              <m:t>𝜎</m:t>
                            </m:r>
                          </m:e>
                          <m:sup>
                            <m:r>
                              <a:rPr lang="en-US">
                                <a:latin typeface="Cambria Math"/>
                              </a:rPr>
                              <m:t>4</m:t>
                            </m:r>
                          </m:sup>
                        </m:sSup>
                      </m:den>
                    </m:f>
                    <m:r>
                      <a:rPr lang="en-US">
                        <a:latin typeface="Cambria Math"/>
                      </a:rPr>
                      <m:t>−3</m:t>
                    </m:r>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12.16)</a:t>
                </a:r>
              </a:p>
              <a:p>
                <a:pPr marL="511175" lvl="1" indent="0">
                  <a:lnSpc>
                    <a:spcPct val="100000"/>
                  </a:lnSpc>
                  <a:spcBef>
                    <a:spcPts val="0"/>
                  </a:spcBef>
                  <a:spcAft>
                    <a:spcPts val="1200"/>
                  </a:spcAft>
                  <a:buClrTx/>
                  <a:buNone/>
                  <a:tabLst>
                    <a:tab pos="4286250" algn="ctr"/>
                    <a:tab pos="8632825" algn="r"/>
                  </a:tabLst>
                </a:pPr>
                <a:r>
                  <a:rPr lang="en-US" dirty="0">
                    <a:latin typeface="Times New Roman" pitchFamily="18" charset="0"/>
                    <a:cs typeface="Times New Roman" pitchFamily="18" charset="0"/>
                  </a:rPr>
                  <a:t>For a symmetrical distribution, </a:t>
                </a:r>
                <a14:m>
                  <m:oMath xmlns:m="http://schemas.openxmlformats.org/officeDocument/2006/math">
                    <m:sSub>
                      <m:sSubPr>
                        <m:ctrlPr>
                          <a:rPr lang="en-US" i="1">
                            <a:latin typeface="Cambria Math"/>
                            <a:cs typeface="Times New Roman" pitchFamily="18" charset="0"/>
                          </a:rPr>
                        </m:ctrlPr>
                      </m:sSubPr>
                      <m:e>
                        <m:r>
                          <a:rPr lang="en-US">
                            <a:latin typeface="Cambria Math"/>
                            <a:cs typeface="Times New Roman" pitchFamily="18" charset="0"/>
                          </a:rPr>
                          <m:t>𝛾</m:t>
                        </m:r>
                      </m:e>
                      <m:sub>
                        <m:r>
                          <a:rPr lang="en-US">
                            <a:latin typeface="Cambria Math"/>
                            <a:cs typeface="Times New Roman" pitchFamily="18" charset="0"/>
                          </a:rPr>
                          <m:t>1</m:t>
                        </m:r>
                      </m:sub>
                    </m:sSub>
                  </m:oMath>
                </a14:m>
                <a:r>
                  <a:rPr lang="en-US" dirty="0">
                    <a:latin typeface="Times New Roman" pitchFamily="18" charset="0"/>
                    <a:cs typeface="Times New Roman" pitchFamily="18" charset="0"/>
                  </a:rPr>
                  <a:t> is zero. Positive values </a:t>
                </a:r>
                <a:r>
                  <a:rPr lang="en-US" dirty="0" smtClean="0">
                    <a:latin typeface="Times New Roman" pitchFamily="18" charset="0"/>
                    <a:cs typeface="Times New Roman" pitchFamily="18" charset="0"/>
                  </a:rPr>
                  <a:t>for </a:t>
                </a:r>
                <a14:m>
                  <m:oMath xmlns:m="http://schemas.openxmlformats.org/officeDocument/2006/math">
                    <m:sSub>
                      <m:sSubPr>
                        <m:ctrlPr>
                          <a:rPr lang="en-US" i="1">
                            <a:latin typeface="Cambria Math"/>
                          </a:rPr>
                        </m:ctrlPr>
                      </m:sSubPr>
                      <m:e>
                        <m:r>
                          <a:rPr lang="en-US" i="1">
                            <a:latin typeface="Cambria Math"/>
                          </a:rPr>
                          <m:t>𝛾</m:t>
                        </m:r>
                      </m:e>
                      <m:sub>
                        <m:r>
                          <a:rPr lang="en-US">
                            <a:latin typeface="Cambria Math"/>
                          </a:rPr>
                          <m:t>1</m:t>
                        </m:r>
                      </m:sub>
                    </m:sSub>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indicate that the distribution is skewed to the right, so that the right tail is in a certain sense heavier than the left compared to a symmetric distribution. </a:t>
                </a: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deformation in which the tails are heavier and the central part is more sharply peaked would have </a:t>
                </a:r>
                <a14:m>
                  <m:oMath xmlns:m="http://schemas.openxmlformats.org/officeDocument/2006/math">
                    <m:sSub>
                      <m:sSubPr>
                        <m:ctrlPr>
                          <a:rPr lang="en-US" i="1">
                            <a:latin typeface="Cambria Math"/>
                          </a:rPr>
                        </m:ctrlPr>
                      </m:sSubPr>
                      <m:e>
                        <m:r>
                          <a:rPr lang="en-US" i="1">
                            <a:latin typeface="Cambria Math"/>
                          </a:rPr>
                          <m:t>𝛾</m:t>
                        </m:r>
                      </m:e>
                      <m:sub>
                        <m:r>
                          <a:rPr lang="en-US">
                            <a:latin typeface="Cambria Math"/>
                          </a:rPr>
                          <m:t>2</m:t>
                        </m:r>
                      </m:sub>
                    </m:sSub>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&gt; </a:t>
                </a:r>
                <a:r>
                  <a:rPr lang="en-US" dirty="0" smtClean="0">
                    <a:latin typeface="Times New Roman" pitchFamily="18" charset="0"/>
                    <a:cs typeface="Times New Roman" pitchFamily="18" charset="0"/>
                  </a:rPr>
                  <a:t>0. If tails </a:t>
                </a:r>
                <a:r>
                  <a:rPr lang="en-US" dirty="0">
                    <a:latin typeface="Times New Roman" pitchFamily="18" charset="0"/>
                    <a:cs typeface="Times New Roman" pitchFamily="18" charset="0"/>
                  </a:rPr>
                  <a:t>are lighter and the central part is </a:t>
                </a:r>
                <a:r>
                  <a:rPr lang="en-US" dirty="0" smtClean="0">
                    <a:latin typeface="Times New Roman" pitchFamily="18" charset="0"/>
                    <a:cs typeface="Times New Roman" pitchFamily="18" charset="0"/>
                  </a:rPr>
                  <a:t>flatter, </a:t>
                </a:r>
                <a14:m>
                  <m:oMath xmlns:m="http://schemas.openxmlformats.org/officeDocument/2006/math">
                    <m:sSub>
                      <m:sSubPr>
                        <m:ctrlPr>
                          <a:rPr lang="en-US" i="1">
                            <a:latin typeface="Cambria Math"/>
                          </a:rPr>
                        </m:ctrlPr>
                      </m:sSubPr>
                      <m:e>
                        <m:r>
                          <a:rPr lang="en-US" i="1">
                            <a:latin typeface="Cambria Math"/>
                          </a:rPr>
                          <m:t>𝛾</m:t>
                        </m:r>
                      </m:e>
                      <m:sub>
                        <m:r>
                          <a:rPr lang="en-US">
                            <a:latin typeface="Cambria Math"/>
                          </a:rPr>
                          <m:t>2</m:t>
                        </m:r>
                      </m:sub>
                    </m:sSub>
                    <m:r>
                      <a:rPr lang="en-US" i="1">
                        <a:latin typeface="Cambria Math"/>
                      </a:rPr>
                      <m:t> </m:t>
                    </m:r>
                  </m:oMath>
                </a14:m>
                <a:r>
                  <a:rPr lang="en-US" dirty="0" smtClean="0">
                    <a:latin typeface="Times New Roman" pitchFamily="18" charset="0"/>
                    <a:cs typeface="Times New Roman" pitchFamily="18" charset="0"/>
                  </a:rPr>
                  <a:t>would be less than 0</a:t>
                </a:r>
              </a:p>
            </p:txBody>
          </p:sp>
        </mc:Choice>
        <mc:Fallback xmlns="">
          <p:sp>
            <p:nvSpPr>
              <p:cNvPr id="7" name="Content Placeholder 4"/>
              <p:cNvSpPr>
                <a:spLocks noGrp="1" noRot="1" noChangeAspect="1" noMove="1" noResize="1" noEditPoints="1" noAdjustHandles="1" noChangeArrowheads="1" noChangeShapeType="1" noTextEdit="1"/>
              </p:cNvSpPr>
              <p:nvPr>
                <p:ph idx="1"/>
              </p:nvPr>
            </p:nvSpPr>
            <p:spPr>
              <a:xfrm>
                <a:off x="152400" y="1600199"/>
                <a:ext cx="8839200" cy="4876801"/>
              </a:xfrm>
              <a:blipFill rotWithShape="1">
                <a:blip r:embed="rId2"/>
                <a:stretch>
                  <a:fillRect l="-690" t="-1124" r="-414"/>
                </a:stretch>
              </a:blipFill>
            </p:spPr>
            <p:txBody>
              <a:bodyPr/>
              <a:lstStyle/>
              <a:p>
                <a:r>
                  <a:rPr lang="en-US">
                    <a:noFill/>
                  </a:rPr>
                  <a:t> </a:t>
                </a:r>
              </a:p>
            </p:txBody>
          </p:sp>
        </mc:Fallback>
      </mc:AlternateContent>
    </p:spTree>
    <p:extLst>
      <p:ext uri="{BB962C8B-B14F-4D97-AF65-F5344CB8AC3E}">
        <p14:creationId xmlns:p14="http://schemas.microsoft.com/office/powerpoint/2010/main" val="36747243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400" y="1066800"/>
            <a:ext cx="8839200" cy="457200"/>
          </a:xfrm>
        </p:spPr>
        <p:txBody>
          <a:bodyPr>
            <a:noAutofit/>
          </a:bodyPr>
          <a:lstStyle/>
          <a:p>
            <a:pPr marL="173038" lvl="1" indent="-173038">
              <a:buNone/>
            </a:pPr>
            <a:r>
              <a:rPr lang="en-US" dirty="0">
                <a:latin typeface="Times New Roman" pitchFamily="18" charset="0"/>
                <a:cs typeface="Times New Roman" pitchFamily="18" charset="0"/>
              </a:rPr>
              <a:t>12.4.1 Random Walk with Reflecting </a:t>
            </a:r>
            <a:r>
              <a:rPr lang="en-US" dirty="0" smtClean="0">
                <a:latin typeface="Times New Roman" pitchFamily="18" charset="0"/>
                <a:cs typeface="Times New Roman" pitchFamily="18" charset="0"/>
              </a:rPr>
              <a:t>Barriers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43</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r>
              <a:rPr lang="en-US" dirty="0">
                <a:latin typeface="Times New Roman" pitchFamily="18" charset="0"/>
                <a:cs typeface="Times New Roman" pitchFamily="18" charset="0"/>
              </a:rPr>
              <a:t>12.4 Other Methods of Testing the EMH</a:t>
            </a:r>
          </a:p>
        </p:txBody>
      </p:sp>
      <mc:AlternateContent xmlns:mc="http://schemas.openxmlformats.org/markup-compatibility/2006" xmlns:a14="http://schemas.microsoft.com/office/drawing/2010/main">
        <mc:Choice Requires="a14">
          <p:sp>
            <p:nvSpPr>
              <p:cNvPr id="7" name="Content Placeholder 4"/>
              <p:cNvSpPr>
                <a:spLocks noGrp="1"/>
              </p:cNvSpPr>
              <p:nvPr>
                <p:ph idx="1"/>
              </p:nvPr>
            </p:nvSpPr>
            <p:spPr>
              <a:xfrm>
                <a:off x="152400" y="1600199"/>
                <a:ext cx="8839200" cy="4876801"/>
              </a:xfrm>
            </p:spPr>
            <p:txBody>
              <a:bodyPr>
                <a:normAutofit/>
              </a:bodyPr>
              <a:lstStyle/>
              <a:p>
                <a:pPr algn="just">
                  <a:lnSpc>
                    <a:spcPct val="100000"/>
                  </a:lnSpc>
                  <a:spcBef>
                    <a:spcPts val="0"/>
                  </a:spcBef>
                  <a:spcAft>
                    <a:spcPts val="600"/>
                  </a:spcAft>
                  <a:buClrTx/>
                </a:pPr>
                <a:r>
                  <a:rPr lang="en-US" dirty="0" smtClean="0">
                    <a:latin typeface="Times New Roman" pitchFamily="18" charset="0"/>
                    <a:cs typeface="Times New Roman" pitchFamily="18" charset="0"/>
                  </a:rPr>
                  <a:t>If </a:t>
                </a:r>
                <a:r>
                  <a:rPr lang="en-US" dirty="0">
                    <a:latin typeface="Times New Roman" pitchFamily="18" charset="0"/>
                    <a:cs typeface="Times New Roman" pitchFamily="18" charset="0"/>
                  </a:rPr>
                  <a:t>the random walk hypothesis is </a:t>
                </a:r>
                <a:r>
                  <a:rPr lang="en-US" dirty="0" smtClean="0">
                    <a:latin typeface="Times New Roman" pitchFamily="18" charset="0"/>
                    <a:cs typeface="Times New Roman" pitchFamily="18" charset="0"/>
                  </a:rPr>
                  <a:t>correct, </a:t>
                </a: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lim</m:t>
                            </m:r>
                          </m:e>
                          <m:lim>
                            <m:r>
                              <a:rPr lang="en-US" i="1">
                                <a:latin typeface="Cambria Math"/>
                              </a:rPr>
                              <m:t>𝑛</m:t>
                            </m:r>
                            <m:r>
                              <a:rPr lang="en-US" i="1">
                                <a:latin typeface="Cambria Math"/>
                              </a:rPr>
                              <m:t>→∞</m:t>
                            </m:r>
                          </m:lim>
                        </m:limLow>
                      </m:fName>
                      <m:e>
                        <m:sSub>
                          <m:sSubPr>
                            <m:ctrlPr>
                              <a:rPr lang="en-US" i="1">
                                <a:latin typeface="Cambria Math"/>
                              </a:rPr>
                            </m:ctrlPr>
                          </m:sSubPr>
                          <m:e>
                            <m:r>
                              <a:rPr lang="en-US" i="1">
                                <a:latin typeface="Cambria Math"/>
                              </a:rPr>
                              <m:t>𝛾</m:t>
                            </m:r>
                          </m:e>
                          <m:sub>
                            <m:r>
                              <a:rPr lang="en-US">
                                <a:latin typeface="Cambria Math"/>
                              </a:rPr>
                              <m:t>2</m:t>
                            </m:r>
                          </m:sub>
                        </m:sSub>
                        <m:r>
                          <a:rPr lang="en-US" i="1">
                            <a:latin typeface="Cambria Math"/>
                          </a:rPr>
                          <m:t>=3</m:t>
                        </m:r>
                      </m:e>
                    </m:func>
                  </m:oMath>
                </a14:m>
                <a:endParaRPr lang="en-US" dirty="0" smtClean="0">
                  <a:latin typeface="Times New Roman" pitchFamily="18" charset="0"/>
                  <a:cs typeface="Times New Roman" pitchFamily="18" charset="0"/>
                </a:endParaRPr>
              </a:p>
              <a:p>
                <a:pPr algn="just">
                  <a:lnSpc>
                    <a:spcPct val="100000"/>
                  </a:lnSpc>
                  <a:spcBef>
                    <a:spcPts val="0"/>
                  </a:spcBef>
                  <a:spcAft>
                    <a:spcPts val="600"/>
                  </a:spcAft>
                  <a:buClrTx/>
                </a:pPr>
                <a:r>
                  <a:rPr lang="en-US" dirty="0" smtClean="0">
                    <a:latin typeface="Times New Roman" pitchFamily="18" charset="0"/>
                    <a:cs typeface="Times New Roman" pitchFamily="18" charset="0"/>
                  </a:rPr>
                  <a:t>If </a:t>
                </a:r>
                <a:r>
                  <a:rPr lang="en-US" dirty="0">
                    <a:latin typeface="Times New Roman" pitchFamily="18" charset="0"/>
                    <a:cs typeface="Times New Roman" pitchFamily="18" charset="0"/>
                  </a:rPr>
                  <a:t>the reflecting barrier or trend hypothesis is correct, </a:t>
                </a:r>
                <a14:m>
                  <m:oMath xmlns:m="http://schemas.openxmlformats.org/officeDocument/2006/math">
                    <m:sSub>
                      <m:sSubPr>
                        <m:ctrlPr>
                          <a:rPr lang="en-US" i="1">
                            <a:latin typeface="Cambria Math"/>
                          </a:rPr>
                        </m:ctrlPr>
                      </m:sSubPr>
                      <m:e>
                        <m:r>
                          <a:rPr lang="en-US" i="1">
                            <a:latin typeface="Cambria Math"/>
                          </a:rPr>
                          <m:t>𝛾</m:t>
                        </m:r>
                      </m:e>
                      <m:sub>
                        <m:r>
                          <a:rPr lang="en-US">
                            <a:latin typeface="Cambria Math"/>
                          </a:rPr>
                          <m:t>2</m:t>
                        </m:r>
                      </m:sub>
                    </m:sSub>
                  </m:oMath>
                </a14:m>
                <a:r>
                  <a:rPr lang="en-US" dirty="0" smtClean="0">
                    <a:latin typeface="Times New Roman" pitchFamily="18" charset="0"/>
                    <a:cs typeface="Times New Roman" pitchFamily="18" charset="0"/>
                  </a:rPr>
                  <a:t> &gt; 3</a:t>
                </a:r>
              </a:p>
              <a:p>
                <a:pPr lvl="1" algn="just">
                  <a:lnSpc>
                    <a:spcPct val="100000"/>
                  </a:lnSpc>
                  <a:spcBef>
                    <a:spcPts val="0"/>
                  </a:spcBef>
                  <a:spcAft>
                    <a:spcPts val="600"/>
                  </a:spcAft>
                  <a:buClrTx/>
                </a:pPr>
                <a:r>
                  <a:rPr lang="en-US" sz="2400" dirty="0" smtClean="0">
                    <a:latin typeface="Times New Roman" pitchFamily="18" charset="0"/>
                    <a:cs typeface="Times New Roman" pitchFamily="18" charset="0"/>
                  </a:rPr>
                  <a:t>Average </a:t>
                </a:r>
                <a:r>
                  <a:rPr lang="en-US" sz="2400" dirty="0">
                    <a:latin typeface="Times New Roman" pitchFamily="18" charset="0"/>
                    <a:cs typeface="Times New Roman" pitchFamily="18" charset="0"/>
                  </a:rPr>
                  <a:t>kurtosis of the 45-price series was used to be </a:t>
                </a:r>
                <a:r>
                  <a:rPr lang="en-US" sz="2400" dirty="0" smtClean="0">
                    <a:latin typeface="Times New Roman" pitchFamily="18" charset="0"/>
                    <a:cs typeface="Times New Roman" pitchFamily="18" charset="0"/>
                  </a:rPr>
                  <a:t>4.90</a:t>
                </a:r>
              </a:p>
              <a:p>
                <a:pPr lvl="2" algn="just">
                  <a:lnSpc>
                    <a:spcPct val="100000"/>
                  </a:lnSpc>
                  <a:spcBef>
                    <a:spcPts val="0"/>
                  </a:spcBef>
                  <a:spcAft>
                    <a:spcPts val="600"/>
                  </a:spcAft>
                  <a:buClrTx/>
                </a:pPr>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successive changes were independent, price changes over longer intervals would be expected to more closely approach the average kurtosis of a normal </a:t>
                </a:r>
                <a:r>
                  <a:rPr lang="en-US" sz="2400" dirty="0" smtClean="0">
                    <a:latin typeface="Times New Roman" pitchFamily="18" charset="0"/>
                    <a:cs typeface="Times New Roman" pitchFamily="18" charset="0"/>
                  </a:rPr>
                  <a:t>distribution.</a:t>
                </a:r>
              </a:p>
              <a:p>
                <a:pPr lvl="2" algn="just">
                  <a:lnSpc>
                    <a:spcPct val="100000"/>
                  </a:lnSpc>
                  <a:spcBef>
                    <a:spcPts val="0"/>
                  </a:spcBef>
                  <a:spcAft>
                    <a:spcPts val="600"/>
                  </a:spcAft>
                  <a:buClrTx/>
                </a:pPr>
                <a:r>
                  <a:rPr lang="en-US" sz="2400" dirty="0" err="1" smtClean="0">
                    <a:latin typeface="Times New Roman" pitchFamily="18" charset="0"/>
                    <a:cs typeface="Times New Roman" pitchFamily="18" charset="0"/>
                  </a:rPr>
                  <a:t>Cootner’s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results </a:t>
                </a:r>
                <a:r>
                  <a:rPr lang="en-US" sz="2400" dirty="0" smtClean="0">
                    <a:latin typeface="Times New Roman" pitchFamily="18" charset="0"/>
                    <a:cs typeface="Times New Roman" pitchFamily="18" charset="0"/>
                  </a:rPr>
                  <a:t>show kurtosis </a:t>
                </a:r>
                <a:r>
                  <a:rPr lang="en-US" sz="2400" dirty="0">
                    <a:latin typeface="Times New Roman" pitchFamily="18" charset="0"/>
                    <a:cs typeface="Times New Roman" pitchFamily="18" charset="0"/>
                  </a:rPr>
                  <a:t>decreases so rapidly that it very soon falls below that of a normal </a:t>
                </a:r>
                <a:r>
                  <a:rPr lang="en-US" sz="2400" dirty="0" smtClean="0">
                    <a:latin typeface="Times New Roman" pitchFamily="18" charset="0"/>
                    <a:cs typeface="Times New Roman" pitchFamily="18" charset="0"/>
                  </a:rPr>
                  <a:t>distribution.</a:t>
                </a:r>
              </a:p>
              <a:p>
                <a:pPr lvl="2" algn="just">
                  <a:lnSpc>
                    <a:spcPct val="100000"/>
                  </a:lnSpc>
                  <a:spcBef>
                    <a:spcPts val="0"/>
                  </a:spcBef>
                  <a:spcAft>
                    <a:spcPts val="600"/>
                  </a:spcAft>
                  <a:buClrTx/>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tends to refute the efficient-market theory that stock prices are independent.</a:t>
                </a:r>
                <a:endParaRPr lang="en-US" sz="2400" dirty="0" smtClean="0">
                  <a:latin typeface="Times New Roman" pitchFamily="18" charset="0"/>
                  <a:cs typeface="Times New Roman" pitchFamily="18" charset="0"/>
                </a:endParaRPr>
              </a:p>
            </p:txBody>
          </p:sp>
        </mc:Choice>
        <mc:Fallback xmlns="">
          <p:sp>
            <p:nvSpPr>
              <p:cNvPr id="7" name="Content Placeholder 4"/>
              <p:cNvSpPr>
                <a:spLocks noGrp="1" noRot="1" noChangeAspect="1" noMove="1" noResize="1" noEditPoints="1" noAdjustHandles="1" noChangeArrowheads="1" noChangeShapeType="1" noTextEdit="1"/>
              </p:cNvSpPr>
              <p:nvPr>
                <p:ph idx="1"/>
              </p:nvPr>
            </p:nvSpPr>
            <p:spPr>
              <a:xfrm>
                <a:off x="152400" y="1600199"/>
                <a:ext cx="8839200" cy="4876801"/>
              </a:xfrm>
              <a:blipFill rotWithShape="1">
                <a:blip r:embed="rId2"/>
                <a:stretch>
                  <a:fillRect l="-276" t="-874" r="-1034"/>
                </a:stretch>
              </a:blipFill>
            </p:spPr>
            <p:txBody>
              <a:bodyPr/>
              <a:lstStyle/>
              <a:p>
                <a:r>
                  <a:rPr lang="en-US">
                    <a:noFill/>
                  </a:rPr>
                  <a:t> </a:t>
                </a:r>
              </a:p>
            </p:txBody>
          </p:sp>
        </mc:Fallback>
      </mc:AlternateContent>
    </p:spTree>
    <p:extLst>
      <p:ext uri="{BB962C8B-B14F-4D97-AF65-F5344CB8AC3E}">
        <p14:creationId xmlns:p14="http://schemas.microsoft.com/office/powerpoint/2010/main" val="2718136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400" y="1066800"/>
            <a:ext cx="8839200" cy="457200"/>
          </a:xfrm>
        </p:spPr>
        <p:txBody>
          <a:bodyPr>
            <a:noAutofit/>
          </a:bodyPr>
          <a:lstStyle/>
          <a:p>
            <a:pPr marL="173038" lvl="1" indent="-173038">
              <a:buNone/>
            </a:pPr>
            <a:r>
              <a:rPr lang="en-US" sz="2400" dirty="0">
                <a:latin typeface="Times New Roman" pitchFamily="18" charset="0"/>
                <a:cs typeface="Times New Roman" pitchFamily="18" charset="0"/>
              </a:rPr>
              <a:t>12.4.1 Random Walk with Reflecting </a:t>
            </a:r>
            <a:r>
              <a:rPr lang="en-US" sz="2400" dirty="0" smtClean="0">
                <a:latin typeface="Times New Roman" pitchFamily="18" charset="0"/>
                <a:cs typeface="Times New Roman" pitchFamily="18" charset="0"/>
              </a:rPr>
              <a:t>Barriers</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44</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r>
              <a:rPr lang="en-US" dirty="0">
                <a:latin typeface="Times New Roman" pitchFamily="18" charset="0"/>
                <a:cs typeface="Times New Roman" pitchFamily="18" charset="0"/>
              </a:rPr>
              <a:t>12.4 Other Methods of Testing the EMH</a:t>
            </a:r>
          </a:p>
        </p:txBody>
      </p:sp>
      <p:sp>
        <p:nvSpPr>
          <p:cNvPr id="7" name="Content Placeholder 4"/>
          <p:cNvSpPr>
            <a:spLocks noGrp="1"/>
          </p:cNvSpPr>
          <p:nvPr>
            <p:ph idx="1"/>
          </p:nvPr>
        </p:nvSpPr>
        <p:spPr>
          <a:xfrm>
            <a:off x="152400" y="1600199"/>
            <a:ext cx="8839200" cy="4876801"/>
          </a:xfrm>
        </p:spPr>
        <p:txBody>
          <a:bodyPr>
            <a:normAutofit/>
          </a:bodyPr>
          <a:lstStyle/>
          <a:p>
            <a:pPr algn="just">
              <a:lnSpc>
                <a:spcPct val="100000"/>
              </a:lnSpc>
              <a:spcBef>
                <a:spcPts val="0"/>
              </a:spcBef>
              <a:spcAft>
                <a:spcPts val="1200"/>
              </a:spcAft>
              <a:buClrTx/>
            </a:pPr>
            <a:r>
              <a:rPr lang="en-US" dirty="0">
                <a:latin typeface="Times New Roman" pitchFamily="18" charset="0"/>
                <a:cs typeface="Times New Roman" pitchFamily="18" charset="0"/>
              </a:rPr>
              <a:t>Monthly data from the Dow Jones 30 during January 1, 1980–December 31, 1984, have been tested for any indication of </a:t>
            </a:r>
            <a:r>
              <a:rPr lang="en-US" dirty="0" err="1">
                <a:latin typeface="Times New Roman" pitchFamily="18" charset="0"/>
                <a:cs typeface="Times New Roman" pitchFamily="18" charset="0"/>
              </a:rPr>
              <a:t>skewness</a:t>
            </a:r>
            <a:r>
              <a:rPr lang="en-US" dirty="0">
                <a:latin typeface="Times New Roman" pitchFamily="18" charset="0"/>
                <a:cs typeface="Times New Roman" pitchFamily="18" charset="0"/>
              </a:rPr>
              <a:t> or kurtosis. Table 12-3 indicates evidence of both </a:t>
            </a:r>
            <a:r>
              <a:rPr lang="en-US" dirty="0" err="1">
                <a:latin typeface="Times New Roman" pitchFamily="18" charset="0"/>
                <a:cs typeface="Times New Roman" pitchFamily="18" charset="0"/>
              </a:rPr>
              <a:t>skewness</a:t>
            </a:r>
            <a:r>
              <a:rPr lang="en-US" dirty="0">
                <a:latin typeface="Times New Roman" pitchFamily="18" charset="0"/>
                <a:cs typeface="Times New Roman" pitchFamily="18" charset="0"/>
              </a:rPr>
              <a:t> and kurtosis in the price series. The average </a:t>
            </a:r>
            <a:r>
              <a:rPr lang="en-US" dirty="0" err="1">
                <a:latin typeface="Times New Roman" pitchFamily="18" charset="0"/>
                <a:cs typeface="Times New Roman" pitchFamily="18" charset="0"/>
              </a:rPr>
              <a:t>skewness</a:t>
            </a:r>
            <a:r>
              <a:rPr lang="en-US" dirty="0">
                <a:latin typeface="Times New Roman" pitchFamily="18" charset="0"/>
                <a:cs typeface="Times New Roman" pitchFamily="18" charset="0"/>
              </a:rPr>
              <a:t> and kurtosis are 0.5137 and 0.6137, respectively. As can be seen, the question of </a:t>
            </a:r>
            <a:r>
              <a:rPr lang="en-US" dirty="0" err="1">
                <a:latin typeface="Times New Roman" pitchFamily="18" charset="0"/>
                <a:cs typeface="Times New Roman" pitchFamily="18" charset="0"/>
              </a:rPr>
              <a:t>skewness</a:t>
            </a:r>
            <a:r>
              <a:rPr lang="en-US" dirty="0">
                <a:latin typeface="Times New Roman" pitchFamily="18" charset="0"/>
                <a:cs typeface="Times New Roman" pitchFamily="18" charset="0"/>
              </a:rPr>
              <a:t> and kurtosis for security analysis and portfolio management is a nontrivial issue — one that will be taken up in later chapter.</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1865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400" y="1066800"/>
            <a:ext cx="8839200" cy="457200"/>
          </a:xfrm>
        </p:spPr>
        <p:txBody>
          <a:bodyPr>
            <a:noAutofit/>
          </a:bodyPr>
          <a:lstStyle/>
          <a:p>
            <a:pPr marL="173038" lvl="1" indent="-173038">
              <a:buNone/>
            </a:pPr>
            <a:r>
              <a:rPr lang="en-US" sz="2400" dirty="0">
                <a:latin typeface="Times New Roman" pitchFamily="18" charset="0"/>
                <a:cs typeface="Times New Roman" pitchFamily="18" charset="0"/>
              </a:rPr>
              <a:t>12.4.1 Random Walk with Reflecting </a:t>
            </a:r>
            <a:r>
              <a:rPr lang="en-US" sz="2400" dirty="0" smtClean="0">
                <a:latin typeface="Times New Roman" pitchFamily="18" charset="0"/>
                <a:cs typeface="Times New Roman" pitchFamily="18" charset="0"/>
              </a:rPr>
              <a:t>Barriers</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45</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r>
              <a:rPr lang="en-US" dirty="0">
                <a:latin typeface="Times New Roman" pitchFamily="18" charset="0"/>
                <a:cs typeface="Times New Roman" pitchFamily="18" charset="0"/>
              </a:rPr>
              <a:t>12.4 Other Methods of Testing the EMH</a:t>
            </a:r>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5344845" cy="486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2433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400" y="990600"/>
            <a:ext cx="8839200" cy="457200"/>
          </a:xfrm>
        </p:spPr>
        <p:txBody>
          <a:bodyPr>
            <a:noAutofit/>
          </a:bodyPr>
          <a:lstStyle/>
          <a:p>
            <a:pPr marL="173038" lvl="1" indent="-173038">
              <a:buNone/>
            </a:pPr>
            <a:r>
              <a:rPr lang="en-US" dirty="0">
                <a:latin typeface="Times New Roman" pitchFamily="18" charset="0"/>
                <a:cs typeface="Times New Roman" pitchFamily="18" charset="0"/>
              </a:rPr>
              <a:t>12.4.2	Variance-Bound Approach Test</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46</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r>
              <a:rPr lang="en-US" dirty="0">
                <a:latin typeface="Times New Roman" pitchFamily="18" charset="0"/>
                <a:cs typeface="Times New Roman" pitchFamily="18" charset="0"/>
              </a:rPr>
              <a:t>12.4 Other Methods of Testing the EMH</a:t>
            </a:r>
          </a:p>
        </p:txBody>
      </p:sp>
      <mc:AlternateContent xmlns:mc="http://schemas.openxmlformats.org/markup-compatibility/2006" xmlns:a14="http://schemas.microsoft.com/office/drawing/2010/main">
        <mc:Choice Requires="a14">
          <p:sp>
            <p:nvSpPr>
              <p:cNvPr id="7" name="Content Placeholder 4"/>
              <p:cNvSpPr>
                <a:spLocks noGrp="1"/>
              </p:cNvSpPr>
              <p:nvPr>
                <p:ph idx="1"/>
              </p:nvPr>
            </p:nvSpPr>
            <p:spPr>
              <a:xfrm>
                <a:off x="152400" y="1600199"/>
                <a:ext cx="8839200" cy="4876801"/>
              </a:xfrm>
            </p:spPr>
            <p:txBody>
              <a:bodyPr>
                <a:normAutofit fontScale="85000" lnSpcReduction="20000"/>
              </a:bodyPr>
              <a:lstStyle/>
              <a:p>
                <a:pPr marL="0" indent="0">
                  <a:lnSpc>
                    <a:spcPct val="110000"/>
                  </a:lnSpc>
                  <a:buClrTx/>
                  <a:buNone/>
                </a:pPr>
                <a:r>
                  <a:rPr lang="en-US" dirty="0" err="1">
                    <a:latin typeface="Times New Roman" pitchFamily="18" charset="0"/>
                    <a:cs typeface="Times New Roman" pitchFamily="18" charset="0"/>
                  </a:rPr>
                  <a:t>Shiller</a:t>
                </a:r>
                <a:r>
                  <a:rPr lang="en-US" dirty="0">
                    <a:latin typeface="Times New Roman" pitchFamily="18" charset="0"/>
                    <a:cs typeface="Times New Roman" pitchFamily="18" charset="0"/>
                  </a:rPr>
                  <a:t> (1981a, 1981b), </a:t>
                </a:r>
                <a:r>
                  <a:rPr lang="en-US" dirty="0" err="1">
                    <a:latin typeface="Times New Roman" pitchFamily="18" charset="0"/>
                    <a:cs typeface="Times New Roman" pitchFamily="18" charset="0"/>
                  </a:rPr>
                  <a:t>LeRoy</a:t>
                </a:r>
                <a:r>
                  <a:rPr lang="en-US" dirty="0">
                    <a:latin typeface="Times New Roman" pitchFamily="18" charset="0"/>
                    <a:cs typeface="Times New Roman" pitchFamily="18" charset="0"/>
                  </a:rPr>
                  <a:t> and Porter (1981</a:t>
                </a:r>
                <a:r>
                  <a:rPr lang="en-US" dirty="0" smtClean="0">
                    <a:latin typeface="Times New Roman" pitchFamily="18" charset="0"/>
                    <a:cs typeface="Times New Roman" pitchFamily="18" charset="0"/>
                  </a:rPr>
                  <a:t>)</a:t>
                </a:r>
              </a:p>
              <a:p>
                <a:pPr marL="469900" lvl="1" indent="0">
                  <a:lnSpc>
                    <a:spcPct val="110000"/>
                  </a:lnSpc>
                  <a:buClrTx/>
                  <a:buNone/>
                </a:pPr>
                <a:r>
                  <a:rPr lang="en-US" b="1" kern="50" dirty="0" smtClean="0">
                    <a:latin typeface="Times New Roman"/>
                    <a:ea typeface="PMingLiU"/>
                  </a:rPr>
                  <a:t>Variance-Bound Approach</a:t>
                </a:r>
              </a:p>
              <a:p>
                <a:pPr marL="469900" lvl="1" indent="0">
                  <a:lnSpc>
                    <a:spcPct val="110000"/>
                  </a:lnSpc>
                  <a:spcBef>
                    <a:spcPts val="0"/>
                  </a:spcBef>
                  <a:spcAft>
                    <a:spcPts val="1200"/>
                  </a:spcAft>
                  <a:buClrTx/>
                  <a:buNone/>
                  <a:tabLst>
                    <a:tab pos="4286250" algn="ctr"/>
                    <a:tab pos="8632825" algn="r"/>
                  </a:tabLst>
                </a:pPr>
                <a:r>
                  <a:rPr lang="en-US" dirty="0">
                    <a:latin typeface="Times New Roman" pitchFamily="18" charset="0"/>
                    <a:cs typeface="Times New Roman" pitchFamily="18" charset="0"/>
                  </a:rPr>
                  <a:t>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𝑡</m:t>
                        </m:r>
                      </m:sub>
                    </m:sSub>
                    <m:r>
                      <a:rPr lang="en-US">
                        <a:latin typeface="Cambria Math"/>
                      </a:rPr>
                      <m:t>=</m:t>
                    </m:r>
                    <m:nary>
                      <m:naryPr>
                        <m:chr m:val="∑"/>
                        <m:limLoc m:val="undOvr"/>
                        <m:grow m:val="on"/>
                        <m:ctrlPr>
                          <a:rPr lang="en-US" i="1">
                            <a:latin typeface="Cambria Math"/>
                          </a:rPr>
                        </m:ctrlPr>
                      </m:naryPr>
                      <m:sub>
                        <m:r>
                          <a:rPr lang="en-US" i="1">
                            <a:latin typeface="Cambria Math"/>
                          </a:rPr>
                          <m:t>𝑘</m:t>
                        </m:r>
                      </m:sub>
                      <m:sup>
                        <m:r>
                          <a:rPr lang="en-US">
                            <a:latin typeface="Cambria Math"/>
                          </a:rPr>
                          <m:t>∞</m:t>
                        </m:r>
                      </m:sup>
                      <m:e>
                        <m:sSup>
                          <m:sSupPr>
                            <m:ctrlPr>
                              <a:rPr lang="en-US" i="1">
                                <a:latin typeface="Cambria Math"/>
                              </a:rPr>
                            </m:ctrlPr>
                          </m:sSupPr>
                          <m:e>
                            <m:r>
                              <a:rPr lang="en-US" i="1">
                                <a:latin typeface="Cambria Math"/>
                              </a:rPr>
                              <m:t>𝛾</m:t>
                            </m:r>
                          </m:e>
                          <m:sup>
                            <m:r>
                              <a:rPr lang="en-US" i="1">
                                <a:latin typeface="Cambria Math"/>
                              </a:rPr>
                              <m:t>𝑘</m:t>
                            </m:r>
                            <m:r>
                              <a:rPr lang="en-US">
                                <a:latin typeface="Cambria Math"/>
                              </a:rPr>
                              <m:t>+1</m:t>
                            </m:r>
                          </m:sup>
                        </m:sSup>
                        <m:sSub>
                          <m:sSubPr>
                            <m:ctrlPr>
                              <a:rPr lang="en-US" i="1">
                                <a:latin typeface="Cambria Math"/>
                              </a:rPr>
                            </m:ctrlPr>
                          </m:sSubPr>
                          <m:e>
                            <m:r>
                              <a:rPr lang="en-US" i="1">
                                <a:latin typeface="Cambria Math"/>
                              </a:rPr>
                              <m:t>𝐸</m:t>
                            </m:r>
                          </m:e>
                          <m:sub>
                            <m:r>
                              <a:rPr lang="en-US" i="1">
                                <a:latin typeface="Cambria Math"/>
                              </a:rPr>
                              <m:t>𝑡</m:t>
                            </m:r>
                          </m:sub>
                        </m:sSub>
                        <m:sSub>
                          <m:sSubPr>
                            <m:ctrlPr>
                              <a:rPr lang="en-US" i="1">
                                <a:latin typeface="Cambria Math"/>
                              </a:rPr>
                            </m:ctrlPr>
                          </m:sSubPr>
                          <m:e>
                            <m:r>
                              <a:rPr lang="en-US" i="1">
                                <a:latin typeface="Cambria Math"/>
                              </a:rPr>
                              <m:t>𝑑</m:t>
                            </m:r>
                          </m:e>
                          <m:sub>
                            <m:r>
                              <a:rPr lang="en-US" i="1">
                                <a:latin typeface="Cambria Math"/>
                              </a:rPr>
                              <m:t>𝑡</m:t>
                            </m:r>
                            <m:r>
                              <a:rPr lang="en-US">
                                <a:latin typeface="Cambria Math"/>
                              </a:rPr>
                              <m:t>+</m:t>
                            </m:r>
                            <m:r>
                              <a:rPr lang="en-US" i="1">
                                <a:latin typeface="Cambria Math"/>
                              </a:rPr>
                              <m:t>𝑘</m:t>
                            </m:r>
                          </m:sub>
                        </m:sSub>
                      </m:e>
                    </m:nary>
                    <m:r>
                      <a:rPr lang="en-US">
                        <a:latin typeface="Cambria Math"/>
                      </a:rPr>
                      <m:t>=</m:t>
                    </m:r>
                    <m:sSub>
                      <m:sSubPr>
                        <m:ctrlPr>
                          <a:rPr lang="en-US" i="1">
                            <a:latin typeface="Cambria Math"/>
                          </a:rPr>
                        </m:ctrlPr>
                      </m:sSubPr>
                      <m:e>
                        <m:r>
                          <a:rPr lang="en-US" i="1">
                            <a:latin typeface="Cambria Math"/>
                          </a:rPr>
                          <m:t>𝐸</m:t>
                        </m:r>
                      </m:e>
                      <m:sub>
                        <m:r>
                          <a:rPr lang="en-US" i="1">
                            <a:latin typeface="Cambria Math"/>
                          </a:rPr>
                          <m:t>𝑡</m:t>
                        </m:r>
                      </m:sub>
                    </m:sSub>
                    <m:sSubSup>
                      <m:sSubSupPr>
                        <m:ctrlPr>
                          <a:rPr lang="en-US" i="1">
                            <a:latin typeface="Cambria Math"/>
                          </a:rPr>
                        </m:ctrlPr>
                      </m:sSubSupPr>
                      <m:e>
                        <m:r>
                          <a:rPr lang="en-US" i="1">
                            <a:latin typeface="Cambria Math"/>
                          </a:rPr>
                          <m:t>𝑃</m:t>
                        </m:r>
                      </m:e>
                      <m:sub>
                        <m:r>
                          <a:rPr lang="en-US" i="1">
                            <a:latin typeface="Cambria Math"/>
                          </a:rPr>
                          <m:t>𝑡</m:t>
                        </m:r>
                      </m:sub>
                      <m:sup>
                        <m:r>
                          <a:rPr lang="en-US">
                            <a:latin typeface="Cambria Math"/>
                          </a:rPr>
                          <m:t>∗</m:t>
                        </m:r>
                      </m:sup>
                    </m:sSubSup>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12.17)</a:t>
                </a:r>
              </a:p>
              <a:p>
                <a:pPr marL="511175" lvl="1" indent="0">
                  <a:lnSpc>
                    <a:spcPct val="110000"/>
                  </a:lnSpc>
                  <a:spcBef>
                    <a:spcPts val="0"/>
                  </a:spcBef>
                  <a:spcAft>
                    <a:spcPts val="1200"/>
                  </a:spcAft>
                  <a:buClrTx/>
                  <a:buNone/>
                  <a:tabLst>
                    <a:tab pos="4286250" algn="ctr"/>
                    <a:tab pos="8632825" algn="r"/>
                  </a:tabLst>
                </a:pPr>
                <a:r>
                  <a:rPr lang="en-US" dirty="0">
                    <a:latin typeface="Times New Roman" pitchFamily="18" charset="0"/>
                    <a:cs typeface="Times New Roman" pitchFamily="18" charset="0"/>
                  </a:rPr>
                  <a:t>where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𝑡</m:t>
                        </m:r>
                      </m:sub>
                    </m:sSub>
                  </m:oMath>
                </a14:m>
                <a:r>
                  <a:rPr lang="en-US" dirty="0">
                    <a:latin typeface="Times New Roman" pitchFamily="18" charset="0"/>
                    <a:cs typeface="Times New Roman" pitchFamily="18" charset="0"/>
                  </a:rPr>
                  <a:t> = a price or yield;</a:t>
                </a:r>
              </a:p>
              <a:p>
                <a:pPr marL="511175" lvl="1" indent="0">
                  <a:lnSpc>
                    <a:spcPct val="110000"/>
                  </a:lnSpc>
                  <a:spcBef>
                    <a:spcPts val="0"/>
                  </a:spcBef>
                  <a:spcAft>
                    <a:spcPts val="1200"/>
                  </a:spcAft>
                  <a:buClrTx/>
                  <a:buNone/>
                  <a:tabLst>
                    <a:tab pos="4286250" algn="ctr"/>
                    <a:tab pos="8632825" algn="r"/>
                  </a:tabLst>
                </a:pP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𝑡</m:t>
                        </m:r>
                      </m:sub>
                      <m:sup>
                        <m:r>
                          <a:rPr lang="en-US">
                            <a:latin typeface="Cambria Math"/>
                          </a:rPr>
                          <m:t>∗</m:t>
                        </m:r>
                      </m:sup>
                    </m:sSubSup>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14:m>
                  <m:oMath xmlns:m="http://schemas.openxmlformats.org/officeDocument/2006/math">
                    <m:nary>
                      <m:naryPr>
                        <m:chr m:val="∑"/>
                        <m:limLoc m:val="undOvr"/>
                        <m:grow m:val="on"/>
                        <m:ctrlPr>
                          <a:rPr lang="en-US" i="1">
                            <a:latin typeface="Cambria Math"/>
                          </a:rPr>
                        </m:ctrlPr>
                      </m:naryPr>
                      <m:sub>
                        <m:r>
                          <a:rPr lang="en-US" i="1">
                            <a:latin typeface="Cambria Math"/>
                          </a:rPr>
                          <m:t>𝑘</m:t>
                        </m:r>
                        <m:r>
                          <a:rPr lang="en-US">
                            <a:latin typeface="Cambria Math"/>
                          </a:rPr>
                          <m:t>=0</m:t>
                        </m:r>
                      </m:sub>
                      <m:sup>
                        <m:r>
                          <a:rPr lang="en-US">
                            <a:latin typeface="Cambria Math"/>
                          </a:rPr>
                          <m:t>∞</m:t>
                        </m:r>
                      </m:sup>
                      <m:e>
                        <m:sSup>
                          <m:sSupPr>
                            <m:ctrlPr>
                              <a:rPr lang="en-US" i="1">
                                <a:latin typeface="Cambria Math"/>
                              </a:rPr>
                            </m:ctrlPr>
                          </m:sSupPr>
                          <m:e>
                            <m:r>
                              <a:rPr lang="en-US" i="1">
                                <a:latin typeface="Cambria Math"/>
                              </a:rPr>
                              <m:t>𝛾</m:t>
                            </m:r>
                          </m:e>
                          <m:sup>
                            <m:r>
                              <a:rPr lang="en-US" i="1">
                                <a:latin typeface="Cambria Math"/>
                              </a:rPr>
                              <m:t>𝑘</m:t>
                            </m:r>
                            <m:r>
                              <a:rPr lang="en-US">
                                <a:latin typeface="Cambria Math"/>
                              </a:rPr>
                              <m:t>+1</m:t>
                            </m:r>
                          </m:sup>
                        </m:sSup>
                        <m:sSub>
                          <m:sSubPr>
                            <m:ctrlPr>
                              <a:rPr lang="en-US" i="1">
                                <a:latin typeface="Cambria Math"/>
                              </a:rPr>
                            </m:ctrlPr>
                          </m:sSubPr>
                          <m:e>
                            <m:r>
                              <a:rPr lang="en-US" i="1">
                                <a:latin typeface="Cambria Math"/>
                              </a:rPr>
                              <m:t>𝑑</m:t>
                            </m:r>
                          </m:e>
                          <m:sub>
                            <m:r>
                              <a:rPr lang="en-US" i="1">
                                <a:latin typeface="Cambria Math"/>
                              </a:rPr>
                              <m:t>𝑡</m:t>
                            </m:r>
                            <m:r>
                              <a:rPr lang="en-US">
                                <a:latin typeface="Cambria Math"/>
                              </a:rPr>
                              <m:t>+</m:t>
                            </m:r>
                            <m:r>
                              <a:rPr lang="en-US" i="1">
                                <a:latin typeface="Cambria Math"/>
                              </a:rPr>
                              <m:t>𝑘</m:t>
                            </m:r>
                          </m:sub>
                        </m:sSub>
                      </m:e>
                    </m:nary>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an estimate based on perfect foresight of the ex post </a:t>
                </a:r>
              </a:p>
              <a:p>
                <a:pPr marL="511175" lvl="1" indent="0">
                  <a:lnSpc>
                    <a:spcPct val="110000"/>
                  </a:lnSpc>
                  <a:spcBef>
                    <a:spcPts val="0"/>
                  </a:spcBef>
                  <a:spcAft>
                    <a:spcPts val="1200"/>
                  </a:spcAft>
                  <a:buClrTx/>
                  <a:buNone/>
                  <a:tabLst>
                    <a:tab pos="4286250" algn="ctr"/>
                    <a:tab pos="8632825" algn="r"/>
                  </a:tabLst>
                </a:pPr>
                <a:r>
                  <a:rPr lang="en-US" dirty="0">
                    <a:latin typeface="Times New Roman" pitchFamily="18" charset="0"/>
                    <a:cs typeface="Times New Roman" pitchFamily="18" charset="0"/>
                  </a:rPr>
                  <a:t>rational price or yield not known at time t;</a:t>
                </a:r>
              </a:p>
              <a:p>
                <a:pPr marL="511175" lvl="1" indent="0">
                  <a:lnSpc>
                    <a:spcPct val="110000"/>
                  </a:lnSpc>
                  <a:spcBef>
                    <a:spcPts val="0"/>
                  </a:spcBef>
                  <a:spcAft>
                    <a:spcPts val="1200"/>
                  </a:spcAft>
                  <a:buClrTx/>
                  <a:buNone/>
                  <a:tabLst>
                    <a:tab pos="4286250" algn="ctr"/>
                    <a:tab pos="8632825" algn="r"/>
                  </a:tabLst>
                </a:pPr>
                <a14:m>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𝑡</m:t>
                        </m:r>
                      </m:sub>
                    </m:sSub>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 mathematical expectation conditional on information at time t;</a:t>
                </a:r>
              </a:p>
              <a:p>
                <a:pPr marL="511175" lvl="1" indent="0">
                  <a:lnSpc>
                    <a:spcPct val="110000"/>
                  </a:lnSpc>
                  <a:spcBef>
                    <a:spcPts val="0"/>
                  </a:spcBef>
                  <a:spcAft>
                    <a:spcPts val="1200"/>
                  </a:spcAft>
                  <a:buClrTx/>
                  <a:buNone/>
                  <a:tabLst>
                    <a:tab pos="4286250" algn="ctr"/>
                    <a:tab pos="8632825" algn="r"/>
                  </a:tabLst>
                </a:pPr>
                <a14:m>
                  <m:oMath xmlns:m="http://schemas.openxmlformats.org/officeDocument/2006/math">
                    <m:r>
                      <a:rPr lang="en-US" i="1">
                        <a:latin typeface="Cambria Math"/>
                      </a:rPr>
                      <m:t>𝛾</m:t>
                    </m:r>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14:m>
                  <m:oMath xmlns:m="http://schemas.openxmlformats.org/officeDocument/2006/math">
                    <m:f>
                      <m:fPr>
                        <m:ctrlPr>
                          <a:rPr lang="en-US" i="1">
                            <a:latin typeface="Cambria Math"/>
                          </a:rPr>
                        </m:ctrlPr>
                      </m:fPr>
                      <m:num>
                        <m:r>
                          <a:rPr lang="en-US">
                            <a:latin typeface="Cambria Math"/>
                          </a:rPr>
                          <m:t>1</m:t>
                        </m:r>
                      </m:num>
                      <m:den>
                        <m:r>
                          <a:rPr lang="en-US">
                            <a:latin typeface="Cambria Math"/>
                          </a:rPr>
                          <m:t>1+</m:t>
                        </m:r>
                        <m:r>
                          <a:rPr lang="en-US" i="1">
                            <a:latin typeface="Cambria Math"/>
                          </a:rPr>
                          <m:t>𝑟</m:t>
                        </m:r>
                      </m:den>
                    </m:f>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 discount factor; and</a:t>
                </a:r>
              </a:p>
              <a:p>
                <a:pPr marL="511175" lvl="1" indent="0">
                  <a:lnSpc>
                    <a:spcPct val="110000"/>
                  </a:lnSpc>
                  <a:spcBef>
                    <a:spcPts val="0"/>
                  </a:spcBef>
                  <a:spcAft>
                    <a:spcPts val="1200"/>
                  </a:spcAft>
                  <a:buClrTx/>
                  <a:buNone/>
                  <a:tabLst>
                    <a:tab pos="4286250" algn="ctr"/>
                    <a:tab pos="8632825" algn="r"/>
                  </a:tabLst>
                </a:pPr>
                <a:r>
                  <a:rPr lang="en-US" dirty="0" smtClean="0">
                    <a:latin typeface="Times New Roman" pitchFamily="18" charset="0"/>
                    <a:cs typeface="Times New Roman" pitchFamily="18" charset="0"/>
                  </a:rPr>
                  <a:t>r = a discount rate.</a:t>
                </a:r>
              </a:p>
              <a:p>
                <a:pPr marL="0" indent="0">
                  <a:lnSpc>
                    <a:spcPct val="120000"/>
                  </a:lnSpc>
                  <a:spcBef>
                    <a:spcPts val="0"/>
                  </a:spcBef>
                  <a:spcAft>
                    <a:spcPts val="1200"/>
                  </a:spcAft>
                  <a:buClrTx/>
                  <a:buNone/>
                  <a:tabLst>
                    <a:tab pos="4286250" algn="ctr"/>
                    <a:tab pos="8632825" algn="r"/>
                  </a:tabLst>
                </a:pPr>
                <a:r>
                  <a:rPr lang="en-US" dirty="0">
                    <a:latin typeface="Times New Roman" pitchFamily="18" charset="0"/>
                    <a:cs typeface="Times New Roman" pitchFamily="18" charset="0"/>
                  </a:rPr>
                  <a:t>By using S&amp;P 500 index data and yield-to-maturity data on long-term bonds, </a:t>
                </a:r>
                <a:r>
                  <a:rPr lang="en-US" dirty="0" err="1">
                    <a:latin typeface="Times New Roman" pitchFamily="18" charset="0"/>
                    <a:cs typeface="Times New Roman" pitchFamily="18" charset="0"/>
                  </a:rPr>
                  <a:t>Shiller</a:t>
                </a:r>
                <a:r>
                  <a:rPr lang="en-US" dirty="0">
                    <a:latin typeface="Times New Roman" pitchFamily="18" charset="0"/>
                    <a:cs typeface="Times New Roman" pitchFamily="18" charset="0"/>
                  </a:rPr>
                  <a:t> (1981a) showed that the </a:t>
                </a:r>
                <a:r>
                  <a:rPr lang="en-US" i="1" dirty="0">
                    <a:latin typeface="Times New Roman" pitchFamily="18" charset="0"/>
                    <a:cs typeface="Times New Roman" pitchFamily="18" charset="0"/>
                  </a:rPr>
                  <a:t>movements in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𝑡</m:t>
                        </m:r>
                      </m:sub>
                    </m:sSub>
                  </m:oMath>
                </a14:m>
                <a:r>
                  <a:rPr lang="en-US" i="1" dirty="0">
                    <a:latin typeface="Times New Roman" pitchFamily="18" charset="0"/>
                    <a:cs typeface="Times New Roman" pitchFamily="18" charset="0"/>
                  </a:rPr>
                  <a:t> appear to be too large to be justified by subsequent changes in dividends</a:t>
                </a:r>
                <a:r>
                  <a:rPr lang="en-US" dirty="0">
                    <a:latin typeface="Times New Roman" pitchFamily="18" charset="0"/>
                    <a:cs typeface="Times New Roman" pitchFamily="18" charset="0"/>
                  </a:rPr>
                  <a:t>. Overall, </a:t>
                </a:r>
                <a:r>
                  <a:rPr lang="en-US" dirty="0" err="1">
                    <a:latin typeface="Times New Roman" pitchFamily="18" charset="0"/>
                    <a:cs typeface="Times New Roman" pitchFamily="18" charset="0"/>
                  </a:rPr>
                  <a:t>Shiller</a:t>
                </a:r>
                <a:r>
                  <a:rPr lang="en-US" dirty="0">
                    <a:latin typeface="Times New Roman" pitchFamily="18" charset="0"/>
                    <a:cs typeface="Times New Roman" pitchFamily="18" charset="0"/>
                  </a:rPr>
                  <a:t> concluded that the use of a </a:t>
                </a:r>
                <a:r>
                  <a:rPr lang="en-US" i="1" dirty="0">
                    <a:latin typeface="Times New Roman" pitchFamily="18" charset="0"/>
                    <a:cs typeface="Times New Roman" pitchFamily="18" charset="0"/>
                  </a:rPr>
                  <a:t>random walk model for dividends to test the EMH does not appear to be </a:t>
                </a:r>
                <a:r>
                  <a:rPr lang="en-US" i="1" dirty="0" smtClean="0">
                    <a:latin typeface="Times New Roman" pitchFamily="18" charset="0"/>
                    <a:cs typeface="Times New Roman" pitchFamily="18" charset="0"/>
                  </a:rPr>
                  <a:t>promising</a:t>
                </a:r>
                <a:endParaRPr lang="en-US" dirty="0">
                  <a:latin typeface="Times New Roman" pitchFamily="18" charset="0"/>
                  <a:cs typeface="Times New Roman" pitchFamily="18" charset="0"/>
                </a:endParaRPr>
              </a:p>
            </p:txBody>
          </p:sp>
        </mc:Choice>
        <mc:Fallback xmlns="">
          <p:sp>
            <p:nvSpPr>
              <p:cNvPr id="7" name="Content Placeholder 4"/>
              <p:cNvSpPr>
                <a:spLocks noGrp="1" noRot="1" noChangeAspect="1" noMove="1" noResize="1" noEditPoints="1" noAdjustHandles="1" noChangeArrowheads="1" noChangeShapeType="1" noTextEdit="1"/>
              </p:cNvSpPr>
              <p:nvPr>
                <p:ph idx="1"/>
              </p:nvPr>
            </p:nvSpPr>
            <p:spPr>
              <a:xfrm>
                <a:off x="152400" y="1600199"/>
                <a:ext cx="8839200" cy="4876801"/>
              </a:xfrm>
              <a:blipFill rotWithShape="1">
                <a:blip r:embed="rId2"/>
                <a:stretch>
                  <a:fillRect l="-690" t="-1124" r="-1172" b="-874"/>
                </a:stretch>
              </a:blipFill>
            </p:spPr>
            <p:txBody>
              <a:bodyPr/>
              <a:lstStyle/>
              <a:p>
                <a:r>
                  <a:rPr lang="en-US">
                    <a:noFill/>
                  </a:rPr>
                  <a:t> </a:t>
                </a:r>
              </a:p>
            </p:txBody>
          </p:sp>
        </mc:Fallback>
      </mc:AlternateContent>
    </p:spTree>
    <p:extLst>
      <p:ext uri="{BB962C8B-B14F-4D97-AF65-F5344CB8AC3E}">
        <p14:creationId xmlns:p14="http://schemas.microsoft.com/office/powerpoint/2010/main" val="22730020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400" y="990600"/>
            <a:ext cx="8839200" cy="457200"/>
          </a:xfrm>
        </p:spPr>
        <p:txBody>
          <a:bodyPr>
            <a:noAutofit/>
          </a:bodyPr>
          <a:lstStyle/>
          <a:p>
            <a:pPr marL="173038" lvl="1" indent="-173038">
              <a:buNone/>
            </a:pPr>
            <a:r>
              <a:rPr lang="en-US" dirty="0">
                <a:latin typeface="Times New Roman" pitchFamily="18" charset="0"/>
                <a:cs typeface="Times New Roman" pitchFamily="18" charset="0"/>
              </a:rPr>
              <a:t>12.4.3	</a:t>
            </a:r>
            <a:r>
              <a:rPr lang="en-US" dirty="0" err="1">
                <a:latin typeface="Times New Roman" pitchFamily="18" charset="0"/>
                <a:cs typeface="Times New Roman" pitchFamily="18" charset="0"/>
              </a:rPr>
              <a:t>Hillmer</a:t>
            </a:r>
            <a:r>
              <a:rPr lang="en-US" dirty="0">
                <a:latin typeface="Times New Roman" pitchFamily="18" charset="0"/>
                <a:cs typeface="Times New Roman" pitchFamily="18" charset="0"/>
              </a:rPr>
              <a:t> and Yu’s Relative EMH Test</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47</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69600"/>
          </a:xfrm>
        </p:spPr>
        <p:txBody>
          <a:bodyPr/>
          <a:lstStyle/>
          <a:p>
            <a:r>
              <a:rPr lang="en-US" dirty="0">
                <a:latin typeface="Times New Roman" pitchFamily="18" charset="0"/>
                <a:cs typeface="Times New Roman" pitchFamily="18" charset="0"/>
              </a:rPr>
              <a:t>12.4 Other Methods of Testing the EMH</a:t>
            </a:r>
          </a:p>
        </p:txBody>
      </p:sp>
      <p:sp>
        <p:nvSpPr>
          <p:cNvPr id="7" name="Content Placeholder 4"/>
          <p:cNvSpPr>
            <a:spLocks noGrp="1"/>
          </p:cNvSpPr>
          <p:nvPr>
            <p:ph idx="1"/>
          </p:nvPr>
        </p:nvSpPr>
        <p:spPr>
          <a:xfrm>
            <a:off x="152400" y="1600199"/>
            <a:ext cx="8839200" cy="4876801"/>
          </a:xfrm>
        </p:spPr>
        <p:txBody>
          <a:bodyPr>
            <a:normAutofit/>
          </a:bodyPr>
          <a:lstStyle/>
          <a:p>
            <a:pPr marL="0" marR="0" indent="0" algn="just">
              <a:lnSpc>
                <a:spcPct val="110000"/>
              </a:lnSpc>
              <a:spcBef>
                <a:spcPts val="0"/>
              </a:spcBef>
              <a:spcAft>
                <a:spcPts val="600"/>
              </a:spcAft>
              <a:buNone/>
            </a:pPr>
            <a:r>
              <a:rPr lang="en-US" kern="50" dirty="0" err="1" smtClean="0">
                <a:latin typeface="Times New Roman" pitchFamily="18" charset="0"/>
                <a:ea typeface="PMingLiU"/>
                <a:cs typeface="Times New Roman" pitchFamily="18" charset="0"/>
              </a:rPr>
              <a:t>Hillmer</a:t>
            </a:r>
            <a:r>
              <a:rPr lang="en-US" kern="50" dirty="0" smtClean="0">
                <a:latin typeface="Times New Roman" pitchFamily="18" charset="0"/>
                <a:ea typeface="PMingLiU"/>
                <a:cs typeface="Times New Roman" pitchFamily="18" charset="0"/>
              </a:rPr>
              <a:t> </a:t>
            </a:r>
            <a:r>
              <a:rPr lang="en-US" kern="50" dirty="0">
                <a:latin typeface="Times New Roman" pitchFamily="18" charset="0"/>
                <a:ea typeface="PMingLiU"/>
                <a:cs typeface="Times New Roman" pitchFamily="18" charset="0"/>
              </a:rPr>
              <a:t>and Yu (1979</a:t>
            </a:r>
            <a:r>
              <a:rPr lang="en-US" kern="50" dirty="0" smtClean="0">
                <a:latin typeface="Times New Roman" pitchFamily="18" charset="0"/>
                <a:ea typeface="PMingLiU"/>
                <a:cs typeface="Times New Roman" pitchFamily="18" charset="0"/>
              </a:rPr>
              <a:t>):</a:t>
            </a:r>
          </a:p>
          <a:p>
            <a:pPr algn="just">
              <a:lnSpc>
                <a:spcPct val="110000"/>
              </a:lnSpc>
              <a:spcBef>
                <a:spcPts val="0"/>
              </a:spcBef>
              <a:spcAft>
                <a:spcPts val="600"/>
              </a:spcAft>
              <a:buClrTx/>
            </a:pPr>
            <a:r>
              <a:rPr lang="en-US" kern="50" dirty="0" smtClean="0">
                <a:latin typeface="Times New Roman" pitchFamily="18" charset="0"/>
                <a:ea typeface="PMingLiU"/>
                <a:cs typeface="Times New Roman" pitchFamily="18" charset="0"/>
              </a:rPr>
              <a:t>There are various </a:t>
            </a:r>
            <a:r>
              <a:rPr lang="en-US" kern="50" dirty="0">
                <a:latin typeface="Times New Roman" pitchFamily="18" charset="0"/>
                <a:ea typeface="PMingLiU"/>
                <a:cs typeface="Times New Roman" pitchFamily="18" charset="0"/>
              </a:rPr>
              <a:t>degrees of efficiency based on the particular market variable and particular type of </a:t>
            </a:r>
            <a:r>
              <a:rPr lang="en-US" kern="50" dirty="0" smtClean="0">
                <a:latin typeface="Times New Roman" pitchFamily="18" charset="0"/>
                <a:ea typeface="PMingLiU"/>
                <a:cs typeface="Times New Roman" pitchFamily="18" charset="0"/>
              </a:rPr>
              <a:t>information</a:t>
            </a:r>
          </a:p>
          <a:p>
            <a:pPr algn="just">
              <a:lnSpc>
                <a:spcPct val="110000"/>
              </a:lnSpc>
              <a:spcBef>
                <a:spcPts val="0"/>
              </a:spcBef>
              <a:spcAft>
                <a:spcPts val="600"/>
              </a:spcAft>
              <a:buClrTx/>
            </a:pPr>
            <a:r>
              <a:rPr lang="en-US" kern="50" dirty="0" smtClean="0">
                <a:latin typeface="Times New Roman" pitchFamily="18" charset="0"/>
                <a:ea typeface="PMingLiU"/>
                <a:cs typeface="Times New Roman" pitchFamily="18" charset="0"/>
              </a:rPr>
              <a:t>Studied how </a:t>
            </a:r>
            <a:r>
              <a:rPr lang="en-US" kern="50" dirty="0">
                <a:latin typeface="Times New Roman" pitchFamily="18" charset="0"/>
                <a:ea typeface="PMingLiU"/>
                <a:cs typeface="Times New Roman" pitchFamily="18" charset="0"/>
              </a:rPr>
              <a:t>various types of information affect different types of </a:t>
            </a:r>
            <a:r>
              <a:rPr lang="en-US" kern="50" dirty="0" smtClean="0">
                <a:latin typeface="Times New Roman" pitchFamily="18" charset="0"/>
                <a:ea typeface="PMingLiU"/>
                <a:cs typeface="Times New Roman" pitchFamily="18" charset="0"/>
              </a:rPr>
              <a:t>stocks</a:t>
            </a:r>
          </a:p>
          <a:p>
            <a:pPr lvl="1" algn="just">
              <a:lnSpc>
                <a:spcPct val="110000"/>
              </a:lnSpc>
              <a:spcBef>
                <a:spcPts val="0"/>
              </a:spcBef>
              <a:spcAft>
                <a:spcPts val="600"/>
              </a:spcAft>
              <a:buClrTx/>
            </a:pPr>
            <a:r>
              <a:rPr lang="en-US" b="1" kern="50" dirty="0" smtClean="0">
                <a:latin typeface="Times New Roman" pitchFamily="18" charset="0"/>
                <a:ea typeface="PMingLiU"/>
                <a:cs typeface="Times New Roman" pitchFamily="18" charset="0"/>
              </a:rPr>
              <a:t>Relative EMH Test</a:t>
            </a:r>
          </a:p>
          <a:p>
            <a:pPr lvl="1" algn="just">
              <a:lnSpc>
                <a:spcPct val="110000"/>
              </a:lnSpc>
              <a:spcBef>
                <a:spcPts val="0"/>
              </a:spcBef>
              <a:spcAft>
                <a:spcPts val="600"/>
              </a:spcAft>
              <a:buClrTx/>
            </a:pPr>
            <a:r>
              <a:rPr lang="en-US" kern="50" dirty="0" err="1" smtClean="0">
                <a:latin typeface="Times New Roman" pitchFamily="18" charset="0"/>
                <a:ea typeface="PMingLiU"/>
                <a:cs typeface="Times New Roman" pitchFamily="18" charset="0"/>
              </a:rPr>
              <a:t>Patell</a:t>
            </a:r>
            <a:r>
              <a:rPr lang="en-US" kern="50" dirty="0" smtClean="0">
                <a:latin typeface="Times New Roman" pitchFamily="18" charset="0"/>
                <a:ea typeface="PMingLiU"/>
                <a:cs typeface="Times New Roman" pitchFamily="18" charset="0"/>
              </a:rPr>
              <a:t> </a:t>
            </a:r>
            <a:r>
              <a:rPr lang="en-US" kern="50" dirty="0">
                <a:latin typeface="Times New Roman" pitchFamily="18" charset="0"/>
                <a:ea typeface="PMingLiU"/>
                <a:cs typeface="Times New Roman" pitchFamily="18" charset="0"/>
              </a:rPr>
              <a:t>and </a:t>
            </a:r>
            <a:r>
              <a:rPr lang="en-US" kern="50" dirty="0" err="1">
                <a:latin typeface="Times New Roman" pitchFamily="18" charset="0"/>
                <a:ea typeface="PMingLiU"/>
                <a:cs typeface="Times New Roman" pitchFamily="18" charset="0"/>
              </a:rPr>
              <a:t>Wolfson</a:t>
            </a:r>
            <a:r>
              <a:rPr lang="en-US" kern="50" dirty="0">
                <a:latin typeface="Times New Roman" pitchFamily="18" charset="0"/>
                <a:ea typeface="PMingLiU"/>
                <a:cs typeface="Times New Roman" pitchFamily="18" charset="0"/>
              </a:rPr>
              <a:t> (1984</a:t>
            </a:r>
            <a:r>
              <a:rPr lang="en-US" kern="50" dirty="0" smtClean="0">
                <a:latin typeface="Times New Roman" pitchFamily="18" charset="0"/>
                <a:ea typeface="PMingLiU"/>
                <a:cs typeface="Times New Roman" pitchFamily="18" charset="0"/>
              </a:rPr>
              <a:t>):</a:t>
            </a:r>
          </a:p>
          <a:p>
            <a:pPr lvl="2" algn="just">
              <a:lnSpc>
                <a:spcPct val="110000"/>
              </a:lnSpc>
              <a:spcBef>
                <a:spcPts val="0"/>
              </a:spcBef>
              <a:spcAft>
                <a:spcPts val="600"/>
              </a:spcAft>
              <a:buClrTx/>
            </a:pPr>
            <a:r>
              <a:rPr lang="en-US" dirty="0" smtClean="0">
                <a:latin typeface="Times New Roman" pitchFamily="18" charset="0"/>
                <a:cs typeface="Times New Roman" pitchFamily="18" charset="0"/>
              </a:rPr>
              <a:t>Studied the </a:t>
            </a:r>
            <a:r>
              <a:rPr lang="en-US" dirty="0">
                <a:latin typeface="Times New Roman" pitchFamily="18" charset="0"/>
                <a:cs typeface="Times New Roman" pitchFamily="18" charset="0"/>
              </a:rPr>
              <a:t>intraday speed of adjustment of stock price to earnings and dividend </a:t>
            </a:r>
            <a:r>
              <a:rPr lang="en-US" dirty="0" smtClean="0">
                <a:latin typeface="Times New Roman" pitchFamily="18" charset="0"/>
                <a:cs typeface="Times New Roman" pitchFamily="18" charset="0"/>
              </a:rPr>
              <a:t>announcements</a:t>
            </a:r>
          </a:p>
          <a:p>
            <a:pPr lvl="2" algn="just">
              <a:lnSpc>
                <a:spcPct val="110000"/>
              </a:lnSpc>
              <a:spcBef>
                <a:spcPts val="0"/>
              </a:spcBef>
              <a:spcAft>
                <a:spcPts val="600"/>
              </a:spcAft>
              <a:buClrTx/>
            </a:pPr>
            <a:r>
              <a:rPr lang="en-US" kern="50" dirty="0" smtClean="0">
                <a:latin typeface="Times New Roman" pitchFamily="18" charset="0"/>
                <a:ea typeface="PMingLiU"/>
                <a:cs typeface="Times New Roman" pitchFamily="18" charset="0"/>
              </a:rPr>
              <a:t>Found that </a:t>
            </a:r>
            <a:r>
              <a:rPr lang="en-US" kern="50" dirty="0">
                <a:latin typeface="Times New Roman" pitchFamily="18" charset="0"/>
                <a:ea typeface="PMingLiU"/>
                <a:cs typeface="Times New Roman" pitchFamily="18" charset="0"/>
              </a:rPr>
              <a:t>the speed of adjustment is generally less than an </a:t>
            </a:r>
            <a:r>
              <a:rPr lang="en-US" kern="50" dirty="0" smtClean="0">
                <a:latin typeface="Times New Roman" pitchFamily="18" charset="0"/>
                <a:ea typeface="PMingLiU"/>
                <a:cs typeface="Times New Roman" pitchFamily="18" charset="0"/>
              </a:rPr>
              <a:t>hour</a:t>
            </a:r>
          </a:p>
        </p:txBody>
      </p:sp>
    </p:spTree>
    <p:extLst>
      <p:ext uri="{BB962C8B-B14F-4D97-AF65-F5344CB8AC3E}">
        <p14:creationId xmlns:p14="http://schemas.microsoft.com/office/powerpoint/2010/main" val="18309726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1"/>
            <a:ext cx="8839200" cy="669600"/>
          </a:xfrm>
        </p:spPr>
        <p:txBody>
          <a:bodyPr/>
          <a:lstStyle/>
          <a:p>
            <a:r>
              <a:rPr lang="en-US" sz="3200" dirty="0">
                <a:solidFill>
                  <a:srgbClr val="002060">
                    <a:lumMod val="75000"/>
                  </a:srgbClr>
                </a:solidFill>
                <a:latin typeface="Times New Roman" pitchFamily="18" charset="0"/>
                <a:cs typeface="Times New Roman" pitchFamily="18" charset="0"/>
              </a:rPr>
              <a:t>12.5 Random Walk Hypothesis vs. EMH Test</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Content Placeholder 4"/>
              <p:cNvSpPr>
                <a:spLocks noGrp="1"/>
              </p:cNvSpPr>
              <p:nvPr>
                <p:ph idx="1"/>
              </p:nvPr>
            </p:nvSpPr>
            <p:spPr>
              <a:xfrm>
                <a:off x="152400" y="1143000"/>
                <a:ext cx="8839200" cy="5334000"/>
              </a:xfrm>
            </p:spPr>
            <p:txBody>
              <a:bodyPr>
                <a:normAutofit fontScale="62500" lnSpcReduction="20000"/>
              </a:bodyPr>
              <a:lstStyle/>
              <a:p>
                <a:pPr marL="0" marR="0" indent="0" algn="just">
                  <a:lnSpc>
                    <a:spcPct val="120000"/>
                  </a:lnSpc>
                  <a:spcBef>
                    <a:spcPts val="0"/>
                  </a:spcBef>
                  <a:spcAft>
                    <a:spcPts val="600"/>
                  </a:spcAft>
                  <a:buNone/>
                </a:pPr>
                <a:r>
                  <a:rPr lang="en-US" sz="3800" kern="50" dirty="0" smtClean="0">
                    <a:latin typeface="Times New Roman"/>
                    <a:ea typeface="PMingLiU"/>
                  </a:rPr>
                  <a:t>Brown </a:t>
                </a:r>
                <a:r>
                  <a:rPr lang="en-US" sz="3800" kern="50" dirty="0">
                    <a:latin typeface="Times New Roman"/>
                    <a:ea typeface="PMingLiU"/>
                  </a:rPr>
                  <a:t>(2010</a:t>
                </a:r>
                <a:r>
                  <a:rPr lang="en-US" sz="3800" kern="50" dirty="0" smtClean="0">
                    <a:latin typeface="Times New Roman"/>
                    <a:ea typeface="PMingLiU"/>
                  </a:rPr>
                  <a:t>):</a:t>
                </a:r>
                <a:endParaRPr lang="en-US" sz="3800" kern="50" dirty="0">
                  <a:latin typeface="Times New Roman"/>
                  <a:ea typeface="PMingLiU"/>
                </a:endParaRPr>
              </a:p>
              <a:p>
                <a:pPr>
                  <a:lnSpc>
                    <a:spcPct val="120000"/>
                  </a:lnSpc>
                  <a:spcBef>
                    <a:spcPts val="0"/>
                  </a:spcBef>
                  <a:spcAft>
                    <a:spcPts val="600"/>
                  </a:spcAft>
                </a:pPr>
                <a:r>
                  <a:rPr lang="en-US" sz="2900" dirty="0" smtClean="0">
                    <a:latin typeface="Times New Roman" pitchFamily="18" charset="0"/>
                    <a:cs typeface="Times New Roman" pitchFamily="18" charset="0"/>
                  </a:rPr>
                  <a:t>Defined the difference between </a:t>
                </a:r>
                <a:r>
                  <a:rPr lang="en-US" sz="2900" dirty="0">
                    <a:latin typeface="Times New Roman" pitchFamily="18" charset="0"/>
                    <a:cs typeface="Times New Roman" pitchFamily="18" charset="0"/>
                  </a:rPr>
                  <a:t>the model of random walk hypothesis and the model of </a:t>
                </a:r>
                <a:r>
                  <a:rPr lang="en-US" sz="2900" dirty="0" smtClean="0">
                    <a:latin typeface="Times New Roman" pitchFamily="18" charset="0"/>
                    <a:cs typeface="Times New Roman" pitchFamily="18" charset="0"/>
                  </a:rPr>
                  <a:t>EMH</a:t>
                </a:r>
              </a:p>
              <a:p>
                <a:pPr marL="0" indent="0">
                  <a:lnSpc>
                    <a:spcPct val="120000"/>
                  </a:lnSpc>
                  <a:spcBef>
                    <a:spcPts val="0"/>
                  </a:spcBef>
                  <a:spcAft>
                    <a:spcPts val="600"/>
                  </a:spcAft>
                  <a:buNone/>
                </a:pPr>
                <a:r>
                  <a:rPr lang="en-US" sz="2900" kern="50" dirty="0" smtClean="0">
                    <a:latin typeface="Times New Roman"/>
                    <a:ea typeface="PMingLiU"/>
                  </a:rPr>
                  <a:t>Let </a:t>
                </a:r>
                <a14:m>
                  <m:oMath xmlns:m="http://schemas.openxmlformats.org/officeDocument/2006/math">
                    <m:sSub>
                      <m:sSubPr>
                        <m:ctrlPr>
                          <a:rPr lang="en-US" sz="2900" i="1">
                            <a:latin typeface="Cambria Math"/>
                          </a:rPr>
                        </m:ctrlPr>
                      </m:sSubPr>
                      <m:e>
                        <m:r>
                          <a:rPr lang="en-US" sz="2900" i="1">
                            <a:latin typeface="Cambria Math"/>
                          </a:rPr>
                          <m:t>𝛷</m:t>
                        </m:r>
                      </m:e>
                      <m:sub>
                        <m:r>
                          <a:rPr lang="en-US" sz="2900" i="1">
                            <a:latin typeface="Cambria Math"/>
                          </a:rPr>
                          <m:t>𝑡</m:t>
                        </m:r>
                      </m:sub>
                    </m:sSub>
                  </m:oMath>
                </a14:m>
                <a:r>
                  <a:rPr lang="en-US" sz="2900" kern="50" dirty="0">
                    <a:latin typeface="Times New Roman"/>
                    <a:ea typeface="PMingLiU"/>
                  </a:rPr>
                  <a:t> represent the common information all investors have after observing the current price </a:t>
                </a:r>
                <a14:m>
                  <m:oMath xmlns:m="http://schemas.openxmlformats.org/officeDocument/2006/math">
                    <m:sSub>
                      <m:sSubPr>
                        <m:ctrlPr>
                          <a:rPr lang="en-US" sz="2900" i="1">
                            <a:latin typeface="Cambria Math"/>
                          </a:rPr>
                        </m:ctrlPr>
                      </m:sSubPr>
                      <m:e>
                        <m:r>
                          <a:rPr lang="en-US" sz="2900" i="1">
                            <a:latin typeface="Cambria Math"/>
                          </a:rPr>
                          <m:t>𝑝</m:t>
                        </m:r>
                      </m:e>
                      <m:sub>
                        <m:r>
                          <a:rPr lang="en-US" sz="2900" i="1">
                            <a:latin typeface="Cambria Math"/>
                          </a:rPr>
                          <m:t>𝑡</m:t>
                        </m:r>
                      </m:sub>
                    </m:sSub>
                  </m:oMath>
                </a14:m>
                <a:r>
                  <a:rPr lang="en-US" sz="2900" kern="50" dirty="0">
                    <a:latin typeface="Times New Roman"/>
                    <a:ea typeface="PMingLiU"/>
                  </a:rPr>
                  <a:t>. Then according to the EMH, no investors can use this specific information </a:t>
                </a:r>
                <a14:m>
                  <m:oMath xmlns:m="http://schemas.openxmlformats.org/officeDocument/2006/math">
                    <m:sSub>
                      <m:sSubPr>
                        <m:ctrlPr>
                          <a:rPr lang="en-US" sz="2900" i="1">
                            <a:latin typeface="Cambria Math"/>
                          </a:rPr>
                        </m:ctrlPr>
                      </m:sSubPr>
                      <m:e>
                        <m:r>
                          <a:rPr lang="en-US" sz="2900" i="1">
                            <a:latin typeface="Cambria Math"/>
                          </a:rPr>
                          <m:t>𝑧</m:t>
                        </m:r>
                      </m:e>
                      <m:sub>
                        <m:r>
                          <a:rPr lang="en-US" sz="2900" i="1">
                            <a:latin typeface="Cambria Math"/>
                          </a:rPr>
                          <m:t>𝑖𝑡</m:t>
                        </m:r>
                      </m:sub>
                    </m:sSub>
                  </m:oMath>
                </a14:m>
                <a:r>
                  <a:rPr lang="en-US" sz="2900" kern="50" dirty="0">
                    <a:latin typeface="Times New Roman"/>
                    <a:ea typeface="PMingLiU"/>
                  </a:rPr>
                  <a:t> to have any kind of price advantage in the markets.  If the trader’s specific information </a:t>
                </a:r>
                <a14:m>
                  <m:oMath xmlns:m="http://schemas.openxmlformats.org/officeDocument/2006/math">
                    <m:sSub>
                      <m:sSubPr>
                        <m:ctrlPr>
                          <a:rPr lang="en-US" sz="2900" i="1">
                            <a:latin typeface="Cambria Math"/>
                          </a:rPr>
                        </m:ctrlPr>
                      </m:sSubPr>
                      <m:e>
                        <m:r>
                          <a:rPr lang="en-US" sz="2900" i="1">
                            <a:latin typeface="Cambria Math"/>
                          </a:rPr>
                          <m:t>𝑧</m:t>
                        </m:r>
                      </m:e>
                      <m:sub>
                        <m:r>
                          <a:rPr lang="en-US" sz="2900" i="1">
                            <a:latin typeface="Cambria Math"/>
                          </a:rPr>
                          <m:t>𝑖𝑡</m:t>
                        </m:r>
                      </m:sub>
                    </m:sSub>
                  </m:oMath>
                </a14:m>
                <a:r>
                  <a:rPr lang="en-US" sz="2900" kern="50" dirty="0">
                    <a:latin typeface="Times New Roman"/>
                    <a:ea typeface="PMingLiU"/>
                  </a:rPr>
                  <a:t> is already incorporated into the market price, then we can obtain Equation (12.18).</a:t>
                </a:r>
                <a:endParaRPr lang="en-US" sz="2900" b="1" kern="50" dirty="0" smtClean="0">
                  <a:latin typeface="Times New Roman"/>
                  <a:ea typeface="PMingLiU"/>
                </a:endParaRPr>
              </a:p>
              <a:p>
                <a:pPr marL="6350" lvl="1" indent="0">
                  <a:lnSpc>
                    <a:spcPct val="120000"/>
                  </a:lnSpc>
                  <a:spcBef>
                    <a:spcPts val="0"/>
                  </a:spcBef>
                  <a:spcAft>
                    <a:spcPts val="1200"/>
                  </a:spcAft>
                  <a:buClrTx/>
                  <a:buNone/>
                  <a:tabLst>
                    <a:tab pos="4286250" algn="ctr"/>
                    <a:tab pos="8632825" algn="r"/>
                  </a:tabLst>
                </a:pPr>
                <a:r>
                  <a:rPr lang="en-US" sz="2900" dirty="0">
                    <a:latin typeface="Times New Roman" pitchFamily="18" charset="0"/>
                    <a:cs typeface="Times New Roman" pitchFamily="18" charset="0"/>
                  </a:rPr>
                  <a:t>	</a:t>
                </a:r>
                <a14:m>
                  <m:oMath xmlns:m="http://schemas.openxmlformats.org/officeDocument/2006/math">
                    <m:limLow>
                      <m:limLowPr>
                        <m:ctrlPr>
                          <a:rPr lang="en-US" sz="2900" i="1">
                            <a:latin typeface="Cambria Math"/>
                          </a:rPr>
                        </m:ctrlPr>
                      </m:limLowPr>
                      <m:e>
                        <m:r>
                          <a:rPr lang="en-US" sz="2900" i="1">
                            <a:latin typeface="Cambria Math"/>
                          </a:rPr>
                          <m:t>𝐸</m:t>
                        </m:r>
                      </m:e>
                      <m:lim>
                        <m:sSub>
                          <m:sSubPr>
                            <m:ctrlPr>
                              <a:rPr lang="en-US" sz="2900" i="1">
                                <a:latin typeface="Cambria Math"/>
                              </a:rPr>
                            </m:ctrlPr>
                          </m:sSubPr>
                          <m:e>
                            <m:r>
                              <a:rPr lang="en-US" sz="2900" i="1">
                                <a:latin typeface="Cambria Math"/>
                              </a:rPr>
                              <m:t>𝛷</m:t>
                            </m:r>
                          </m:e>
                          <m:sub>
                            <m:r>
                              <a:rPr lang="en-US" sz="2900" i="1">
                                <a:latin typeface="Cambria Math"/>
                              </a:rPr>
                              <m:t>𝑡</m:t>
                            </m:r>
                          </m:sub>
                        </m:sSub>
                      </m:lim>
                    </m:limLow>
                    <m:d>
                      <m:dPr>
                        <m:begChr m:val="{"/>
                        <m:endChr m:val="}"/>
                        <m:ctrlPr>
                          <a:rPr lang="en-US" sz="2900" i="1">
                            <a:latin typeface="Cambria Math"/>
                          </a:rPr>
                        </m:ctrlPr>
                      </m:dPr>
                      <m:e>
                        <m:d>
                          <m:dPr>
                            <m:begChr m:val="["/>
                            <m:endChr m:val="]"/>
                            <m:ctrlPr>
                              <a:rPr lang="en-US" sz="2900" i="1">
                                <a:latin typeface="Cambria Math"/>
                              </a:rPr>
                            </m:ctrlPr>
                          </m:dPr>
                          <m:e>
                            <m:sSub>
                              <m:sSubPr>
                                <m:ctrlPr>
                                  <a:rPr lang="en-US" sz="2900" i="1">
                                    <a:latin typeface="Cambria Math"/>
                                  </a:rPr>
                                </m:ctrlPr>
                              </m:sSubPr>
                              <m:e>
                                <m:r>
                                  <a:rPr lang="en-US" sz="2900" i="1">
                                    <a:latin typeface="Cambria Math"/>
                                  </a:rPr>
                                  <m:t>𝑟</m:t>
                                </m:r>
                              </m:e>
                              <m:sub>
                                <m:r>
                                  <a:rPr lang="en-US" sz="2900" i="1">
                                    <a:latin typeface="Cambria Math"/>
                                  </a:rPr>
                                  <m:t>𝑡</m:t>
                                </m:r>
                                <m:r>
                                  <a:rPr lang="en-US" sz="2900">
                                    <a:latin typeface="Cambria Math"/>
                                  </a:rPr>
                                  <m:t>+</m:t>
                                </m:r>
                                <m:r>
                                  <a:rPr lang="en-US" sz="2900" i="1">
                                    <a:latin typeface="Cambria Math"/>
                                  </a:rPr>
                                  <m:t>𝜏</m:t>
                                </m:r>
                              </m:sub>
                            </m:sSub>
                            <m:r>
                              <a:rPr lang="en-US" sz="2900">
                                <a:latin typeface="Cambria Math"/>
                              </a:rPr>
                              <m:t>−</m:t>
                            </m:r>
                            <m:r>
                              <a:rPr lang="en-US" sz="2900" i="1">
                                <a:latin typeface="Cambria Math"/>
                              </a:rPr>
                              <m:t>𝐸</m:t>
                            </m:r>
                            <m:d>
                              <m:dPr>
                                <m:ctrlPr>
                                  <a:rPr lang="en-US" sz="2900" i="1">
                                    <a:latin typeface="Cambria Math"/>
                                  </a:rPr>
                                </m:ctrlPr>
                              </m:dPr>
                              <m:e>
                                <m:sSub>
                                  <m:sSubPr>
                                    <m:ctrlPr>
                                      <a:rPr lang="en-US" sz="2900" i="1">
                                        <a:latin typeface="Cambria Math"/>
                                      </a:rPr>
                                    </m:ctrlPr>
                                  </m:sSubPr>
                                  <m:e>
                                    <m:r>
                                      <a:rPr lang="en-US" sz="2900" i="1">
                                        <a:latin typeface="Cambria Math"/>
                                      </a:rPr>
                                      <m:t>𝑟</m:t>
                                    </m:r>
                                  </m:e>
                                  <m:sub>
                                    <m:r>
                                      <a:rPr lang="en-US" sz="2900" i="1">
                                        <a:latin typeface="Cambria Math"/>
                                      </a:rPr>
                                      <m:t>𝑡</m:t>
                                    </m:r>
                                    <m:r>
                                      <a:rPr lang="en-US" sz="2900">
                                        <a:latin typeface="Cambria Math"/>
                                      </a:rPr>
                                      <m:t>+</m:t>
                                    </m:r>
                                    <m:r>
                                      <a:rPr lang="en-US" sz="2900" i="1">
                                        <a:latin typeface="Cambria Math"/>
                                      </a:rPr>
                                      <m:t>𝜏</m:t>
                                    </m:r>
                                  </m:sub>
                                </m:sSub>
                                <m:r>
                                  <a:rPr lang="en-US" sz="2900">
                                    <a:latin typeface="Cambria Math"/>
                                  </a:rPr>
                                  <m:t>|</m:t>
                                </m:r>
                                <m:sSub>
                                  <m:sSubPr>
                                    <m:ctrlPr>
                                      <a:rPr lang="en-US" sz="2900" i="1">
                                        <a:latin typeface="Cambria Math"/>
                                      </a:rPr>
                                    </m:ctrlPr>
                                  </m:sSubPr>
                                  <m:e>
                                    <m:r>
                                      <a:rPr lang="en-US" sz="2900" i="1">
                                        <a:latin typeface="Cambria Math"/>
                                      </a:rPr>
                                      <m:t>𝑧</m:t>
                                    </m:r>
                                  </m:e>
                                  <m:sub>
                                    <m:r>
                                      <a:rPr lang="en-US" sz="2900" i="1">
                                        <a:latin typeface="Cambria Math"/>
                                      </a:rPr>
                                      <m:t>𝑖𝑡</m:t>
                                    </m:r>
                                  </m:sub>
                                </m:sSub>
                              </m:e>
                            </m:d>
                            <m:sSub>
                              <m:sSubPr>
                                <m:ctrlPr>
                                  <a:rPr lang="en-US" sz="2900" i="1">
                                    <a:latin typeface="Cambria Math"/>
                                  </a:rPr>
                                </m:ctrlPr>
                              </m:sSubPr>
                              <m:e>
                                <m:r>
                                  <a:rPr lang="en-US" sz="2900" i="1">
                                    <a:latin typeface="Cambria Math"/>
                                  </a:rPr>
                                  <m:t>𝑧</m:t>
                                </m:r>
                              </m:e>
                              <m:sub>
                                <m:r>
                                  <a:rPr lang="en-US" sz="2900" i="1">
                                    <a:latin typeface="Cambria Math"/>
                                  </a:rPr>
                                  <m:t>𝑖𝑡</m:t>
                                </m:r>
                              </m:sub>
                            </m:sSub>
                          </m:e>
                        </m:d>
                      </m:e>
                    </m:d>
                    <m:r>
                      <a:rPr lang="en-US" sz="2900">
                        <a:latin typeface="Cambria Math"/>
                      </a:rPr>
                      <m:t>=0</m:t>
                    </m:r>
                  </m:oMath>
                </a14:m>
                <a:r>
                  <a:rPr lang="en-US" sz="2900" dirty="0">
                    <a:latin typeface="Times New Roman" pitchFamily="18" charset="0"/>
                    <a:cs typeface="Times New Roman" pitchFamily="18" charset="0"/>
                  </a:rPr>
                  <a:t>	(</a:t>
                </a:r>
                <a:r>
                  <a:rPr lang="en-US" sz="2900" dirty="0" smtClean="0">
                    <a:latin typeface="Times New Roman" pitchFamily="18" charset="0"/>
                    <a:cs typeface="Times New Roman" pitchFamily="18" charset="0"/>
                  </a:rPr>
                  <a:t>12.18)</a:t>
                </a:r>
              </a:p>
              <a:p>
                <a:pPr marL="6350" lvl="1" indent="0">
                  <a:lnSpc>
                    <a:spcPct val="120000"/>
                  </a:lnSpc>
                  <a:spcBef>
                    <a:spcPts val="0"/>
                  </a:spcBef>
                  <a:spcAft>
                    <a:spcPts val="1200"/>
                  </a:spcAft>
                  <a:buClrTx/>
                  <a:buNone/>
                  <a:tabLst>
                    <a:tab pos="4286250" algn="ctr"/>
                    <a:tab pos="8632825" algn="r"/>
                  </a:tabLst>
                </a:pPr>
                <a:r>
                  <a:rPr lang="en-US" sz="2900" kern="50" dirty="0">
                    <a:latin typeface="Times New Roman"/>
                    <a:ea typeface="PMingLiU"/>
                  </a:rPr>
                  <a:t>However, most tests of the random walk hypothesis amount to a statement about serial </a:t>
                </a:r>
                <a:r>
                  <a:rPr lang="en-US" sz="2900" kern="50" dirty="0" smtClean="0">
                    <a:latin typeface="Times New Roman"/>
                    <a:ea typeface="PMingLiU"/>
                  </a:rPr>
                  <a:t>covariance, modifying the previous into the following equation:</a:t>
                </a:r>
                <a:endParaRPr lang="en-US" sz="2900" kern="50" dirty="0">
                  <a:latin typeface="Times New Roman"/>
                  <a:ea typeface="PMingLiU"/>
                </a:endParaRPr>
              </a:p>
              <a:p>
                <a:pPr marL="6350" lvl="1" indent="0">
                  <a:lnSpc>
                    <a:spcPct val="120000"/>
                  </a:lnSpc>
                  <a:spcBef>
                    <a:spcPts val="0"/>
                  </a:spcBef>
                  <a:spcAft>
                    <a:spcPts val="1200"/>
                  </a:spcAft>
                  <a:buClrTx/>
                  <a:buNone/>
                  <a:tabLst>
                    <a:tab pos="4286250" algn="ctr"/>
                    <a:tab pos="8632825" algn="r"/>
                  </a:tabLst>
                </a:pPr>
                <a:r>
                  <a:rPr lang="en-US" sz="2900" dirty="0" smtClean="0">
                    <a:latin typeface="Times New Roman" pitchFamily="18" charset="0"/>
                    <a:cs typeface="Times New Roman" pitchFamily="18" charset="0"/>
                  </a:rPr>
                  <a:t>	</a:t>
                </a:r>
                <a14:m>
                  <m:oMath xmlns:m="http://schemas.openxmlformats.org/officeDocument/2006/math">
                    <m:sSub>
                      <m:sSubPr>
                        <m:ctrlPr>
                          <a:rPr lang="en-US" sz="2900" i="1">
                            <a:latin typeface="Cambria Math"/>
                          </a:rPr>
                        </m:ctrlPr>
                      </m:sSubPr>
                      <m:e>
                        <m:r>
                          <a:rPr lang="en-US" sz="2900" i="1">
                            <a:latin typeface="Cambria Math"/>
                          </a:rPr>
                          <m:t>𝛾</m:t>
                        </m:r>
                      </m:e>
                      <m:sub>
                        <m:r>
                          <a:rPr lang="en-US" sz="2900" i="1">
                            <a:latin typeface="Cambria Math"/>
                          </a:rPr>
                          <m:t>𝜏</m:t>
                        </m:r>
                      </m:sub>
                    </m:sSub>
                    <m:r>
                      <a:rPr lang="en-US" sz="2900">
                        <a:latin typeface="Cambria Math"/>
                      </a:rPr>
                      <m:t>=</m:t>
                    </m:r>
                    <m:r>
                      <a:rPr lang="en-US" sz="2900" i="1">
                        <a:latin typeface="Cambria Math"/>
                      </a:rPr>
                      <m:t>𝐸</m:t>
                    </m:r>
                    <m:d>
                      <m:dPr>
                        <m:begChr m:val="{"/>
                        <m:endChr m:val="}"/>
                        <m:ctrlPr>
                          <a:rPr lang="en-US" sz="2900" i="1">
                            <a:latin typeface="Cambria Math"/>
                          </a:rPr>
                        </m:ctrlPr>
                      </m:dPr>
                      <m:e>
                        <m:d>
                          <m:dPr>
                            <m:begChr m:val="["/>
                            <m:endChr m:val="]"/>
                            <m:ctrlPr>
                              <a:rPr lang="en-US" sz="2900" i="1">
                                <a:latin typeface="Cambria Math"/>
                              </a:rPr>
                            </m:ctrlPr>
                          </m:dPr>
                          <m:e>
                            <m:sSub>
                              <m:sSubPr>
                                <m:ctrlPr>
                                  <a:rPr lang="en-US" sz="2900" i="1">
                                    <a:latin typeface="Cambria Math"/>
                                  </a:rPr>
                                </m:ctrlPr>
                              </m:sSubPr>
                              <m:e>
                                <m:r>
                                  <a:rPr lang="en-US" sz="2900" i="1">
                                    <a:latin typeface="Cambria Math"/>
                                  </a:rPr>
                                  <m:t>𝑟</m:t>
                                </m:r>
                              </m:e>
                              <m:sub>
                                <m:r>
                                  <a:rPr lang="en-US" sz="2900" i="1">
                                    <a:latin typeface="Cambria Math"/>
                                  </a:rPr>
                                  <m:t>𝑡</m:t>
                                </m:r>
                                <m:r>
                                  <a:rPr lang="en-US" sz="2900">
                                    <a:latin typeface="Cambria Math"/>
                                  </a:rPr>
                                  <m:t>+</m:t>
                                </m:r>
                                <m:r>
                                  <a:rPr lang="en-US" sz="2900" i="1">
                                    <a:latin typeface="Cambria Math"/>
                                  </a:rPr>
                                  <m:t>𝜏</m:t>
                                </m:r>
                              </m:sub>
                            </m:sSub>
                            <m:r>
                              <a:rPr lang="en-US" sz="2900">
                                <a:latin typeface="Cambria Math"/>
                              </a:rPr>
                              <m:t>−</m:t>
                            </m:r>
                            <m:r>
                              <a:rPr lang="en-US" sz="2900" i="1">
                                <a:latin typeface="Cambria Math"/>
                              </a:rPr>
                              <m:t>𝐸</m:t>
                            </m:r>
                            <m:d>
                              <m:dPr>
                                <m:ctrlPr>
                                  <a:rPr lang="en-US" sz="2900" i="1">
                                    <a:latin typeface="Cambria Math"/>
                                  </a:rPr>
                                </m:ctrlPr>
                              </m:dPr>
                              <m:e>
                                <m:r>
                                  <a:rPr lang="en-US" sz="2900" i="1">
                                    <a:latin typeface="Cambria Math"/>
                                  </a:rPr>
                                  <m:t>𝑟</m:t>
                                </m:r>
                              </m:e>
                            </m:d>
                          </m:e>
                        </m:d>
                        <m:d>
                          <m:dPr>
                            <m:begChr m:val="["/>
                            <m:endChr m:val="]"/>
                            <m:ctrlPr>
                              <a:rPr lang="en-US" sz="2900" i="1">
                                <a:latin typeface="Cambria Math"/>
                              </a:rPr>
                            </m:ctrlPr>
                          </m:dPr>
                          <m:e>
                            <m:sSub>
                              <m:sSubPr>
                                <m:ctrlPr>
                                  <a:rPr lang="en-US" sz="2900" i="1">
                                    <a:latin typeface="Cambria Math"/>
                                  </a:rPr>
                                </m:ctrlPr>
                              </m:sSubPr>
                              <m:e>
                                <m:r>
                                  <a:rPr lang="en-US" sz="2900" i="1">
                                    <a:latin typeface="Cambria Math"/>
                                  </a:rPr>
                                  <m:t>𝑟</m:t>
                                </m:r>
                              </m:e>
                              <m:sub>
                                <m:r>
                                  <a:rPr lang="en-US" sz="2900" i="1">
                                    <a:latin typeface="Cambria Math"/>
                                  </a:rPr>
                                  <m:t>𝑡</m:t>
                                </m:r>
                              </m:sub>
                            </m:sSub>
                            <m:r>
                              <a:rPr lang="en-US" sz="2900">
                                <a:latin typeface="Cambria Math"/>
                              </a:rPr>
                              <m:t>−</m:t>
                            </m:r>
                            <m:r>
                              <a:rPr lang="en-US" sz="2900" i="1">
                                <a:latin typeface="Cambria Math"/>
                              </a:rPr>
                              <m:t>𝐸</m:t>
                            </m:r>
                            <m:d>
                              <m:dPr>
                                <m:ctrlPr>
                                  <a:rPr lang="en-US" sz="2900" i="1">
                                    <a:latin typeface="Cambria Math"/>
                                  </a:rPr>
                                </m:ctrlPr>
                              </m:dPr>
                              <m:e>
                                <m:r>
                                  <a:rPr lang="en-US" sz="2900" i="1">
                                    <a:latin typeface="Cambria Math"/>
                                  </a:rPr>
                                  <m:t>𝑟</m:t>
                                </m:r>
                              </m:e>
                            </m:d>
                          </m:e>
                        </m:d>
                      </m:e>
                    </m:d>
                    <m:r>
                      <a:rPr lang="en-US" sz="2900">
                        <a:latin typeface="Cambria Math"/>
                      </a:rPr>
                      <m:t>=</m:t>
                    </m:r>
                    <m:r>
                      <a:rPr lang="en-US" sz="2900" i="1">
                        <a:latin typeface="Cambria Math"/>
                      </a:rPr>
                      <m:t>𝐸</m:t>
                    </m:r>
                    <m:d>
                      <m:dPr>
                        <m:begChr m:val="{"/>
                        <m:endChr m:val="}"/>
                        <m:ctrlPr>
                          <a:rPr lang="en-US" sz="2900" i="1">
                            <a:latin typeface="Cambria Math"/>
                          </a:rPr>
                        </m:ctrlPr>
                      </m:dPr>
                      <m:e>
                        <m:d>
                          <m:dPr>
                            <m:begChr m:val="["/>
                            <m:endChr m:val="]"/>
                            <m:ctrlPr>
                              <a:rPr lang="en-US" sz="2900" i="1">
                                <a:latin typeface="Cambria Math"/>
                              </a:rPr>
                            </m:ctrlPr>
                          </m:dPr>
                          <m:e>
                            <m:sSub>
                              <m:sSubPr>
                                <m:ctrlPr>
                                  <a:rPr lang="en-US" sz="2900" i="1">
                                    <a:latin typeface="Cambria Math"/>
                                  </a:rPr>
                                </m:ctrlPr>
                              </m:sSubPr>
                              <m:e>
                                <m:r>
                                  <a:rPr lang="en-US" sz="2900" i="1">
                                    <a:latin typeface="Cambria Math"/>
                                  </a:rPr>
                                  <m:t>𝑟</m:t>
                                </m:r>
                              </m:e>
                              <m:sub>
                                <m:r>
                                  <a:rPr lang="en-US" sz="2900" i="1">
                                    <a:latin typeface="Cambria Math"/>
                                  </a:rPr>
                                  <m:t>𝑡</m:t>
                                </m:r>
                                <m:r>
                                  <a:rPr lang="en-US" sz="2900">
                                    <a:latin typeface="Cambria Math"/>
                                  </a:rPr>
                                  <m:t>+</m:t>
                                </m:r>
                                <m:r>
                                  <a:rPr lang="en-US" sz="2900" i="1">
                                    <a:latin typeface="Cambria Math"/>
                                  </a:rPr>
                                  <m:t>𝜏</m:t>
                                </m:r>
                              </m:sub>
                            </m:sSub>
                            <m:r>
                              <a:rPr lang="en-US" sz="2900">
                                <a:latin typeface="Cambria Math"/>
                              </a:rPr>
                              <m:t>−</m:t>
                            </m:r>
                            <m:r>
                              <a:rPr lang="en-US" sz="2900" i="1">
                                <a:latin typeface="Cambria Math"/>
                              </a:rPr>
                              <m:t>𝐸</m:t>
                            </m:r>
                            <m:d>
                              <m:dPr>
                                <m:ctrlPr>
                                  <a:rPr lang="en-US" sz="2900" i="1">
                                    <a:latin typeface="Cambria Math"/>
                                  </a:rPr>
                                </m:ctrlPr>
                              </m:dPr>
                              <m:e>
                                <m:r>
                                  <a:rPr lang="en-US" sz="2900" i="1">
                                    <a:latin typeface="Cambria Math"/>
                                  </a:rPr>
                                  <m:t>𝑟</m:t>
                                </m:r>
                              </m:e>
                            </m:d>
                          </m:e>
                        </m:d>
                        <m:sSub>
                          <m:sSubPr>
                            <m:ctrlPr>
                              <a:rPr lang="en-US" sz="2900" i="1">
                                <a:latin typeface="Cambria Math"/>
                              </a:rPr>
                            </m:ctrlPr>
                          </m:sSubPr>
                          <m:e>
                            <m:r>
                              <a:rPr lang="en-US" sz="2900" i="1">
                                <a:latin typeface="Cambria Math"/>
                              </a:rPr>
                              <m:t>𝑟</m:t>
                            </m:r>
                          </m:e>
                          <m:sub>
                            <m:r>
                              <a:rPr lang="en-US" sz="2900" i="1">
                                <a:latin typeface="Cambria Math"/>
                              </a:rPr>
                              <m:t>𝑡</m:t>
                            </m:r>
                          </m:sub>
                        </m:sSub>
                      </m:e>
                    </m:d>
                    <m:r>
                      <a:rPr lang="en-US" sz="2900">
                        <a:latin typeface="Cambria Math"/>
                      </a:rPr>
                      <m:t>=0</m:t>
                    </m:r>
                  </m:oMath>
                </a14:m>
                <a:r>
                  <a:rPr lang="en-US" sz="2900" dirty="0">
                    <a:latin typeface="Times New Roman" pitchFamily="18" charset="0"/>
                    <a:cs typeface="Times New Roman" pitchFamily="18" charset="0"/>
                  </a:rPr>
                  <a:t>	(</a:t>
                </a:r>
                <a:r>
                  <a:rPr lang="en-US" sz="2900" dirty="0" smtClean="0">
                    <a:latin typeface="Times New Roman" pitchFamily="18" charset="0"/>
                    <a:cs typeface="Times New Roman" pitchFamily="18" charset="0"/>
                  </a:rPr>
                  <a:t>12.19)</a:t>
                </a:r>
                <a:endParaRPr lang="en-US" sz="2900" dirty="0">
                  <a:latin typeface="Times New Roman" pitchFamily="18" charset="0"/>
                  <a:cs typeface="Times New Roman" pitchFamily="18" charset="0"/>
                </a:endParaRPr>
              </a:p>
              <a:p>
                <a:pPr marL="0" indent="0">
                  <a:lnSpc>
                    <a:spcPct val="120000"/>
                  </a:lnSpc>
                  <a:buNone/>
                </a:pPr>
                <a:r>
                  <a:rPr lang="en-US" sz="2900" dirty="0">
                    <a:latin typeface="Times New Roman" pitchFamily="18" charset="0"/>
                    <a:cs typeface="Times New Roman" pitchFamily="18" charset="0"/>
                  </a:rPr>
                  <a:t>This expression corresponds to Eq. (12.A1) on the strong presumption that the market information </a:t>
                </a:r>
                <a14:m>
                  <m:oMath xmlns:m="http://schemas.openxmlformats.org/officeDocument/2006/math">
                    <m:sSub>
                      <m:sSubPr>
                        <m:ctrlPr>
                          <a:rPr lang="en-US" sz="2900" i="1">
                            <a:latin typeface="Cambria Math"/>
                          </a:rPr>
                        </m:ctrlPr>
                      </m:sSubPr>
                      <m:e>
                        <m:r>
                          <a:rPr lang="en-US" sz="2900" i="1">
                            <a:latin typeface="Cambria Math"/>
                          </a:rPr>
                          <m:t>𝛷</m:t>
                        </m:r>
                      </m:e>
                      <m:sub>
                        <m:r>
                          <a:rPr lang="en-US" sz="2900" i="1">
                            <a:latin typeface="Cambria Math"/>
                          </a:rPr>
                          <m:t>𝑡</m:t>
                        </m:r>
                      </m:sub>
                    </m:sSub>
                  </m:oMath>
                </a14:m>
                <a:r>
                  <a:rPr lang="en-US" sz="2900" dirty="0">
                    <a:latin typeface="Times New Roman" pitchFamily="18" charset="0"/>
                    <a:cs typeface="Times New Roman" pitchFamily="18" charset="0"/>
                  </a:rPr>
                  <a:t> is time invariant. </a:t>
                </a:r>
              </a:p>
            </p:txBody>
          </p:sp>
        </mc:Choice>
        <mc:Fallback xmlns="">
          <p:sp>
            <p:nvSpPr>
              <p:cNvPr id="7" name="Content Placeholder 4"/>
              <p:cNvSpPr>
                <a:spLocks noGrp="1" noRot="1" noChangeAspect="1" noMove="1" noResize="1" noEditPoints="1" noAdjustHandles="1" noChangeArrowheads="1" noChangeShapeType="1" noTextEdit="1"/>
              </p:cNvSpPr>
              <p:nvPr>
                <p:ph idx="1"/>
              </p:nvPr>
            </p:nvSpPr>
            <p:spPr>
              <a:xfrm>
                <a:off x="152400" y="1143000"/>
                <a:ext cx="8839200" cy="5334000"/>
              </a:xfrm>
              <a:blipFill rotWithShape="1">
                <a:blip r:embed="rId2"/>
                <a:stretch>
                  <a:fillRect l="-1034" t="-914" r="-2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48</a:t>
            </a:fld>
            <a:endParaRPr lang="en-US">
              <a:solidFill>
                <a:schemeClr val="accent6">
                  <a:lumMod val="20000"/>
                  <a:lumOff val="80000"/>
                </a:schemeClr>
              </a:solidFill>
            </a:endParaRPr>
          </a:p>
        </p:txBody>
      </p:sp>
    </p:spTree>
    <p:extLst>
      <p:ext uri="{BB962C8B-B14F-4D97-AF65-F5344CB8AC3E}">
        <p14:creationId xmlns:p14="http://schemas.microsoft.com/office/powerpoint/2010/main" val="15591994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1"/>
            <a:ext cx="8839200" cy="669600"/>
          </a:xfrm>
        </p:spPr>
        <p:txBody>
          <a:bodyPr/>
          <a:lstStyle/>
          <a:p>
            <a:r>
              <a:rPr lang="en-US" dirty="0">
                <a:latin typeface="Times New Roman" pitchFamily="18" charset="0"/>
                <a:cs typeface="Times New Roman" pitchFamily="18" charset="0"/>
              </a:rPr>
              <a:t>12.6 Market Anomalies</a:t>
            </a:r>
          </a:p>
        </p:txBody>
      </p:sp>
      <p:sp>
        <p:nvSpPr>
          <p:cNvPr id="8" name="Content Placeholder 7"/>
          <p:cNvSpPr>
            <a:spLocks noGrp="1"/>
          </p:cNvSpPr>
          <p:nvPr>
            <p:ph idx="1"/>
          </p:nvPr>
        </p:nvSpPr>
        <p:spPr>
          <a:xfrm>
            <a:off x="152400" y="1219201"/>
            <a:ext cx="8839200" cy="4495800"/>
          </a:xfrm>
        </p:spPr>
        <p:txBody>
          <a:bodyPr>
            <a:normAutofit/>
          </a:bodyPr>
          <a:lstStyle/>
          <a:p>
            <a:pPr>
              <a:buClrTx/>
            </a:pPr>
            <a:r>
              <a:rPr lang="en-US" sz="2800" kern="50" dirty="0" smtClean="0">
                <a:latin typeface="Times New Roman"/>
                <a:ea typeface="PMingLiU"/>
              </a:rPr>
              <a:t>If </a:t>
            </a:r>
            <a:r>
              <a:rPr lang="en-US" sz="2800" kern="50" dirty="0">
                <a:latin typeface="Times New Roman"/>
                <a:ea typeface="PMingLiU"/>
              </a:rPr>
              <a:t>information is fully reflected in security prices, the market is efficient and it is not worthwhile to pay for information that is already impounded in security prices</a:t>
            </a:r>
            <a:r>
              <a:rPr lang="en-US" sz="2800" kern="50" dirty="0" smtClean="0">
                <a:latin typeface="Times New Roman"/>
                <a:ea typeface="PMingLiU"/>
              </a:rPr>
              <a:t>.</a:t>
            </a:r>
          </a:p>
          <a:p>
            <a:pPr>
              <a:buClrTx/>
            </a:pPr>
            <a:r>
              <a:rPr lang="en-US" sz="2800" kern="50" dirty="0" smtClean="0">
                <a:latin typeface="Times New Roman"/>
                <a:ea typeface="PMingLiU"/>
              </a:rPr>
              <a:t>However</a:t>
            </a:r>
            <a:r>
              <a:rPr lang="en-US" sz="2800" kern="50" dirty="0">
                <a:latin typeface="Times New Roman"/>
                <a:ea typeface="PMingLiU"/>
              </a:rPr>
              <a:t>, </a:t>
            </a:r>
            <a:r>
              <a:rPr lang="en-US" sz="2800" kern="50" dirty="0" smtClean="0">
                <a:latin typeface="Times New Roman"/>
                <a:ea typeface="PMingLiU"/>
              </a:rPr>
              <a:t>at times, there are irregularities in markets </a:t>
            </a:r>
            <a:r>
              <a:rPr lang="en-US" sz="2800" kern="50" dirty="0">
                <a:latin typeface="Times New Roman"/>
                <a:ea typeface="PMingLiU"/>
              </a:rPr>
              <a:t>called </a:t>
            </a:r>
            <a:r>
              <a:rPr lang="en-US" sz="2800" b="1" kern="50" dirty="0">
                <a:latin typeface="Times New Roman"/>
                <a:ea typeface="PMingLiU"/>
              </a:rPr>
              <a:t>market </a:t>
            </a:r>
            <a:r>
              <a:rPr lang="en-US" sz="2800" b="1" kern="50" dirty="0" smtClean="0">
                <a:latin typeface="Times New Roman"/>
                <a:ea typeface="PMingLiU"/>
              </a:rPr>
              <a:t>anomalies</a:t>
            </a:r>
            <a:r>
              <a:rPr lang="en-US" sz="2800" kern="50" dirty="0" smtClean="0">
                <a:latin typeface="Times New Roman"/>
                <a:ea typeface="PMingLiU"/>
              </a:rPr>
              <a:t> that cause disruption</a:t>
            </a:r>
            <a:r>
              <a:rPr lang="en-US" sz="2800" b="1" kern="50" dirty="0" smtClean="0">
                <a:latin typeface="Times New Roman"/>
                <a:ea typeface="PMingLiU"/>
              </a:rPr>
              <a:t>.</a:t>
            </a:r>
            <a:r>
              <a:rPr lang="en-US" sz="2800" kern="50" dirty="0" smtClean="0">
                <a:latin typeface="Times New Roman"/>
                <a:ea typeface="PMingLiU"/>
              </a:rPr>
              <a:t> </a:t>
            </a:r>
            <a:r>
              <a:rPr lang="en-US" sz="2800" kern="50" dirty="0">
                <a:latin typeface="Times New Roman"/>
                <a:ea typeface="PMingLiU"/>
              </a:rPr>
              <a:t>Three of the most heavily researched anomalies </a:t>
            </a:r>
            <a:r>
              <a:rPr lang="en-US" sz="2800" kern="50" dirty="0" smtClean="0">
                <a:latin typeface="Times New Roman"/>
                <a:ea typeface="PMingLiU"/>
              </a:rPr>
              <a:t>are:</a:t>
            </a:r>
          </a:p>
          <a:p>
            <a:pPr marL="968375" lvl="1" indent="-514350">
              <a:buClrTx/>
              <a:buFont typeface="+mj-lt"/>
              <a:buAutoNum type="arabicPeriod"/>
            </a:pPr>
            <a:r>
              <a:rPr lang="en-US" kern="50" dirty="0" smtClean="0">
                <a:latin typeface="Times New Roman"/>
                <a:ea typeface="PMingLiU"/>
              </a:rPr>
              <a:t>P/E effect,</a:t>
            </a:r>
          </a:p>
          <a:p>
            <a:pPr marL="968375" lvl="1" indent="-514350">
              <a:buClrTx/>
              <a:buFont typeface="+mj-lt"/>
              <a:buAutoNum type="arabicPeriod"/>
            </a:pPr>
            <a:r>
              <a:rPr lang="en-US" kern="50" dirty="0" smtClean="0">
                <a:latin typeface="Times New Roman"/>
                <a:ea typeface="PMingLiU"/>
              </a:rPr>
              <a:t>size </a:t>
            </a:r>
            <a:r>
              <a:rPr lang="en-US" kern="50" dirty="0">
                <a:latin typeface="Times New Roman"/>
                <a:ea typeface="PMingLiU"/>
              </a:rPr>
              <a:t>effect, and </a:t>
            </a:r>
            <a:endParaRPr lang="en-US" kern="50" dirty="0" smtClean="0">
              <a:latin typeface="Times New Roman"/>
              <a:ea typeface="PMingLiU"/>
            </a:endParaRPr>
          </a:p>
          <a:p>
            <a:pPr marL="968375" lvl="1" indent="-514350">
              <a:buClrTx/>
              <a:buFont typeface="+mj-lt"/>
              <a:buAutoNum type="arabicPeriod"/>
            </a:pPr>
            <a:r>
              <a:rPr lang="en-US" kern="50" dirty="0" smtClean="0">
                <a:latin typeface="Times New Roman"/>
                <a:ea typeface="PMingLiU"/>
              </a:rPr>
              <a:t>January effect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49</a:t>
            </a:fld>
            <a:endParaRPr lang="en-US">
              <a:solidFill>
                <a:schemeClr val="accent6">
                  <a:lumMod val="20000"/>
                  <a:lumOff val="80000"/>
                </a:schemeClr>
              </a:solidFill>
            </a:endParaRPr>
          </a:p>
        </p:txBody>
      </p:sp>
    </p:spTree>
    <p:extLst>
      <p:ext uri="{BB962C8B-B14F-4D97-AF65-F5344CB8AC3E}">
        <p14:creationId xmlns:p14="http://schemas.microsoft.com/office/powerpoint/2010/main" val="36473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447800"/>
            <a:ext cx="8839200" cy="4800600"/>
          </a:xfrm>
        </p:spPr>
        <p:txBody>
          <a:bodyPr>
            <a:noAutofit/>
          </a:bodyPr>
          <a:lstStyle/>
          <a:p>
            <a:pPr marL="0" marR="0" indent="0" algn="just">
              <a:lnSpc>
                <a:spcPct val="120000"/>
              </a:lnSpc>
              <a:spcBef>
                <a:spcPts val="0"/>
              </a:spcBef>
              <a:spcAft>
                <a:spcPts val="0"/>
              </a:spcAft>
              <a:buNone/>
            </a:pPr>
            <a:r>
              <a:rPr lang="en-US" sz="1800" kern="50" dirty="0">
                <a:latin typeface="Times New Roman"/>
                <a:ea typeface="PMingLiU"/>
              </a:rPr>
              <a:t>In general, the financial statements of the firm value the physical assets at historical cost less accumulated depreciation. This is known as </a:t>
            </a:r>
            <a:r>
              <a:rPr lang="en-US" sz="1800" b="1" kern="50" dirty="0">
                <a:latin typeface="Times New Roman"/>
                <a:ea typeface="PMingLiU"/>
              </a:rPr>
              <a:t>book </a:t>
            </a:r>
            <a:r>
              <a:rPr lang="en-US" sz="1800" b="1" kern="50" dirty="0" smtClean="0">
                <a:latin typeface="Times New Roman"/>
                <a:ea typeface="PMingLiU"/>
              </a:rPr>
              <a:t>value.  </a:t>
            </a:r>
            <a:r>
              <a:rPr lang="en-US" sz="1800" kern="50" dirty="0" smtClean="0">
                <a:latin typeface="Times New Roman"/>
                <a:ea typeface="PMingLiU"/>
              </a:rPr>
              <a:t>On the other hand, </a:t>
            </a:r>
            <a:r>
              <a:rPr lang="en-US" sz="1800" b="1" kern="50" dirty="0" smtClean="0">
                <a:latin typeface="Times New Roman"/>
                <a:ea typeface="PMingLiU"/>
              </a:rPr>
              <a:t>market </a:t>
            </a:r>
            <a:r>
              <a:rPr lang="en-US" sz="1800" b="1" kern="50" dirty="0">
                <a:latin typeface="Times New Roman"/>
                <a:ea typeface="PMingLiU"/>
              </a:rPr>
              <a:t>value</a:t>
            </a:r>
            <a:r>
              <a:rPr lang="en-US" sz="1800" kern="50" dirty="0">
                <a:latin typeface="Times New Roman"/>
                <a:ea typeface="PMingLiU"/>
              </a:rPr>
              <a:t> </a:t>
            </a:r>
            <a:r>
              <a:rPr lang="en-US" sz="1800" kern="50" dirty="0" smtClean="0">
                <a:latin typeface="Times New Roman"/>
                <a:ea typeface="PMingLiU"/>
              </a:rPr>
              <a:t>is value </a:t>
            </a:r>
            <a:r>
              <a:rPr lang="en-US" sz="1800" kern="50" dirty="0">
                <a:latin typeface="Times New Roman"/>
                <a:ea typeface="PMingLiU"/>
              </a:rPr>
              <a:t>in terms of market </a:t>
            </a:r>
            <a:r>
              <a:rPr lang="en-US" sz="1800" kern="50" dirty="0" smtClean="0">
                <a:latin typeface="Times New Roman"/>
                <a:ea typeface="PMingLiU"/>
              </a:rPr>
              <a:t>price.</a:t>
            </a:r>
          </a:p>
          <a:p>
            <a:pPr marL="0" marR="0" indent="0" algn="just">
              <a:lnSpc>
                <a:spcPct val="120000"/>
              </a:lnSpc>
              <a:spcBef>
                <a:spcPts val="0"/>
              </a:spcBef>
              <a:spcAft>
                <a:spcPts val="0"/>
              </a:spcAft>
              <a:buNone/>
            </a:pPr>
            <a:endParaRPr lang="en-US" sz="1000" kern="50" dirty="0">
              <a:latin typeface="Times New Roman"/>
              <a:ea typeface="PMingLiU"/>
            </a:endParaRPr>
          </a:p>
          <a:p>
            <a:pPr marL="0" marR="0" indent="0" algn="just">
              <a:lnSpc>
                <a:spcPct val="120000"/>
              </a:lnSpc>
              <a:spcBef>
                <a:spcPts val="0"/>
              </a:spcBef>
              <a:spcAft>
                <a:spcPts val="0"/>
              </a:spcAft>
              <a:buNone/>
            </a:pPr>
            <a:r>
              <a:rPr lang="en-US" sz="1800" u="sng" kern="50" dirty="0" smtClean="0">
                <a:latin typeface="Times New Roman"/>
                <a:ea typeface="PMingLiU"/>
              </a:rPr>
              <a:t>Recording Value of Different Assets:</a:t>
            </a:r>
          </a:p>
          <a:p>
            <a:pPr algn="just">
              <a:lnSpc>
                <a:spcPct val="120000"/>
              </a:lnSpc>
              <a:spcBef>
                <a:spcPts val="0"/>
              </a:spcBef>
              <a:buClrTx/>
            </a:pPr>
            <a:r>
              <a:rPr lang="en-US" sz="1800" b="1" kern="50" dirty="0">
                <a:latin typeface="Times New Roman"/>
                <a:ea typeface="PMingLiU"/>
              </a:rPr>
              <a:t>Land</a:t>
            </a:r>
            <a:r>
              <a:rPr lang="en-US" sz="1800" kern="50" dirty="0">
                <a:latin typeface="Times New Roman"/>
                <a:ea typeface="PMingLiU"/>
              </a:rPr>
              <a:t> is not depreciated in the financial statements of the </a:t>
            </a:r>
            <a:r>
              <a:rPr lang="en-US" sz="1800" kern="50" dirty="0" smtClean="0">
                <a:latin typeface="Times New Roman"/>
                <a:ea typeface="PMingLiU"/>
              </a:rPr>
              <a:t>firm unless </a:t>
            </a:r>
            <a:r>
              <a:rPr lang="en-US" sz="1800" kern="50" dirty="0">
                <a:latin typeface="Times New Roman"/>
                <a:ea typeface="PMingLiU"/>
              </a:rPr>
              <a:t>some “arm’s length” transaction has taken place to objectively verify the value</a:t>
            </a:r>
            <a:r>
              <a:rPr lang="en-US" sz="1800" kern="50" dirty="0" smtClean="0">
                <a:latin typeface="Times New Roman"/>
                <a:ea typeface="PMingLiU"/>
              </a:rPr>
              <a:t>.</a:t>
            </a:r>
          </a:p>
          <a:p>
            <a:pPr algn="just">
              <a:lnSpc>
                <a:spcPct val="120000"/>
              </a:lnSpc>
              <a:spcBef>
                <a:spcPts val="0"/>
              </a:spcBef>
              <a:buClrTx/>
            </a:pPr>
            <a:r>
              <a:rPr lang="en-US" sz="1800" kern="50" dirty="0" smtClean="0">
                <a:latin typeface="Times New Roman"/>
                <a:ea typeface="PMingLiU"/>
              </a:rPr>
              <a:t>M</a:t>
            </a:r>
            <a:r>
              <a:rPr lang="en-US" sz="1800" b="1" kern="50" dirty="0" smtClean="0">
                <a:latin typeface="Times New Roman"/>
                <a:ea typeface="PMingLiU"/>
              </a:rPr>
              <a:t>arketable </a:t>
            </a:r>
            <a:r>
              <a:rPr lang="en-US" sz="1800" b="1" kern="50" dirty="0">
                <a:latin typeface="Times New Roman"/>
                <a:ea typeface="PMingLiU"/>
              </a:rPr>
              <a:t>equity securities </a:t>
            </a:r>
            <a:r>
              <a:rPr lang="en-US" sz="1800" kern="50" dirty="0">
                <a:latin typeface="Times New Roman"/>
                <a:ea typeface="PMingLiU"/>
              </a:rPr>
              <a:t>is </a:t>
            </a:r>
            <a:r>
              <a:rPr lang="en-US" sz="1800" kern="50" dirty="0" smtClean="0">
                <a:latin typeface="Times New Roman"/>
                <a:ea typeface="PMingLiU"/>
              </a:rPr>
              <a:t>recorded </a:t>
            </a:r>
            <a:r>
              <a:rPr lang="en-US" sz="1800" kern="50" dirty="0">
                <a:latin typeface="Times New Roman"/>
                <a:ea typeface="PMingLiU"/>
              </a:rPr>
              <a:t>at the lower of initial cost or market value</a:t>
            </a:r>
            <a:r>
              <a:rPr lang="en-US" sz="1800" kern="50" dirty="0" smtClean="0">
                <a:latin typeface="Times New Roman"/>
                <a:ea typeface="PMingLiU"/>
              </a:rPr>
              <a:t>.</a:t>
            </a:r>
          </a:p>
          <a:p>
            <a:pPr algn="just">
              <a:lnSpc>
                <a:spcPct val="120000"/>
              </a:lnSpc>
              <a:spcBef>
                <a:spcPts val="0"/>
              </a:spcBef>
              <a:buClrTx/>
            </a:pPr>
            <a:r>
              <a:rPr lang="en-US" sz="1800" b="1" kern="50" dirty="0">
                <a:latin typeface="Times New Roman"/>
                <a:ea typeface="PMingLiU"/>
              </a:rPr>
              <a:t>Long-term bond investments </a:t>
            </a:r>
            <a:r>
              <a:rPr lang="en-US" sz="1800" kern="50" dirty="0">
                <a:latin typeface="Times New Roman"/>
                <a:ea typeface="PMingLiU"/>
              </a:rPr>
              <a:t>are recorded at initial cost</a:t>
            </a:r>
            <a:r>
              <a:rPr lang="en-US" sz="1800" kern="50" dirty="0" smtClean="0">
                <a:latin typeface="Times New Roman"/>
                <a:ea typeface="PMingLiU"/>
              </a:rPr>
              <a:t>.</a:t>
            </a:r>
          </a:p>
          <a:p>
            <a:pPr algn="just">
              <a:lnSpc>
                <a:spcPct val="120000"/>
              </a:lnSpc>
              <a:spcBef>
                <a:spcPts val="0"/>
              </a:spcBef>
              <a:buClrTx/>
            </a:pPr>
            <a:r>
              <a:rPr lang="en-US" sz="1800" b="1" kern="50" dirty="0">
                <a:latin typeface="Times New Roman"/>
                <a:ea typeface="PMingLiU"/>
              </a:rPr>
              <a:t>Stock held as an investment in another corporation</a:t>
            </a:r>
            <a:r>
              <a:rPr lang="en-US" sz="1800" kern="50" dirty="0">
                <a:latin typeface="Times New Roman"/>
                <a:ea typeface="PMingLiU"/>
              </a:rPr>
              <a:t> can be accounted for under one of two methods: (1) the equity method or (2) the lower-of-cost or market-value </a:t>
            </a:r>
            <a:r>
              <a:rPr lang="en-US" sz="1800" kern="50" dirty="0" smtClean="0">
                <a:latin typeface="Times New Roman"/>
                <a:ea typeface="PMingLiU"/>
              </a:rPr>
              <a:t>method.</a:t>
            </a:r>
          </a:p>
          <a:p>
            <a:pPr lvl="1" algn="just">
              <a:lnSpc>
                <a:spcPct val="120000"/>
              </a:lnSpc>
              <a:spcBef>
                <a:spcPts val="0"/>
              </a:spcBef>
              <a:buClrTx/>
            </a:pPr>
            <a:r>
              <a:rPr lang="en-US" sz="1600" kern="50" dirty="0" smtClean="0">
                <a:latin typeface="Times New Roman"/>
                <a:ea typeface="PMingLiU"/>
              </a:rPr>
              <a:t>Under t</a:t>
            </a:r>
            <a:r>
              <a:rPr lang="en-US" sz="1600" kern="50" dirty="0">
                <a:latin typeface="Times New Roman"/>
                <a:ea typeface="PMingLiU"/>
              </a:rPr>
              <a:t>he equity </a:t>
            </a:r>
            <a:r>
              <a:rPr lang="en-US" sz="1600" kern="50" dirty="0" smtClean="0">
                <a:latin typeface="Times New Roman"/>
                <a:ea typeface="PMingLiU"/>
              </a:rPr>
              <a:t>method, </a:t>
            </a:r>
            <a:r>
              <a:rPr lang="en-US" sz="1600" kern="50" dirty="0">
                <a:latin typeface="Times New Roman"/>
                <a:ea typeface="PMingLiU"/>
              </a:rPr>
              <a:t>the investing firm exercises significant control over the other </a:t>
            </a:r>
            <a:r>
              <a:rPr lang="en-US" sz="1600" kern="50" dirty="0" smtClean="0">
                <a:latin typeface="Times New Roman"/>
                <a:ea typeface="PMingLiU"/>
              </a:rPr>
              <a:t>corporation and the </a:t>
            </a:r>
            <a:r>
              <a:rPr lang="en-US" sz="1600" kern="50" dirty="0">
                <a:latin typeface="Times New Roman"/>
                <a:ea typeface="PMingLiU"/>
              </a:rPr>
              <a:t>investment is recorded at </a:t>
            </a:r>
            <a:r>
              <a:rPr lang="en-US" sz="1600" kern="50" dirty="0" smtClean="0">
                <a:latin typeface="Times New Roman"/>
                <a:ea typeface="PMingLiU"/>
              </a:rPr>
              <a:t>cost</a:t>
            </a:r>
          </a:p>
          <a:p>
            <a:pPr lvl="1" algn="just">
              <a:lnSpc>
                <a:spcPct val="120000"/>
              </a:lnSpc>
              <a:spcBef>
                <a:spcPts val="0"/>
              </a:spcBef>
              <a:buClrTx/>
            </a:pPr>
            <a:r>
              <a:rPr lang="en-US" sz="1600" kern="50" dirty="0" smtClean="0">
                <a:latin typeface="Times New Roman"/>
                <a:ea typeface="PMingLiU"/>
              </a:rPr>
              <a:t>The </a:t>
            </a:r>
            <a:r>
              <a:rPr lang="en-US" sz="1600" kern="50" dirty="0">
                <a:latin typeface="Times New Roman"/>
                <a:ea typeface="PMingLiU"/>
              </a:rPr>
              <a:t>lower of the cost or market value is used if no evidence of significant control exists. These securities are handled in the same way as marketable equity securities.</a:t>
            </a:r>
          </a:p>
        </p:txBody>
      </p:sp>
      <p:sp>
        <p:nvSpPr>
          <p:cNvPr id="6" name="Text Placeholder 5"/>
          <p:cNvSpPr>
            <a:spLocks noGrp="1"/>
          </p:cNvSpPr>
          <p:nvPr>
            <p:ph type="body" sz="quarter" idx="13"/>
          </p:nvPr>
        </p:nvSpPr>
        <p:spPr>
          <a:xfrm>
            <a:off x="152400" y="914400"/>
            <a:ext cx="8632200" cy="457200"/>
          </a:xfrm>
        </p:spPr>
        <p:txBody>
          <a:bodyPr>
            <a:noAutofit/>
          </a:bodyPr>
          <a:lstStyle/>
          <a:p>
            <a:pPr marL="173038" lvl="1" indent="-173038">
              <a:buNone/>
            </a:pPr>
            <a:r>
              <a:rPr lang="en-US" dirty="0">
                <a:latin typeface="Times New Roman" pitchFamily="18" charset="0"/>
                <a:cs typeface="Times New Roman" pitchFamily="18" charset="0"/>
              </a:rPr>
              <a:t>12.1.1 </a:t>
            </a:r>
            <a:r>
              <a:rPr lang="en-US" dirty="0" smtClean="0">
                <a:latin typeface="Times New Roman" pitchFamily="18" charset="0"/>
                <a:cs typeface="Times New Roman" pitchFamily="18" charset="0"/>
              </a:rPr>
              <a:t>Assets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5</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457199"/>
          </a:xfrm>
        </p:spPr>
        <p:txBody>
          <a:bodyPr>
            <a:noAutofit/>
          </a:bodyPr>
          <a:lstStyle/>
          <a:p>
            <a:pPr lvl="0"/>
            <a:r>
              <a:rPr lang="en-US" dirty="0">
                <a:latin typeface="Times New Roman" pitchFamily="18" charset="0"/>
                <a:cs typeface="Times New Roman" pitchFamily="18" charset="0"/>
              </a:rPr>
              <a:t>12.1 Market Value Versus Book Value</a:t>
            </a:r>
          </a:p>
        </p:txBody>
      </p:sp>
    </p:spTree>
    <p:extLst>
      <p:ext uri="{BB962C8B-B14F-4D97-AF65-F5344CB8AC3E}">
        <p14:creationId xmlns:p14="http://schemas.microsoft.com/office/powerpoint/2010/main" val="5276581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447801"/>
            <a:ext cx="8839200" cy="5029200"/>
          </a:xfrm>
        </p:spPr>
        <p:txBody>
          <a:bodyPr>
            <a:normAutofit/>
          </a:bodyPr>
          <a:lstStyle/>
          <a:p>
            <a:pPr marL="0" marR="0" indent="0" algn="just">
              <a:lnSpc>
                <a:spcPct val="100000"/>
              </a:lnSpc>
              <a:spcBef>
                <a:spcPts val="0"/>
              </a:spcBef>
              <a:spcAft>
                <a:spcPts val="1200"/>
              </a:spcAft>
              <a:buNone/>
            </a:pPr>
            <a:r>
              <a:rPr lang="en-US" b="1" kern="50" dirty="0" smtClean="0">
                <a:latin typeface="Times New Roman"/>
                <a:ea typeface="PMingLiU"/>
              </a:rPr>
              <a:t>Price-Earnings (P/E) Effect</a:t>
            </a:r>
            <a:endParaRPr lang="en-US" kern="50" dirty="0">
              <a:latin typeface="Times New Roman"/>
              <a:ea typeface="PMingLiU"/>
            </a:endParaRPr>
          </a:p>
          <a:p>
            <a:pPr marL="0" marR="0" algn="just">
              <a:lnSpc>
                <a:spcPct val="100000"/>
              </a:lnSpc>
              <a:spcBef>
                <a:spcPts val="0"/>
              </a:spcBef>
              <a:spcAft>
                <a:spcPts val="1200"/>
              </a:spcAft>
              <a:buClrTx/>
            </a:pPr>
            <a:r>
              <a:rPr lang="en-US" kern="50" dirty="0" err="1" smtClean="0">
                <a:latin typeface="Times New Roman"/>
                <a:ea typeface="PMingLiU"/>
              </a:rPr>
              <a:t>Basu</a:t>
            </a:r>
            <a:r>
              <a:rPr lang="en-US" kern="50" dirty="0" smtClean="0">
                <a:latin typeface="Times New Roman"/>
                <a:ea typeface="PMingLiU"/>
              </a:rPr>
              <a:t> </a:t>
            </a:r>
            <a:r>
              <a:rPr lang="en-US" kern="50" dirty="0">
                <a:latin typeface="Times New Roman"/>
                <a:ea typeface="PMingLiU"/>
              </a:rPr>
              <a:t>(1977</a:t>
            </a:r>
            <a:r>
              <a:rPr lang="en-US" kern="50" dirty="0" smtClean="0">
                <a:latin typeface="Times New Roman"/>
                <a:ea typeface="PMingLiU"/>
              </a:rPr>
              <a:t>):</a:t>
            </a:r>
          </a:p>
          <a:p>
            <a:pPr marL="511175" lvl="1" algn="just">
              <a:lnSpc>
                <a:spcPct val="100000"/>
              </a:lnSpc>
              <a:spcBef>
                <a:spcPts val="0"/>
              </a:spcBef>
              <a:spcAft>
                <a:spcPts val="1200"/>
              </a:spcAft>
              <a:buClrTx/>
            </a:pPr>
            <a:r>
              <a:rPr lang="en-US" sz="2400" kern="50" dirty="0" smtClean="0">
                <a:latin typeface="Times New Roman"/>
                <a:ea typeface="PMingLiU"/>
              </a:rPr>
              <a:t>Compared </a:t>
            </a:r>
            <a:r>
              <a:rPr lang="en-US" sz="2400" kern="50" dirty="0">
                <a:latin typeface="Times New Roman"/>
                <a:ea typeface="PMingLiU"/>
              </a:rPr>
              <a:t>the yearly risk-adjusted returns for portfolios composed of 150 stocks with the highest P/E, 150 stocks with the next highest P/E, down to the final portfolio of 150 stocks with the lowest P/E</a:t>
            </a:r>
            <a:r>
              <a:rPr lang="en-US" sz="2400" kern="50" dirty="0" smtClean="0">
                <a:latin typeface="Times New Roman"/>
                <a:ea typeface="PMingLiU"/>
              </a:rPr>
              <a:t>.</a:t>
            </a:r>
          </a:p>
          <a:p>
            <a:pPr marL="914400" lvl="2" algn="just">
              <a:lnSpc>
                <a:spcPct val="100000"/>
              </a:lnSpc>
              <a:spcBef>
                <a:spcPts val="0"/>
              </a:spcBef>
              <a:spcAft>
                <a:spcPts val="1200"/>
              </a:spcAft>
              <a:buClrTx/>
            </a:pPr>
            <a:r>
              <a:rPr lang="en-US" sz="2000" kern="50" dirty="0" smtClean="0">
                <a:latin typeface="Times New Roman"/>
                <a:ea typeface="PMingLiU"/>
              </a:rPr>
              <a:t>Results showed </a:t>
            </a:r>
            <a:r>
              <a:rPr lang="en-US" sz="2000" kern="50" dirty="0">
                <a:latin typeface="Times New Roman"/>
                <a:ea typeface="PMingLiU"/>
              </a:rPr>
              <a:t>that low P/E portfolios </a:t>
            </a:r>
            <a:r>
              <a:rPr lang="en-US" sz="2000" kern="50" dirty="0" smtClean="0">
                <a:latin typeface="Times New Roman"/>
                <a:ea typeface="PMingLiU"/>
              </a:rPr>
              <a:t>earned </a:t>
            </a:r>
            <a:r>
              <a:rPr lang="en-US" sz="2000" kern="50" dirty="0">
                <a:latin typeface="Times New Roman"/>
                <a:ea typeface="PMingLiU"/>
              </a:rPr>
              <a:t>higher absolute and risk-adjusted rates of return than the high P/E securities</a:t>
            </a:r>
          </a:p>
          <a:p>
            <a:pPr marL="914400" lvl="2" algn="just">
              <a:lnSpc>
                <a:spcPct val="100000"/>
              </a:lnSpc>
              <a:spcBef>
                <a:spcPts val="0"/>
              </a:spcBef>
              <a:spcAft>
                <a:spcPts val="1200"/>
              </a:spcAft>
              <a:buClrTx/>
            </a:pPr>
            <a:r>
              <a:rPr lang="en-US" sz="2000" kern="50" dirty="0">
                <a:latin typeface="Times New Roman"/>
                <a:ea typeface="PMingLiU"/>
              </a:rPr>
              <a:t>P/E ratio information was not "fully reflected" in security prices in as rapid a manner as postulated by the semi-strong form of the efficient market </a:t>
            </a:r>
            <a:r>
              <a:rPr lang="en-US" sz="2000" kern="50" dirty="0" smtClean="0">
                <a:latin typeface="Times New Roman"/>
                <a:ea typeface="PMingLiU"/>
              </a:rPr>
              <a:t>hypothesis</a:t>
            </a:r>
            <a:endParaRPr lang="en-US" sz="2000" kern="50" dirty="0">
              <a:latin typeface="Times New Roman"/>
              <a:ea typeface="PMingLiU"/>
            </a:endParaRPr>
          </a:p>
        </p:txBody>
      </p:sp>
      <p:sp>
        <p:nvSpPr>
          <p:cNvPr id="6" name="Text Placeholder 5"/>
          <p:cNvSpPr>
            <a:spLocks noGrp="1"/>
          </p:cNvSpPr>
          <p:nvPr>
            <p:ph type="body" sz="quarter" idx="13"/>
          </p:nvPr>
        </p:nvSpPr>
        <p:spPr>
          <a:xfrm>
            <a:off x="152400" y="990600"/>
            <a:ext cx="8839200" cy="441000"/>
          </a:xfrm>
        </p:spPr>
        <p:txBody>
          <a:bodyPr>
            <a:normAutofit fontScale="92500" lnSpcReduction="20000"/>
          </a:bodyPr>
          <a:lstStyle/>
          <a:p>
            <a:pPr marL="173038" lvl="1" indent="-173038">
              <a:buNone/>
            </a:pPr>
            <a:r>
              <a:rPr lang="en-US" dirty="0">
                <a:latin typeface="Times New Roman" pitchFamily="18" charset="0"/>
                <a:cs typeface="Times New Roman" pitchFamily="18" charset="0"/>
              </a:rPr>
              <a:t>12.6.1 The P/E </a:t>
            </a:r>
            <a:r>
              <a:rPr lang="en-US" dirty="0" smtClean="0">
                <a:latin typeface="Times New Roman" pitchFamily="18" charset="0"/>
                <a:cs typeface="Times New Roman" pitchFamily="18" charset="0"/>
              </a:rPr>
              <a:t>Effect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50</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533399"/>
          </a:xfrm>
        </p:spPr>
        <p:txBody>
          <a:bodyPr/>
          <a:lstStyle/>
          <a:p>
            <a:r>
              <a:rPr lang="en-US" dirty="0">
                <a:latin typeface="Times New Roman" pitchFamily="18" charset="0"/>
                <a:cs typeface="Times New Roman" pitchFamily="18" charset="0"/>
              </a:rPr>
              <a:t>12.6 Market Anomalies</a:t>
            </a:r>
          </a:p>
        </p:txBody>
      </p:sp>
    </p:spTree>
    <p:extLst>
      <p:ext uri="{BB962C8B-B14F-4D97-AF65-F5344CB8AC3E}">
        <p14:creationId xmlns:p14="http://schemas.microsoft.com/office/powerpoint/2010/main" val="27898935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447801"/>
            <a:ext cx="8839200" cy="5029200"/>
          </a:xfrm>
        </p:spPr>
        <p:txBody>
          <a:bodyPr>
            <a:noAutofit/>
          </a:bodyPr>
          <a:lstStyle/>
          <a:p>
            <a:pPr marL="0" marR="0" indent="0" algn="just">
              <a:lnSpc>
                <a:spcPct val="100000"/>
              </a:lnSpc>
              <a:spcBef>
                <a:spcPts val="0"/>
              </a:spcBef>
              <a:spcAft>
                <a:spcPts val="600"/>
              </a:spcAft>
              <a:buNone/>
            </a:pPr>
            <a:r>
              <a:rPr lang="en-US" kern="50" dirty="0" smtClean="0">
                <a:latin typeface="Times New Roman"/>
                <a:ea typeface="PMingLiU"/>
              </a:rPr>
              <a:t>Market </a:t>
            </a:r>
            <a:r>
              <a:rPr lang="en-US" kern="50" dirty="0">
                <a:latin typeface="Times New Roman"/>
                <a:ea typeface="PMingLiU"/>
              </a:rPr>
              <a:t>may not be semi-strong form </a:t>
            </a:r>
            <a:r>
              <a:rPr lang="en-US" kern="50" dirty="0" smtClean="0">
                <a:latin typeface="Times New Roman"/>
                <a:ea typeface="PMingLiU"/>
              </a:rPr>
              <a:t>efficient due to not only lack of P/E information, but also size.</a:t>
            </a:r>
          </a:p>
          <a:p>
            <a:pPr marL="0" marR="0" algn="just">
              <a:lnSpc>
                <a:spcPct val="100000"/>
              </a:lnSpc>
              <a:spcBef>
                <a:spcPts val="0"/>
              </a:spcBef>
              <a:spcAft>
                <a:spcPts val="600"/>
              </a:spcAft>
              <a:buClrTx/>
            </a:pPr>
            <a:r>
              <a:rPr lang="en-US" kern="50" dirty="0" err="1" smtClean="0">
                <a:latin typeface="Times New Roman"/>
                <a:ea typeface="PMingLiU"/>
              </a:rPr>
              <a:t>Banz</a:t>
            </a:r>
            <a:r>
              <a:rPr lang="en-US" kern="50" dirty="0" smtClean="0">
                <a:latin typeface="Times New Roman"/>
                <a:ea typeface="PMingLiU"/>
              </a:rPr>
              <a:t> </a:t>
            </a:r>
            <a:r>
              <a:rPr lang="en-US" kern="50" dirty="0">
                <a:latin typeface="Times New Roman"/>
                <a:ea typeface="PMingLiU"/>
              </a:rPr>
              <a:t>(1981) </a:t>
            </a:r>
            <a:r>
              <a:rPr lang="en-US" kern="50" dirty="0" smtClean="0">
                <a:latin typeface="Times New Roman"/>
                <a:ea typeface="PMingLiU"/>
              </a:rPr>
              <a:t>and </a:t>
            </a:r>
            <a:r>
              <a:rPr lang="en-US" kern="50" dirty="0" err="1" smtClean="0">
                <a:latin typeface="Times New Roman"/>
                <a:ea typeface="PMingLiU"/>
              </a:rPr>
              <a:t>Reinganum</a:t>
            </a:r>
            <a:r>
              <a:rPr lang="en-US" kern="50" dirty="0" smtClean="0">
                <a:latin typeface="Times New Roman"/>
                <a:ea typeface="PMingLiU"/>
              </a:rPr>
              <a:t> </a:t>
            </a:r>
            <a:r>
              <a:rPr lang="en-US" kern="50" dirty="0">
                <a:latin typeface="Times New Roman"/>
                <a:ea typeface="PMingLiU"/>
              </a:rPr>
              <a:t>(</a:t>
            </a:r>
            <a:r>
              <a:rPr lang="en-US" kern="50" dirty="0" smtClean="0">
                <a:latin typeface="Times New Roman"/>
                <a:ea typeface="PMingLiU"/>
              </a:rPr>
              <a:t>1981a)</a:t>
            </a:r>
          </a:p>
          <a:p>
            <a:pPr marL="511175" lvl="1" algn="just">
              <a:lnSpc>
                <a:spcPct val="100000"/>
              </a:lnSpc>
              <a:spcBef>
                <a:spcPts val="0"/>
              </a:spcBef>
              <a:spcAft>
                <a:spcPts val="600"/>
              </a:spcAft>
              <a:buClrTx/>
            </a:pPr>
            <a:r>
              <a:rPr lang="en-US" kern="50" dirty="0" smtClean="0">
                <a:latin typeface="Times New Roman"/>
                <a:ea typeface="PMingLiU"/>
              </a:rPr>
              <a:t>Rank all </a:t>
            </a:r>
            <a:r>
              <a:rPr lang="en-US" kern="50" dirty="0">
                <a:latin typeface="Times New Roman"/>
                <a:ea typeface="PMingLiU"/>
              </a:rPr>
              <a:t>stocks on both the NYSE and the American Stock Exchange (ASE</a:t>
            </a:r>
            <a:r>
              <a:rPr lang="en-US" kern="50" dirty="0" smtClean="0">
                <a:latin typeface="Times New Roman"/>
                <a:ea typeface="PMingLiU"/>
              </a:rPr>
              <a:t>) by the total market value of the firm</a:t>
            </a:r>
          </a:p>
          <a:p>
            <a:pPr marL="511175" lvl="1" algn="just">
              <a:lnSpc>
                <a:spcPct val="100000"/>
              </a:lnSpc>
              <a:spcBef>
                <a:spcPts val="0"/>
              </a:spcBef>
              <a:spcAft>
                <a:spcPts val="600"/>
              </a:spcAft>
              <a:buClrTx/>
            </a:pPr>
            <a:r>
              <a:rPr lang="en-US" kern="50" dirty="0" smtClean="0">
                <a:latin typeface="Times New Roman"/>
                <a:ea typeface="PMingLiU"/>
              </a:rPr>
              <a:t>Divide their samples into five equal portfolios based on the market-value ranking</a:t>
            </a:r>
          </a:p>
          <a:p>
            <a:pPr marL="914400" lvl="2" algn="just">
              <a:lnSpc>
                <a:spcPct val="100000"/>
              </a:lnSpc>
              <a:spcBef>
                <a:spcPts val="0"/>
              </a:spcBef>
              <a:spcAft>
                <a:spcPts val="600"/>
              </a:spcAft>
              <a:buClrTx/>
            </a:pPr>
            <a:r>
              <a:rPr lang="en-US" sz="2000" kern="50" dirty="0" smtClean="0">
                <a:latin typeface="Times New Roman"/>
                <a:ea typeface="PMingLiU"/>
              </a:rPr>
              <a:t>Results indicate that the portfolios of the firm with the smallest market value experienced returns that were, both economically and statistically, significantly greater than the portfolios of the firms with large market value. </a:t>
            </a:r>
          </a:p>
          <a:p>
            <a:pPr>
              <a:lnSpc>
                <a:spcPct val="100000"/>
              </a:lnSpc>
              <a:spcBef>
                <a:spcPts val="0"/>
              </a:spcBef>
              <a:spcAft>
                <a:spcPts val="600"/>
              </a:spcAft>
              <a:buClrTx/>
            </a:pPr>
            <a:r>
              <a:rPr lang="en-US" kern="50" dirty="0" err="1" smtClean="0">
                <a:latin typeface="Times New Roman"/>
                <a:ea typeface="PMingLiU"/>
              </a:rPr>
              <a:t>Arbel</a:t>
            </a:r>
            <a:r>
              <a:rPr lang="en-US" kern="50" dirty="0" smtClean="0">
                <a:latin typeface="Times New Roman"/>
                <a:ea typeface="PMingLiU"/>
              </a:rPr>
              <a:t> </a:t>
            </a:r>
            <a:r>
              <a:rPr lang="en-US" i="1" kern="50" dirty="0">
                <a:latin typeface="Times New Roman"/>
                <a:ea typeface="PMingLiU"/>
              </a:rPr>
              <a:t>et al.</a:t>
            </a:r>
            <a:r>
              <a:rPr lang="en-US" kern="50" dirty="0">
                <a:latin typeface="Times New Roman"/>
                <a:ea typeface="PMingLiU"/>
              </a:rPr>
              <a:t> (</a:t>
            </a:r>
            <a:r>
              <a:rPr lang="en-US" kern="50" dirty="0" smtClean="0">
                <a:latin typeface="Times New Roman"/>
                <a:ea typeface="PMingLiU"/>
              </a:rPr>
              <a:t>1983)</a:t>
            </a:r>
          </a:p>
          <a:p>
            <a:pPr lvl="1">
              <a:lnSpc>
                <a:spcPct val="100000"/>
              </a:lnSpc>
              <a:spcBef>
                <a:spcPts val="0"/>
              </a:spcBef>
              <a:spcAft>
                <a:spcPts val="600"/>
              </a:spcAft>
              <a:buClrTx/>
            </a:pPr>
            <a:r>
              <a:rPr lang="en-US" kern="50" dirty="0" smtClean="0">
                <a:latin typeface="Times New Roman"/>
                <a:ea typeface="PMingLiU"/>
              </a:rPr>
              <a:t>Size effect </a:t>
            </a:r>
            <a:r>
              <a:rPr lang="en-US" kern="50" dirty="0">
                <a:latin typeface="Times New Roman"/>
                <a:ea typeface="PMingLiU"/>
              </a:rPr>
              <a:t>may be related to the disproportionate amount of institutional interest in the larger </a:t>
            </a:r>
            <a:r>
              <a:rPr lang="en-US" kern="50" dirty="0" smtClean="0">
                <a:latin typeface="Times New Roman"/>
                <a:ea typeface="PMingLiU"/>
              </a:rPr>
              <a:t>firms</a:t>
            </a:r>
          </a:p>
        </p:txBody>
      </p:sp>
      <p:sp>
        <p:nvSpPr>
          <p:cNvPr id="6" name="Text Placeholder 5"/>
          <p:cNvSpPr>
            <a:spLocks noGrp="1"/>
          </p:cNvSpPr>
          <p:nvPr>
            <p:ph type="body" sz="quarter" idx="13"/>
          </p:nvPr>
        </p:nvSpPr>
        <p:spPr>
          <a:xfrm>
            <a:off x="152400" y="990600"/>
            <a:ext cx="8839200" cy="441000"/>
          </a:xfrm>
        </p:spPr>
        <p:txBody>
          <a:bodyPr>
            <a:normAutofit fontScale="92500" lnSpcReduction="20000"/>
          </a:bodyPr>
          <a:lstStyle/>
          <a:p>
            <a:pPr marL="173038" lvl="1" indent="-173038">
              <a:buNone/>
            </a:pPr>
            <a:r>
              <a:rPr lang="en-US" dirty="0" smtClean="0">
                <a:latin typeface="Times New Roman" pitchFamily="18" charset="0"/>
                <a:cs typeface="Times New Roman" pitchFamily="18" charset="0"/>
              </a:rPr>
              <a:t>12.6.2 </a:t>
            </a: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Size Effect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51</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533399"/>
          </a:xfrm>
        </p:spPr>
        <p:txBody>
          <a:bodyPr/>
          <a:lstStyle/>
          <a:p>
            <a:r>
              <a:rPr lang="en-US" dirty="0">
                <a:latin typeface="Times New Roman" pitchFamily="18" charset="0"/>
                <a:cs typeface="Times New Roman" pitchFamily="18" charset="0"/>
              </a:rPr>
              <a:t>12.6 Market Anomalies</a:t>
            </a:r>
          </a:p>
        </p:txBody>
      </p:sp>
    </p:spTree>
    <p:extLst>
      <p:ext uri="{BB962C8B-B14F-4D97-AF65-F5344CB8AC3E}">
        <p14:creationId xmlns:p14="http://schemas.microsoft.com/office/powerpoint/2010/main" val="31093599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447801"/>
            <a:ext cx="8839200" cy="5029200"/>
          </a:xfrm>
        </p:spPr>
        <p:txBody>
          <a:bodyPr>
            <a:normAutofit/>
          </a:bodyPr>
          <a:lstStyle/>
          <a:p>
            <a:pPr marL="0" marR="0" indent="0" algn="just">
              <a:lnSpc>
                <a:spcPct val="150000"/>
              </a:lnSpc>
              <a:spcBef>
                <a:spcPts val="0"/>
              </a:spcBef>
              <a:spcAft>
                <a:spcPts val="0"/>
              </a:spcAft>
              <a:buNone/>
            </a:pPr>
            <a:r>
              <a:rPr lang="en-US" kern="50" dirty="0" smtClean="0">
                <a:latin typeface="Times New Roman"/>
                <a:ea typeface="PMingLiU"/>
              </a:rPr>
              <a:t>Branch </a:t>
            </a:r>
            <a:r>
              <a:rPr lang="en-US" kern="50" dirty="0">
                <a:latin typeface="Times New Roman"/>
                <a:ea typeface="PMingLiU"/>
              </a:rPr>
              <a:t>(</a:t>
            </a:r>
            <a:r>
              <a:rPr lang="en-US" kern="50" dirty="0" smtClean="0">
                <a:latin typeface="Times New Roman"/>
                <a:ea typeface="PMingLiU"/>
              </a:rPr>
              <a:t>1977):</a:t>
            </a:r>
          </a:p>
          <a:p>
            <a:pPr marL="511175" lvl="1" algn="just">
              <a:lnSpc>
                <a:spcPct val="150000"/>
              </a:lnSpc>
              <a:spcBef>
                <a:spcPts val="0"/>
              </a:spcBef>
              <a:buClrTx/>
            </a:pPr>
            <a:r>
              <a:rPr lang="en-US" kern="50" dirty="0" smtClean="0">
                <a:latin typeface="Times New Roman"/>
                <a:ea typeface="PMingLiU"/>
              </a:rPr>
              <a:t>Investors tend </a:t>
            </a:r>
            <a:r>
              <a:rPr lang="en-US" kern="50" dirty="0">
                <a:latin typeface="Times New Roman"/>
                <a:ea typeface="PMingLiU"/>
              </a:rPr>
              <a:t>to sell stocks in which they have experienced capital losses at the end of the year in order to take advantage of the US tax </a:t>
            </a:r>
            <a:r>
              <a:rPr lang="en-US" kern="50" dirty="0" smtClean="0">
                <a:latin typeface="Times New Roman"/>
                <a:ea typeface="PMingLiU"/>
              </a:rPr>
              <a:t>laws, which decreases stock </a:t>
            </a:r>
            <a:r>
              <a:rPr lang="en-US" kern="50" dirty="0">
                <a:latin typeface="Times New Roman"/>
                <a:ea typeface="PMingLiU"/>
              </a:rPr>
              <a:t>prices during </a:t>
            </a:r>
            <a:r>
              <a:rPr lang="en-US" kern="50" dirty="0" smtClean="0">
                <a:latin typeface="Times New Roman"/>
                <a:ea typeface="PMingLiU"/>
              </a:rPr>
              <a:t>December</a:t>
            </a:r>
          </a:p>
          <a:p>
            <a:pPr marL="511175" lvl="1" algn="just">
              <a:lnSpc>
                <a:spcPct val="150000"/>
              </a:lnSpc>
              <a:spcBef>
                <a:spcPts val="0"/>
              </a:spcBef>
              <a:buClrTx/>
            </a:pPr>
            <a:r>
              <a:rPr lang="en-US" kern="50" dirty="0" smtClean="0">
                <a:latin typeface="Times New Roman"/>
                <a:ea typeface="PMingLiU"/>
              </a:rPr>
              <a:t>During </a:t>
            </a:r>
            <a:r>
              <a:rPr lang="en-US" kern="50" dirty="0">
                <a:latin typeface="Times New Roman"/>
                <a:ea typeface="PMingLiU"/>
              </a:rPr>
              <a:t>January, the selling is reversed as investors return to the market and buying pressure is </a:t>
            </a:r>
            <a:r>
              <a:rPr lang="en-US" kern="50" dirty="0" smtClean="0">
                <a:latin typeface="Times New Roman"/>
                <a:ea typeface="PMingLiU"/>
              </a:rPr>
              <a:t>evident</a:t>
            </a:r>
          </a:p>
          <a:p>
            <a:pPr marL="511175" lvl="1" algn="just">
              <a:lnSpc>
                <a:spcPct val="150000"/>
              </a:lnSpc>
              <a:spcBef>
                <a:spcPts val="0"/>
              </a:spcBef>
              <a:buClrTx/>
            </a:pPr>
            <a:r>
              <a:rPr lang="en-US" kern="50" dirty="0">
                <a:latin typeface="Times New Roman"/>
                <a:ea typeface="PMingLiU"/>
              </a:rPr>
              <a:t>The returns calculated for the month of January are above average because the ending prices in December are lower than they should be and the ending prices in January are higher than they should be.</a:t>
            </a:r>
            <a:endParaRPr lang="en-US" kern="50" dirty="0" smtClean="0">
              <a:latin typeface="Times New Roman"/>
              <a:ea typeface="PMingLiU"/>
            </a:endParaRPr>
          </a:p>
        </p:txBody>
      </p:sp>
      <p:sp>
        <p:nvSpPr>
          <p:cNvPr id="6" name="Text Placeholder 5"/>
          <p:cNvSpPr>
            <a:spLocks noGrp="1"/>
          </p:cNvSpPr>
          <p:nvPr>
            <p:ph type="body" sz="quarter" idx="13"/>
          </p:nvPr>
        </p:nvSpPr>
        <p:spPr>
          <a:xfrm>
            <a:off x="152400" y="990600"/>
            <a:ext cx="8839200" cy="441000"/>
          </a:xfrm>
        </p:spPr>
        <p:txBody>
          <a:bodyPr>
            <a:normAutofit fontScale="92500" lnSpcReduction="20000"/>
          </a:bodyPr>
          <a:lstStyle/>
          <a:p>
            <a:pPr marL="173038" lvl="1" indent="-173038">
              <a:buNone/>
            </a:pPr>
            <a:r>
              <a:rPr lang="en-US" dirty="0" smtClean="0">
                <a:latin typeface="Times New Roman" pitchFamily="18" charset="0"/>
                <a:cs typeface="Times New Roman" pitchFamily="18" charset="0"/>
              </a:rPr>
              <a:t>12.6.3 January Effect/Year-End Effect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52</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533399"/>
          </a:xfrm>
        </p:spPr>
        <p:txBody>
          <a:bodyPr/>
          <a:lstStyle/>
          <a:p>
            <a:r>
              <a:rPr lang="en-US" dirty="0">
                <a:latin typeface="Times New Roman" pitchFamily="18" charset="0"/>
                <a:cs typeface="Times New Roman" pitchFamily="18" charset="0"/>
              </a:rPr>
              <a:t>12.6 Market Anomalies</a:t>
            </a:r>
          </a:p>
        </p:txBody>
      </p:sp>
    </p:spTree>
    <p:extLst>
      <p:ext uri="{BB962C8B-B14F-4D97-AF65-F5344CB8AC3E}">
        <p14:creationId xmlns:p14="http://schemas.microsoft.com/office/powerpoint/2010/main" val="2099231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12.7 Summary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1066800"/>
            <a:ext cx="8839200" cy="5410199"/>
          </a:xfrm>
        </p:spPr>
        <p:txBody>
          <a:bodyPr>
            <a:normAutofit/>
          </a:bodyPr>
          <a:lstStyle/>
          <a:p>
            <a:pPr marL="0" marR="0" algn="just">
              <a:lnSpc>
                <a:spcPct val="150000"/>
              </a:lnSpc>
              <a:spcBef>
                <a:spcPts val="0"/>
              </a:spcBef>
              <a:spcAft>
                <a:spcPts val="0"/>
              </a:spcAft>
            </a:pPr>
            <a:r>
              <a:rPr lang="en-US" sz="1800" kern="50" dirty="0">
                <a:latin typeface="Times New Roman"/>
                <a:ea typeface="PMingLiU"/>
              </a:rPr>
              <a:t>This chapter has examined the basic tenets and empirical support for the EMH and has outlined some of its implications for security valuation and portfolio management. </a:t>
            </a:r>
          </a:p>
          <a:p>
            <a:pPr marL="0" marR="0" algn="just">
              <a:lnSpc>
                <a:spcPct val="150000"/>
              </a:lnSpc>
              <a:spcBef>
                <a:spcPts val="0"/>
              </a:spcBef>
              <a:spcAft>
                <a:spcPts val="0"/>
              </a:spcAft>
            </a:pPr>
            <a:r>
              <a:rPr lang="en-US" sz="1800" kern="50" dirty="0">
                <a:latin typeface="Times New Roman"/>
                <a:ea typeface="PMingLiU"/>
              </a:rPr>
              <a:t>	The relationship between market value and book value and its development into the concept of a </a:t>
            </a:r>
            <a:r>
              <a:rPr lang="en-US" sz="1800" i="1" kern="50" dirty="0">
                <a:latin typeface="Times New Roman"/>
                <a:ea typeface="PMingLiU"/>
              </a:rPr>
              <a:t>q</a:t>
            </a:r>
            <a:r>
              <a:rPr lang="en-US" sz="1800" kern="50" dirty="0">
                <a:latin typeface="Times New Roman"/>
                <a:ea typeface="PMingLiU"/>
              </a:rPr>
              <a:t> ratio was found to be very useful to security analysts in their estimates of the future value of a firm’s financial securities. The EMH was categorized into three forms: weak, semi-strong, and strong. The main distinguishing feature among these forms was pointed out to be the information set assumed to be impounded into the market price of a firm’s securities. For the weak form, the information set was shown to include historical prices, price changes, and related volume data; for the semi-strong form it was shown to include all publicly available information; and for the strong form it was shown to include all information, whether or not publicly available. </a:t>
            </a: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53</a:t>
            </a:fld>
            <a:endParaRPr lang="en-US">
              <a:solidFill>
                <a:schemeClr val="accent6">
                  <a:lumMod val="20000"/>
                  <a:lumOff val="80000"/>
                </a:schemeClr>
              </a:solidFill>
            </a:endParaRPr>
          </a:p>
        </p:txBody>
      </p:sp>
    </p:spTree>
    <p:extLst>
      <p:ext uri="{BB962C8B-B14F-4D97-AF65-F5344CB8AC3E}">
        <p14:creationId xmlns:p14="http://schemas.microsoft.com/office/powerpoint/2010/main" val="272522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12.7 Summary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1066800"/>
            <a:ext cx="8839200" cy="5410199"/>
          </a:xfrm>
        </p:spPr>
        <p:txBody>
          <a:bodyPr>
            <a:normAutofit/>
          </a:bodyPr>
          <a:lstStyle/>
          <a:p>
            <a:pPr marL="0" marR="0" algn="just">
              <a:lnSpc>
                <a:spcPct val="150000"/>
              </a:lnSpc>
              <a:spcBef>
                <a:spcPts val="0"/>
              </a:spcBef>
              <a:spcAft>
                <a:spcPts val="0"/>
              </a:spcAft>
            </a:pPr>
            <a:r>
              <a:rPr lang="en-US" sz="1800" kern="50" dirty="0">
                <a:latin typeface="Times New Roman"/>
                <a:ea typeface="PMingLiU"/>
              </a:rPr>
              <a:t>	While empirical testing has provided good support for the weak and semi-strong forms of the EMH, the strong form has been upheld only in cases where, for example, mutual-fund managers have been unable to consistently outperform market averages. Tests involving corporate insiders and stock-exchange specialists have in general indicated that these groups do possess monopoly information and are able to use it to generate above-average returns. </a:t>
            </a:r>
          </a:p>
          <a:p>
            <a:pPr marL="0" marR="0" algn="just">
              <a:lnSpc>
                <a:spcPct val="150000"/>
              </a:lnSpc>
              <a:spcBef>
                <a:spcPts val="0"/>
              </a:spcBef>
              <a:spcAft>
                <a:spcPts val="0"/>
              </a:spcAft>
            </a:pPr>
            <a:r>
              <a:rPr lang="en-US" sz="1800" kern="50" dirty="0">
                <a:latin typeface="Times New Roman"/>
                <a:ea typeface="PMingLiU"/>
              </a:rPr>
              <a:t>	Besides </a:t>
            </a:r>
            <a:r>
              <a:rPr lang="en-US" sz="1800" kern="50" dirty="0" err="1">
                <a:latin typeface="Times New Roman"/>
                <a:ea typeface="PMingLiU"/>
              </a:rPr>
              <a:t>Fama’s</a:t>
            </a:r>
            <a:r>
              <a:rPr lang="en-US" sz="1800" kern="50" dirty="0">
                <a:latin typeface="Times New Roman"/>
                <a:ea typeface="PMingLiU"/>
              </a:rPr>
              <a:t> (1970) EMH, the discussion briefly included the random walk with reflecting barriers, the variance-bound test of EMH, and the market anomalies that refute EMH. This implies that the security-analysis and portfolio-management theory and methods discussed are worthwhile tools for security analysts and portfolio managers. The next chapter discusses timing and selectivity of stocks and mutual funds. </a:t>
            </a:r>
            <a:endParaRPr lang="en-US" sz="1800" kern="50" dirty="0">
              <a:effectLst/>
              <a:latin typeface="Times New Roman"/>
              <a:ea typeface="PMingLiU"/>
            </a:endParaRP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54</a:t>
            </a:fld>
            <a:endParaRPr lang="en-US">
              <a:solidFill>
                <a:schemeClr val="accent6">
                  <a:lumMod val="20000"/>
                  <a:lumOff val="80000"/>
                </a:schemeClr>
              </a:solidFill>
            </a:endParaRPr>
          </a:p>
        </p:txBody>
      </p:sp>
    </p:spTree>
    <p:extLst>
      <p:ext uri="{BB962C8B-B14F-4D97-AF65-F5344CB8AC3E}">
        <p14:creationId xmlns:p14="http://schemas.microsoft.com/office/powerpoint/2010/main" val="27252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just">
              <a:lnSpc>
                <a:spcPct val="100000"/>
              </a:lnSpc>
              <a:spcBef>
                <a:spcPts val="0"/>
              </a:spcBef>
              <a:buNone/>
            </a:pPr>
            <a:r>
              <a:rPr lang="en-US" sz="2800" b="1" kern="50" dirty="0" smtClean="0">
                <a:latin typeface="Times New Roman"/>
                <a:ea typeface="PMingLiU"/>
              </a:rPr>
              <a:t>Liabilities</a:t>
            </a:r>
          </a:p>
          <a:p>
            <a:pPr algn="just">
              <a:lnSpc>
                <a:spcPct val="100000"/>
              </a:lnSpc>
              <a:spcBef>
                <a:spcPts val="0"/>
              </a:spcBef>
              <a:buClrTx/>
            </a:pPr>
            <a:r>
              <a:rPr lang="en-US" sz="2000" b="1" kern="50" dirty="0" smtClean="0">
                <a:latin typeface="Times New Roman"/>
                <a:ea typeface="PMingLiU"/>
              </a:rPr>
              <a:t>Current </a:t>
            </a:r>
            <a:r>
              <a:rPr lang="en-US" sz="2000" b="1" kern="50" dirty="0">
                <a:latin typeface="Times New Roman"/>
                <a:ea typeface="PMingLiU"/>
              </a:rPr>
              <a:t>liabilities </a:t>
            </a:r>
            <a:r>
              <a:rPr lang="en-US" sz="2000" kern="50" dirty="0">
                <a:latin typeface="Times New Roman"/>
                <a:ea typeface="PMingLiU"/>
              </a:rPr>
              <a:t>reflect their current values because they mature in less than one year</a:t>
            </a:r>
            <a:r>
              <a:rPr lang="en-US" sz="2000" kern="50" dirty="0" smtClean="0">
                <a:latin typeface="Times New Roman"/>
                <a:ea typeface="PMingLiU"/>
              </a:rPr>
              <a:t>.</a:t>
            </a:r>
            <a:endParaRPr lang="en-US" sz="2000" kern="50" dirty="0">
              <a:latin typeface="Times New Roman"/>
              <a:ea typeface="PMingLiU"/>
            </a:endParaRPr>
          </a:p>
          <a:p>
            <a:pPr algn="just">
              <a:lnSpc>
                <a:spcPct val="100000"/>
              </a:lnSpc>
              <a:spcBef>
                <a:spcPts val="0"/>
              </a:spcBef>
              <a:buClrTx/>
            </a:pPr>
            <a:r>
              <a:rPr lang="en-US" sz="2000" b="1" kern="50" dirty="0" smtClean="0">
                <a:latin typeface="Times New Roman"/>
                <a:ea typeface="PMingLiU"/>
              </a:rPr>
              <a:t>Bond </a:t>
            </a:r>
            <a:r>
              <a:rPr lang="en-US" sz="2000" b="1" kern="50" dirty="0">
                <a:latin typeface="Times New Roman"/>
                <a:ea typeface="PMingLiU"/>
              </a:rPr>
              <a:t>liabilities </a:t>
            </a:r>
            <a:r>
              <a:rPr lang="en-US" sz="2000" kern="50" dirty="0">
                <a:latin typeface="Times New Roman"/>
                <a:ea typeface="PMingLiU"/>
              </a:rPr>
              <a:t>are recorded at the price at which they were sold when issued. If the bonds were not sold at par value, the discount or premium is amortized over the life of the </a:t>
            </a:r>
            <a:r>
              <a:rPr lang="en-US" sz="2000" kern="50" dirty="0" smtClean="0">
                <a:latin typeface="Times New Roman"/>
                <a:ea typeface="PMingLiU"/>
              </a:rPr>
              <a:t>issue.</a:t>
            </a:r>
          </a:p>
          <a:p>
            <a:pPr lvl="1" algn="just">
              <a:lnSpc>
                <a:spcPct val="100000"/>
              </a:lnSpc>
              <a:spcBef>
                <a:spcPts val="0"/>
              </a:spcBef>
              <a:buClrTx/>
            </a:pPr>
            <a:r>
              <a:rPr lang="en-US" sz="1800" kern="50" dirty="0" smtClean="0">
                <a:latin typeface="Times New Roman"/>
                <a:ea typeface="PMingLiU"/>
              </a:rPr>
              <a:t>At </a:t>
            </a:r>
            <a:r>
              <a:rPr lang="en-US" sz="1800" kern="50" dirty="0">
                <a:latin typeface="Times New Roman"/>
                <a:ea typeface="PMingLiU"/>
              </a:rPr>
              <a:t>the date of each interest payment, the amortization of a bond </a:t>
            </a:r>
            <a:r>
              <a:rPr lang="en-US" sz="1800" i="1" kern="50" dirty="0">
                <a:latin typeface="Times New Roman"/>
                <a:ea typeface="PMingLiU"/>
              </a:rPr>
              <a:t>premium</a:t>
            </a:r>
            <a:r>
              <a:rPr lang="en-US" sz="1800" kern="50" dirty="0">
                <a:latin typeface="Times New Roman"/>
                <a:ea typeface="PMingLiU"/>
              </a:rPr>
              <a:t> is deducted from the bonds-payable </a:t>
            </a:r>
            <a:r>
              <a:rPr lang="en-US" sz="1800" kern="50" dirty="0" smtClean="0">
                <a:latin typeface="Times New Roman"/>
                <a:ea typeface="PMingLiU"/>
              </a:rPr>
              <a:t>account</a:t>
            </a:r>
          </a:p>
          <a:p>
            <a:pPr lvl="1" algn="just">
              <a:lnSpc>
                <a:spcPct val="100000"/>
              </a:lnSpc>
              <a:spcBef>
                <a:spcPts val="0"/>
              </a:spcBef>
              <a:buClrTx/>
            </a:pPr>
            <a:r>
              <a:rPr lang="en-US" sz="1800" kern="50" dirty="0" smtClean="0">
                <a:latin typeface="Times New Roman"/>
                <a:ea typeface="PMingLiU"/>
              </a:rPr>
              <a:t>Amortization </a:t>
            </a:r>
            <a:r>
              <a:rPr lang="en-US" sz="1800" kern="50" dirty="0">
                <a:latin typeface="Times New Roman"/>
                <a:ea typeface="PMingLiU"/>
              </a:rPr>
              <a:t>of a </a:t>
            </a:r>
            <a:r>
              <a:rPr lang="en-US" sz="1800" i="1" kern="50" dirty="0">
                <a:latin typeface="Times New Roman"/>
                <a:ea typeface="PMingLiU"/>
              </a:rPr>
              <a:t>discount</a:t>
            </a:r>
            <a:r>
              <a:rPr lang="en-US" sz="1800" kern="50" dirty="0">
                <a:latin typeface="Times New Roman"/>
                <a:ea typeface="PMingLiU"/>
              </a:rPr>
              <a:t> is added to the bonds-payable </a:t>
            </a:r>
            <a:r>
              <a:rPr lang="en-US" sz="1800" kern="50" dirty="0" smtClean="0">
                <a:latin typeface="Times New Roman"/>
                <a:ea typeface="PMingLiU"/>
              </a:rPr>
              <a:t>account</a:t>
            </a:r>
          </a:p>
          <a:p>
            <a:pPr lvl="1" algn="just">
              <a:lnSpc>
                <a:spcPct val="100000"/>
              </a:lnSpc>
              <a:spcBef>
                <a:spcPts val="0"/>
              </a:spcBef>
              <a:buClrTx/>
            </a:pPr>
            <a:r>
              <a:rPr lang="en-US" sz="1800" kern="50" dirty="0" smtClean="0">
                <a:latin typeface="Times New Roman"/>
                <a:ea typeface="PMingLiU"/>
              </a:rPr>
              <a:t>As a result, the </a:t>
            </a:r>
            <a:r>
              <a:rPr lang="en-US" sz="1800" kern="50" dirty="0">
                <a:latin typeface="Times New Roman"/>
                <a:ea typeface="PMingLiU"/>
              </a:rPr>
              <a:t>balance-sheet account will steadily change (due to the amortization) toward the par value on the maturity date of the issue. </a:t>
            </a:r>
          </a:p>
        </p:txBody>
      </p:sp>
      <p:sp>
        <p:nvSpPr>
          <p:cNvPr id="6" name="Text Placeholder 5"/>
          <p:cNvSpPr>
            <a:spLocks noGrp="1"/>
          </p:cNvSpPr>
          <p:nvPr>
            <p:ph type="body" sz="quarter" idx="13"/>
          </p:nvPr>
        </p:nvSpPr>
        <p:spPr/>
        <p:txBody>
          <a:bodyPr>
            <a:normAutofit fontScale="92500" lnSpcReduction="20000"/>
          </a:bodyPr>
          <a:lstStyle/>
          <a:p>
            <a:pPr marL="173038" lvl="1" indent="-173038">
              <a:buNone/>
            </a:pPr>
            <a:r>
              <a:rPr lang="en-US" sz="3200" dirty="0">
                <a:latin typeface="Times New Roman" pitchFamily="18" charset="0"/>
                <a:cs typeface="Times New Roman" pitchFamily="18" charset="0"/>
              </a:rPr>
              <a:t>12.1.2 Liabilities and Owner’s Equity</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6</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pPr lvl="0"/>
            <a:r>
              <a:rPr lang="en-US" dirty="0">
                <a:latin typeface="Times New Roman" pitchFamily="18" charset="0"/>
                <a:cs typeface="Times New Roman" pitchFamily="18" charset="0"/>
              </a:rPr>
              <a:t>12.1 Market Value Versus Book Value</a:t>
            </a:r>
          </a:p>
        </p:txBody>
      </p:sp>
    </p:spTree>
    <p:extLst>
      <p:ext uri="{BB962C8B-B14F-4D97-AF65-F5344CB8AC3E}">
        <p14:creationId xmlns:p14="http://schemas.microsoft.com/office/powerpoint/2010/main" val="3167093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0" marR="0" indent="0" algn="just">
              <a:lnSpc>
                <a:spcPct val="110000"/>
              </a:lnSpc>
              <a:spcBef>
                <a:spcPts val="0"/>
              </a:spcBef>
              <a:spcAft>
                <a:spcPts val="0"/>
              </a:spcAft>
              <a:buNone/>
            </a:pPr>
            <a:r>
              <a:rPr lang="en-US" sz="2800" b="1" kern="50" dirty="0" smtClean="0">
                <a:latin typeface="Times New Roman"/>
                <a:ea typeface="PMingLiU"/>
              </a:rPr>
              <a:t>Owner/Stockholders’ Equity</a:t>
            </a:r>
          </a:p>
          <a:p>
            <a:pPr marL="0" marR="0" indent="0" algn="just">
              <a:lnSpc>
                <a:spcPct val="110000"/>
              </a:lnSpc>
              <a:spcBef>
                <a:spcPts val="0"/>
              </a:spcBef>
              <a:spcAft>
                <a:spcPts val="0"/>
              </a:spcAft>
              <a:buNone/>
            </a:pPr>
            <a:r>
              <a:rPr lang="en-US" sz="2000" kern="50" dirty="0" smtClean="0">
                <a:latin typeface="Times New Roman"/>
                <a:ea typeface="PMingLiU"/>
              </a:rPr>
              <a:t>The </a:t>
            </a:r>
            <a:r>
              <a:rPr lang="en-US" sz="2000" kern="50" dirty="0">
                <a:latin typeface="Times New Roman"/>
                <a:ea typeface="PMingLiU"/>
              </a:rPr>
              <a:t>stockholders’ equity account of the firm consists of contributed and earned capital. </a:t>
            </a:r>
            <a:endParaRPr lang="en-US" sz="2000" kern="50" dirty="0" smtClean="0">
              <a:latin typeface="Times New Roman"/>
              <a:ea typeface="PMingLiU"/>
            </a:endParaRPr>
          </a:p>
          <a:p>
            <a:pPr algn="just">
              <a:lnSpc>
                <a:spcPct val="110000"/>
              </a:lnSpc>
              <a:spcBef>
                <a:spcPts val="0"/>
              </a:spcBef>
              <a:buClrTx/>
            </a:pPr>
            <a:r>
              <a:rPr lang="en-US" sz="2000" b="1" kern="50" dirty="0" smtClean="0">
                <a:latin typeface="Times New Roman"/>
                <a:ea typeface="PMingLiU"/>
              </a:rPr>
              <a:t>Contributed Capital </a:t>
            </a:r>
            <a:r>
              <a:rPr lang="en-US" sz="2000" kern="50" dirty="0">
                <a:latin typeface="Times New Roman"/>
                <a:ea typeface="PMingLiU"/>
              </a:rPr>
              <a:t>includes </a:t>
            </a:r>
            <a:r>
              <a:rPr lang="en-US" sz="2000" i="1" u="sng" kern="50" dirty="0">
                <a:latin typeface="Times New Roman"/>
                <a:ea typeface="PMingLiU"/>
              </a:rPr>
              <a:t>capital stock</a:t>
            </a:r>
            <a:r>
              <a:rPr lang="en-US" sz="2000" kern="50" dirty="0">
                <a:latin typeface="Times New Roman"/>
                <a:ea typeface="PMingLiU"/>
              </a:rPr>
              <a:t> and </a:t>
            </a:r>
            <a:r>
              <a:rPr lang="en-US" sz="2000" i="1" u="sng" kern="50" dirty="0">
                <a:latin typeface="Times New Roman"/>
                <a:ea typeface="PMingLiU"/>
              </a:rPr>
              <a:t>additional paid-in </a:t>
            </a:r>
            <a:r>
              <a:rPr lang="en-US" sz="2000" i="1" u="sng" kern="50" dirty="0" smtClean="0">
                <a:latin typeface="Times New Roman"/>
                <a:ea typeface="PMingLiU"/>
              </a:rPr>
              <a:t>capital</a:t>
            </a:r>
            <a:r>
              <a:rPr lang="en-US" sz="2000" kern="50" dirty="0" smtClean="0">
                <a:latin typeface="Times New Roman"/>
                <a:ea typeface="PMingLiU"/>
              </a:rPr>
              <a:t>.</a:t>
            </a:r>
          </a:p>
          <a:p>
            <a:pPr lvl="1" algn="just">
              <a:lnSpc>
                <a:spcPct val="110000"/>
              </a:lnSpc>
              <a:spcBef>
                <a:spcPts val="0"/>
              </a:spcBef>
              <a:buClrTx/>
            </a:pPr>
            <a:r>
              <a:rPr lang="en-US" sz="1600" kern="50" dirty="0" smtClean="0">
                <a:latin typeface="Times New Roman"/>
                <a:ea typeface="PMingLiU"/>
              </a:rPr>
              <a:t>When </a:t>
            </a:r>
            <a:r>
              <a:rPr lang="en-US" sz="1600" kern="50" dirty="0">
                <a:latin typeface="Times New Roman"/>
                <a:ea typeface="PMingLiU"/>
              </a:rPr>
              <a:t>a firm issues common stock, the </a:t>
            </a:r>
            <a:r>
              <a:rPr lang="en-US" sz="1600" i="1" u="sng" kern="50" dirty="0">
                <a:latin typeface="Times New Roman"/>
                <a:ea typeface="PMingLiU"/>
              </a:rPr>
              <a:t>capital-stock</a:t>
            </a:r>
            <a:r>
              <a:rPr lang="en-US" sz="1600" kern="50" dirty="0">
                <a:latin typeface="Times New Roman"/>
                <a:ea typeface="PMingLiU"/>
              </a:rPr>
              <a:t> account is increased by the par value of the issue. The par value is a nominal value per share. If stock is issued at a value greater than par value, a premium results. This increases the </a:t>
            </a:r>
            <a:r>
              <a:rPr lang="en-US" sz="1600" i="1" u="sng" kern="50" dirty="0">
                <a:latin typeface="Times New Roman"/>
                <a:ea typeface="PMingLiU"/>
              </a:rPr>
              <a:t>additional paid-in capital</a:t>
            </a:r>
            <a:r>
              <a:rPr lang="en-US" sz="1600" kern="50" dirty="0">
                <a:latin typeface="Times New Roman"/>
                <a:ea typeface="PMingLiU"/>
              </a:rPr>
              <a:t> of the firm. Stock issued at less than par value results in a discount and decreases the additional paid-in-capital account. </a:t>
            </a:r>
            <a:endParaRPr lang="en-US" sz="1600" kern="50" dirty="0" smtClean="0">
              <a:latin typeface="Times New Roman"/>
              <a:ea typeface="PMingLiU"/>
            </a:endParaRPr>
          </a:p>
          <a:p>
            <a:pPr algn="just">
              <a:lnSpc>
                <a:spcPct val="110000"/>
              </a:lnSpc>
              <a:spcBef>
                <a:spcPts val="0"/>
              </a:spcBef>
              <a:buClrTx/>
            </a:pPr>
            <a:r>
              <a:rPr lang="en-US" sz="2000" b="1" kern="50" dirty="0" smtClean="0">
                <a:latin typeface="Times New Roman"/>
                <a:ea typeface="PMingLiU"/>
              </a:rPr>
              <a:t>Earned </a:t>
            </a:r>
            <a:r>
              <a:rPr lang="en-US" sz="2000" b="1" kern="50" dirty="0">
                <a:latin typeface="Times New Roman"/>
                <a:ea typeface="PMingLiU"/>
              </a:rPr>
              <a:t>capital </a:t>
            </a:r>
            <a:r>
              <a:rPr lang="en-US" sz="2000" kern="50" dirty="0">
                <a:latin typeface="Times New Roman"/>
                <a:ea typeface="PMingLiU"/>
              </a:rPr>
              <a:t>is better known as retained </a:t>
            </a:r>
            <a:r>
              <a:rPr lang="en-US" sz="2000" kern="50" dirty="0" smtClean="0">
                <a:latin typeface="Times New Roman"/>
                <a:ea typeface="PMingLiU"/>
              </a:rPr>
              <a:t>earnings. </a:t>
            </a:r>
            <a:endParaRPr lang="en-US" sz="2000" kern="50" dirty="0">
              <a:latin typeface="Times New Roman"/>
              <a:ea typeface="PMingLiU"/>
            </a:endParaRPr>
          </a:p>
          <a:p>
            <a:pPr marL="0" marR="0" indent="0" algn="just">
              <a:lnSpc>
                <a:spcPct val="110000"/>
              </a:lnSpc>
              <a:spcBef>
                <a:spcPts val="0"/>
              </a:spcBef>
              <a:spcAft>
                <a:spcPts val="0"/>
              </a:spcAft>
              <a:buNone/>
            </a:pPr>
            <a:endParaRPr lang="en-US" sz="2000" kern="50" dirty="0">
              <a:latin typeface="Times New Roman"/>
              <a:ea typeface="PMingLiU"/>
            </a:endParaRPr>
          </a:p>
          <a:p>
            <a:pPr marL="0" marR="0" indent="0" algn="just">
              <a:lnSpc>
                <a:spcPct val="110000"/>
              </a:lnSpc>
              <a:spcBef>
                <a:spcPts val="0"/>
              </a:spcBef>
              <a:spcAft>
                <a:spcPts val="0"/>
              </a:spcAft>
              <a:buNone/>
            </a:pPr>
            <a:r>
              <a:rPr lang="en-US" sz="2000" kern="50" dirty="0" smtClean="0">
                <a:latin typeface="Times New Roman"/>
                <a:ea typeface="PMingLiU"/>
              </a:rPr>
              <a:t>The </a:t>
            </a:r>
            <a:r>
              <a:rPr lang="en-US" sz="2000" kern="50" dirty="0">
                <a:latin typeface="Times New Roman"/>
                <a:ea typeface="PMingLiU"/>
              </a:rPr>
              <a:t>true market value of any firm is the sum of the market prices of all the firm’s outstanding debt and equity issues. This value is often substantially different than the accounting value or book value of the firm</a:t>
            </a:r>
            <a:r>
              <a:rPr lang="en-US" sz="2000" kern="50" dirty="0" smtClean="0">
                <a:latin typeface="Times New Roman"/>
                <a:ea typeface="PMingLiU"/>
              </a:rPr>
              <a:t>.</a:t>
            </a:r>
            <a:endParaRPr lang="en-US" sz="2000" kern="50" dirty="0">
              <a:latin typeface="Times New Roman"/>
              <a:ea typeface="PMingLiU"/>
            </a:endParaRPr>
          </a:p>
        </p:txBody>
      </p:sp>
      <p:sp>
        <p:nvSpPr>
          <p:cNvPr id="6" name="Text Placeholder 5"/>
          <p:cNvSpPr>
            <a:spLocks noGrp="1"/>
          </p:cNvSpPr>
          <p:nvPr>
            <p:ph type="body" sz="quarter" idx="13"/>
          </p:nvPr>
        </p:nvSpPr>
        <p:spPr/>
        <p:txBody>
          <a:bodyPr>
            <a:normAutofit fontScale="92500" lnSpcReduction="20000"/>
          </a:bodyPr>
          <a:lstStyle/>
          <a:p>
            <a:pPr marL="173038" lvl="1" indent="-173038">
              <a:buNone/>
            </a:pPr>
            <a:r>
              <a:rPr lang="en-US" sz="3200" dirty="0">
                <a:latin typeface="Times New Roman" pitchFamily="18" charset="0"/>
                <a:cs typeface="Times New Roman" pitchFamily="18" charset="0"/>
              </a:rPr>
              <a:t>12.1.2 Liabilities and Owner’s Equity</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7</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pPr lvl="0"/>
            <a:r>
              <a:rPr lang="en-US" dirty="0">
                <a:latin typeface="Times New Roman" pitchFamily="18" charset="0"/>
                <a:cs typeface="Times New Roman" pitchFamily="18" charset="0"/>
              </a:rPr>
              <a:t>12.1 Market Value Versus Book Value</a:t>
            </a:r>
          </a:p>
        </p:txBody>
      </p:sp>
    </p:spTree>
    <p:extLst>
      <p:ext uri="{BB962C8B-B14F-4D97-AF65-F5344CB8AC3E}">
        <p14:creationId xmlns:p14="http://schemas.microsoft.com/office/powerpoint/2010/main" val="3723588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marR="0" algn="just">
              <a:lnSpc>
                <a:spcPct val="150000"/>
              </a:lnSpc>
              <a:spcBef>
                <a:spcPts val="0"/>
              </a:spcBef>
              <a:spcAft>
                <a:spcPts val="0"/>
              </a:spcAft>
            </a:pPr>
            <a:r>
              <a:rPr lang="en-US" sz="1800" kern="50" dirty="0">
                <a:latin typeface="Times New Roman"/>
                <a:ea typeface="PMingLiU"/>
              </a:rPr>
              <a:t>Many ratios computed using accounting data can also be computed using market information (as discussed in Chapter 3). </a:t>
            </a:r>
            <a:r>
              <a:rPr lang="en-US" sz="1800" kern="50" dirty="0" smtClean="0">
                <a:latin typeface="Times New Roman"/>
                <a:ea typeface="PMingLiU"/>
              </a:rPr>
              <a:t>Ratios </a:t>
            </a:r>
            <a:r>
              <a:rPr lang="en-US" sz="1800" kern="50" dirty="0">
                <a:latin typeface="Times New Roman"/>
                <a:ea typeface="PMingLiU"/>
              </a:rPr>
              <a:t>should be calculated using both kinds of information to determine whether there is a difference (relative to each other or to other firms in the industry) between the two methods</a:t>
            </a:r>
            <a:r>
              <a:rPr lang="en-US" sz="1800" kern="50" dirty="0" smtClean="0">
                <a:latin typeface="Times New Roman"/>
                <a:ea typeface="PMingLiU"/>
              </a:rPr>
              <a:t>.</a:t>
            </a:r>
            <a:endParaRPr lang="en-US" sz="1800" kern="50" dirty="0">
              <a:latin typeface="Times New Roman"/>
              <a:ea typeface="PMingLiU"/>
            </a:endParaRPr>
          </a:p>
        </p:txBody>
      </p:sp>
      <p:sp>
        <p:nvSpPr>
          <p:cNvPr id="6" name="Text Placeholder 5"/>
          <p:cNvSpPr>
            <a:spLocks noGrp="1"/>
          </p:cNvSpPr>
          <p:nvPr>
            <p:ph type="body" sz="quarter" idx="13"/>
          </p:nvPr>
        </p:nvSpPr>
        <p:spPr/>
        <p:txBody>
          <a:bodyPr>
            <a:normAutofit fontScale="92500" lnSpcReduction="20000"/>
          </a:bodyPr>
          <a:lstStyle/>
          <a:p>
            <a:pPr marL="173038" lvl="1" indent="-173038">
              <a:buNone/>
            </a:pPr>
            <a:r>
              <a:rPr lang="en-US" sz="3200" dirty="0">
                <a:latin typeface="Times New Roman" pitchFamily="18" charset="0"/>
                <a:cs typeface="Times New Roman" pitchFamily="18" charset="0"/>
              </a:rPr>
              <a:t>12.1.3 Ratios and Market Information</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8</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pPr lvl="0"/>
            <a:r>
              <a:rPr lang="en-US" dirty="0">
                <a:latin typeface="Times New Roman" pitchFamily="18" charset="0"/>
                <a:cs typeface="Times New Roman" pitchFamily="18" charset="0"/>
              </a:rPr>
              <a:t>12.1 Market Value Versus Book Value</a:t>
            </a:r>
          </a:p>
        </p:txBody>
      </p:sp>
    </p:spTree>
    <p:extLst>
      <p:ext uri="{BB962C8B-B14F-4D97-AF65-F5344CB8AC3E}">
        <p14:creationId xmlns:p14="http://schemas.microsoft.com/office/powerpoint/2010/main" val="1480193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a:bodyPr>
              <a:lstStyle/>
              <a:p>
                <a:pPr marL="0" marR="0" indent="0" algn="just">
                  <a:lnSpc>
                    <a:spcPct val="150000"/>
                  </a:lnSpc>
                  <a:spcBef>
                    <a:spcPts val="0"/>
                  </a:spcBef>
                  <a:spcAft>
                    <a:spcPts val="0"/>
                  </a:spcAft>
                  <a:buNone/>
                </a:pPr>
                <a:r>
                  <a:rPr lang="en-US" sz="1800" kern="50" dirty="0">
                    <a:latin typeface="Times New Roman"/>
                    <a:ea typeface="PMingLiU"/>
                  </a:rPr>
                  <a:t>The ratio of </a:t>
                </a:r>
                <a:r>
                  <a:rPr lang="en-US" sz="1800" b="1" kern="50" dirty="0">
                    <a:latin typeface="Times New Roman"/>
                    <a:ea typeface="PMingLiU"/>
                  </a:rPr>
                  <a:t>market-to-book value </a:t>
                </a:r>
                <a:r>
                  <a:rPr lang="en-US" sz="1800" kern="50" dirty="0">
                    <a:latin typeface="Times New Roman"/>
                    <a:ea typeface="PMingLiU"/>
                  </a:rPr>
                  <a:t>for common equity is defined as</a:t>
                </a:r>
              </a:p>
              <a:p>
                <a:pPr marL="0" indent="0">
                  <a:lnSpc>
                    <a:spcPct val="150000"/>
                  </a:lnSpc>
                  <a:spcBef>
                    <a:spcPts val="0"/>
                  </a:spcBef>
                  <a:buNone/>
                  <a:tabLst>
                    <a:tab pos="4052888" algn="ctr"/>
                    <a:tab pos="8116888" algn="r"/>
                  </a:tabLst>
                </a:pPr>
                <a:r>
                  <a:rPr lang="en-US" sz="1800" kern="50" dirty="0">
                    <a:latin typeface="Times New Roman"/>
                    <a:ea typeface="PMingLiU"/>
                  </a:rPr>
                  <a:t>	</a:t>
                </a:r>
                <a14:m>
                  <m:oMath xmlns:m="http://schemas.openxmlformats.org/officeDocument/2006/math">
                    <m:f>
                      <m:fPr>
                        <m:ctrlPr>
                          <a:rPr lang="en-US" sz="1800" i="1">
                            <a:latin typeface="Cambria Math"/>
                          </a:rPr>
                        </m:ctrlPr>
                      </m:fPr>
                      <m:num>
                        <m:r>
                          <m:rPr>
                            <m:nor/>
                          </m:rPr>
                          <a:rPr lang="en-US" sz="1800">
                            <a:latin typeface="Times New Roman" pitchFamily="18" charset="0"/>
                            <a:cs typeface="Times New Roman" pitchFamily="18" charset="0"/>
                          </a:rPr>
                          <m:t>Price</m:t>
                        </m:r>
                        <m:r>
                          <m:rPr>
                            <m:nor/>
                          </m:rPr>
                          <a:rPr lang="en-US" sz="1800">
                            <a:latin typeface="Times New Roman" pitchFamily="18" charset="0"/>
                            <a:cs typeface="Times New Roman" pitchFamily="18" charset="0"/>
                          </a:rPr>
                          <m:t> </m:t>
                        </m:r>
                        <m:r>
                          <m:rPr>
                            <m:nor/>
                          </m:rPr>
                          <a:rPr lang="en-US" sz="1800">
                            <a:latin typeface="Times New Roman" pitchFamily="18" charset="0"/>
                            <a:cs typeface="Times New Roman" pitchFamily="18" charset="0"/>
                          </a:rPr>
                          <m:t>per</m:t>
                        </m:r>
                        <m:r>
                          <m:rPr>
                            <m:nor/>
                          </m:rPr>
                          <a:rPr lang="en-US" sz="1800">
                            <a:latin typeface="Times New Roman" pitchFamily="18" charset="0"/>
                            <a:cs typeface="Times New Roman" pitchFamily="18" charset="0"/>
                          </a:rPr>
                          <m:t> </m:t>
                        </m:r>
                        <m:r>
                          <m:rPr>
                            <m:nor/>
                          </m:rPr>
                          <a:rPr lang="en-US" sz="1800">
                            <a:latin typeface="Times New Roman" pitchFamily="18" charset="0"/>
                            <a:cs typeface="Times New Roman" pitchFamily="18" charset="0"/>
                          </a:rPr>
                          <m:t>share</m:t>
                        </m:r>
                        <m:r>
                          <m:rPr>
                            <m:nor/>
                          </m:rPr>
                          <a:rPr lang="en-US" sz="1800">
                            <a:latin typeface="Times New Roman" pitchFamily="18" charset="0"/>
                            <a:cs typeface="Times New Roman" pitchFamily="18" charset="0"/>
                          </a:rPr>
                          <m:t> </m:t>
                        </m:r>
                        <m:r>
                          <m:rPr>
                            <m:nor/>
                          </m:rPr>
                          <a:rPr lang="en-US" sz="1800">
                            <a:latin typeface="Times New Roman" pitchFamily="18" charset="0"/>
                            <a:cs typeface="Times New Roman" pitchFamily="18" charset="0"/>
                          </a:rPr>
                          <m:t>of</m:t>
                        </m:r>
                        <m:r>
                          <m:rPr>
                            <m:nor/>
                          </m:rPr>
                          <a:rPr lang="en-US" sz="1800">
                            <a:latin typeface="Times New Roman" pitchFamily="18" charset="0"/>
                            <a:cs typeface="Times New Roman" pitchFamily="18" charset="0"/>
                          </a:rPr>
                          <m:t> </m:t>
                        </m:r>
                        <m:r>
                          <m:rPr>
                            <m:nor/>
                          </m:rPr>
                          <a:rPr lang="en-US" sz="1800">
                            <a:latin typeface="Times New Roman" pitchFamily="18" charset="0"/>
                            <a:cs typeface="Times New Roman" pitchFamily="18" charset="0"/>
                          </a:rPr>
                          <m:t>common</m:t>
                        </m:r>
                        <m:r>
                          <m:rPr>
                            <m:nor/>
                          </m:rPr>
                          <a:rPr lang="en-US" sz="1800">
                            <a:latin typeface="Times New Roman" pitchFamily="18" charset="0"/>
                            <a:cs typeface="Times New Roman" pitchFamily="18" charset="0"/>
                          </a:rPr>
                          <m:t> </m:t>
                        </m:r>
                        <m:r>
                          <m:rPr>
                            <m:nor/>
                          </m:rPr>
                          <a:rPr lang="en-US" sz="1800">
                            <a:latin typeface="Times New Roman" pitchFamily="18" charset="0"/>
                            <a:cs typeface="Times New Roman" pitchFamily="18" charset="0"/>
                          </a:rPr>
                          <m:t>stock</m:t>
                        </m:r>
                      </m:num>
                      <m:den>
                        <m:r>
                          <m:rPr>
                            <m:nor/>
                          </m:rPr>
                          <a:rPr lang="en-US" sz="1800">
                            <a:latin typeface="Times New Roman" pitchFamily="18" charset="0"/>
                            <a:cs typeface="Times New Roman" pitchFamily="18" charset="0"/>
                          </a:rPr>
                          <m:t>Book</m:t>
                        </m:r>
                        <m:r>
                          <m:rPr>
                            <m:nor/>
                          </m:rPr>
                          <a:rPr lang="en-US" sz="1800">
                            <a:latin typeface="Times New Roman" pitchFamily="18" charset="0"/>
                            <a:cs typeface="Times New Roman" pitchFamily="18" charset="0"/>
                          </a:rPr>
                          <m:t> </m:t>
                        </m:r>
                        <m:r>
                          <m:rPr>
                            <m:nor/>
                          </m:rPr>
                          <a:rPr lang="en-US" sz="1800">
                            <a:latin typeface="Times New Roman" pitchFamily="18" charset="0"/>
                            <a:cs typeface="Times New Roman" pitchFamily="18" charset="0"/>
                          </a:rPr>
                          <m:t>value</m:t>
                        </m:r>
                        <m:r>
                          <m:rPr>
                            <m:nor/>
                          </m:rPr>
                          <a:rPr lang="en-US" sz="1800">
                            <a:latin typeface="Times New Roman" pitchFamily="18" charset="0"/>
                            <a:cs typeface="Times New Roman" pitchFamily="18" charset="0"/>
                          </a:rPr>
                          <m:t> </m:t>
                        </m:r>
                        <m:r>
                          <m:rPr>
                            <m:nor/>
                          </m:rPr>
                          <a:rPr lang="en-US" sz="1800">
                            <a:latin typeface="Times New Roman" pitchFamily="18" charset="0"/>
                            <a:cs typeface="Times New Roman" pitchFamily="18" charset="0"/>
                          </a:rPr>
                          <m:t>per</m:t>
                        </m:r>
                        <m:r>
                          <m:rPr>
                            <m:nor/>
                          </m:rPr>
                          <a:rPr lang="en-US" sz="1800">
                            <a:latin typeface="Times New Roman" pitchFamily="18" charset="0"/>
                            <a:cs typeface="Times New Roman" pitchFamily="18" charset="0"/>
                          </a:rPr>
                          <m:t> </m:t>
                        </m:r>
                        <m:r>
                          <m:rPr>
                            <m:nor/>
                          </m:rPr>
                          <a:rPr lang="en-US" sz="1800">
                            <a:latin typeface="Times New Roman" pitchFamily="18" charset="0"/>
                            <a:cs typeface="Times New Roman" pitchFamily="18" charset="0"/>
                          </a:rPr>
                          <m:t>share</m:t>
                        </m:r>
                      </m:den>
                    </m:f>
                    <m:r>
                      <a:rPr lang="en-US" sz="1800" i="0">
                        <a:latin typeface="Cambria Math"/>
                      </a:rPr>
                      <m:t>=</m:t>
                    </m:r>
                    <m:r>
                      <m:rPr>
                        <m:nor/>
                      </m:rPr>
                      <a:rPr lang="en-US" sz="1800">
                        <a:latin typeface="Times New Roman" pitchFamily="18" charset="0"/>
                        <a:cs typeface="Times New Roman" pitchFamily="18" charset="0"/>
                      </a:rPr>
                      <m:t> </m:t>
                    </m:r>
                    <m:r>
                      <m:rPr>
                        <m:nor/>
                      </m:rPr>
                      <a:rPr lang="en-US" sz="1800">
                        <a:latin typeface="Times New Roman" pitchFamily="18" charset="0"/>
                        <a:cs typeface="Times New Roman" pitchFamily="18" charset="0"/>
                      </a:rPr>
                      <m:t>Market</m:t>
                    </m:r>
                    <m:r>
                      <m:rPr>
                        <m:nor/>
                      </m:rPr>
                      <a:rPr lang="en-US" sz="1800">
                        <a:latin typeface="Times New Roman" pitchFamily="18" charset="0"/>
                        <a:cs typeface="Times New Roman" pitchFamily="18" charset="0"/>
                      </a:rPr>
                      <m:t>−</m:t>
                    </m:r>
                    <m:r>
                      <m:rPr>
                        <m:nor/>
                      </m:rPr>
                      <a:rPr lang="en-US" sz="1800">
                        <a:latin typeface="Times New Roman" pitchFamily="18" charset="0"/>
                        <a:cs typeface="Times New Roman" pitchFamily="18" charset="0"/>
                      </a:rPr>
                      <m:t>to</m:t>
                    </m:r>
                    <m:r>
                      <m:rPr>
                        <m:nor/>
                      </m:rPr>
                      <a:rPr lang="en-US" sz="1800">
                        <a:latin typeface="Times New Roman" pitchFamily="18" charset="0"/>
                        <a:cs typeface="Times New Roman" pitchFamily="18" charset="0"/>
                      </a:rPr>
                      <m:t>−</m:t>
                    </m:r>
                    <m:r>
                      <m:rPr>
                        <m:nor/>
                      </m:rPr>
                      <a:rPr lang="en-US" sz="1800">
                        <a:latin typeface="Times New Roman" pitchFamily="18" charset="0"/>
                        <a:cs typeface="Times New Roman" pitchFamily="18" charset="0"/>
                      </a:rPr>
                      <m:t>book</m:t>
                    </m:r>
                    <m:r>
                      <m:rPr>
                        <m:nor/>
                      </m:rPr>
                      <a:rPr lang="en-US" sz="1800">
                        <a:latin typeface="Times New Roman" pitchFamily="18" charset="0"/>
                        <a:cs typeface="Times New Roman" pitchFamily="18" charset="0"/>
                      </a:rPr>
                      <m:t> </m:t>
                    </m:r>
                    <m:r>
                      <m:rPr>
                        <m:nor/>
                      </m:rPr>
                      <a:rPr lang="en-US" sz="1800">
                        <a:latin typeface="Times New Roman" pitchFamily="18" charset="0"/>
                        <a:cs typeface="Times New Roman" pitchFamily="18" charset="0"/>
                      </a:rPr>
                      <m:t>ratio</m:t>
                    </m:r>
                  </m:oMath>
                </a14:m>
                <a:r>
                  <a:rPr lang="en-US" sz="1800" kern="50" dirty="0" smtClean="0">
                    <a:latin typeface="Times New Roman"/>
                    <a:ea typeface="PMingLiU"/>
                  </a:rPr>
                  <a:t>,</a:t>
                </a:r>
                <a:r>
                  <a:rPr lang="en-US" sz="1800" kern="50" dirty="0">
                    <a:latin typeface="Times New Roman"/>
                    <a:ea typeface="PMingLiU"/>
                  </a:rPr>
                  <a:t>	</a:t>
                </a:r>
                <a:r>
                  <a:rPr lang="en-US" sz="1800" kern="50" dirty="0" smtClean="0">
                    <a:latin typeface="Times New Roman"/>
                    <a:ea typeface="PMingLiU"/>
                  </a:rPr>
                  <a:t>(</a:t>
                </a:r>
                <a:r>
                  <a:rPr lang="en-US" sz="1800" kern="50" dirty="0">
                    <a:latin typeface="Times New Roman"/>
                    <a:ea typeface="PMingLiU"/>
                  </a:rPr>
                  <a:t>12.1)</a:t>
                </a:r>
              </a:p>
              <a:p>
                <a:pPr marL="0" marR="0" indent="0" algn="just">
                  <a:lnSpc>
                    <a:spcPct val="150000"/>
                  </a:lnSpc>
                  <a:spcBef>
                    <a:spcPts val="0"/>
                  </a:spcBef>
                  <a:spcAft>
                    <a:spcPts val="0"/>
                  </a:spcAft>
                  <a:buNone/>
                </a:pPr>
                <a:r>
                  <a:rPr lang="en-US" sz="1800" kern="50" dirty="0">
                    <a:latin typeface="Times New Roman"/>
                    <a:ea typeface="PMingLiU"/>
                  </a:rPr>
                  <a:t>in which the book value per share is computed by dividing the total of stockholders’ equity from the balance sheet by the number of common shares </a:t>
                </a:r>
                <a:r>
                  <a:rPr lang="en-US" sz="1800" kern="50" dirty="0" smtClean="0">
                    <a:latin typeface="Times New Roman"/>
                    <a:ea typeface="PMingLiU"/>
                  </a:rPr>
                  <a:t>outstanding.</a:t>
                </a:r>
              </a:p>
              <a:p>
                <a:pPr marL="0" marR="0" indent="0" algn="just">
                  <a:lnSpc>
                    <a:spcPct val="150000"/>
                  </a:lnSpc>
                  <a:spcBef>
                    <a:spcPts val="0"/>
                  </a:spcBef>
                  <a:spcAft>
                    <a:spcPts val="0"/>
                  </a:spcAft>
                  <a:buNone/>
                </a:pPr>
                <a:endParaRPr lang="en-US" sz="1800" kern="50" dirty="0">
                  <a:latin typeface="Times New Roman"/>
                  <a:ea typeface="PMingLiU"/>
                </a:endParaRPr>
              </a:p>
              <a:p>
                <a:pPr marL="0" marR="0" indent="0" algn="just">
                  <a:lnSpc>
                    <a:spcPct val="150000"/>
                  </a:lnSpc>
                  <a:spcBef>
                    <a:spcPts val="0"/>
                  </a:spcBef>
                  <a:spcAft>
                    <a:spcPts val="0"/>
                  </a:spcAft>
                  <a:buNone/>
                </a:pPr>
                <a:r>
                  <a:rPr lang="en-US" sz="1800" kern="50" dirty="0" smtClean="0">
                    <a:latin typeface="Times New Roman"/>
                    <a:ea typeface="PMingLiU"/>
                  </a:rPr>
                  <a:t>The </a:t>
                </a:r>
                <a:r>
                  <a:rPr lang="en-US" sz="1800" b="1" kern="50" dirty="0">
                    <a:latin typeface="Times New Roman"/>
                    <a:ea typeface="PMingLiU"/>
                  </a:rPr>
                  <a:t>market-to-book ratio </a:t>
                </a:r>
                <a:r>
                  <a:rPr lang="en-US" sz="1800" kern="50" dirty="0">
                    <a:latin typeface="Times New Roman"/>
                    <a:ea typeface="PMingLiU"/>
                  </a:rPr>
                  <a:t>is </a:t>
                </a:r>
                <a:r>
                  <a:rPr lang="en-US" sz="1800" kern="50" dirty="0" smtClean="0">
                    <a:latin typeface="Times New Roman"/>
                    <a:ea typeface="PMingLiU"/>
                  </a:rPr>
                  <a:t>an </a:t>
                </a:r>
                <a:r>
                  <a:rPr lang="en-US" sz="1800" kern="50" dirty="0">
                    <a:latin typeface="Times New Roman"/>
                    <a:ea typeface="PMingLiU"/>
                  </a:rPr>
                  <a:t>indication of the premium the market is willing to pay for the stock, given expectations about the future profitability of the firm</a:t>
                </a:r>
                <a:r>
                  <a:rPr lang="en-US" sz="1800" kern="50" dirty="0" smtClean="0">
                    <a:latin typeface="Times New Roman"/>
                    <a:ea typeface="PMingLiU"/>
                  </a:rPr>
                  <a:t>.</a:t>
                </a:r>
                <a:endParaRPr lang="en-US" sz="1800" kern="50" dirty="0">
                  <a:latin typeface="Times New Roman"/>
                  <a:ea typeface="PMingLiU"/>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l="-661" r="-587"/>
                </a:stretch>
              </a:blipFill>
            </p:spPr>
            <p:txBody>
              <a:bodyPr/>
              <a:lstStyle/>
              <a:p>
                <a:r>
                  <a:rPr lang="en-US">
                    <a:noFill/>
                  </a:rPr>
                  <a:t> </a:t>
                </a:r>
              </a:p>
            </p:txBody>
          </p:sp>
        </mc:Fallback>
      </mc:AlternateContent>
      <p:sp>
        <p:nvSpPr>
          <p:cNvPr id="6" name="Text Placeholder 5"/>
          <p:cNvSpPr>
            <a:spLocks noGrp="1"/>
          </p:cNvSpPr>
          <p:nvPr>
            <p:ph type="body" sz="quarter" idx="13"/>
          </p:nvPr>
        </p:nvSpPr>
        <p:spPr/>
        <p:txBody>
          <a:bodyPr>
            <a:normAutofit fontScale="92500" lnSpcReduction="20000"/>
          </a:bodyPr>
          <a:lstStyle/>
          <a:p>
            <a:pPr marL="173038" lvl="1" indent="-173038">
              <a:buNone/>
            </a:pPr>
            <a:r>
              <a:rPr lang="en-US" sz="3200" dirty="0" smtClean="0">
                <a:latin typeface="Times New Roman" pitchFamily="18" charset="0"/>
                <a:cs typeface="Times New Roman" pitchFamily="18" charset="0"/>
              </a:rPr>
              <a:t>12.1.4 </a:t>
            </a:r>
            <a:r>
              <a:rPr lang="en-US" sz="3200" dirty="0">
                <a:latin typeface="Times New Roman" pitchFamily="18" charset="0"/>
                <a:cs typeface="Times New Roman" pitchFamily="18" charset="0"/>
              </a:rPr>
              <a:t>Market-to-Book Ratio</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9</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pPr lvl="0"/>
            <a:r>
              <a:rPr lang="en-US" dirty="0">
                <a:latin typeface="Times New Roman" pitchFamily="18" charset="0"/>
                <a:cs typeface="Times New Roman" pitchFamily="18" charset="0"/>
              </a:rPr>
              <a:t>12.1 Market Value Versus Book Value</a:t>
            </a:r>
          </a:p>
        </p:txBody>
      </p:sp>
    </p:spTree>
    <p:extLst>
      <p:ext uri="{BB962C8B-B14F-4D97-AF65-F5344CB8AC3E}">
        <p14:creationId xmlns:p14="http://schemas.microsoft.com/office/powerpoint/2010/main" val="3397116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6572</TotalTime>
  <Words>4946</Words>
  <Application>Microsoft Office PowerPoint</Application>
  <PresentationFormat>On-screen Show (4:3)</PresentationFormat>
  <Paragraphs>511</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Book Powerpoint FINAL</vt:lpstr>
      <vt:lpstr>Chapter 12</vt:lpstr>
      <vt:lpstr>Chapter Outline</vt:lpstr>
      <vt:lpstr>The Efficient-Market Hypothesis and Security Valuation</vt:lpstr>
      <vt:lpstr>12.1 Market Value Versus Book Value</vt:lpstr>
      <vt:lpstr>12.1 Market Value Versus Book Value</vt:lpstr>
      <vt:lpstr>12.1 Market Value Versus Book Value</vt:lpstr>
      <vt:lpstr>12.1 Market Value Versus Book Value</vt:lpstr>
      <vt:lpstr>12.1 Market Value Versus Book Value</vt:lpstr>
      <vt:lpstr>12.1 Market Value Versus Book Value</vt:lpstr>
      <vt:lpstr>12.1 Market Value Versus Book Value</vt:lpstr>
      <vt:lpstr>12.1 Market Value Versus Book Value</vt:lpstr>
      <vt:lpstr>12.1 Market Value Versus Book Value</vt:lpstr>
      <vt:lpstr>12.1 Market Value Versus Book Value</vt:lpstr>
      <vt:lpstr>12.1 Market Value Versus Book Value</vt:lpstr>
      <vt:lpstr>12.1 Market Value Versus Book Value</vt:lpstr>
      <vt:lpstr>12.2 Market Efficiency in a Market-Model and CAPM Context</vt:lpstr>
      <vt:lpstr>12.2 Market Efficiency in a Market-Model and CAPM Context</vt:lpstr>
      <vt:lpstr>12.2 Market Efficiency in a Market-Model and CAPM Context</vt:lpstr>
      <vt:lpstr>12.2 Market Efficiency in a Market-Model and CAPM Context</vt:lpstr>
      <vt:lpstr>12.2 Market Efficiency in a Market-Model and CAPM Context</vt:lpstr>
      <vt:lpstr>12.2 Market Efficiency in a Market-Model and CAPM Context</vt:lpstr>
      <vt:lpstr>12.2 Market Efficiency in a Market-Model and CAPM Context</vt:lpstr>
      <vt:lpstr>12.2 Market Efficiency in a Market-Model and CAPM Context</vt:lpstr>
      <vt:lpstr>12.2 Market Efficiency in a Market-Model and CAPM Context</vt:lpstr>
      <vt:lpstr>12.2 Market Efficiency in a Market-Model and CAPM Context</vt:lpstr>
      <vt:lpstr>12.2 Market Efficiency in a Market-Model and CAPM Context</vt:lpstr>
      <vt:lpstr>12.3 Tests for Market Efficiency</vt:lpstr>
      <vt:lpstr>12.3 Tests for Market Efficiency</vt:lpstr>
      <vt:lpstr>12.3 Tests for Market Efficiency</vt:lpstr>
      <vt:lpstr>12.3 Tests for Market Efficiency</vt:lpstr>
      <vt:lpstr>12.3 Tests for Market Efficiency</vt:lpstr>
      <vt:lpstr>12.3 Tests for Market Efficiency</vt:lpstr>
      <vt:lpstr>12.3 Tests for Market Efficiency</vt:lpstr>
      <vt:lpstr>12.3 Tests for Market Efficiency</vt:lpstr>
      <vt:lpstr>12.3 Tests for Market Efficiency</vt:lpstr>
      <vt:lpstr>12.3 Tests for Market Efficiency</vt:lpstr>
      <vt:lpstr>12.3 Tests for Market Efficiency</vt:lpstr>
      <vt:lpstr>12.3 Tests for Market Efficiency</vt:lpstr>
      <vt:lpstr>12.4 Other Methods of Testing the EMH</vt:lpstr>
      <vt:lpstr>12.4 Other Methods of Testing the EMH</vt:lpstr>
      <vt:lpstr>12.4 Other Methods of Testing the EMH</vt:lpstr>
      <vt:lpstr>12.4 Other Methods of Testing the EMH</vt:lpstr>
      <vt:lpstr>12.4 Other Methods of Testing the EMH</vt:lpstr>
      <vt:lpstr>12.4 Other Methods of Testing the EMH</vt:lpstr>
      <vt:lpstr>12.4 Other Methods of Testing the EMH</vt:lpstr>
      <vt:lpstr>12.4 Other Methods of Testing the EMH</vt:lpstr>
      <vt:lpstr>12.4 Other Methods of Testing the EMH</vt:lpstr>
      <vt:lpstr>12.5 Random Walk Hypothesis vs. EMH Test</vt:lpstr>
      <vt:lpstr>12.6 Market Anomalies</vt:lpstr>
      <vt:lpstr>12.6 Market Anomalies</vt:lpstr>
      <vt:lpstr>12.6 Market Anomalies</vt:lpstr>
      <vt:lpstr>12.6 Market Anomalies</vt:lpstr>
      <vt:lpstr>12.7 Summary</vt:lpstr>
      <vt:lpstr>12.7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372</cp:revision>
  <dcterms:created xsi:type="dcterms:W3CDTF">2012-10-03T18:41:24Z</dcterms:created>
  <dcterms:modified xsi:type="dcterms:W3CDTF">2013-01-22T18:52:34Z</dcterms:modified>
</cp:coreProperties>
</file>