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5"/>
  </p:notesMasterIdLst>
  <p:sldIdLst>
    <p:sldId id="256" r:id="rId2"/>
    <p:sldId id="258" r:id="rId3"/>
    <p:sldId id="259" r:id="rId4"/>
    <p:sldId id="294" r:id="rId5"/>
    <p:sldId id="295" r:id="rId6"/>
    <p:sldId id="296" r:id="rId7"/>
    <p:sldId id="260" r:id="rId8"/>
    <p:sldId id="280" r:id="rId9"/>
    <p:sldId id="281" r:id="rId10"/>
    <p:sldId id="273" r:id="rId11"/>
    <p:sldId id="271" r:id="rId12"/>
    <p:sldId id="297" r:id="rId13"/>
    <p:sldId id="283" r:id="rId14"/>
    <p:sldId id="282" r:id="rId15"/>
    <p:sldId id="268" r:id="rId16"/>
    <p:sldId id="275" r:id="rId17"/>
    <p:sldId id="274" r:id="rId18"/>
    <p:sldId id="276" r:id="rId19"/>
    <p:sldId id="277" r:id="rId20"/>
    <p:sldId id="261" r:id="rId21"/>
    <p:sldId id="278" r:id="rId22"/>
    <p:sldId id="285" r:id="rId23"/>
    <p:sldId id="279" r:id="rId24"/>
    <p:sldId id="286" r:id="rId25"/>
    <p:sldId id="287" r:id="rId26"/>
    <p:sldId id="289" r:id="rId27"/>
    <p:sldId id="288" r:id="rId28"/>
    <p:sldId id="290" r:id="rId29"/>
    <p:sldId id="291" r:id="rId30"/>
    <p:sldId id="292" r:id="rId31"/>
    <p:sldId id="262" r:id="rId32"/>
    <p:sldId id="263"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258"/>
          </p14:sldIdLst>
        </p14:section>
        <p14:section name="3.1 Holding-Period Return" id="{93213498-037E-4823-89BC-BF834F323764}">
          <p14:sldIdLst>
            <p14:sldId id="259"/>
            <p14:sldId id="294"/>
            <p14:sldId id="295"/>
            <p14:sldId id="296"/>
          </p14:sldIdLst>
        </p14:section>
        <p14:section name="3.2 Holding-Period Yield" id="{462D29FF-9D51-4182-BDBD-6BA830923D35}">
          <p14:sldIdLst>
            <p14:sldId id="260"/>
            <p14:sldId id="280"/>
            <p14:sldId id="281"/>
            <p14:sldId id="273"/>
            <p14:sldId id="271"/>
            <p14:sldId id="297"/>
            <p14:sldId id="283"/>
            <p14:sldId id="282"/>
            <p14:sldId id="268"/>
            <p14:sldId id="275"/>
            <p14:sldId id="274"/>
            <p14:sldId id="276"/>
            <p14:sldId id="277"/>
          </p14:sldIdLst>
        </p14:section>
        <p14:section name="3.3 Common-Stock Valuation Approaches" id="{CC85A2AC-122A-4EB1-87A9-C32DB60645DC}">
          <p14:sldIdLst>
            <p14:sldId id="261"/>
          </p14:sldIdLst>
        </p14:section>
        <p14:section name="3.4 Growth-Rate Estimation and its Application" id="{4AF9EBB8-6E5B-4B3A-B2CE-E50F0AEFC93D}">
          <p14:sldIdLst>
            <p14:sldId id="278"/>
            <p14:sldId id="285"/>
            <p14:sldId id="279"/>
            <p14:sldId id="286"/>
            <p14:sldId id="287"/>
            <p14:sldId id="289"/>
            <p14:sldId id="288"/>
            <p14:sldId id="290"/>
            <p14:sldId id="291"/>
            <p14:sldId id="292"/>
            <p14:sldId id="262"/>
          </p14:sldIdLst>
        </p14:section>
        <p14:section name="1.6 Summary" id="{EDF7CB85-59EB-487E-A856-007977BEF714}">
          <p14:sldIdLst>
            <p14:sldId id="263"/>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4660"/>
  </p:normalViewPr>
  <p:slideViewPr>
    <p:cSldViewPr>
      <p:cViewPr varScale="1">
        <p:scale>
          <a:sx n="103" d="100"/>
          <a:sy n="103" d="100"/>
        </p:scale>
        <p:origin x="-330" y="-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7.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image" Target="../media/image20.png"/><Relationship Id="rId5" Type="http://schemas.openxmlformats.org/officeDocument/2006/relationships/oleObject" Target="../embeddings/oleObject9.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13</a:t>
            </a:r>
            <a:endParaRPr lang="en-US" dirty="0">
              <a:solidFill>
                <a:srgbClr val="FFFFFF"/>
              </a:solidFill>
            </a:endParaRPr>
          </a:p>
        </p:txBody>
      </p:sp>
      <p:sp>
        <p:nvSpPr>
          <p:cNvPr id="3" name="Subtitle 2"/>
          <p:cNvSpPr>
            <a:spLocks noGrp="1"/>
          </p:cNvSpPr>
          <p:nvPr>
            <p:ph type="subTitle" idx="1"/>
          </p:nvPr>
        </p:nvSpPr>
        <p:spPr>
          <a:xfrm>
            <a:off x="76200" y="1905000"/>
            <a:ext cx="4648200" cy="2438400"/>
          </a:xfrm>
        </p:spPr>
        <p:txBody>
          <a:bodyPr>
            <a:normAutofit/>
          </a:bodyPr>
          <a:lstStyle/>
          <a:p>
            <a:r>
              <a:rPr lang="en-US" sz="2800" dirty="0" smtClean="0">
                <a:solidFill>
                  <a:srgbClr val="FFFFFF"/>
                </a:solidFill>
                <a:latin typeface="Times New Roman" pitchFamily="18" charset="0"/>
                <a:cs typeface="Times New Roman" pitchFamily="18" charset="0"/>
              </a:rPr>
              <a:t>Arbitrage Pricing Theory and </a:t>
            </a:r>
            <a:r>
              <a:rPr lang="en-US" sz="2800" dirty="0" err="1" smtClean="0">
                <a:solidFill>
                  <a:srgbClr val="FFFFFF"/>
                </a:solidFill>
                <a:latin typeface="Times New Roman" pitchFamily="18" charset="0"/>
                <a:cs typeface="Times New Roman" pitchFamily="18" charset="0"/>
              </a:rPr>
              <a:t>Intertemporal</a:t>
            </a:r>
            <a:r>
              <a:rPr lang="en-US" sz="2800" dirty="0" smtClean="0">
                <a:solidFill>
                  <a:srgbClr val="FFFFFF"/>
                </a:solidFill>
                <a:latin typeface="Times New Roman" pitchFamily="18" charset="0"/>
                <a:cs typeface="Times New Roman" pitchFamily="18" charset="0"/>
              </a:rPr>
              <a:t> Capital Asset Pricing Model</a:t>
            </a:r>
            <a:endParaRPr lang="en-US" sz="28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itchFamily="18" charset="0"/>
                <a:cs typeface="Times New Roman" pitchFamily="18" charset="0"/>
              </a:rPr>
              <a:t>13.2.1 Ross’s Arbitrage Model Specification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latin typeface="Times New Roman" pitchFamily="18" charset="0"/>
                    <a:cs typeface="Times New Roman" pitchFamily="18" charset="0"/>
                  </a:rPr>
                  <a:t>it is assumed that the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a:rPr>
                              <m:t>∈</m:t>
                            </m:r>
                          </m:e>
                        </m:acc>
                      </m:e>
                      <m:sub>
                        <m:r>
                          <a:rPr lang="en-US" sz="2400" i="1">
                            <a:latin typeface="Cambria Math"/>
                          </a:rPr>
                          <m:t>𝑖</m:t>
                        </m:r>
                      </m:sub>
                    </m:sSub>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reflects the random influence of information that is unrelated to other assets. Thus, the following condition is assumed to hold:</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14:m>
                  <m:oMath xmlns:m="http://schemas.openxmlformats.org/officeDocument/2006/math">
                    <m:r>
                      <a:rPr lang="en-US" sz="2400" b="1" i="1">
                        <a:latin typeface="Cambria Math"/>
                      </a:rPr>
                      <m:t>𝑬</m:t>
                    </m:r>
                    <m:d>
                      <m:dPr>
                        <m:begChr m:val="{"/>
                        <m:endChr m:val="}"/>
                        <m:ctrlPr>
                          <a:rPr lang="en-US" sz="2400" b="1" i="1">
                            <a:latin typeface="Cambria Math"/>
                          </a:rPr>
                        </m:ctrlPr>
                      </m:dPr>
                      <m:e>
                        <m:sSub>
                          <m:sSubPr>
                            <m:ctrlPr>
                              <a:rPr lang="en-US" sz="2400" b="1" i="1">
                                <a:latin typeface="Cambria Math"/>
                              </a:rPr>
                            </m:ctrlPr>
                          </m:sSubPr>
                          <m:e>
                            <m:acc>
                              <m:accPr>
                                <m:chr m:val="̃"/>
                                <m:ctrlPr>
                                  <a:rPr lang="en-US" sz="2400" b="1" i="1">
                                    <a:latin typeface="Cambria Math"/>
                                  </a:rPr>
                                </m:ctrlPr>
                              </m:accPr>
                              <m:e>
                                <m:r>
                                  <a:rPr lang="en-US" sz="2400" b="1">
                                    <a:latin typeface="Cambria Math"/>
                                  </a:rPr>
                                  <m:t>∈</m:t>
                                </m:r>
                              </m:e>
                            </m:acc>
                          </m:e>
                          <m:sub>
                            <m:r>
                              <a:rPr lang="en-US" sz="2400" b="1" i="1">
                                <a:latin typeface="Cambria Math"/>
                              </a:rPr>
                              <m:t>𝒊</m:t>
                            </m:r>
                          </m:sub>
                        </m:sSub>
                        <m:r>
                          <a:rPr lang="en-US" sz="2400" b="1">
                            <a:latin typeface="Cambria Math"/>
                          </a:rPr>
                          <m:t>,</m:t>
                        </m:r>
                        <m:sSub>
                          <m:sSubPr>
                            <m:ctrlPr>
                              <a:rPr lang="en-US" sz="2400" b="1" i="1">
                                <a:latin typeface="Cambria Math"/>
                              </a:rPr>
                            </m:ctrlPr>
                          </m:sSubPr>
                          <m:e>
                            <m:acc>
                              <m:accPr>
                                <m:chr m:val="̃"/>
                                <m:ctrlPr>
                                  <a:rPr lang="en-US" sz="2400" b="1" i="1">
                                    <a:latin typeface="Cambria Math"/>
                                  </a:rPr>
                                </m:ctrlPr>
                              </m:accPr>
                              <m:e>
                                <m:r>
                                  <a:rPr lang="en-US" sz="2400" b="1">
                                    <a:latin typeface="Cambria Math"/>
                                  </a:rPr>
                                  <m:t>∈</m:t>
                                </m:r>
                              </m:e>
                            </m:acc>
                          </m:e>
                          <m:sub>
                            <m:r>
                              <a:rPr lang="en-US" sz="2400" b="1" i="1">
                                <a:latin typeface="Cambria Math"/>
                              </a:rPr>
                              <m:t>𝒋</m:t>
                            </m:r>
                          </m:sub>
                        </m:sSub>
                      </m:e>
                    </m:d>
                    <m:r>
                      <a:rPr lang="en-US" sz="2400" b="1">
                        <a:latin typeface="Cambria Math"/>
                      </a:rPr>
                      <m:t>=</m:t>
                    </m:r>
                    <m:r>
                      <a:rPr lang="en-US" sz="2400" b="1" i="1">
                        <a:latin typeface="Cambria Math"/>
                      </a:rPr>
                      <m:t>𝟎</m:t>
                    </m:r>
                  </m:oMath>
                </a14:m>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1000" dirty="0">
                    <a:latin typeface="Times New Roman" pitchFamily="18" charset="0"/>
                    <a:cs typeface="Times New Roman" pitchFamily="18" charset="0"/>
                  </a:rPr>
                  <a:t>(13.8)</a:t>
                </a:r>
              </a:p>
              <a:p>
                <a:r>
                  <a:rPr lang="en-US" sz="2400" dirty="0">
                    <a:latin typeface="Times New Roman" pitchFamily="18" charset="0"/>
                    <a:cs typeface="Times New Roman" pitchFamily="18" charset="0"/>
                  </a:rPr>
                  <a:t>as well as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a:rPr>
                              <m:t>∈</m:t>
                            </m:r>
                          </m:e>
                        </m:acc>
                      </m:e>
                      <m:sub>
                        <m:r>
                          <a:rPr lang="en-US" sz="2400" i="1">
                            <a:latin typeface="Cambria Math"/>
                          </a:rPr>
                          <m:t>𝑖</m:t>
                        </m:r>
                      </m:sub>
                    </m:sSub>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a:rPr>
                              <m:t>∈</m:t>
                            </m:r>
                          </m:e>
                        </m:acc>
                      </m:e>
                      <m:sub>
                        <m:r>
                          <a:rPr lang="en-US" sz="2400" i="1">
                            <a:latin typeface="Cambria Math"/>
                          </a:rPr>
                          <m:t>𝑗</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independence for all </a:t>
                </a:r>
                <a:r>
                  <a:rPr lang="en-US" sz="2400" i="1" dirty="0" err="1">
                    <a:latin typeface="Times New Roman" pitchFamily="18" charset="0"/>
                    <a:cs typeface="Times New Roman" pitchFamily="18" charset="0"/>
                  </a:rPr>
                  <a:t>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Also, for any two securities </a:t>
                </a:r>
                <a:r>
                  <a:rPr lang="en-US" sz="2400" i="1" dirty="0" err="1">
                    <a:latin typeface="Times New Roman" pitchFamily="18" charset="0"/>
                    <a:cs typeface="Times New Roman" pitchFamily="18" charset="0"/>
                  </a:rPr>
                  <a:t>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	</a:t>
                </a:r>
                <a14:m>
                  <m:oMath xmlns:m="http://schemas.openxmlformats.org/officeDocument/2006/math">
                    <m:r>
                      <a:rPr lang="en-US" sz="2400" b="1" i="1">
                        <a:latin typeface="Cambria Math"/>
                      </a:rPr>
                      <m:t>𝑬</m:t>
                    </m:r>
                    <m:d>
                      <m:dPr>
                        <m:begChr m:val="{"/>
                        <m:endChr m:val="}"/>
                        <m:ctrlPr>
                          <a:rPr lang="en-US" sz="2400" b="1" i="1">
                            <a:latin typeface="Cambria Math"/>
                          </a:rPr>
                        </m:ctrlPr>
                      </m:dPr>
                      <m:e>
                        <m:sSub>
                          <m:sSubPr>
                            <m:ctrlPr>
                              <a:rPr lang="en-US" sz="2400" b="1" i="1">
                                <a:latin typeface="Cambria Math"/>
                              </a:rPr>
                            </m:ctrlPr>
                          </m:sSubPr>
                          <m:e>
                            <m:acc>
                              <m:accPr>
                                <m:chr m:val="̃"/>
                                <m:ctrlPr>
                                  <a:rPr lang="en-US" sz="2400" b="1" i="1">
                                    <a:latin typeface="Cambria Math"/>
                                  </a:rPr>
                                </m:ctrlPr>
                              </m:accPr>
                              <m:e>
                                <m:r>
                                  <a:rPr lang="en-US" sz="2400" b="1">
                                    <a:latin typeface="Cambria Math"/>
                                  </a:rPr>
                                  <m:t>∈</m:t>
                                </m:r>
                              </m:e>
                            </m:acc>
                          </m:e>
                          <m:sub>
                            <m:r>
                              <a:rPr lang="en-US" sz="2400" b="1" i="1">
                                <a:latin typeface="Cambria Math"/>
                              </a:rPr>
                              <m:t>𝒊</m:t>
                            </m:r>
                          </m:sub>
                        </m:sSub>
                        <m:r>
                          <a:rPr lang="en-US" sz="2400" b="1">
                            <a:latin typeface="Cambria Math"/>
                          </a:rPr>
                          <m:t>,</m:t>
                        </m:r>
                        <m:sSub>
                          <m:sSubPr>
                            <m:ctrlPr>
                              <a:rPr lang="en-US" sz="2400" b="1" i="1">
                                <a:latin typeface="Cambria Math"/>
                              </a:rPr>
                            </m:ctrlPr>
                          </m:sSubPr>
                          <m:e>
                            <m:acc>
                              <m:accPr>
                                <m:chr m:val="̃"/>
                                <m:ctrlPr>
                                  <a:rPr lang="en-US" sz="2400" b="1" i="1">
                                    <a:latin typeface="Cambria Math"/>
                                  </a:rPr>
                                </m:ctrlPr>
                              </m:accPr>
                              <m:e>
                                <m:r>
                                  <a:rPr lang="en-US" sz="2400" b="1">
                                    <a:latin typeface="Cambria Math"/>
                                  </a:rPr>
                                  <m:t>∈</m:t>
                                </m:r>
                              </m:e>
                            </m:acc>
                          </m:e>
                          <m:sub>
                            <m:r>
                              <a:rPr lang="en-US" sz="2400" b="1" i="1">
                                <a:latin typeface="Cambria Math"/>
                              </a:rPr>
                              <m:t>𝒋</m:t>
                            </m:r>
                          </m:sub>
                        </m:sSub>
                      </m:e>
                    </m:d>
                    <m:r>
                      <a:rPr lang="en-US" sz="2400" b="1">
                        <a:latin typeface="Cambria Math"/>
                      </a:rPr>
                      <m:t>=</m:t>
                    </m:r>
                    <m:r>
                      <a:rPr lang="en-US" sz="2400" b="1" i="1">
                        <a:latin typeface="Cambria Math"/>
                      </a:rPr>
                      <m:t>𝟎</m:t>
                    </m:r>
                  </m:oMath>
                </a14:m>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1000" dirty="0">
                    <a:latin typeface="Times New Roman" pitchFamily="18" charset="0"/>
                    <a:cs typeface="Times New Roman" pitchFamily="18" charset="0"/>
                  </a:rPr>
                  <a:t>(13.9)</a:t>
                </a:r>
              </a:p>
              <a:p>
                <a:r>
                  <a:rPr lang="en-US" sz="2400" dirty="0">
                    <a:latin typeface="Times New Roman" pitchFamily="18" charset="0"/>
                    <a:cs typeface="Times New Roman" pitchFamily="18" charset="0"/>
                  </a:rPr>
                  <a:t>for all </a:t>
                </a:r>
                <a:r>
                  <a:rPr lang="en-US" sz="2400" i="1" dirty="0" err="1">
                    <a:latin typeface="Times New Roman" pitchFamily="18" charset="0"/>
                    <a:cs typeface="Times New Roman" pitchFamily="18" charset="0"/>
                  </a:rPr>
                  <a:t>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where </a:t>
                </a:r>
                <a:r>
                  <a:rPr lang="en-US" sz="2400" i="1" dirty="0" err="1">
                    <a:latin typeface="Times New Roman" pitchFamily="18" charset="0"/>
                    <a:cs typeface="Times New Roman" pitchFamily="18" charset="0"/>
                  </a:rPr>
                  <a:t>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j</a:t>
                </a:r>
                <a:r>
                  <a:rPr lang="en-US" sz="2400" dirty="0">
                    <a:latin typeface="Times New Roman" pitchFamily="18" charset="0"/>
                    <a:cs typeface="Times New Roman" pitchFamily="18" charset="0"/>
                  </a:rPr>
                  <a:t>. If this last condition did not hold — that is, if there was too strong a dependence </a:t>
                </a:r>
                <a:r>
                  <a:rPr lang="en-US" sz="2400" dirty="0" smtClean="0">
                    <a:latin typeface="Times New Roman" pitchFamily="18" charset="0"/>
                    <a:cs typeface="Times New Roman" pitchFamily="18" charset="0"/>
                  </a:rPr>
                  <a:t>between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a:rPr>
                              <m:t>∈</m:t>
                            </m:r>
                          </m:e>
                        </m:acc>
                      </m:e>
                      <m:sub>
                        <m:r>
                          <a:rPr lang="en-US" sz="2400" i="1">
                            <a:latin typeface="Cambria Math"/>
                          </a:rPr>
                          <m:t>𝑖</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a:t>
                </a:r>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a:latin typeface="Cambria Math"/>
                              </a:rPr>
                              <m:t>∈</m:t>
                            </m:r>
                          </m:e>
                        </m:acc>
                      </m:e>
                      <m:sub>
                        <m:r>
                          <a:rPr lang="en-US" sz="2400" i="1">
                            <a:latin typeface="Cambria Math"/>
                          </a:rPr>
                          <m:t>𝑗</m:t>
                        </m:r>
                      </m:sub>
                    </m:sSub>
                  </m:oMath>
                </a14:m>
                <a:r>
                  <a:rPr lang="en-US" sz="2400" dirty="0">
                    <a:latin typeface="Times New Roman" pitchFamily="18" charset="0"/>
                    <a:cs typeface="Times New Roman" pitchFamily="18" charset="0"/>
                  </a:rPr>
                  <a:t> — it would be equivalent to saying that more than simply the </a:t>
                </a:r>
                <a:r>
                  <a:rPr lang="en-US" sz="2400" i="1" dirty="0">
                    <a:latin typeface="Times New Roman" pitchFamily="18" charset="0"/>
                    <a:cs typeface="Times New Roman" pitchFamily="18" charset="0"/>
                  </a:rPr>
                  <a:t>k</a:t>
                </a:r>
                <a:r>
                  <a:rPr lang="en-US" sz="2400" dirty="0">
                    <a:latin typeface="Times New Roman" pitchFamily="18" charset="0"/>
                    <a:cs typeface="Times New Roman" pitchFamily="18" charset="0"/>
                  </a:rPr>
                  <a:t>-hypothesized common factors existed.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964" r="-2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3995244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639763"/>
          </a:xfrm>
        </p:spPr>
        <p:txBody>
          <a:bodyPr/>
          <a:lstStyle/>
          <a:p>
            <a:r>
              <a:rPr lang="en-US" sz="3200" dirty="0">
                <a:latin typeface="Times New Roman" pitchFamily="18" charset="0"/>
                <a:cs typeface="Times New Roman" pitchFamily="18" charset="0"/>
              </a:rPr>
              <a:t>13.2.1 Ross’s Arbitrage Model Specification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599"/>
                <a:ext cx="8229600" cy="4754565"/>
              </a:xfrm>
            </p:spPr>
            <p:txBody>
              <a:bodyPr>
                <a:noAutofit/>
              </a:bodyPr>
              <a:lstStyle/>
              <a:p>
                <a:pPr marL="0" indent="0">
                  <a:buNone/>
                </a:pPr>
                <a:r>
                  <a:rPr lang="en-US" sz="2000" dirty="0">
                    <a:latin typeface="Times New Roman" pitchFamily="18" charset="0"/>
                    <a:cs typeface="Times New Roman" pitchFamily="18" charset="0"/>
                  </a:rPr>
                  <a:t>The investor’s portfolio investment is constrained to hold to the following condition:</a:t>
                </a:r>
              </a:p>
              <a:p>
                <a:pPr marL="0" indent="0" algn="ctr">
                  <a:buNone/>
                </a:pPr>
                <a:r>
                  <a:rPr lang="en-US" sz="2000" dirty="0">
                    <a:latin typeface="Times New Roman" pitchFamily="18" charset="0"/>
                    <a:cs typeface="Times New Roman" pitchFamily="18" charset="0"/>
                  </a:rPr>
                  <a:t> 		</a:t>
                </a:r>
                <a14:m>
                  <m:oMath xmlns:m="http://schemas.openxmlformats.org/officeDocument/2006/math">
                    <m:nary>
                      <m:naryPr>
                        <m:chr m:val="∑"/>
                        <m:limLoc m:val="undOvr"/>
                        <m:grow m:val="on"/>
                        <m:ctrlPr>
                          <a:rPr lang="en-US" sz="2000" b="1" i="1">
                            <a:latin typeface="Cambria Math"/>
                          </a:rPr>
                        </m:ctrlPr>
                      </m:naryPr>
                      <m:sub>
                        <m:r>
                          <a:rPr lang="en-US" sz="2000" b="1" i="1">
                            <a:latin typeface="Cambria Math"/>
                          </a:rPr>
                          <m:t>𝒊</m:t>
                        </m:r>
                        <m:r>
                          <a:rPr lang="en-US" sz="2000" b="1">
                            <a:latin typeface="Cambria Math"/>
                          </a:rPr>
                          <m:t>=</m:t>
                        </m:r>
                        <m:r>
                          <a:rPr lang="en-US" sz="2000" b="1" i="1">
                            <a:latin typeface="Cambria Math"/>
                          </a:rPr>
                          <m:t>𝟏</m:t>
                        </m:r>
                      </m:sub>
                      <m:sup>
                        <m:r>
                          <a:rPr lang="en-US" sz="2000" b="1" i="1">
                            <a:latin typeface="Cambria Math"/>
                          </a:rPr>
                          <m:t>𝒏</m:t>
                        </m:r>
                      </m:sup>
                      <m:e>
                        <m:sSub>
                          <m:sSubPr>
                            <m:ctrlPr>
                              <a:rPr lang="en-US" sz="2000" b="1" i="1">
                                <a:latin typeface="Cambria Math"/>
                              </a:rPr>
                            </m:ctrlPr>
                          </m:sSubPr>
                          <m:e>
                            <m:r>
                              <a:rPr lang="en-US" sz="2000" b="1" i="1">
                                <a:latin typeface="Cambria Math"/>
                              </a:rPr>
                              <m:t>𝒙</m:t>
                            </m:r>
                          </m:e>
                          <m:sub>
                            <m:r>
                              <a:rPr lang="en-US" sz="2000" b="1" i="1">
                                <a:latin typeface="Cambria Math"/>
                              </a:rPr>
                              <m:t>𝒊</m:t>
                            </m:r>
                          </m:sub>
                        </m:sSub>
                      </m:e>
                    </m:nary>
                    <m:r>
                      <a:rPr lang="en-US" sz="2000" b="1">
                        <a:latin typeface="Cambria Math"/>
                      </a:rPr>
                      <m:t>=</m:t>
                    </m:r>
                    <m:r>
                      <a:rPr lang="en-US" sz="2000" b="1" i="1">
                        <a:latin typeface="Cambria Math"/>
                      </a:rPr>
                      <m:t>𝟎</m:t>
                    </m:r>
                  </m:oMath>
                </a14:m>
                <a:r>
                  <a:rPr lang="en-US" sz="20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r>
                  <a:rPr lang="en-US" sz="1200" dirty="0">
                    <a:latin typeface="Times New Roman" pitchFamily="18" charset="0"/>
                    <a:cs typeface="Times New Roman" pitchFamily="18" charset="0"/>
                  </a:rPr>
                  <a:t>13.10)</a:t>
                </a:r>
              </a:p>
              <a:p>
                <a:pPr marL="0" indent="0">
                  <a:buNone/>
                </a:pPr>
                <a:r>
                  <a:rPr lang="en-US" sz="2000" dirty="0" smtClean="0">
                    <a:latin typeface="Times New Roman" pitchFamily="18" charset="0"/>
                    <a:cs typeface="Times New Roman" pitchFamily="18" charset="0"/>
                  </a:rPr>
                  <a:t>Additional purchases of assets must be financed by sales of others. </a:t>
                </a:r>
              </a:p>
              <a:p>
                <a:pPr marL="0" indent="0">
                  <a:buNone/>
                </a:pPr>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599"/>
                <a:ext cx="8229600" cy="4754565"/>
              </a:xfrm>
              <a:blipFill rotWithShape="1">
                <a:blip r:embed="rId2"/>
                <a:stretch>
                  <a:fillRect l="-741" t="-6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2555270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13.2.1 Ross’s Arbitrage Model </a:t>
            </a:r>
            <a:r>
              <a:rPr lang="en-US" sz="2800" dirty="0" smtClean="0">
                <a:latin typeface="Times New Roman" pitchFamily="18" charset="0"/>
                <a:cs typeface="Times New Roman" pitchFamily="18" charset="0"/>
              </a:rPr>
              <a:t>Specification example </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itchFamily="18" charset="0"/>
                    <a:cs typeface="Times New Roman" pitchFamily="18" charset="0"/>
                  </a:rPr>
                  <a:t>Consider </a:t>
                </a:r>
                <a:r>
                  <a:rPr lang="en-US" dirty="0">
                    <a:latin typeface="Times New Roman" pitchFamily="18" charset="0"/>
                    <a:cs typeface="Times New Roman" pitchFamily="18" charset="0"/>
                  </a:rPr>
                  <a:t>an arbitrage portfolio chosen in the following manner. First the portfolio must be chosen to be well diversified by keeping each element, x, of order 1/n in size. Second, the x of the portfolio must be selected in such a way as to eliminate all systematic risk (for each h):</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14:m>
                  <m:oMath xmlns:m="http://schemas.openxmlformats.org/officeDocument/2006/math">
                    <m:r>
                      <a:rPr lang="en-US" b="1" i="1">
                        <a:latin typeface="Cambria Math"/>
                      </a:rPr>
                      <m:t>𝒙</m:t>
                    </m:r>
                    <m:sSub>
                      <m:sSubPr>
                        <m:ctrlPr>
                          <a:rPr lang="en-US" b="1" i="1">
                            <a:latin typeface="Cambria Math"/>
                          </a:rPr>
                        </m:ctrlPr>
                      </m:sSubPr>
                      <m:e>
                        <m:r>
                          <a:rPr lang="en-US" b="1" i="1">
                            <a:latin typeface="Cambria Math"/>
                          </a:rPr>
                          <m:t>𝒃</m:t>
                        </m:r>
                      </m:e>
                      <m:sub>
                        <m:r>
                          <a:rPr lang="en-US" b="1" i="1">
                            <a:latin typeface="Cambria Math"/>
                          </a:rPr>
                          <m:t>𝒉</m:t>
                        </m:r>
                      </m:sub>
                    </m:sSub>
                    <m:nary>
                      <m:naryPr>
                        <m:chr m:val="∑"/>
                        <m:limLoc m:val="undOvr"/>
                        <m:grow m:val="on"/>
                        <m:supHide m:val="on"/>
                        <m:ctrlPr>
                          <a:rPr lang="en-US" b="1" i="1">
                            <a:latin typeface="Cambria Math"/>
                          </a:rPr>
                        </m:ctrlPr>
                      </m:naryPr>
                      <m:sub>
                        <m:r>
                          <a:rPr lang="en-US" b="1" i="1">
                            <a:latin typeface="Cambria Math"/>
                          </a:rPr>
                          <m:t>𝒊</m:t>
                        </m:r>
                        <m:r>
                          <a:rPr lang="en-US" b="1">
                            <a:latin typeface="Cambria Math"/>
                          </a:rPr>
                          <m:t>=</m:t>
                        </m:r>
                        <m:r>
                          <a:rPr lang="en-US" b="1" i="1">
                            <a:latin typeface="Cambria Math"/>
                          </a:rPr>
                          <m:t>𝟏</m:t>
                        </m:r>
                      </m:sub>
                      <m:sup/>
                      <m:e>
                        <m:sSub>
                          <m:sSubPr>
                            <m:ctrlPr>
                              <a:rPr lang="en-US" b="1" i="1">
                                <a:latin typeface="Cambria Math"/>
                              </a:rPr>
                            </m:ctrlPr>
                          </m:sSubPr>
                          <m:e>
                            <m:r>
                              <a:rPr lang="en-US" b="1" i="1">
                                <a:latin typeface="Cambria Math"/>
                              </a:rPr>
                              <m:t>𝒙</m:t>
                            </m:r>
                          </m:e>
                          <m:sub>
                            <m:r>
                              <a:rPr lang="en-US" b="1" i="1">
                                <a:latin typeface="Cambria Math"/>
                              </a:rPr>
                              <m:t>𝒊</m:t>
                            </m:r>
                          </m:sub>
                        </m:sSub>
                        <m:sSub>
                          <m:sSubPr>
                            <m:ctrlPr>
                              <a:rPr lang="en-US" b="1" i="1">
                                <a:latin typeface="Cambria Math"/>
                              </a:rPr>
                            </m:ctrlPr>
                          </m:sSubPr>
                          <m:e>
                            <m:r>
                              <a:rPr lang="en-US" b="1" i="1">
                                <a:latin typeface="Cambria Math"/>
                              </a:rPr>
                              <m:t>𝒃</m:t>
                            </m:r>
                          </m:e>
                          <m:sub>
                            <m:r>
                              <a:rPr lang="en-US" b="1" i="1">
                                <a:latin typeface="Cambria Math"/>
                              </a:rPr>
                              <m:t>𝒊𝒉</m:t>
                            </m:r>
                          </m:sub>
                        </m:sSub>
                      </m:e>
                    </m:nary>
                    <m:r>
                      <a:rPr lang="en-US" b="1">
                        <a:latin typeface="Cambria Math"/>
                      </a:rPr>
                      <m:t>=</m:t>
                    </m:r>
                    <m:r>
                      <a:rPr lang="en-US" b="1" i="1">
                        <a:latin typeface="Cambria Math"/>
                      </a:rPr>
                      <m:t>𝟎</m:t>
                    </m:r>
                    <m:r>
                      <a:rPr lang="en-US" b="1" i="1">
                        <a:latin typeface="Cambria Math"/>
                      </a:rPr>
                      <m:t> </m:t>
                    </m:r>
                  </m:oMath>
                </a14:m>
                <a:r>
                  <a:rPr lang="en-US" b="1"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a:t>
                </a:r>
                <a:r>
                  <a:rPr lang="en-US" sz="1900" dirty="0">
                    <a:latin typeface="Times New Roman" pitchFamily="18" charset="0"/>
                    <a:cs typeface="Times New Roman" pitchFamily="18" charset="0"/>
                  </a:rPr>
                  <a:t>13.11)</a:t>
                </a:r>
              </a:p>
              <a:p>
                <a:pPr marL="0" indent="0">
                  <a:buNone/>
                </a:pPr>
                <a:r>
                  <a:rPr lang="en-US" dirty="0">
                    <a:latin typeface="Times New Roman" pitchFamily="18" charset="0"/>
                    <a:cs typeface="Times New Roman" pitchFamily="18" charset="0"/>
                  </a:rPr>
                  <a:t>The returns on any such arbitrage portfolios can be described:</a:t>
                </a:r>
              </a:p>
              <a:p>
                <a:pPr marL="0" indent="0">
                  <a:buNone/>
                </a:pPr>
                <a:r>
                  <a:rPr lang="en-US" b="1" dirty="0">
                    <a:latin typeface="Times New Roman" pitchFamily="18" charset="0"/>
                    <a:cs typeface="Times New Roman" pitchFamily="18" charset="0"/>
                  </a:rPr>
                  <a:t> </a:t>
                </a:r>
                <a14:m>
                  <m:oMath xmlns:m="http://schemas.openxmlformats.org/officeDocument/2006/math">
                    <m:d>
                      <m:dPr>
                        <m:begChr m:val=""/>
                        <m:ctrlPr>
                          <a:rPr lang="en-US" b="1" i="1">
                            <a:latin typeface="Cambria Math"/>
                          </a:rPr>
                        </m:ctrlPr>
                      </m:dPr>
                      <m:e>
                        <m:r>
                          <a:rPr lang="en-US" b="1" i="1" smtClean="0">
                            <a:latin typeface="Cambria Math"/>
                          </a:rPr>
                          <m:t>           </m:t>
                        </m:r>
                        <m:r>
                          <a:rPr lang="en-US" b="1" i="1">
                            <a:latin typeface="Cambria Math"/>
                          </a:rPr>
                          <m:t>𝒙</m:t>
                        </m:r>
                        <m:acc>
                          <m:accPr>
                            <m:chr m:val="̃"/>
                            <m:ctrlPr>
                              <a:rPr lang="en-US" b="1" i="1">
                                <a:latin typeface="Cambria Math"/>
                              </a:rPr>
                            </m:ctrlPr>
                          </m:accPr>
                          <m:e>
                            <m:r>
                              <a:rPr lang="en-US" b="1" i="1">
                                <a:latin typeface="Cambria Math"/>
                              </a:rPr>
                              <m:t>𝒓</m:t>
                            </m:r>
                          </m:e>
                        </m:acc>
                        <m:r>
                          <a:rPr lang="en-US" b="1">
                            <a:latin typeface="Cambria Math"/>
                          </a:rPr>
                          <m:t>=(</m:t>
                        </m:r>
                        <m:r>
                          <a:rPr lang="en-US" b="1" i="1">
                            <a:latin typeface="Cambria Math"/>
                          </a:rPr>
                          <m:t>𝒙𝑬</m:t>
                        </m:r>
                        <m:r>
                          <a:rPr lang="en-US" b="1">
                            <a:latin typeface="Cambria Math"/>
                          </a:rPr>
                          <m:t>)+(</m:t>
                        </m:r>
                        <m:r>
                          <a:rPr lang="en-US" b="1" i="1">
                            <a:latin typeface="Cambria Math"/>
                          </a:rPr>
                          <m:t>𝒙𝒃</m:t>
                        </m:r>
                        <m:r>
                          <a:rPr lang="en-US" b="1">
                            <a:latin typeface="Cambria Math"/>
                          </a:rPr>
                          <m:t>)</m:t>
                        </m:r>
                        <m:sSub>
                          <m:sSubPr>
                            <m:ctrlPr>
                              <a:rPr lang="en-US" b="1" i="1">
                                <a:latin typeface="Cambria Math"/>
                              </a:rPr>
                            </m:ctrlPr>
                          </m:sSubPr>
                          <m:e>
                            <m:acc>
                              <m:accPr>
                                <m:chr m:val="̃"/>
                                <m:ctrlPr>
                                  <a:rPr lang="en-US" b="1" i="1">
                                    <a:latin typeface="Cambria Math"/>
                                  </a:rPr>
                                </m:ctrlPr>
                              </m:accPr>
                              <m:e>
                                <m:r>
                                  <a:rPr lang="en-US" b="1" i="1">
                                    <a:latin typeface="Cambria Math"/>
                                  </a:rPr>
                                  <m:t>𝜹</m:t>
                                </m:r>
                              </m:e>
                            </m:acc>
                          </m:e>
                          <m:sub>
                            <m:r>
                              <a:rPr lang="en-US" b="1" i="1">
                                <a:latin typeface="Cambria Math"/>
                              </a:rPr>
                              <m:t>𝟏</m:t>
                            </m:r>
                          </m:sub>
                        </m:sSub>
                        <m:r>
                          <a:rPr lang="en-US" b="1">
                            <a:latin typeface="Cambria Math"/>
                          </a:rPr>
                          <m:t>+...+(</m:t>
                        </m:r>
                        <m:r>
                          <a:rPr lang="en-US" b="1" i="1">
                            <a:latin typeface="Cambria Math"/>
                          </a:rPr>
                          <m:t>𝒙</m:t>
                        </m:r>
                        <m:sSub>
                          <m:sSubPr>
                            <m:ctrlPr>
                              <a:rPr lang="en-US" b="1" i="1">
                                <a:latin typeface="Cambria Math"/>
                              </a:rPr>
                            </m:ctrlPr>
                          </m:sSubPr>
                          <m:e>
                            <m:r>
                              <a:rPr lang="en-US" b="1" i="1">
                                <a:latin typeface="Cambria Math"/>
                              </a:rPr>
                              <m:t>𝒃</m:t>
                            </m:r>
                          </m:e>
                          <m:sub>
                            <m:r>
                              <a:rPr lang="en-US" b="1" i="1">
                                <a:latin typeface="Cambria Math"/>
                              </a:rPr>
                              <m:t>𝒌</m:t>
                            </m:r>
                          </m:sub>
                        </m:sSub>
                        <m:r>
                          <a:rPr lang="en-US" b="1">
                            <a:latin typeface="Cambria Math"/>
                          </a:rPr>
                          <m:t>)</m:t>
                        </m:r>
                        <m:sSub>
                          <m:sSubPr>
                            <m:ctrlPr>
                              <a:rPr lang="en-US" b="1" i="1">
                                <a:latin typeface="Cambria Math"/>
                              </a:rPr>
                            </m:ctrlPr>
                          </m:sSubPr>
                          <m:e>
                            <m:acc>
                              <m:accPr>
                                <m:chr m:val="̃"/>
                                <m:ctrlPr>
                                  <a:rPr lang="en-US" b="1" i="1">
                                    <a:latin typeface="Cambria Math"/>
                                  </a:rPr>
                                </m:ctrlPr>
                              </m:accPr>
                              <m:e>
                                <m:r>
                                  <a:rPr lang="en-US" b="1" i="1">
                                    <a:latin typeface="Cambria Math"/>
                                  </a:rPr>
                                  <m:t>𝜹</m:t>
                                </m:r>
                              </m:e>
                            </m:acc>
                          </m:e>
                          <m:sub>
                            <m:r>
                              <a:rPr lang="en-US" b="1" i="1">
                                <a:latin typeface="Cambria Math"/>
                              </a:rPr>
                              <m:t>𝒌</m:t>
                            </m:r>
                          </m:sub>
                        </m:sSub>
                        <m:r>
                          <a:rPr lang="en-US" b="1">
                            <a:latin typeface="Cambria Math"/>
                          </a:rPr>
                          <m:t>+(</m:t>
                        </m:r>
                        <m:r>
                          <a:rPr lang="en-US" b="1" i="1">
                            <a:latin typeface="Cambria Math"/>
                          </a:rPr>
                          <m:t>𝒙</m:t>
                        </m:r>
                        <m:acc>
                          <m:accPr>
                            <m:chr m:val="̃"/>
                            <m:ctrlPr>
                              <a:rPr lang="en-US" b="1" i="1">
                                <a:latin typeface="Cambria Math"/>
                              </a:rPr>
                            </m:ctrlPr>
                          </m:accPr>
                          <m:e>
                            <m:r>
                              <a:rPr lang="en-US" b="1">
                                <a:latin typeface="Cambria Math"/>
                              </a:rPr>
                              <m:t>∈</m:t>
                            </m:r>
                          </m:e>
                        </m:acc>
                      </m:e>
                    </m:d>
                  </m:oMath>
                </a14:m>
                <a:endParaRPr lang="en-US" b="1"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14:m>
                  <m:oMath xmlns:m="http://schemas.openxmlformats.org/officeDocument/2006/math">
                    <m:r>
                      <a:rPr lang="en-US" b="1">
                        <a:latin typeface="Cambria Math"/>
                      </a:rPr>
                      <m:t>≈</m:t>
                    </m:r>
                    <m:r>
                      <a:rPr lang="en-US" b="1" i="1">
                        <a:latin typeface="Cambria Math"/>
                      </a:rPr>
                      <m:t>𝒙𝑬</m:t>
                    </m:r>
                    <m:r>
                      <a:rPr lang="en-US" b="1">
                        <a:latin typeface="Cambria Math"/>
                      </a:rPr>
                      <m:t>+(</m:t>
                    </m:r>
                    <m:r>
                      <a:rPr lang="en-US" b="1" i="1">
                        <a:latin typeface="Cambria Math"/>
                      </a:rPr>
                      <m:t>𝒙</m:t>
                    </m:r>
                    <m:sSub>
                      <m:sSubPr>
                        <m:ctrlPr>
                          <a:rPr lang="en-US" b="1" i="1">
                            <a:latin typeface="Cambria Math"/>
                          </a:rPr>
                        </m:ctrlPr>
                      </m:sSubPr>
                      <m:e>
                        <m:r>
                          <a:rPr lang="en-US" b="1" i="1">
                            <a:latin typeface="Cambria Math"/>
                          </a:rPr>
                          <m:t>𝒃</m:t>
                        </m:r>
                      </m:e>
                      <m:sub>
                        <m:r>
                          <a:rPr lang="en-US" b="1" i="1">
                            <a:latin typeface="Cambria Math"/>
                          </a:rPr>
                          <m:t>𝟏</m:t>
                        </m:r>
                      </m:sub>
                    </m:sSub>
                    <m:r>
                      <a:rPr lang="en-US" b="1">
                        <a:latin typeface="Cambria Math"/>
                      </a:rPr>
                      <m:t>)</m:t>
                    </m:r>
                    <m:sSub>
                      <m:sSubPr>
                        <m:ctrlPr>
                          <a:rPr lang="en-US" b="1" i="1">
                            <a:latin typeface="Cambria Math"/>
                          </a:rPr>
                        </m:ctrlPr>
                      </m:sSubPr>
                      <m:e>
                        <m:acc>
                          <m:accPr>
                            <m:chr m:val="̃"/>
                            <m:ctrlPr>
                              <a:rPr lang="en-US" b="1" i="1">
                                <a:latin typeface="Cambria Math"/>
                              </a:rPr>
                            </m:ctrlPr>
                          </m:accPr>
                          <m:e>
                            <m:r>
                              <a:rPr lang="en-US" b="1" i="1">
                                <a:latin typeface="Cambria Math"/>
                              </a:rPr>
                              <m:t>𝜹</m:t>
                            </m:r>
                          </m:e>
                        </m:acc>
                      </m:e>
                      <m:sub>
                        <m:r>
                          <a:rPr lang="en-US" b="1" i="1">
                            <a:latin typeface="Cambria Math"/>
                          </a:rPr>
                          <m:t>𝟏</m:t>
                        </m:r>
                      </m:sub>
                    </m:sSub>
                    <m:r>
                      <a:rPr lang="en-US" b="1">
                        <a:latin typeface="Cambria Math"/>
                      </a:rPr>
                      <m:t>+...+(</m:t>
                    </m:r>
                    <m:r>
                      <a:rPr lang="en-US" b="1" i="1">
                        <a:latin typeface="Cambria Math"/>
                      </a:rPr>
                      <m:t>𝒙</m:t>
                    </m:r>
                    <m:sSub>
                      <m:sSubPr>
                        <m:ctrlPr>
                          <a:rPr lang="en-US" b="1" i="1">
                            <a:latin typeface="Cambria Math"/>
                          </a:rPr>
                        </m:ctrlPr>
                      </m:sSubPr>
                      <m:e>
                        <m:r>
                          <a:rPr lang="en-US" b="1" i="1">
                            <a:latin typeface="Cambria Math"/>
                          </a:rPr>
                          <m:t>𝒃</m:t>
                        </m:r>
                      </m:e>
                      <m:sub>
                        <m:r>
                          <a:rPr lang="en-US" b="1" i="1">
                            <a:latin typeface="Cambria Math"/>
                          </a:rPr>
                          <m:t>𝒌</m:t>
                        </m:r>
                      </m:sub>
                    </m:sSub>
                    <m:r>
                      <a:rPr lang="en-US" b="1">
                        <a:latin typeface="Cambria Math"/>
                      </a:rPr>
                      <m:t>)</m:t>
                    </m:r>
                    <m:sSub>
                      <m:sSubPr>
                        <m:ctrlPr>
                          <a:rPr lang="en-US" b="1" i="1">
                            <a:latin typeface="Cambria Math"/>
                          </a:rPr>
                        </m:ctrlPr>
                      </m:sSubPr>
                      <m:e>
                        <m:acc>
                          <m:accPr>
                            <m:chr m:val="̃"/>
                            <m:ctrlPr>
                              <a:rPr lang="en-US" b="1" i="1">
                                <a:latin typeface="Cambria Math"/>
                              </a:rPr>
                            </m:ctrlPr>
                          </m:accPr>
                          <m:e>
                            <m:r>
                              <a:rPr lang="en-US" b="1" i="1">
                                <a:latin typeface="Cambria Math"/>
                              </a:rPr>
                              <m:t>𝜹</m:t>
                            </m:r>
                          </m:e>
                        </m:acc>
                      </m:e>
                      <m:sub>
                        <m:r>
                          <a:rPr lang="en-US" b="1" i="1">
                            <a:latin typeface="Cambria Math"/>
                          </a:rPr>
                          <m:t>𝒌</m:t>
                        </m:r>
                      </m:sub>
                    </m:sSub>
                  </m:oMath>
                </a14:m>
                <a:r>
                  <a:rPr lang="en-US"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b="1" i="1" dirty="0" err="1">
                    <a:latin typeface="Times New Roman" pitchFamily="18" charset="0"/>
                    <a:cs typeface="Times New Roman" pitchFamily="18" charset="0"/>
                  </a:rPr>
                  <a:t>x</a:t>
                </a:r>
                <a:r>
                  <a:rPr lang="en-US" b="1" dirty="0" err="1">
                    <a:latin typeface="Times New Roman" pitchFamily="18" charset="0"/>
                    <a:cs typeface="Times New Roman" pitchFamily="18" charset="0"/>
                  </a:rPr>
                  <a:t>E</a:t>
                </a:r>
                <a:r>
                  <a:rPr lang="en-US" b="1"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where   </a:t>
                </a:r>
                <a14:m>
                  <m:oMath xmlns:m="http://schemas.openxmlformats.org/officeDocument/2006/math">
                    <m:r>
                      <a:rPr lang="en-US" i="1">
                        <a:latin typeface="Cambria Math"/>
                      </a:rPr>
                      <m:t>𝑥</m:t>
                    </m:r>
                    <m:acc>
                      <m:accPr>
                        <m:chr m:val="̃"/>
                        <m:ctrlPr>
                          <a:rPr lang="en-US" i="1">
                            <a:latin typeface="Cambria Math"/>
                          </a:rPr>
                        </m:ctrlPr>
                      </m:accPr>
                      <m:e>
                        <m:r>
                          <a:rPr lang="en-US" i="1">
                            <a:latin typeface="Cambria Math"/>
                          </a:rPr>
                          <m:t>𝑟</m:t>
                        </m:r>
                      </m:e>
                    </m:acc>
                    <m:r>
                      <a:rPr lang="en-US">
                        <a:latin typeface="Cambria Math"/>
                      </a:rPr>
                      <m:t>=</m:t>
                    </m:r>
                    <m:nary>
                      <m:naryPr>
                        <m:chr m:val="∑"/>
                        <m:limLoc m:val="undOvr"/>
                        <m:grow m:val="on"/>
                        <m:ctrlPr>
                          <a:rPr lang="en-US" i="1">
                            <a:latin typeface="Cambria Math"/>
                          </a:rPr>
                        </m:ctrlPr>
                      </m:naryPr>
                      <m:sub>
                        <m:r>
                          <a:rPr lang="en-US" i="1">
                            <a:latin typeface="Cambria Math"/>
                          </a:rPr>
                          <m:t>𝑖</m:t>
                        </m:r>
                        <m:r>
                          <a:rPr lang="en-US">
                            <a:latin typeface="Cambria Math"/>
                          </a:rPr>
                          <m:t>=1</m:t>
                        </m:r>
                      </m:sub>
                      <m:sup>
                        <m:r>
                          <a:rPr lang="en-US" i="1">
                            <a:latin typeface="Cambria Math"/>
                          </a:rPr>
                          <m:t>𝑛</m:t>
                        </m:r>
                      </m:sup>
                      <m:e>
                        <m:sSub>
                          <m:sSubPr>
                            <m:ctrlPr>
                              <a:rPr lang="en-US" i="1">
                                <a:latin typeface="Cambria Math"/>
                              </a:rPr>
                            </m:ctrlPr>
                          </m:sSubPr>
                          <m:e>
                            <m:r>
                              <a:rPr lang="en-US" i="1">
                                <a:latin typeface="Cambria Math"/>
                              </a:rPr>
                              <m:t>𝑥</m:t>
                            </m:r>
                          </m:e>
                          <m:sub>
                            <m:r>
                              <a:rPr lang="en-US" i="1">
                                <a:latin typeface="Cambria Math"/>
                              </a:rPr>
                              <m:t>𝑖</m:t>
                            </m:r>
                          </m:sub>
                        </m:sSub>
                        <m:sSub>
                          <m:sSubPr>
                            <m:ctrlPr>
                              <a:rPr lang="en-US" i="1">
                                <a:latin typeface="Cambria Math"/>
                              </a:rPr>
                            </m:ctrlPr>
                          </m:sSubPr>
                          <m:e>
                            <m:acc>
                              <m:accPr>
                                <m:chr m:val="̃"/>
                                <m:ctrlPr>
                                  <a:rPr lang="en-US" i="1">
                                    <a:latin typeface="Cambria Math"/>
                                  </a:rPr>
                                </m:ctrlPr>
                              </m:accPr>
                              <m:e>
                                <m:r>
                                  <a:rPr lang="en-US" i="1">
                                    <a:latin typeface="Cambria Math"/>
                                  </a:rPr>
                                  <m:t>𝑟</m:t>
                                </m:r>
                              </m:e>
                            </m:acc>
                          </m:e>
                          <m:sub>
                            <m:r>
                              <a:rPr lang="en-US" i="1">
                                <a:latin typeface="Cambria Math"/>
                              </a:rPr>
                              <m:t>𝑖</m:t>
                            </m:r>
                          </m:sub>
                        </m:sSub>
                      </m:e>
                    </m:nary>
                  </m:oMath>
                </a14:m>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and </a:t>
                </a:r>
                <a14:m>
                  <m:oMath xmlns:m="http://schemas.openxmlformats.org/officeDocument/2006/math">
                    <m:r>
                      <a:rPr lang="en-US" i="1">
                        <a:latin typeface="Cambria Math"/>
                      </a:rPr>
                      <m:t>𝑥𝐸</m:t>
                    </m:r>
                    <m:r>
                      <a:rPr lang="en-US">
                        <a:latin typeface="Cambria Math"/>
                      </a:rPr>
                      <m:t>=</m:t>
                    </m:r>
                    <m:nary>
                      <m:naryPr>
                        <m:chr m:val="∑"/>
                        <m:limLoc m:val="undOvr"/>
                        <m:grow m:val="on"/>
                        <m:ctrlPr>
                          <a:rPr lang="en-US" i="1">
                            <a:latin typeface="Cambria Math"/>
                          </a:rPr>
                        </m:ctrlPr>
                      </m:naryPr>
                      <m:sub>
                        <m:r>
                          <a:rPr lang="en-US" i="1">
                            <a:latin typeface="Cambria Math"/>
                          </a:rPr>
                          <m:t>𝑖</m:t>
                        </m:r>
                        <m:r>
                          <a:rPr lang="en-US">
                            <a:latin typeface="Cambria Math"/>
                          </a:rPr>
                          <m:t>=1</m:t>
                        </m:r>
                      </m:sub>
                      <m:sup>
                        <m:r>
                          <a:rPr lang="en-US" i="1">
                            <a:latin typeface="Cambria Math"/>
                          </a:rPr>
                          <m:t>𝑛</m:t>
                        </m:r>
                      </m:sup>
                      <m:e>
                        <m:sSub>
                          <m:sSubPr>
                            <m:ctrlPr>
                              <a:rPr lang="en-US" i="1">
                                <a:latin typeface="Cambria Math"/>
                              </a:rPr>
                            </m:ctrlPr>
                          </m:sSubPr>
                          <m:e>
                            <m:r>
                              <a:rPr lang="en-US" i="1">
                                <a:latin typeface="Cambria Math"/>
                              </a:rPr>
                              <m:t>𝑥</m:t>
                            </m:r>
                          </m:e>
                          <m:sub>
                            <m:r>
                              <a:rPr lang="en-US" i="1">
                                <a:latin typeface="Cambria Math"/>
                              </a:rPr>
                              <m:t>𝑖</m:t>
                            </m:r>
                          </m:sub>
                        </m:sSub>
                        <m:sSub>
                          <m:sSubPr>
                            <m:ctrlPr>
                              <a:rPr lang="en-US" i="1">
                                <a:latin typeface="Cambria Math"/>
                              </a:rPr>
                            </m:ctrlPr>
                          </m:sSubPr>
                          <m:e>
                            <m:r>
                              <a:rPr lang="en-US" i="1">
                                <a:latin typeface="Cambria Math"/>
                              </a:rPr>
                              <m:t>𝐸</m:t>
                            </m:r>
                          </m:e>
                          <m:sub>
                            <m:r>
                              <a:rPr lang="en-US" i="1">
                                <a:latin typeface="Cambria Math"/>
                              </a:rPr>
                              <m:t>𝑖</m:t>
                            </m:r>
                          </m:sub>
                        </m:sSub>
                      </m:e>
                    </m:nary>
                  </m:oMath>
                </a14:m>
                <a:endParaRPr lang="en-US" dirty="0">
                  <a:latin typeface="Times New Roman" pitchFamily="18" charset="0"/>
                  <a:cs typeface="Times New Roman"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2651" r="-2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188090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0"/>
                <a:ext cx="8305800" cy="5410200"/>
              </a:xfrm>
            </p:spPr>
            <p:txBody>
              <a:bodyPr>
                <a:normAutofit/>
              </a:bodyPr>
              <a:lstStyle/>
              <a:p>
                <a:pPr marL="0" indent="0">
                  <a:buNone/>
                </a:pPr>
                <a:r>
                  <a:rPr lang="en-US" sz="2000" dirty="0">
                    <a:latin typeface="Times New Roman" pitchFamily="18" charset="0"/>
                    <a:cs typeface="Times New Roman" pitchFamily="18" charset="0"/>
                  </a:rPr>
                  <a:t>. Using the law of large numbers, if   denotes the average variance of the   terms, and assuming for simplicity that each x, approximately equals 1/n and that the   are mutually independent:</a:t>
                </a:r>
              </a:p>
              <a:p>
                <a:pPr marL="0" indent="0">
                  <a:buNone/>
                </a:pPr>
                <a:r>
                  <a:rPr lang="en-US" sz="2000"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Var</a:t>
                </a:r>
                <a14:m>
                  <m:oMath xmlns:m="http://schemas.openxmlformats.org/officeDocument/2006/math">
                    <m:d>
                      <m:dPr>
                        <m:ctrlPr>
                          <a:rPr lang="en-US" b="1" i="1">
                            <a:latin typeface="Cambria Math"/>
                          </a:rPr>
                        </m:ctrlPr>
                      </m:dPr>
                      <m:e>
                        <m:r>
                          <a:rPr lang="en-US" b="1" i="1">
                            <a:latin typeface="Cambria Math"/>
                          </a:rPr>
                          <m:t>𝒙</m:t>
                        </m:r>
                        <m:acc>
                          <m:accPr>
                            <m:chr m:val="̃"/>
                            <m:ctrlPr>
                              <a:rPr lang="en-US" b="1" i="1">
                                <a:latin typeface="Cambria Math"/>
                              </a:rPr>
                            </m:ctrlPr>
                          </m:accPr>
                          <m:e>
                            <m:r>
                              <a:rPr lang="en-US" b="1">
                                <a:latin typeface="Cambria Math"/>
                              </a:rPr>
                              <m:t>∈</m:t>
                            </m:r>
                          </m:e>
                        </m:acc>
                      </m:e>
                    </m:d>
                  </m:oMath>
                </a14:m>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Var</a:t>
                </a:r>
                <a:r>
                  <a:rPr lang="en-US" b="1" dirty="0">
                    <a:latin typeface="Times New Roman" pitchFamily="18" charset="0"/>
                    <a:cs typeface="Times New Roman" pitchFamily="18" charset="0"/>
                  </a:rPr>
                  <a:t>  </a:t>
                </a:r>
                <a14:m>
                  <m:oMath xmlns:m="http://schemas.openxmlformats.org/officeDocument/2006/math">
                    <m:d>
                      <m:dPr>
                        <m:ctrlPr>
                          <a:rPr lang="en-US" b="1" i="1">
                            <a:latin typeface="Cambria Math"/>
                          </a:rPr>
                        </m:ctrlPr>
                      </m:dPr>
                      <m:e>
                        <m:f>
                          <m:fPr>
                            <m:ctrlPr>
                              <a:rPr lang="en-US" b="1" i="1">
                                <a:latin typeface="Cambria Math"/>
                              </a:rPr>
                            </m:ctrlPr>
                          </m:fPr>
                          <m:num>
                            <m:r>
                              <a:rPr lang="en-US" b="1" i="1">
                                <a:latin typeface="Cambria Math"/>
                              </a:rPr>
                              <m:t>𝟏</m:t>
                            </m:r>
                          </m:num>
                          <m:den>
                            <m:r>
                              <a:rPr lang="en-US" b="1" i="1">
                                <a:latin typeface="Cambria Math"/>
                              </a:rPr>
                              <m:t>𝒏</m:t>
                            </m:r>
                          </m:den>
                        </m:f>
                        <m:nary>
                          <m:naryPr>
                            <m:chr m:val="∑"/>
                            <m:limLoc m:val="undOvr"/>
                            <m:grow m:val="on"/>
                            <m:supHide m:val="on"/>
                            <m:ctrlPr>
                              <a:rPr lang="en-US" b="1" i="1">
                                <a:latin typeface="Cambria Math"/>
                              </a:rPr>
                            </m:ctrlPr>
                          </m:naryPr>
                          <m:sub>
                            <m:r>
                              <a:rPr lang="en-US" b="1" i="1">
                                <a:latin typeface="Cambria Math"/>
                              </a:rPr>
                              <m:t>𝒊</m:t>
                            </m:r>
                          </m:sub>
                          <m:sup/>
                          <m:e>
                            <m:sSub>
                              <m:sSubPr>
                                <m:ctrlPr>
                                  <a:rPr lang="en-US" b="1" i="1">
                                    <a:latin typeface="Cambria Math"/>
                                  </a:rPr>
                                </m:ctrlPr>
                              </m:sSubPr>
                              <m:e>
                                <m:r>
                                  <a:rPr lang="en-US" b="1">
                                    <a:latin typeface="Cambria Math"/>
                                  </a:rPr>
                                  <m:t>∈</m:t>
                                </m:r>
                              </m:e>
                              <m:sub>
                                <m:r>
                                  <a:rPr lang="en-US" b="1" i="1">
                                    <a:latin typeface="Cambria Math"/>
                                  </a:rPr>
                                  <m:t>𝒊</m:t>
                                </m:r>
                              </m:sub>
                            </m:sSub>
                          </m:e>
                        </m:nary>
                      </m:e>
                    </m:d>
                  </m:oMath>
                </a14:m>
                <a:endParaRPr lang="en-US" b="1"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t>
                </a:r>
                <a14:m>
                  <m:oMath xmlns:m="http://schemas.openxmlformats.org/officeDocument/2006/math">
                    <m:f>
                      <m:fPr>
                        <m:ctrlPr>
                          <a:rPr lang="en-US" b="1" i="1">
                            <a:latin typeface="Cambria Math"/>
                          </a:rPr>
                        </m:ctrlPr>
                      </m:fPr>
                      <m:num>
                        <m:d>
                          <m:dPr>
                            <m:begChr m:val=""/>
                            <m:ctrlPr>
                              <a:rPr lang="en-US" b="1" i="1">
                                <a:latin typeface="Cambria Math"/>
                              </a:rPr>
                            </m:ctrlPr>
                          </m:dPr>
                          <m:e>
                            <m:r>
                              <m:rPr>
                                <m:nor/>
                              </m:rPr>
                              <a:rPr lang="en-US" b="1">
                                <a:latin typeface="Times New Roman" pitchFamily="18" charset="0"/>
                                <a:cs typeface="Times New Roman" pitchFamily="18" charset="0"/>
                              </a:rPr>
                              <m:t>Var</m:t>
                            </m:r>
                            <m:r>
                              <a:rPr lang="en-US" b="1">
                                <a:latin typeface="Cambria Math"/>
                              </a:rPr>
                              <m:t>(</m:t>
                            </m:r>
                            <m:sSub>
                              <m:sSubPr>
                                <m:ctrlPr>
                                  <a:rPr lang="en-US" b="1" i="1">
                                    <a:latin typeface="Cambria Math"/>
                                  </a:rPr>
                                </m:ctrlPr>
                              </m:sSubPr>
                              <m:e>
                                <m:acc>
                                  <m:accPr>
                                    <m:chr m:val="̃"/>
                                    <m:ctrlPr>
                                      <a:rPr lang="en-US" b="1" i="1">
                                        <a:latin typeface="Cambria Math"/>
                                      </a:rPr>
                                    </m:ctrlPr>
                                  </m:accPr>
                                  <m:e>
                                    <m:r>
                                      <a:rPr lang="en-US" b="1">
                                        <a:latin typeface="Cambria Math"/>
                                      </a:rPr>
                                      <m:t>∈</m:t>
                                    </m:r>
                                  </m:e>
                                </m:acc>
                              </m:e>
                              <m:sub>
                                <m:r>
                                  <a:rPr lang="en-US" b="1" i="1">
                                    <a:latin typeface="Cambria Math"/>
                                  </a:rPr>
                                  <m:t>𝒊</m:t>
                                </m:r>
                              </m:sub>
                            </m:sSub>
                          </m:e>
                        </m:d>
                      </m:num>
                      <m:den>
                        <m:sSup>
                          <m:sSupPr>
                            <m:ctrlPr>
                              <a:rPr lang="en-US" b="1" i="1">
                                <a:latin typeface="Cambria Math"/>
                              </a:rPr>
                            </m:ctrlPr>
                          </m:sSupPr>
                          <m:e>
                            <m:r>
                              <a:rPr lang="en-US" b="1" i="1">
                                <a:latin typeface="Cambria Math"/>
                              </a:rPr>
                              <m:t>𝒏</m:t>
                            </m:r>
                          </m:e>
                          <m:sup>
                            <m:r>
                              <a:rPr lang="en-US" b="1" i="1">
                                <a:latin typeface="Cambria Math"/>
                              </a:rPr>
                              <m:t>𝟐</m:t>
                            </m:r>
                          </m:sup>
                        </m:sSup>
                      </m:den>
                    </m:f>
                  </m:oMath>
                </a14:m>
                <a:endParaRPr lang="en-US"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t>
                </a:r>
                <a14:m>
                  <m:oMath xmlns:m="http://schemas.openxmlformats.org/officeDocument/2006/math">
                    <m:f>
                      <m:fPr>
                        <m:ctrlPr>
                          <a:rPr lang="en-US" sz="2800" b="1" i="1">
                            <a:latin typeface="Cambria Math"/>
                          </a:rPr>
                        </m:ctrlPr>
                      </m:fPr>
                      <m:num>
                        <m:sSup>
                          <m:sSupPr>
                            <m:ctrlPr>
                              <a:rPr lang="en-US" sz="2800" b="1" i="1">
                                <a:latin typeface="Cambria Math"/>
                              </a:rPr>
                            </m:ctrlPr>
                          </m:sSupPr>
                          <m:e>
                            <m:r>
                              <a:rPr lang="en-US" sz="2800" b="1" i="1">
                                <a:latin typeface="Cambria Math"/>
                              </a:rPr>
                              <m:t>𝝈</m:t>
                            </m:r>
                          </m:e>
                          <m:sup>
                            <m:r>
                              <a:rPr lang="en-US" sz="2800" b="1" i="1">
                                <a:latin typeface="Cambria Math"/>
                              </a:rPr>
                              <m:t>𝟐</m:t>
                            </m:r>
                          </m:sup>
                        </m:sSup>
                      </m:num>
                      <m:den>
                        <m:sSup>
                          <m:sSupPr>
                            <m:ctrlPr>
                              <a:rPr lang="en-US" sz="2800" b="1" i="1">
                                <a:latin typeface="Cambria Math"/>
                              </a:rPr>
                            </m:ctrlPr>
                          </m:sSupPr>
                          <m:e>
                            <m:r>
                              <a:rPr lang="en-US" sz="2800" b="1" i="1">
                                <a:latin typeface="Cambria Math"/>
                              </a:rPr>
                              <m:t>𝒏</m:t>
                            </m:r>
                          </m:e>
                          <m:sup>
                            <m:r>
                              <a:rPr lang="en-US" sz="2800" b="1" i="1">
                                <a:latin typeface="Cambria Math"/>
                              </a:rPr>
                              <m:t>𝟐</m:t>
                            </m:r>
                          </m:sup>
                        </m:sSup>
                      </m:den>
                    </m:f>
                  </m:oMath>
                </a14:m>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0" indent="0">
                  <a:buNone/>
                </a:pPr>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Thus if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 is large the variance of </a:t>
                </a:r>
                <a14:m>
                  <m:oMath xmlns:m="http://schemas.openxmlformats.org/officeDocument/2006/math">
                    <m:r>
                      <a:rPr lang="en-US" sz="2000" i="1">
                        <a:latin typeface="Cambria Math"/>
                      </a:rPr>
                      <m:t>𝑥</m:t>
                    </m:r>
                    <m:acc>
                      <m:accPr>
                        <m:chr m:val="̃"/>
                        <m:ctrlPr>
                          <a:rPr lang="en-US" sz="2000" i="1">
                            <a:latin typeface="Cambria Math"/>
                          </a:rPr>
                        </m:ctrlPr>
                      </m:accPr>
                      <m:e>
                        <m:r>
                          <a:rPr lang="en-US" sz="2000">
                            <a:latin typeface="Cambria Math"/>
                          </a:rPr>
                          <m:t>∈</m:t>
                        </m:r>
                      </m:e>
                    </m:acc>
                  </m:oMath>
                </a14:m>
                <a:r>
                  <a:rPr lang="en-US" sz="2000" dirty="0">
                    <a:latin typeface="Times New Roman" pitchFamily="18" charset="0"/>
                    <a:cs typeface="Times New Roman" pitchFamily="18" charset="0"/>
                  </a:rPr>
                  <a:t> will be negligible. </a:t>
                </a: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Under </a:t>
                </a:r>
                <a:r>
                  <a:rPr lang="en-US" sz="2000" b="1" dirty="0">
                    <a:latin typeface="Times New Roman" pitchFamily="18" charset="0"/>
                    <a:cs typeface="Times New Roman" pitchFamily="18" charset="0"/>
                  </a:rPr>
                  <a:t>conditions of equilibrium</a:t>
                </a:r>
                <a:r>
                  <a:rPr lang="en-US" sz="2000" dirty="0">
                    <a:latin typeface="Times New Roman" pitchFamily="18" charset="0"/>
                    <a:cs typeface="Times New Roman" pitchFamily="18" charset="0"/>
                  </a:rPr>
                  <a:t> it can be stated unequivocally that all portfolios of these </a:t>
                </a:r>
                <a:r>
                  <a:rPr lang="en-US" sz="2000" i="1" dirty="0">
                    <a:latin typeface="Times New Roman" pitchFamily="18" charset="0"/>
                    <a:cs typeface="Times New Roman" pitchFamily="18" charset="0"/>
                  </a:rPr>
                  <a:t>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assets that satisfy the conditions of using no wealth and having no risk must also earn no return on average.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0"/>
                <a:ext cx="8305800" cy="5410200"/>
              </a:xfrm>
              <a:blipFill rotWithShape="1">
                <a:blip r:embed="rId2"/>
                <a:stretch>
                  <a:fillRect l="-808" t="-450"/>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13</a:t>
            </a:fld>
            <a:endParaRPr lang="en-US">
              <a:solidFill>
                <a:schemeClr val="accent6">
                  <a:lumMod val="20000"/>
                  <a:lumOff val="80000"/>
                </a:schemeClr>
              </a:solidFill>
            </a:endParaRPr>
          </a:p>
        </p:txBody>
      </p:sp>
      <p:sp>
        <p:nvSpPr>
          <p:cNvPr id="2" name="Title 1"/>
          <p:cNvSpPr>
            <a:spLocks noGrp="1"/>
          </p:cNvSpPr>
          <p:nvPr>
            <p:ph type="title"/>
          </p:nvPr>
        </p:nvSpPr>
        <p:spPr>
          <a:xfrm>
            <a:off x="152400" y="381000"/>
            <a:ext cx="8991600" cy="838200"/>
          </a:xfrm>
        </p:spPr>
        <p:txBody>
          <a:bodyPr/>
          <a:lstStyle/>
          <a:p>
            <a:r>
              <a:rPr lang="en-US" sz="2800" dirty="0">
                <a:latin typeface="Times New Roman" pitchFamily="18" charset="0"/>
                <a:cs typeface="Times New Roman" pitchFamily="18" charset="0"/>
              </a:rPr>
              <a:t>13.2.1 Ross’s Arbitrage Model Specification example </a:t>
            </a:r>
            <a:r>
              <a:rPr lang="en-US" sz="2800" dirty="0" smtClean="0">
                <a:latin typeface="Times New Roman" pitchFamily="18" charset="0"/>
                <a:cs typeface="Times New Roman" pitchFamily="18" charset="0"/>
              </a:rPr>
              <a:t>cont.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20336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000" dirty="0">
                    <a:latin typeface="Times New Roman" pitchFamily="18" charset="0"/>
                    <a:cs typeface="Times New Roman" pitchFamily="18" charset="0"/>
                  </a:rPr>
                  <a:t>the expected return on the arbitrage portfolio can be expressed as:</a:t>
                </a:r>
              </a:p>
              <a:p>
                <a:pPr marL="0" indent="0">
                  <a:buNone/>
                </a:pPr>
                <a:r>
                  <a:rPr lang="en-US" sz="2000" dirty="0" smtClean="0"/>
                  <a:t>			</a:t>
                </a:r>
                <a14:m>
                  <m:oMath xmlns:m="http://schemas.openxmlformats.org/officeDocument/2006/math">
                    <m:r>
                      <a:rPr lang="en-US" sz="2000" b="1" i="1">
                        <a:latin typeface="Cambria Math"/>
                      </a:rPr>
                      <m:t>𝒙</m:t>
                    </m:r>
                    <m:acc>
                      <m:accPr>
                        <m:chr m:val="̃"/>
                        <m:ctrlPr>
                          <a:rPr lang="en-US" sz="2000" b="1" i="1">
                            <a:latin typeface="Cambria Math"/>
                          </a:rPr>
                        </m:ctrlPr>
                      </m:accPr>
                      <m:e>
                        <m:r>
                          <a:rPr lang="en-US" sz="2000" b="1" i="1">
                            <a:latin typeface="Cambria Math"/>
                          </a:rPr>
                          <m:t>𝒓</m:t>
                        </m:r>
                      </m:e>
                    </m:acc>
                  </m:oMath>
                </a14:m>
                <a:r>
                  <a:rPr lang="en-US" sz="2000" b="1" dirty="0">
                    <a:latin typeface="Times New Roman" pitchFamily="18" charset="0"/>
                    <a:cs typeface="Times New Roman" pitchFamily="18" charset="0"/>
                  </a:rPr>
                  <a:t> =</a:t>
                </a:r>
                <a14:m>
                  <m:oMath xmlns:m="http://schemas.openxmlformats.org/officeDocument/2006/math">
                    <m:r>
                      <a:rPr lang="en-US" sz="2000" b="1" i="1">
                        <a:latin typeface="Cambria Math"/>
                      </a:rPr>
                      <m:t>𝒙𝑬</m:t>
                    </m:r>
                    <m:r>
                      <a:rPr lang="en-US" sz="2000" b="1">
                        <a:latin typeface="Cambria Math"/>
                      </a:rPr>
                      <m:t>=</m:t>
                    </m:r>
                    <m:nary>
                      <m:naryPr>
                        <m:chr m:val="∑"/>
                        <m:limLoc m:val="undOvr"/>
                        <m:grow m:val="on"/>
                        <m:ctrlPr>
                          <a:rPr lang="en-US" sz="2000" b="1" i="1">
                            <a:latin typeface="Cambria Math"/>
                          </a:rPr>
                        </m:ctrlPr>
                      </m:naryPr>
                      <m:sub>
                        <m:r>
                          <a:rPr lang="en-US" sz="2000" b="1" i="1">
                            <a:latin typeface="Cambria Math"/>
                          </a:rPr>
                          <m:t>𝒊</m:t>
                        </m:r>
                        <m:r>
                          <a:rPr lang="en-US" sz="2000" b="1">
                            <a:latin typeface="Cambria Math"/>
                          </a:rPr>
                          <m:t>=</m:t>
                        </m:r>
                        <m:r>
                          <a:rPr lang="en-US" sz="2000" b="1" i="1">
                            <a:latin typeface="Cambria Math"/>
                          </a:rPr>
                          <m:t>𝟏</m:t>
                        </m:r>
                      </m:sub>
                      <m:sup>
                        <m:r>
                          <a:rPr lang="en-US" sz="2000" b="1" i="1">
                            <a:latin typeface="Cambria Math"/>
                          </a:rPr>
                          <m:t>𝒏</m:t>
                        </m:r>
                      </m:sup>
                      <m:e>
                        <m:sSub>
                          <m:sSubPr>
                            <m:ctrlPr>
                              <a:rPr lang="en-US" sz="2000" b="1" i="1">
                                <a:latin typeface="Cambria Math"/>
                              </a:rPr>
                            </m:ctrlPr>
                          </m:sSubPr>
                          <m:e>
                            <m:r>
                              <a:rPr lang="en-US" sz="2000" b="1" i="1">
                                <a:latin typeface="Cambria Math"/>
                              </a:rPr>
                              <m:t>𝒙</m:t>
                            </m:r>
                          </m:e>
                          <m:sub>
                            <m:r>
                              <a:rPr lang="en-US" sz="2000" b="1" i="1">
                                <a:latin typeface="Cambria Math"/>
                              </a:rPr>
                              <m:t>𝒊</m:t>
                            </m:r>
                          </m:sub>
                        </m:sSub>
                        <m:sSub>
                          <m:sSubPr>
                            <m:ctrlPr>
                              <a:rPr lang="en-US" sz="2000" b="1" i="1">
                                <a:latin typeface="Cambria Math"/>
                              </a:rPr>
                            </m:ctrlPr>
                          </m:sSubPr>
                          <m:e>
                            <m:r>
                              <a:rPr lang="en-US" sz="2000" b="1" i="1">
                                <a:latin typeface="Cambria Math"/>
                              </a:rPr>
                              <m:t>𝑬</m:t>
                            </m:r>
                          </m:e>
                          <m:sub>
                            <m:r>
                              <a:rPr lang="en-US" sz="2000" b="1" i="1">
                                <a:latin typeface="Cambria Math"/>
                              </a:rPr>
                              <m:t>𝒊</m:t>
                            </m:r>
                          </m:sub>
                        </m:sSub>
                      </m:e>
                    </m:nary>
                  </m:oMath>
                </a14:m>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0</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(13.13)</a:t>
                </a:r>
              </a:p>
              <a:p>
                <a:pPr marL="0" indent="0">
                  <a:buNone/>
                </a:pPr>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By using an algebraic </a:t>
                </a:r>
                <a:r>
                  <a:rPr lang="en-US" sz="2000" dirty="0" err="1">
                    <a:latin typeface="Times New Roman" pitchFamily="18" charset="0"/>
                    <a:cs typeface="Times New Roman" pitchFamily="18" charset="0"/>
                  </a:rPr>
                  <a:t>waythere</a:t>
                </a:r>
                <a:r>
                  <a:rPr lang="en-US" sz="2000" dirty="0">
                    <a:latin typeface="Times New Roman" pitchFamily="18" charset="0"/>
                    <a:cs typeface="Times New Roman" pitchFamily="18" charset="0"/>
                  </a:rPr>
                  <a:t> exist k + 1 weights   such that:</a:t>
                </a:r>
              </a:p>
              <a:p>
                <a:pPr marL="0" indent="0">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sSub>
                      <m:sSubPr>
                        <m:ctrlPr>
                          <a:rPr lang="en-US" sz="2000" b="1" i="1">
                            <a:latin typeface="Cambria Math"/>
                          </a:rPr>
                        </m:ctrlPr>
                      </m:sSubPr>
                      <m:e>
                        <m:r>
                          <a:rPr lang="en-US" sz="2000" b="1" i="1">
                            <a:latin typeface="Cambria Math"/>
                          </a:rPr>
                          <m:t>𝑬</m:t>
                        </m:r>
                      </m:e>
                      <m:sub>
                        <m:r>
                          <a:rPr lang="en-US" sz="2000" b="1" i="1">
                            <a:latin typeface="Cambria Math"/>
                          </a:rPr>
                          <m:t>𝒊</m:t>
                        </m:r>
                      </m:sub>
                    </m:sSub>
                    <m:r>
                      <a:rPr lang="en-US" sz="2000" b="1">
                        <a:latin typeface="Cambria Math"/>
                      </a:rPr>
                      <m:t>=</m:t>
                    </m:r>
                    <m:sSub>
                      <m:sSubPr>
                        <m:ctrlPr>
                          <a:rPr lang="en-US" sz="2000" b="1" i="1">
                            <a:latin typeface="Cambria Math"/>
                          </a:rPr>
                        </m:ctrlPr>
                      </m:sSubPr>
                      <m:e>
                        <m:r>
                          <a:rPr lang="en-US" sz="2000" b="1" i="1">
                            <a:latin typeface="Cambria Math"/>
                          </a:rPr>
                          <m:t>𝝀</m:t>
                        </m:r>
                      </m:e>
                      <m:sub>
                        <m:r>
                          <a:rPr lang="en-US" sz="2000" b="1" i="1">
                            <a:latin typeface="Cambria Math"/>
                          </a:rPr>
                          <m:t>𝟎</m:t>
                        </m:r>
                      </m:sub>
                    </m:sSub>
                    <m:r>
                      <a:rPr lang="en-US" sz="2000" b="1">
                        <a:latin typeface="Cambria Math"/>
                      </a:rPr>
                      <m:t>+</m:t>
                    </m:r>
                    <m:sSub>
                      <m:sSubPr>
                        <m:ctrlPr>
                          <a:rPr lang="en-US" sz="2000" b="1" i="1">
                            <a:latin typeface="Cambria Math"/>
                          </a:rPr>
                        </m:ctrlPr>
                      </m:sSubPr>
                      <m:e>
                        <m:r>
                          <a:rPr lang="en-US" sz="2000" b="1" i="1">
                            <a:latin typeface="Cambria Math"/>
                          </a:rPr>
                          <m:t>𝝀</m:t>
                        </m:r>
                      </m:e>
                      <m:sub>
                        <m:r>
                          <a:rPr lang="en-US" sz="2000" b="1" i="1">
                            <a:latin typeface="Cambria Math"/>
                          </a:rPr>
                          <m:t>𝟏</m:t>
                        </m:r>
                      </m:sub>
                    </m:sSub>
                    <m:sSub>
                      <m:sSubPr>
                        <m:ctrlPr>
                          <a:rPr lang="en-US" sz="2000" b="1" i="1">
                            <a:latin typeface="Cambria Math"/>
                          </a:rPr>
                        </m:ctrlPr>
                      </m:sSubPr>
                      <m:e>
                        <m:r>
                          <a:rPr lang="en-US" sz="2000" b="1" i="1">
                            <a:latin typeface="Cambria Math"/>
                          </a:rPr>
                          <m:t>𝒃</m:t>
                        </m:r>
                      </m:e>
                      <m:sub>
                        <m:r>
                          <a:rPr lang="en-US" sz="2000" b="1" i="1">
                            <a:latin typeface="Cambria Math"/>
                          </a:rPr>
                          <m:t>𝒊𝒍</m:t>
                        </m:r>
                      </m:sub>
                    </m:sSub>
                    <m:r>
                      <a:rPr lang="en-US" sz="2000" b="1">
                        <a:latin typeface="Cambria Math"/>
                      </a:rPr>
                      <m:t>+...+</m:t>
                    </m:r>
                    <m:sSub>
                      <m:sSubPr>
                        <m:ctrlPr>
                          <a:rPr lang="en-US" sz="2000" b="1" i="1">
                            <a:latin typeface="Cambria Math"/>
                          </a:rPr>
                        </m:ctrlPr>
                      </m:sSubPr>
                      <m:e>
                        <m:r>
                          <a:rPr lang="en-US" sz="2000" b="1" i="1">
                            <a:latin typeface="Cambria Math"/>
                          </a:rPr>
                          <m:t>𝝀</m:t>
                        </m:r>
                      </m:e>
                      <m:sub>
                        <m:r>
                          <a:rPr lang="en-US" sz="2000" b="1" i="1">
                            <a:latin typeface="Cambria Math"/>
                          </a:rPr>
                          <m:t>𝒌</m:t>
                        </m:r>
                      </m:sub>
                    </m:sSub>
                    <m:sSub>
                      <m:sSubPr>
                        <m:ctrlPr>
                          <a:rPr lang="en-US" sz="2000" b="1" i="1">
                            <a:latin typeface="Cambria Math"/>
                          </a:rPr>
                        </m:ctrlPr>
                      </m:sSubPr>
                      <m:e>
                        <m:r>
                          <a:rPr lang="en-US" sz="2000" b="1" i="1">
                            <a:latin typeface="Cambria Math"/>
                          </a:rPr>
                          <m:t>𝒃</m:t>
                        </m:r>
                      </m:e>
                      <m:sub>
                        <m:r>
                          <a:rPr lang="en-US" sz="2000" b="1" i="1">
                            <a:latin typeface="Cambria Math"/>
                          </a:rPr>
                          <m:t>𝒊𝒌</m:t>
                        </m:r>
                      </m:sub>
                    </m:sSub>
                  </m:oMath>
                </a14:m>
                <a:r>
                  <a:rPr lang="en-US" sz="2000" dirty="0" smtClean="0">
                    <a:latin typeface="Times New Roman" pitchFamily="18" charset="0"/>
                    <a:cs typeface="Times New Roman" pitchFamily="18" charset="0"/>
                  </a:rPr>
                  <a:t>     for </a:t>
                </a:r>
                <a:r>
                  <a:rPr lang="en-US" sz="2000" dirty="0">
                    <a:latin typeface="Times New Roman" pitchFamily="18" charset="0"/>
                    <a:cs typeface="Times New Roman" pitchFamily="18" charset="0"/>
                  </a:rPr>
                  <a:t>all </a:t>
                </a:r>
                <a:r>
                  <a:rPr lang="en-US" sz="2000" i="1" dirty="0">
                    <a:latin typeface="Times New Roman" pitchFamily="18" charset="0"/>
                    <a:cs typeface="Times New Roman" pitchFamily="18" charset="0"/>
                  </a:rPr>
                  <a:t>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t>
                </a:r>
                <a:r>
                  <a:rPr lang="en-US" sz="1400" dirty="0">
                    <a:latin typeface="Times New Roman" pitchFamily="18" charset="0"/>
                    <a:cs typeface="Times New Roman" pitchFamily="18" charset="0"/>
                  </a:rPr>
                  <a:t>13.14)</a:t>
                </a:r>
              </a:p>
              <a:p>
                <a:pPr marL="0" indent="0">
                  <a:buNone/>
                </a:pPr>
                <a:r>
                  <a:rPr lang="en-US" sz="2000" dirty="0">
                    <a:latin typeface="Times New Roman" pitchFamily="18" charset="0"/>
                    <a:cs typeface="Times New Roman" pitchFamily="18" charset="0"/>
                  </a:rPr>
                  <a:t>a riskless asset with </a:t>
                </a:r>
                <a:r>
                  <a:rPr lang="en-US" sz="2000" dirty="0" smtClean="0">
                    <a:latin typeface="Times New Roman" pitchFamily="18" charset="0"/>
                    <a:cs typeface="Times New Roman" pitchFamily="18" charset="0"/>
                  </a:rPr>
                  <a:t>return </a:t>
                </a:r>
                <a14:m>
                  <m:oMath xmlns:m="http://schemas.openxmlformats.org/officeDocument/2006/math">
                    <m:sSub>
                      <m:sSubPr>
                        <m:ctrlPr>
                          <a:rPr lang="en-US" sz="2000" i="1">
                            <a:latin typeface="Cambria Math"/>
                          </a:rPr>
                        </m:ctrlPr>
                      </m:sSubPr>
                      <m:e>
                        <m:r>
                          <a:rPr lang="en-US" sz="2000" i="1">
                            <a:latin typeface="Cambria Math"/>
                          </a:rPr>
                          <m:t>𝐸</m:t>
                        </m:r>
                      </m:e>
                      <m:sub>
                        <m:r>
                          <a:rPr lang="en-US" sz="2000">
                            <a:latin typeface="Cambria Math"/>
                          </a:rPr>
                          <m:t>0</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which can be said to be the common return on all zero-beta assets — that is, </a:t>
                </a:r>
                <a14:m>
                  <m:oMath xmlns:m="http://schemas.openxmlformats.org/officeDocument/2006/math">
                    <m:sSub>
                      <m:sSubPr>
                        <m:ctrlPr>
                          <a:rPr lang="en-US" sz="2000" i="1">
                            <a:latin typeface="Cambria Math"/>
                          </a:rPr>
                        </m:ctrlPr>
                      </m:sSubPr>
                      <m:e>
                        <m:r>
                          <a:rPr lang="en-US" sz="2000" i="1">
                            <a:latin typeface="Cambria Math"/>
                          </a:rPr>
                          <m:t>𝑏</m:t>
                        </m:r>
                      </m:e>
                      <m:sub>
                        <m:r>
                          <a:rPr lang="en-US" sz="2000" i="1">
                            <a:latin typeface="Cambria Math"/>
                          </a:rPr>
                          <m:t>𝑖h</m:t>
                        </m:r>
                      </m:sub>
                    </m:sSub>
                  </m:oMath>
                </a14:m>
                <a:r>
                  <a:rPr lang="en-US" sz="2000" dirty="0">
                    <a:latin typeface="Times New Roman" pitchFamily="18" charset="0"/>
                    <a:cs typeface="Times New Roman" pitchFamily="18" charset="0"/>
                  </a:rPr>
                  <a:t>  = 0 (for all h) — then:</a:t>
                </a:r>
              </a:p>
              <a:p>
                <a:pPr marL="0" indent="0" algn="ctr">
                  <a:buNone/>
                </a:pPr>
                <a:r>
                  <a:rPr lang="en-US" sz="2000" dirty="0">
                    <a:latin typeface="Times New Roman" pitchFamily="18" charset="0"/>
                    <a:cs typeface="Times New Roman" pitchFamily="18" charset="0"/>
                  </a:rPr>
                  <a:t> </a:t>
                </a:r>
                <a:r>
                  <a:rPr lang="en-US" sz="2000" dirty="0" smtClean="0"/>
                  <a:t> </a:t>
                </a:r>
                <a14:m>
                  <m:oMath xmlns:m="http://schemas.openxmlformats.org/officeDocument/2006/math">
                    <m:sSub>
                      <m:sSubPr>
                        <m:ctrlPr>
                          <a:rPr lang="en-US" sz="2000" b="1" i="1">
                            <a:latin typeface="Cambria Math"/>
                          </a:rPr>
                        </m:ctrlPr>
                      </m:sSubPr>
                      <m:e>
                        <m:r>
                          <a:rPr lang="en-US" sz="2000" b="1" i="1">
                            <a:latin typeface="Cambria Math"/>
                          </a:rPr>
                          <m:t>𝑬</m:t>
                        </m:r>
                      </m:e>
                      <m:sub>
                        <m:r>
                          <a:rPr lang="en-US" sz="2000" b="1" i="1">
                            <a:latin typeface="Cambria Math"/>
                          </a:rPr>
                          <m:t>𝟎</m:t>
                        </m:r>
                      </m:sub>
                    </m:sSub>
                    <m:r>
                      <a:rPr lang="en-US" sz="2000" b="1">
                        <a:latin typeface="Cambria Math"/>
                      </a:rPr>
                      <m:t>=</m:t>
                    </m:r>
                    <m:sSub>
                      <m:sSubPr>
                        <m:ctrlPr>
                          <a:rPr lang="en-US" sz="2000" b="1" i="1">
                            <a:latin typeface="Cambria Math"/>
                          </a:rPr>
                        </m:ctrlPr>
                      </m:sSubPr>
                      <m:e>
                        <m:r>
                          <a:rPr lang="en-US" sz="2000" b="1" i="1">
                            <a:latin typeface="Cambria Math"/>
                          </a:rPr>
                          <m:t>𝝀</m:t>
                        </m:r>
                      </m:e>
                      <m:sub>
                        <m:r>
                          <a:rPr lang="en-US" sz="2000" b="1" i="1">
                            <a:latin typeface="Cambria Math"/>
                          </a:rPr>
                          <m:t>𝟎</m:t>
                        </m:r>
                      </m:sub>
                    </m:sSub>
                  </m:oMath>
                </a14:m>
                <a:endParaRPr lang="en-US" sz="2000" b="1"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Utilizing this definition and rearranging:</a:t>
                </a:r>
              </a:p>
              <a:p>
                <a:pPr marL="0" indent="0" algn="r">
                  <a:buNone/>
                </a:pPr>
                <a14:m>
                  <m:oMath xmlns:m="http://schemas.openxmlformats.org/officeDocument/2006/math">
                    <m:sSub>
                      <m:sSubPr>
                        <m:ctrlPr>
                          <a:rPr lang="en-US" sz="2000" b="1" i="1">
                            <a:latin typeface="Cambria Math"/>
                          </a:rPr>
                        </m:ctrlPr>
                      </m:sSubPr>
                      <m:e>
                        <m:r>
                          <a:rPr lang="en-US" sz="2000" b="1" i="1">
                            <a:latin typeface="Cambria Math"/>
                          </a:rPr>
                          <m:t>𝑬</m:t>
                        </m:r>
                      </m:e>
                      <m:sub>
                        <m:r>
                          <a:rPr lang="en-US" sz="2000" b="1" i="1">
                            <a:latin typeface="Cambria Math"/>
                          </a:rPr>
                          <m:t>𝒊</m:t>
                        </m:r>
                      </m:sub>
                    </m:sSub>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𝟎</m:t>
                        </m:r>
                      </m:sub>
                    </m:sSub>
                  </m:oMath>
                </a14:m>
                <a:r>
                  <a:rPr lang="en-US" sz="2000" b="1" dirty="0">
                    <a:latin typeface="Times New Roman" pitchFamily="18" charset="0"/>
                    <a:cs typeface="Times New Roman" pitchFamily="18" charset="0"/>
                  </a:rPr>
                  <a:t>  =</a:t>
                </a:r>
                <a14:m>
                  <m:oMath xmlns:m="http://schemas.openxmlformats.org/officeDocument/2006/math">
                    <m:sSub>
                      <m:sSubPr>
                        <m:ctrlPr>
                          <a:rPr lang="en-US" sz="2000" b="1" i="1">
                            <a:latin typeface="Cambria Math"/>
                          </a:rPr>
                        </m:ctrlPr>
                      </m:sSubPr>
                      <m:e>
                        <m:r>
                          <a:rPr lang="en-US" sz="2000" b="1" i="1">
                            <a:latin typeface="Cambria Math"/>
                          </a:rPr>
                          <m:t>𝝀</m:t>
                        </m:r>
                      </m:e>
                      <m:sub>
                        <m:r>
                          <a:rPr lang="en-US" sz="2000" b="1" i="1">
                            <a:latin typeface="Cambria Math"/>
                          </a:rPr>
                          <m:t>𝟏</m:t>
                        </m:r>
                      </m:sub>
                    </m:sSub>
                    <m:sSub>
                      <m:sSubPr>
                        <m:ctrlPr>
                          <a:rPr lang="en-US" sz="2000" b="1" i="1">
                            <a:latin typeface="Cambria Math"/>
                          </a:rPr>
                        </m:ctrlPr>
                      </m:sSubPr>
                      <m:e>
                        <m:r>
                          <a:rPr lang="en-US" sz="2000" b="1" i="1">
                            <a:latin typeface="Cambria Math"/>
                          </a:rPr>
                          <m:t>𝒃</m:t>
                        </m:r>
                      </m:e>
                      <m:sub>
                        <m:r>
                          <a:rPr lang="en-US" sz="2000" b="1" i="1">
                            <a:latin typeface="Cambria Math"/>
                          </a:rPr>
                          <m:t>𝒊𝒍</m:t>
                        </m:r>
                      </m:sub>
                    </m:sSub>
                    <m:r>
                      <a:rPr lang="en-US" sz="2000" b="1">
                        <a:latin typeface="Cambria Math"/>
                      </a:rPr>
                      <m:t>+...+</m:t>
                    </m:r>
                    <m:sSub>
                      <m:sSubPr>
                        <m:ctrlPr>
                          <a:rPr lang="en-US" sz="2000" b="1" i="1">
                            <a:latin typeface="Cambria Math"/>
                          </a:rPr>
                        </m:ctrlPr>
                      </m:sSubPr>
                      <m:e>
                        <m:r>
                          <a:rPr lang="en-US" sz="2000" b="1" i="1">
                            <a:latin typeface="Cambria Math"/>
                          </a:rPr>
                          <m:t>𝝀</m:t>
                        </m:r>
                      </m:e>
                      <m:sub>
                        <m:r>
                          <a:rPr lang="en-US" sz="2000" b="1" i="1">
                            <a:latin typeface="Cambria Math"/>
                          </a:rPr>
                          <m:t>𝒌</m:t>
                        </m:r>
                      </m:sub>
                    </m:sSub>
                    <m:sSub>
                      <m:sSubPr>
                        <m:ctrlPr>
                          <a:rPr lang="en-US" sz="2000" b="1" i="1">
                            <a:latin typeface="Cambria Math"/>
                          </a:rPr>
                        </m:ctrlPr>
                      </m:sSubPr>
                      <m:e>
                        <m:r>
                          <a:rPr lang="en-US" sz="2000" b="1" i="1">
                            <a:latin typeface="Cambria Math"/>
                          </a:rPr>
                          <m:t>𝒃</m:t>
                        </m:r>
                      </m:e>
                      <m:sub>
                        <m:r>
                          <a:rPr lang="en-US" sz="2000" b="1" i="1">
                            <a:latin typeface="Cambria Math"/>
                          </a:rPr>
                          <m:t>𝒊𝒌</m:t>
                        </m:r>
                      </m:sub>
                    </m:sSub>
                  </m:oMath>
                </a14:m>
                <a:r>
                  <a:rPr lang="en-US" sz="20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(13.15)</a:t>
                </a:r>
                <a:endParaRPr lang="en-US" sz="1400" dirty="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This is the central conclusion of the APT.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08" t="-1884" r="-22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14</a:t>
            </a:fld>
            <a:endParaRPr lang="en-US">
              <a:solidFill>
                <a:schemeClr val="accent6">
                  <a:lumMod val="20000"/>
                  <a:lumOff val="80000"/>
                </a:schemeClr>
              </a:solidFill>
            </a:endParaRPr>
          </a:p>
        </p:txBody>
      </p:sp>
      <p:sp>
        <p:nvSpPr>
          <p:cNvPr id="2" name="Title 1"/>
          <p:cNvSpPr>
            <a:spLocks noGrp="1"/>
          </p:cNvSpPr>
          <p:nvPr>
            <p:ph type="title"/>
          </p:nvPr>
        </p:nvSpPr>
        <p:spPr>
          <a:xfrm>
            <a:off x="0" y="410837"/>
            <a:ext cx="8991600" cy="655963"/>
          </a:xfrm>
        </p:spPr>
        <p:txBody>
          <a:bodyPr/>
          <a:lstStyle/>
          <a:p>
            <a:r>
              <a:rPr lang="en-US" sz="2800" dirty="0">
                <a:solidFill>
                  <a:srgbClr val="002060">
                    <a:lumMod val="75000"/>
                  </a:srgbClr>
                </a:solidFill>
                <a:latin typeface="Times New Roman" pitchFamily="18" charset="0"/>
                <a:cs typeface="Times New Roman" pitchFamily="18" charset="0"/>
              </a:rPr>
              <a:t>13.2.1 Ross’s Arbitrage Model Specification example </a:t>
            </a:r>
            <a:r>
              <a:rPr lang="en-US" sz="2800" dirty="0" smtClean="0">
                <a:solidFill>
                  <a:srgbClr val="002060">
                    <a:lumMod val="75000"/>
                  </a:srgbClr>
                </a:solidFill>
                <a:latin typeface="Times New Roman" pitchFamily="18" charset="0"/>
                <a:cs typeface="Times New Roman" pitchFamily="18" charset="0"/>
              </a:rPr>
              <a:t>cont.</a:t>
            </a:r>
            <a:endParaRPr lang="en-US" dirty="0">
              <a:latin typeface="Times New Roman" pitchFamily="18" charset="0"/>
              <a:cs typeface="Times New Roman" pitchFamily="18" charset="0"/>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31301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marR="0" indent="0" algn="just">
                  <a:lnSpc>
                    <a:spcPct val="100000"/>
                  </a:lnSpc>
                  <a:spcBef>
                    <a:spcPts val="0"/>
                  </a:spcBef>
                  <a:spcAft>
                    <a:spcPts val="0"/>
                  </a:spcAft>
                  <a:buNone/>
                </a:pPr>
                <a:r>
                  <a:rPr lang="en-US" sz="2000" dirty="0">
                    <a:latin typeface="Times New Roman" pitchFamily="18" charset="0"/>
                    <a:cs typeface="Times New Roman" pitchFamily="18" charset="0"/>
                  </a:rPr>
                  <a:t>Suppose that the returns on two well-diversified portfolios can be described by a linear function in the following arbitrage pricing model (APM) form:</a:t>
                </a:r>
              </a:p>
              <a:p>
                <a:pPr marL="0" marR="0" indent="0" algn="just">
                  <a:lnSpc>
                    <a:spcPct val="100000"/>
                  </a:lnSpc>
                  <a:spcBef>
                    <a:spcPts val="0"/>
                  </a:spcBef>
                  <a:spcAft>
                    <a:spcPts val="0"/>
                  </a:spcAft>
                  <a:buNone/>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d>
                      <m:dPr>
                        <m:ctrlPr>
                          <a:rPr lang="en-US" sz="2000" b="1" i="1">
                            <a:latin typeface="Cambria Math"/>
                          </a:rPr>
                        </m:ctrlPr>
                      </m:dPr>
                      <m:e>
                        <m:sSub>
                          <m:sSubPr>
                            <m:ctrlPr>
                              <a:rPr lang="en-US" sz="2000" b="1" i="1">
                                <a:latin typeface="Cambria Math"/>
                              </a:rPr>
                            </m:ctrlPr>
                          </m:sSubPr>
                          <m:e>
                            <m:r>
                              <a:rPr lang="en-US" sz="2000" b="1" i="1">
                                <a:latin typeface="Cambria Math"/>
                              </a:rPr>
                              <m:t>𝑬</m:t>
                            </m:r>
                          </m:e>
                          <m:sub>
                            <m:r>
                              <a:rPr lang="en-US" sz="2000" b="1" i="1">
                                <a:latin typeface="Cambria Math"/>
                              </a:rPr>
                              <m:t>𝒊</m:t>
                            </m:r>
                          </m:sub>
                        </m:sSub>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𝟎</m:t>
                            </m:r>
                          </m:sub>
                        </m:sSub>
                      </m:e>
                    </m:d>
                  </m:oMath>
                </a14:m>
                <a:r>
                  <a:rPr lang="en-US" sz="2000" b="1" dirty="0">
                    <a:latin typeface="Times New Roman" pitchFamily="18" charset="0"/>
                    <a:cs typeface="Times New Roman" pitchFamily="18" charset="0"/>
                  </a:rPr>
                  <a:t>= (</a:t>
                </a:r>
                <a14:m>
                  <m:oMath xmlns:m="http://schemas.openxmlformats.org/officeDocument/2006/math">
                    <m:sSub>
                      <m:sSubPr>
                        <m:ctrlPr>
                          <a:rPr lang="en-US" sz="2000" b="1" i="1">
                            <a:latin typeface="Cambria Math"/>
                          </a:rPr>
                        </m:ctrlPr>
                      </m:sSubPr>
                      <m:e>
                        <m:r>
                          <a:rPr lang="en-US" sz="2000" b="1" i="1">
                            <a:latin typeface="Cambria Math"/>
                          </a:rPr>
                          <m:t>𝝀</m:t>
                        </m:r>
                      </m:e>
                      <m:sub>
                        <m:r>
                          <a:rPr lang="en-US" sz="2000" b="1" i="1">
                            <a:latin typeface="Cambria Math"/>
                          </a:rPr>
                          <m:t>𝟏</m:t>
                        </m:r>
                      </m:sub>
                    </m:sSub>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𝟏</m:t>
                        </m:r>
                      </m:sub>
                    </m:sSub>
                  </m:oMath>
                </a14:m>
                <a:r>
                  <a:rPr lang="en-US" sz="2000" b="1" dirty="0">
                    <a:latin typeface="Times New Roman" pitchFamily="18" charset="0"/>
                    <a:cs typeface="Times New Roman" pitchFamily="18" charset="0"/>
                  </a:rPr>
                  <a:t>  +  </a:t>
                </a:r>
                <a14:m>
                  <m:oMath xmlns:m="http://schemas.openxmlformats.org/officeDocument/2006/math">
                    <m:sSub>
                      <m:sSubPr>
                        <m:ctrlPr>
                          <a:rPr lang="en-US" sz="2000" b="1" i="1">
                            <a:latin typeface="Cambria Math"/>
                          </a:rPr>
                        </m:ctrlPr>
                      </m:sSubPr>
                      <m:e>
                        <m:r>
                          <a:rPr lang="en-US" sz="2000" b="1" i="1">
                            <a:latin typeface="Cambria Math"/>
                          </a:rPr>
                          <m:t>𝝀</m:t>
                        </m:r>
                      </m:e>
                      <m:sub>
                        <m:r>
                          <a:rPr lang="en-US" sz="2000" b="1" i="1">
                            <a:latin typeface="Cambria Math"/>
                          </a:rPr>
                          <m:t>𝟐</m:t>
                        </m:r>
                      </m:sub>
                    </m:sSub>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𝟐</m:t>
                        </m:r>
                      </m:sub>
                    </m:sSub>
                  </m:oMath>
                </a14:m>
                <a:r>
                  <a:rPr lang="en-US" sz="2000" b="1" dirty="0">
                    <a:latin typeface="Times New Roman" pitchFamily="18" charset="0"/>
                    <a:cs typeface="Times New Roman" pitchFamily="18" charset="0"/>
                  </a:rPr>
                  <a:t>),</a:t>
                </a:r>
              </a:p>
              <a:p>
                <a:pPr marL="0" marR="0" indent="0" algn="just">
                  <a:lnSpc>
                    <a:spcPct val="100000"/>
                  </a:lnSpc>
                  <a:spcBef>
                    <a:spcPts val="0"/>
                  </a:spcBef>
                  <a:spcAft>
                    <a:spcPts val="0"/>
                  </a:spcAft>
                  <a:buNone/>
                </a:pPr>
                <a:r>
                  <a:rPr lang="en-US" sz="2000" dirty="0">
                    <a:latin typeface="Times New Roman" pitchFamily="18" charset="0"/>
                    <a:cs typeface="Times New Roman" pitchFamily="18" charset="0"/>
                  </a:rPr>
                  <a:t>or,</a:t>
                </a:r>
              </a:p>
              <a:p>
                <a:pPr marL="0" marR="0" indent="0" algn="just">
                  <a:lnSpc>
                    <a:spcPct val="100000"/>
                  </a:lnSpc>
                  <a:spcBef>
                    <a:spcPts val="0"/>
                  </a:spcBef>
                  <a:spcAft>
                    <a:spcPts val="0"/>
                  </a:spcAft>
                  <a:buNone/>
                </a:pP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14:m>
                  <m:oMath xmlns:m="http://schemas.openxmlformats.org/officeDocument/2006/math">
                    <m:d>
                      <m:dPr>
                        <m:endChr m:val=""/>
                        <m:ctrlPr>
                          <a:rPr lang="en-US" sz="2000" b="1" i="1">
                            <a:latin typeface="Cambria Math"/>
                          </a:rPr>
                        </m:ctrlPr>
                      </m:dPr>
                      <m:e>
                        <m:sSup>
                          <m:sSupPr>
                            <m:ctrlPr>
                              <a:rPr lang="en-US" sz="2000" b="1" i="1">
                                <a:latin typeface="Cambria Math"/>
                              </a:rPr>
                            </m:ctrlPr>
                          </m:sSupPr>
                          <m:e>
                            <m:r>
                              <a:rPr lang="en-US" sz="2000" b="1" i="1">
                                <a:latin typeface="Cambria Math"/>
                              </a:rPr>
                              <m:t>𝑬</m:t>
                            </m:r>
                          </m:e>
                          <m:sup>
                            <m:r>
                              <a:rPr lang="en-US" sz="2000" b="1" i="1">
                                <a:latin typeface="Cambria Math"/>
                              </a:rPr>
                              <m:t>𝟏</m:t>
                            </m:r>
                          </m:sup>
                        </m:sSup>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𝟎</m:t>
                            </m:r>
                          </m:sub>
                        </m:sSub>
                        <m:r>
                          <a:rPr lang="en-US" sz="2000" b="1">
                            <a:latin typeface="Cambria Math"/>
                          </a:rPr>
                          <m:t>)</m:t>
                        </m:r>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𝟏</m:t>
                            </m:r>
                          </m:sub>
                        </m:sSub>
                        <m:r>
                          <a:rPr lang="en-US" sz="2000" b="1">
                            <a:latin typeface="Cambria Math"/>
                          </a:rPr>
                          <m:t>+(</m:t>
                        </m:r>
                        <m:sSup>
                          <m:sSupPr>
                            <m:ctrlPr>
                              <a:rPr lang="en-US" sz="2000" b="1" i="1">
                                <a:latin typeface="Cambria Math"/>
                              </a:rPr>
                            </m:ctrlPr>
                          </m:sSupPr>
                          <m:e>
                            <m:r>
                              <a:rPr lang="en-US" sz="2000" b="1" i="1">
                                <a:latin typeface="Cambria Math"/>
                              </a:rPr>
                              <m:t>𝑬</m:t>
                            </m:r>
                          </m:e>
                          <m:sup>
                            <m:r>
                              <a:rPr lang="en-US" sz="2000" b="1" i="1">
                                <a:latin typeface="Cambria Math"/>
                              </a:rPr>
                              <m:t>𝟐</m:t>
                            </m:r>
                          </m:sup>
                        </m:sSup>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𝟎</m:t>
                            </m:r>
                          </m:sub>
                        </m:sSub>
                        <m:r>
                          <a:rPr lang="en-US" sz="2000" b="1">
                            <a:latin typeface="Cambria Math"/>
                          </a:rPr>
                          <m:t>)</m:t>
                        </m:r>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𝟐</m:t>
                            </m:r>
                          </m:sub>
                        </m:sSub>
                        <m:r>
                          <a:rPr lang="en-US" sz="2000" b="1">
                            <a:latin typeface="Cambria Math"/>
                          </a:rPr>
                          <m:t>+(</m:t>
                        </m:r>
                        <m:sSup>
                          <m:sSupPr>
                            <m:ctrlPr>
                              <a:rPr lang="en-US" sz="2000" b="1" i="1">
                                <a:latin typeface="Cambria Math"/>
                              </a:rPr>
                            </m:ctrlPr>
                          </m:sSupPr>
                          <m:e>
                            <m:r>
                              <a:rPr lang="en-US" sz="2000" b="1" i="1">
                                <a:latin typeface="Cambria Math"/>
                              </a:rPr>
                              <m:t>𝑬</m:t>
                            </m:r>
                          </m:e>
                          <m:sup>
                            <m:r>
                              <a:rPr lang="en-US" sz="2000" b="1" i="1">
                                <a:latin typeface="Cambria Math"/>
                              </a:rPr>
                              <m:t>𝟑</m:t>
                            </m:r>
                          </m:sup>
                        </m:sSup>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𝟎</m:t>
                            </m:r>
                          </m:sub>
                        </m:sSub>
                        <m:r>
                          <a:rPr lang="en-US" sz="2000" b="1">
                            <a:latin typeface="Cambria Math"/>
                          </a:rPr>
                          <m:t>)</m:t>
                        </m:r>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𝟑</m:t>
                            </m:r>
                          </m:sub>
                        </m:sSub>
                      </m:e>
                    </m:d>
                  </m:oMath>
                </a14:m>
                <a:r>
                  <a:rPr lang="en-US" sz="2000" b="1" dirty="0">
                    <a:latin typeface="Times New Roman" pitchFamily="18" charset="0"/>
                    <a:cs typeface="Times New Roman" pitchFamily="18" charset="0"/>
                  </a:rPr>
                  <a:t> </a:t>
                </a:r>
              </a:p>
              <a:p>
                <a:pPr marL="0" marR="0" indent="0" algn="just">
                  <a:lnSpc>
                    <a:spcPct val="100000"/>
                  </a:lnSpc>
                  <a:spcBef>
                    <a:spcPts val="0"/>
                  </a:spcBef>
                  <a:spcAft>
                    <a:spcPts val="0"/>
                  </a:spcAft>
                  <a:buNone/>
                </a:pPr>
                <a:r>
                  <a:rPr lang="en-US" sz="2000" dirty="0">
                    <a:latin typeface="Times New Roman" pitchFamily="18" charset="0"/>
                    <a:cs typeface="Times New Roman" pitchFamily="18" charset="0"/>
                  </a:rPr>
                  <a:t>in which  </a:t>
                </a:r>
                <a14:m>
                  <m:oMath xmlns:m="http://schemas.openxmlformats.org/officeDocument/2006/math">
                    <m:sSub>
                      <m:sSubPr>
                        <m:ctrlPr>
                          <a:rPr lang="en-US" sz="2000" i="1">
                            <a:latin typeface="Cambria Math"/>
                          </a:rPr>
                        </m:ctrlPr>
                      </m:sSubPr>
                      <m:e>
                        <m:r>
                          <a:rPr lang="en-US" sz="2000" i="1">
                            <a:latin typeface="Cambria Math"/>
                          </a:rPr>
                          <m:t>𝐸</m:t>
                        </m:r>
                      </m:e>
                      <m:sub>
                        <m:r>
                          <a:rPr lang="en-US" sz="2000">
                            <a:latin typeface="Cambria Math"/>
                          </a:rPr>
                          <m:t>0</m:t>
                        </m:r>
                      </m:sub>
                    </m:sSub>
                  </m:oMath>
                </a14:m>
                <a:r>
                  <a:rPr lang="en-US" sz="2000" dirty="0">
                    <a:latin typeface="Times New Roman" pitchFamily="18" charset="0"/>
                    <a:cs typeface="Times New Roman" pitchFamily="18" charset="0"/>
                  </a:rPr>
                  <a:t> is the constant return on the riskless asset. </a:t>
                </a:r>
              </a:p>
              <a:p>
                <a:pPr marL="0" marR="0" indent="0" algn="just">
                  <a:lnSpc>
                    <a:spcPct val="100000"/>
                  </a:lnSpc>
                  <a:spcBef>
                    <a:spcPts val="0"/>
                  </a:spcBef>
                  <a:spcAft>
                    <a:spcPts val="0"/>
                  </a:spcAft>
                  <a:buNone/>
                </a:pPr>
                <a:r>
                  <a:rPr lang="en-US" sz="2000" dirty="0" smtClean="0">
                    <a:latin typeface="Times New Roman" pitchFamily="18" charset="0"/>
                    <a:cs typeface="Times New Roman" pitchFamily="18" charset="0"/>
                  </a:rPr>
                  <a:t>Assume </a:t>
                </a:r>
                <a:r>
                  <a:rPr lang="en-US" sz="2000" dirty="0">
                    <a:latin typeface="Times New Roman" pitchFamily="18" charset="0"/>
                    <a:cs typeface="Times New Roman" pitchFamily="18" charset="0"/>
                  </a:rPr>
                  <a:t>these portfolios have the following sensitivity coefficients (factor loadings) with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three identified </a:t>
                </a:r>
                <a:r>
                  <a:rPr lang="en-US" sz="2000" dirty="0" smtClean="0">
                    <a:latin typeface="Times New Roman" pitchFamily="18" charset="0"/>
                    <a:cs typeface="Times New Roman" pitchFamily="18" charset="0"/>
                  </a:rPr>
                  <a:t>factors and the risk free rate = 7%</a:t>
                </a:r>
              </a:p>
              <a:p>
                <a:pPr marL="0" marR="0" indent="0" algn="just">
                  <a:lnSpc>
                    <a:spcPct val="100000"/>
                  </a:lnSpc>
                  <a:spcBef>
                    <a:spcPts val="0"/>
                  </a:spcBef>
                  <a:spcAft>
                    <a:spcPts val="0"/>
                  </a:spcAft>
                  <a:buNone/>
                </a:pPr>
                <a:endParaRPr lang="en-US" sz="2000"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08" t="-538" r="-73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15</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Sample Problem 13.1</a:t>
            </a:r>
            <a:endParaRPr lang="en-US"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562654931"/>
              </p:ext>
            </p:extLst>
          </p:nvPr>
        </p:nvGraphicFramePr>
        <p:xfrm>
          <a:off x="2590800" y="4556760"/>
          <a:ext cx="3733800" cy="777240"/>
        </p:xfrm>
        <a:graphic>
          <a:graphicData uri="http://schemas.openxmlformats.org/drawingml/2006/table">
            <a:tbl>
              <a:tblPr>
                <a:tableStyleId>{616DA210-FB5B-4158-B5E0-FEB733F419BA}</a:tableStyleId>
              </a:tblPr>
              <a:tblGrid>
                <a:gridCol w="1066800"/>
                <a:gridCol w="889000"/>
                <a:gridCol w="889000"/>
                <a:gridCol w="889000"/>
              </a:tblGrid>
              <a:tr h="259080">
                <a:tc>
                  <a:txBody>
                    <a:bodyPr/>
                    <a:lstStyle/>
                    <a:p>
                      <a:pPr marL="0" marR="0" algn="ctr">
                        <a:spcBef>
                          <a:spcPts val="0"/>
                        </a:spcBef>
                        <a:spcAft>
                          <a:spcPts val="0"/>
                        </a:spcAft>
                      </a:pPr>
                      <a:r>
                        <a:rPr lang="en-US" sz="1600" kern="50" dirty="0">
                          <a:solidFill>
                            <a:schemeClr val="tx2"/>
                          </a:solidFill>
                          <a:effectLst/>
                        </a:rPr>
                        <a:t>Portfolio</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endParaRPr lang="en-US" sz="16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endParaRPr lang="en-US" sz="16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endParaRPr lang="en-US" sz="1600" kern="50">
                        <a:solidFill>
                          <a:schemeClr val="tx2"/>
                        </a:solidFill>
                        <a:effectLst/>
                        <a:latin typeface="Times New Roman"/>
                        <a:ea typeface="PMingLiU"/>
                      </a:endParaRPr>
                    </a:p>
                  </a:txBody>
                  <a:tcPr marL="68580" marR="68580" marT="0" marB="0" anchor="ctr"/>
                </a:tc>
              </a:tr>
              <a:tr h="259080">
                <a:tc>
                  <a:txBody>
                    <a:bodyPr/>
                    <a:lstStyle/>
                    <a:p>
                      <a:pPr marL="0" marR="0" algn="ctr">
                        <a:spcBef>
                          <a:spcPts val="0"/>
                        </a:spcBef>
                        <a:spcAft>
                          <a:spcPts val="0"/>
                        </a:spcAft>
                      </a:pPr>
                      <a:r>
                        <a:rPr lang="en-US" sz="1600" kern="50" dirty="0">
                          <a:solidFill>
                            <a:schemeClr val="tx2"/>
                          </a:solidFill>
                          <a:effectLst/>
                        </a:rPr>
                        <a:t>1</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0.6</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1.0</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0.8</a:t>
                      </a:r>
                      <a:endParaRPr lang="en-US" sz="1600" b="1" kern="50" dirty="0">
                        <a:solidFill>
                          <a:schemeClr val="tx2"/>
                        </a:solidFill>
                        <a:effectLst/>
                        <a:latin typeface="Times New Roman"/>
                        <a:ea typeface="PMingLiU"/>
                      </a:endParaRPr>
                    </a:p>
                  </a:txBody>
                  <a:tcPr marL="68580" marR="68580" marT="0" marB="0" anchor="ctr"/>
                </a:tc>
              </a:tr>
              <a:tr h="259080">
                <a:tc>
                  <a:txBody>
                    <a:bodyPr/>
                    <a:lstStyle/>
                    <a:p>
                      <a:pPr marL="0" marR="0" algn="ctr">
                        <a:spcBef>
                          <a:spcPts val="0"/>
                        </a:spcBef>
                        <a:spcAft>
                          <a:spcPts val="0"/>
                        </a:spcAft>
                      </a:pPr>
                      <a:r>
                        <a:rPr lang="en-US" sz="1600" kern="50" dirty="0">
                          <a:solidFill>
                            <a:schemeClr val="tx2"/>
                          </a:solidFill>
                          <a:effectLst/>
                        </a:rPr>
                        <a:t>2</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0.3</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0.7</a:t>
                      </a:r>
                      <a:endParaRPr lang="en-US" sz="1600" b="1"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600" kern="50" dirty="0">
                          <a:solidFill>
                            <a:schemeClr val="tx2"/>
                          </a:solidFill>
                          <a:effectLst/>
                        </a:rPr>
                        <a:t>0.5</a:t>
                      </a:r>
                      <a:endParaRPr lang="en-US" sz="1600" b="1" kern="50" dirty="0">
                        <a:solidFill>
                          <a:schemeClr val="tx2"/>
                        </a:solidFill>
                        <a:effectLst/>
                        <a:latin typeface="Times New Roman"/>
                        <a:ea typeface="PMingLiU"/>
                      </a:endParaRPr>
                    </a:p>
                  </a:txBody>
                  <a:tcPr marL="68580" marR="68580" marT="0" marB="0" anchor="ctr"/>
                </a:tc>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41699234"/>
              </p:ext>
            </p:extLst>
          </p:nvPr>
        </p:nvGraphicFramePr>
        <p:xfrm>
          <a:off x="3962400" y="4572000"/>
          <a:ext cx="180975" cy="228600"/>
        </p:xfrm>
        <a:graphic>
          <a:graphicData uri="http://schemas.openxmlformats.org/presentationml/2006/ole">
            <mc:AlternateContent xmlns:mc="http://schemas.openxmlformats.org/markup-compatibility/2006">
              <mc:Choice xmlns:v="urn:schemas-microsoft-com:vml" Requires="v">
                <p:oleObj spid="_x0000_s5169" name="Equation" r:id="rId4" imgW="177658" imgH="228424" progId="Equation.DSMT4">
                  <p:embed/>
                </p:oleObj>
              </mc:Choice>
              <mc:Fallback>
                <p:oleObj name="Equation" r:id="rId4" imgW="177658" imgH="228424"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572000"/>
                        <a:ext cx="180975" cy="228600"/>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79365589"/>
              </p:ext>
            </p:extLst>
          </p:nvPr>
        </p:nvGraphicFramePr>
        <p:xfrm>
          <a:off x="4876800" y="4572000"/>
          <a:ext cx="190500" cy="228600"/>
        </p:xfrm>
        <a:graphic>
          <a:graphicData uri="http://schemas.openxmlformats.org/presentationml/2006/ole">
            <mc:AlternateContent xmlns:mc="http://schemas.openxmlformats.org/markup-compatibility/2006">
              <mc:Choice xmlns:v="urn:schemas-microsoft-com:vml" Requires="v">
                <p:oleObj spid="_x0000_s5170" name="Equation" r:id="rId6" imgW="190472" imgH="228566" progId="Equation.DSMT4">
                  <p:embed/>
                </p:oleObj>
              </mc:Choice>
              <mc:Fallback>
                <p:oleObj name="Equation" r:id="rId6" imgW="190472" imgH="228566"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572000"/>
                        <a:ext cx="190500" cy="228600"/>
                      </a:xfrm>
                      <a:prstGeom prst="rect">
                        <a:avLst/>
                      </a:prstGeom>
                      <a:no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48751816"/>
              </p:ext>
            </p:extLst>
          </p:nvPr>
        </p:nvGraphicFramePr>
        <p:xfrm>
          <a:off x="5791200" y="4572000"/>
          <a:ext cx="180975" cy="228600"/>
        </p:xfrm>
        <a:graphic>
          <a:graphicData uri="http://schemas.openxmlformats.org/presentationml/2006/ole">
            <mc:AlternateContent xmlns:mc="http://schemas.openxmlformats.org/markup-compatibility/2006">
              <mc:Choice xmlns:v="urn:schemas-microsoft-com:vml" Requires="v">
                <p:oleObj spid="_x0000_s5171" name="Equation" r:id="rId8" imgW="177658" imgH="228424" progId="Equation.DSMT4">
                  <p:embed/>
                </p:oleObj>
              </mc:Choice>
              <mc:Fallback>
                <p:oleObj name="Equation" r:id="rId8" imgW="177658" imgH="228424"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572000"/>
                        <a:ext cx="180975" cy="228600"/>
                      </a:xfrm>
                      <a:prstGeom prst="rect">
                        <a:avLst/>
                      </a:prstGeom>
                      <a:noFill/>
                    </p:spPr>
                  </p:pic>
                </p:oleObj>
              </mc:Fallback>
            </mc:AlternateContent>
          </a:graphicData>
        </a:graphic>
      </p:graphicFrame>
    </p:spTree>
    <p:extLst>
      <p:ext uri="{BB962C8B-B14F-4D97-AF65-F5344CB8AC3E}">
        <p14:creationId xmlns:p14="http://schemas.microsoft.com/office/powerpoint/2010/main" val="1401557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4525965"/>
          </a:xfrm>
        </p:spPr>
        <p:txBody>
          <a:bodyPr>
            <a:normAutofit/>
          </a:bodyPr>
          <a:lstStyle/>
          <a:p>
            <a:pPr marL="0" marR="0" indent="0" algn="just">
              <a:lnSpc>
                <a:spcPct val="100000"/>
              </a:lnSpc>
              <a:spcBef>
                <a:spcPts val="0"/>
              </a:spcBef>
              <a:spcAft>
                <a:spcPts val="0"/>
              </a:spcAft>
              <a:buNone/>
            </a:pPr>
            <a:endParaRPr lang="en-US" sz="2000" dirty="0" smtClean="0">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Expected Return and Factor Sensitivity</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16</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Sample Problem 13.1 cont.</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636" y="2971800"/>
            <a:ext cx="3581400" cy="315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2739382796"/>
              </p:ext>
            </p:extLst>
          </p:nvPr>
        </p:nvGraphicFramePr>
        <p:xfrm>
          <a:off x="3124200" y="1524000"/>
          <a:ext cx="2895600" cy="1295241"/>
        </p:xfrm>
        <a:graphic>
          <a:graphicData uri="http://schemas.openxmlformats.org/drawingml/2006/table">
            <a:tbl>
              <a:tblPr>
                <a:tableStyleId>{616DA210-FB5B-4158-B5E0-FEB733F419BA}</a:tableStyleId>
              </a:tblPr>
              <a:tblGrid>
                <a:gridCol w="1059366"/>
                <a:gridCol w="882804"/>
                <a:gridCol w="953430"/>
              </a:tblGrid>
              <a:tr h="723821">
                <a:tc>
                  <a:txBody>
                    <a:bodyPr/>
                    <a:lstStyle/>
                    <a:p>
                      <a:pPr marL="0" marR="0" algn="ctr">
                        <a:spcBef>
                          <a:spcPts val="0"/>
                        </a:spcBef>
                        <a:spcAft>
                          <a:spcPts val="0"/>
                        </a:spcAft>
                      </a:pPr>
                      <a:r>
                        <a:rPr lang="en-US" sz="1200" kern="50" dirty="0">
                          <a:solidFill>
                            <a:schemeClr val="tx2"/>
                          </a:solidFill>
                          <a:effectLst/>
                        </a:rPr>
                        <a:t>Portfolio</a:t>
                      </a:r>
                      <a:endParaRPr lang="en-US" sz="1200" kern="50" dirty="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endParaRPr lang="en-US" sz="1200" kern="50">
                        <a:solidFill>
                          <a:schemeClr val="tx2"/>
                        </a:solidFill>
                        <a:effectLst/>
                      </a:endParaRPr>
                    </a:p>
                    <a:p>
                      <a:pPr marL="0" marR="0" algn="ctr">
                        <a:spcBef>
                          <a:spcPts val="0"/>
                        </a:spcBef>
                        <a:spcAft>
                          <a:spcPts val="0"/>
                        </a:spcAft>
                      </a:pPr>
                      <a:r>
                        <a:rPr lang="en-US" sz="1200" kern="50">
                          <a:solidFill>
                            <a:schemeClr val="tx2"/>
                          </a:solidFill>
                          <a:effectLst/>
                        </a:rPr>
                        <a:t>(%)</a:t>
                      </a:r>
                      <a:endParaRPr lang="en-US" sz="12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endParaRPr lang="en-US" sz="1200" kern="50">
                        <a:solidFill>
                          <a:schemeClr val="tx2"/>
                        </a:solidFill>
                        <a:effectLst/>
                        <a:latin typeface="Times New Roman"/>
                        <a:ea typeface="PMingLiU"/>
                      </a:endParaRPr>
                    </a:p>
                  </a:txBody>
                  <a:tcPr marL="68580" marR="68580" marT="0" marB="0" anchor="ctr"/>
                </a:tc>
              </a:tr>
              <a:tr h="285710">
                <a:tc>
                  <a:txBody>
                    <a:bodyPr/>
                    <a:lstStyle/>
                    <a:p>
                      <a:pPr marL="0" marR="0" algn="ctr">
                        <a:spcBef>
                          <a:spcPts val="0"/>
                        </a:spcBef>
                        <a:spcAft>
                          <a:spcPts val="0"/>
                        </a:spcAft>
                      </a:pPr>
                      <a:r>
                        <a:rPr lang="en-US" sz="1200" kern="50">
                          <a:solidFill>
                            <a:schemeClr val="tx2"/>
                          </a:solidFill>
                          <a:effectLst/>
                        </a:rPr>
                        <a:t>1</a:t>
                      </a:r>
                      <a:endParaRPr lang="en-US" sz="12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kern="50">
                          <a:solidFill>
                            <a:schemeClr val="tx2"/>
                          </a:solidFill>
                          <a:effectLst/>
                        </a:rPr>
                        <a:t>12</a:t>
                      </a:r>
                      <a:endParaRPr lang="en-US" sz="12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kern="50">
                          <a:solidFill>
                            <a:schemeClr val="tx2"/>
                          </a:solidFill>
                          <a:effectLst/>
                        </a:rPr>
                        <a:t>6.25</a:t>
                      </a:r>
                      <a:endParaRPr lang="en-US" sz="1200" kern="50">
                        <a:solidFill>
                          <a:schemeClr val="tx2"/>
                        </a:solidFill>
                        <a:effectLst/>
                        <a:latin typeface="Times New Roman"/>
                        <a:ea typeface="PMingLiU"/>
                      </a:endParaRPr>
                    </a:p>
                  </a:txBody>
                  <a:tcPr marL="68580" marR="68580" marT="0" marB="0" anchor="ctr"/>
                </a:tc>
              </a:tr>
              <a:tr h="285710">
                <a:tc>
                  <a:txBody>
                    <a:bodyPr/>
                    <a:lstStyle/>
                    <a:p>
                      <a:pPr marL="0" marR="0" algn="ctr">
                        <a:spcBef>
                          <a:spcPts val="0"/>
                        </a:spcBef>
                        <a:spcAft>
                          <a:spcPts val="0"/>
                        </a:spcAft>
                      </a:pPr>
                      <a:r>
                        <a:rPr lang="en-US" sz="1200" kern="50">
                          <a:solidFill>
                            <a:schemeClr val="tx2"/>
                          </a:solidFill>
                          <a:effectLst/>
                        </a:rPr>
                        <a:t>2</a:t>
                      </a:r>
                      <a:endParaRPr lang="en-US" sz="12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kern="50">
                          <a:solidFill>
                            <a:schemeClr val="tx2"/>
                          </a:solidFill>
                          <a:effectLst/>
                        </a:rPr>
                        <a:t> 8</a:t>
                      </a:r>
                      <a:endParaRPr lang="en-US" sz="1200" kern="50">
                        <a:solidFill>
                          <a:schemeClr val="tx2"/>
                        </a:solidFill>
                        <a:effectLst/>
                        <a:latin typeface="Times New Roman"/>
                        <a:ea typeface="PMingLiU"/>
                      </a:endParaRPr>
                    </a:p>
                  </a:txBody>
                  <a:tcPr marL="68580" marR="68580" marT="0" marB="0" anchor="ctr"/>
                </a:tc>
                <a:tc>
                  <a:txBody>
                    <a:bodyPr/>
                    <a:lstStyle/>
                    <a:p>
                      <a:pPr marL="0" marR="0" algn="ctr">
                        <a:spcBef>
                          <a:spcPts val="0"/>
                        </a:spcBef>
                        <a:spcAft>
                          <a:spcPts val="0"/>
                        </a:spcAft>
                      </a:pPr>
                      <a:r>
                        <a:rPr lang="en-US" sz="1200" kern="50" dirty="0">
                          <a:solidFill>
                            <a:schemeClr val="tx2"/>
                          </a:solidFill>
                          <a:effectLst/>
                        </a:rPr>
                        <a:t>2.00</a:t>
                      </a:r>
                      <a:endParaRPr lang="en-US" sz="1200" kern="50" dirty="0">
                        <a:solidFill>
                          <a:schemeClr val="tx2"/>
                        </a:solidFill>
                        <a:effectLst/>
                        <a:latin typeface="Times New Roman"/>
                        <a:ea typeface="PMingLiU"/>
                      </a:endParaRPr>
                    </a:p>
                  </a:txBody>
                  <a:tcPr marL="68580" marR="68580" marT="0" marB="0" anchor="ctr"/>
                </a:tc>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19242371"/>
              </p:ext>
            </p:extLst>
          </p:nvPr>
        </p:nvGraphicFramePr>
        <p:xfrm>
          <a:off x="4267200" y="1905000"/>
          <a:ext cx="180975" cy="228600"/>
        </p:xfrm>
        <a:graphic>
          <a:graphicData uri="http://schemas.openxmlformats.org/presentationml/2006/ole">
            <mc:AlternateContent xmlns:mc="http://schemas.openxmlformats.org/markup-compatibility/2006">
              <mc:Choice xmlns:v="urn:schemas-microsoft-com:vml" Requires="v">
                <p:oleObj spid="_x0000_s6177" name="Equation" r:id="rId4" imgW="177658" imgH="228424" progId="Equation.DSMT4">
                  <p:embed/>
                </p:oleObj>
              </mc:Choice>
              <mc:Fallback>
                <p:oleObj name="Equation" r:id="rId4" imgW="177658" imgH="228424"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05000"/>
                        <a:ext cx="180975" cy="228600"/>
                      </a:xfrm>
                      <a:prstGeom prst="rect">
                        <a:avLst/>
                      </a:prstGeom>
                      <a:solidFill>
                        <a:srgbClr val="FFFFFF"/>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39431061"/>
              </p:ext>
            </p:extLst>
          </p:nvPr>
        </p:nvGraphicFramePr>
        <p:xfrm>
          <a:off x="5181600" y="1524000"/>
          <a:ext cx="685800" cy="676275"/>
        </p:xfrm>
        <a:graphic>
          <a:graphicData uri="http://schemas.openxmlformats.org/presentationml/2006/ole">
            <mc:AlternateContent xmlns:mc="http://schemas.openxmlformats.org/markup-compatibility/2006">
              <mc:Choice xmlns:v="urn:schemas-microsoft-com:vml" Requires="v">
                <p:oleObj spid="_x0000_s6178" name="Equation" r:id="rId6" imgW="491416" imgH="491416" progId="Equation.DSMT4">
                  <p:embed/>
                </p:oleObj>
              </mc:Choice>
              <mc:Fallback>
                <p:oleObj name="Equation" r:id="rId6" imgW="491416" imgH="491416"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524000"/>
                        <a:ext cx="685800" cy="676275"/>
                      </a:xfrm>
                      <a:prstGeom prst="rect">
                        <a:avLst/>
                      </a:prstGeom>
                      <a:noFill/>
                    </p:spPr>
                  </p:pic>
                </p:oleObj>
              </mc:Fallback>
            </mc:AlternateContent>
          </a:graphicData>
        </a:graphic>
      </p:graphicFrame>
      <p:sp>
        <p:nvSpPr>
          <p:cNvPr id="12" name="TextBox 11"/>
          <p:cNvSpPr txBox="1"/>
          <p:nvPr/>
        </p:nvSpPr>
        <p:spPr>
          <a:xfrm>
            <a:off x="457200" y="5943600"/>
            <a:ext cx="4572000" cy="4572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rPr>
              <a:t>The second</a:t>
            </a:r>
            <a:r>
              <a:rPr kumimoji="0" lang="en-US" sz="2400" b="0" i="0" u="none" strike="noStrike" kern="1200" cap="none" spc="0" normalizeH="0" noProof="0" dirty="0" smtClean="0">
                <a:ln>
                  <a:noFill/>
                </a:ln>
                <a:solidFill>
                  <a:schemeClr val="tx1"/>
                </a:solidFill>
                <a:effectLst/>
                <a:uLnTx/>
                <a:uFillTx/>
                <a:latin typeface="Perpetua" pitchFamily="18" charset="0"/>
                <a:ea typeface="+mj-ea"/>
                <a:cs typeface="+mj-cs"/>
              </a:rPr>
              <a:t> portfolio is overpriced</a:t>
            </a: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360377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371600"/>
                <a:ext cx="8305800" cy="4876800"/>
              </a:xfrm>
            </p:spPr>
            <p:txBody>
              <a:bodyPr>
                <a:normAutofit/>
              </a:bodyPr>
              <a:lstStyle/>
              <a:p>
                <a:pPr>
                  <a:lnSpc>
                    <a:spcPct val="100000"/>
                  </a:lnSpc>
                </a:pPr>
                <a:r>
                  <a:rPr lang="en-US" sz="2000" dirty="0" smtClean="0">
                    <a:latin typeface="Times New Roman" pitchFamily="18" charset="0"/>
                    <a:cs typeface="Times New Roman" pitchFamily="18" charset="0"/>
                  </a:rPr>
                  <a:t>10.125% is calculated as follows</a:t>
                </a:r>
                <a14:m>
                  <m:oMath xmlns:m="http://schemas.openxmlformats.org/officeDocument/2006/math">
                    <m:r>
                      <a:rPr lang="en-US" sz="2000" b="0" i="0" smtClean="0">
                        <a:latin typeface="Cambria Math"/>
                      </a:rPr>
                      <m:t>: </m:t>
                    </m:r>
                  </m:oMath>
                </a14:m>
                <a:endParaRPr lang="en-US" sz="2000" b="0" i="0" dirty="0" smtClean="0">
                  <a:latin typeface="Cambria Math"/>
                </a:endParaRPr>
              </a:p>
              <a:p>
                <a:pPr marL="914400" lvl="2" indent="0">
                  <a:lnSpc>
                    <a:spcPct val="100000"/>
                  </a:lnSpc>
                  <a:buNone/>
                </a:pPr>
                <a:endParaRPr lang="en-US" sz="2000" b="1" i="0" dirty="0" smtClean="0">
                  <a:latin typeface="Cambria Math"/>
                </a:endParaRPr>
              </a:p>
              <a:p>
                <a:pPr marL="914400" lvl="2" indent="0">
                  <a:lnSpc>
                    <a:spcPct val="100000"/>
                  </a:lnSpc>
                  <a:buNone/>
                </a:pPr>
                <a14:m>
                  <m:oMathPara xmlns:m="http://schemas.openxmlformats.org/officeDocument/2006/math">
                    <m:oMathParaPr>
                      <m:jc m:val="center"/>
                    </m:oMathParaPr>
                    <m:oMath xmlns:m="http://schemas.openxmlformats.org/officeDocument/2006/math">
                      <m:r>
                        <a:rPr lang="en-US" sz="2000" b="1" i="0" smtClean="0">
                          <a:latin typeface="Cambria Math"/>
                        </a:rPr>
                        <m:t> </m:t>
                      </m:r>
                      <m:m>
                        <m:mPr>
                          <m:mcs>
                            <m:mc>
                              <m:mcPr>
                                <m:count m:val="1"/>
                                <m:mcJc m:val="center"/>
                              </m:mcPr>
                            </m:mc>
                          </m:mcs>
                          <m:ctrlPr>
                            <a:rPr lang="en-US" sz="2000" b="1" i="1">
                              <a:latin typeface="Cambria Math"/>
                            </a:rPr>
                          </m:ctrlPr>
                        </m:mPr>
                        <m:mr>
                          <m:e>
                            <m:f>
                              <m:fPr>
                                <m:ctrlPr>
                                  <a:rPr lang="en-US" sz="2000" b="1" i="1">
                                    <a:latin typeface="Cambria Math"/>
                                  </a:rPr>
                                </m:ctrlPr>
                              </m:fPr>
                              <m:num>
                                <m:r>
                                  <a:rPr lang="en-US" sz="2000" b="1" i="1">
                                    <a:latin typeface="Cambria Math"/>
                                  </a:rPr>
                                  <m:t>𝒙</m:t>
                                </m:r>
                                <m:r>
                                  <a:rPr lang="en-US" sz="2000" b="1">
                                    <a:latin typeface="Cambria Math"/>
                                  </a:rPr>
                                  <m:t>−</m:t>
                                </m:r>
                                <m:r>
                                  <a:rPr lang="en-US" sz="2000" b="1" i="1">
                                    <a:latin typeface="Cambria Math"/>
                                  </a:rPr>
                                  <m:t>𝟕</m:t>
                                </m:r>
                              </m:num>
                              <m:den>
                                <m:r>
                                  <a:rPr lang="en-US" sz="2000" b="1" i="1">
                                    <a:latin typeface="Cambria Math"/>
                                  </a:rPr>
                                  <m:t>𝟎</m:t>
                                </m:r>
                                <m:r>
                                  <a:rPr lang="en-US" sz="2000" b="1">
                                    <a:latin typeface="Cambria Math"/>
                                  </a:rPr>
                                  <m:t>.</m:t>
                                </m:r>
                                <m:r>
                                  <a:rPr lang="en-US" sz="2000" b="1" i="1">
                                    <a:latin typeface="Cambria Math"/>
                                  </a:rPr>
                                  <m:t>𝟓</m:t>
                                </m:r>
                              </m:den>
                            </m:f>
                            <m:r>
                              <a:rPr lang="en-US" sz="2000" b="1">
                                <a:latin typeface="Cambria Math"/>
                              </a:rPr>
                              <m:t>=</m:t>
                            </m:r>
                            <m:f>
                              <m:fPr>
                                <m:ctrlPr>
                                  <a:rPr lang="en-US" sz="2000" b="1" i="1">
                                    <a:latin typeface="Cambria Math"/>
                                  </a:rPr>
                                </m:ctrlPr>
                              </m:fPr>
                              <m:num>
                                <m:r>
                                  <a:rPr lang="en-US" sz="2000" b="1" i="1">
                                    <a:latin typeface="Cambria Math"/>
                                  </a:rPr>
                                  <m:t>𝟏𝟐</m:t>
                                </m:r>
                                <m:r>
                                  <a:rPr lang="en-US" sz="2000" b="1">
                                    <a:latin typeface="Cambria Math"/>
                                  </a:rPr>
                                  <m:t>−</m:t>
                                </m:r>
                                <m:r>
                                  <a:rPr lang="en-US" sz="2000" b="1" i="1">
                                    <a:latin typeface="Cambria Math"/>
                                  </a:rPr>
                                  <m:t>𝟕</m:t>
                                </m:r>
                              </m:num>
                              <m:den>
                                <m:r>
                                  <a:rPr lang="en-US" sz="2000" b="1" i="1">
                                    <a:latin typeface="Cambria Math"/>
                                  </a:rPr>
                                  <m:t>𝟎</m:t>
                                </m:r>
                                <m:r>
                                  <a:rPr lang="en-US" sz="2000" b="1">
                                    <a:latin typeface="Cambria Math"/>
                                  </a:rPr>
                                  <m:t>.</m:t>
                                </m:r>
                                <m:r>
                                  <a:rPr lang="en-US" sz="2000" b="1" i="1">
                                    <a:latin typeface="Cambria Math"/>
                                  </a:rPr>
                                  <m:t>𝟖</m:t>
                                </m:r>
                              </m:den>
                            </m:f>
                          </m:e>
                        </m:mr>
                        <m:mr>
                          <m:e>
                            <m:r>
                              <a:rPr lang="en-US" sz="2000" b="1" i="1">
                                <a:latin typeface="Cambria Math"/>
                              </a:rPr>
                              <m:t>𝒙</m:t>
                            </m:r>
                            <m:r>
                              <a:rPr lang="en-US" sz="2000" b="1">
                                <a:latin typeface="Cambria Math"/>
                              </a:rPr>
                              <m:t>=</m:t>
                            </m:r>
                            <m:r>
                              <a:rPr lang="en-US" sz="2000" b="1" i="1">
                                <a:latin typeface="Cambria Math"/>
                              </a:rPr>
                              <m:t>𝟏𝟎</m:t>
                            </m:r>
                            <m:r>
                              <a:rPr lang="en-US" sz="2000" b="1">
                                <a:latin typeface="Cambria Math"/>
                              </a:rPr>
                              <m:t>.</m:t>
                            </m:r>
                            <m:r>
                              <a:rPr lang="en-US" sz="2000" b="1" i="1">
                                <a:latin typeface="Cambria Math"/>
                              </a:rPr>
                              <m:t>𝟏𝟐𝟓</m:t>
                            </m:r>
                          </m:e>
                        </m:mr>
                      </m:m>
                    </m:oMath>
                  </m:oMathPara>
                </a14:m>
                <a:endParaRPr lang="en-US" sz="1400" b="1" dirty="0">
                  <a:latin typeface="Times New Roman" pitchFamily="18" charset="0"/>
                  <a:cs typeface="Times New Roman" pitchFamily="18" charset="0"/>
                </a:endParaRPr>
              </a:p>
              <a:p>
                <a:pPr>
                  <a:lnSpc>
                    <a:spcPct val="100000"/>
                  </a:lnSpc>
                </a:pPr>
                <a:r>
                  <a:rPr lang="en-US" sz="2000" dirty="0" smtClean="0">
                    <a:solidFill>
                      <a:srgbClr val="000000"/>
                    </a:solidFill>
                    <a:latin typeface="Times New Roman" pitchFamily="18" charset="0"/>
                    <a:cs typeface="Times New Roman" pitchFamily="18" charset="0"/>
                  </a:rPr>
                  <a:t>X= the theoretical expected return to the factor sensitivity of the second portfolio. </a:t>
                </a:r>
              </a:p>
              <a:p>
                <a:pPr>
                  <a:lnSpc>
                    <a:spcPct val="100000"/>
                  </a:lnSpc>
                </a:pPr>
                <a:endParaRPr lang="en-US" sz="2000" dirty="0">
                  <a:solidFill>
                    <a:srgbClr val="000000"/>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371600"/>
                <a:ext cx="8305800" cy="4876800"/>
              </a:xfrm>
              <a:blipFill rotWithShape="1">
                <a:blip r:embed="rId2"/>
                <a:stretch>
                  <a:fillRect l="-147" t="-625"/>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3.2.2 Geometric Mean</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17</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13.1 Sample Problem cont.</a:t>
            </a:r>
            <a:endParaRPr lang="en-US"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04339305"/>
              </p:ext>
            </p:extLst>
          </p:nvPr>
        </p:nvGraphicFramePr>
        <p:xfrm>
          <a:off x="2057400" y="3429000"/>
          <a:ext cx="6019800" cy="2667488"/>
        </p:xfrm>
        <a:graphic>
          <a:graphicData uri="http://schemas.openxmlformats.org/drawingml/2006/table">
            <a:tbl>
              <a:tblPr>
                <a:tableStyleId>{616DA210-FB5B-4158-B5E0-FEB733F419BA}</a:tableStyleId>
              </a:tblPr>
              <a:tblGrid>
                <a:gridCol w="1439517"/>
                <a:gridCol w="1177787"/>
                <a:gridCol w="1570383"/>
                <a:gridCol w="1046922"/>
                <a:gridCol w="785191"/>
              </a:tblGrid>
              <a:tr h="460294">
                <a:tc>
                  <a:txBody>
                    <a:bodyPr/>
                    <a:lstStyle/>
                    <a:p>
                      <a:pPr marL="0" marR="0" algn="just">
                        <a:lnSpc>
                          <a:spcPts val="1200"/>
                        </a:lnSpc>
                        <a:spcBef>
                          <a:spcPts val="0"/>
                        </a:spcBef>
                        <a:spcAft>
                          <a:spcPts val="0"/>
                        </a:spcAft>
                      </a:pPr>
                      <a:r>
                        <a:rPr lang="en-US" sz="1400" kern="50" dirty="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0" algn="ctr">
                        <a:lnSpc>
                          <a:spcPts val="1200"/>
                        </a:lnSpc>
                        <a:spcBef>
                          <a:spcPts val="0"/>
                        </a:spcBef>
                        <a:spcAft>
                          <a:spcPts val="300"/>
                        </a:spcAft>
                      </a:pPr>
                      <a:r>
                        <a:rPr lang="en-US" sz="1400" kern="50" dirty="0">
                          <a:solidFill>
                            <a:schemeClr val="tx2"/>
                          </a:solidFill>
                          <a:effectLst/>
                          <a:latin typeface="Times New Roman" pitchFamily="18" charset="0"/>
                          <a:cs typeface="Times New Roman" pitchFamily="18" charset="0"/>
                        </a:rPr>
                        <a:t>Investment</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b"/>
                </a:tc>
                <a:tc>
                  <a:txBody>
                    <a:bodyPr/>
                    <a:lstStyle/>
                    <a:p>
                      <a:pPr marL="0" marR="0" algn="ctr">
                        <a:lnSpc>
                          <a:spcPts val="1200"/>
                        </a:lnSpc>
                        <a:spcBef>
                          <a:spcPts val="0"/>
                        </a:spcBef>
                        <a:spcAft>
                          <a:spcPts val="0"/>
                        </a:spcAft>
                      </a:pPr>
                      <a:r>
                        <a:rPr lang="en-US" sz="1400" kern="50" dirty="0">
                          <a:solidFill>
                            <a:schemeClr val="tx2"/>
                          </a:solidFill>
                          <a:effectLst/>
                          <a:latin typeface="Times New Roman" pitchFamily="18" charset="0"/>
                          <a:cs typeface="Times New Roman" pitchFamily="18" charset="0"/>
                        </a:rPr>
                        <a:t>Systematic</a:t>
                      </a:r>
                      <a:br>
                        <a:rPr lang="en-US" sz="1400" kern="50" dirty="0">
                          <a:solidFill>
                            <a:schemeClr val="tx2"/>
                          </a:solidFill>
                          <a:effectLst/>
                          <a:latin typeface="Times New Roman" pitchFamily="18" charset="0"/>
                          <a:cs typeface="Times New Roman" pitchFamily="18" charset="0"/>
                        </a:rPr>
                      </a:br>
                      <a:r>
                        <a:rPr lang="en-US" sz="1400" kern="50" dirty="0">
                          <a:solidFill>
                            <a:schemeClr val="tx2"/>
                          </a:solidFill>
                          <a:effectLst/>
                          <a:latin typeface="Times New Roman" pitchFamily="18" charset="0"/>
                          <a:cs typeface="Times New Roman" pitchFamily="18" charset="0"/>
                        </a:rPr>
                        <a:t>Risk</a:t>
                      </a:r>
                    </a:p>
                    <a:p>
                      <a:pPr marL="0" marR="0" algn="ctr">
                        <a:lnSpc>
                          <a:spcPts val="1200"/>
                        </a:lnSpc>
                        <a:spcBef>
                          <a:spcPts val="0"/>
                        </a:spcBef>
                        <a:spcAft>
                          <a:spcPts val="0"/>
                        </a:spcAft>
                      </a:pPr>
                      <a:r>
                        <a:rPr lang="en-US" sz="1400" kern="50" dirty="0">
                          <a:solidFill>
                            <a:schemeClr val="tx2"/>
                          </a:solidFill>
                          <a:effectLst/>
                          <a:latin typeface="Times New Roman" pitchFamily="18" charset="0"/>
                          <a:cs typeface="Times New Roman" pitchFamily="18" charset="0"/>
                        </a:rPr>
                        <a:t>( </a:t>
                      </a:r>
                      <a:r>
                        <a:rPr lang="en-US" sz="1400" kern="50" dirty="0" err="1" smtClean="0">
                          <a:solidFill>
                            <a:schemeClr val="tx2"/>
                          </a:solidFill>
                          <a:effectLst/>
                          <a:latin typeface="Times New Roman" pitchFamily="18" charset="0"/>
                          <a:cs typeface="Times New Roman" pitchFamily="18" charset="0"/>
                        </a:rPr>
                        <a:t>b</a:t>
                      </a:r>
                      <a:r>
                        <a:rPr lang="en-US" sz="1400" kern="50" baseline="-25000" dirty="0" err="1" smtClean="0">
                          <a:solidFill>
                            <a:schemeClr val="tx2"/>
                          </a:solidFill>
                          <a:effectLst/>
                          <a:latin typeface="Times New Roman" pitchFamily="18" charset="0"/>
                          <a:cs typeface="Times New Roman" pitchFamily="18" charset="0"/>
                        </a:rPr>
                        <a:t>ih</a:t>
                      </a:r>
                      <a:r>
                        <a:rPr lang="en-US" sz="1400" kern="50" dirty="0" smtClean="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b"/>
                </a:tc>
                <a:tc gridSpan="2">
                  <a:txBody>
                    <a:bodyPr/>
                    <a:lstStyle/>
                    <a:p>
                      <a:pPr marL="0" marR="0" algn="ctr">
                        <a:lnSpc>
                          <a:spcPts val="1200"/>
                        </a:lnSpc>
                        <a:spcBef>
                          <a:spcPts val="0"/>
                        </a:spcBef>
                        <a:spcAft>
                          <a:spcPts val="0"/>
                        </a:spcAft>
                      </a:pPr>
                      <a:r>
                        <a:rPr lang="en-US" sz="1400" kern="50" dirty="0">
                          <a:solidFill>
                            <a:schemeClr val="tx2"/>
                          </a:solidFill>
                          <a:effectLst/>
                          <a:latin typeface="Times New Roman" pitchFamily="18" charset="0"/>
                          <a:cs typeface="Times New Roman" pitchFamily="18" charset="0"/>
                        </a:rPr>
                        <a:t>Expected </a:t>
                      </a:r>
                      <a:br>
                        <a:rPr lang="en-US" sz="1400" kern="50" dirty="0">
                          <a:solidFill>
                            <a:schemeClr val="tx2"/>
                          </a:solidFill>
                          <a:effectLst/>
                          <a:latin typeface="Times New Roman" pitchFamily="18" charset="0"/>
                          <a:cs typeface="Times New Roman" pitchFamily="18" charset="0"/>
                        </a:rPr>
                      </a:br>
                      <a:r>
                        <a:rPr lang="en-US" sz="1400" kern="50" dirty="0">
                          <a:solidFill>
                            <a:schemeClr val="tx2"/>
                          </a:solidFill>
                          <a:effectLst/>
                          <a:latin typeface="Times New Roman" pitchFamily="18" charset="0"/>
                          <a:cs typeface="Times New Roman" pitchFamily="18" charset="0"/>
                        </a:rPr>
                        <a:t>Return</a:t>
                      </a:r>
                      <a:br>
                        <a:rPr lang="en-US" sz="1400" kern="50" dirty="0">
                          <a:solidFill>
                            <a:schemeClr val="tx2"/>
                          </a:solidFill>
                          <a:effectLst/>
                          <a:latin typeface="Times New Roman" pitchFamily="18" charset="0"/>
                          <a:cs typeface="Times New Roman" pitchFamily="18" charset="0"/>
                        </a:rPr>
                      </a:br>
                      <a:r>
                        <a:rPr lang="en-US" sz="1400" kern="50" dirty="0">
                          <a:solidFill>
                            <a:schemeClr val="tx2"/>
                          </a:solidFill>
                          <a:effectLst/>
                          <a:latin typeface="Times New Roman" pitchFamily="18" charset="0"/>
                          <a:cs typeface="Times New Roman" pitchFamily="18" charset="0"/>
                        </a:rPr>
                        <a:t>(%)</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b"/>
                </a:tc>
                <a:tc hMerge="1">
                  <a:txBody>
                    <a:bodyPr/>
                    <a:lstStyle/>
                    <a:p>
                      <a:endParaRPr lang="en-US"/>
                    </a:p>
                  </a:txBody>
                  <a:tcPr/>
                </a:tc>
              </a:tr>
              <a:tr h="431307">
                <a:tc>
                  <a:txBody>
                    <a:bodyPr/>
                    <a:lstStyle/>
                    <a:p>
                      <a:pPr marL="0" marR="0">
                        <a:lnSpc>
                          <a:spcPts val="1200"/>
                        </a:lnSpc>
                        <a:spcBef>
                          <a:spcPts val="0"/>
                        </a:spcBef>
                        <a:spcAft>
                          <a:spcPts val="0"/>
                        </a:spcAft>
                      </a:pPr>
                      <a:r>
                        <a:rPr lang="en-US" sz="1400" kern="50">
                          <a:solidFill>
                            <a:schemeClr val="tx2"/>
                          </a:solidFill>
                          <a:effectLst/>
                          <a:latin typeface="Times New Roman" pitchFamily="18" charset="0"/>
                          <a:cs typeface="Times New Roman" pitchFamily="18" charset="0"/>
                        </a:rPr>
                        <a:t>For portfolio 2, sell short</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ar-SA" sz="1400" kern="50">
                          <a:solidFill>
                            <a:schemeClr val="tx2"/>
                          </a:solidFill>
                          <a:effectLst/>
                          <a:latin typeface="Times New Roman" pitchFamily="18" charset="0"/>
                          <a:cs typeface="Times New Roman" pitchFamily="18" charset="0"/>
                        </a:rPr>
                        <a:t>＄</a:t>
                      </a:r>
                      <a:r>
                        <a:rPr lang="en-US" sz="1400" kern="50">
                          <a:solidFill>
                            <a:schemeClr val="tx2"/>
                          </a:solidFill>
                          <a:effectLst/>
                          <a:latin typeface="Times New Roman" pitchFamily="18" charset="0"/>
                          <a:cs typeface="Times New Roman" pitchFamily="18" charset="0"/>
                        </a:rPr>
                        <a:t>1,000,000</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ar-SA" sz="1400" kern="50">
                          <a:solidFill>
                            <a:schemeClr val="tx2"/>
                          </a:solidFill>
                          <a:effectLst/>
                          <a:latin typeface="Times New Roman" pitchFamily="18" charset="0"/>
                          <a:cs typeface="Times New Roman" pitchFamily="18" charset="0"/>
                        </a:rPr>
                        <a:t>－</a:t>
                      </a:r>
                      <a:r>
                        <a:rPr lang="en-US" sz="1400" kern="50">
                          <a:solidFill>
                            <a:schemeClr val="tx2"/>
                          </a:solidFill>
                          <a:effectLst/>
                          <a:latin typeface="Times New Roman" pitchFamily="18" charset="0"/>
                          <a:cs typeface="Times New Roman" pitchFamily="18" charset="0"/>
                        </a:rPr>
                        <a:t>0.5</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gridSpan="2">
                  <a:txBody>
                    <a:bodyPr/>
                    <a:lstStyle/>
                    <a:p>
                      <a:pPr marL="0" marR="45720" algn="r">
                        <a:spcBef>
                          <a:spcPts val="0"/>
                        </a:spcBef>
                        <a:spcAft>
                          <a:spcPts val="0"/>
                        </a:spcAft>
                      </a:pPr>
                      <a:r>
                        <a:rPr lang="ar-SA" sz="1400" kern="50" dirty="0">
                          <a:solidFill>
                            <a:schemeClr val="tx2"/>
                          </a:solidFill>
                          <a:effectLst/>
                          <a:latin typeface="Times New Roman" pitchFamily="18" charset="0"/>
                          <a:cs typeface="Times New Roman" pitchFamily="18" charset="0"/>
                        </a:rPr>
                        <a:t>－</a:t>
                      </a:r>
                      <a:r>
                        <a:rPr lang="en-US" sz="1400" kern="50" dirty="0">
                          <a:solidFill>
                            <a:schemeClr val="tx2"/>
                          </a:solidFill>
                          <a:effectLst/>
                          <a:latin typeface="Times New Roman" pitchFamily="18" charset="0"/>
                          <a:cs typeface="Times New Roman" pitchFamily="18" charset="0"/>
                        </a:rPr>
                        <a:t>8.0</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r>
              <a:tr h="453506">
                <a:tc>
                  <a:txBody>
                    <a:bodyPr/>
                    <a:lstStyle/>
                    <a:p>
                      <a:pPr marL="0" marR="0">
                        <a:lnSpc>
                          <a:spcPts val="1200"/>
                        </a:lnSpc>
                        <a:spcBef>
                          <a:spcPts val="0"/>
                        </a:spcBef>
                        <a:spcAft>
                          <a:spcPts val="0"/>
                        </a:spcAft>
                      </a:pPr>
                      <a:r>
                        <a:rPr lang="en-US" sz="1400" kern="50">
                          <a:solidFill>
                            <a:schemeClr val="tx2"/>
                          </a:solidFill>
                          <a:effectLst/>
                          <a:latin typeface="Times New Roman" pitchFamily="18" charset="0"/>
                          <a:cs typeface="Times New Roman" pitchFamily="18" charset="0"/>
                        </a:rPr>
                        <a:t>For portfolio 1, buy</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a:t>
                      </a:r>
                      <a:r>
                        <a:rPr lang="ar-SA" sz="1400" kern="50">
                          <a:solidFill>
                            <a:schemeClr val="tx2"/>
                          </a:solidFill>
                          <a:effectLst/>
                          <a:latin typeface="Times New Roman" pitchFamily="18" charset="0"/>
                          <a:cs typeface="Times New Roman" pitchFamily="18" charset="0"/>
                        </a:rPr>
                        <a:t>＄</a:t>
                      </a:r>
                      <a:r>
                        <a:rPr lang="en-US" sz="1400" kern="50">
                          <a:solidFill>
                            <a:schemeClr val="tx2"/>
                          </a:solidFill>
                          <a:effectLst/>
                          <a:latin typeface="Times New Roman" pitchFamily="18" charset="0"/>
                          <a:cs typeface="Times New Roman" pitchFamily="18" charset="0"/>
                        </a:rPr>
                        <a:t>625,000)</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(0.625 × 0.8)</a:t>
                      </a:r>
                      <a:r>
                        <a:rPr lang="ar-SA" sz="1400" kern="50">
                          <a:solidFill>
                            <a:schemeClr val="tx2"/>
                          </a:solidFill>
                          <a:effectLst/>
                          <a:latin typeface="Times New Roman" pitchFamily="18" charset="0"/>
                          <a:cs typeface="Times New Roman" pitchFamily="18" charset="0"/>
                        </a:rPr>
                        <a:t>＝</a:t>
                      </a:r>
                      <a:r>
                        <a:rPr lang="en-US" sz="1400" kern="50">
                          <a:solidFill>
                            <a:schemeClr val="tx2"/>
                          </a:solidFill>
                          <a:effectLst/>
                          <a:latin typeface="Times New Roman" pitchFamily="18" charset="0"/>
                          <a:cs typeface="Times New Roman" pitchFamily="18" charset="0"/>
                        </a:rPr>
                        <a:t>0.5</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gridSpan="2">
                  <a:txBody>
                    <a:bodyPr/>
                    <a:lstStyle/>
                    <a:p>
                      <a:pPr marL="0" marR="45720" algn="r">
                        <a:spcBef>
                          <a:spcPts val="0"/>
                        </a:spcBef>
                        <a:spcAft>
                          <a:spcPts val="0"/>
                        </a:spcAft>
                      </a:pPr>
                      <a:r>
                        <a:rPr lang="en-US" sz="1400" kern="50" dirty="0">
                          <a:solidFill>
                            <a:schemeClr val="tx2"/>
                          </a:solidFill>
                          <a:effectLst/>
                          <a:latin typeface="Times New Roman" pitchFamily="18" charset="0"/>
                          <a:cs typeface="Times New Roman" pitchFamily="18" charset="0"/>
                        </a:rPr>
                        <a:t>(0.625 × 12.0)</a:t>
                      </a:r>
                      <a:r>
                        <a:rPr lang="ar-SA" sz="1400" kern="50" dirty="0">
                          <a:solidFill>
                            <a:schemeClr val="tx2"/>
                          </a:solidFill>
                          <a:effectLst/>
                          <a:latin typeface="Times New Roman" pitchFamily="18" charset="0"/>
                          <a:cs typeface="Times New Roman" pitchFamily="18" charset="0"/>
                        </a:rPr>
                        <a:t>＝</a:t>
                      </a:r>
                      <a:r>
                        <a:rPr lang="en-US" sz="1400" kern="50" dirty="0">
                          <a:solidFill>
                            <a:schemeClr val="tx2"/>
                          </a:solidFill>
                          <a:effectLst/>
                          <a:latin typeface="Times New Roman" pitchFamily="18" charset="0"/>
                          <a:cs typeface="Times New Roman" pitchFamily="18" charset="0"/>
                        </a:rPr>
                        <a:t>7.5</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r>
              <a:tr h="460294">
                <a:tc>
                  <a:txBody>
                    <a:bodyPr/>
                    <a:lstStyle/>
                    <a:p>
                      <a:pPr marL="0" marR="0">
                        <a:lnSpc>
                          <a:spcPts val="1200"/>
                        </a:lnSpc>
                        <a:spcBef>
                          <a:spcPts val="0"/>
                        </a:spcBef>
                        <a:spcAft>
                          <a:spcPts val="0"/>
                        </a:spcAft>
                      </a:pPr>
                      <a:r>
                        <a:rPr lang="en-US" sz="1400" kern="50">
                          <a:solidFill>
                            <a:schemeClr val="tx2"/>
                          </a:solidFill>
                          <a:effectLst/>
                          <a:latin typeface="Times New Roman" pitchFamily="18" charset="0"/>
                          <a:cs typeface="Times New Roman" pitchFamily="18" charset="0"/>
                        </a:rPr>
                        <a:t>Invest remainder in bills</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dirty="0">
                          <a:solidFill>
                            <a:schemeClr val="tx2"/>
                          </a:solidFill>
                          <a:effectLst/>
                          <a:latin typeface="Times New Roman" pitchFamily="18" charset="0"/>
                          <a:cs typeface="Times New Roman" pitchFamily="18" charset="0"/>
                        </a:rPr>
                        <a:t>(</a:t>
                      </a:r>
                      <a:r>
                        <a:rPr lang="ar-SA" sz="1400" kern="50" dirty="0">
                          <a:solidFill>
                            <a:schemeClr val="tx2"/>
                          </a:solidFill>
                          <a:effectLst/>
                          <a:latin typeface="Times New Roman" pitchFamily="18" charset="0"/>
                          <a:cs typeface="Times New Roman" pitchFamily="18" charset="0"/>
                        </a:rPr>
                        <a:t>＄</a:t>
                      </a:r>
                      <a:r>
                        <a:rPr lang="en-US" sz="1400" kern="50" dirty="0">
                          <a:solidFill>
                            <a:schemeClr val="tx2"/>
                          </a:solidFill>
                          <a:effectLst/>
                          <a:latin typeface="Times New Roman" pitchFamily="18" charset="0"/>
                          <a:cs typeface="Times New Roman" pitchFamily="18" charset="0"/>
                        </a:rPr>
                        <a:t>375,000)</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(0.375 × 0)</a:t>
                      </a:r>
                      <a:r>
                        <a:rPr lang="ar-SA" sz="1400" kern="50">
                          <a:solidFill>
                            <a:schemeClr val="tx2"/>
                          </a:solidFill>
                          <a:effectLst/>
                          <a:latin typeface="Times New Roman" pitchFamily="18" charset="0"/>
                          <a:cs typeface="Times New Roman" pitchFamily="18" charset="0"/>
                        </a:rPr>
                        <a:t>＝</a:t>
                      </a:r>
                      <a:r>
                        <a:rPr lang="en-US" sz="1400" kern="50">
                          <a:solidFill>
                            <a:schemeClr val="tx2"/>
                          </a:solidFill>
                          <a:effectLst/>
                          <a:latin typeface="Times New Roman" pitchFamily="18" charset="0"/>
                          <a:cs typeface="Times New Roman" pitchFamily="18" charset="0"/>
                        </a:rPr>
                        <a:t>0</a:t>
                      </a:r>
                      <a:r>
                        <a:rPr lang="en-US" sz="105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gridSpan="2">
                  <a:txBody>
                    <a:bodyPr/>
                    <a:lstStyle/>
                    <a:p>
                      <a:pPr marL="0" marR="45720" algn="r">
                        <a:spcBef>
                          <a:spcPts val="0"/>
                        </a:spcBef>
                        <a:spcAft>
                          <a:spcPts val="0"/>
                        </a:spcAft>
                      </a:pPr>
                      <a:r>
                        <a:rPr lang="en-US" sz="1400" kern="50" dirty="0">
                          <a:solidFill>
                            <a:schemeClr val="tx2"/>
                          </a:solidFill>
                          <a:effectLst/>
                          <a:latin typeface="Times New Roman" pitchFamily="18" charset="0"/>
                          <a:cs typeface="Times New Roman" pitchFamily="18" charset="0"/>
                        </a:rPr>
                        <a:t>(0.375 × 7.0)</a:t>
                      </a:r>
                      <a:r>
                        <a:rPr lang="ar-SA" sz="1400" kern="50" dirty="0">
                          <a:solidFill>
                            <a:schemeClr val="tx2"/>
                          </a:solidFill>
                          <a:effectLst/>
                          <a:latin typeface="Times New Roman" pitchFamily="18" charset="0"/>
                          <a:cs typeface="Times New Roman" pitchFamily="18" charset="0"/>
                        </a:rPr>
                        <a:t>＝</a:t>
                      </a:r>
                      <a:r>
                        <a:rPr lang="en-US" sz="1400" kern="50" dirty="0">
                          <a:solidFill>
                            <a:schemeClr val="tx2"/>
                          </a:solidFill>
                          <a:effectLst/>
                          <a:latin typeface="Times New Roman" pitchFamily="18" charset="0"/>
                          <a:cs typeface="Times New Roman" pitchFamily="18" charset="0"/>
                        </a:rPr>
                        <a:t>2.625</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r>
              <a:tr h="308068">
                <a:tc>
                  <a:txBody>
                    <a:bodyPr/>
                    <a:lstStyle/>
                    <a:p>
                      <a:pPr marL="0" marR="0" algn="just">
                        <a:lnSpc>
                          <a:spcPts val="1200"/>
                        </a:lnSpc>
                        <a:spcBef>
                          <a:spcPts val="0"/>
                        </a:spcBef>
                        <a:spcAft>
                          <a:spcPts val="0"/>
                        </a:spcAft>
                      </a:pPr>
                      <a:r>
                        <a:rPr lang="en-US" sz="1400" kern="50">
                          <a:solidFill>
                            <a:schemeClr val="tx2"/>
                          </a:solidFill>
                          <a:effectLst/>
                          <a:latin typeface="Times New Roman" pitchFamily="18" charset="0"/>
                          <a:cs typeface="Times New Roman" pitchFamily="18" charset="0"/>
                        </a:rPr>
                        <a:t>Net investment:</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u="sng" kern="50">
                          <a:solidFill>
                            <a:schemeClr val="tx2"/>
                          </a:solidFill>
                          <a:effectLst/>
                          <a:latin typeface="Times New Roman" pitchFamily="18" charset="0"/>
                          <a:cs typeface="Times New Roman" pitchFamily="18" charset="0"/>
                        </a:rPr>
                        <a:t>       </a:t>
                      </a:r>
                      <a:r>
                        <a:rPr lang="ar-SA" sz="1400" u="sng" kern="50">
                          <a:solidFill>
                            <a:schemeClr val="tx2"/>
                          </a:solidFill>
                          <a:effectLst/>
                          <a:latin typeface="Times New Roman" pitchFamily="18" charset="0"/>
                          <a:cs typeface="Times New Roman" pitchFamily="18" charset="0"/>
                        </a:rPr>
                        <a:t>＄</a:t>
                      </a:r>
                      <a:r>
                        <a:rPr lang="en-US" sz="1400" u="sng" kern="50">
                          <a:solidFill>
                            <a:schemeClr val="tx2"/>
                          </a:solidFill>
                          <a:effectLst/>
                          <a:latin typeface="Times New Roman" pitchFamily="18" charset="0"/>
                          <a:cs typeface="Times New Roman" pitchFamily="18" charset="0"/>
                        </a:rPr>
                        <a:t>0</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gridSpan="2">
                  <a:txBody>
                    <a:bodyPr/>
                    <a:lstStyle/>
                    <a:p>
                      <a:pPr marL="0" marR="45720" algn="r">
                        <a:spcBef>
                          <a:spcPts val="0"/>
                        </a:spcBef>
                        <a:spcAft>
                          <a:spcPts val="0"/>
                        </a:spcAft>
                      </a:pPr>
                      <a:r>
                        <a:rPr lang="en-US" sz="1400" kern="50" dirty="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r>
              <a:tr h="213116">
                <a:tc>
                  <a:txBody>
                    <a:bodyPr/>
                    <a:lstStyle/>
                    <a:p>
                      <a:pPr marL="0" marR="0" algn="just">
                        <a:lnSpc>
                          <a:spcPts val="1200"/>
                        </a:lnSpc>
                        <a:spcBef>
                          <a:spcPts val="0"/>
                        </a:spcBef>
                        <a:spcAft>
                          <a:spcPts val="0"/>
                        </a:spcAft>
                      </a:pPr>
                      <a:r>
                        <a:rPr lang="en-US" sz="1400" kern="50">
                          <a:solidFill>
                            <a:schemeClr val="tx2"/>
                          </a:solidFill>
                          <a:effectLst/>
                          <a:latin typeface="Times New Roman" pitchFamily="18" charset="0"/>
                          <a:cs typeface="Times New Roman" pitchFamily="18" charset="0"/>
                        </a:rPr>
                        <a:t>Net risk:</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a:txBody>
                    <a:bodyPr/>
                    <a:lstStyle/>
                    <a:p>
                      <a:pPr marL="0" marR="45720" indent="152400">
                        <a:spcBef>
                          <a:spcPts val="0"/>
                        </a:spcBef>
                        <a:spcAft>
                          <a:spcPts val="0"/>
                        </a:spcAft>
                      </a:pPr>
                      <a:r>
                        <a:rPr lang="en-US" sz="1400" u="sng" kern="50">
                          <a:solidFill>
                            <a:schemeClr val="tx2"/>
                          </a:solidFill>
                          <a:effectLst/>
                          <a:latin typeface="Times New Roman" pitchFamily="18" charset="0"/>
                          <a:cs typeface="Times New Roman" pitchFamily="18" charset="0"/>
                        </a:rPr>
                        <a:t>    0.0    </a:t>
                      </a: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gridSpan="2">
                  <a:txBody>
                    <a:bodyPr/>
                    <a:lstStyle/>
                    <a:p>
                      <a:pPr marL="0" marR="45720" algn="r">
                        <a:spcBef>
                          <a:spcPts val="0"/>
                        </a:spcBef>
                        <a:spcAft>
                          <a:spcPts val="0"/>
                        </a:spcAft>
                      </a:pPr>
                      <a:r>
                        <a:rPr lang="en-US" sz="1400" kern="50" dirty="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r>
              <a:tr h="213116">
                <a:tc gridSpan="2">
                  <a:txBody>
                    <a:bodyPr/>
                    <a:lstStyle/>
                    <a:p>
                      <a:pPr marL="0" marR="0">
                        <a:spcBef>
                          <a:spcPts val="0"/>
                        </a:spcBef>
                        <a:spcAft>
                          <a:spcPts val="0"/>
                        </a:spcAft>
                      </a:pPr>
                      <a:r>
                        <a:rPr lang="en-US" sz="1400" kern="50">
                          <a:solidFill>
                            <a:schemeClr val="tx2"/>
                          </a:solidFill>
                          <a:effectLst/>
                          <a:latin typeface="Times New Roman" pitchFamily="18" charset="0"/>
                          <a:cs typeface="Times New Roman" pitchFamily="18" charset="0"/>
                        </a:rPr>
                        <a:t>Total excess return earned:</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c>
                  <a:txBody>
                    <a:bodyPr/>
                    <a:lstStyle/>
                    <a:p>
                      <a:pPr marL="0" marR="45720" algn="r">
                        <a:spcBef>
                          <a:spcPts val="0"/>
                        </a:spcBef>
                        <a:spcAft>
                          <a:spcPts val="0"/>
                        </a:spcAft>
                      </a:pP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b"/>
                </a:tc>
                <a:tc>
                  <a:txBody>
                    <a:bodyPr/>
                    <a:lstStyle/>
                    <a:p>
                      <a:pPr marL="0" marR="45720" algn="ctr">
                        <a:spcBef>
                          <a:spcPts val="0"/>
                        </a:spcBef>
                        <a:spcAft>
                          <a:spcPts val="0"/>
                        </a:spcAft>
                      </a:pPr>
                      <a:r>
                        <a:rPr lang="en-US" sz="1400" kern="50">
                          <a:solidFill>
                            <a:schemeClr val="tx2"/>
                          </a:solidFill>
                          <a:effectLst/>
                          <a:latin typeface="Times New Roman" pitchFamily="18" charset="0"/>
                          <a:cs typeface="Times New Roman" pitchFamily="18" charset="0"/>
                        </a:rPr>
                        <a:t>2.125</a:t>
                      </a:r>
                      <a:r>
                        <a:rPr lang="ar-SA" sz="1400" kern="50">
                          <a:solidFill>
                            <a:schemeClr val="tx2"/>
                          </a:solidFill>
                          <a:effectLst/>
                          <a:latin typeface="Times New Roman" pitchFamily="18" charset="0"/>
                          <a:cs typeface="Times New Roman" pitchFamily="18" charset="0"/>
                        </a:rPr>
                        <a:t>％</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b"/>
                </a:tc>
                <a:tc>
                  <a:txBody>
                    <a:bodyPr/>
                    <a:lstStyle/>
                    <a:p>
                      <a:pPr marL="0" marR="45720">
                        <a:spcBef>
                          <a:spcPts val="0"/>
                        </a:spcBef>
                        <a:spcAft>
                          <a:spcPts val="0"/>
                        </a:spcAft>
                      </a:pPr>
                      <a:r>
                        <a:rPr lang="en-US" sz="1400" kern="50" dirty="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b"/>
                </a:tc>
              </a:tr>
              <a:tr h="127299">
                <a:tc gridSpan="2">
                  <a:txBody>
                    <a:bodyPr/>
                    <a:lstStyle/>
                    <a:p>
                      <a:pPr marL="0" marR="0">
                        <a:lnSpc>
                          <a:spcPts val="900"/>
                        </a:lnSpc>
                        <a:spcBef>
                          <a:spcPts val="0"/>
                        </a:spcBef>
                        <a:spcAft>
                          <a:spcPts val="0"/>
                        </a:spcAft>
                      </a:pP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ctr"/>
                </a:tc>
                <a:tc hMerge="1">
                  <a:txBody>
                    <a:bodyPr/>
                    <a:lstStyle/>
                    <a:p>
                      <a:endParaRPr lang="en-US"/>
                    </a:p>
                  </a:txBody>
                  <a:tcPr/>
                </a:tc>
                <a:tc>
                  <a:txBody>
                    <a:bodyPr/>
                    <a:lstStyle/>
                    <a:p>
                      <a:pPr marL="0" marR="45720" algn="r">
                        <a:lnSpc>
                          <a:spcPts val="900"/>
                        </a:lnSpc>
                        <a:spcBef>
                          <a:spcPts val="0"/>
                        </a:spcBef>
                        <a:spcAft>
                          <a:spcPts val="0"/>
                        </a:spcAft>
                      </a:pPr>
                      <a:r>
                        <a:rPr lang="en-US" sz="1400" kern="50">
                          <a:solidFill>
                            <a:schemeClr val="tx2"/>
                          </a:solidFill>
                          <a:effectLst/>
                          <a:latin typeface="Times New Roman" pitchFamily="18" charset="0"/>
                          <a:cs typeface="Times New Roman" pitchFamily="18" charset="0"/>
                        </a:rPr>
                        <a:t> </a:t>
                      </a:r>
                      <a:endParaRPr lang="en-US" sz="1400" kern="50">
                        <a:solidFill>
                          <a:schemeClr val="tx2"/>
                        </a:solidFill>
                        <a:effectLst/>
                        <a:latin typeface="Times New Roman" pitchFamily="18" charset="0"/>
                        <a:ea typeface="PMingLiU"/>
                        <a:cs typeface="Times New Roman" pitchFamily="18" charset="0"/>
                      </a:endParaRPr>
                    </a:p>
                  </a:txBody>
                  <a:tcPr marL="68580" marR="68580" marT="0" marB="0" anchor="b"/>
                </a:tc>
                <a:tc gridSpan="2">
                  <a:txBody>
                    <a:bodyPr/>
                    <a:lstStyle/>
                    <a:p>
                      <a:pPr marL="0" marR="45720">
                        <a:lnSpc>
                          <a:spcPts val="900"/>
                        </a:lnSpc>
                        <a:spcBef>
                          <a:spcPts val="0"/>
                        </a:spcBef>
                        <a:spcAft>
                          <a:spcPts val="0"/>
                        </a:spcAft>
                      </a:pPr>
                      <a:r>
                        <a:rPr lang="en-US" sz="1400" kern="50" dirty="0">
                          <a:solidFill>
                            <a:schemeClr val="tx2"/>
                          </a:solidFill>
                          <a:effectLst/>
                          <a:latin typeface="Times New Roman" pitchFamily="18" charset="0"/>
                          <a:cs typeface="Times New Roman" pitchFamily="18" charset="0"/>
                        </a:rPr>
                        <a:t> </a:t>
                      </a:r>
                      <a:endParaRPr lang="en-US" sz="1400" kern="50" dirty="0">
                        <a:solidFill>
                          <a:schemeClr val="tx2"/>
                        </a:solidFill>
                        <a:effectLst/>
                        <a:latin typeface="Times New Roman" pitchFamily="18" charset="0"/>
                        <a:ea typeface="PMingLiU"/>
                        <a:cs typeface="Times New Roman" pitchFamily="18" charset="0"/>
                      </a:endParaRPr>
                    </a:p>
                  </a:txBody>
                  <a:tcPr marL="68580" marR="68580" marT="0" marB="0" anchor="b"/>
                </a:tc>
                <a:tc hMerge="1">
                  <a:txBody>
                    <a:bodyPr/>
                    <a:lstStyle/>
                    <a:p>
                      <a:endParaRPr lang="en-US"/>
                    </a:p>
                  </a:txBody>
                  <a:tcPr/>
                </a:tc>
              </a:tr>
            </a:tbl>
          </a:graphicData>
        </a:graphic>
      </p:graphicFrame>
      <p:sp>
        <p:nvSpPr>
          <p:cNvPr id="8" name="TextBox 7"/>
          <p:cNvSpPr txBox="1"/>
          <p:nvPr/>
        </p:nvSpPr>
        <p:spPr>
          <a:xfrm>
            <a:off x="609600" y="6019800"/>
            <a:ext cx="7924800" cy="304800"/>
          </a:xfrm>
          <a:prstGeom prst="rect">
            <a:avLst/>
          </a:prstGeom>
        </p:spPr>
        <p:txBody>
          <a:bodyPr vert="horz" wrap="square" lIns="91440" tIns="45720" rIns="91440" bIns="45720" rtlCol="0" anchor="ctr">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82938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1)	Investors are return </a:t>
            </a:r>
            <a:r>
              <a:rPr lang="en-US" sz="2800" dirty="0" err="1">
                <a:latin typeface="Times New Roman" pitchFamily="18" charset="0"/>
                <a:cs typeface="Times New Roman" pitchFamily="18" charset="0"/>
              </a:rPr>
              <a:t>maximizers</a:t>
            </a:r>
            <a:r>
              <a:rPr lang="en-US" sz="2800" dirty="0">
                <a:latin typeface="Times New Roman" pitchFamily="18" charset="0"/>
                <a:cs typeface="Times New Roman" pitchFamily="18" charset="0"/>
              </a:rPr>
              <a:t>.</a:t>
            </a:r>
          </a:p>
          <a:p>
            <a:pPr>
              <a:lnSpc>
                <a:spcPct val="100000"/>
              </a:lnSpc>
            </a:pPr>
            <a:r>
              <a:rPr lang="en-US" sz="2800" dirty="0">
                <a:latin typeface="Times New Roman" pitchFamily="18" charset="0"/>
                <a:cs typeface="Times New Roman" pitchFamily="18" charset="0"/>
              </a:rPr>
              <a:t>(2)	Borrowing and lending is done at the riskless rate. </a:t>
            </a:r>
          </a:p>
          <a:p>
            <a:pPr>
              <a:lnSpc>
                <a:spcPct val="100000"/>
              </a:lnSpc>
            </a:pPr>
            <a:r>
              <a:rPr lang="en-US" sz="2800" dirty="0">
                <a:latin typeface="Times New Roman" pitchFamily="18" charset="0"/>
                <a:cs typeface="Times New Roman" pitchFamily="18" charset="0"/>
              </a:rPr>
              <a:t>(3)	There are no market restrictions such as transaction costs, taxes, or restrictions on short selling. </a:t>
            </a:r>
          </a:p>
          <a:p>
            <a:pPr>
              <a:lnSpc>
                <a:spcPct val="100000"/>
              </a:lnSpc>
            </a:pPr>
            <a:r>
              <a:rPr lang="en-US" sz="2800" dirty="0">
                <a:latin typeface="Times New Roman" pitchFamily="18" charset="0"/>
                <a:cs typeface="Times New Roman" pitchFamily="18" charset="0"/>
              </a:rPr>
              <a:t>(4)	Investors agree on the number and identity of the factors that are priced. </a:t>
            </a:r>
          </a:p>
          <a:p>
            <a:pPr>
              <a:lnSpc>
                <a:spcPct val="100000"/>
              </a:lnSpc>
            </a:pPr>
            <a:r>
              <a:rPr lang="en-US" sz="2800" dirty="0">
                <a:latin typeface="Times New Roman" pitchFamily="18" charset="0"/>
                <a:cs typeface="Times New Roman" pitchFamily="18" charset="0"/>
              </a:rPr>
              <a:t>(5)	Riskless profitable opportunities above the risk-free rate are immediately arbitraged away. </a:t>
            </a:r>
          </a:p>
          <a:p>
            <a:pPr>
              <a:lnSpc>
                <a:spcPct val="100000"/>
              </a:lnSpc>
            </a:pPr>
            <a:endParaRPr lang="en-US" sz="1600" dirty="0">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b="1" dirty="0" smtClean="0">
                <a:latin typeface="Times New Roman" pitchFamily="18" charset="0"/>
                <a:cs typeface="Times New Roman" pitchFamily="18" charset="0"/>
              </a:rPr>
              <a:t>APT Assumptions</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18</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13.1 Sample Problem cont.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50993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nSpc>
                    <a:spcPct val="100000"/>
                  </a:lnSpc>
                </a:pPr>
                <a:r>
                  <a:rPr lang="en-US" sz="2000" dirty="0" smtClean="0">
                    <a:latin typeface="Times New Roman" pitchFamily="18" charset="0"/>
                    <a:cs typeface="Times New Roman" pitchFamily="18" charset="0"/>
                  </a:rPr>
                  <a:t> It is hypothesized that there exist nonzero </a:t>
                </a: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1</m:t>
                        </m:r>
                      </m:sub>
                    </m:sSub>
                  </m:oMath>
                </a14:m>
                <a:r>
                  <a:rPr lang="en-US" sz="2000" dirty="0">
                    <a:latin typeface="Times New Roman" pitchFamily="18" charset="0"/>
                    <a:cs typeface="Times New Roman" pitchFamily="18" charset="0"/>
                  </a:rPr>
                  <a:t> , . . . , </a:t>
                </a:r>
                <a14:m>
                  <m:oMath xmlns:m="http://schemas.openxmlformats.org/officeDocument/2006/math">
                    <m:sSub>
                      <m:sSubPr>
                        <m:ctrlPr>
                          <a:rPr lang="en-US" sz="2000" i="1">
                            <a:latin typeface="Cambria Math"/>
                          </a:rPr>
                        </m:ctrlPr>
                      </m:sSubPr>
                      <m:e>
                        <m:r>
                          <a:rPr lang="en-US" sz="2000" i="1">
                            <a:latin typeface="Cambria Math"/>
                          </a:rPr>
                          <m:t>𝜆</m:t>
                        </m:r>
                      </m:e>
                      <m:sub>
                        <m:r>
                          <a:rPr lang="en-US" sz="2000" i="1">
                            <a:latin typeface="Cambria Math"/>
                          </a:rPr>
                          <m:t>𝑘</m:t>
                        </m:r>
                      </m:sub>
                    </m:sSub>
                  </m:oMath>
                </a14:m>
                <a:r>
                  <a:rPr lang="en-US" sz="2000" dirty="0">
                    <a:latin typeface="Times New Roman" pitchFamily="18" charset="0"/>
                    <a:cs typeface="Times New Roman" pitchFamily="18" charset="0"/>
                  </a:rPr>
                  <a:t> such that </a:t>
                </a:r>
              </a:p>
              <a:p>
                <a:pPr lvl="4">
                  <a:lnSpc>
                    <a:spcPct val="100000"/>
                  </a:lnSpc>
                </a:pPr>
                <a14:m>
                  <m:oMath xmlns:m="http://schemas.openxmlformats.org/officeDocument/2006/math">
                    <m:sSub>
                      <m:sSubPr>
                        <m:ctrlPr>
                          <a:rPr lang="en-US" sz="2400" b="1" i="1">
                            <a:latin typeface="Cambria Math"/>
                          </a:rPr>
                        </m:ctrlPr>
                      </m:sSubPr>
                      <m:e>
                        <m:r>
                          <a:rPr lang="en-US" sz="2400" b="1" i="1">
                            <a:latin typeface="Cambria Math"/>
                          </a:rPr>
                          <m:t>𝑬</m:t>
                        </m:r>
                      </m:e>
                      <m:sub>
                        <m:r>
                          <a:rPr lang="en-US" sz="2400" b="1" i="1">
                            <a:latin typeface="Cambria Math"/>
                          </a:rPr>
                          <m:t>𝒊</m:t>
                        </m:r>
                      </m:sub>
                    </m:sSub>
                    <m:r>
                      <a:rPr lang="en-US" sz="2400" b="1">
                        <a:latin typeface="Cambria Math"/>
                      </a:rPr>
                      <m:t>−</m:t>
                    </m:r>
                    <m:sSub>
                      <m:sSubPr>
                        <m:ctrlPr>
                          <a:rPr lang="en-US" sz="2400" b="1" i="1">
                            <a:latin typeface="Cambria Math"/>
                          </a:rPr>
                        </m:ctrlPr>
                      </m:sSubPr>
                      <m:e>
                        <m:r>
                          <a:rPr lang="en-US" sz="2400" b="1" i="1">
                            <a:latin typeface="Cambria Math"/>
                          </a:rPr>
                          <m:t>𝑬</m:t>
                        </m:r>
                      </m:e>
                      <m:sub>
                        <m:r>
                          <a:rPr lang="en-US" sz="2400" b="1" i="1">
                            <a:latin typeface="Cambria Math"/>
                          </a:rPr>
                          <m:t>𝟎</m:t>
                        </m:r>
                      </m:sub>
                    </m:sSub>
                  </m:oMath>
                </a14:m>
                <a:r>
                  <a:rPr lang="en-US" sz="2400" b="1" dirty="0">
                    <a:latin typeface="Times New Roman" pitchFamily="18" charset="0"/>
                    <a:cs typeface="Times New Roman" pitchFamily="18" charset="0"/>
                  </a:rPr>
                  <a:t>  =  </a:t>
                </a:r>
                <a14:m>
                  <m:oMath xmlns:m="http://schemas.openxmlformats.org/officeDocument/2006/math">
                    <m:sSub>
                      <m:sSubPr>
                        <m:ctrlPr>
                          <a:rPr lang="en-US" sz="2400" b="1" i="1">
                            <a:latin typeface="Cambria Math"/>
                          </a:rPr>
                        </m:ctrlPr>
                      </m:sSubPr>
                      <m:e>
                        <m:r>
                          <a:rPr lang="en-US" sz="2400" b="1" i="1">
                            <a:latin typeface="Cambria Math"/>
                          </a:rPr>
                          <m:t>𝝀</m:t>
                        </m:r>
                      </m:e>
                      <m:sub>
                        <m:r>
                          <a:rPr lang="en-US" sz="2400" b="1" i="1">
                            <a:latin typeface="Cambria Math"/>
                          </a:rPr>
                          <m:t>𝟏</m:t>
                        </m:r>
                      </m:sub>
                    </m:sSub>
                    <m:sSub>
                      <m:sSubPr>
                        <m:ctrlPr>
                          <a:rPr lang="en-US" sz="2400" b="1" i="1">
                            <a:latin typeface="Cambria Math"/>
                          </a:rPr>
                        </m:ctrlPr>
                      </m:sSubPr>
                      <m:e>
                        <m:r>
                          <a:rPr lang="en-US" sz="2400" b="1" i="1">
                            <a:latin typeface="Cambria Math"/>
                          </a:rPr>
                          <m:t>𝒃</m:t>
                        </m:r>
                      </m:e>
                      <m:sub>
                        <m:r>
                          <a:rPr lang="en-US" sz="2400" b="1" i="1">
                            <a:latin typeface="Cambria Math"/>
                          </a:rPr>
                          <m:t>𝒊</m:t>
                        </m:r>
                        <m:r>
                          <a:rPr lang="en-US" sz="2400" b="1" i="1">
                            <a:latin typeface="Cambria Math"/>
                          </a:rPr>
                          <m:t>𝟏</m:t>
                        </m:r>
                      </m:sub>
                    </m:sSub>
                  </m:oMath>
                </a14:m>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 .</a:t>
                </a:r>
                <a:r>
                  <a:rPr lang="en-US" sz="2400" b="1" dirty="0"/>
                  <a:t> </a:t>
                </a:r>
                <a14:m>
                  <m:oMath xmlns:m="http://schemas.openxmlformats.org/officeDocument/2006/math">
                    <m:r>
                      <a:rPr lang="en-US" sz="2400" b="1" i="0" smtClean="0">
                        <a:latin typeface="Cambria Math"/>
                      </a:rPr>
                      <m:t>+ </m:t>
                    </m:r>
                    <m:sSub>
                      <m:sSubPr>
                        <m:ctrlPr>
                          <a:rPr lang="en-US" sz="2400" b="1" i="1">
                            <a:latin typeface="Cambria Math"/>
                          </a:rPr>
                        </m:ctrlPr>
                      </m:sSubPr>
                      <m:e>
                        <m:r>
                          <a:rPr lang="en-US" sz="2400" b="1" i="1">
                            <a:latin typeface="Cambria Math"/>
                          </a:rPr>
                          <m:t>𝝀</m:t>
                        </m:r>
                      </m:e>
                      <m:sub>
                        <m:r>
                          <a:rPr lang="en-US" sz="2400" b="1" i="1">
                            <a:latin typeface="Cambria Math"/>
                          </a:rPr>
                          <m:t>𝒌</m:t>
                        </m:r>
                      </m:sub>
                    </m:sSub>
                    <m:sSub>
                      <m:sSubPr>
                        <m:ctrlPr>
                          <a:rPr lang="en-US" sz="2400" b="1" i="1">
                            <a:latin typeface="Cambria Math"/>
                          </a:rPr>
                        </m:ctrlPr>
                      </m:sSubPr>
                      <m:e>
                        <m:r>
                          <a:rPr lang="en-US" sz="2400" b="1" i="1">
                            <a:latin typeface="Cambria Math"/>
                          </a:rPr>
                          <m:t>𝒃</m:t>
                        </m:r>
                      </m:e>
                      <m:sub>
                        <m:r>
                          <a:rPr lang="en-US" sz="2400" b="1" i="1">
                            <a:latin typeface="Cambria Math"/>
                          </a:rPr>
                          <m:t>𝒊𝒌</m:t>
                        </m:r>
                      </m:sub>
                    </m:sSub>
                  </m:oMath>
                </a14:m>
                <a:r>
                  <a:rPr lang="en-US" sz="2400" b="1"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1000" dirty="0">
                    <a:latin typeface="Times New Roman" pitchFamily="18" charset="0"/>
                    <a:cs typeface="Times New Roman" pitchFamily="18" charset="0"/>
                  </a:rPr>
                  <a:t>	</a:t>
                </a:r>
                <a:r>
                  <a:rPr lang="en-US" sz="1000" dirty="0" smtClean="0">
                    <a:latin typeface="Times New Roman" pitchFamily="18" charset="0"/>
                    <a:cs typeface="Times New Roman" pitchFamily="18" charset="0"/>
                  </a:rPr>
                  <a:t>	(</a:t>
                </a:r>
                <a:r>
                  <a:rPr lang="en-US" sz="1000" dirty="0">
                    <a:latin typeface="Times New Roman" pitchFamily="18" charset="0"/>
                    <a:cs typeface="Times New Roman" pitchFamily="18" charset="0"/>
                  </a:rPr>
                  <a:t>13.18)</a:t>
                </a:r>
              </a:p>
              <a:p>
                <a:pPr>
                  <a:lnSpc>
                    <a:spcPct val="100000"/>
                  </a:lnSpc>
                </a:pPr>
                <a:r>
                  <a:rPr lang="en-US" sz="2000" dirty="0">
                    <a:latin typeface="Times New Roman" pitchFamily="18" charset="0"/>
                    <a:cs typeface="Times New Roman" pitchFamily="18" charset="0"/>
                  </a:rPr>
                  <a:t>for all </a:t>
                </a:r>
                <a:r>
                  <a:rPr lang="en-US" sz="2000" i="1" dirty="0" err="1">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p>
              <a:p>
                <a:pPr>
                  <a:lnSpc>
                    <a:spcPct val="100000"/>
                  </a:lnSpc>
                </a:pPr>
                <a:r>
                  <a:rPr lang="en-US" sz="2000" dirty="0">
                    <a:latin typeface="Times New Roman" pitchFamily="18" charset="0"/>
                    <a:cs typeface="Times New Roman" pitchFamily="18" charset="0"/>
                  </a:rPr>
                  <a:t>The most comprehensive and widely recognized study of the APT is that of Roll and Ross (RR, 1980). They took daily returns for a sample of 1,269 selected securities from both the NYSE and AMEX over a ten year period and arranged the sample alphabetically into 42 groups with 30 securities in each. Next, RR performs maximum-likelihood factor analysis on each of the 42 group to estimate the respective factor loadings. The estimated factor loadings are then used as the explanatory variables in the </a:t>
                </a:r>
                <a:r>
                  <a:rPr lang="en-US" sz="2000" b="1" dirty="0">
                    <a:latin typeface="Times New Roman" pitchFamily="18" charset="0"/>
                    <a:cs typeface="Times New Roman" pitchFamily="18" charset="0"/>
                  </a:rPr>
                  <a:t>second-stage cross-sectional regression test.  </a:t>
                </a:r>
                <a:endParaRPr lang="en-US" sz="2000" b="1" dirty="0" smtClean="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7" t="-538" r="-1395"/>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19</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13.2.2 Empirical Test Methodology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9111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13.1 Multi-Index Models</a:t>
            </a:r>
          </a:p>
          <a:p>
            <a:r>
              <a:rPr lang="en-US" dirty="0">
                <a:latin typeface="Times New Roman" pitchFamily="18" charset="0"/>
                <a:cs typeface="Times New Roman" pitchFamily="18" charset="0"/>
              </a:rPr>
              <a:t>13.2 </a:t>
            </a:r>
            <a:r>
              <a:rPr lang="en-US" dirty="0" smtClean="0">
                <a:latin typeface="Times New Roman" pitchFamily="18" charset="0"/>
                <a:cs typeface="Times New Roman" pitchFamily="18" charset="0"/>
              </a:rPr>
              <a:t>Model Specification of APT</a:t>
            </a:r>
          </a:p>
          <a:p>
            <a:pPr lvl="1"/>
            <a:r>
              <a:rPr lang="en-US" dirty="0" smtClean="0">
                <a:latin typeface="Times New Roman" pitchFamily="18" charset="0"/>
                <a:cs typeface="Times New Roman" pitchFamily="18" charset="0"/>
              </a:rPr>
              <a:t>13.2.1 Ross’s Arbitrage Model Specification</a:t>
            </a:r>
          </a:p>
          <a:p>
            <a:pPr lvl="1"/>
            <a:r>
              <a:rPr lang="en-US" dirty="0" smtClean="0">
                <a:latin typeface="Times New Roman" pitchFamily="18" charset="0"/>
                <a:cs typeface="Times New Roman" pitchFamily="18" charset="0"/>
              </a:rPr>
              <a:t>13.2.2 Empirical Test Methodology</a:t>
            </a:r>
          </a:p>
          <a:p>
            <a:r>
              <a:rPr lang="en-US" dirty="0" smtClean="0">
                <a:latin typeface="Times New Roman" pitchFamily="18" charset="0"/>
                <a:cs typeface="Times New Roman" pitchFamily="18" charset="0"/>
              </a:rPr>
              <a:t>13.3 APT: Empirical Results and Implications</a:t>
            </a:r>
          </a:p>
          <a:p>
            <a:r>
              <a:rPr lang="en-US" dirty="0" smtClean="0">
                <a:latin typeface="Times New Roman" pitchFamily="18" charset="0"/>
                <a:cs typeface="Times New Roman" pitchFamily="18" charset="0"/>
              </a:rPr>
              <a:t>13.4 Identifying the Model Factors</a:t>
            </a:r>
          </a:p>
          <a:p>
            <a:r>
              <a:rPr lang="en-US" dirty="0" smtClean="0">
                <a:latin typeface="Times New Roman" pitchFamily="18" charset="0"/>
                <a:cs typeface="Times New Roman" pitchFamily="18" charset="0"/>
              </a:rPr>
              <a:t>13.5 APT Versus MPT and the CAPM</a:t>
            </a:r>
          </a:p>
          <a:p>
            <a:r>
              <a:rPr lang="en-US" dirty="0" smtClean="0">
                <a:latin typeface="Times New Roman" pitchFamily="18" charset="0"/>
                <a:cs typeface="Times New Roman" pitchFamily="18" charset="0"/>
              </a:rPr>
              <a:t>13.6 </a:t>
            </a:r>
            <a:r>
              <a:rPr lang="en-US" dirty="0" err="1" smtClean="0">
                <a:latin typeface="Times New Roman" pitchFamily="18" charset="0"/>
                <a:cs typeface="Times New Roman" pitchFamily="18" charset="0"/>
              </a:rPr>
              <a:t>Intertemporal</a:t>
            </a:r>
            <a:r>
              <a:rPr lang="en-US" dirty="0" smtClean="0">
                <a:latin typeface="Times New Roman" pitchFamily="18" charset="0"/>
                <a:cs typeface="Times New Roman" pitchFamily="18" charset="0"/>
              </a:rPr>
              <a:t> CAPM</a:t>
            </a:r>
          </a:p>
          <a:p>
            <a:r>
              <a:rPr lang="en-US" dirty="0" smtClean="0">
                <a:latin typeface="Times New Roman" pitchFamily="18" charset="0"/>
                <a:cs typeface="Times New Roman" pitchFamily="18" charset="0"/>
              </a:rPr>
              <a:t>13.7 Applications of APT</a:t>
            </a:r>
          </a:p>
          <a:p>
            <a:r>
              <a:rPr lang="en-US" dirty="0" smtClean="0">
                <a:latin typeface="Times New Roman" pitchFamily="18" charset="0"/>
                <a:cs typeface="Times New Roman" pitchFamily="18" charset="0"/>
              </a:rPr>
              <a:t>13.8 Summary</a:t>
            </a: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939873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13.2.2 Empirical Test Methodology</a:t>
            </a:r>
          </a:p>
        </p:txBody>
      </p:sp>
      <p:sp>
        <p:nvSpPr>
          <p:cNvPr id="3" name="Content Placeholder 2"/>
          <p:cNvSpPr>
            <a:spLocks noGrp="1"/>
          </p:cNvSpPr>
          <p:nvPr>
            <p:ph idx="1"/>
          </p:nvPr>
        </p:nvSpPr>
        <p:spPr>
          <a:xfrm>
            <a:off x="457200" y="1066800"/>
            <a:ext cx="8229600" cy="5257800"/>
          </a:xfrm>
        </p:spPr>
        <p:txBody>
          <a:bodyPr>
            <a:normAutofit/>
          </a:bodyPr>
          <a:lstStyle/>
          <a:p>
            <a:pPr marL="0" marR="0" indent="0" algn="just">
              <a:spcBef>
                <a:spcPts val="0"/>
              </a:spcBef>
              <a:spcAft>
                <a:spcPts val="0"/>
              </a:spcAft>
              <a:buNone/>
              <a:tabLst>
                <a:tab pos="4002088" algn="ctr"/>
                <a:tab pos="8051800" algn="r"/>
              </a:tabLst>
            </a:pPr>
            <a:r>
              <a:rPr lang="en-US" sz="2000" b="1" dirty="0" smtClean="0">
                <a:latin typeface="Times New Roman" pitchFamily="18" charset="0"/>
                <a:cs typeface="Times New Roman" pitchFamily="18" charset="0"/>
              </a:rPr>
              <a:t>Other Approaches in APT testing: </a:t>
            </a:r>
          </a:p>
          <a:p>
            <a:pPr marL="0" marR="0" indent="0" algn="just">
              <a:spcBef>
                <a:spcPts val="0"/>
              </a:spcBef>
              <a:spcAft>
                <a:spcPts val="0"/>
              </a:spcAft>
              <a:buNone/>
              <a:tabLst>
                <a:tab pos="4002088" algn="ctr"/>
                <a:tab pos="8051800" algn="r"/>
              </a:tabLst>
            </a:pPr>
            <a:endParaRPr lang="en-US" sz="2000" b="1" dirty="0" smtClean="0">
              <a:latin typeface="Times New Roman" pitchFamily="18" charset="0"/>
              <a:cs typeface="Times New Roman" pitchFamily="18" charset="0"/>
            </a:endParaRPr>
          </a:p>
          <a:p>
            <a:pPr marL="0" marR="0" indent="0" algn="just">
              <a:spcBef>
                <a:spcPts val="0"/>
              </a:spcBef>
              <a:spcAft>
                <a:spcPts val="0"/>
              </a:spcAft>
              <a:buNone/>
              <a:tabLst>
                <a:tab pos="4002088" algn="ctr"/>
                <a:tab pos="8051800" algn="r"/>
              </a:tabLst>
            </a:pPr>
            <a:r>
              <a:rPr lang="en-US" sz="2000" b="1" dirty="0" smtClean="0">
                <a:latin typeface="Times New Roman" pitchFamily="18" charset="0"/>
                <a:cs typeface="Times New Roman" pitchFamily="18" charset="0"/>
              </a:rPr>
              <a:t>small-ample approach- </a:t>
            </a:r>
            <a:r>
              <a:rPr lang="en-US" sz="2000" dirty="0" smtClean="0">
                <a:latin typeface="Times New Roman" pitchFamily="18" charset="0"/>
                <a:cs typeface="Times New Roman" pitchFamily="18" charset="0"/>
              </a:rPr>
              <a:t>assets </a:t>
            </a:r>
            <a:r>
              <a:rPr lang="en-US" sz="2000" dirty="0">
                <a:latin typeface="Times New Roman" pitchFamily="18" charset="0"/>
                <a:cs typeface="Times New Roman" pitchFamily="18" charset="0"/>
              </a:rPr>
              <a:t>are divided into several groups as </a:t>
            </a:r>
            <a:r>
              <a:rPr lang="en-US" sz="2000" dirty="0" smtClean="0">
                <a:latin typeface="Times New Roman" pitchFamily="18" charset="0"/>
                <a:cs typeface="Times New Roman" pitchFamily="18" charset="0"/>
              </a:rPr>
              <a:t>before but only </a:t>
            </a:r>
            <a:r>
              <a:rPr lang="en-US" sz="2000" dirty="0">
                <a:latin typeface="Times New Roman" pitchFamily="18" charset="0"/>
                <a:cs typeface="Times New Roman" pitchFamily="18" charset="0"/>
              </a:rPr>
              <a:t>a single group (as opposed to every group) is factor analysis applied and corresponding factor loadings estimated. </a:t>
            </a:r>
            <a:endParaRPr lang="en-US" sz="2000" dirty="0" smtClean="0">
              <a:latin typeface="Times New Roman" pitchFamily="18" charset="0"/>
              <a:cs typeface="Times New Roman" pitchFamily="18" charset="0"/>
            </a:endParaRPr>
          </a:p>
          <a:p>
            <a:pPr marL="0" marR="0" indent="0" algn="just">
              <a:spcBef>
                <a:spcPts val="0"/>
              </a:spcBef>
              <a:spcAft>
                <a:spcPts val="0"/>
              </a:spcAft>
              <a:buNone/>
              <a:tabLst>
                <a:tab pos="4002088" algn="ctr"/>
                <a:tab pos="8051800" algn="r"/>
              </a:tabLst>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estimates of factor loadings for in the remaining groups are inferred from the covariance of their returns with the loading coefficients of the factor analyzed group. </a:t>
            </a:r>
            <a:endParaRPr lang="en-US" sz="2000" dirty="0" smtClean="0">
              <a:latin typeface="Times New Roman" pitchFamily="18" charset="0"/>
              <a:cs typeface="Times New Roman" pitchFamily="18" charset="0"/>
            </a:endParaRPr>
          </a:p>
          <a:p>
            <a:pPr marL="0" marR="0" indent="0" algn="just">
              <a:spcBef>
                <a:spcPts val="0"/>
              </a:spcBef>
              <a:spcAft>
                <a:spcPts val="0"/>
              </a:spcAft>
              <a:buNone/>
              <a:tabLst>
                <a:tab pos="4002088" algn="ctr"/>
                <a:tab pos="8051800" algn="r"/>
              </a:tabLst>
            </a:pPr>
            <a:r>
              <a:rPr lang="en-US" sz="2000" b="1" dirty="0">
                <a:latin typeface="Times New Roman" pitchFamily="18" charset="0"/>
                <a:cs typeface="Times New Roman" pitchFamily="18" charset="0"/>
              </a:rPr>
              <a:t>portfolio approach- </a:t>
            </a:r>
            <a:r>
              <a:rPr lang="en-US" sz="2000" dirty="0">
                <a:latin typeface="Times New Roman" pitchFamily="18" charset="0"/>
                <a:cs typeface="Times New Roman" pitchFamily="18" charset="0"/>
              </a:rPr>
              <a:t>assets are grouped into portfolios, and factor analysis is performed on the covariance matrix among these portfolio </a:t>
            </a:r>
            <a:r>
              <a:rPr lang="en-US" sz="2000" dirty="0" smtClean="0">
                <a:latin typeface="Times New Roman" pitchFamily="18" charset="0"/>
                <a:cs typeface="Times New Roman" pitchFamily="18" charset="0"/>
              </a:rPr>
              <a:t>returns. The </a:t>
            </a:r>
            <a:r>
              <a:rPr lang="en-US" sz="2000" dirty="0">
                <a:latin typeface="Times New Roman" pitchFamily="18" charset="0"/>
                <a:cs typeface="Times New Roman" pitchFamily="18" charset="0"/>
              </a:rPr>
              <a:t>problem with this methodology is that as the number of assets in a portfolio increases, the portfolio returns tend to reflect a single-factor model even when a multi-factor model is true. </a:t>
            </a: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3934645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latin typeface="Times New Roman" pitchFamily="18" charset="0"/>
                <a:cs typeface="Times New Roman" pitchFamily="18" charset="0"/>
              </a:rPr>
              <a:t>Following the empirical tests of the APT, it is important to examine some of the findings in relation to the following questions.</a:t>
            </a:r>
          </a:p>
          <a:p>
            <a:pPr marL="0" indent="0">
              <a:buNone/>
            </a:pPr>
            <a:r>
              <a:rPr lang="en-US" sz="2000" dirty="0">
                <a:latin typeface="Times New Roman" pitchFamily="18" charset="0"/>
                <a:cs typeface="Times New Roman" pitchFamily="18" charset="0"/>
              </a:rPr>
              <a:t>(1)	How many factors have been identified? How many should there be?</a:t>
            </a:r>
          </a:p>
          <a:p>
            <a:pPr marL="0" indent="0">
              <a:buNone/>
            </a:pPr>
            <a:r>
              <a:rPr lang="en-US" sz="2000" dirty="0">
                <a:latin typeface="Times New Roman" pitchFamily="18" charset="0"/>
                <a:cs typeface="Times New Roman" pitchFamily="18" charset="0"/>
              </a:rPr>
              <a:t>(2)	Has empirical research been able to verify APT?</a:t>
            </a:r>
          </a:p>
          <a:p>
            <a:pPr marL="0" indent="0">
              <a:buNone/>
            </a:pPr>
            <a:r>
              <a:rPr lang="en-US" sz="2000" dirty="0">
                <a:latin typeface="Times New Roman" pitchFamily="18" charset="0"/>
                <a:cs typeface="Times New Roman" pitchFamily="18" charset="0"/>
              </a:rPr>
              <a:t>(3)	If the theory is correct and significant factors have been identified, what do these factors represent?</a:t>
            </a:r>
          </a:p>
        </p:txBody>
      </p:sp>
      <p:sp>
        <p:nvSpPr>
          <p:cNvPr id="5" name="Text Placeholder 4"/>
          <p:cNvSpPr>
            <a:spLocks noGrp="1"/>
          </p:cNvSpPr>
          <p:nvPr>
            <p:ph type="body" sz="quarter" idx="13"/>
          </p:nvPr>
        </p:nvSpPr>
        <p:spPr/>
        <p:txBody>
          <a:bodyPr/>
          <a:lstStyle/>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21</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13.3 EMPIRICAL RESULTS AND IMPLICATIONS</a:t>
            </a:r>
          </a:p>
        </p:txBody>
      </p:sp>
    </p:spTree>
    <p:extLst>
      <p:ext uri="{BB962C8B-B14F-4D97-AF65-F5344CB8AC3E}">
        <p14:creationId xmlns:p14="http://schemas.microsoft.com/office/powerpoint/2010/main" val="225129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361D884-7B35-49FB-9233-7A8213574B9D}" type="slidenum">
              <a:rPr lang="en-US">
                <a:solidFill>
                  <a:schemeClr val="accent6">
                    <a:lumMod val="20000"/>
                    <a:lumOff val="80000"/>
                  </a:schemeClr>
                </a:solidFill>
              </a:rPr>
              <a:pPr/>
              <a:t>22</a:t>
            </a:fld>
            <a:endParaRPr lang="en-US">
              <a:solidFill>
                <a:schemeClr val="accent6">
                  <a:lumMod val="20000"/>
                  <a:lumOff val="80000"/>
                </a:schemeClr>
              </a:solidFill>
            </a:endParaRPr>
          </a:p>
        </p:txBody>
      </p:sp>
      <p:sp>
        <p:nvSpPr>
          <p:cNvPr id="9" name="Content Placeholder 8"/>
          <p:cNvSpPr>
            <a:spLocks noGrp="1"/>
          </p:cNvSpPr>
          <p:nvPr>
            <p:ph sz="half" idx="14"/>
          </p:nvPr>
        </p:nvSpPr>
        <p:spPr>
          <a:xfrm>
            <a:off x="381000" y="1066800"/>
            <a:ext cx="8229600" cy="4876800"/>
          </a:xfrm>
        </p:spPr>
        <p:txBody>
          <a:bodyPr>
            <a:noAutofit/>
          </a:bodyPr>
          <a:lstStyle/>
          <a:p>
            <a:pPr marL="0" indent="0">
              <a:buNone/>
            </a:pPr>
            <a:r>
              <a:rPr lang="en-US" sz="1800" b="1" dirty="0">
                <a:latin typeface="Times New Roman" pitchFamily="18" charset="0"/>
                <a:cs typeface="Times New Roman" pitchFamily="18" charset="0"/>
              </a:rPr>
              <a:t>The relevant affecting economic </a:t>
            </a:r>
            <a:r>
              <a:rPr lang="en-US" sz="1800" b="1" dirty="0" smtClean="0">
                <a:latin typeface="Times New Roman" pitchFamily="18" charset="0"/>
                <a:cs typeface="Times New Roman" pitchFamily="18" charset="0"/>
              </a:rPr>
              <a:t>factors include:</a:t>
            </a:r>
            <a:endParaRPr lang="en-US" sz="1800" b="1"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(1)	Unanticipated </a:t>
            </a:r>
            <a:r>
              <a:rPr lang="en-US" sz="1800" dirty="0" smtClean="0">
                <a:latin typeface="Times New Roman" pitchFamily="18" charset="0"/>
                <a:cs typeface="Times New Roman" pitchFamily="18" charset="0"/>
              </a:rPr>
              <a:t>inflation</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(2)	Expected </a:t>
            </a:r>
            <a:r>
              <a:rPr lang="en-US" sz="1800" dirty="0" smtClean="0">
                <a:latin typeface="Times New Roman" pitchFamily="18" charset="0"/>
                <a:cs typeface="Times New Roman" pitchFamily="18" charset="0"/>
              </a:rPr>
              <a:t>inflation</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(3)	Unanticipated change in the term structure of interest </a:t>
            </a:r>
            <a:r>
              <a:rPr lang="en-US" sz="1800" dirty="0" smtClean="0">
                <a:latin typeface="Times New Roman" pitchFamily="18" charset="0"/>
                <a:cs typeface="Times New Roman" pitchFamily="18" charset="0"/>
              </a:rPr>
              <a:t>rates</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(4)	Monthly and yearly growth rates in industrial </a:t>
            </a:r>
            <a:r>
              <a:rPr lang="en-US" sz="1800" dirty="0" smtClean="0">
                <a:latin typeface="Times New Roman" pitchFamily="18" charset="0"/>
                <a:cs typeface="Times New Roman" pitchFamily="18" charset="0"/>
              </a:rPr>
              <a:t>production</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(5)	Unexpected changes in the yearly growth in industrial </a:t>
            </a:r>
            <a:r>
              <a:rPr lang="en-US" sz="1800" dirty="0" smtClean="0">
                <a:latin typeface="Times New Roman" pitchFamily="18" charset="0"/>
                <a:cs typeface="Times New Roman" pitchFamily="18" charset="0"/>
              </a:rPr>
              <a:t>production </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(6)	Change in the expected rate of yearly growth in industrial </a:t>
            </a:r>
            <a:r>
              <a:rPr lang="en-US" sz="1800" dirty="0" smtClean="0">
                <a:latin typeface="Times New Roman" pitchFamily="18" charset="0"/>
                <a:cs typeface="Times New Roman" pitchFamily="18" charset="0"/>
              </a:rPr>
              <a:t>production </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(7)	Unanticipated changes in the risk premiums embedded in interest </a:t>
            </a:r>
            <a:r>
              <a:rPr lang="en-US" sz="1800" dirty="0" smtClean="0">
                <a:latin typeface="Times New Roman" pitchFamily="18" charset="0"/>
                <a:cs typeface="Times New Roman" pitchFamily="18" charset="0"/>
              </a:rPr>
              <a:t>rates </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(8)	Percentage changes in real </a:t>
            </a:r>
            <a:r>
              <a:rPr lang="en-US" sz="1800" dirty="0" smtClean="0">
                <a:latin typeface="Times New Roman" pitchFamily="18" charset="0"/>
                <a:cs typeface="Times New Roman" pitchFamily="18" charset="0"/>
              </a:rPr>
              <a:t>consumption</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(9)	Growth rate in oil </a:t>
            </a:r>
            <a:r>
              <a:rPr lang="en-US" sz="1800" dirty="0" smtClean="0">
                <a:latin typeface="Times New Roman" pitchFamily="18" charset="0"/>
                <a:cs typeface="Times New Roman" pitchFamily="18" charset="0"/>
              </a:rPr>
              <a:t>prices</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(10)	Return on the equal-weighted NYSE </a:t>
            </a:r>
            <a:r>
              <a:rPr lang="en-US" sz="1800" dirty="0" smtClean="0">
                <a:latin typeface="Times New Roman" pitchFamily="18" charset="0"/>
                <a:cs typeface="Times New Roman" pitchFamily="18" charset="0"/>
              </a:rPr>
              <a:t>index</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(11)	Return on the value-weighted NYSE </a:t>
            </a:r>
            <a:r>
              <a:rPr lang="en-US" sz="1800" dirty="0" smtClean="0">
                <a:latin typeface="Times New Roman" pitchFamily="18" charset="0"/>
                <a:cs typeface="Times New Roman" pitchFamily="18" charset="0"/>
              </a:rPr>
              <a:t>index</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(12)	Treasury-bill (T-bill) </a:t>
            </a:r>
            <a:r>
              <a:rPr lang="en-US" sz="1800" dirty="0" smtClean="0">
                <a:latin typeface="Times New Roman" pitchFamily="18" charset="0"/>
                <a:cs typeface="Times New Roman" pitchFamily="18" charset="0"/>
              </a:rPr>
              <a:t>rates</a:t>
            </a:r>
            <a:endParaRPr lang="en-US" sz="18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13.4	IDENTIFYING THE MODEL FACTORS</a:t>
            </a:r>
          </a:p>
        </p:txBody>
      </p:sp>
    </p:spTree>
    <p:extLst>
      <p:ext uri="{BB962C8B-B14F-4D97-AF65-F5344CB8AC3E}">
        <p14:creationId xmlns:p14="http://schemas.microsoft.com/office/powerpoint/2010/main" val="2692264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305800" cy="5181600"/>
          </a:xfrm>
        </p:spPr>
        <p:txBody>
          <a:bodyPr>
            <a:normAutofit/>
          </a:bodyPr>
          <a:lstStyle/>
          <a:p>
            <a:pPr marL="0" indent="0">
              <a:buNone/>
            </a:pPr>
            <a:r>
              <a:rPr lang="en-US" kern="100" dirty="0">
                <a:latin typeface="Times New Roman" pitchFamily="18" charset="0"/>
                <a:ea typeface="PMingLiU"/>
                <a:cs typeface="Times New Roman" pitchFamily="18" charset="0"/>
              </a:rPr>
              <a:t>Lee and Wei (1984) attempted to uncover the pricing influences of a similar set of macroeconomic-state variables on the returns of securities. </a:t>
            </a:r>
            <a:endParaRPr lang="en-US" kern="100" dirty="0" smtClean="0">
              <a:latin typeface="Times New Roman" pitchFamily="18" charset="0"/>
              <a:ea typeface="PMingLiU"/>
              <a:cs typeface="Times New Roman" pitchFamily="18" charset="0"/>
            </a:endParaRPr>
          </a:p>
          <a:p>
            <a:pPr marL="0" indent="0">
              <a:buNone/>
            </a:pPr>
            <a:r>
              <a:rPr lang="en-US" kern="100" dirty="0" smtClean="0">
                <a:latin typeface="Times New Roman" pitchFamily="18" charset="0"/>
                <a:ea typeface="PMingLiU"/>
                <a:cs typeface="Times New Roman" pitchFamily="18" charset="0"/>
              </a:rPr>
              <a:t>Five categories of state variables:</a:t>
            </a:r>
            <a:endParaRPr lang="en-US" kern="100" dirty="0">
              <a:latin typeface="Times New Roman" pitchFamily="18" charset="0"/>
              <a:ea typeface="PMingLiU"/>
              <a:cs typeface="Times New Roman" pitchFamily="18" charset="0"/>
            </a:endParaRPr>
          </a:p>
          <a:p>
            <a:pPr marL="0" indent="0">
              <a:buNone/>
            </a:pPr>
            <a:r>
              <a:rPr lang="en-US" kern="100" dirty="0" smtClean="0">
                <a:latin typeface="Times New Roman" pitchFamily="18" charset="0"/>
                <a:ea typeface="PMingLiU"/>
                <a:cs typeface="Times New Roman" pitchFamily="18" charset="0"/>
              </a:rPr>
              <a:t>(</a:t>
            </a:r>
            <a:r>
              <a:rPr lang="en-US" kern="100" dirty="0">
                <a:latin typeface="Times New Roman" pitchFamily="18" charset="0"/>
                <a:ea typeface="PMingLiU"/>
                <a:cs typeface="Times New Roman" pitchFamily="18" charset="0"/>
              </a:rPr>
              <a:t>1)	Money supply (MS</a:t>
            </a:r>
            <a:r>
              <a:rPr lang="en-US" kern="100" dirty="0" smtClean="0">
                <a:latin typeface="Times New Roman" pitchFamily="18" charset="0"/>
                <a:ea typeface="PMingLiU"/>
                <a:cs typeface="Times New Roman" pitchFamily="18" charset="0"/>
              </a:rPr>
              <a:t>)</a:t>
            </a:r>
            <a:endParaRPr lang="en-US" kern="100" dirty="0">
              <a:latin typeface="Times New Roman" pitchFamily="18" charset="0"/>
              <a:ea typeface="PMingLiU"/>
              <a:cs typeface="Times New Roman" pitchFamily="18" charset="0"/>
            </a:endParaRPr>
          </a:p>
          <a:p>
            <a:pPr marL="0" indent="0">
              <a:buNone/>
            </a:pPr>
            <a:r>
              <a:rPr lang="en-US" kern="100" dirty="0">
                <a:latin typeface="Times New Roman" pitchFamily="18" charset="0"/>
                <a:ea typeface="PMingLiU"/>
                <a:cs typeface="Times New Roman" pitchFamily="18" charset="0"/>
              </a:rPr>
              <a:t>(2)	Real </a:t>
            </a:r>
            <a:r>
              <a:rPr lang="en-US" kern="100" dirty="0" smtClean="0">
                <a:latin typeface="Times New Roman" pitchFamily="18" charset="0"/>
                <a:ea typeface="PMingLiU"/>
                <a:cs typeface="Times New Roman" pitchFamily="18" charset="0"/>
              </a:rPr>
              <a:t>production</a:t>
            </a:r>
            <a:endParaRPr lang="en-US" kern="100" dirty="0">
              <a:latin typeface="Times New Roman" pitchFamily="18" charset="0"/>
              <a:ea typeface="PMingLiU"/>
              <a:cs typeface="Times New Roman" pitchFamily="18" charset="0"/>
            </a:endParaRPr>
          </a:p>
          <a:p>
            <a:pPr marL="0" indent="0">
              <a:buNone/>
            </a:pPr>
            <a:r>
              <a:rPr lang="en-US" kern="100" dirty="0">
                <a:latin typeface="Times New Roman" pitchFamily="18" charset="0"/>
                <a:ea typeface="PMingLiU"/>
                <a:cs typeface="Times New Roman" pitchFamily="18" charset="0"/>
              </a:rPr>
              <a:t>(3)	</a:t>
            </a:r>
            <a:r>
              <a:rPr lang="en-US" kern="100" dirty="0" smtClean="0">
                <a:latin typeface="Times New Roman" pitchFamily="18" charset="0"/>
                <a:ea typeface="PMingLiU"/>
                <a:cs typeface="Times New Roman" pitchFamily="18" charset="0"/>
              </a:rPr>
              <a:t>Inflation</a:t>
            </a:r>
            <a:endParaRPr lang="en-US" kern="100" dirty="0">
              <a:latin typeface="Times New Roman" pitchFamily="18" charset="0"/>
              <a:ea typeface="PMingLiU"/>
              <a:cs typeface="Times New Roman" pitchFamily="18" charset="0"/>
            </a:endParaRPr>
          </a:p>
          <a:p>
            <a:pPr marL="0" indent="0">
              <a:buNone/>
            </a:pPr>
            <a:r>
              <a:rPr lang="en-US" kern="100" dirty="0">
                <a:latin typeface="Times New Roman" pitchFamily="18" charset="0"/>
                <a:ea typeface="PMingLiU"/>
                <a:cs typeface="Times New Roman" pitchFamily="18" charset="0"/>
              </a:rPr>
              <a:t>(4)	Interest </a:t>
            </a:r>
            <a:r>
              <a:rPr lang="en-US" kern="100" dirty="0" smtClean="0">
                <a:latin typeface="Times New Roman" pitchFamily="18" charset="0"/>
                <a:ea typeface="PMingLiU"/>
                <a:cs typeface="Times New Roman" pitchFamily="18" charset="0"/>
              </a:rPr>
              <a:t>rate</a:t>
            </a:r>
            <a:endParaRPr lang="en-US" kern="100" dirty="0">
              <a:latin typeface="Times New Roman" pitchFamily="18" charset="0"/>
              <a:ea typeface="PMingLiU"/>
              <a:cs typeface="Times New Roman" pitchFamily="18" charset="0"/>
            </a:endParaRPr>
          </a:p>
          <a:p>
            <a:pPr marL="0" indent="0">
              <a:buNone/>
            </a:pPr>
            <a:r>
              <a:rPr lang="en-US" kern="100" dirty="0" smtClean="0">
                <a:latin typeface="Times New Roman" pitchFamily="18" charset="0"/>
                <a:ea typeface="PMingLiU"/>
                <a:cs typeface="Times New Roman" pitchFamily="18" charset="0"/>
              </a:rPr>
              <a:t>(5)	Market return</a:t>
            </a:r>
          </a:p>
          <a:p>
            <a:pPr marL="0" indent="0">
              <a:buNone/>
            </a:pPr>
            <a:endParaRPr lang="en-US" kern="100" dirty="0" smtClean="0">
              <a:latin typeface="Times New Roman" pitchFamily="18" charset="0"/>
              <a:ea typeface="PMingLiU"/>
              <a:cs typeface="Times New Roman" pitchFamily="18" charset="0"/>
            </a:endParaRPr>
          </a:p>
          <a:p>
            <a:pPr marL="0" indent="0">
              <a:buNone/>
            </a:pPr>
            <a:r>
              <a:rPr lang="en-US" kern="100" dirty="0" smtClean="0">
                <a:latin typeface="Times New Roman" pitchFamily="18" charset="0"/>
                <a:ea typeface="PMingLiU"/>
                <a:cs typeface="Times New Roman" pitchFamily="18" charset="0"/>
              </a:rPr>
              <a:t>In </a:t>
            </a:r>
            <a:r>
              <a:rPr lang="en-US" kern="100" dirty="0">
                <a:latin typeface="Times New Roman" pitchFamily="18" charset="0"/>
                <a:ea typeface="PMingLiU"/>
                <a:cs typeface="Times New Roman" pitchFamily="18" charset="0"/>
              </a:rPr>
              <a:t>addition to the market index, only the risk-free rate, expected inflation, and industrial production significantly influence stock-market </a:t>
            </a:r>
            <a:r>
              <a:rPr lang="en-US" kern="100" dirty="0" smtClean="0">
                <a:latin typeface="Times New Roman" pitchFamily="18" charset="0"/>
                <a:ea typeface="PMingLiU"/>
                <a:cs typeface="Times New Roman" pitchFamily="18" charset="0"/>
              </a:rPr>
              <a:t>returns.</a:t>
            </a:r>
            <a:endParaRPr lang="en-US" kern="100" dirty="0">
              <a:latin typeface="Times New Roman" pitchFamily="18" charset="0"/>
              <a:ea typeface="PMingLiU"/>
              <a:cs typeface="Times New Roman" pitchFamily="18" charset="0"/>
            </a:endParaRPr>
          </a:p>
          <a:p>
            <a:pPr marL="454025" lvl="1" indent="152400" algn="just">
              <a:lnSpc>
                <a:spcPct val="150000"/>
              </a:lnSpc>
              <a:spcBef>
                <a:spcPts val="0"/>
              </a:spcBef>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23</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smtClean="0">
                <a:latin typeface="Times New Roman" pitchFamily="18" charset="0"/>
                <a:cs typeface="Times New Roman" pitchFamily="18" charset="0"/>
              </a:rPr>
              <a:t>13.4 </a:t>
            </a:r>
            <a:r>
              <a:rPr lang="en-US" sz="2800" dirty="0">
                <a:latin typeface="Times New Roman" pitchFamily="18" charset="0"/>
                <a:cs typeface="Times New Roman" pitchFamily="18" charset="0"/>
              </a:rPr>
              <a:t>Growth-Rate Estimation and its Application</a:t>
            </a:r>
          </a:p>
        </p:txBody>
      </p:sp>
    </p:spTree>
    <p:extLst>
      <p:ext uri="{BB962C8B-B14F-4D97-AF65-F5344CB8AC3E}">
        <p14:creationId xmlns:p14="http://schemas.microsoft.com/office/powerpoint/2010/main" val="2402248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533400" y="1143001"/>
                <a:ext cx="8077200" cy="5105399"/>
              </a:xfrm>
            </p:spPr>
            <p:txBody>
              <a:bodyPr>
                <a:normAutofit/>
              </a:bodyPr>
              <a:lstStyle/>
              <a:p>
                <a:r>
                  <a:rPr lang="en-US" sz="2000" b="1" dirty="0" smtClean="0">
                    <a:latin typeface="Times New Roman" pitchFamily="18" charset="0"/>
                    <a:cs typeface="Times New Roman" pitchFamily="18" charset="0"/>
                  </a:rPr>
                  <a:t>Modern Portfolio Theory (MPT</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has been the most widely accepted investment theory among academicians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practitioners </a:t>
                </a:r>
                <a:r>
                  <a:rPr lang="en-US" sz="2000" dirty="0" smtClean="0">
                    <a:latin typeface="Times New Roman" pitchFamily="18" charset="0"/>
                    <a:cs typeface="Times New Roman" pitchFamily="18" charset="0"/>
                  </a:rPr>
                  <a:t>alike.</a:t>
                </a:r>
              </a:p>
              <a:p>
                <a:r>
                  <a:rPr lang="en-US" sz="2000" dirty="0" smtClean="0">
                    <a:latin typeface="Times New Roman" pitchFamily="18" charset="0"/>
                    <a:cs typeface="Times New Roman" pitchFamily="18" charset="0"/>
                  </a:rPr>
                  <a:t>The best known outcome of MPT has been the capital asset allocation model (CAPM)</a:t>
                </a:r>
              </a:p>
              <a:p>
                <a:pPr marL="0" indent="0">
                  <a:buNone/>
                </a:pPr>
                <a:r>
                  <a:rPr lang="en-US" sz="2000" dirty="0" smtClean="0">
                    <a:latin typeface="Times New Roman" pitchFamily="18" charset="0"/>
                    <a:cs typeface="Times New Roman" pitchFamily="18" charset="0"/>
                  </a:rPr>
                  <a:t>The simple CAPM </a:t>
                </a:r>
                <a:r>
                  <a:rPr lang="en-US" sz="2000" dirty="0">
                    <a:latin typeface="Times New Roman" pitchFamily="18" charset="0"/>
                    <a:cs typeface="Times New Roman" pitchFamily="18" charset="0"/>
                  </a:rPr>
                  <a:t>as discussed in Chapter 9</a:t>
                </a:r>
                <a:r>
                  <a:rPr lang="en-US" sz="2000" dirty="0" smtClean="0">
                    <a:latin typeface="Times New Roman" pitchFamily="18" charset="0"/>
                    <a:cs typeface="Times New Roman" pitchFamily="18" charset="0"/>
                  </a:rPr>
                  <a:t>:</a:t>
                </a:r>
              </a:p>
              <a:p>
                <a:pPr marL="0" indent="0">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dirty="0" smtClean="0">
                  <a:latin typeface="Times New Roman" pitchFamily="18" charset="0"/>
                  <a:cs typeface="Times New Roman" pitchFamily="18" charset="0"/>
                </a:endParaRPr>
              </a:p>
              <a:p>
                <a:pPr marL="0" indent="0">
                  <a:buNone/>
                </a:pPr>
                <a:r>
                  <a:rPr lang="en-US" sz="2000" dirty="0" smtClean="0">
                    <a:latin typeface="Times New Roman" pitchFamily="18" charset="0"/>
                    <a:cs typeface="Times New Roman" pitchFamily="18" charset="0"/>
                  </a:rPr>
                  <a:t>The simple </a:t>
                </a:r>
                <a:r>
                  <a:rPr lang="en-US" sz="2000" dirty="0">
                    <a:latin typeface="Times New Roman" pitchFamily="18" charset="0"/>
                    <a:cs typeface="Times New Roman" pitchFamily="18" charset="0"/>
                  </a:rPr>
                  <a:t>CAPM does not assume the market is the only source of covariance between returns. Therefore, </a:t>
                </a:r>
                <a:r>
                  <a:rPr lang="en-US" sz="2000" dirty="0" smtClean="0">
                    <a:latin typeface="Times New Roman" pitchFamily="18" charset="0"/>
                    <a:cs typeface="Times New Roman" pitchFamily="18" charset="0"/>
                  </a:rPr>
                  <a:t>it can be extended to:</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1</m:t>
                          </m:r>
                        </m:sub>
                      </m:sSub>
                      <m:sSub>
                        <m:sSubPr>
                          <m:ctrlPr>
                            <a:rPr lang="en-US" sz="2000" i="1">
                              <a:latin typeface="Cambria Math"/>
                            </a:rPr>
                          </m:ctrlPr>
                        </m:sSubPr>
                        <m:e>
                          <m:r>
                            <a:rPr lang="en-US" sz="2000" i="1">
                              <a:latin typeface="Cambria Math"/>
                            </a:rPr>
                            <m:t>𝜆</m:t>
                          </m:r>
                        </m:e>
                        <m:sub>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2</m:t>
                          </m:r>
                        </m:sub>
                      </m:sSub>
                      <m:sSub>
                        <m:sSubPr>
                          <m:ctrlPr>
                            <a:rPr lang="en-US" sz="2000" i="1">
                              <a:latin typeface="Cambria Math"/>
                            </a:rPr>
                          </m:ctrlPr>
                        </m:sSubPr>
                        <m:e>
                          <m:r>
                            <a:rPr lang="en-US" sz="2000" i="1">
                              <a:latin typeface="Cambria Math"/>
                            </a:rPr>
                            <m:t>𝜆</m:t>
                          </m:r>
                        </m:e>
                        <m:sub>
                          <m:r>
                            <a:rPr lang="en-US" sz="2000">
                              <a:latin typeface="Cambria Math"/>
                            </a:rPr>
                            <m:t>2</m:t>
                          </m:r>
                        </m:sub>
                      </m:sSub>
                    </m:oMath>
                  </m:oMathPara>
                </a14:m>
                <a:endParaRPr lang="en-US" sz="2000" dirty="0" smtClean="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in </a:t>
                </a:r>
                <a:r>
                  <a:rPr lang="en-US" sz="2000" dirty="0" smtClean="0">
                    <a:latin typeface="Times New Roman" pitchFamily="18" charset="0"/>
                    <a:cs typeface="Times New Roman" pitchFamily="18" charset="0"/>
                  </a:rPr>
                  <a:t>which </a:t>
                </a:r>
                <a:r>
                  <a:rPr lang="el-GR" sz="2000" dirty="0" smtClean="0">
                    <a:latin typeface="Times New Roman" pitchFamily="18" charset="0"/>
                    <a:cs typeface="Times New Roman" pitchFamily="18" charset="0"/>
                  </a:rPr>
                  <a:t>λ</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and </a:t>
                </a:r>
                <a:r>
                  <a:rPr lang="el-GR" sz="2000" dirty="0" smtClean="0">
                    <a:latin typeface="Times New Roman" pitchFamily="18" charset="0"/>
                    <a:cs typeface="Times New Roman" pitchFamily="18" charset="0"/>
                  </a:rPr>
                  <a:t>λ</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represent the excess returns that occur for bearing the risk associated with that factor (or relatedly, the particular index of securities), and </a:t>
                </a:r>
                <a:r>
                  <a:rPr lang="en-US" sz="2000" i="1" dirty="0" smtClean="0">
                    <a:latin typeface="Times New Roman" pitchFamily="18" charset="0"/>
                    <a:cs typeface="Times New Roman" pitchFamily="18" charset="0"/>
                  </a:rPr>
                  <a:t>b</a:t>
                </a:r>
                <a:r>
                  <a:rPr lang="en-US" sz="2000" i="1" baseline="-25000" dirty="0" smtClean="0">
                    <a:latin typeface="Times New Roman" pitchFamily="18" charset="0"/>
                    <a:cs typeface="Times New Roman" pitchFamily="18" charset="0"/>
                  </a:rPr>
                  <a:t>i1</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again is the sensitivity of security </a:t>
                </a:r>
                <a:r>
                  <a:rPr lang="en-US" sz="2000" i="1" dirty="0" err="1">
                    <a:latin typeface="Times New Roman" pitchFamily="18" charset="0"/>
                    <a:cs typeface="Times New Roman" pitchFamily="18" charset="0"/>
                  </a:rPr>
                  <a:t>i</a:t>
                </a:r>
                <a:r>
                  <a:rPr lang="en-US" sz="2000" dirty="0">
                    <a:latin typeface="Times New Roman" pitchFamily="18" charset="0"/>
                    <a:cs typeface="Times New Roman" pitchFamily="18" charset="0"/>
                  </a:rPr>
                  <a:t> to the explanatory factor </a:t>
                </a:r>
                <a:r>
                  <a:rPr lang="el-GR" sz="2000" dirty="0" smtClean="0">
                    <a:latin typeface="Times New Roman" pitchFamily="18" charset="0"/>
                    <a:cs typeface="Times New Roman" pitchFamily="18" charset="0"/>
                  </a:rPr>
                  <a:t>λ</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533400" y="1143001"/>
                <a:ext cx="8077200" cy="5105399"/>
              </a:xfrm>
              <a:blipFill rotWithShape="1">
                <a:blip r:embed="rId2"/>
                <a:stretch>
                  <a:fillRect l="-830" t="-597" r="-151"/>
                </a:stretch>
              </a:blipFill>
            </p:spPr>
            <p:txBody>
              <a:bodyPr/>
              <a:lstStyle/>
              <a:p>
                <a:r>
                  <a:rPr lang="en-US">
                    <a:noFill/>
                  </a:rPr>
                  <a:t> </a:t>
                </a:r>
              </a:p>
            </p:txBody>
          </p:sp>
        </mc:Fallback>
      </mc:AlternateContent>
      <p:sp>
        <p:nvSpPr>
          <p:cNvPr id="4" name="Slide Number Placeholder 3"/>
          <p:cNvSpPr>
            <a:spLocks noGrp="1"/>
          </p:cNvSpPr>
          <p:nvPr>
            <p:ph type="sldNum" sz="quarter" idx="14"/>
          </p:nvPr>
        </p:nvSpPr>
        <p:spPr/>
        <p:txBody>
          <a:bodyPr/>
          <a:lstStyle/>
          <a:p>
            <a:fld id="{2361D884-7B35-49FB-9233-7A8213574B9D}" type="slidenum">
              <a:rPr lang="en-US">
                <a:solidFill>
                  <a:schemeClr val="accent6">
                    <a:lumMod val="20000"/>
                    <a:lumOff val="80000"/>
                  </a:schemeClr>
                </a:solidFill>
              </a:rPr>
              <a:pPr/>
              <a:t>24</a:t>
            </a:fld>
            <a:endParaRPr lang="en-US">
              <a:solidFill>
                <a:schemeClr val="accent6">
                  <a:lumMod val="20000"/>
                  <a:lumOff val="80000"/>
                </a:schemeClr>
              </a:solidFill>
            </a:endParaRPr>
          </a:p>
        </p:txBody>
      </p:sp>
      <p:sp>
        <p:nvSpPr>
          <p:cNvPr id="2" name="Title 1"/>
          <p:cNvSpPr>
            <a:spLocks noGrp="1"/>
          </p:cNvSpPr>
          <p:nvPr>
            <p:ph type="title"/>
          </p:nvPr>
        </p:nvSpPr>
        <p:spPr>
          <a:xfrm>
            <a:off x="228600" y="381000"/>
            <a:ext cx="8915400" cy="609600"/>
          </a:xfrm>
        </p:spPr>
        <p:txBody>
          <a:bodyPr>
            <a:noAutofit/>
          </a:bodyPr>
          <a:lstStyle/>
          <a:p>
            <a:r>
              <a:rPr lang="en-US" sz="3200" dirty="0">
                <a:latin typeface="Times New Roman" pitchFamily="18" charset="0"/>
                <a:cs typeface="Times New Roman" pitchFamily="18" charset="0"/>
              </a:rPr>
              <a:t>13.5	</a:t>
            </a:r>
            <a:r>
              <a:rPr lang="en-US" sz="3200" dirty="0" smtClean="0">
                <a:latin typeface="Times New Roman" pitchFamily="18" charset="0"/>
                <a:cs typeface="Times New Roman" pitchFamily="18" charset="0"/>
              </a:rPr>
              <a:t>APT VERSUS MPT </a:t>
            </a:r>
            <a:r>
              <a:rPr lang="en-US" sz="3200" dirty="0">
                <a:latin typeface="Times New Roman" pitchFamily="18" charset="0"/>
                <a:cs typeface="Times New Roman" pitchFamily="18" charset="0"/>
              </a:rPr>
              <a:t>AND THE </a:t>
            </a:r>
            <a:r>
              <a:rPr lang="en-US" sz="3200" dirty="0" smtClean="0">
                <a:latin typeface="Times New Roman" pitchFamily="18" charset="0"/>
                <a:cs typeface="Times New Roman" pitchFamily="18" charset="0"/>
              </a:rPr>
              <a:t>CAPM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522145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90600"/>
                <a:ext cx="8305800" cy="5410200"/>
              </a:xfrm>
            </p:spPr>
            <p:txBody>
              <a:bodyPr>
                <a:normAutofit/>
              </a:bodyPr>
              <a:lstStyle/>
              <a:p>
                <a:pPr marL="0" indent="0">
                  <a:lnSpc>
                    <a:spcPct val="100000"/>
                  </a:lnSpc>
                  <a:buNone/>
                </a:pPr>
                <a:r>
                  <a:rPr lang="en-US" sz="2000" dirty="0">
                    <a:solidFill>
                      <a:schemeClr val="accent1"/>
                    </a:solidFill>
                    <a:latin typeface="Times New Roman" pitchFamily="18" charset="0"/>
                    <a:cs typeface="Times New Roman" pitchFamily="18" charset="0"/>
                  </a:rPr>
                  <a:t>T</a:t>
                </a:r>
                <a:r>
                  <a:rPr lang="en-US" sz="2000" dirty="0" smtClean="0">
                    <a:solidFill>
                      <a:schemeClr val="accent1"/>
                    </a:solidFill>
                    <a:latin typeface="Times New Roman" pitchFamily="18" charset="0"/>
                    <a:cs typeface="Times New Roman" pitchFamily="18" charset="0"/>
                  </a:rPr>
                  <a:t>he </a:t>
                </a:r>
                <a14:m>
                  <m:oMath xmlns:m="http://schemas.openxmlformats.org/officeDocument/2006/math">
                    <m:r>
                      <a:rPr lang="en-US" sz="2000" i="1">
                        <a:latin typeface="Cambria Math"/>
                      </a:rPr>
                      <m:t>𝜆</m:t>
                    </m:r>
                  </m:oMath>
                </a14:m>
                <a:r>
                  <a:rPr lang="en-US" sz="2000" dirty="0" smtClean="0">
                    <a:solidFill>
                      <a:schemeClr val="accent1"/>
                    </a:solidFill>
                    <a:latin typeface="Times New Roman" pitchFamily="18" charset="0"/>
                    <a:cs typeface="Times New Roman" pitchFamily="18" charset="0"/>
                  </a:rPr>
                  <a:t>  can be interpreted as the excess return for a portfolio with </a:t>
                </a:r>
                <a14:m>
                  <m:oMath xmlns:m="http://schemas.openxmlformats.org/officeDocument/2006/math">
                    <m:sSub>
                      <m:sSubPr>
                        <m:ctrlPr>
                          <a:rPr lang="en-US" sz="2000" i="1">
                            <a:latin typeface="Cambria Math"/>
                          </a:rPr>
                        </m:ctrlPr>
                      </m:sSubPr>
                      <m:e>
                        <m:r>
                          <a:rPr lang="en-US" sz="2000" i="1">
                            <a:latin typeface="Cambria Math"/>
                          </a:rPr>
                          <m:t>𝑏</m:t>
                        </m:r>
                      </m:e>
                      <m:sub>
                        <m:r>
                          <a:rPr lang="en-US" sz="2000" i="1">
                            <a:latin typeface="Cambria Math"/>
                          </a:rPr>
                          <m:t>𝑖h</m:t>
                        </m:r>
                      </m:sub>
                    </m:sSub>
                  </m:oMath>
                </a14:m>
                <a:r>
                  <a:rPr lang="en-US" sz="2000" dirty="0" smtClean="0">
                    <a:solidFill>
                      <a:schemeClr val="accent1"/>
                    </a:solidFill>
                    <a:latin typeface="Times New Roman" pitchFamily="18" charset="0"/>
                    <a:cs typeface="Times New Roman" pitchFamily="18" charset="0"/>
                  </a:rPr>
                  <a:t>  equal to 1 for one index and </a:t>
                </a:r>
                <a14:m>
                  <m:oMath xmlns:m="http://schemas.openxmlformats.org/officeDocument/2006/math">
                    <m:sSub>
                      <m:sSubPr>
                        <m:ctrlPr>
                          <a:rPr lang="en-US" sz="2000" i="1">
                            <a:latin typeface="Cambria Math"/>
                          </a:rPr>
                        </m:ctrlPr>
                      </m:sSubPr>
                      <m:e>
                        <m:r>
                          <a:rPr lang="en-US" sz="2000" i="1">
                            <a:latin typeface="Cambria Math"/>
                          </a:rPr>
                          <m:t>𝑏</m:t>
                        </m:r>
                      </m:e>
                      <m:sub>
                        <m:r>
                          <a:rPr lang="en-US" sz="2000" i="1">
                            <a:latin typeface="Cambria Math"/>
                          </a:rPr>
                          <m:t>𝑖h</m:t>
                        </m:r>
                      </m:sub>
                    </m:sSub>
                  </m:oMath>
                </a14:m>
                <a:r>
                  <a:rPr lang="en-US" sz="2000" dirty="0" smtClean="0">
                    <a:solidFill>
                      <a:schemeClr val="accent1"/>
                    </a:solidFill>
                    <a:latin typeface="Times New Roman" pitchFamily="18" charset="0"/>
                    <a:cs typeface="Times New Roman" pitchFamily="18" charset="0"/>
                  </a:rPr>
                  <a:t>  equal to zero for all other indexes:</a:t>
                </a:r>
              </a:p>
              <a:p>
                <a:pPr marL="0" indent="0" algn="ctr">
                  <a:lnSpc>
                    <a:spcPct val="100000"/>
                  </a:lnSpc>
                  <a:buNone/>
                </a:pP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1</m:t>
                        </m:r>
                      </m:sub>
                    </m:sSub>
                  </m:oMath>
                </a14:m>
                <a:r>
                  <a:rPr lang="en-US" sz="2000" dirty="0" smtClean="0">
                    <a:solidFill>
                      <a:schemeClr val="accent1"/>
                    </a:solidFill>
                    <a:latin typeface="Times New Roman" pitchFamily="18" charset="0"/>
                    <a:cs typeface="Times New Roman" pitchFamily="18" charset="0"/>
                  </a:rPr>
                  <a:t>  </a:t>
                </a:r>
                <a:r>
                  <a:rPr lang="en-US" sz="2000" dirty="0">
                    <a:solidFill>
                      <a:schemeClr val="accent1"/>
                    </a:solidFill>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oMath>
                </a14:m>
                <a:endParaRPr lang="en-US" sz="2000" dirty="0">
                  <a:solidFill>
                    <a:schemeClr val="accent1"/>
                  </a:solidFill>
                  <a:latin typeface="Times New Roman" pitchFamily="18" charset="0"/>
                  <a:cs typeface="Times New Roman" pitchFamily="18" charset="0"/>
                </a:endParaRPr>
              </a:p>
              <a:p>
                <a:pPr marL="0" indent="0" algn="ctr">
                  <a:lnSpc>
                    <a:spcPct val="100000"/>
                  </a:lnSpc>
                  <a:buNone/>
                </a:pP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2</m:t>
                        </m:r>
                      </m:sub>
                    </m:sSub>
                  </m:oMath>
                </a14:m>
                <a:r>
                  <a:rPr lang="en-US" sz="2000" dirty="0">
                    <a:solidFill>
                      <a:schemeClr val="accent1"/>
                    </a:solidFill>
                    <a:latin typeface="Times New Roman" pitchFamily="18" charset="0"/>
                    <a:cs typeface="Times New Roman" pitchFamily="18" charset="0"/>
                  </a:rPr>
                  <a:t>  =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a:latin typeface="Cambria Math"/>
                          </a:rPr>
                          <m:t>2</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oMath>
                </a14:m>
                <a:endParaRPr lang="en-US" sz="2000" dirty="0" smtClean="0">
                  <a:solidFill>
                    <a:schemeClr val="accent1"/>
                  </a:solidFill>
                  <a:latin typeface="Times New Roman" pitchFamily="18" charset="0"/>
                  <a:cs typeface="Times New Roman" pitchFamily="18" charset="0"/>
                </a:endParaRPr>
              </a:p>
              <a:p>
                <a:pPr marL="0" indent="0">
                  <a:lnSpc>
                    <a:spcPct val="100000"/>
                  </a:lnSpc>
                  <a:buNone/>
                </a:pPr>
                <a:r>
                  <a:rPr lang="en-US" sz="2000" dirty="0">
                    <a:solidFill>
                      <a:schemeClr val="accent1"/>
                    </a:solidFill>
                    <a:latin typeface="Times New Roman" pitchFamily="18" charset="0"/>
                    <a:cs typeface="Times New Roman" pitchFamily="18" charset="0"/>
                  </a:rPr>
                  <a:t>Presuming that the CAPM holds, the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h</m:t>
                        </m:r>
                      </m:sub>
                    </m:sSub>
                  </m:oMath>
                </a14:m>
                <a:r>
                  <a:rPr lang="en-US" sz="2000" dirty="0">
                    <a:solidFill>
                      <a:schemeClr val="accent1"/>
                    </a:solidFill>
                    <a:latin typeface="Times New Roman" pitchFamily="18" charset="0"/>
                    <a:cs typeface="Times New Roman" pitchFamily="18" charset="0"/>
                  </a:rPr>
                  <a:t>  can be rewritten in terms of their equilibrium return </a:t>
                </a:r>
                <a:r>
                  <a:rPr lang="en-US" sz="2000" dirty="0" smtClean="0">
                    <a:solidFill>
                      <a:schemeClr val="accent1"/>
                    </a:solidFill>
                    <a:latin typeface="Times New Roman" pitchFamily="18" charset="0"/>
                    <a:cs typeface="Times New Roman" pitchFamily="18" charset="0"/>
                  </a:rPr>
                  <a:t>as </a:t>
                </a:r>
                <a:r>
                  <a:rPr lang="en-US" sz="2000" dirty="0">
                    <a:solidFill>
                      <a:schemeClr val="accent1"/>
                    </a:solidFill>
                    <a:latin typeface="Times New Roman" pitchFamily="18" charset="0"/>
                    <a:cs typeface="Times New Roman" pitchFamily="18" charset="0"/>
                  </a:rPr>
                  <a:t>defined by the CAPM</a:t>
                </a:r>
                <a:r>
                  <a:rPr lang="en-US" sz="2000" dirty="0" smtClean="0">
                    <a:solidFill>
                      <a:schemeClr val="accent1"/>
                    </a:solidFill>
                    <a:latin typeface="Times New Roman" pitchFamily="18" charset="0"/>
                    <a:cs typeface="Times New Roman" pitchFamily="18" charset="0"/>
                  </a:rPr>
                  <a:t>:</a:t>
                </a:r>
              </a:p>
              <a:p>
                <a:pPr marL="0" indent="0" algn="ctr">
                  <a:lnSpc>
                    <a:spcPct val="100000"/>
                  </a:lnSpc>
                  <a:buNone/>
                </a:pP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1</m:t>
                        </m:r>
                      </m:sub>
                    </m:sSub>
                  </m:oMath>
                </a14:m>
                <a:r>
                  <a:rPr lang="en-US" sz="2000" dirty="0" smtClean="0">
                    <a:solidFill>
                      <a:schemeClr val="accent1"/>
                    </a:solidFill>
                    <a:latin typeface="Times New Roman" pitchFamily="18" charset="0"/>
                    <a:cs typeface="Times New Roman" pitchFamily="18" charset="0"/>
                  </a:rPr>
                  <a:t>= </a:t>
                </a:r>
                <a:r>
                  <a:rPr lang="en-US" sz="2000" i="1" dirty="0" smtClean="0">
                    <a:solidFill>
                      <a:schemeClr val="accent1"/>
                    </a:solidFill>
                    <a:latin typeface="Times New Roman" pitchFamily="18" charset="0"/>
                    <a:cs typeface="Times New Roman" pitchFamily="18" charset="0"/>
                  </a:rPr>
                  <a:t>c</a:t>
                </a:r>
                <a:r>
                  <a:rPr lang="en-US" sz="2000" baseline="-25000" dirty="0" smtClean="0">
                    <a:solidFill>
                      <a:schemeClr val="accent1"/>
                    </a:solidFill>
                    <a:latin typeface="Times New Roman" pitchFamily="18" charset="0"/>
                    <a:cs typeface="Times New Roman" pitchFamily="18" charset="0"/>
                  </a:rPr>
                  <a:t>1</a:t>
                </a:r>
                <a14:m>
                  <m:oMath xmlns:m="http://schemas.openxmlformats.org/officeDocument/2006/math">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a14:m>
                <a:endParaRPr lang="en-US" sz="2000" dirty="0" smtClean="0">
                  <a:solidFill>
                    <a:schemeClr val="accent1"/>
                  </a:solidFill>
                  <a:latin typeface="Times New Roman" pitchFamily="18" charset="0"/>
                  <a:cs typeface="Times New Roman" pitchFamily="18" charset="0"/>
                </a:endParaRPr>
              </a:p>
              <a:p>
                <a:pPr marL="0" indent="0" algn="ctr">
                  <a:lnSpc>
                    <a:spcPct val="100000"/>
                  </a:lnSpc>
                  <a:buNone/>
                </a:pP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2</m:t>
                        </m:r>
                      </m:sub>
                    </m:sSub>
                  </m:oMath>
                </a14:m>
                <a:r>
                  <a:rPr lang="en-US" sz="2000" dirty="0" smtClean="0">
                    <a:solidFill>
                      <a:schemeClr val="accent1"/>
                    </a:solidFill>
                    <a:latin typeface="Times New Roman" pitchFamily="18" charset="0"/>
                    <a:cs typeface="Times New Roman" pitchFamily="18" charset="0"/>
                  </a:rPr>
                  <a:t>= </a:t>
                </a:r>
                <a:r>
                  <a:rPr lang="en-US" sz="2000" i="1" dirty="0" smtClean="0">
                    <a:solidFill>
                      <a:schemeClr val="accent1"/>
                    </a:solidFill>
                    <a:latin typeface="Times New Roman" pitchFamily="18" charset="0"/>
                    <a:cs typeface="Times New Roman" pitchFamily="18" charset="0"/>
                  </a:rPr>
                  <a:t>c</a:t>
                </a:r>
                <a:r>
                  <a:rPr lang="en-US" sz="2000" baseline="-25000" dirty="0" smtClean="0">
                    <a:solidFill>
                      <a:schemeClr val="accent1"/>
                    </a:solidFill>
                    <a:latin typeface="Times New Roman" pitchFamily="18" charset="0"/>
                    <a:cs typeface="Times New Roman" pitchFamily="18" charset="0"/>
                  </a:rPr>
                  <a:t>2</a:t>
                </a:r>
                <a14:m>
                  <m:oMath xmlns:m="http://schemas.openxmlformats.org/officeDocument/2006/math">
                    <m:d>
                      <m:dPr>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a14:m>
                <a:endParaRPr lang="en-US" sz="2000" dirty="0" smtClean="0">
                  <a:solidFill>
                    <a:schemeClr val="accent1"/>
                  </a:solidFill>
                  <a:latin typeface="Times New Roman" pitchFamily="18" charset="0"/>
                  <a:cs typeface="Times New Roman" pitchFamily="18" charset="0"/>
                </a:endParaRPr>
              </a:p>
              <a:p>
                <a:pPr marL="0" indent="0">
                  <a:lnSpc>
                    <a:spcPct val="100000"/>
                  </a:lnSpc>
                  <a:buNone/>
                </a:pPr>
                <a:r>
                  <a:rPr lang="en-US" sz="2000" dirty="0" smtClean="0">
                    <a:solidFill>
                      <a:schemeClr val="accent1"/>
                    </a:solidFill>
                    <a:latin typeface="Times New Roman" pitchFamily="18" charset="0"/>
                    <a:cs typeface="Times New Roman" pitchFamily="18" charset="0"/>
                  </a:rPr>
                  <a:t>By </a:t>
                </a:r>
                <a:r>
                  <a:rPr lang="en-US" sz="2000" dirty="0">
                    <a:solidFill>
                      <a:schemeClr val="accent1"/>
                    </a:solidFill>
                    <a:latin typeface="Times New Roman" pitchFamily="18" charset="0"/>
                    <a:cs typeface="Times New Roman" pitchFamily="18" charset="0"/>
                  </a:rPr>
                  <a:t>substituting the equalities of (13.22) into the APT equation of (13.21</a:t>
                </a:r>
                <a:r>
                  <a:rPr lang="en-US" sz="2000" dirty="0" smtClean="0">
                    <a:solidFill>
                      <a:schemeClr val="accent1"/>
                    </a:solidFill>
                    <a:latin typeface="Times New Roman" pitchFamily="18" charset="0"/>
                    <a:cs typeface="Times New Roman" pitchFamily="18" charset="0"/>
                  </a:rPr>
                  <a:t>):</a:t>
                </a:r>
              </a:p>
              <a:p>
                <a:pPr marL="0" indent="0" algn="ctr">
                  <a:lnSpc>
                    <a:spcPct val="100000"/>
                  </a:lnSpc>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1</m:t>
                              </m:r>
                            </m:sub>
                          </m:sSub>
                          <m:sSub>
                            <m:sSubPr>
                              <m:ctrlPr>
                                <a:rPr lang="en-US" sz="2000" i="1">
                                  <a:latin typeface="Cambria Math"/>
                                </a:rPr>
                              </m:ctrlPr>
                            </m:sSubPr>
                            <m:e>
                              <m:r>
                                <a:rPr lang="en-US" sz="2000" i="1">
                                  <a:latin typeface="Cambria Math"/>
                                </a:rPr>
                                <m:t>𝑐</m:t>
                              </m:r>
                            </m:e>
                            <m:sub>
                              <m:r>
                                <a:rPr lang="en-US" sz="2000">
                                  <a:latin typeface="Cambria Math"/>
                                </a:rPr>
                                <m:t>1</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2</m:t>
                              </m:r>
                            </m:sub>
                          </m:sSub>
                          <m:sSub>
                            <m:sSubPr>
                              <m:ctrlPr>
                                <a:rPr lang="en-US" sz="2000" i="1">
                                  <a:latin typeface="Cambria Math"/>
                                </a:rPr>
                              </m:ctrlPr>
                            </m:sSubPr>
                            <m:e>
                              <m:r>
                                <a:rPr lang="en-US" sz="2000" i="1">
                                  <a:latin typeface="Cambria Math"/>
                                </a:rPr>
                                <m:t>𝑐</m:t>
                              </m:r>
                            </m:e>
                            <m:sub>
                              <m:r>
                                <a:rPr lang="en-US" sz="2000">
                                  <a:latin typeface="Cambria Math"/>
                                </a:rPr>
                                <m:t>2</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dirty="0" smtClean="0">
                  <a:solidFill>
                    <a:schemeClr val="accent1"/>
                  </a:solidFill>
                  <a:latin typeface="Times New Roman" pitchFamily="18" charset="0"/>
                  <a:cs typeface="Times New Roman"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1</m:t>
                              </m:r>
                            </m:sub>
                          </m:sSub>
                          <m:sSub>
                            <m:sSubPr>
                              <m:ctrlPr>
                                <a:rPr lang="en-US" sz="2000" i="1">
                                  <a:latin typeface="Cambria Math"/>
                                </a:rPr>
                              </m:ctrlPr>
                            </m:sSubPr>
                            <m:e>
                              <m:r>
                                <a:rPr lang="en-US" sz="2000" i="1">
                                  <a:latin typeface="Cambria Math"/>
                                </a:rPr>
                                <m:t>𝑐</m:t>
                              </m:r>
                            </m:e>
                            <m:sub>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2</m:t>
                              </m:r>
                            </m:sub>
                          </m:sSub>
                          <m:sSub>
                            <m:sSubPr>
                              <m:ctrlPr>
                                <a:rPr lang="en-US" sz="2000" i="1">
                                  <a:latin typeface="Cambria Math"/>
                                </a:rPr>
                              </m:ctrlPr>
                            </m:sSubPr>
                            <m:e>
                              <m:r>
                                <a:rPr lang="en-US" sz="2000" i="1">
                                  <a:latin typeface="Cambria Math"/>
                                </a:rPr>
                                <m:t>𝑐</m:t>
                              </m:r>
                            </m:e>
                            <m:sub>
                              <m:r>
                                <a:rPr lang="en-US" sz="2000">
                                  <a:latin typeface="Cambria Math"/>
                                </a:rPr>
                                <m:t>2</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dirty="0" smtClean="0">
                  <a:solidFill>
                    <a:schemeClr val="accent1"/>
                  </a:solidFill>
                  <a:latin typeface="Times New Roman" pitchFamily="18" charset="0"/>
                  <a:cs typeface="Times New Roman" pitchFamily="18" charset="0"/>
                </a:endParaRPr>
              </a:p>
              <a:p>
                <a:pPr marL="0" indent="0" algn="ctr">
                  <a:lnSpc>
                    <a:spcPct val="100000"/>
                  </a:lnSpc>
                  <a:buNone/>
                </a:pPr>
                <a:r>
                  <a:rPr lang="en-US" sz="2000" dirty="0">
                    <a:solidFill>
                      <a:schemeClr val="accent1"/>
                    </a:solidFill>
                    <a:latin typeface="Times New Roman" pitchFamily="18" charset="0"/>
                    <a:cs typeface="Times New Roman" pitchFamily="18" charset="0"/>
                  </a:rPr>
                  <a:t>Now </a:t>
                </a:r>
                <a14:m>
                  <m:oMath xmlns:m="http://schemas.openxmlformats.org/officeDocument/2006/math">
                    <m:sSub>
                      <m:sSubPr>
                        <m:ctrlPr>
                          <a:rPr lang="en-US" sz="2000" i="1">
                            <a:latin typeface="Cambria Math"/>
                          </a:rPr>
                        </m:ctrlPr>
                      </m:sSubPr>
                      <m:e>
                        <m:r>
                          <a:rPr lang="en-US" sz="2000" i="1">
                            <a:latin typeface="Cambria Math"/>
                          </a:rPr>
                          <m:t>𝛽</m:t>
                        </m:r>
                      </m:e>
                      <m:sub>
                        <m:r>
                          <a:rPr lang="en-US" sz="2000" i="1">
                            <a:latin typeface="Cambria Math"/>
                          </a:rPr>
                          <m:t>𝑖</m:t>
                        </m:r>
                      </m:sub>
                    </m:sSub>
                  </m:oMath>
                </a14:m>
                <a:r>
                  <a:rPr lang="en-US" sz="2000" dirty="0">
                    <a:solidFill>
                      <a:schemeClr val="accent1"/>
                    </a:solidFill>
                    <a:latin typeface="Times New Roman" pitchFamily="18" charset="0"/>
                    <a:cs typeface="Times New Roman" pitchFamily="18" charset="0"/>
                  </a:rPr>
                  <a:t>  needs to be defined to be equal to </a:t>
                </a:r>
                <a14:m>
                  <m:oMath xmlns:m="http://schemas.openxmlformats.org/officeDocument/2006/math">
                    <m:d>
                      <m:dPr>
                        <m:ctrlPr>
                          <a:rPr lang="en-US" sz="2000" i="1">
                            <a:latin typeface="Cambria Math"/>
                          </a:rPr>
                        </m:ctrlPr>
                      </m:dPr>
                      <m:e>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1</m:t>
                            </m:r>
                          </m:sub>
                        </m:sSub>
                        <m:sSub>
                          <m:sSubPr>
                            <m:ctrlPr>
                              <a:rPr lang="en-US" sz="2000" i="1">
                                <a:latin typeface="Cambria Math"/>
                              </a:rPr>
                            </m:ctrlPr>
                          </m:sSubPr>
                          <m:e>
                            <m:r>
                              <a:rPr lang="en-US" sz="2000" i="1">
                                <a:latin typeface="Cambria Math"/>
                              </a:rPr>
                              <m:t>𝑐</m:t>
                            </m:r>
                          </m:e>
                          <m:sub>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2</m:t>
                            </m:r>
                          </m:sub>
                        </m:sSub>
                        <m:sSub>
                          <m:sSubPr>
                            <m:ctrlPr>
                              <a:rPr lang="en-US" sz="2000" i="1">
                                <a:latin typeface="Cambria Math"/>
                              </a:rPr>
                            </m:ctrlPr>
                          </m:sSubPr>
                          <m:e>
                            <m:r>
                              <a:rPr lang="en-US" sz="2000" i="1">
                                <a:latin typeface="Cambria Math"/>
                              </a:rPr>
                              <m:t>𝑐</m:t>
                            </m:r>
                          </m:e>
                          <m:sub>
                            <m:r>
                              <a:rPr lang="en-US" sz="2000">
                                <a:latin typeface="Cambria Math"/>
                              </a:rPr>
                              <m:t>2</m:t>
                            </m:r>
                          </m:sub>
                        </m:sSub>
                      </m:e>
                    </m:d>
                  </m:oMath>
                </a14:m>
                <a:r>
                  <a:rPr lang="en-US" sz="2000" dirty="0">
                    <a:solidFill>
                      <a:schemeClr val="accent1"/>
                    </a:solidFill>
                    <a:latin typeface="Times New Roman" pitchFamily="18" charset="0"/>
                    <a:cs typeface="Times New Roman" pitchFamily="18" charset="0"/>
                  </a:rPr>
                  <a:t>  in order to have the pricing relationship for  </a:t>
                </a: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𝑖</m:t>
                        </m:r>
                      </m:sub>
                    </m:sSub>
                  </m:oMath>
                </a14:m>
                <a:r>
                  <a:rPr lang="en-US" sz="2000" dirty="0">
                    <a:solidFill>
                      <a:schemeClr val="accent1"/>
                    </a:solidFill>
                    <a:latin typeface="Times New Roman" pitchFamily="18" charset="0"/>
                    <a:cs typeface="Times New Roman" pitchFamily="18" charset="0"/>
                  </a:rPr>
                  <a:t> expressed within the CAPM framework</a:t>
                </a:r>
                <a:r>
                  <a:rPr lang="en-US" sz="2000" dirty="0" smtClean="0">
                    <a:solidFill>
                      <a:schemeClr val="accent1"/>
                    </a:solidFill>
                    <a:latin typeface="Times New Roman" pitchFamily="18" charset="0"/>
                    <a:cs typeface="Times New Roman" pitchFamily="18" charset="0"/>
                  </a:rPr>
                  <a:t>:</a:t>
                </a:r>
              </a:p>
              <a:p>
                <a:pPr marL="0" indent="0" algn="ctr">
                  <a:lnSpc>
                    <a:spcPct val="100000"/>
                  </a:lnSpc>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dirty="0">
                  <a:solidFill>
                    <a:schemeClr val="accent1"/>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90600"/>
                <a:ext cx="8305800" cy="5410200"/>
              </a:xfrm>
              <a:blipFill rotWithShape="1">
                <a:blip r:embed="rId2"/>
                <a:stretch>
                  <a:fillRect l="-808" t="-564" r="-1175" b="-1431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25</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13.5	APT VERSUS MPT AND THE CAPM</a:t>
            </a:r>
          </a:p>
        </p:txBody>
      </p:sp>
    </p:spTree>
    <p:extLst>
      <p:ext uri="{BB962C8B-B14F-4D97-AF65-F5344CB8AC3E}">
        <p14:creationId xmlns:p14="http://schemas.microsoft.com/office/powerpoint/2010/main" val="389334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305800" cy="4525965"/>
          </a:xfrm>
        </p:spPr>
        <p:txBody>
          <a:bodyPr>
            <a:normAutofit/>
          </a:bodyPr>
          <a:lstStyle/>
          <a:p>
            <a:pPr marL="0" indent="0">
              <a:lnSpc>
                <a:spcPct val="100000"/>
              </a:lnSpc>
              <a:buNone/>
            </a:pPr>
            <a:r>
              <a:rPr lang="en-US" sz="2000" b="1" dirty="0">
                <a:solidFill>
                  <a:schemeClr val="accent1"/>
                </a:solidFill>
                <a:latin typeface="Times New Roman" pitchFamily="18" charset="0"/>
                <a:cs typeface="Times New Roman" pitchFamily="18" charset="0"/>
              </a:rPr>
              <a:t>The following assumptions are required for the CAPM but not the APT.</a:t>
            </a:r>
          </a:p>
          <a:p>
            <a:pPr marL="0" indent="0">
              <a:lnSpc>
                <a:spcPct val="100000"/>
              </a:lnSpc>
              <a:buNone/>
            </a:pPr>
            <a:r>
              <a:rPr lang="en-US" sz="2000" b="1" dirty="0">
                <a:solidFill>
                  <a:schemeClr val="accent1"/>
                </a:solidFill>
                <a:latin typeface="Times New Roman" pitchFamily="18" charset="0"/>
                <a:cs typeface="Times New Roman" pitchFamily="18" charset="0"/>
              </a:rPr>
              <a:t>(</a:t>
            </a:r>
            <a:r>
              <a:rPr lang="en-US" sz="2000" b="1" dirty="0" smtClean="0">
                <a:solidFill>
                  <a:schemeClr val="accent1"/>
                </a:solidFill>
                <a:latin typeface="Times New Roman" pitchFamily="18" charset="0"/>
                <a:cs typeface="Times New Roman" pitchFamily="18" charset="0"/>
              </a:rPr>
              <a:t>1)  The </a:t>
            </a:r>
            <a:r>
              <a:rPr lang="en-US" sz="2000" b="1" dirty="0">
                <a:solidFill>
                  <a:schemeClr val="accent1"/>
                </a:solidFill>
                <a:latin typeface="Times New Roman" pitchFamily="18" charset="0"/>
                <a:cs typeface="Times New Roman" pitchFamily="18" charset="0"/>
              </a:rPr>
              <a:t>CAPM is restricted to a single-period planning horizon.</a:t>
            </a:r>
          </a:p>
          <a:p>
            <a:pPr marL="0" indent="0">
              <a:lnSpc>
                <a:spcPct val="100000"/>
              </a:lnSpc>
              <a:buNone/>
            </a:pPr>
            <a:endParaRPr lang="en-US" sz="2000" b="1" dirty="0" smtClean="0">
              <a:solidFill>
                <a:schemeClr val="accent1"/>
              </a:solidFill>
              <a:latin typeface="Times New Roman" pitchFamily="18" charset="0"/>
              <a:cs typeface="Times New Roman" pitchFamily="18" charset="0"/>
            </a:endParaRPr>
          </a:p>
          <a:p>
            <a:pPr marL="0" indent="0">
              <a:lnSpc>
                <a:spcPct val="100000"/>
              </a:lnSpc>
              <a:buNone/>
            </a:pPr>
            <a:r>
              <a:rPr lang="en-US" sz="2000" b="1" dirty="0" smtClean="0">
                <a:solidFill>
                  <a:schemeClr val="accent1"/>
                </a:solidFill>
                <a:latin typeface="Times New Roman" pitchFamily="18" charset="0"/>
                <a:cs typeface="Times New Roman" pitchFamily="18" charset="0"/>
              </a:rPr>
              <a:t>(2)  The </a:t>
            </a:r>
            <a:r>
              <a:rPr lang="en-US" sz="2000" b="1" dirty="0">
                <a:solidFill>
                  <a:schemeClr val="accent1"/>
                </a:solidFill>
                <a:latin typeface="Times New Roman" pitchFamily="18" charset="0"/>
                <a:cs typeface="Times New Roman" pitchFamily="18" charset="0"/>
              </a:rPr>
              <a:t>CAPM is restricted to rates of price change that conform to a </a:t>
            </a:r>
            <a:r>
              <a:rPr lang="en-US" sz="2000" b="1" dirty="0" smtClean="0">
                <a:solidFill>
                  <a:schemeClr val="accent1"/>
                </a:solidFill>
                <a:latin typeface="Times New Roman" pitchFamily="18" charset="0"/>
                <a:cs typeface="Times New Roman" pitchFamily="18" charset="0"/>
              </a:rPr>
              <a:t>   normal </a:t>
            </a:r>
            <a:r>
              <a:rPr lang="en-US" sz="2000" b="1" dirty="0">
                <a:solidFill>
                  <a:schemeClr val="accent1"/>
                </a:solidFill>
                <a:latin typeface="Times New Roman" pitchFamily="18" charset="0"/>
                <a:cs typeface="Times New Roman" pitchFamily="18" charset="0"/>
              </a:rPr>
              <a:t>(or log normal) empirical probability distribution of returns. </a:t>
            </a:r>
          </a:p>
          <a:p>
            <a:pPr marL="0" indent="0">
              <a:lnSpc>
                <a:spcPct val="100000"/>
              </a:lnSpc>
              <a:buNone/>
            </a:pPr>
            <a:endParaRPr lang="en-US" sz="2000" b="1" dirty="0" smtClean="0">
              <a:solidFill>
                <a:schemeClr val="accent1"/>
              </a:solidFill>
              <a:latin typeface="Times New Roman" pitchFamily="18" charset="0"/>
              <a:cs typeface="Times New Roman" pitchFamily="18" charset="0"/>
            </a:endParaRPr>
          </a:p>
          <a:p>
            <a:pPr marL="0" indent="0">
              <a:lnSpc>
                <a:spcPct val="100000"/>
              </a:lnSpc>
              <a:buNone/>
            </a:pPr>
            <a:r>
              <a:rPr lang="en-US" sz="2000" b="1" dirty="0" smtClean="0">
                <a:solidFill>
                  <a:schemeClr val="accent1"/>
                </a:solidFill>
                <a:latin typeface="Times New Roman" pitchFamily="18" charset="0"/>
                <a:cs typeface="Times New Roman" pitchFamily="18" charset="0"/>
              </a:rPr>
              <a:t>(3)  The </a:t>
            </a:r>
            <a:r>
              <a:rPr lang="en-US" sz="2000" b="1" dirty="0">
                <a:solidFill>
                  <a:schemeClr val="accent1"/>
                </a:solidFill>
                <a:latin typeface="Times New Roman" pitchFamily="18" charset="0"/>
                <a:cs typeface="Times New Roman" pitchFamily="18" charset="0"/>
              </a:rPr>
              <a:t>CAPM depends on rather strong assumptions about investors’ utility functions in order to generate a two-parameter model.</a:t>
            </a:r>
          </a:p>
          <a:p>
            <a:pPr marL="0" indent="0">
              <a:lnSpc>
                <a:spcPct val="100000"/>
              </a:lnSpc>
              <a:buNone/>
            </a:pPr>
            <a:endParaRPr lang="en-US" sz="2000" b="1" dirty="0" smtClean="0">
              <a:solidFill>
                <a:schemeClr val="accent1"/>
              </a:solidFill>
              <a:latin typeface="Times New Roman" pitchFamily="18" charset="0"/>
              <a:cs typeface="Times New Roman" pitchFamily="18" charset="0"/>
            </a:endParaRPr>
          </a:p>
          <a:p>
            <a:pPr marL="0" indent="0">
              <a:lnSpc>
                <a:spcPct val="100000"/>
              </a:lnSpc>
              <a:buNone/>
            </a:pPr>
            <a:r>
              <a:rPr lang="en-US" sz="2000" b="1" dirty="0" smtClean="0">
                <a:solidFill>
                  <a:schemeClr val="accent1"/>
                </a:solidFill>
                <a:latin typeface="Times New Roman" pitchFamily="18" charset="0"/>
                <a:cs typeface="Times New Roman" pitchFamily="18" charset="0"/>
              </a:rPr>
              <a:t>(4)  The </a:t>
            </a:r>
            <a:r>
              <a:rPr lang="en-US" sz="2000" b="1" dirty="0">
                <a:solidFill>
                  <a:schemeClr val="accent1"/>
                </a:solidFill>
                <a:latin typeface="Times New Roman" pitchFamily="18" charset="0"/>
                <a:cs typeface="Times New Roman" pitchFamily="18" charset="0"/>
              </a:rPr>
              <a:t>CAPM requires the existence of a market portfolio that is a uniquely desirable investment medium.</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26</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13.5	APT VERSUS MPT AND THE CAPM</a:t>
            </a:r>
          </a:p>
        </p:txBody>
      </p:sp>
    </p:spTree>
    <p:extLst>
      <p:ext uri="{BB962C8B-B14F-4D97-AF65-F5344CB8AC3E}">
        <p14:creationId xmlns:p14="http://schemas.microsoft.com/office/powerpoint/2010/main" val="4281316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66801"/>
                <a:ext cx="8305800" cy="5059364"/>
              </a:xfrm>
            </p:spPr>
            <p:txBody>
              <a:bodyPr>
                <a:normAutofit/>
              </a:bodyPr>
              <a:lstStyle/>
              <a:p>
                <a:pPr marL="0" indent="0">
                  <a:lnSpc>
                    <a:spcPct val="100000"/>
                  </a:lnSpc>
                  <a:buNone/>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intertemporal</a:t>
                </a:r>
                <a:r>
                  <a:rPr lang="en-US" sz="2000" dirty="0">
                    <a:latin typeface="Times New Roman" pitchFamily="18" charset="0"/>
                    <a:cs typeface="Times New Roman" pitchFamily="18" charset="0"/>
                  </a:rPr>
                  <a:t> CAPM developed by Merton (1973) can be defined </a:t>
                </a:r>
                <a:r>
                  <a:rPr lang="en-US" sz="2000" dirty="0" smtClean="0">
                    <a:latin typeface="Times New Roman" pitchFamily="18" charset="0"/>
                    <a:cs typeface="Times New Roman" pitchFamily="18" charset="0"/>
                  </a:rPr>
                  <a:t>as:</a:t>
                </a:r>
              </a:p>
              <a:p>
                <a:pPr marL="0" indent="0">
                  <a:lnSpc>
                    <a:spcPct val="100000"/>
                  </a:lnSpc>
                  <a:buNone/>
                </a:pPr>
                <a:endParaRPr lang="en-US" sz="2000" dirty="0" smtClean="0">
                  <a:latin typeface="Times New Roman" pitchFamily="18" charset="0"/>
                  <a:cs typeface="Times New Roman"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1</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2</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𝑛</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dirty="0" smtClean="0">
                  <a:solidFill>
                    <a:srgbClr val="0C0C0C"/>
                  </a:solidFill>
                  <a:latin typeface="Times New Roman" pitchFamily="18" charset="0"/>
                  <a:cs typeface="Times New Roman" pitchFamily="18" charset="0"/>
                </a:endParaRPr>
              </a:p>
              <a:p>
                <a:pPr marL="0" indent="0">
                  <a:lnSpc>
                    <a:spcPct val="100000"/>
                  </a:lnSpc>
                  <a:buNone/>
                </a:pP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𝑖</m:t>
                        </m:r>
                      </m:sub>
                    </m:sSub>
                  </m:oMath>
                </a14:m>
                <a:r>
                  <a:rPr lang="en-US" sz="2000" dirty="0" smtClean="0">
                    <a:solidFill>
                      <a:srgbClr val="0C0C0C"/>
                    </a:solidFill>
                    <a:latin typeface="Times New Roman" pitchFamily="18" charset="0"/>
                    <a:cs typeface="Times New Roman" pitchFamily="18" charset="0"/>
                  </a:rPr>
                  <a:t>= expected return on security I</a:t>
                </a:r>
              </a:p>
              <a:p>
                <a:pPr marL="0" indent="0">
                  <a:lnSpc>
                    <a:spcPct val="100000"/>
                  </a:lnSpc>
                  <a:buNone/>
                </a:pPr>
                <a14:m>
                  <m:oMath xmlns:m="http://schemas.openxmlformats.org/officeDocument/2006/math">
                    <m:sSub>
                      <m:sSubPr>
                        <m:ctrlPr>
                          <a:rPr lang="en-US" sz="2000" i="1">
                            <a:latin typeface="Cambria Math"/>
                          </a:rPr>
                        </m:ctrlPr>
                      </m:sSubPr>
                      <m:e>
                        <m:r>
                          <a:rPr lang="en-US" sz="2000" i="1">
                            <a:latin typeface="Cambria Math"/>
                          </a:rPr>
                          <m:t>𝑅</m:t>
                        </m:r>
                      </m:e>
                      <m:sub>
                        <m:r>
                          <a:rPr lang="en-US" sz="2000" i="1">
                            <a:latin typeface="Cambria Math"/>
                          </a:rPr>
                          <m:t>𝑓</m:t>
                        </m:r>
                      </m:sub>
                    </m:sSub>
                  </m:oMath>
                </a14:m>
                <a:r>
                  <a:rPr lang="en-US" sz="2000" dirty="0" smtClean="0">
                    <a:solidFill>
                      <a:srgbClr val="0C0C0C"/>
                    </a:solidFill>
                    <a:latin typeface="Times New Roman" pitchFamily="18" charset="0"/>
                    <a:cs typeface="Times New Roman" pitchFamily="18" charset="0"/>
                  </a:rPr>
                  <a:t>= risk free rate</a:t>
                </a:r>
              </a:p>
              <a:p>
                <a:pPr marL="0" indent="0">
                  <a:lnSpc>
                    <a:spcPct val="100000"/>
                  </a:lnSpc>
                  <a:buNone/>
                </a:pP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oMath>
                </a14:m>
                <a:r>
                  <a:rPr lang="en-US" sz="2000" dirty="0" smtClean="0">
                    <a:solidFill>
                      <a:srgbClr val="0C0C0C"/>
                    </a:solidFill>
                    <a:latin typeface="Times New Roman" pitchFamily="18" charset="0"/>
                    <a:cs typeface="Times New Roman" pitchFamily="18" charset="0"/>
                  </a:rPr>
                  <a:t>= expected market rate of return</a:t>
                </a:r>
              </a:p>
              <a:p>
                <a:pPr marL="0" indent="0">
                  <a:lnSpc>
                    <a:spcPct val="100000"/>
                  </a:lnSpc>
                  <a:buNone/>
                </a:pPr>
                <a14:m>
                  <m:oMathPara xmlns:m="http://schemas.openxmlformats.org/officeDocument/2006/math">
                    <m:oMathParaPr>
                      <m:jc m:val="left"/>
                    </m:oMathParaPr>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𝑛</m:t>
                          </m:r>
                        </m:sub>
                      </m:sSub>
                      <m:r>
                        <a:rPr lang="en-US" sz="2000">
                          <a:latin typeface="Cambria Math"/>
                        </a:rPr>
                        <m:t>=</m:t>
                      </m:r>
                      <m:r>
                        <m:rPr>
                          <m:sty m:val="p"/>
                        </m:rPr>
                        <a:rPr lang="en-US" sz="2000">
                          <a:latin typeface="Cambria Math"/>
                        </a:rPr>
                        <m:t>the</m:t>
                      </m:r>
                      <m:r>
                        <a:rPr lang="en-US" sz="2000">
                          <a:latin typeface="Cambria Math"/>
                        </a:rPr>
                        <m:t> </m:t>
                      </m:r>
                      <m:r>
                        <m:rPr>
                          <m:sty m:val="p"/>
                        </m:rPr>
                        <a:rPr lang="en-US" sz="2000">
                          <a:latin typeface="Cambria Math"/>
                        </a:rPr>
                        <m:t>expected</m:t>
                      </m:r>
                      <m:r>
                        <a:rPr lang="en-US" sz="2000">
                          <a:latin typeface="Cambria Math"/>
                        </a:rPr>
                        <m:t> </m:t>
                      </m:r>
                      <m:r>
                        <m:rPr>
                          <m:sty m:val="p"/>
                        </m:rPr>
                        <a:rPr lang="en-US" sz="2000">
                          <a:latin typeface="Cambria Math"/>
                        </a:rPr>
                        <m:t>return</m:t>
                      </m:r>
                      <m:r>
                        <a:rPr lang="en-US" sz="2000">
                          <a:latin typeface="Cambria Math"/>
                        </a:rPr>
                        <m:t> </m:t>
                      </m:r>
                      <m:r>
                        <m:rPr>
                          <m:sty m:val="p"/>
                        </m:rPr>
                        <a:rPr lang="en-US" sz="2000">
                          <a:latin typeface="Cambria Math"/>
                        </a:rPr>
                        <m:t>on</m:t>
                      </m:r>
                      <m:r>
                        <a:rPr lang="en-US" sz="2000">
                          <a:latin typeface="Cambria Math"/>
                        </a:rPr>
                        <m:t> </m:t>
                      </m:r>
                      <m:r>
                        <m:rPr>
                          <m:sty m:val="p"/>
                        </m:rPr>
                        <a:rPr lang="en-US" sz="2000">
                          <a:latin typeface="Cambria Math"/>
                        </a:rPr>
                        <m:t>the</m:t>
                      </m:r>
                      <m:r>
                        <a:rPr lang="en-US" sz="2000">
                          <a:latin typeface="Cambria Math"/>
                        </a:rPr>
                        <m:t> </m:t>
                      </m:r>
                      <m:r>
                        <m:rPr>
                          <m:sty m:val="p"/>
                        </m:rPr>
                        <a:rPr lang="en-US" sz="2000">
                          <a:latin typeface="Cambria Math"/>
                        </a:rPr>
                        <m:t>asset</m:t>
                      </m:r>
                      <m:r>
                        <a:rPr lang="en-US" sz="2000">
                          <a:latin typeface="Cambria Math"/>
                        </a:rPr>
                        <m:t> </m:t>
                      </m:r>
                      <m:r>
                        <m:rPr>
                          <m:sty m:val="p"/>
                        </m:rPr>
                        <a:rPr lang="en-US" sz="2000">
                          <a:latin typeface="Cambria Math"/>
                        </a:rPr>
                        <m:t>which</m:t>
                      </m:r>
                      <m:r>
                        <a:rPr lang="en-US" sz="2000">
                          <a:latin typeface="Cambria Math"/>
                        </a:rPr>
                        <m:t> </m:t>
                      </m:r>
                      <m:r>
                        <m:rPr>
                          <m:sty m:val="p"/>
                        </m:rPr>
                        <a:rPr lang="en-US" sz="2000">
                          <a:latin typeface="Cambria Math"/>
                        </a:rPr>
                        <m:t>is</m:t>
                      </m:r>
                      <m:r>
                        <a:rPr lang="en-US" sz="2000">
                          <a:latin typeface="Cambria Math"/>
                        </a:rPr>
                        <m:t> </m:t>
                      </m:r>
                      <m:r>
                        <m:rPr>
                          <m:sty m:val="p"/>
                        </m:rPr>
                        <a:rPr lang="en-US" sz="2000">
                          <a:latin typeface="Cambria Math"/>
                        </a:rPr>
                        <m:t>negatively</m:t>
                      </m:r>
                      <m:r>
                        <a:rPr lang="en-US" sz="2000">
                          <a:latin typeface="Cambria Math"/>
                        </a:rPr>
                        <m:t> </m:t>
                      </m:r>
                      <m:r>
                        <m:rPr>
                          <m:sty m:val="p"/>
                        </m:rPr>
                        <a:rPr lang="en-US" sz="2000">
                          <a:latin typeface="Cambria Math"/>
                        </a:rPr>
                        <m:t>correlated</m:t>
                      </m:r>
                    </m:oMath>
                  </m:oMathPara>
                </a14:m>
                <a:endParaRPr lang="en-US" sz="2000" dirty="0" smtClean="0">
                  <a:latin typeface="Cambria Math"/>
                </a:endParaRPr>
              </a:p>
              <a:p>
                <a:pPr marL="0" indent="0">
                  <a:lnSpc>
                    <a:spcPct val="100000"/>
                  </a:lnSpc>
                  <a:buNone/>
                </a:pPr>
                <a14:m>
                  <m:oMathPara xmlns:m="http://schemas.openxmlformats.org/officeDocument/2006/math">
                    <m:oMathParaPr>
                      <m:jc m:val="left"/>
                    </m:oMathParaPr>
                    <m:oMath xmlns:m="http://schemas.openxmlformats.org/officeDocument/2006/math">
                      <m:r>
                        <a:rPr lang="en-US" sz="2000">
                          <a:latin typeface="Cambria Math"/>
                        </a:rPr>
                        <m:t> </m:t>
                      </m:r>
                      <m:r>
                        <m:rPr>
                          <m:sty m:val="p"/>
                        </m:rPr>
                        <a:rPr lang="en-US" sz="2000">
                          <a:latin typeface="Cambria Math"/>
                        </a:rPr>
                        <m:t>with</m:t>
                      </m:r>
                      <m:r>
                        <a:rPr lang="en-US" sz="2000">
                          <a:latin typeface="Cambria Math"/>
                        </a:rPr>
                        <m:t> </m:t>
                      </m:r>
                      <m:r>
                        <m:rPr>
                          <m:sty m:val="p"/>
                        </m:rPr>
                        <a:rPr lang="en-US" sz="2000">
                          <a:latin typeface="Cambria Math"/>
                        </a:rPr>
                        <m:t>changes</m:t>
                      </m:r>
                      <m:r>
                        <a:rPr lang="en-US" sz="2000">
                          <a:latin typeface="Cambria Math"/>
                        </a:rPr>
                        <m:t> </m:t>
                      </m:r>
                      <m:r>
                        <m:rPr>
                          <m:sty m:val="p"/>
                        </m:rPr>
                        <a:rPr lang="en-US" sz="2000">
                          <a:latin typeface="Cambria Math"/>
                        </a:rPr>
                        <m:t>in</m:t>
                      </m:r>
                      <m:r>
                        <a:rPr lang="en-US" sz="2000">
                          <a:latin typeface="Cambria Math"/>
                        </a:rPr>
                        <m:t> </m:t>
                      </m:r>
                      <m:r>
                        <m:rPr>
                          <m:sty m:val="p"/>
                        </m:rPr>
                        <a:rPr lang="en-US" sz="2000">
                          <a:latin typeface="Cambria Math"/>
                        </a:rPr>
                        <m:t>the</m:t>
                      </m:r>
                      <m:r>
                        <a:rPr lang="en-US" sz="2000">
                          <a:latin typeface="Cambria Math"/>
                        </a:rPr>
                        <m:t> </m:t>
                      </m:r>
                      <m:r>
                        <m:rPr>
                          <m:sty m:val="p"/>
                        </m:rPr>
                        <a:rPr lang="en-US" sz="2000">
                          <a:latin typeface="Cambria Math"/>
                        </a:rPr>
                        <m:t>riskless</m:t>
                      </m:r>
                      <m:r>
                        <a:rPr lang="en-US" sz="2000">
                          <a:latin typeface="Cambria Math"/>
                        </a:rPr>
                        <m:t> </m:t>
                      </m:r>
                      <m:r>
                        <m:rPr>
                          <m:sty m:val="p"/>
                        </m:rPr>
                        <a:rPr lang="en-US" sz="2000">
                          <a:latin typeface="Cambria Math"/>
                        </a:rPr>
                        <m:t>interest</m:t>
                      </m:r>
                      <m:r>
                        <a:rPr lang="en-US" sz="2000">
                          <a:latin typeface="Cambria Math"/>
                        </a:rPr>
                        <m:t> </m:t>
                      </m:r>
                      <m:r>
                        <m:rPr>
                          <m:sty m:val="p"/>
                        </m:rPr>
                        <a:rPr lang="en-US" sz="2000">
                          <a:latin typeface="Cambria Math"/>
                        </a:rPr>
                        <m:t>rate</m:t>
                      </m:r>
                    </m:oMath>
                  </m:oMathPara>
                </a14:m>
                <a:endParaRPr lang="en-US" sz="2000" dirty="0" smtClean="0">
                  <a:latin typeface="Times New Roman" pitchFamily="18" charset="0"/>
                </a:endParaRPr>
              </a:p>
              <a:p>
                <a:pPr marL="0" indent="0">
                  <a:lnSpc>
                    <a:spcPct val="100000"/>
                  </a:lnSpc>
                  <a:buNone/>
                </a:pPr>
                <a14:m>
                  <m:oMath xmlns:m="http://schemas.openxmlformats.org/officeDocument/2006/math">
                    <m:sSub>
                      <m:sSubPr>
                        <m:ctrlPr>
                          <a:rPr lang="en-US" sz="2000" i="1">
                            <a:latin typeface="Cambria Math"/>
                          </a:rPr>
                        </m:ctrlPr>
                      </m:sSubPr>
                      <m:e>
                        <m:r>
                          <a:rPr lang="en-US" sz="2000" i="1">
                            <a:latin typeface="Cambria Math"/>
                          </a:rPr>
                          <m:t>𝜌</m:t>
                        </m:r>
                      </m:e>
                      <m:sub>
                        <m:r>
                          <a:rPr lang="en-US" sz="2000" i="1">
                            <a:latin typeface="Cambria Math"/>
                          </a:rPr>
                          <m:t>𝑚</m:t>
                        </m:r>
                        <m:r>
                          <a:rPr lang="en-US" sz="2000">
                            <a:latin typeface="Cambria Math"/>
                          </a:rPr>
                          <m:t>,</m:t>
                        </m:r>
                        <m:r>
                          <a:rPr lang="en-US" sz="2000" i="1">
                            <a:latin typeface="Cambria Math"/>
                          </a:rPr>
                          <m:t>𝑛</m:t>
                        </m:r>
                      </m:sub>
                    </m:sSub>
                  </m:oMath>
                </a14:m>
                <a:r>
                  <a:rPr lang="en-US" sz="2000" dirty="0">
                    <a:solidFill>
                      <a:srgbClr val="0C0C0C"/>
                    </a:solidFill>
                    <a:latin typeface="Times New Roman" pitchFamily="18" charset="0"/>
                    <a:cs typeface="Times New Roman" pitchFamily="18" charset="0"/>
                  </a:rPr>
                  <a:t>= the correlation coefficient between</a:t>
                </a:r>
                <a:r>
                  <a:rPr lang="en-US" sz="2000" i="1" dirty="0">
                    <a:solidFill>
                      <a:srgbClr val="0C0C0C"/>
                    </a:solidFill>
                    <a:latin typeface="Times New Roman" pitchFamily="18" charset="0"/>
                    <a:cs typeface="Times New Roman" pitchFamily="18" charset="0"/>
                  </a:rPr>
                  <a:t> </a:t>
                </a:r>
                <a:r>
                  <a:rPr lang="en-US" sz="2000" i="1" dirty="0" err="1" smtClean="0">
                    <a:solidFill>
                      <a:srgbClr val="0C0C0C"/>
                    </a:solidFill>
                    <a:latin typeface="Times New Roman" pitchFamily="18" charset="0"/>
                    <a:cs typeface="Times New Roman" pitchFamily="18" charset="0"/>
                  </a:rPr>
                  <a:t>R</a:t>
                </a:r>
                <a:r>
                  <a:rPr lang="en-US" sz="2000" i="1" baseline="-25000" dirty="0" err="1" smtClean="0">
                    <a:solidFill>
                      <a:srgbClr val="0C0C0C"/>
                    </a:solidFill>
                    <a:latin typeface="Times New Roman" pitchFamily="18" charset="0"/>
                    <a:cs typeface="Times New Roman" pitchFamily="18" charset="0"/>
                  </a:rPr>
                  <a:t>m</a:t>
                </a:r>
                <a:r>
                  <a:rPr lang="en-US" sz="2000" i="1" dirty="0" smtClean="0">
                    <a:solidFill>
                      <a:srgbClr val="0C0C0C"/>
                    </a:solidFill>
                    <a:latin typeface="Times New Roman" pitchFamily="18" charset="0"/>
                    <a:cs typeface="Times New Roman" pitchFamily="18" charset="0"/>
                  </a:rPr>
                  <a:t>  </a:t>
                </a:r>
                <a:r>
                  <a:rPr lang="en-US" sz="2000" dirty="0">
                    <a:solidFill>
                      <a:srgbClr val="0C0C0C"/>
                    </a:solidFill>
                    <a:latin typeface="Times New Roman" pitchFamily="18" charset="0"/>
                    <a:cs typeface="Times New Roman" pitchFamily="18" charset="0"/>
                  </a:rPr>
                  <a:t>and </a:t>
                </a:r>
                <a:r>
                  <a:rPr lang="en-US" sz="2000" i="1" dirty="0" err="1" smtClean="0">
                    <a:solidFill>
                      <a:srgbClr val="0C0C0C"/>
                    </a:solidFill>
                    <a:latin typeface="Times New Roman" pitchFamily="18" charset="0"/>
                    <a:cs typeface="Times New Roman" pitchFamily="18" charset="0"/>
                  </a:rPr>
                  <a:t>R</a:t>
                </a:r>
                <a:r>
                  <a:rPr lang="en-US" sz="2000" i="1" baseline="-25000" dirty="0" err="1" smtClean="0">
                    <a:solidFill>
                      <a:srgbClr val="0C0C0C"/>
                    </a:solidFill>
                    <a:latin typeface="Times New Roman" pitchFamily="18" charset="0"/>
                    <a:cs typeface="Times New Roman" pitchFamily="18" charset="0"/>
                  </a:rPr>
                  <a:t>n</a:t>
                </a:r>
                <a:endParaRPr lang="en-US" sz="2000" dirty="0">
                  <a:solidFill>
                    <a:srgbClr val="0C0C0C"/>
                  </a:solidFill>
                  <a:latin typeface="Times New Roman" pitchFamily="18" charset="0"/>
                  <a:cs typeface="Times New Roman" pitchFamily="18" charset="0"/>
                </a:endParaRPr>
              </a:p>
              <a:p>
                <a:pPr marL="0" indent="0">
                  <a:lnSpc>
                    <a:spcPct val="100000"/>
                  </a:lnSpc>
                  <a:buNone/>
                </a:pPr>
                <a14:m>
                  <m:oMath xmlns:m="http://schemas.openxmlformats.org/officeDocument/2006/math">
                    <m:sSub>
                      <m:sSubPr>
                        <m:ctrlPr>
                          <a:rPr lang="en-US" sz="2000" i="1">
                            <a:latin typeface="Cambria Math"/>
                          </a:rPr>
                        </m:ctrlPr>
                      </m:sSubPr>
                      <m:e>
                        <m:r>
                          <a:rPr lang="en-US" sz="2000" i="1">
                            <a:latin typeface="Cambria Math"/>
                          </a:rPr>
                          <m:t>𝛽</m:t>
                        </m:r>
                      </m:e>
                      <m:sub>
                        <m:r>
                          <a:rPr lang="en-US" sz="2000" i="1">
                            <a:latin typeface="Cambria Math"/>
                          </a:rPr>
                          <m:t>𝑖𝑚</m:t>
                        </m:r>
                      </m:sub>
                    </m:sSub>
                    <m:r>
                      <a:rPr lang="en-US" sz="2000">
                        <a:latin typeface="Cambria Math"/>
                      </a:rPr>
                      <m:t>=</m:t>
                    </m:r>
                    <m:f>
                      <m:fPr>
                        <m:ctrlPr>
                          <a:rPr lang="en-US" sz="2000" i="1">
                            <a:latin typeface="Cambria Math"/>
                          </a:rPr>
                        </m:ctrlPr>
                      </m:fPr>
                      <m:num>
                        <m:d>
                          <m:dPr>
                            <m:begChr m:val=""/>
                            <m:ctrlPr>
                              <a:rPr lang="en-US" sz="2000" i="1">
                                <a:latin typeface="Cambria Math"/>
                              </a:rPr>
                            </m:ctrlPr>
                          </m:dPr>
                          <m:e>
                            <m:r>
                              <m:rPr>
                                <m:sty m:val="p"/>
                              </m:rPr>
                              <a:rPr lang="en-US" sz="2000">
                                <a:latin typeface="Cambria Math"/>
                              </a:rPr>
                              <m:t>cov</m:t>
                            </m:r>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𝑚</m:t>
                                </m:r>
                              </m:sub>
                            </m:sSub>
                          </m:e>
                        </m:d>
                      </m:num>
                      <m:den>
                        <m:sSubSup>
                          <m:sSubSupPr>
                            <m:ctrlPr>
                              <a:rPr lang="en-US" sz="2000" i="1">
                                <a:latin typeface="Cambria Math"/>
                              </a:rPr>
                            </m:ctrlPr>
                          </m:sSubSupPr>
                          <m:e>
                            <m:r>
                              <a:rPr lang="en-US" sz="2000" i="1">
                                <a:latin typeface="Cambria Math"/>
                              </a:rPr>
                              <m:t>𝜎</m:t>
                            </m:r>
                          </m:e>
                          <m:sub>
                            <m:r>
                              <a:rPr lang="en-US" sz="2000" i="1">
                                <a:latin typeface="Cambria Math"/>
                              </a:rPr>
                              <m:t>𝑚</m:t>
                            </m:r>
                          </m:sub>
                          <m:sup>
                            <m:r>
                              <a:rPr lang="en-US" sz="2000">
                                <a:latin typeface="Cambria Math"/>
                              </a:rPr>
                              <m:t>2</m:t>
                            </m:r>
                          </m:sup>
                        </m:sSubSup>
                      </m:den>
                    </m:f>
                    <m:r>
                      <a:rPr lang="en-US" sz="2000" b="0" i="0" smtClean="0">
                        <a:latin typeface="Cambria Math"/>
                      </a:rPr>
                      <m:t>    </m:t>
                    </m:r>
                  </m:oMath>
                </a14:m>
                <a:r>
                  <a:rPr lang="en-US" sz="2000" dirty="0" smtClean="0">
                    <a:solidFill>
                      <a:srgbClr val="0C0C0C"/>
                    </a:solidFill>
                    <a:latin typeface="Times New Roman" pitchFamily="18" charset="0"/>
                    <a:cs typeface="Times New Roman" pitchFamily="18" charset="0"/>
                  </a:rPr>
                  <a:t> , </a:t>
                </a:r>
                <a14:m>
                  <m:oMath xmlns:m="http://schemas.openxmlformats.org/officeDocument/2006/math">
                    <m:sSub>
                      <m:sSubPr>
                        <m:ctrlPr>
                          <a:rPr lang="en-US" sz="2000" i="1">
                            <a:latin typeface="Cambria Math"/>
                          </a:rPr>
                        </m:ctrlPr>
                      </m:sSubPr>
                      <m:e>
                        <m:r>
                          <a:rPr lang="en-US" sz="2000" i="1">
                            <a:latin typeface="Cambria Math"/>
                          </a:rPr>
                          <m:t>𝛽</m:t>
                        </m:r>
                      </m:e>
                      <m:sub>
                        <m:r>
                          <a:rPr lang="en-US" sz="2000" i="1">
                            <a:latin typeface="Cambria Math"/>
                          </a:rPr>
                          <m:t>𝑖𝑛</m:t>
                        </m:r>
                      </m:sub>
                    </m:sSub>
                    <m:r>
                      <a:rPr lang="en-US" sz="2000">
                        <a:latin typeface="Cambria Math"/>
                      </a:rPr>
                      <m:t>=</m:t>
                    </m:r>
                    <m:f>
                      <m:fPr>
                        <m:ctrlPr>
                          <a:rPr lang="en-US" sz="2000" i="1">
                            <a:latin typeface="Cambria Math"/>
                          </a:rPr>
                        </m:ctrlPr>
                      </m:fPr>
                      <m:num>
                        <m:d>
                          <m:dPr>
                            <m:begChr m:val=""/>
                            <m:ctrlPr>
                              <a:rPr lang="en-US" sz="2000" i="1">
                                <a:latin typeface="Cambria Math"/>
                              </a:rPr>
                            </m:ctrlPr>
                          </m:dPr>
                          <m:e>
                            <m:r>
                              <m:rPr>
                                <m:sty m:val="p"/>
                              </m:rPr>
                              <a:rPr lang="en-US" sz="2000">
                                <a:latin typeface="Cambria Math"/>
                              </a:rPr>
                              <m:t>cov</m:t>
                            </m:r>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𝑖</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𝑚</m:t>
                                </m:r>
                              </m:sub>
                            </m:sSub>
                          </m:e>
                        </m:d>
                      </m:num>
                      <m:den>
                        <m:sSubSup>
                          <m:sSubSupPr>
                            <m:ctrlPr>
                              <a:rPr lang="en-US" sz="2000" i="1">
                                <a:latin typeface="Cambria Math"/>
                              </a:rPr>
                            </m:ctrlPr>
                          </m:sSubSupPr>
                          <m:e>
                            <m:r>
                              <a:rPr lang="en-US" sz="2000" i="1">
                                <a:latin typeface="Cambria Math"/>
                              </a:rPr>
                              <m:t>𝜎</m:t>
                            </m:r>
                          </m:e>
                          <m:sub>
                            <m:r>
                              <a:rPr lang="en-US" sz="2000" i="1">
                                <a:latin typeface="Cambria Math"/>
                              </a:rPr>
                              <m:t>𝑛</m:t>
                            </m:r>
                          </m:sub>
                          <m:sup>
                            <m:r>
                              <a:rPr lang="en-US" sz="2000">
                                <a:latin typeface="Cambria Math"/>
                              </a:rPr>
                              <m:t>2</m:t>
                            </m:r>
                          </m:sup>
                        </m:sSubSup>
                      </m:den>
                    </m:f>
                  </m:oMath>
                </a14:m>
                <a:r>
                  <a:rPr lang="en-US" sz="2000" dirty="0" smtClean="0">
                    <a:solidFill>
                      <a:srgbClr val="0C0C0C"/>
                    </a:solidFill>
                    <a:latin typeface="Times New Roman" pitchFamily="18" charset="0"/>
                    <a:cs typeface="Times New Roman" pitchFamily="18" charset="0"/>
                  </a:rPr>
                  <a:t>    , </a:t>
                </a:r>
                <a14:m>
                  <m:oMath xmlns:m="http://schemas.openxmlformats.org/officeDocument/2006/math">
                    <m:sSub>
                      <m:sSubPr>
                        <m:ctrlPr>
                          <a:rPr lang="en-US" sz="2000" i="1">
                            <a:latin typeface="Cambria Math"/>
                          </a:rPr>
                        </m:ctrlPr>
                      </m:sSubPr>
                      <m:e>
                        <m:r>
                          <a:rPr lang="en-US" sz="2000" i="1">
                            <a:latin typeface="Cambria Math"/>
                          </a:rPr>
                          <m:t>𝛽</m:t>
                        </m:r>
                      </m:e>
                      <m:sub>
                        <m:r>
                          <a:rPr lang="en-US" sz="2000" i="1">
                            <a:latin typeface="Cambria Math"/>
                          </a:rPr>
                          <m:t>𝑚𝑛</m:t>
                        </m:r>
                      </m:sub>
                    </m:sSub>
                    <m:r>
                      <a:rPr lang="en-US" sz="2000">
                        <a:latin typeface="Cambria Math"/>
                      </a:rPr>
                      <m:t>=</m:t>
                    </m:r>
                    <m:f>
                      <m:fPr>
                        <m:ctrlPr>
                          <a:rPr lang="en-US" sz="2000" i="1">
                            <a:latin typeface="Cambria Math"/>
                          </a:rPr>
                        </m:ctrlPr>
                      </m:fPr>
                      <m:num>
                        <m:d>
                          <m:dPr>
                            <m:begChr m:val=""/>
                            <m:ctrlPr>
                              <a:rPr lang="en-US" sz="2000" i="1">
                                <a:latin typeface="Cambria Math"/>
                              </a:rPr>
                            </m:ctrlPr>
                          </m:dPr>
                          <m:e>
                            <m:r>
                              <m:rPr>
                                <m:sty m:val="p"/>
                              </m:rPr>
                              <a:rPr lang="en-US" sz="2000">
                                <a:latin typeface="Cambria Math"/>
                              </a:rPr>
                              <m:t>cov</m:t>
                            </m:r>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𝑛</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𝑚</m:t>
                                </m:r>
                              </m:sub>
                            </m:sSub>
                          </m:e>
                        </m:d>
                      </m:num>
                      <m:den>
                        <m:sSubSup>
                          <m:sSubSupPr>
                            <m:ctrlPr>
                              <a:rPr lang="en-US" sz="2000" i="1">
                                <a:latin typeface="Cambria Math"/>
                              </a:rPr>
                            </m:ctrlPr>
                          </m:sSubSupPr>
                          <m:e>
                            <m:r>
                              <a:rPr lang="en-US" sz="2000" i="1">
                                <a:latin typeface="Cambria Math"/>
                              </a:rPr>
                              <m:t>𝜎</m:t>
                            </m:r>
                          </m:e>
                          <m:sub>
                            <m:r>
                              <a:rPr lang="en-US" sz="2000" i="1">
                                <a:latin typeface="Cambria Math"/>
                              </a:rPr>
                              <m:t>𝑚</m:t>
                            </m:r>
                          </m:sub>
                          <m:sup>
                            <m:r>
                              <a:rPr lang="en-US" sz="2000">
                                <a:latin typeface="Cambria Math"/>
                              </a:rPr>
                              <m:t>2</m:t>
                            </m:r>
                          </m:sup>
                        </m:sSubSup>
                      </m:den>
                    </m:f>
                  </m:oMath>
                </a14:m>
                <a:r>
                  <a:rPr lang="en-US" sz="2000" dirty="0" smtClean="0">
                    <a:solidFill>
                      <a:srgbClr val="0C0C0C"/>
                    </a:solidFill>
                    <a:latin typeface="Times New Roman" pitchFamily="18" charset="0"/>
                    <a:cs typeface="Times New Roman" pitchFamily="18" charset="0"/>
                  </a:rPr>
                  <a:t>,</a:t>
                </a:r>
              </a:p>
              <a:p>
                <a:pPr marL="0" indent="0">
                  <a:lnSpc>
                    <a:spcPct val="100000"/>
                  </a:lnSpc>
                  <a:buNone/>
                </a:pPr>
                <a:r>
                  <a:rPr lang="en-US" sz="2000" dirty="0" smtClean="0">
                    <a:solidFill>
                      <a:srgbClr val="0C0C0C"/>
                    </a:solidFill>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r>
                          <a:rPr lang="en-US" sz="2000" i="1">
                            <a:latin typeface="Cambria Math"/>
                          </a:rPr>
                          <m:t>𝜆</m:t>
                        </m:r>
                      </m:e>
                      <m:sub>
                        <m:r>
                          <a:rPr lang="en-US" sz="2000">
                            <a:latin typeface="Cambria Math"/>
                          </a:rPr>
                          <m:t>1</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𝛽</m:t>
                            </m:r>
                          </m:e>
                          <m:sub>
                            <m:r>
                              <a:rPr lang="en-US" sz="2000" i="1">
                                <a:latin typeface="Cambria Math"/>
                              </a:rPr>
                              <m:t>𝑖𝑚</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𝑖𝑛</m:t>
                            </m:r>
                          </m:sub>
                        </m:sSub>
                        <m:sSub>
                          <m:sSubPr>
                            <m:ctrlPr>
                              <a:rPr lang="en-US" sz="2000" i="1">
                                <a:latin typeface="Cambria Math"/>
                              </a:rPr>
                            </m:ctrlPr>
                          </m:sSubPr>
                          <m:e>
                            <m:r>
                              <a:rPr lang="en-US" sz="2000" i="1">
                                <a:latin typeface="Cambria Math"/>
                              </a:rPr>
                              <m:t>𝛽</m:t>
                            </m:r>
                          </m:e>
                          <m:sub>
                            <m:r>
                              <a:rPr lang="en-US" sz="2000" i="1">
                                <a:latin typeface="Cambria Math"/>
                              </a:rPr>
                              <m:t>𝑛𝑚</m:t>
                            </m:r>
                          </m:sub>
                        </m:sSub>
                      </m:num>
                      <m:den>
                        <m:r>
                          <a:rPr lang="en-US" sz="2000">
                            <a:latin typeface="Cambria Math"/>
                          </a:rPr>
                          <m:t>1−</m:t>
                        </m:r>
                        <m:sSubSup>
                          <m:sSubSupPr>
                            <m:ctrlPr>
                              <a:rPr lang="en-US" sz="2000" i="1">
                                <a:latin typeface="Cambria Math"/>
                              </a:rPr>
                            </m:ctrlPr>
                          </m:sSubSupPr>
                          <m:e>
                            <m:r>
                              <a:rPr lang="en-US" sz="2000" i="1">
                                <a:latin typeface="Cambria Math"/>
                              </a:rPr>
                              <m:t>𝜎</m:t>
                            </m:r>
                          </m:e>
                          <m:sub>
                            <m:r>
                              <a:rPr lang="en-US" sz="2000" i="1">
                                <a:latin typeface="Cambria Math"/>
                              </a:rPr>
                              <m:t>𝑛𝑚</m:t>
                            </m:r>
                          </m:sub>
                          <m:sup>
                            <m:r>
                              <a:rPr lang="en-US" sz="2000">
                                <a:latin typeface="Cambria Math"/>
                              </a:rPr>
                              <m:t>2</m:t>
                            </m:r>
                          </m:sup>
                        </m:sSubSup>
                      </m:den>
                    </m:f>
                    <m:r>
                      <a:rPr lang="en-US" sz="2000" b="0" i="0" smtClean="0">
                        <a:latin typeface="Cambria Math"/>
                      </a:rPr>
                      <m:t>      , </m:t>
                    </m:r>
                    <m:r>
                      <m:rPr>
                        <m:sty m:val="p"/>
                      </m:rPr>
                      <a:rPr lang="en-US" sz="2000" b="0" i="0" smtClean="0">
                        <a:latin typeface="Cambria Math"/>
                      </a:rPr>
                      <m:t>and</m:t>
                    </m:r>
                    <m:r>
                      <a:rPr lang="en-US" sz="2000" b="0" i="0" smtClean="0">
                        <a:latin typeface="Cambria Math"/>
                      </a:rPr>
                      <m:t>   </m:t>
                    </m:r>
                    <m:sSub>
                      <m:sSubPr>
                        <m:ctrlPr>
                          <a:rPr lang="en-US" sz="2000" i="1">
                            <a:latin typeface="Cambria Math"/>
                          </a:rPr>
                        </m:ctrlPr>
                      </m:sSubPr>
                      <m:e>
                        <m:r>
                          <a:rPr lang="en-US" sz="2000" i="1">
                            <a:latin typeface="Cambria Math"/>
                          </a:rPr>
                          <m:t>𝜆</m:t>
                        </m:r>
                      </m:e>
                      <m:sub>
                        <m:r>
                          <a:rPr lang="en-US" sz="2000">
                            <a:latin typeface="Cambria Math"/>
                          </a:rPr>
                          <m:t>2</m:t>
                        </m:r>
                      </m:sub>
                    </m:sSub>
                    <m:r>
                      <a:rPr lang="en-US" sz="2000">
                        <a:latin typeface="Cambria Math"/>
                      </a:rPr>
                      <m:t>=</m:t>
                    </m:r>
                    <m:f>
                      <m:fPr>
                        <m:ctrlPr>
                          <a:rPr lang="en-US" sz="2000" i="1">
                            <a:latin typeface="Cambria Math"/>
                          </a:rPr>
                        </m:ctrlPr>
                      </m:fPr>
                      <m:num>
                        <m:sSub>
                          <m:sSubPr>
                            <m:ctrlPr>
                              <a:rPr lang="en-US" sz="2000" i="1">
                                <a:latin typeface="Cambria Math"/>
                              </a:rPr>
                            </m:ctrlPr>
                          </m:sSubPr>
                          <m:e>
                            <m:r>
                              <a:rPr lang="en-US" sz="2000" i="1">
                                <a:latin typeface="Cambria Math"/>
                              </a:rPr>
                              <m:t>𝛽</m:t>
                            </m:r>
                          </m:e>
                          <m:sub>
                            <m:r>
                              <a:rPr lang="en-US" sz="2000" i="1">
                                <a:latin typeface="Cambria Math"/>
                              </a:rPr>
                              <m:t>𝑖𝑛</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𝑖𝑚</m:t>
                            </m:r>
                          </m:sub>
                        </m:sSub>
                        <m:sSub>
                          <m:sSubPr>
                            <m:ctrlPr>
                              <a:rPr lang="en-US" sz="2000" i="1">
                                <a:latin typeface="Cambria Math"/>
                              </a:rPr>
                            </m:ctrlPr>
                          </m:sSubPr>
                          <m:e>
                            <m:r>
                              <a:rPr lang="en-US" sz="2000" i="1">
                                <a:latin typeface="Cambria Math"/>
                              </a:rPr>
                              <m:t>𝛽</m:t>
                            </m:r>
                          </m:e>
                          <m:sub>
                            <m:r>
                              <a:rPr lang="en-US" sz="2000" i="1">
                                <a:latin typeface="Cambria Math"/>
                              </a:rPr>
                              <m:t>𝑛𝑚</m:t>
                            </m:r>
                          </m:sub>
                        </m:sSub>
                      </m:num>
                      <m:den>
                        <m:r>
                          <a:rPr lang="en-US" sz="2000">
                            <a:latin typeface="Cambria Math"/>
                          </a:rPr>
                          <m:t>1−</m:t>
                        </m:r>
                        <m:sSubSup>
                          <m:sSubSupPr>
                            <m:ctrlPr>
                              <a:rPr lang="en-US" sz="2000" i="1">
                                <a:latin typeface="Cambria Math"/>
                              </a:rPr>
                            </m:ctrlPr>
                          </m:sSubSupPr>
                          <m:e>
                            <m:r>
                              <a:rPr lang="en-US" sz="2000" i="1">
                                <a:latin typeface="Cambria Math"/>
                              </a:rPr>
                              <m:t>𝜎</m:t>
                            </m:r>
                          </m:e>
                          <m:sub>
                            <m:r>
                              <a:rPr lang="en-US" sz="2000" i="1">
                                <a:latin typeface="Cambria Math"/>
                              </a:rPr>
                              <m:t>𝑛𝑚</m:t>
                            </m:r>
                          </m:sub>
                          <m:sup>
                            <m:r>
                              <a:rPr lang="en-US" sz="2000">
                                <a:latin typeface="Cambria Math"/>
                              </a:rPr>
                              <m:t>2</m:t>
                            </m:r>
                          </m:sup>
                        </m:sSubSup>
                      </m:den>
                    </m:f>
                  </m:oMath>
                </a14:m>
                <a:endParaRPr lang="en-US" sz="2000" dirty="0">
                  <a:solidFill>
                    <a:srgbClr val="0C0C0C"/>
                  </a:solidFill>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66801"/>
                <a:ext cx="8305800" cy="5059364"/>
              </a:xfrm>
              <a:blipFill rotWithShape="1">
                <a:blip r:embed="rId2"/>
                <a:stretch>
                  <a:fillRect l="-808" t="-602"/>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27</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13.6 INTERTEMPORAL CAPM</a:t>
            </a:r>
          </a:p>
        </p:txBody>
      </p:sp>
    </p:spTree>
    <p:extLst>
      <p:ext uri="{BB962C8B-B14F-4D97-AF65-F5344CB8AC3E}">
        <p14:creationId xmlns:p14="http://schemas.microsoft.com/office/powerpoint/2010/main" val="110722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181599"/>
          </a:xfrm>
        </p:spPr>
        <p:txBody>
          <a:bodyPr>
            <a:normAutofit/>
          </a:bodyPr>
          <a:lstStyle/>
          <a:p>
            <a:pPr marL="0" indent="0">
              <a:lnSpc>
                <a:spcPct val="100000"/>
              </a:lnSpc>
              <a:buNone/>
            </a:pPr>
            <a:r>
              <a:rPr lang="en-US" sz="2000" dirty="0">
                <a:solidFill>
                  <a:srgbClr val="0C0C0C"/>
                </a:solidFill>
                <a:latin typeface="Times New Roman" pitchFamily="18" charset="0"/>
                <a:cs typeface="Times New Roman" pitchFamily="18" charset="0"/>
              </a:rPr>
              <a:t>Potential applications of the APT are similar to those </a:t>
            </a:r>
            <a:r>
              <a:rPr lang="en-US" sz="2000" dirty="0" smtClean="0">
                <a:solidFill>
                  <a:srgbClr val="0C0C0C"/>
                </a:solidFill>
                <a:latin typeface="Times New Roman" pitchFamily="18" charset="0"/>
                <a:cs typeface="Times New Roman" pitchFamily="18" charset="0"/>
              </a:rPr>
              <a:t>of </a:t>
            </a:r>
            <a:r>
              <a:rPr lang="en-US" sz="2000" dirty="0">
                <a:solidFill>
                  <a:srgbClr val="0C0C0C"/>
                </a:solidFill>
                <a:latin typeface="Times New Roman" pitchFamily="18" charset="0"/>
                <a:cs typeface="Times New Roman" pitchFamily="18" charset="0"/>
              </a:rPr>
              <a:t>the CAPM. These include:</a:t>
            </a:r>
          </a:p>
          <a:p>
            <a:pPr marL="0" indent="0">
              <a:lnSpc>
                <a:spcPct val="100000"/>
              </a:lnSpc>
              <a:buNone/>
            </a:pPr>
            <a:r>
              <a:rPr lang="en-US" sz="2000" dirty="0">
                <a:solidFill>
                  <a:srgbClr val="0C0C0C"/>
                </a:solidFill>
                <a:latin typeface="Times New Roman" pitchFamily="18" charset="0"/>
                <a:cs typeface="Times New Roman" pitchFamily="18" charset="0"/>
              </a:rPr>
              <a:t>(1)	Security </a:t>
            </a:r>
            <a:r>
              <a:rPr lang="en-US" sz="2000" dirty="0" smtClean="0">
                <a:solidFill>
                  <a:srgbClr val="0C0C0C"/>
                </a:solidFill>
                <a:latin typeface="Times New Roman" pitchFamily="18" charset="0"/>
                <a:cs typeface="Times New Roman" pitchFamily="18" charset="0"/>
              </a:rPr>
              <a:t>analysis</a:t>
            </a:r>
            <a:endParaRPr lang="en-US" sz="2000" dirty="0">
              <a:solidFill>
                <a:srgbClr val="0C0C0C"/>
              </a:solidFill>
              <a:latin typeface="Times New Roman" pitchFamily="18" charset="0"/>
              <a:cs typeface="Times New Roman" pitchFamily="18" charset="0"/>
            </a:endParaRPr>
          </a:p>
          <a:p>
            <a:pPr marL="0" indent="0">
              <a:lnSpc>
                <a:spcPct val="100000"/>
              </a:lnSpc>
              <a:buNone/>
            </a:pPr>
            <a:r>
              <a:rPr lang="en-US" sz="2000" dirty="0">
                <a:solidFill>
                  <a:srgbClr val="0C0C0C"/>
                </a:solidFill>
                <a:latin typeface="Times New Roman" pitchFamily="18" charset="0"/>
                <a:cs typeface="Times New Roman" pitchFamily="18" charset="0"/>
              </a:rPr>
              <a:t>(2)	Portfolio </a:t>
            </a:r>
            <a:r>
              <a:rPr lang="en-US" sz="2000" dirty="0" smtClean="0">
                <a:solidFill>
                  <a:srgbClr val="0C0C0C"/>
                </a:solidFill>
                <a:latin typeface="Times New Roman" pitchFamily="18" charset="0"/>
                <a:cs typeface="Times New Roman" pitchFamily="18" charset="0"/>
              </a:rPr>
              <a:t>management</a:t>
            </a:r>
            <a:endParaRPr lang="en-US" sz="2000" dirty="0">
              <a:solidFill>
                <a:srgbClr val="0C0C0C"/>
              </a:solidFill>
              <a:latin typeface="Times New Roman" pitchFamily="18" charset="0"/>
              <a:cs typeface="Times New Roman" pitchFamily="18" charset="0"/>
            </a:endParaRPr>
          </a:p>
          <a:p>
            <a:pPr marL="0" indent="0">
              <a:lnSpc>
                <a:spcPct val="100000"/>
              </a:lnSpc>
              <a:buNone/>
            </a:pPr>
            <a:r>
              <a:rPr lang="en-US" sz="2000" dirty="0">
                <a:solidFill>
                  <a:srgbClr val="0C0C0C"/>
                </a:solidFill>
                <a:latin typeface="Times New Roman" pitchFamily="18" charset="0"/>
                <a:cs typeface="Times New Roman" pitchFamily="18" charset="0"/>
              </a:rPr>
              <a:t>(3)	Performance </a:t>
            </a:r>
            <a:r>
              <a:rPr lang="en-US" sz="2000" dirty="0" smtClean="0">
                <a:solidFill>
                  <a:srgbClr val="0C0C0C"/>
                </a:solidFill>
                <a:latin typeface="Times New Roman" pitchFamily="18" charset="0"/>
                <a:cs typeface="Times New Roman" pitchFamily="18" charset="0"/>
              </a:rPr>
              <a:t>measurement</a:t>
            </a:r>
            <a:endParaRPr lang="en-US" sz="2000" dirty="0">
              <a:solidFill>
                <a:srgbClr val="0C0C0C"/>
              </a:solidFill>
              <a:latin typeface="Times New Roman" pitchFamily="18" charset="0"/>
              <a:cs typeface="Times New Roman" pitchFamily="18" charset="0"/>
            </a:endParaRPr>
          </a:p>
          <a:p>
            <a:pPr marL="0" indent="0">
              <a:lnSpc>
                <a:spcPct val="100000"/>
              </a:lnSpc>
              <a:buNone/>
            </a:pPr>
            <a:r>
              <a:rPr lang="en-US" sz="2000" dirty="0">
                <a:solidFill>
                  <a:srgbClr val="0C0C0C"/>
                </a:solidFill>
                <a:latin typeface="Times New Roman" pitchFamily="18" charset="0"/>
                <a:cs typeface="Times New Roman" pitchFamily="18" charset="0"/>
              </a:rPr>
              <a:t>(4)	Capital </a:t>
            </a:r>
            <a:r>
              <a:rPr lang="en-US" sz="2000" dirty="0" smtClean="0">
                <a:solidFill>
                  <a:srgbClr val="0C0C0C"/>
                </a:solidFill>
                <a:latin typeface="Times New Roman" pitchFamily="18" charset="0"/>
                <a:cs typeface="Times New Roman" pitchFamily="18" charset="0"/>
              </a:rPr>
              <a:t>budgeting</a:t>
            </a:r>
            <a:endParaRPr lang="en-US" sz="2000" dirty="0">
              <a:solidFill>
                <a:srgbClr val="0C0C0C"/>
              </a:solidFill>
              <a:latin typeface="Times New Roman" pitchFamily="18" charset="0"/>
              <a:cs typeface="Times New Roman" pitchFamily="18" charset="0"/>
            </a:endParaRPr>
          </a:p>
          <a:p>
            <a:pPr marL="0" indent="0">
              <a:lnSpc>
                <a:spcPct val="100000"/>
              </a:lnSpc>
              <a:buNone/>
            </a:pPr>
            <a:r>
              <a:rPr lang="en-US" sz="2000" dirty="0" smtClean="0">
                <a:solidFill>
                  <a:srgbClr val="0C0C0C"/>
                </a:solidFill>
                <a:latin typeface="Times New Roman" pitchFamily="18" charset="0"/>
                <a:cs typeface="Times New Roman" pitchFamily="18" charset="0"/>
              </a:rPr>
              <a:t>(5)	Cost </a:t>
            </a:r>
            <a:r>
              <a:rPr lang="en-US" sz="2000" dirty="0">
                <a:solidFill>
                  <a:srgbClr val="0C0C0C"/>
                </a:solidFill>
                <a:latin typeface="Times New Roman" pitchFamily="18" charset="0"/>
                <a:cs typeface="Times New Roman" pitchFamily="18" charset="0"/>
              </a:rPr>
              <a:t>of equity capital for public utilities and other types of </a:t>
            </a:r>
            <a:r>
              <a:rPr lang="en-US" sz="2000" dirty="0" smtClean="0">
                <a:solidFill>
                  <a:srgbClr val="0C0C0C"/>
                </a:solidFill>
                <a:latin typeface="Times New Roman" pitchFamily="18" charset="0"/>
                <a:cs typeface="Times New Roman" pitchFamily="18" charset="0"/>
              </a:rPr>
              <a:t>companies</a:t>
            </a:r>
          </a:p>
          <a:p>
            <a:pPr marL="0" indent="0">
              <a:lnSpc>
                <a:spcPct val="100000"/>
              </a:lnSpc>
              <a:buNone/>
            </a:pPr>
            <a:endParaRPr lang="en-US" sz="2000" dirty="0">
              <a:solidFill>
                <a:srgbClr val="0C0C0C"/>
              </a:solidFill>
              <a:latin typeface="Times New Roman" pitchFamily="18" charset="0"/>
              <a:cs typeface="Times New Roman" pitchFamily="18" charset="0"/>
            </a:endParaRPr>
          </a:p>
          <a:p>
            <a:pPr marL="0" indent="0">
              <a:lnSpc>
                <a:spcPct val="100000"/>
              </a:lnSpc>
              <a:buNone/>
            </a:pPr>
            <a:r>
              <a:rPr lang="en-US" sz="2000" dirty="0">
                <a:solidFill>
                  <a:srgbClr val="0C0C0C"/>
                </a:solidFill>
                <a:latin typeface="Times New Roman" pitchFamily="18" charset="0"/>
                <a:cs typeface="Times New Roman" pitchFamily="18" charset="0"/>
              </a:rPr>
              <a:t>The central application of APT is in estimating required rates of return, or equivalently the cost of equity capital. </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28</a:t>
            </a:fld>
            <a:endParaRPr lang="en-US">
              <a:solidFill>
                <a:schemeClr val="accent6">
                  <a:lumMod val="20000"/>
                  <a:lumOff val="80000"/>
                </a:schemeClr>
              </a:solidFill>
            </a:endParaRPr>
          </a:p>
        </p:txBody>
      </p:sp>
      <p:sp>
        <p:nvSpPr>
          <p:cNvPr id="2" name="Title 1"/>
          <p:cNvSpPr>
            <a:spLocks noGrp="1"/>
          </p:cNvSpPr>
          <p:nvPr>
            <p:ph type="title"/>
          </p:nvPr>
        </p:nvSpPr>
        <p:spPr>
          <a:xfrm>
            <a:off x="457200" y="533400"/>
            <a:ext cx="8229600" cy="639763"/>
          </a:xfrm>
        </p:spPr>
        <p:txBody>
          <a:bodyPr>
            <a:normAutofit/>
          </a:bodyPr>
          <a:lstStyle/>
          <a:p>
            <a:r>
              <a:rPr lang="en-US" sz="2800" dirty="0">
                <a:latin typeface="Times New Roman" pitchFamily="18" charset="0"/>
                <a:cs typeface="Times New Roman" pitchFamily="18" charset="0"/>
              </a:rPr>
              <a:t>13.7	APPLICATIONS OF </a:t>
            </a:r>
            <a:r>
              <a:rPr lang="en-US" sz="2800" dirty="0" smtClean="0">
                <a:latin typeface="Times New Roman" pitchFamily="18" charset="0"/>
                <a:cs typeface="Times New Roman" pitchFamily="18" charset="0"/>
              </a:rPr>
              <a:t>APT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127066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305800" cy="5029200"/>
              </a:xfrm>
            </p:spPr>
            <p:txBody>
              <a:bodyPr>
                <a:normAutofit/>
              </a:bodyPr>
              <a:lstStyle/>
              <a:p>
                <a:pPr marL="0" indent="0" algn="just">
                  <a:lnSpc>
                    <a:spcPct val="100000"/>
                  </a:lnSpc>
                  <a:spcBef>
                    <a:spcPts val="0"/>
                  </a:spcBef>
                  <a:buNone/>
                </a:pPr>
                <a:r>
                  <a:rPr lang="en-US" sz="2000" dirty="0" smtClean="0">
                    <a:latin typeface="Times New Roman" pitchFamily="18" charset="0"/>
                    <a:cs typeface="Times New Roman" pitchFamily="18" charset="0"/>
                  </a:rPr>
                  <a:t>BBL </a:t>
                </a:r>
                <a:r>
                  <a:rPr lang="en-US" sz="2000" dirty="0">
                    <a:latin typeface="Times New Roman" pitchFamily="18" charset="0"/>
                    <a:cs typeface="Times New Roman" pitchFamily="18" charset="0"/>
                  </a:rPr>
                  <a:t>compared the CAPM and APT on the basis of two types of evidence. The first of these concerns what APT and CAPM can explain of the returns used in their estimation. To test the following equations</a:t>
                </a:r>
                <a:r>
                  <a:rPr lang="en-US" sz="2000" dirty="0" smtClean="0">
                    <a:latin typeface="Times New Roman" pitchFamily="18" charset="0"/>
                    <a:cs typeface="Times New Roman" pitchFamily="18" charset="0"/>
                  </a:rPr>
                  <a:t>:</a:t>
                </a:r>
              </a:p>
              <a:p>
                <a:pPr marL="0" indent="0" algn="just">
                  <a:lnSpc>
                    <a:spcPct val="100000"/>
                  </a:lnSpc>
                  <a:spcBef>
                    <a:spcPts val="0"/>
                  </a:spcBef>
                  <a:buNone/>
                </a:pPr>
                <a:endParaRPr lang="en-US" sz="2000" dirty="0" smtClean="0">
                  <a:latin typeface="Times New Roman" pitchFamily="18" charset="0"/>
                  <a:cs typeface="Times New Roman" pitchFamily="18" charset="0"/>
                </a:endParaRP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d>
                        <m:dPr>
                          <m:begChr m:val=""/>
                          <m:ctrlPr>
                            <a:rPr lang="en-US" sz="2000" i="1">
                              <a:latin typeface="Cambria Math"/>
                            </a:rPr>
                          </m:ctrlPr>
                        </m:dPr>
                        <m:e>
                          <m:r>
                            <a:rPr lang="en-US" sz="2000" i="1">
                              <a:latin typeface="Cambria Math"/>
                            </a:rPr>
                            <m:t>𝐸</m:t>
                          </m:r>
                          <m:d>
                            <m:dPr>
                              <m:ctrlPr>
                                <a:rPr lang="en-US" sz="2000" i="1">
                                  <a:latin typeface="Cambria Math"/>
                                </a:rPr>
                              </m:ctrlPr>
                            </m:dPr>
                            <m:e>
                              <m:sSub>
                                <m:sSubPr>
                                  <m:ctrlPr>
                                    <a:rPr lang="en-US" sz="2000" i="1">
                                      <a:latin typeface="Cambria Math"/>
                                    </a:rPr>
                                  </m:ctrlPr>
                                </m:sSubPr>
                                <m:e>
                                  <m:r>
                                    <a:rPr lang="en-US" sz="2000" i="1">
                                      <a:latin typeface="Cambria Math"/>
                                    </a:rPr>
                                    <m:t>𝑅</m:t>
                                  </m:r>
                                </m:e>
                                <m:sub>
                                  <m:r>
                                    <a:rPr lang="en-US" sz="2000" i="1">
                                      <a:latin typeface="Cambria Math"/>
                                    </a:rPr>
                                    <m:t>𝑖</m:t>
                                  </m:r>
                                </m:sub>
                              </m:sSub>
                            </m:e>
                          </m:d>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r>
                            <a:rPr lang="en-US" sz="2000">
                              <a:latin typeface="Cambria Math"/>
                            </a:rPr>
                            <m:t>+</m:t>
                          </m:r>
                          <m:sSub>
                            <m:sSubPr>
                              <m:ctrlPr>
                                <a:rPr lang="en-US" sz="2000" i="1">
                                  <a:latin typeface="Cambria Math"/>
                                </a:rPr>
                              </m:ctrlPr>
                            </m:sSubPr>
                            <m:e>
                              <m:r>
                                <a:rPr lang="en-US" sz="2000" i="1">
                                  <a:latin typeface="Cambria Math"/>
                                </a:rPr>
                                <m:t>𝛽</m:t>
                              </m:r>
                            </m:e>
                            <m:sub>
                              <m:r>
                                <a:rPr lang="en-US" sz="2000" i="1">
                                  <a:latin typeface="Cambria Math"/>
                                </a:rPr>
                                <m:t>𝑖</m:t>
                              </m:r>
                            </m:sub>
                          </m:sSub>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𝑅</m:t>
                                  </m:r>
                                </m:e>
                              </m:acc>
                            </m:e>
                            <m:sub>
                              <m:r>
                                <a:rPr lang="en-US" sz="2000" i="1">
                                  <a:latin typeface="Cambria Math"/>
                                </a:rPr>
                                <m:t>𝑚</m:t>
                              </m:r>
                            </m:sub>
                          </m:sSub>
                          <m:r>
                            <a:rPr lang="en-US" sz="2000">
                              <a:latin typeface="Cambria Math"/>
                            </a:rPr>
                            <m:t>−</m:t>
                          </m:r>
                          <m:sSub>
                            <m:sSubPr>
                              <m:ctrlPr>
                                <a:rPr lang="en-US" sz="2000" i="1">
                                  <a:latin typeface="Cambria Math"/>
                                </a:rPr>
                              </m:ctrlPr>
                            </m:sSubPr>
                            <m:e>
                              <m:r>
                                <a:rPr lang="en-US" sz="2000" i="1">
                                  <a:latin typeface="Cambria Math"/>
                                </a:rPr>
                                <m:t>𝑅</m:t>
                              </m:r>
                            </m:e>
                            <m:sub>
                              <m:r>
                                <a:rPr lang="en-US" sz="2000" i="1">
                                  <a:latin typeface="Cambria Math"/>
                                </a:rPr>
                                <m:t>𝑓</m:t>
                              </m:r>
                            </m:sub>
                          </m:sSub>
                        </m:e>
                      </m:d>
                    </m:oMath>
                  </m:oMathPara>
                </a14:m>
                <a:endParaRPr lang="en-US" sz="2000" kern="100" dirty="0" smtClean="0">
                  <a:latin typeface="Times New Roman" pitchFamily="18" charset="0"/>
                  <a:ea typeface="PMingLiU"/>
                  <a:cs typeface="Times New Roman" pitchFamily="18" charset="0"/>
                </a:endParaRPr>
              </a:p>
              <a:p>
                <a:pPr marL="0" indent="0" algn="just">
                  <a:lnSpc>
                    <a:spcPct val="100000"/>
                  </a:lnSpc>
                  <a:spcBef>
                    <a:spcPts val="0"/>
                  </a:spcBef>
                  <a:buNone/>
                </a:pPr>
                <a:endParaRPr lang="en-US" sz="2000" i="1" dirty="0" smtClean="0">
                  <a:latin typeface="Cambria Math"/>
                </a:endParaRPr>
              </a:p>
              <a:p>
                <a:pPr marL="0" indent="0" algn="just">
                  <a:lnSpc>
                    <a:spcPct val="100000"/>
                  </a:lnSpc>
                  <a:spcBef>
                    <a:spcPts val="0"/>
                  </a:spcBef>
                  <a:buNone/>
                </a:pPr>
                <a14:m>
                  <m:oMathPara xmlns:m="http://schemas.openxmlformats.org/officeDocument/2006/math">
                    <m:oMathParaPr>
                      <m:jc m:val="centerGroup"/>
                    </m:oMathParaPr>
                    <m:oMath xmlns:m="http://schemas.openxmlformats.org/officeDocument/2006/math">
                      <m:r>
                        <a:rPr lang="en-US" sz="2000" i="1">
                          <a:latin typeface="Cambria Math"/>
                        </a:rPr>
                        <m:t>𝐸</m:t>
                      </m:r>
                      <m:d>
                        <m:dPr>
                          <m:ctrlPr>
                            <a:rPr lang="en-US" sz="2000" i="1">
                              <a:latin typeface="Cambria Math"/>
                            </a:rPr>
                          </m:ctrlPr>
                        </m:dPr>
                        <m:e>
                          <m:sSub>
                            <m:sSubPr>
                              <m:ctrlPr>
                                <a:rPr lang="en-US" sz="2000" i="1">
                                  <a:latin typeface="Cambria Math"/>
                                </a:rPr>
                              </m:ctrlPr>
                            </m:sSubPr>
                            <m:e>
                              <m:r>
                                <a:rPr lang="en-US" sz="2000" i="1">
                                  <a:latin typeface="Cambria Math"/>
                                </a:rPr>
                                <m:t>𝑅</m:t>
                              </m:r>
                            </m:e>
                            <m:sub>
                              <m:r>
                                <a:rPr lang="en-US" sz="2000" i="1">
                                  <a:latin typeface="Cambria Math"/>
                                </a:rPr>
                                <m:t>𝑖</m:t>
                              </m:r>
                            </m:sub>
                          </m:sSub>
                        </m:e>
                      </m:d>
                      <m:r>
                        <a:rPr lang="en-US" sz="2000">
                          <a:latin typeface="Cambria Math"/>
                        </a:rPr>
                        <m:t>=</m:t>
                      </m:r>
                      <m:sSub>
                        <m:sSubPr>
                          <m:ctrlPr>
                            <a:rPr lang="en-US" sz="2000" i="1">
                              <a:latin typeface="Cambria Math"/>
                            </a:rPr>
                          </m:ctrlPr>
                        </m:sSubPr>
                        <m:e>
                          <m:r>
                            <a:rPr lang="en-US" sz="2000" i="1">
                              <a:latin typeface="Cambria Math"/>
                            </a:rPr>
                            <m:t>𝑅</m:t>
                          </m:r>
                        </m:e>
                        <m:sub>
                          <m:r>
                            <a:rPr lang="en-US" sz="2000">
                              <a:latin typeface="Cambria Math"/>
                            </a:rPr>
                            <m:t>0</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1</m:t>
                          </m:r>
                        </m:sub>
                      </m:sSub>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1</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2</m:t>
                          </m:r>
                        </m:sub>
                      </m:sSub>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2</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3</m:t>
                          </m:r>
                        </m:sub>
                      </m:sSub>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3</m:t>
                          </m:r>
                        </m:sub>
                      </m:sSub>
                      <m:r>
                        <a:rPr lang="en-US" sz="2000">
                          <a:latin typeface="Cambria Math"/>
                        </a:rPr>
                        <m:t>+</m:t>
                      </m:r>
                      <m:sSub>
                        <m:sSubPr>
                          <m:ctrlPr>
                            <a:rPr lang="en-US" sz="2000" i="1">
                              <a:latin typeface="Cambria Math"/>
                            </a:rPr>
                          </m:ctrlPr>
                        </m:sSubPr>
                        <m:e>
                          <m:r>
                            <a:rPr lang="en-US" sz="2000" i="1">
                              <a:latin typeface="Cambria Math"/>
                            </a:rPr>
                            <m:t>𝜆</m:t>
                          </m:r>
                        </m:e>
                        <m:sub>
                          <m:r>
                            <a:rPr lang="en-US" sz="2000">
                              <a:latin typeface="Cambria Math"/>
                            </a:rPr>
                            <m:t>4</m:t>
                          </m:r>
                        </m:sub>
                      </m:sSub>
                      <m:sSub>
                        <m:sSubPr>
                          <m:ctrlPr>
                            <a:rPr lang="en-US" sz="2000" i="1">
                              <a:latin typeface="Cambria Math"/>
                            </a:rPr>
                          </m:ctrlPr>
                        </m:sSubPr>
                        <m:e>
                          <m:r>
                            <a:rPr lang="en-US" sz="2000" i="1">
                              <a:latin typeface="Cambria Math"/>
                            </a:rPr>
                            <m:t>𝑏</m:t>
                          </m:r>
                        </m:e>
                        <m:sub>
                          <m:r>
                            <a:rPr lang="en-US" sz="2000" i="1">
                              <a:latin typeface="Cambria Math"/>
                            </a:rPr>
                            <m:t>𝑖</m:t>
                          </m:r>
                          <m:r>
                            <a:rPr lang="en-US" sz="2000">
                              <a:latin typeface="Cambria Math"/>
                            </a:rPr>
                            <m:t>4</m:t>
                          </m:r>
                        </m:sub>
                      </m:sSub>
                    </m:oMath>
                  </m:oMathPara>
                </a14:m>
                <a:endParaRPr lang="en-US" sz="2000" kern="100" dirty="0" smtClean="0">
                  <a:latin typeface="Times New Roman" pitchFamily="18" charset="0"/>
                  <a:ea typeface="PMingLiU"/>
                  <a:cs typeface="Times New Roman" pitchFamily="18" charset="0"/>
                </a:endParaRPr>
              </a:p>
              <a:p>
                <a:pPr marL="0" indent="0" algn="just">
                  <a:lnSpc>
                    <a:spcPct val="100000"/>
                  </a:lnSpc>
                  <a:spcBef>
                    <a:spcPts val="0"/>
                  </a:spcBef>
                  <a:buNone/>
                </a:pPr>
                <a:endParaRPr lang="en-US" sz="2000" kern="100" dirty="0" smtClean="0">
                  <a:latin typeface="Times New Roman" pitchFamily="18" charset="0"/>
                  <a:ea typeface="PMingLiU"/>
                  <a:cs typeface="Times New Roman" pitchFamily="18" charset="0"/>
                </a:endParaRPr>
              </a:p>
              <a:p>
                <a:pPr marL="0" indent="0" algn="just">
                  <a:lnSpc>
                    <a:spcPct val="100000"/>
                  </a:lnSpc>
                  <a:spcBef>
                    <a:spcPts val="0"/>
                  </a:spcBef>
                  <a:buNone/>
                </a:pPr>
                <a:r>
                  <a:rPr lang="en-US" sz="2000" kern="100" dirty="0" smtClean="0">
                    <a:latin typeface="Times New Roman" pitchFamily="18" charset="0"/>
                    <a:ea typeface="PMingLiU"/>
                    <a:cs typeface="Times New Roman" pitchFamily="18" charset="0"/>
                  </a:rPr>
                  <a:t>BBL </a:t>
                </a:r>
                <a:r>
                  <a:rPr lang="en-US" sz="2000" kern="100" dirty="0">
                    <a:latin typeface="Times New Roman" pitchFamily="18" charset="0"/>
                    <a:ea typeface="PMingLiU"/>
                    <a:cs typeface="Times New Roman" pitchFamily="18" charset="0"/>
                  </a:rPr>
                  <a:t>use the CAPM β’s and APT </a:t>
                </a:r>
                <a14:m>
                  <m:oMath xmlns:m="http://schemas.openxmlformats.org/officeDocument/2006/math">
                    <m:sSub>
                      <m:sSubPr>
                        <m:ctrlPr>
                          <a:rPr lang="en-US" sz="2000" i="1">
                            <a:latin typeface="Cambria Math"/>
                          </a:rPr>
                        </m:ctrlPr>
                      </m:sSubPr>
                      <m:e>
                        <m:r>
                          <a:rPr lang="en-US" sz="2000" i="1">
                            <a:latin typeface="Cambria Math"/>
                          </a:rPr>
                          <m:t>𝑏</m:t>
                        </m:r>
                      </m:e>
                      <m:sub>
                        <m:r>
                          <a:rPr lang="en-US" sz="2000" i="1">
                            <a:latin typeface="Cambria Math"/>
                          </a:rPr>
                          <m:t>𝑖h</m:t>
                        </m:r>
                      </m:sub>
                    </m:sSub>
                  </m:oMath>
                </a14:m>
                <a:r>
                  <a:rPr lang="en-US" sz="2000" kern="100" dirty="0">
                    <a:latin typeface="Times New Roman" pitchFamily="18" charset="0"/>
                    <a:ea typeface="PMingLiU"/>
                    <a:cs typeface="Times New Roman" pitchFamily="18" charset="0"/>
                  </a:rPr>
                  <a:t>’s </a:t>
                </a:r>
                <a:r>
                  <a:rPr lang="en-US" sz="2000" kern="100" dirty="0" smtClean="0">
                    <a:latin typeface="Times New Roman" pitchFamily="18" charset="0"/>
                    <a:ea typeface="PMingLiU"/>
                    <a:cs typeface="Times New Roman" pitchFamily="18" charset="0"/>
                  </a:rPr>
                  <a:t>estimation </a:t>
                </a:r>
                <a:r>
                  <a:rPr lang="en-US" sz="2000" kern="100" dirty="0">
                    <a:latin typeface="Times New Roman" pitchFamily="18" charset="0"/>
                    <a:ea typeface="PMingLiU"/>
                    <a:cs typeface="Times New Roman" pitchFamily="18" charset="0"/>
                  </a:rPr>
                  <a:t>for each portfolio in the time-series work just described. </a:t>
                </a:r>
                <a:endParaRPr lang="en-US" sz="2000" kern="100" dirty="0" smtClean="0">
                  <a:latin typeface="Times New Roman" pitchFamily="18" charset="0"/>
                  <a:ea typeface="PMingLiU"/>
                  <a:cs typeface="Times New Roman" pitchFamily="18" charset="0"/>
                </a:endParaRPr>
              </a:p>
              <a:p>
                <a:pPr marL="0" indent="0" algn="just">
                  <a:lnSpc>
                    <a:spcPct val="100000"/>
                  </a:lnSpc>
                  <a:spcBef>
                    <a:spcPts val="0"/>
                  </a:spcBef>
                  <a:buNone/>
                </a:pPr>
                <a:endParaRPr lang="en-US" sz="2000" kern="100" dirty="0">
                  <a:latin typeface="Times New Roman" pitchFamily="18" charset="0"/>
                  <a:ea typeface="PMingLiU"/>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305800" cy="5029200"/>
              </a:xfrm>
              <a:blipFill rotWithShape="1">
                <a:blip r:embed="rId2"/>
                <a:stretch>
                  <a:fillRect l="-734" t="-606" r="-660"/>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29</a:t>
            </a:fld>
            <a:endParaRPr lang="en-US">
              <a:solidFill>
                <a:schemeClr val="accent6">
                  <a:lumMod val="20000"/>
                  <a:lumOff val="80000"/>
                </a:schemeClr>
              </a:solidFill>
            </a:endParaRPr>
          </a:p>
        </p:txBody>
      </p:sp>
      <p:sp>
        <p:nvSpPr>
          <p:cNvPr id="2" name="Title 1"/>
          <p:cNvSpPr>
            <a:spLocks noGrp="1"/>
          </p:cNvSpPr>
          <p:nvPr>
            <p:ph type="title"/>
          </p:nvPr>
        </p:nvSpPr>
        <p:spPr>
          <a:xfrm>
            <a:off x="533400" y="457200"/>
            <a:ext cx="8229600" cy="639763"/>
          </a:xfrm>
        </p:spPr>
        <p:txBody>
          <a:bodyPr>
            <a:normAutofit/>
          </a:bodyPr>
          <a:lstStyle/>
          <a:p>
            <a:r>
              <a:rPr lang="en-US" sz="2800" dirty="0">
                <a:latin typeface="Times New Roman" pitchFamily="18" charset="0"/>
                <a:cs typeface="Times New Roman" pitchFamily="18" charset="0"/>
              </a:rPr>
              <a:t>13.7	APPLICATIONS OF APT</a:t>
            </a:r>
          </a:p>
        </p:txBody>
      </p:sp>
    </p:spTree>
    <p:extLst>
      <p:ext uri="{BB962C8B-B14F-4D97-AF65-F5344CB8AC3E}">
        <p14:creationId xmlns:p14="http://schemas.microsoft.com/office/powerpoint/2010/main" val="254947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13.1 Multi-Index Models</a:t>
            </a:r>
          </a:p>
        </p:txBody>
      </p:sp>
      <p:sp>
        <p:nvSpPr>
          <p:cNvPr id="3" name="Content Placeholder 2"/>
          <p:cNvSpPr>
            <a:spLocks noGrp="1"/>
          </p:cNvSpPr>
          <p:nvPr>
            <p:ph idx="1"/>
          </p:nvPr>
        </p:nvSpPr>
        <p:spPr/>
        <p:txBody>
          <a:bodyPr>
            <a:normAutofit/>
          </a:bodyPr>
          <a:lstStyle/>
          <a:p>
            <a:r>
              <a:rPr lang="en-US" sz="2000" b="1" dirty="0" smtClean="0">
                <a:latin typeface="Times New Roman" pitchFamily="18" charset="0"/>
                <a:cs typeface="Times New Roman" pitchFamily="18" charset="0"/>
              </a:rPr>
              <a:t>Multi-Index </a:t>
            </a:r>
            <a:r>
              <a:rPr lang="en-US" sz="2000" b="1" dirty="0">
                <a:latin typeface="Times New Roman" pitchFamily="18" charset="0"/>
                <a:cs typeface="Times New Roman" pitchFamily="18" charset="0"/>
              </a:rPr>
              <a:t>models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marR="0">
              <a:spcAft>
                <a:spcPts val="0"/>
              </a:spcAft>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a:solidFill>
                <a:schemeClr val="accent6">
                  <a:lumMod val="20000"/>
                  <a:lumOff val="80000"/>
                </a:scheme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80032114"/>
              </p:ext>
            </p:extLst>
          </p:nvPr>
        </p:nvGraphicFramePr>
        <p:xfrm>
          <a:off x="5130800" y="2781300"/>
          <a:ext cx="914400" cy="198438"/>
        </p:xfrm>
        <a:graphic>
          <a:graphicData uri="http://schemas.openxmlformats.org/presentationml/2006/ole">
            <mc:AlternateContent xmlns:mc="http://schemas.openxmlformats.org/markup-compatibility/2006">
              <mc:Choice xmlns:v="urn:schemas-microsoft-com:vml" Requires="v">
                <p:oleObj spid="_x0000_s1111"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130800" y="2781300"/>
                        <a:ext cx="914400" cy="198438"/>
                      </a:xfrm>
                      <a:prstGeom prst="rect">
                        <a:avLst/>
                      </a:prstGeom>
                    </p:spPr>
                  </p:pic>
                </p:oleObj>
              </mc:Fallback>
            </mc:AlternateContent>
          </a:graphicData>
        </a:graphic>
      </p:graphicFrame>
      <p:sp>
        <p:nvSpPr>
          <p:cNvPr id="6"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06734803"/>
              </p:ext>
            </p:extLst>
          </p:nvPr>
        </p:nvGraphicFramePr>
        <p:xfrm>
          <a:off x="1219200" y="2209800"/>
          <a:ext cx="6315075" cy="685800"/>
        </p:xfrm>
        <a:graphic>
          <a:graphicData uri="http://schemas.openxmlformats.org/presentationml/2006/ole">
            <mc:AlternateContent xmlns:mc="http://schemas.openxmlformats.org/markup-compatibility/2006">
              <mc:Choice xmlns:v="urn:schemas-microsoft-com:vml" Requires="v">
                <p:oleObj spid="_x0000_s1112" name="Equation" r:id="rId5" imgW="491497" imgH="228596" progId="Equation.DSMT4">
                  <p:embed/>
                </p:oleObj>
              </mc:Choice>
              <mc:Fallback>
                <p:oleObj name="Equation" r:id="rId5" imgW="491497" imgH="228596" progId="Equation.DSMT4">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09800"/>
                        <a:ext cx="6315075" cy="685800"/>
                      </a:xfrm>
                      <a:prstGeom prst="rect">
                        <a:avLst/>
                      </a:prstGeom>
                      <a:solidFill>
                        <a:srgbClr val="FFFFFF"/>
                      </a:solidFill>
                    </p:spPr>
                  </p:pic>
                </p:oleObj>
              </mc:Fallback>
            </mc:AlternateContent>
          </a:graphicData>
        </a:graphic>
      </p:graphicFrame>
      <p:sp>
        <p:nvSpPr>
          <p:cNvPr id="14" name="Rectangle 13"/>
          <p:cNvSpPr/>
          <p:nvPr/>
        </p:nvSpPr>
        <p:spPr>
          <a:xfrm>
            <a:off x="1371600" y="3733799"/>
            <a:ext cx="6553200" cy="1200329"/>
          </a:xfrm>
          <a:prstGeom prst="rect">
            <a:avLst/>
          </a:prstGeom>
        </p:spPr>
        <p:txBody>
          <a:bodyPr wrap="square">
            <a:spAutoFit/>
          </a:bodyPr>
          <a:lstStyle/>
          <a:p>
            <a:r>
              <a:rPr lang="en-US" b="1" dirty="0">
                <a:solidFill>
                  <a:srgbClr val="000000"/>
                </a:solidFill>
                <a:latin typeface="Times New Roman" pitchFamily="18" charset="0"/>
                <a:cs typeface="Times New Roman" pitchFamily="18" charset="0"/>
              </a:rPr>
              <a:t>where:</a:t>
            </a:r>
          </a:p>
          <a:p>
            <a:r>
              <a:rPr lang="en-US" b="1" i="1" dirty="0" err="1" smtClean="0">
                <a:solidFill>
                  <a:srgbClr val="000000"/>
                </a:solidFill>
                <a:latin typeface="Times New Roman" pitchFamily="18" charset="0"/>
                <a:cs typeface="Times New Roman" pitchFamily="18" charset="0"/>
              </a:rPr>
              <a:t>I</a:t>
            </a:r>
            <a:r>
              <a:rPr lang="en-US" b="1" i="1" baseline="-25000" dirty="0" err="1" smtClean="0">
                <a:solidFill>
                  <a:srgbClr val="000000"/>
                </a:solidFill>
                <a:latin typeface="Times New Roman" pitchFamily="18" charset="0"/>
                <a:cs typeface="Times New Roman" pitchFamily="18" charset="0"/>
              </a:rPr>
              <a:t>h</a:t>
            </a:r>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 the actual level of some index h (h = 1, …, L); and</a:t>
            </a:r>
          </a:p>
          <a:p>
            <a:r>
              <a:rPr lang="en-US" b="1" i="1" dirty="0" err="1" smtClean="0">
                <a:solidFill>
                  <a:srgbClr val="000000"/>
                </a:solidFill>
                <a:latin typeface="Times New Roman" pitchFamily="18" charset="0"/>
                <a:cs typeface="Times New Roman" pitchFamily="18" charset="0"/>
              </a:rPr>
              <a:t>b</a:t>
            </a:r>
            <a:r>
              <a:rPr lang="en-US" b="1" i="1" baseline="-25000" dirty="0" err="1" smtClean="0">
                <a:solidFill>
                  <a:srgbClr val="000000"/>
                </a:solidFill>
                <a:latin typeface="Times New Roman" pitchFamily="18" charset="0"/>
                <a:cs typeface="Times New Roman" pitchFamily="18" charset="0"/>
              </a:rPr>
              <a:t>ih</a:t>
            </a:r>
            <a:r>
              <a:rPr lang="en-US" b="1" dirty="0" smtClean="0">
                <a:solidFill>
                  <a:srgbClr val="000000"/>
                </a:solidFill>
                <a:latin typeface="Times New Roman" pitchFamily="18" charset="0"/>
                <a:cs typeface="Times New Roman" pitchFamily="18" charset="0"/>
              </a:rPr>
              <a:t>  </a:t>
            </a:r>
            <a:r>
              <a:rPr lang="en-US" b="1" dirty="0">
                <a:solidFill>
                  <a:srgbClr val="000000"/>
                </a:solidFill>
                <a:latin typeface="Times New Roman" pitchFamily="18" charset="0"/>
                <a:cs typeface="Times New Roman" pitchFamily="18" charset="0"/>
              </a:rPr>
              <a:t>= a measure of the responsiveness of the return on stock </a:t>
            </a:r>
            <a:r>
              <a:rPr lang="en-US" b="1" dirty="0" err="1">
                <a:solidFill>
                  <a:srgbClr val="000000"/>
                </a:solidFill>
                <a:latin typeface="Times New Roman" pitchFamily="18" charset="0"/>
                <a:cs typeface="Times New Roman" pitchFamily="18" charset="0"/>
              </a:rPr>
              <a:t>i</a:t>
            </a:r>
            <a:r>
              <a:rPr lang="en-US" b="1" dirty="0">
                <a:solidFill>
                  <a:srgbClr val="000000"/>
                </a:solidFill>
                <a:latin typeface="Times New Roman" pitchFamily="18" charset="0"/>
                <a:cs typeface="Times New Roman" pitchFamily="18" charset="0"/>
              </a:rPr>
              <a:t> to changes in </a:t>
            </a:r>
            <a:r>
              <a:rPr lang="en-US" b="1" dirty="0" smtClean="0">
                <a:solidFill>
                  <a:srgbClr val="000000"/>
                </a:solidFill>
                <a:latin typeface="Times New Roman" pitchFamily="18" charset="0"/>
                <a:cs typeface="Times New Roman" pitchFamily="18" charset="0"/>
              </a:rPr>
              <a:t>index </a:t>
            </a:r>
            <a:r>
              <a:rPr lang="en-US" b="1" dirty="0">
                <a:solidFill>
                  <a:srgbClr val="000000"/>
                </a:solidFill>
                <a:latin typeface="Times New Roman" pitchFamily="18" charset="0"/>
                <a:cs typeface="Times New Roman" pitchFamily="18" charset="0"/>
              </a:rPr>
              <a:t>h or its sensitivity, to index h</a:t>
            </a:r>
            <a:r>
              <a:rPr lang="en-US" dirty="0"/>
              <a:t>.</a:t>
            </a:r>
          </a:p>
        </p:txBody>
      </p:sp>
    </p:spTree>
    <p:extLst>
      <p:ext uri="{BB962C8B-B14F-4D97-AF65-F5344CB8AC3E}">
        <p14:creationId xmlns:p14="http://schemas.microsoft.com/office/powerpoint/2010/main" val="4143248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latin typeface="Times New Roman" pitchFamily="18" charset="0"/>
                <a:cs typeface="Times New Roman" pitchFamily="18" charset="0"/>
              </a:rPr>
              <a:t>Market-Model Formulation Results Using CAPM and APT</a:t>
            </a: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30</a:t>
            </a:fld>
            <a:endParaRPr lang="en-US">
              <a:solidFill>
                <a:schemeClr val="accent6">
                  <a:lumMod val="20000"/>
                  <a:lumOff val="80000"/>
                </a:schemeClr>
              </a:solidFill>
            </a:endParaRPr>
          </a:p>
        </p:txBody>
      </p:sp>
      <p:sp>
        <p:nvSpPr>
          <p:cNvPr id="2" name="Title 1"/>
          <p:cNvSpPr>
            <a:spLocks noGrp="1"/>
          </p:cNvSpPr>
          <p:nvPr>
            <p:ph type="title"/>
          </p:nvPr>
        </p:nvSpPr>
        <p:spPr/>
        <p:txBody>
          <a:bodyPr>
            <a:normAutofit/>
          </a:bodyPr>
          <a:lstStyle/>
          <a:p>
            <a:r>
              <a:rPr lang="en-US" sz="2800" dirty="0">
                <a:latin typeface="Times New Roman" pitchFamily="18" charset="0"/>
                <a:cs typeface="Times New Roman" pitchFamily="18" charset="0"/>
              </a:rPr>
              <a:t>13.7	APPLICATIONS OF APT</a:t>
            </a:r>
          </a:p>
        </p:txBody>
      </p:sp>
      <p:graphicFrame>
        <p:nvGraphicFramePr>
          <p:cNvPr id="12" name="Object 11"/>
          <p:cNvGraphicFramePr>
            <a:graphicFrameLocks noChangeAspect="1"/>
          </p:cNvGraphicFramePr>
          <p:nvPr/>
        </p:nvGraphicFramePr>
        <p:xfrm>
          <a:off x="2239963" y="454025"/>
          <a:ext cx="200025" cy="219075"/>
        </p:xfrm>
        <a:graphic>
          <a:graphicData uri="http://schemas.openxmlformats.org/presentationml/2006/ole">
            <mc:AlternateContent xmlns:mc="http://schemas.openxmlformats.org/markup-compatibility/2006">
              <mc:Choice xmlns:v="urn:schemas-microsoft-com:vml" Requires="v">
                <p:oleObj spid="_x0000_s4172" name="Equation" r:id="rId3" imgW="203024" imgH="215713" progId="Equation.DSMT4">
                  <p:embed/>
                </p:oleObj>
              </mc:Choice>
              <mc:Fallback>
                <p:oleObj name="Equation" r:id="rId3" imgW="203024" imgH="2157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3" y="454025"/>
                        <a:ext cx="2000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2239963" y="454025"/>
          <a:ext cx="228600" cy="219075"/>
        </p:xfrm>
        <a:graphic>
          <a:graphicData uri="http://schemas.openxmlformats.org/presentationml/2006/ole">
            <mc:AlternateContent xmlns:mc="http://schemas.openxmlformats.org/markup-compatibility/2006">
              <mc:Choice xmlns:v="urn:schemas-microsoft-com:vml" Requires="v">
                <p:oleObj spid="_x0000_s4173" name="Equation" r:id="rId5" imgW="228501" imgH="215806" progId="Equation.DSMT4">
                  <p:embed/>
                </p:oleObj>
              </mc:Choice>
              <mc:Fallback>
                <p:oleObj name="Equation" r:id="rId5" imgW="228501" imgH="21580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54025"/>
                        <a:ext cx="2286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2239963" y="454025"/>
          <a:ext cx="219075" cy="228600"/>
        </p:xfrm>
        <a:graphic>
          <a:graphicData uri="http://schemas.openxmlformats.org/presentationml/2006/ole">
            <mc:AlternateContent xmlns:mc="http://schemas.openxmlformats.org/markup-compatibility/2006">
              <mc:Choice xmlns:v="urn:schemas-microsoft-com:vml" Requires="v">
                <p:oleObj spid="_x0000_s4174" name="Equation" r:id="rId7" imgW="215806" imgH="228501" progId="Equation.DSMT4">
                  <p:embed/>
                </p:oleObj>
              </mc:Choice>
              <mc:Fallback>
                <p:oleObj name="Equation" r:id="rId7" imgW="21580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9963" y="454025"/>
                        <a:ext cx="21907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nvGraphicFramePr>
        <p:xfrm>
          <a:off x="2239963" y="454025"/>
          <a:ext cx="228600" cy="219075"/>
        </p:xfrm>
        <a:graphic>
          <a:graphicData uri="http://schemas.openxmlformats.org/presentationml/2006/ole">
            <mc:AlternateContent xmlns:mc="http://schemas.openxmlformats.org/markup-compatibility/2006">
              <mc:Choice xmlns:v="urn:schemas-microsoft-com:vml" Requires="v">
                <p:oleObj spid="_x0000_s4175" name="Equation" r:id="rId9" imgW="228501" imgH="215806" progId="Equation.DSMT4">
                  <p:embed/>
                </p:oleObj>
              </mc:Choice>
              <mc:Fallback>
                <p:oleObj name="Equation" r:id="rId9" imgW="228501" imgH="21580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9963" y="454025"/>
                        <a:ext cx="2286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47" name="Picture 51"/>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1143000" y="1371600"/>
            <a:ext cx="6314286" cy="31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4648200"/>
            <a:ext cx="8305800"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By forming a holdout group of 127 utilities not included in the original coefficient estimation for CAPM and APT, these authors forecast expected monthly returns for each utility over the 108 months from 1971-–1979.</a:t>
            </a:r>
          </a:p>
        </p:txBody>
      </p:sp>
    </p:spTree>
    <p:extLst>
      <p:ext uri="{BB962C8B-B14F-4D97-AF65-F5344CB8AC3E}">
        <p14:creationId xmlns:p14="http://schemas.microsoft.com/office/powerpoint/2010/main" val="1204368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13.7	APPLICATIONS OF APT</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Risk Premiums, t-Values, and Average R2 for CAPM and </a:t>
            </a:r>
            <a:r>
              <a:rPr lang="en-US" sz="2400" dirty="0" smtClean="0">
                <a:latin typeface="Times New Roman" pitchFamily="18" charset="0"/>
                <a:cs typeface="Times New Roman" pitchFamily="18" charset="0"/>
              </a:rPr>
              <a:t>APT</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31</a:t>
            </a:fld>
            <a:endParaRPr lang="en-US">
              <a:solidFill>
                <a:schemeClr val="accent6">
                  <a:lumMod val="20000"/>
                  <a:lumOff val="8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37337"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3581400"/>
            <a:ext cx="8305800"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Required Return for Industries Represented in the Holdout Sample Using APT and CAPM Return/Risk Relationships Estimated from Monthly Data without Utility Portfolios for 1971–1979</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t="19394"/>
          <a:stretch>
            <a:fillRect/>
          </a:stretch>
        </p:blipFill>
        <p:spPr bwMode="auto">
          <a:xfrm>
            <a:off x="1066800" y="4504730"/>
            <a:ext cx="6324600" cy="18363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488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13.7	APPLICATIONS OF APT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ratio of these squared differences, </a:t>
                </a:r>
                <a:r>
                  <a:rPr lang="en-US" sz="2400" dirty="0" smtClean="0">
                    <a:latin typeface="Times New Roman" pitchFamily="18" charset="0"/>
                    <a:cs typeface="Times New Roman" pitchFamily="18" charset="0"/>
                  </a:rPr>
                  <a:t>U</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for all stocks is used to evaluate the contribution of the model as a forecasting device. It follows then that the smaller the ratio, the better is the model forecast relative to the naïve forecast. The results:</a:t>
                </a:r>
              </a:p>
              <a:p>
                <a:pPr algn="ctr"/>
                <a:r>
                  <a:rPr lang="en-US" sz="2400" dirty="0">
                    <a:latin typeface="Times New Roman" pitchFamily="18" charset="0"/>
                    <a:cs typeface="Times New Roman" pitchFamily="18" charset="0"/>
                  </a:rPr>
                  <a:t> </a:t>
                </a:r>
                <a14:m>
                  <m:oMath xmlns:m="http://schemas.openxmlformats.org/officeDocument/2006/math">
                    <m:sSup>
                      <m:sSupPr>
                        <m:ctrlPr>
                          <a:rPr lang="en-US" sz="2400" i="1">
                            <a:latin typeface="Cambria Math"/>
                          </a:rPr>
                        </m:ctrlPr>
                      </m:sSupPr>
                      <m:e>
                        <m:r>
                          <a:rPr lang="en-US" sz="2400" i="1">
                            <a:latin typeface="Cambria Math"/>
                          </a:rPr>
                          <m:t>𝑈</m:t>
                        </m:r>
                      </m:e>
                      <m:sup>
                        <m:r>
                          <a:rPr lang="en-US" sz="2400">
                            <a:latin typeface="Cambria Math"/>
                          </a:rPr>
                          <m:t>2</m:t>
                        </m:r>
                      </m:sup>
                    </m:sSup>
                    <m:r>
                      <a:rPr lang="en-US" sz="2400">
                        <a:latin typeface="Cambria Math"/>
                      </a:rPr>
                      <m:t>=</m:t>
                    </m:r>
                    <m:f>
                      <m:fPr>
                        <m:ctrlPr>
                          <a:rPr lang="en-US" sz="2400" i="1">
                            <a:latin typeface="Cambria Math"/>
                          </a:rPr>
                        </m:ctrlPr>
                      </m:fPr>
                      <m:num>
                        <m:nary>
                          <m:naryPr>
                            <m:chr m:val="∑"/>
                            <m:limLoc m:val="undOvr"/>
                            <m:grow m:val="on"/>
                            <m:ctrlPr>
                              <a:rPr lang="en-US" sz="2400" i="1">
                                <a:latin typeface="Cambria Math"/>
                              </a:rPr>
                            </m:ctrlPr>
                          </m:naryPr>
                          <m:sub>
                            <m:r>
                              <a:rPr lang="en-US" sz="2400" i="1">
                                <a:latin typeface="Cambria Math"/>
                              </a:rPr>
                              <m:t>𝑖</m:t>
                            </m:r>
                            <m:r>
                              <a:rPr lang="en-US" sz="2400">
                                <a:latin typeface="Cambria Math"/>
                              </a:rPr>
                              <m:t>=1</m:t>
                            </m:r>
                          </m:sub>
                          <m:sup>
                            <m:r>
                              <a:rPr lang="en-US" sz="2400">
                                <a:latin typeface="Cambria Math"/>
                              </a:rPr>
                              <m:t>127</m:t>
                            </m:r>
                          </m:sup>
                          <m:e>
                            <m:sSup>
                              <m:sSupPr>
                                <m:ctrlPr>
                                  <a:rPr lang="en-US" sz="2400" i="1">
                                    <a:latin typeface="Cambria Math"/>
                                  </a:rPr>
                                </m:ctrlPr>
                              </m:sSupPr>
                              <m:e>
                                <m:d>
                                  <m:dPr>
                                    <m:ctrlPr>
                                      <a:rPr lang="en-US" sz="2400" i="1">
                                        <a:latin typeface="Cambria Math"/>
                                      </a:rPr>
                                    </m:ctrlPr>
                                  </m:dPr>
                                  <m:e>
                                    <m:sSub>
                                      <m:sSubPr>
                                        <m:ctrlPr>
                                          <a:rPr lang="en-US" sz="2400" i="1">
                                            <a:latin typeface="Cambria Math"/>
                                          </a:rPr>
                                        </m:ctrlPr>
                                      </m:sSubPr>
                                      <m:e>
                                        <m:acc>
                                          <m:accPr>
                                            <m:chr m:val="̅"/>
                                            <m:ctrlPr>
                                              <a:rPr lang="en-US" sz="2400" i="1">
                                                <a:latin typeface="Cambria Math"/>
                                              </a:rPr>
                                            </m:ctrlPr>
                                          </m:accPr>
                                          <m:e>
                                            <m:r>
                                              <a:rPr lang="en-US" sz="2400" i="1">
                                                <a:latin typeface="Cambria Math"/>
                                              </a:rPr>
                                              <m:t>𝑅</m:t>
                                            </m:r>
                                          </m:e>
                                        </m:acc>
                                      </m:e>
                                      <m:sub>
                                        <m:r>
                                          <a:rPr lang="en-US" sz="2400" i="1">
                                            <a:latin typeface="Cambria Math"/>
                                          </a:rPr>
                                          <m:t>𝑖</m:t>
                                        </m:r>
                                      </m:sub>
                                    </m:sSub>
                                    <m:r>
                                      <a:rPr lang="en-US" sz="2400">
                                        <a:latin typeface="Cambria Math"/>
                                      </a:rPr>
                                      <m:t>−</m:t>
                                    </m:r>
                                    <m:sSub>
                                      <m:sSubPr>
                                        <m:ctrlPr>
                                          <a:rPr lang="en-US" sz="2400" i="1">
                                            <a:latin typeface="Cambria Math"/>
                                          </a:rPr>
                                        </m:ctrlPr>
                                      </m:sSubPr>
                                      <m:e>
                                        <m:acc>
                                          <m:accPr>
                                            <m:chr m:val="̂"/>
                                            <m:ctrlPr>
                                              <a:rPr lang="en-US" sz="2400" i="1">
                                                <a:latin typeface="Cambria Math"/>
                                              </a:rPr>
                                            </m:ctrlPr>
                                          </m:accPr>
                                          <m:e>
                                            <m:r>
                                              <a:rPr lang="en-US" sz="2400" i="1">
                                                <a:latin typeface="Cambria Math"/>
                                              </a:rPr>
                                              <m:t>𝑅</m:t>
                                            </m:r>
                                          </m:e>
                                        </m:acc>
                                      </m:e>
                                      <m:sub>
                                        <m:r>
                                          <a:rPr lang="en-US" sz="2400" i="1">
                                            <a:latin typeface="Cambria Math"/>
                                          </a:rPr>
                                          <m:t>𝑖</m:t>
                                        </m:r>
                                      </m:sub>
                                    </m:sSub>
                                  </m:e>
                                </m:d>
                              </m:e>
                              <m:sup>
                                <m:r>
                                  <a:rPr lang="en-US" sz="2400">
                                    <a:latin typeface="Cambria Math"/>
                                  </a:rPr>
                                  <m:t>2</m:t>
                                </m:r>
                              </m:sup>
                            </m:sSup>
                          </m:e>
                        </m:nary>
                      </m:num>
                      <m:den>
                        <m:nary>
                          <m:naryPr>
                            <m:chr m:val="∑"/>
                            <m:limLoc m:val="undOvr"/>
                            <m:grow m:val="on"/>
                            <m:ctrlPr>
                              <a:rPr lang="en-US" sz="2400" i="1">
                                <a:latin typeface="Cambria Math"/>
                              </a:rPr>
                            </m:ctrlPr>
                          </m:naryPr>
                          <m:sub>
                            <m:r>
                              <a:rPr lang="en-US" sz="2400" i="1">
                                <a:latin typeface="Cambria Math"/>
                              </a:rPr>
                              <m:t>𝑖</m:t>
                            </m:r>
                            <m:r>
                              <a:rPr lang="en-US" sz="2400">
                                <a:latin typeface="Cambria Math"/>
                              </a:rPr>
                              <m:t>=1</m:t>
                            </m:r>
                          </m:sub>
                          <m:sup>
                            <m:r>
                              <a:rPr lang="en-US" sz="2400">
                                <a:latin typeface="Cambria Math"/>
                              </a:rPr>
                              <m:t>127</m:t>
                            </m:r>
                          </m:sup>
                          <m:e>
                            <m:sSup>
                              <m:sSupPr>
                                <m:ctrlPr>
                                  <a:rPr lang="en-US" sz="2400" i="1">
                                    <a:latin typeface="Cambria Math"/>
                                  </a:rPr>
                                </m:ctrlPr>
                              </m:sSupPr>
                              <m:e>
                                <m:d>
                                  <m:dPr>
                                    <m:ctrlPr>
                                      <a:rPr lang="en-US" sz="2400" i="1">
                                        <a:latin typeface="Cambria Math"/>
                                      </a:rPr>
                                    </m:ctrlPr>
                                  </m:dPr>
                                  <m:e>
                                    <m:sSub>
                                      <m:sSubPr>
                                        <m:ctrlPr>
                                          <a:rPr lang="en-US" sz="2400" i="1">
                                            <a:latin typeface="Cambria Math"/>
                                          </a:rPr>
                                        </m:ctrlPr>
                                      </m:sSubPr>
                                      <m:e>
                                        <m:acc>
                                          <m:accPr>
                                            <m:chr m:val="̅"/>
                                            <m:ctrlPr>
                                              <a:rPr lang="en-US" sz="2400" i="1">
                                                <a:latin typeface="Cambria Math"/>
                                              </a:rPr>
                                            </m:ctrlPr>
                                          </m:accPr>
                                          <m:e>
                                            <m:r>
                                              <a:rPr lang="en-US" sz="2400" i="1">
                                                <a:latin typeface="Cambria Math"/>
                                              </a:rPr>
                                              <m:t>𝑅</m:t>
                                            </m:r>
                                          </m:e>
                                        </m:acc>
                                      </m:e>
                                      <m:sub>
                                        <m:r>
                                          <a:rPr lang="en-US" sz="2400" i="1">
                                            <a:latin typeface="Cambria Math"/>
                                          </a:rPr>
                                          <m:t>𝑖</m:t>
                                        </m:r>
                                      </m:sub>
                                    </m:sSub>
                                    <m:r>
                                      <a:rPr lang="en-US" sz="2400">
                                        <a:latin typeface="Cambria Math"/>
                                      </a:rPr>
                                      <m:t>−</m:t>
                                    </m:r>
                                    <m:acc>
                                      <m:accPr>
                                        <m:chr m:val="̅"/>
                                        <m:ctrlPr>
                                          <a:rPr lang="en-US" sz="2400" i="1">
                                            <a:latin typeface="Cambria Math"/>
                                          </a:rPr>
                                        </m:ctrlPr>
                                      </m:accPr>
                                      <m:e>
                                        <m:r>
                                          <a:rPr lang="en-US" sz="2400" i="1">
                                            <a:latin typeface="Cambria Math"/>
                                          </a:rPr>
                                          <m:t>𝑅</m:t>
                                        </m:r>
                                      </m:e>
                                    </m:acc>
                                  </m:e>
                                </m:d>
                              </m:e>
                              <m:sup>
                                <m:r>
                                  <a:rPr lang="en-US" sz="2400">
                                    <a:latin typeface="Cambria Math"/>
                                  </a:rPr>
                                  <m:t>2</m:t>
                                </m:r>
                              </m:sup>
                            </m:sSup>
                          </m:e>
                        </m:nary>
                      </m:den>
                    </m:f>
                  </m:oMath>
                </a14:m>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   = 0.822 (APT)</a:t>
                </a:r>
              </a:p>
              <a:p>
                <a:pPr algn="ctr"/>
                <a:r>
                  <a:rPr lang="en-US" sz="2400" dirty="0">
                    <a:latin typeface="Times New Roman" pitchFamily="18" charset="0"/>
                    <a:cs typeface="Times New Roman" pitchFamily="18" charset="0"/>
                  </a:rPr>
                  <a:t>   = 1.115 (CAPM).</a:t>
                </a:r>
              </a:p>
              <a:p>
                <a:r>
                  <a:rPr lang="en-US" sz="2400" dirty="0">
                    <a:latin typeface="Times New Roman" pitchFamily="18" charset="0"/>
                    <a:cs typeface="Times New Roman" pitchFamily="18" charset="0"/>
                  </a:rPr>
                  <a:t>Thus, as a forecasting model of required or expected return, APT does better than CAPM. </a:t>
                </a:r>
                <a:r>
                  <a:rPr lang="en-US" sz="2400" dirty="0" smtClean="0">
                    <a:latin typeface="Times New Roman" pitchFamily="18" charset="0"/>
                    <a:cs typeface="Times New Roman"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964" r="-19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4202570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13.8	</a:t>
            </a:r>
            <a:r>
              <a:rPr lang="en-US" dirty="0" smtClean="0">
                <a:latin typeface="Times New Roman" pitchFamily="18" charset="0"/>
                <a:cs typeface="Times New Roman" pitchFamily="18" charset="0"/>
              </a:rPr>
              <a:t> SUMMARY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r>
              <a:rPr lang="en-US" sz="2400" dirty="0">
                <a:latin typeface="Times New Roman" pitchFamily="18" charset="0"/>
                <a:cs typeface="Times New Roman" pitchFamily="18" charset="0"/>
              </a:rPr>
              <a:t>This chapter has </a:t>
            </a:r>
            <a:r>
              <a:rPr lang="en-US" sz="2400" dirty="0" smtClean="0">
                <a:latin typeface="Times New Roman" pitchFamily="18" charset="0"/>
                <a:cs typeface="Times New Roman" pitchFamily="18" charset="0"/>
              </a:rPr>
              <a:t>discussed </a:t>
            </a:r>
            <a:r>
              <a:rPr lang="en-US" sz="2400" dirty="0">
                <a:latin typeface="Times New Roman" pitchFamily="18" charset="0"/>
                <a:cs typeface="Times New Roman" pitchFamily="18" charset="0"/>
              </a:rPr>
              <a:t>extended versions of CAPM derived by Sharpe (1964), </a:t>
            </a:r>
            <a:r>
              <a:rPr lang="en-US" sz="2400" dirty="0" err="1">
                <a:latin typeface="Times New Roman" pitchFamily="18" charset="0"/>
                <a:cs typeface="Times New Roman" pitchFamily="18" charset="0"/>
              </a:rPr>
              <a:t>Lintner</a:t>
            </a:r>
            <a:r>
              <a:rPr lang="en-US" sz="2400" dirty="0">
                <a:latin typeface="Times New Roman" pitchFamily="18" charset="0"/>
                <a:cs typeface="Times New Roman" pitchFamily="18" charset="0"/>
              </a:rPr>
              <a:t> (1965), and </a:t>
            </a:r>
            <a:r>
              <a:rPr lang="en-US" sz="2400" dirty="0" err="1">
                <a:latin typeface="Times New Roman" pitchFamily="18" charset="0"/>
                <a:cs typeface="Times New Roman" pitchFamily="18" charset="0"/>
              </a:rPr>
              <a:t>Mossin</a:t>
            </a:r>
            <a:r>
              <a:rPr lang="en-US" sz="2400" dirty="0">
                <a:latin typeface="Times New Roman" pitchFamily="18" charset="0"/>
                <a:cs typeface="Times New Roman" pitchFamily="18" charset="0"/>
              </a:rPr>
              <a:t> (1966), APT and </a:t>
            </a:r>
            <a:r>
              <a:rPr lang="en-US" sz="2400" dirty="0" err="1">
                <a:latin typeface="Times New Roman" pitchFamily="18" charset="0"/>
                <a:cs typeface="Times New Roman" pitchFamily="18" charset="0"/>
              </a:rPr>
              <a:t>intertemperal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CAPM. </a:t>
            </a:r>
            <a:r>
              <a:rPr lang="en-US" sz="2400" dirty="0">
                <a:latin typeface="Times New Roman" pitchFamily="18" charset="0"/>
                <a:cs typeface="Times New Roman" pitchFamily="18" charset="0"/>
              </a:rPr>
              <a:t>Arbitrage pricing theory (APT) embodies a good deal of the more robust efforts of academicians to formulate less restrictive and more applicable models for asset pricing. Much research on APT and associated testing methodologies lies ahead; nevertheless, its alluring intuitive arguments and generalized construction make APT a formidable competitor to the </a:t>
            </a:r>
            <a:r>
              <a:rPr lang="en-US" sz="2400" dirty="0" smtClean="0">
                <a:latin typeface="Times New Roman" pitchFamily="18" charset="0"/>
                <a:cs typeface="Times New Roman" pitchFamily="18" charset="0"/>
              </a:rPr>
              <a:t>CAPM</a:t>
            </a:r>
          </a:p>
          <a:p>
            <a:r>
              <a:rPr lang="en-US" sz="2400" dirty="0">
                <a:latin typeface="Times New Roman" pitchFamily="18" charset="0"/>
                <a:cs typeface="Times New Roman" pitchFamily="18" charset="0"/>
              </a:rPr>
              <a:t>The APT has not been developed to the stage of being usable by security analysts in predicting security returns. Studies at this point indicate that the APT describes the long-term expected return on a security and therefore would not be as beneficial to those concerned with short-term deviations in equilibrium conditions. </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19929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13.1 </a:t>
            </a:r>
            <a:r>
              <a:rPr lang="en-US" sz="2800" dirty="0" smtClean="0">
                <a:latin typeface="Times New Roman" pitchFamily="18" charset="0"/>
                <a:cs typeface="Times New Roman" pitchFamily="18" charset="0"/>
              </a:rPr>
              <a:t>Multi-Index</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r>
              <a:rPr lang="en-US" b="1" i="1" dirty="0" smtClean="0"/>
              <a:t>Systematic influence</a:t>
            </a:r>
            <a:endParaRPr lang="en-US" b="1" dirty="0"/>
          </a:p>
          <a:p>
            <a:pPr lvl="0"/>
            <a:r>
              <a:rPr lang="en-US" dirty="0" smtClean="0"/>
              <a:t>1.Beta </a:t>
            </a:r>
            <a:r>
              <a:rPr lang="en-US" dirty="0"/>
              <a:t>(the slope of the regression of excess return for the security against excess return on the S&amp;P index</a:t>
            </a:r>
            <a:r>
              <a:rPr lang="en-US" dirty="0" smtClean="0"/>
              <a:t>)</a:t>
            </a:r>
            <a:endParaRPr lang="en-US" dirty="0"/>
          </a:p>
          <a:p>
            <a:pPr lvl="0"/>
            <a:r>
              <a:rPr lang="en-US" dirty="0" smtClean="0"/>
              <a:t>2. Dividend yield</a:t>
            </a:r>
            <a:endParaRPr lang="en-US" dirty="0"/>
          </a:p>
          <a:p>
            <a:pPr lvl="0"/>
            <a:r>
              <a:rPr lang="en-US" dirty="0" smtClean="0"/>
              <a:t>3. Size</a:t>
            </a:r>
            <a:endParaRPr lang="en-US" dirty="0"/>
          </a:p>
          <a:p>
            <a:pPr lvl="0"/>
            <a:r>
              <a:rPr lang="en-US" dirty="0" smtClean="0"/>
              <a:t>4. Bond beta</a:t>
            </a:r>
            <a:endParaRPr lang="en-US" dirty="0"/>
          </a:p>
          <a:p>
            <a:pPr lvl="0"/>
            <a:r>
              <a:rPr lang="en-US" dirty="0" smtClean="0"/>
              <a:t>5. Alpha</a:t>
            </a:r>
            <a:endParaRPr lang="en-US" dirty="0"/>
          </a:p>
          <a:p>
            <a:r>
              <a:rPr lang="en-US" b="1" dirty="0"/>
              <a:t>The significant sector influences includes eight factors</a:t>
            </a:r>
          </a:p>
          <a:p>
            <a:pPr lvl="0"/>
            <a:r>
              <a:rPr lang="en-US" dirty="0" smtClean="0"/>
              <a:t>1. Basic industries</a:t>
            </a:r>
            <a:endParaRPr lang="en-US" dirty="0"/>
          </a:p>
          <a:p>
            <a:pPr lvl="0"/>
            <a:r>
              <a:rPr lang="en-US" dirty="0" smtClean="0"/>
              <a:t>2. Capital goods</a:t>
            </a:r>
            <a:endParaRPr lang="en-US" dirty="0"/>
          </a:p>
          <a:p>
            <a:pPr lvl="0"/>
            <a:r>
              <a:rPr lang="en-US" dirty="0" smtClean="0"/>
              <a:t>3. Construction</a:t>
            </a:r>
            <a:endParaRPr lang="en-US" dirty="0"/>
          </a:p>
          <a:p>
            <a:pPr lvl="0"/>
            <a:r>
              <a:rPr lang="en-US" dirty="0" smtClean="0"/>
              <a:t>4. Consumer goods</a:t>
            </a:r>
            <a:endParaRPr lang="en-US" dirty="0"/>
          </a:p>
          <a:p>
            <a:pPr lvl="0"/>
            <a:r>
              <a:rPr lang="en-US" dirty="0" smtClean="0"/>
              <a:t>5. Energy</a:t>
            </a:r>
            <a:endParaRPr lang="en-US" dirty="0"/>
          </a:p>
          <a:p>
            <a:pPr lvl="0"/>
            <a:r>
              <a:rPr lang="en-US" dirty="0" smtClean="0"/>
              <a:t>6. Finance</a:t>
            </a:r>
            <a:endParaRPr lang="en-US" dirty="0"/>
          </a:p>
          <a:p>
            <a:pPr lvl="0"/>
            <a:r>
              <a:rPr lang="en-US" dirty="0" smtClean="0"/>
              <a:t>7. Transportation</a:t>
            </a:r>
            <a:endParaRPr lang="en-US" dirty="0"/>
          </a:p>
          <a:p>
            <a:pPr lvl="0"/>
            <a:r>
              <a:rPr lang="en-US" dirty="0" smtClean="0"/>
              <a:t>8. Utilities</a:t>
            </a:r>
            <a:endParaRPr lang="en-US" dirty="0"/>
          </a:p>
          <a:p>
            <a:endParaRPr lang="en-US" dirty="0"/>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406481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13.1 Multi-Index</a:t>
            </a:r>
            <a:endParaRPr lang="en-US" dirty="0"/>
          </a:p>
        </p:txBody>
      </p:sp>
      <p:sp>
        <p:nvSpPr>
          <p:cNvPr id="3" name="Content Placeholder 2"/>
          <p:cNvSpPr>
            <a:spLocks noGrp="1"/>
          </p:cNvSpPr>
          <p:nvPr>
            <p:ph idx="1"/>
          </p:nvPr>
        </p:nvSpPr>
        <p:spPr/>
        <p:txBody>
          <a:bodyPr/>
          <a:lstStyle/>
          <a:p>
            <a:r>
              <a:rPr lang="en-US" b="1" kern="50" dirty="0">
                <a:latin typeface="Times New Roman"/>
                <a:ea typeface="PMingLiU"/>
              </a:rPr>
              <a:t>principal-components </a:t>
            </a:r>
            <a:r>
              <a:rPr lang="en-US" b="1" kern="50" dirty="0" smtClean="0">
                <a:latin typeface="Times New Roman"/>
                <a:ea typeface="PMingLiU"/>
              </a:rPr>
              <a:t>analysis- </a:t>
            </a:r>
            <a:r>
              <a:rPr lang="en-US" kern="50" dirty="0" smtClean="0">
                <a:latin typeface="Times New Roman" pitchFamily="18" charset="0"/>
                <a:ea typeface="PMingLiU"/>
                <a:cs typeface="Times New Roman" pitchFamily="18" charset="0"/>
              </a:rPr>
              <a:t>a procedure that </a:t>
            </a:r>
            <a:r>
              <a:rPr lang="en-US" dirty="0">
                <a:latin typeface="Times New Roman" pitchFamily="18" charset="0"/>
                <a:cs typeface="Times New Roman" pitchFamily="18" charset="0"/>
              </a:rPr>
              <a:t>formulates homogeneous groups of firms (“pseudo-industries”) to form indexes as input to a multi-index </a:t>
            </a:r>
            <a:r>
              <a:rPr lang="en-US" dirty="0" smtClean="0">
                <a:latin typeface="Times New Roman" pitchFamily="18" charset="0"/>
                <a:cs typeface="Times New Roman" pitchFamily="18" charset="0"/>
              </a:rPr>
              <a:t>model</a:t>
            </a:r>
          </a:p>
          <a:p>
            <a:r>
              <a:rPr lang="en-US" b="1" dirty="0" smtClean="0">
                <a:latin typeface="Times New Roman" pitchFamily="18" charset="0"/>
                <a:cs typeface="Times New Roman" pitchFamily="18" charset="0"/>
              </a:rPr>
              <a:t>Four pseudo-industries:</a:t>
            </a:r>
          </a:p>
          <a:p>
            <a:pPr lvl="1"/>
            <a:r>
              <a:rPr lang="en-US" dirty="0" smtClean="0">
                <a:latin typeface="Times New Roman" pitchFamily="18" charset="0"/>
                <a:cs typeface="Times New Roman" pitchFamily="18" charset="0"/>
              </a:rPr>
              <a:t>1. Growth Stocks</a:t>
            </a:r>
          </a:p>
          <a:p>
            <a:pPr lvl="1"/>
            <a:r>
              <a:rPr lang="en-US" dirty="0" smtClean="0">
                <a:latin typeface="Times New Roman" pitchFamily="18" charset="0"/>
                <a:cs typeface="Times New Roman" pitchFamily="18" charset="0"/>
              </a:rPr>
              <a:t>2. Cyclical stocks</a:t>
            </a:r>
            <a:endParaRPr lang="en-US" dirty="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3. Stable stocks</a:t>
            </a:r>
          </a:p>
          <a:p>
            <a:pPr lvl="1"/>
            <a:r>
              <a:rPr lang="en-US" dirty="0" smtClean="0">
                <a:latin typeface="Times New Roman" pitchFamily="18" charset="0"/>
                <a:cs typeface="Times New Roman" pitchFamily="18" charset="0"/>
              </a:rPr>
              <a:t>4. Oil stocks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                      (13.2)</a:t>
            </a: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322479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52601"/>
            <a:ext cx="8001000" cy="3657599"/>
          </a:xfrm>
        </p:spPr>
        <p:txBody>
          <a:bodyPr>
            <a:normAutofit fontScale="85000" lnSpcReduction="20000"/>
          </a:bodyPr>
          <a:lstStyle/>
          <a:p>
            <a:r>
              <a:rPr lang="en-US" dirty="0">
                <a:latin typeface="Times New Roman" pitchFamily="18" charset="0"/>
                <a:cs typeface="Times New Roman" pitchFamily="18" charset="0"/>
              </a:rPr>
              <a:t>Suppose there are two riskless assets offering rates of return </a:t>
            </a:r>
            <a:r>
              <a:rPr lang="en-US" i="1" dirty="0">
                <a:latin typeface="Times New Roman" pitchFamily="18" charset="0"/>
                <a:cs typeface="Times New Roman" pitchFamily="18" charset="0"/>
              </a:rPr>
              <a:t>r</a:t>
            </a:r>
            <a:r>
              <a:rPr lang="en-US" dirty="0">
                <a:latin typeface="Times New Roman" pitchFamily="18" charset="0"/>
                <a:cs typeface="Times New Roman" pitchFamily="18" charset="0"/>
              </a:rPr>
              <a:t> and , respectively. Assuming no transaction costs, one of the strongest statements that can be made in positive economics is </a:t>
            </a:r>
            <a:r>
              <a:rPr lang="en-US" dirty="0" smtClean="0">
                <a:latin typeface="Times New Roman" pitchFamily="18" charset="0"/>
                <a:cs typeface="Times New Roman" pitchFamily="18" charset="0"/>
              </a:rPr>
              <a:t>that:</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		  </a:t>
            </a:r>
            <a:r>
              <a:rPr lang="en-US" i="1" dirty="0">
                <a:latin typeface="Times New Roman" pitchFamily="18" charset="0"/>
                <a:cs typeface="Times New Roman" pitchFamily="18" charset="0"/>
              </a:rPr>
              <a:t>r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r</a:t>
            </a:r>
            <a:r>
              <a:rPr lang="en-US"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(13.6)</a:t>
            </a:r>
          </a:p>
          <a:p>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In terms of securities, the law of one price says that securities with identical risks must have the same expected return. Essentially, Equation (13.6) is an </a:t>
            </a:r>
            <a:r>
              <a:rPr lang="en-US" b="1" dirty="0">
                <a:latin typeface="Times New Roman" pitchFamily="18" charset="0"/>
                <a:cs typeface="Times New Roman" pitchFamily="18" charset="0"/>
              </a:rPr>
              <a:t>arbitrage condition </a:t>
            </a:r>
            <a:r>
              <a:rPr lang="en-US" dirty="0">
                <a:latin typeface="Times New Roman" pitchFamily="18" charset="0"/>
                <a:cs typeface="Times New Roman" pitchFamily="18" charset="0"/>
              </a:rPr>
              <a:t>that must be expected to hold in all but the most extreme circumstances</a:t>
            </a:r>
          </a:p>
        </p:txBody>
      </p:sp>
      <p:sp>
        <p:nvSpPr>
          <p:cNvPr id="3" name="Content Placeholder 2" hidden="1"/>
          <p:cNvSpPr>
            <a:spLocks noGrp="1"/>
          </p:cNvSpPr>
          <p:nvPr>
            <p:ph sz="half" idx="2"/>
          </p:nvPr>
        </p:nvSpPr>
        <p:spPr/>
        <p:txBody>
          <a:bodyPr/>
          <a:lstStyle/>
          <a:p>
            <a:endParaRPr lang="en-US"/>
          </a:p>
        </p:txBody>
      </p:sp>
      <p:sp>
        <p:nvSpPr>
          <p:cNvPr id="4" name="Content Placeholder 3" hidden="1"/>
          <p:cNvSpPr>
            <a:spLocks noGrp="1"/>
          </p:cNvSpPr>
          <p:nvPr>
            <p:ph sz="half" idx="14"/>
          </p:nvPr>
        </p:nvSpPr>
        <p:spPr/>
        <p:txBody>
          <a:bodyPr/>
          <a:lstStyle/>
          <a:p>
            <a:endParaRPr lang="en-US"/>
          </a:p>
        </p:txBody>
      </p:sp>
      <p:sp>
        <p:nvSpPr>
          <p:cNvPr id="5" name="Content Placeholder 4" hidden="1"/>
          <p:cNvSpPr>
            <a:spLocks noGrp="1"/>
          </p:cNvSpPr>
          <p:nvPr>
            <p:ph sz="half" idx="15"/>
          </p:nvPr>
        </p:nvSpPr>
        <p:spPr/>
        <p:txBody>
          <a:bodyPr/>
          <a:lstStyle/>
          <a:p>
            <a:endParaRPr lang="en-US" dirty="0"/>
          </a:p>
        </p:txBody>
      </p:sp>
      <p:sp>
        <p:nvSpPr>
          <p:cNvPr id="6" name="Title 5"/>
          <p:cNvSpPr>
            <a:spLocks noGrp="1"/>
          </p:cNvSpPr>
          <p:nvPr>
            <p:ph type="title"/>
          </p:nvPr>
        </p:nvSpPr>
        <p:spPr/>
        <p:txBody>
          <a:bodyPr/>
          <a:lstStyle/>
          <a:p>
            <a:r>
              <a:rPr lang="en-US" dirty="0">
                <a:latin typeface="Times New Roman" pitchFamily="18" charset="0"/>
                <a:cs typeface="Times New Roman" pitchFamily="18" charset="0"/>
              </a:rPr>
              <a:t>13.2 Model Specification of APT</a:t>
            </a:r>
            <a:endParaRPr lang="en-US" dirty="0"/>
          </a:p>
        </p:txBody>
      </p:sp>
      <p:sp>
        <p:nvSpPr>
          <p:cNvPr id="7" name="Slide Number Placeholder 6"/>
          <p:cNvSpPr>
            <a:spLocks noGrp="1"/>
          </p:cNvSpPr>
          <p:nvPr>
            <p:ph type="sldNum" sz="quarter" idx="11"/>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408722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7"/>
            <a:ext cx="8229600" cy="639763"/>
          </a:xfrm>
        </p:spPr>
        <p:txBody>
          <a:bodyPr/>
          <a:lstStyle/>
          <a:p>
            <a:r>
              <a:rPr lang="en-US" dirty="0" smtClean="0">
                <a:latin typeface="Times New Roman" pitchFamily="18" charset="0"/>
                <a:cs typeface="Times New Roman" pitchFamily="18" charset="0"/>
              </a:rPr>
              <a:t>13.2 </a:t>
            </a:r>
            <a:r>
              <a:rPr lang="en-US" dirty="0">
                <a:latin typeface="Times New Roman" pitchFamily="18" charset="0"/>
                <a:cs typeface="Times New Roman" pitchFamily="18" charset="0"/>
              </a:rPr>
              <a:t>Model Specification of APT</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478280"/>
            <a:ext cx="3761905" cy="29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495868003"/>
              </p:ext>
            </p:extLst>
          </p:nvPr>
        </p:nvGraphicFramePr>
        <p:xfrm>
          <a:off x="2133600" y="4343400"/>
          <a:ext cx="5411470" cy="1066800"/>
        </p:xfrm>
        <a:graphic>
          <a:graphicData uri="http://schemas.openxmlformats.org/drawingml/2006/table">
            <a:tbl>
              <a:tblPr firstRow="1" firstCol="1" bandRow="1">
                <a:tableStyleId>{5940675A-B579-460E-94D1-54222C63F5DA}</a:tableStyleId>
              </a:tblPr>
              <a:tblGrid>
                <a:gridCol w="1803400"/>
                <a:gridCol w="1804035"/>
                <a:gridCol w="1804035"/>
              </a:tblGrid>
              <a:tr h="213360">
                <a:tc>
                  <a:txBody>
                    <a:bodyPr/>
                    <a:lstStyle/>
                    <a:p>
                      <a:pPr marL="0" marR="0" algn="ctr">
                        <a:spcBef>
                          <a:spcPts val="0"/>
                        </a:spcBef>
                        <a:spcAft>
                          <a:spcPts val="0"/>
                        </a:spcAft>
                      </a:pPr>
                      <a:r>
                        <a:rPr lang="en-US" sz="1400" b="1" kern="50" dirty="0">
                          <a:solidFill>
                            <a:schemeClr val="tx2"/>
                          </a:solidFill>
                          <a:effectLst/>
                        </a:rPr>
                        <a:t>Security</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dirty="0">
                          <a:solidFill>
                            <a:schemeClr val="tx2"/>
                          </a:solidFill>
                          <a:effectLst/>
                        </a:rPr>
                        <a:t>Expected Return</a:t>
                      </a:r>
                    </a:p>
                    <a:p>
                      <a:pPr marL="0" marR="0" algn="ctr">
                        <a:spcBef>
                          <a:spcPts val="0"/>
                        </a:spcBef>
                        <a:spcAft>
                          <a:spcPts val="0"/>
                        </a:spcAft>
                      </a:pPr>
                      <a:r>
                        <a:rPr lang="en-US" sz="1400" b="1" kern="50" dirty="0">
                          <a:solidFill>
                            <a:schemeClr val="tx2"/>
                          </a:solidFill>
                          <a:effectLst/>
                        </a:rPr>
                        <a:t>(percent)</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a:solidFill>
                            <a:schemeClr val="tx2"/>
                          </a:solidFill>
                          <a:effectLst/>
                        </a:rPr>
                        <a:t>Factor Sensitivity </a:t>
                      </a:r>
                      <a:endParaRPr lang="en-US" sz="1400" b="1" kern="50">
                        <a:solidFill>
                          <a:schemeClr val="tx2"/>
                        </a:solidFill>
                        <a:effectLst/>
                        <a:latin typeface="Times New Roman"/>
                        <a:ea typeface="PMingLiU"/>
                      </a:endParaRPr>
                    </a:p>
                  </a:txBody>
                  <a:tcPr marL="68580" marR="68580" marT="0" marB="0"/>
                </a:tc>
              </a:tr>
              <a:tr h="0">
                <a:tc>
                  <a:txBody>
                    <a:bodyPr/>
                    <a:lstStyle/>
                    <a:p>
                      <a:pPr marL="0" marR="0" algn="ctr">
                        <a:spcBef>
                          <a:spcPts val="0"/>
                        </a:spcBef>
                        <a:spcAft>
                          <a:spcPts val="0"/>
                        </a:spcAft>
                      </a:pPr>
                      <a:r>
                        <a:rPr lang="en-US" sz="1400" b="1" kern="50" dirty="0">
                          <a:solidFill>
                            <a:schemeClr val="tx2"/>
                          </a:solidFill>
                          <a:effectLst/>
                        </a:rPr>
                        <a:t>A</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dirty="0">
                          <a:solidFill>
                            <a:schemeClr val="tx2"/>
                          </a:solidFill>
                          <a:effectLst/>
                        </a:rPr>
                        <a:t>5</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a:solidFill>
                            <a:schemeClr val="tx2"/>
                          </a:solidFill>
                          <a:effectLst/>
                        </a:rPr>
                        <a:t>0.0</a:t>
                      </a:r>
                      <a:endParaRPr lang="en-US" sz="1400" b="1" kern="50">
                        <a:solidFill>
                          <a:schemeClr val="tx2"/>
                        </a:solidFill>
                        <a:effectLst/>
                        <a:latin typeface="Times New Roman"/>
                        <a:ea typeface="PMingLiU"/>
                      </a:endParaRPr>
                    </a:p>
                  </a:txBody>
                  <a:tcPr marL="68580" marR="68580" marT="0" marB="0"/>
                </a:tc>
              </a:tr>
              <a:tr h="0">
                <a:tc>
                  <a:txBody>
                    <a:bodyPr/>
                    <a:lstStyle/>
                    <a:p>
                      <a:pPr marL="0" marR="0" algn="ctr">
                        <a:spcBef>
                          <a:spcPts val="0"/>
                        </a:spcBef>
                        <a:spcAft>
                          <a:spcPts val="0"/>
                        </a:spcAft>
                      </a:pPr>
                      <a:r>
                        <a:rPr lang="en-US" sz="1400" b="1" kern="50">
                          <a:solidFill>
                            <a:schemeClr val="tx2"/>
                          </a:solidFill>
                          <a:effectLst/>
                        </a:rPr>
                        <a:t>B</a:t>
                      </a:r>
                      <a:endParaRPr lang="en-US" sz="1400" b="1" kern="50">
                        <a:solidFill>
                          <a:schemeClr val="tx2"/>
                        </a:solidFill>
                        <a:effectLst/>
                        <a:latin typeface="Times New Roman"/>
                        <a:ea typeface="PMingLiU"/>
                      </a:endParaRPr>
                    </a:p>
                  </a:txBody>
                  <a:tcPr marL="0" marR="0" marT="0" marB="0"/>
                </a:tc>
                <a:tc>
                  <a:txBody>
                    <a:bodyPr/>
                    <a:lstStyle/>
                    <a:p>
                      <a:pPr marL="0" marR="0" algn="ctr">
                        <a:spcBef>
                          <a:spcPts val="0"/>
                        </a:spcBef>
                        <a:spcAft>
                          <a:spcPts val="0"/>
                        </a:spcAft>
                      </a:pPr>
                      <a:r>
                        <a:rPr lang="en-US" sz="1400" b="1" kern="50">
                          <a:solidFill>
                            <a:schemeClr val="tx2"/>
                          </a:solidFill>
                          <a:effectLst/>
                        </a:rPr>
                        <a:t>8</a:t>
                      </a:r>
                      <a:endParaRPr lang="en-US" sz="1400" b="1" kern="50">
                        <a:solidFill>
                          <a:schemeClr val="tx2"/>
                        </a:solidFill>
                        <a:effectLst/>
                        <a:latin typeface="Times New Roman"/>
                        <a:ea typeface="PMingLiU"/>
                      </a:endParaRPr>
                    </a:p>
                  </a:txBody>
                  <a:tcPr marL="0" marR="0" marT="0" marB="0"/>
                </a:tc>
                <a:tc>
                  <a:txBody>
                    <a:bodyPr/>
                    <a:lstStyle/>
                    <a:p>
                      <a:pPr marL="0" marR="0" algn="ctr">
                        <a:spcBef>
                          <a:spcPts val="0"/>
                        </a:spcBef>
                        <a:spcAft>
                          <a:spcPts val="0"/>
                        </a:spcAft>
                      </a:pPr>
                      <a:r>
                        <a:rPr lang="en-US" sz="1400" b="1" kern="50">
                          <a:solidFill>
                            <a:schemeClr val="tx2"/>
                          </a:solidFill>
                          <a:effectLst/>
                        </a:rPr>
                        <a:t>0.5</a:t>
                      </a:r>
                      <a:endParaRPr lang="en-US" sz="1400" b="1" kern="50">
                        <a:solidFill>
                          <a:schemeClr val="tx2"/>
                        </a:solidFill>
                        <a:effectLst/>
                        <a:latin typeface="Times New Roman"/>
                        <a:ea typeface="PMingLiU"/>
                      </a:endParaRPr>
                    </a:p>
                  </a:txBody>
                  <a:tcPr marL="0" marR="0" marT="0" marB="0"/>
                </a:tc>
              </a:tr>
              <a:tr h="0">
                <a:tc>
                  <a:txBody>
                    <a:bodyPr/>
                    <a:lstStyle/>
                    <a:p>
                      <a:pPr marL="0" marR="0" algn="ctr">
                        <a:spcBef>
                          <a:spcPts val="0"/>
                        </a:spcBef>
                        <a:spcAft>
                          <a:spcPts val="0"/>
                        </a:spcAft>
                      </a:pPr>
                      <a:r>
                        <a:rPr lang="en-US" sz="1400" b="1" kern="50" dirty="0">
                          <a:solidFill>
                            <a:schemeClr val="tx2"/>
                          </a:solidFill>
                          <a:effectLst/>
                        </a:rPr>
                        <a:t>C</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a:solidFill>
                            <a:schemeClr val="tx2"/>
                          </a:solidFill>
                          <a:effectLst/>
                        </a:rPr>
                        <a:t>15</a:t>
                      </a:r>
                      <a:endParaRPr lang="en-US" sz="1400" b="1" kern="5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b="1" kern="50" dirty="0">
                          <a:solidFill>
                            <a:schemeClr val="tx2"/>
                          </a:solidFill>
                          <a:effectLst/>
                        </a:rPr>
                        <a:t>2.0</a:t>
                      </a:r>
                      <a:endParaRPr lang="en-US" sz="1400" b="1" kern="50" dirty="0">
                        <a:solidFill>
                          <a:schemeClr val="tx2"/>
                        </a:solidFill>
                        <a:effectLst/>
                        <a:latin typeface="Times New Roman"/>
                        <a:ea typeface="PMingLiU"/>
                      </a:endParaRPr>
                    </a:p>
                  </a:txBody>
                  <a:tcPr marL="68580" marR="68580" marT="0" marB="0"/>
                </a:tc>
              </a:tr>
            </a:tbl>
          </a:graphicData>
        </a:graphic>
      </p:graphicFrame>
      <p:sp>
        <p:nvSpPr>
          <p:cNvPr id="6" name="TextBox 5"/>
          <p:cNvSpPr txBox="1"/>
          <p:nvPr/>
        </p:nvSpPr>
        <p:spPr>
          <a:xfrm>
            <a:off x="457200" y="1097280"/>
            <a:ext cx="6781800" cy="38100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sz="2400" b="1" i="0" u="none" strike="noStrike" kern="1200" cap="none" spc="0" normalizeH="0" baseline="0" noProof="0" dirty="0" smtClean="0">
                <a:ln>
                  <a:noFill/>
                </a:ln>
                <a:solidFill>
                  <a:schemeClr val="tx1"/>
                </a:solidFill>
                <a:effectLst/>
                <a:uLnTx/>
                <a:uFillTx/>
                <a:latin typeface="Perpetua" pitchFamily="18" charset="0"/>
                <a:ea typeface="+mj-ea"/>
                <a:cs typeface="+mj-cs"/>
              </a:rPr>
              <a:t>Expected Returns and Factor Sensitivity example </a:t>
            </a:r>
          </a:p>
        </p:txBody>
      </p:sp>
      <p:sp>
        <p:nvSpPr>
          <p:cNvPr id="3" name="Rectangle 2"/>
          <p:cNvSpPr/>
          <p:nvPr/>
        </p:nvSpPr>
        <p:spPr>
          <a:xfrm>
            <a:off x="228600" y="5334000"/>
            <a:ext cx="8686800" cy="923330"/>
          </a:xfrm>
          <a:prstGeom prst="rect">
            <a:avLst/>
          </a:prstGeom>
        </p:spPr>
        <p:txBody>
          <a:bodyPr wrap="square">
            <a:spAutoFit/>
          </a:bodyPr>
          <a:lstStyle/>
          <a:p>
            <a:r>
              <a:rPr lang="en-US" dirty="0">
                <a:solidFill>
                  <a:srgbClr val="000000"/>
                </a:solidFill>
                <a:latin typeface="Times New Roman" pitchFamily="18" charset="0"/>
                <a:cs typeface="Times New Roman" pitchFamily="18" charset="0"/>
              </a:rPr>
              <a:t>Securities A and C are both correctly priced given the sensitivity they have to the factor.  However, security B appears to be mispriced; it offers a return of 8% percent, which exceeds the expected return of 7.5% percent for securities with a sensitivity of 0.5.</a:t>
            </a:r>
          </a:p>
        </p:txBody>
      </p:sp>
      <p:sp>
        <p:nvSpPr>
          <p:cNvPr id="4" name="Slide Number Placeholder 3"/>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1758010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305800" cy="4724400"/>
          </a:xfrm>
        </p:spPr>
        <p:txBody>
          <a:bodyPr>
            <a:noAutofit/>
          </a:bodyPr>
          <a:lstStyle/>
          <a:p>
            <a:pPr marL="0" indent="0">
              <a:buNone/>
            </a:pPr>
            <a:r>
              <a:rPr lang="en-US" sz="1600" dirty="0">
                <a:latin typeface="Times New Roman" pitchFamily="18" charset="0"/>
                <a:cs typeface="Times New Roman" pitchFamily="18" charset="0"/>
              </a:rPr>
              <a:t>To take advantage of this mispricing, an investor can perform an arbitrage among the three securities. By buying $1 worth of security B and short selling $0.75 of security A and $0.25 of security C, the investor can generate a risk-free return of </a:t>
            </a:r>
            <a:r>
              <a:rPr lang="en-US" sz="1600" dirty="0" smtClean="0">
                <a:latin typeface="Times New Roman" pitchFamily="18" charset="0"/>
                <a:cs typeface="Times New Roman" pitchFamily="18" charset="0"/>
              </a:rPr>
              <a:t>0.5. </a:t>
            </a:r>
            <a:r>
              <a:rPr lang="en-US" sz="1600" dirty="0">
                <a:latin typeface="Times New Roman" pitchFamily="18" charset="0"/>
                <a:cs typeface="Times New Roman" pitchFamily="18" charset="0"/>
              </a:rPr>
              <a:t>The arbitrage allows the investor to earn a return of 0.5% with no risk and no investment. </a:t>
            </a:r>
            <a:endParaRPr lang="en-US" sz="1600" dirty="0" smtClean="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a:p>
            <a:pPr marL="0" indent="0">
              <a:buNone/>
            </a:pPr>
            <a:endParaRPr lang="en-US" sz="1600" dirty="0" smtClean="0">
              <a:latin typeface="Times New Roman" pitchFamily="18" charset="0"/>
              <a:cs typeface="Times New Roman" pitchFamily="18" charset="0"/>
            </a:endParaRPr>
          </a:p>
        </p:txBody>
      </p:sp>
      <p:sp>
        <p:nvSpPr>
          <p:cNvPr id="5" name="Text Placeholder 4"/>
          <p:cNvSpPr>
            <a:spLocks noGrp="1"/>
          </p:cNvSpPr>
          <p:nvPr>
            <p:ph type="body" sz="quarter" idx="13"/>
          </p:nvPr>
        </p:nvSpPr>
        <p:spPr/>
        <p:txBody>
          <a:bodyPr/>
          <a:lstStyle/>
          <a:p>
            <a:r>
              <a:rPr lang="en-US" dirty="0" smtClean="0">
                <a:latin typeface="Times New Roman" pitchFamily="18" charset="0"/>
                <a:cs typeface="Times New Roman" pitchFamily="18" charset="0"/>
              </a:rPr>
              <a:t>Example cont.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8</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13.2 Model Specification of APT</a:t>
            </a:r>
          </a:p>
        </p:txBody>
      </p:sp>
      <p:graphicFrame>
        <p:nvGraphicFramePr>
          <p:cNvPr id="6" name="Table 5"/>
          <p:cNvGraphicFramePr>
            <a:graphicFrameLocks noGrp="1"/>
          </p:cNvGraphicFramePr>
          <p:nvPr>
            <p:extLst>
              <p:ext uri="{D42A27DB-BD31-4B8C-83A1-F6EECF244321}">
                <p14:modId xmlns:p14="http://schemas.microsoft.com/office/powerpoint/2010/main" val="1223262561"/>
              </p:ext>
            </p:extLst>
          </p:nvPr>
        </p:nvGraphicFramePr>
        <p:xfrm>
          <a:off x="457200" y="3078318"/>
          <a:ext cx="8229600" cy="1738436"/>
        </p:xfrm>
        <a:graphic>
          <a:graphicData uri="http://schemas.openxmlformats.org/drawingml/2006/table">
            <a:tbl>
              <a:tblPr>
                <a:tableStyleId>{BC89EF96-8CEA-46FF-86C4-4CE0E7609802}</a:tableStyleId>
              </a:tblPr>
              <a:tblGrid>
                <a:gridCol w="2623904"/>
                <a:gridCol w="3036570"/>
                <a:gridCol w="2569126"/>
              </a:tblGrid>
              <a:tr h="341016">
                <a:tc>
                  <a:txBody>
                    <a:bodyPr/>
                    <a:lstStyle/>
                    <a:p>
                      <a:pPr marL="0" marR="0">
                        <a:spcBef>
                          <a:spcPts val="0"/>
                        </a:spcBef>
                        <a:spcAft>
                          <a:spcPts val="0"/>
                        </a:spcAft>
                      </a:pPr>
                      <a:r>
                        <a:rPr lang="en-US" sz="1400" kern="50" dirty="0">
                          <a:solidFill>
                            <a:schemeClr val="tx2"/>
                          </a:solidFill>
                          <a:effectLst/>
                        </a:rPr>
                        <a:t> </a:t>
                      </a:r>
                      <a:endParaRPr lang="en-US" sz="1400" kern="50" dirty="0">
                        <a:solidFill>
                          <a:schemeClr val="tx2"/>
                        </a:solidFill>
                        <a:effectLst/>
                        <a:latin typeface="Times New Roman"/>
                        <a:ea typeface="PMingLiU"/>
                      </a:endParaRPr>
                    </a:p>
                  </a:txBody>
                  <a:tcPr marL="68580" marR="68580" marT="0" marB="0"/>
                </a:tc>
                <a:tc>
                  <a:txBody>
                    <a:bodyPr/>
                    <a:lstStyle/>
                    <a:p>
                      <a:pPr marL="0" marR="0" indent="152400" algn="ctr">
                        <a:spcBef>
                          <a:spcPts val="0"/>
                        </a:spcBef>
                        <a:spcAft>
                          <a:spcPts val="0"/>
                        </a:spcAft>
                      </a:pPr>
                      <a:r>
                        <a:rPr lang="en-US" sz="1400" kern="50" dirty="0">
                          <a:solidFill>
                            <a:schemeClr val="tx2"/>
                          </a:solidFill>
                          <a:effectLst/>
                        </a:rPr>
                        <a:t>Expected Return</a:t>
                      </a:r>
                      <a:endParaRPr lang="en-US" sz="1400" b="1" kern="50" dirty="0">
                        <a:solidFill>
                          <a:schemeClr val="tx2"/>
                        </a:solidFill>
                        <a:effectLst/>
                        <a:latin typeface="Times New Roman"/>
                        <a:ea typeface="PMingLiU"/>
                      </a:endParaRPr>
                    </a:p>
                  </a:txBody>
                  <a:tcPr marL="68580" marR="68580" marT="0" marB="0"/>
                </a:tc>
                <a:tc>
                  <a:txBody>
                    <a:bodyPr/>
                    <a:lstStyle/>
                    <a:p>
                      <a:pPr marL="0" marR="0" algn="ctr">
                        <a:spcBef>
                          <a:spcPts val="0"/>
                        </a:spcBef>
                        <a:spcAft>
                          <a:spcPts val="0"/>
                        </a:spcAft>
                      </a:pPr>
                      <a:r>
                        <a:rPr lang="en-US" sz="1400" kern="50" dirty="0">
                          <a:solidFill>
                            <a:schemeClr val="tx2"/>
                          </a:solidFill>
                          <a:effectLst/>
                        </a:rPr>
                        <a:t>Factor Sensitivity</a:t>
                      </a:r>
                      <a:endParaRPr lang="en-US" sz="1400" b="1" kern="50" dirty="0">
                        <a:solidFill>
                          <a:schemeClr val="tx2"/>
                        </a:solidFill>
                        <a:effectLst/>
                        <a:latin typeface="Times New Roman"/>
                        <a:ea typeface="PMingLiU"/>
                      </a:endParaRPr>
                    </a:p>
                  </a:txBody>
                  <a:tcPr marL="68580" marR="68580" marT="0" marB="0"/>
                </a:tc>
              </a:tr>
              <a:tr h="924066">
                <a:tc>
                  <a:txBody>
                    <a:bodyPr/>
                    <a:lstStyle/>
                    <a:p>
                      <a:pPr marL="0" marR="0" indent="76200">
                        <a:spcBef>
                          <a:spcPts val="0"/>
                        </a:spcBef>
                        <a:spcAft>
                          <a:spcPts val="0"/>
                        </a:spcAft>
                      </a:pPr>
                      <a:r>
                        <a:rPr lang="en-US" sz="1400" kern="50" dirty="0">
                          <a:solidFill>
                            <a:schemeClr val="tx2"/>
                          </a:solidFill>
                          <a:effectLst/>
                        </a:rPr>
                        <a:t>Buy $1 of B.</a:t>
                      </a:r>
                    </a:p>
                    <a:p>
                      <a:pPr marL="0" marR="0" indent="76200">
                        <a:spcBef>
                          <a:spcPts val="0"/>
                        </a:spcBef>
                        <a:spcAft>
                          <a:spcPts val="0"/>
                        </a:spcAft>
                      </a:pPr>
                      <a:r>
                        <a:rPr lang="en-US" sz="1400" kern="50" dirty="0">
                          <a:solidFill>
                            <a:schemeClr val="tx2"/>
                          </a:solidFill>
                          <a:effectLst/>
                        </a:rPr>
                        <a:t>Sell $0.75 of A short.</a:t>
                      </a:r>
                    </a:p>
                    <a:p>
                      <a:pPr marL="0" marR="0">
                        <a:spcBef>
                          <a:spcPts val="0"/>
                        </a:spcBef>
                        <a:spcAft>
                          <a:spcPts val="0"/>
                        </a:spcAft>
                      </a:pPr>
                      <a:r>
                        <a:rPr lang="en-US" sz="1400" u="sng" kern="50" dirty="0">
                          <a:solidFill>
                            <a:schemeClr val="tx2"/>
                          </a:solidFill>
                          <a:effectLst/>
                        </a:rPr>
                        <a:t> Sell $0.25 of C short.  </a:t>
                      </a:r>
                      <a:endParaRPr lang="en-US" sz="1400" kern="50" dirty="0">
                        <a:solidFill>
                          <a:schemeClr val="tx2"/>
                        </a:solidFill>
                        <a:effectLst/>
                        <a:latin typeface="Times New Roman"/>
                        <a:ea typeface="PMingLiU"/>
                      </a:endParaRPr>
                    </a:p>
                  </a:txBody>
                  <a:tcPr marL="68580" marR="68580" marT="0" marB="0"/>
                </a:tc>
                <a:tc>
                  <a:txBody>
                    <a:bodyPr/>
                    <a:lstStyle/>
                    <a:p>
                      <a:pPr marL="0" marR="0" indent="533400" algn="just">
                        <a:spcBef>
                          <a:spcPts val="0"/>
                        </a:spcBef>
                        <a:spcAft>
                          <a:spcPts val="0"/>
                        </a:spcAft>
                      </a:pPr>
                      <a:r>
                        <a:rPr lang="en-US" sz="1400" kern="50" dirty="0">
                          <a:solidFill>
                            <a:schemeClr val="tx2"/>
                          </a:solidFill>
                          <a:effectLst/>
                        </a:rPr>
                        <a:t>(1 × 8%) = 8%</a:t>
                      </a:r>
                    </a:p>
                    <a:p>
                      <a:pPr marL="0" marR="0" indent="208915" algn="just">
                        <a:spcBef>
                          <a:spcPts val="0"/>
                        </a:spcBef>
                        <a:spcAft>
                          <a:spcPts val="0"/>
                        </a:spcAft>
                      </a:pPr>
                      <a:r>
                        <a:rPr lang="ar-SA" sz="1400" kern="50" dirty="0">
                          <a:solidFill>
                            <a:schemeClr val="tx2"/>
                          </a:solidFill>
                          <a:effectLst/>
                        </a:rPr>
                        <a:t>－</a:t>
                      </a:r>
                      <a:r>
                        <a:rPr lang="en-US" sz="1400" kern="50" dirty="0">
                          <a:solidFill>
                            <a:schemeClr val="tx2"/>
                          </a:solidFill>
                          <a:effectLst/>
                        </a:rPr>
                        <a:t>(0.75 × 5%) = </a:t>
                      </a:r>
                      <a:r>
                        <a:rPr lang="ar-SA" sz="1400" kern="50" dirty="0">
                          <a:solidFill>
                            <a:schemeClr val="tx2"/>
                          </a:solidFill>
                          <a:effectLst/>
                        </a:rPr>
                        <a:t>－</a:t>
                      </a:r>
                      <a:r>
                        <a:rPr lang="en-US" sz="1400" kern="50" dirty="0">
                          <a:solidFill>
                            <a:schemeClr val="tx2"/>
                          </a:solidFill>
                          <a:effectLst/>
                        </a:rPr>
                        <a:t>3.75%</a:t>
                      </a:r>
                    </a:p>
                    <a:p>
                      <a:pPr marL="0" marR="0" algn="just">
                        <a:spcBef>
                          <a:spcPts val="0"/>
                        </a:spcBef>
                        <a:spcAft>
                          <a:spcPts val="0"/>
                        </a:spcAft>
                      </a:pPr>
                      <a:r>
                        <a:rPr lang="en-US" sz="1400" kern="50" dirty="0">
                          <a:solidFill>
                            <a:schemeClr val="tx2"/>
                          </a:solidFill>
                          <a:effectLst/>
                        </a:rPr>
                        <a:t> </a:t>
                      </a:r>
                      <a:r>
                        <a:rPr lang="en-US" sz="1400" u="sng" kern="50" dirty="0">
                          <a:solidFill>
                            <a:schemeClr val="tx2"/>
                          </a:solidFill>
                          <a:effectLst/>
                        </a:rPr>
                        <a:t> </a:t>
                      </a:r>
                      <a:r>
                        <a:rPr lang="ar-SA" sz="1400" u="sng" kern="50" dirty="0">
                          <a:solidFill>
                            <a:schemeClr val="tx2"/>
                          </a:solidFill>
                          <a:effectLst/>
                        </a:rPr>
                        <a:t>－</a:t>
                      </a:r>
                      <a:r>
                        <a:rPr lang="en-US" sz="1400" u="sng" kern="50" dirty="0">
                          <a:solidFill>
                            <a:schemeClr val="tx2"/>
                          </a:solidFill>
                          <a:effectLst/>
                        </a:rPr>
                        <a:t>(0.25 × 15%) = </a:t>
                      </a:r>
                      <a:r>
                        <a:rPr lang="ar-SA" sz="1400" u="sng" kern="50" dirty="0">
                          <a:solidFill>
                            <a:schemeClr val="tx2"/>
                          </a:solidFill>
                          <a:effectLst/>
                        </a:rPr>
                        <a:t>－</a:t>
                      </a:r>
                      <a:r>
                        <a:rPr lang="en-US" sz="1400" u="sng" kern="50" dirty="0">
                          <a:solidFill>
                            <a:schemeClr val="tx2"/>
                          </a:solidFill>
                          <a:effectLst/>
                        </a:rPr>
                        <a:t>3.75%  </a:t>
                      </a:r>
                      <a:endParaRPr lang="en-US" sz="1400" kern="50" dirty="0">
                        <a:solidFill>
                          <a:schemeClr val="tx2"/>
                        </a:solidFill>
                        <a:effectLst/>
                        <a:latin typeface="Times New Roman"/>
                        <a:ea typeface="PMingLiU"/>
                      </a:endParaRPr>
                    </a:p>
                  </a:txBody>
                  <a:tcPr marL="68580" marR="68580" marT="0" marB="0"/>
                </a:tc>
                <a:tc>
                  <a:txBody>
                    <a:bodyPr/>
                    <a:lstStyle/>
                    <a:p>
                      <a:pPr marL="0" marR="0" indent="533400" algn="just">
                        <a:spcBef>
                          <a:spcPts val="0"/>
                        </a:spcBef>
                        <a:spcAft>
                          <a:spcPts val="0"/>
                        </a:spcAft>
                      </a:pPr>
                      <a:r>
                        <a:rPr lang="en-US" sz="1400" kern="50" dirty="0" smtClean="0">
                          <a:solidFill>
                            <a:schemeClr val="tx2"/>
                          </a:solidFill>
                          <a:effectLst/>
                        </a:rPr>
                        <a:t>(1 × 5%) = 50%</a:t>
                      </a:r>
                    </a:p>
                    <a:p>
                      <a:pPr marL="0" marR="0" indent="208915" algn="just">
                        <a:spcBef>
                          <a:spcPts val="0"/>
                        </a:spcBef>
                        <a:spcAft>
                          <a:spcPts val="0"/>
                        </a:spcAft>
                      </a:pPr>
                      <a:r>
                        <a:rPr lang="ar-SA" sz="1400" kern="50" dirty="0" smtClean="0">
                          <a:solidFill>
                            <a:schemeClr val="tx2"/>
                          </a:solidFill>
                          <a:effectLst/>
                        </a:rPr>
                        <a:t>－</a:t>
                      </a:r>
                      <a:r>
                        <a:rPr lang="en-US" sz="1400" kern="50" dirty="0" smtClean="0">
                          <a:solidFill>
                            <a:schemeClr val="tx2"/>
                          </a:solidFill>
                          <a:effectLst/>
                        </a:rPr>
                        <a:t>(0.75 × 0) =  0%</a:t>
                      </a:r>
                    </a:p>
                    <a:p>
                      <a:pPr marL="0" marR="0" algn="just">
                        <a:spcBef>
                          <a:spcPts val="0"/>
                        </a:spcBef>
                        <a:spcAft>
                          <a:spcPts val="0"/>
                        </a:spcAft>
                      </a:pPr>
                      <a:r>
                        <a:rPr lang="en-US" sz="1400" kern="50" dirty="0" smtClean="0">
                          <a:solidFill>
                            <a:schemeClr val="tx2"/>
                          </a:solidFill>
                          <a:effectLst/>
                        </a:rPr>
                        <a:t> </a:t>
                      </a:r>
                      <a:r>
                        <a:rPr lang="en-US" sz="1400" u="sng" kern="50" dirty="0" smtClean="0">
                          <a:solidFill>
                            <a:schemeClr val="tx2"/>
                          </a:solidFill>
                          <a:effectLst/>
                        </a:rPr>
                        <a:t> </a:t>
                      </a:r>
                      <a:r>
                        <a:rPr lang="ar-SA" sz="1400" u="sng" kern="50" dirty="0" smtClean="0">
                          <a:solidFill>
                            <a:schemeClr val="tx2"/>
                          </a:solidFill>
                          <a:effectLst/>
                        </a:rPr>
                        <a:t>－</a:t>
                      </a:r>
                      <a:r>
                        <a:rPr lang="en-US" sz="1400" u="sng" kern="50" dirty="0" smtClean="0">
                          <a:solidFill>
                            <a:schemeClr val="tx2"/>
                          </a:solidFill>
                          <a:effectLst/>
                        </a:rPr>
                        <a:t>(0.25 × 2) = </a:t>
                      </a:r>
                      <a:r>
                        <a:rPr lang="ar-SA" sz="1400" u="sng" kern="50" dirty="0" smtClean="0">
                          <a:solidFill>
                            <a:schemeClr val="tx2"/>
                          </a:solidFill>
                          <a:effectLst/>
                        </a:rPr>
                        <a:t>－</a:t>
                      </a:r>
                      <a:r>
                        <a:rPr lang="en-US" sz="1400" u="sng" kern="50" dirty="0" smtClean="0">
                          <a:solidFill>
                            <a:schemeClr val="tx2"/>
                          </a:solidFill>
                          <a:effectLst/>
                        </a:rPr>
                        <a:t>50%  </a:t>
                      </a:r>
                      <a:endParaRPr lang="en-US" sz="1400" kern="50" dirty="0" smtClean="0">
                        <a:solidFill>
                          <a:schemeClr val="tx2"/>
                        </a:solidFill>
                        <a:effectLst/>
                        <a:latin typeface="Times New Roman"/>
                        <a:ea typeface="PMingLiU"/>
                      </a:endParaRPr>
                    </a:p>
                    <a:p>
                      <a:pPr marL="0" marR="0" indent="410210" algn="just">
                        <a:spcBef>
                          <a:spcPts val="0"/>
                        </a:spcBef>
                        <a:spcAft>
                          <a:spcPts val="0"/>
                        </a:spcAft>
                      </a:pPr>
                      <a:endParaRPr lang="en-US" sz="1400" kern="50" dirty="0">
                        <a:solidFill>
                          <a:schemeClr val="tx2"/>
                        </a:solidFill>
                        <a:effectLst/>
                        <a:latin typeface="Times New Roman"/>
                        <a:ea typeface="PMingLiU"/>
                      </a:endParaRPr>
                    </a:p>
                  </a:txBody>
                  <a:tcPr marL="68580" marR="68580" marT="0" marB="0" anchor="ctr"/>
                </a:tc>
              </a:tr>
              <a:tr h="473354">
                <a:tc>
                  <a:txBody>
                    <a:bodyPr/>
                    <a:lstStyle/>
                    <a:p>
                      <a:pPr marL="0" marR="0" indent="152400">
                        <a:lnSpc>
                          <a:spcPts val="1200"/>
                        </a:lnSpc>
                        <a:spcBef>
                          <a:spcPts val="0"/>
                        </a:spcBef>
                        <a:spcAft>
                          <a:spcPts val="0"/>
                        </a:spcAft>
                      </a:pPr>
                      <a:r>
                        <a:rPr lang="en-US" sz="1400" kern="50" dirty="0">
                          <a:solidFill>
                            <a:schemeClr val="tx2"/>
                          </a:solidFill>
                          <a:effectLst/>
                        </a:rPr>
                        <a:t>Total</a:t>
                      </a:r>
                    </a:p>
                    <a:p>
                      <a:pPr marL="0" marR="0" indent="152400">
                        <a:lnSpc>
                          <a:spcPts val="1200"/>
                        </a:lnSpc>
                        <a:spcBef>
                          <a:spcPts val="0"/>
                        </a:spcBef>
                        <a:spcAft>
                          <a:spcPts val="0"/>
                        </a:spcAft>
                      </a:pPr>
                      <a:r>
                        <a:rPr lang="en-US" sz="1400" kern="50" dirty="0">
                          <a:solidFill>
                            <a:schemeClr val="tx2"/>
                          </a:solidFill>
                          <a:effectLst/>
                        </a:rPr>
                        <a:t>investment = 0</a:t>
                      </a:r>
                      <a:endParaRPr lang="en-US" sz="1400" kern="50" dirty="0">
                        <a:solidFill>
                          <a:schemeClr val="tx2"/>
                        </a:solidFill>
                        <a:effectLst/>
                        <a:latin typeface="Times New Roman"/>
                        <a:ea typeface="PMingLiU"/>
                      </a:endParaRPr>
                    </a:p>
                  </a:txBody>
                  <a:tcPr marL="68580" marR="68580" marT="0" marB="0" anchor="ctr"/>
                </a:tc>
                <a:tc>
                  <a:txBody>
                    <a:bodyPr/>
                    <a:lstStyle/>
                    <a:p>
                      <a:pPr marL="0" marR="0" indent="152400" algn="just">
                        <a:lnSpc>
                          <a:spcPts val="1200"/>
                        </a:lnSpc>
                        <a:spcBef>
                          <a:spcPts val="0"/>
                        </a:spcBef>
                        <a:spcAft>
                          <a:spcPts val="0"/>
                        </a:spcAft>
                      </a:pPr>
                      <a:r>
                        <a:rPr lang="en-US" sz="1400" kern="50" dirty="0">
                          <a:solidFill>
                            <a:schemeClr val="tx2"/>
                          </a:solidFill>
                          <a:effectLst/>
                        </a:rPr>
                        <a:t>Total</a:t>
                      </a:r>
                    </a:p>
                    <a:p>
                      <a:pPr marL="0" marR="0" indent="152400" algn="just">
                        <a:lnSpc>
                          <a:spcPts val="1200"/>
                        </a:lnSpc>
                        <a:spcBef>
                          <a:spcPts val="0"/>
                        </a:spcBef>
                        <a:spcAft>
                          <a:spcPts val="0"/>
                        </a:spcAft>
                      </a:pPr>
                      <a:r>
                        <a:rPr lang="en-US" sz="1400" kern="50" dirty="0">
                          <a:solidFill>
                            <a:schemeClr val="tx2"/>
                          </a:solidFill>
                          <a:effectLst/>
                        </a:rPr>
                        <a:t>return        = .5%</a:t>
                      </a:r>
                      <a:endParaRPr lang="en-US" sz="1400" kern="50" dirty="0">
                        <a:solidFill>
                          <a:schemeClr val="tx2"/>
                        </a:solidFill>
                        <a:effectLst/>
                        <a:latin typeface="Times New Roman"/>
                        <a:ea typeface="PMingLiU"/>
                      </a:endParaRPr>
                    </a:p>
                  </a:txBody>
                  <a:tcPr marL="68580" marR="68580" marT="0" marB="0" anchor="ctr"/>
                </a:tc>
                <a:tc>
                  <a:txBody>
                    <a:bodyPr/>
                    <a:lstStyle/>
                    <a:p>
                      <a:pPr marL="0" marR="0" indent="152400" algn="just">
                        <a:lnSpc>
                          <a:spcPts val="1200"/>
                        </a:lnSpc>
                        <a:spcBef>
                          <a:spcPts val="0"/>
                        </a:spcBef>
                        <a:spcAft>
                          <a:spcPts val="0"/>
                        </a:spcAft>
                      </a:pPr>
                      <a:r>
                        <a:rPr lang="en-US" sz="1400" kern="50" dirty="0">
                          <a:solidFill>
                            <a:schemeClr val="tx2"/>
                          </a:solidFill>
                          <a:effectLst/>
                        </a:rPr>
                        <a:t>Total</a:t>
                      </a:r>
                    </a:p>
                    <a:p>
                      <a:pPr marL="0" marR="0" indent="152400" algn="just">
                        <a:lnSpc>
                          <a:spcPts val="1200"/>
                        </a:lnSpc>
                        <a:spcBef>
                          <a:spcPts val="0"/>
                        </a:spcBef>
                        <a:spcAft>
                          <a:spcPts val="0"/>
                        </a:spcAft>
                      </a:pPr>
                      <a:r>
                        <a:rPr lang="en-US" sz="1400" kern="50" dirty="0">
                          <a:solidFill>
                            <a:schemeClr val="tx2"/>
                          </a:solidFill>
                          <a:effectLst/>
                        </a:rPr>
                        <a:t>sensitivity  = 0</a:t>
                      </a:r>
                      <a:endParaRPr lang="en-US" sz="1400" kern="50" dirty="0">
                        <a:solidFill>
                          <a:schemeClr val="tx2"/>
                        </a:solidFill>
                        <a:effectLst/>
                        <a:latin typeface="Times New Roman"/>
                        <a:ea typeface="PMingLiU"/>
                      </a:endParaRPr>
                    </a:p>
                  </a:txBody>
                  <a:tcPr marL="68580" marR="68580" marT="0" marB="0" anchor="ctr"/>
                </a:tc>
              </a:tr>
            </a:tbl>
          </a:graphicData>
        </a:graphic>
      </p:graphicFrame>
      <p:sp>
        <p:nvSpPr>
          <p:cNvPr id="7" name="Line 1"/>
          <p:cNvSpPr>
            <a:spLocks noChangeShapeType="1"/>
          </p:cNvSpPr>
          <p:nvPr/>
        </p:nvSpPr>
        <p:spPr bwMode="auto">
          <a:xfrm>
            <a:off x="3570288" y="4090988"/>
            <a:ext cx="0" cy="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7225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000" b="1" dirty="0" smtClean="0"/>
                  <a:t>               </a:t>
                </a:r>
                <a14:m>
                  <m:oMath xmlns:m="http://schemas.openxmlformats.org/officeDocument/2006/math">
                    <m:sSub>
                      <m:sSubPr>
                        <m:ctrlPr>
                          <a:rPr lang="en-US" sz="2000" b="1" i="1">
                            <a:latin typeface="Cambria Math"/>
                          </a:rPr>
                        </m:ctrlPr>
                      </m:sSubPr>
                      <m:e>
                        <m:acc>
                          <m:accPr>
                            <m:chr m:val="̃"/>
                            <m:ctrlPr>
                              <a:rPr lang="en-US" sz="2000" b="1" i="1">
                                <a:latin typeface="Cambria Math"/>
                              </a:rPr>
                            </m:ctrlPr>
                          </m:accPr>
                          <m:e>
                            <m:r>
                              <a:rPr lang="en-US" sz="2000" b="1" i="1">
                                <a:latin typeface="Cambria Math"/>
                              </a:rPr>
                              <m:t>𝒓</m:t>
                            </m:r>
                          </m:e>
                        </m:acc>
                      </m:e>
                      <m:sub>
                        <m:r>
                          <a:rPr lang="en-US" sz="2000" b="1" i="1">
                            <a:latin typeface="Cambria Math"/>
                          </a:rPr>
                          <m:t>𝒊</m:t>
                        </m:r>
                      </m:sub>
                    </m:sSub>
                    <m:r>
                      <a:rPr lang="en-US" sz="2000" b="1">
                        <a:latin typeface="Cambria Math"/>
                      </a:rPr>
                      <m:t>=</m:t>
                    </m:r>
                    <m:sSub>
                      <m:sSubPr>
                        <m:ctrlPr>
                          <a:rPr lang="en-US" sz="2000" b="1" i="1">
                            <a:latin typeface="Cambria Math"/>
                          </a:rPr>
                        </m:ctrlPr>
                      </m:sSubPr>
                      <m:e>
                        <m:r>
                          <a:rPr lang="en-US" sz="2000" b="1" i="1">
                            <a:latin typeface="Cambria Math"/>
                          </a:rPr>
                          <m:t>𝑬</m:t>
                        </m:r>
                      </m:e>
                      <m:sub>
                        <m:r>
                          <a:rPr lang="en-US" sz="2000" b="1" i="1">
                            <a:latin typeface="Cambria Math"/>
                          </a:rPr>
                          <m:t>𝒊</m:t>
                        </m:r>
                      </m:sub>
                    </m:sSub>
                    <m:r>
                      <a:rPr lang="en-US" sz="2000" b="1">
                        <a:latin typeface="Cambria Math"/>
                      </a:rPr>
                      <m:t>+</m:t>
                    </m:r>
                    <m:sSub>
                      <m:sSubPr>
                        <m:ctrlPr>
                          <a:rPr lang="en-US" sz="2000" b="1" i="1">
                            <a:latin typeface="Cambria Math"/>
                          </a:rPr>
                        </m:ctrlPr>
                      </m:sSubPr>
                      <m:e>
                        <m:r>
                          <a:rPr lang="en-US" sz="2000" b="1" i="1">
                            <a:latin typeface="Cambria Math"/>
                          </a:rPr>
                          <m:t>𝒃</m:t>
                        </m:r>
                      </m:e>
                      <m:sub>
                        <m:r>
                          <a:rPr lang="en-US" sz="2000" b="1" i="1">
                            <a:latin typeface="Cambria Math"/>
                          </a:rPr>
                          <m:t>𝒊</m:t>
                        </m:r>
                        <m:r>
                          <a:rPr lang="en-US" sz="2000" b="1" i="1">
                            <a:latin typeface="Cambria Math"/>
                          </a:rPr>
                          <m:t>𝟏</m:t>
                        </m:r>
                      </m:sub>
                    </m:sSub>
                    <m:sSub>
                      <m:sSubPr>
                        <m:ctrlPr>
                          <a:rPr lang="en-US" sz="2000" b="1" i="1">
                            <a:latin typeface="Cambria Math"/>
                          </a:rPr>
                        </m:ctrlPr>
                      </m:sSubPr>
                      <m:e>
                        <m:acc>
                          <m:accPr>
                            <m:chr m:val="̃"/>
                            <m:ctrlPr>
                              <a:rPr lang="en-US" sz="2000" b="1" i="1">
                                <a:latin typeface="Cambria Math"/>
                              </a:rPr>
                            </m:ctrlPr>
                          </m:accPr>
                          <m:e>
                            <m:r>
                              <a:rPr lang="en-US" sz="2000" b="1" i="1">
                                <a:latin typeface="Cambria Math"/>
                              </a:rPr>
                              <m:t>𝜹</m:t>
                            </m:r>
                          </m:e>
                        </m:acc>
                      </m:e>
                      <m:sub>
                        <m:r>
                          <a:rPr lang="en-US" sz="2000" b="1" i="1">
                            <a:latin typeface="Cambria Math"/>
                          </a:rPr>
                          <m:t>𝟏</m:t>
                        </m:r>
                      </m:sub>
                    </m:sSub>
                    <m:r>
                      <a:rPr lang="en-US" sz="2000" b="1">
                        <a:latin typeface="Cambria Math"/>
                      </a:rPr>
                      <m:t>+...+</m:t>
                    </m:r>
                    <m:sSub>
                      <m:sSubPr>
                        <m:ctrlPr>
                          <a:rPr lang="en-US" sz="2000" b="1" i="1">
                            <a:latin typeface="Cambria Math"/>
                          </a:rPr>
                        </m:ctrlPr>
                      </m:sSubPr>
                      <m:e>
                        <m:r>
                          <a:rPr lang="en-US" sz="2000" b="1" i="1">
                            <a:latin typeface="Cambria Math"/>
                          </a:rPr>
                          <m:t>𝒃</m:t>
                        </m:r>
                      </m:e>
                      <m:sub>
                        <m:r>
                          <a:rPr lang="en-US" sz="2000" b="1" i="1">
                            <a:latin typeface="Cambria Math"/>
                          </a:rPr>
                          <m:t>𝒊𝒌</m:t>
                        </m:r>
                      </m:sub>
                    </m:sSub>
                    <m:sSub>
                      <m:sSubPr>
                        <m:ctrlPr>
                          <a:rPr lang="en-US" sz="2000" b="1" i="1">
                            <a:latin typeface="Cambria Math"/>
                          </a:rPr>
                        </m:ctrlPr>
                      </m:sSubPr>
                      <m:e>
                        <m:acc>
                          <m:accPr>
                            <m:chr m:val="̃"/>
                            <m:ctrlPr>
                              <a:rPr lang="en-US" sz="2000" b="1" i="1">
                                <a:latin typeface="Cambria Math"/>
                              </a:rPr>
                            </m:ctrlPr>
                          </m:accPr>
                          <m:e>
                            <m:r>
                              <a:rPr lang="en-US" sz="2000" b="1" i="1">
                                <a:latin typeface="Cambria Math"/>
                              </a:rPr>
                              <m:t>𝜹</m:t>
                            </m:r>
                          </m:e>
                        </m:acc>
                      </m:e>
                      <m:sub>
                        <m:r>
                          <a:rPr lang="en-US" sz="2000" b="1" i="1">
                            <a:latin typeface="Cambria Math"/>
                          </a:rPr>
                          <m:t>𝒌</m:t>
                        </m:r>
                      </m:sub>
                    </m:sSub>
                    <m:r>
                      <a:rPr lang="en-US" sz="2000" b="1">
                        <a:latin typeface="Cambria Math"/>
                      </a:rPr>
                      <m:t>+</m:t>
                    </m:r>
                    <m:sSub>
                      <m:sSubPr>
                        <m:ctrlPr>
                          <a:rPr lang="en-US" sz="2000" b="1" i="1">
                            <a:latin typeface="Cambria Math"/>
                          </a:rPr>
                        </m:ctrlPr>
                      </m:sSubPr>
                      <m:e>
                        <m:acc>
                          <m:accPr>
                            <m:chr m:val="̃"/>
                            <m:ctrlPr>
                              <a:rPr lang="en-US" sz="2000" b="1" i="1">
                                <a:latin typeface="Cambria Math"/>
                              </a:rPr>
                            </m:ctrlPr>
                          </m:accPr>
                          <m:e>
                            <m:r>
                              <a:rPr lang="en-US" sz="2000" b="1">
                                <a:latin typeface="Cambria Math"/>
                              </a:rPr>
                              <m:t>∈</m:t>
                            </m:r>
                          </m:e>
                        </m:acc>
                      </m:e>
                      <m:sub>
                        <m:r>
                          <a:rPr lang="en-US" sz="2000" b="1" i="1">
                            <a:latin typeface="Cambria Math"/>
                          </a:rPr>
                          <m:t>𝒊</m:t>
                        </m:r>
                      </m:sub>
                    </m:sSub>
                  </m:oMath>
                </a14:m>
                <a:r>
                  <a:rPr lang="en-US" sz="2000" b="1" dirty="0" smtClean="0"/>
                  <a:t>   </a:t>
                </a:r>
                <a:r>
                  <a:rPr lang="en-US" sz="2000" b="1" dirty="0" smtClean="0">
                    <a:latin typeface="Times New Roman" pitchFamily="18" charset="0"/>
                    <a:cs typeface="Times New Roman" pitchFamily="18" charset="0"/>
                  </a:rPr>
                  <a:t>(</a:t>
                </a:r>
                <a:r>
                  <a:rPr lang="en-US" sz="2000" b="1" i="1" dirty="0" err="1">
                    <a:latin typeface="Times New Roman" pitchFamily="18" charset="0"/>
                    <a:cs typeface="Times New Roman" pitchFamily="18" charset="0"/>
                  </a:rPr>
                  <a:t>i</a:t>
                </a:r>
                <a:r>
                  <a:rPr lang="en-US" sz="2000" b="1" dirty="0">
                    <a:latin typeface="Times New Roman" pitchFamily="18" charset="0"/>
                    <a:cs typeface="Times New Roman" pitchFamily="18" charset="0"/>
                  </a:rPr>
                  <a:t> = 1, . . . , </a:t>
                </a:r>
                <a:r>
                  <a:rPr lang="en-US" sz="2000" b="1" i="1" dirty="0">
                    <a:latin typeface="Times New Roman" pitchFamily="18" charset="0"/>
                    <a:cs typeface="Times New Roman" pitchFamily="18" charset="0"/>
                  </a:rPr>
                  <a:t>n</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13.7)</a:t>
                </a:r>
              </a:p>
              <a:p>
                <a:r>
                  <a:rPr lang="en-US" sz="1800" dirty="0">
                    <a:latin typeface="Times New Roman" pitchFamily="18" charset="0"/>
                    <a:cs typeface="Times New Roman" pitchFamily="18" charset="0"/>
                  </a:rPr>
                  <a:t>where</a:t>
                </a:r>
              </a:p>
              <a:p>
                <a14:m>
                  <m:oMath xmlns:m="http://schemas.openxmlformats.org/officeDocument/2006/math">
                    <m:sSub>
                      <m:sSubPr>
                        <m:ctrlPr>
                          <a:rPr lang="en-US" sz="1800" b="1" i="1">
                            <a:latin typeface="Cambria Math"/>
                          </a:rPr>
                        </m:ctrlPr>
                      </m:sSubPr>
                      <m:e>
                        <m:acc>
                          <m:accPr>
                            <m:chr m:val="̃"/>
                            <m:ctrlPr>
                              <a:rPr lang="en-US" sz="1800" b="1" i="1">
                                <a:latin typeface="Cambria Math"/>
                              </a:rPr>
                            </m:ctrlPr>
                          </m:accPr>
                          <m:e>
                            <m:r>
                              <a:rPr lang="en-US" sz="1800" b="1" i="1">
                                <a:latin typeface="Cambria Math"/>
                              </a:rPr>
                              <m:t>𝒓</m:t>
                            </m:r>
                          </m:e>
                        </m:acc>
                      </m:e>
                      <m:sub>
                        <m:r>
                          <a:rPr lang="en-US" sz="1800" b="1" i="1">
                            <a:latin typeface="Cambria Math"/>
                          </a:rPr>
                          <m:t>𝒊</m:t>
                        </m:r>
                      </m:sub>
                    </m:sSub>
                  </m:oMath>
                </a14:m>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random return on the </a:t>
                </a:r>
                <a:r>
                  <a:rPr lang="en-US" sz="1800" i="1" dirty="0" err="1">
                    <a:latin typeface="Times New Roman" pitchFamily="18" charset="0"/>
                    <a:cs typeface="Times New Roman" pitchFamily="18" charset="0"/>
                  </a:rPr>
                  <a:t>i</a:t>
                </a:r>
                <a:r>
                  <a:rPr lang="en-US" sz="1800" baseline="30000" dirty="0" err="1">
                    <a:latin typeface="Times New Roman" pitchFamily="18" charset="0"/>
                    <a:cs typeface="Times New Roman" pitchFamily="18" charset="0"/>
                  </a:rPr>
                  <a:t>th</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asset</a:t>
                </a:r>
                <a:endParaRPr lang="en-US" sz="1800" dirty="0">
                  <a:latin typeface="Times New Roman" pitchFamily="18" charset="0"/>
                  <a:cs typeface="Times New Roman" pitchFamily="18" charset="0"/>
                </a:endParaRPr>
              </a:p>
              <a:p>
                <a14:m>
                  <m:oMath xmlns:m="http://schemas.openxmlformats.org/officeDocument/2006/math">
                    <m:sSub>
                      <m:sSubPr>
                        <m:ctrlPr>
                          <a:rPr lang="en-US" sz="1800" b="1" i="1">
                            <a:latin typeface="Cambria Math"/>
                          </a:rPr>
                        </m:ctrlPr>
                      </m:sSubPr>
                      <m:e>
                        <m:r>
                          <a:rPr lang="en-US" sz="1800" b="1" i="1">
                            <a:latin typeface="Cambria Math"/>
                          </a:rPr>
                          <m:t>𝑬</m:t>
                        </m:r>
                      </m:e>
                      <m:sub>
                        <m:r>
                          <a:rPr lang="en-US" sz="1800" b="1" i="1">
                            <a:latin typeface="Cambria Math"/>
                          </a:rPr>
                          <m:t>𝒊</m:t>
                        </m:r>
                      </m:sub>
                    </m:sSub>
                  </m:oMath>
                </a14:m>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expected return on the </a:t>
                </a:r>
                <a:r>
                  <a:rPr lang="en-US" sz="1800" i="1" dirty="0" err="1">
                    <a:latin typeface="Times New Roman" pitchFamily="18" charset="0"/>
                    <a:cs typeface="Times New Roman" pitchFamily="18" charset="0"/>
                  </a:rPr>
                  <a:t>i</a:t>
                </a:r>
                <a:r>
                  <a:rPr lang="en-US" sz="1800" baseline="30000" dirty="0" err="1">
                    <a:latin typeface="Times New Roman" pitchFamily="18" charset="0"/>
                    <a:cs typeface="Times New Roman" pitchFamily="18" charset="0"/>
                  </a:rPr>
                  <a:t>th</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asset</a:t>
                </a:r>
                <a:endParaRPr lang="en-US" sz="1800" dirty="0">
                  <a:latin typeface="Times New Roman" pitchFamily="18" charset="0"/>
                  <a:cs typeface="Times New Roman" pitchFamily="18" charset="0"/>
                </a:endParaRPr>
              </a:p>
              <a:p>
                <a14:m>
                  <m:oMath xmlns:m="http://schemas.openxmlformats.org/officeDocument/2006/math">
                    <m:sSub>
                      <m:sSubPr>
                        <m:ctrlPr>
                          <a:rPr lang="en-US" sz="1800" b="1" i="1">
                            <a:latin typeface="Cambria Math"/>
                          </a:rPr>
                        </m:ctrlPr>
                      </m:sSubPr>
                      <m:e>
                        <m:acc>
                          <m:accPr>
                            <m:chr m:val="̃"/>
                            <m:ctrlPr>
                              <a:rPr lang="en-US" sz="1800" b="1" i="1">
                                <a:latin typeface="Cambria Math"/>
                              </a:rPr>
                            </m:ctrlPr>
                          </m:accPr>
                          <m:e>
                            <m:r>
                              <a:rPr lang="en-US" sz="1800" b="1" i="1">
                                <a:latin typeface="Cambria Math"/>
                              </a:rPr>
                              <m:t>𝜹</m:t>
                            </m:r>
                          </m:e>
                        </m:acc>
                      </m:e>
                      <m:sub>
                        <m:r>
                          <a:rPr lang="en-US" sz="1800" b="1" i="1">
                            <a:latin typeface="Cambria Math"/>
                          </a:rPr>
                          <m:t>𝒋</m:t>
                        </m:r>
                      </m:sub>
                    </m:sSub>
                  </m:oMath>
                </a14:m>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a:t>
                </a:r>
                <a:r>
                  <a:rPr lang="en-US" sz="1800" i="1" dirty="0" err="1">
                    <a:latin typeface="Times New Roman" pitchFamily="18" charset="0"/>
                    <a:cs typeface="Times New Roman" pitchFamily="18" charset="0"/>
                  </a:rPr>
                  <a:t>j</a:t>
                </a:r>
                <a:r>
                  <a:rPr lang="en-US" sz="1800" baseline="30000" dirty="0" err="1">
                    <a:latin typeface="Times New Roman" pitchFamily="18" charset="0"/>
                    <a:cs typeface="Times New Roman" pitchFamily="18" charset="0"/>
                  </a:rPr>
                  <a:t>th</a:t>
                </a:r>
                <a:r>
                  <a:rPr lang="en-US" sz="1800" dirty="0">
                    <a:latin typeface="Times New Roman" pitchFamily="18" charset="0"/>
                    <a:cs typeface="Times New Roman" pitchFamily="18" charset="0"/>
                  </a:rPr>
                  <a:t> factor common to the returns of all assets under consideration with a </a:t>
                </a:r>
                <a:r>
                  <a:rPr lang="en-US" sz="1800" dirty="0" smtClean="0">
                    <a:latin typeface="Times New Roman" pitchFamily="18" charset="0"/>
                    <a:cs typeface="Times New Roman" pitchFamily="18" charset="0"/>
                  </a:rPr>
                  <a:t>mean </a:t>
                </a:r>
                <a:r>
                  <a:rPr lang="en-US" sz="1800" dirty="0">
                    <a:latin typeface="Times New Roman" pitchFamily="18" charset="0"/>
                    <a:cs typeface="Times New Roman" pitchFamily="18" charset="0"/>
                  </a:rPr>
                  <a:t>of zero, common factors that in essence capture the systematic </a:t>
                </a:r>
                <a:r>
                  <a:rPr lang="en-US" sz="1800" dirty="0" smtClean="0">
                    <a:latin typeface="Times New Roman" pitchFamily="18" charset="0"/>
                    <a:cs typeface="Times New Roman" pitchFamily="18" charset="0"/>
                  </a:rPr>
                  <a:t>component </a:t>
                </a:r>
                <a:r>
                  <a:rPr lang="en-US" sz="1800" dirty="0">
                    <a:latin typeface="Times New Roman" pitchFamily="18" charset="0"/>
                    <a:cs typeface="Times New Roman" pitchFamily="18" charset="0"/>
                  </a:rPr>
                  <a:t>of risk in the </a:t>
                </a:r>
                <a:r>
                  <a:rPr lang="en-US" sz="1800" dirty="0" smtClean="0">
                    <a:latin typeface="Times New Roman" pitchFamily="18" charset="0"/>
                    <a:cs typeface="Times New Roman" pitchFamily="18" charset="0"/>
                  </a:rPr>
                  <a:t>model</a:t>
                </a:r>
                <a:endParaRPr lang="en-US" sz="1800" dirty="0">
                  <a:latin typeface="Times New Roman" pitchFamily="18" charset="0"/>
                  <a:cs typeface="Times New Roman" pitchFamily="18" charset="0"/>
                </a:endParaRPr>
              </a:p>
              <a:p>
                <a14:m>
                  <m:oMath xmlns:m="http://schemas.openxmlformats.org/officeDocument/2006/math">
                    <m:sSub>
                      <m:sSubPr>
                        <m:ctrlPr>
                          <a:rPr lang="en-US" sz="1800" b="1" i="1">
                            <a:latin typeface="Cambria Math"/>
                          </a:rPr>
                        </m:ctrlPr>
                      </m:sSubPr>
                      <m:e>
                        <m:r>
                          <a:rPr lang="en-US" sz="1800" b="1" i="1">
                            <a:latin typeface="Cambria Math"/>
                          </a:rPr>
                          <m:t>𝒃</m:t>
                        </m:r>
                      </m:e>
                      <m:sub>
                        <m:r>
                          <a:rPr lang="en-US" sz="1800" b="1" i="1">
                            <a:latin typeface="Cambria Math"/>
                          </a:rPr>
                          <m:t>𝒊𝒋</m:t>
                        </m:r>
                      </m:sub>
                    </m:sSub>
                  </m:oMath>
                </a14:m>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 a coefficient called a </a:t>
                </a:r>
                <a:r>
                  <a:rPr lang="en-US" sz="1800" i="1" dirty="0">
                    <a:latin typeface="Times New Roman" pitchFamily="18" charset="0"/>
                    <a:cs typeface="Times New Roman" pitchFamily="18" charset="0"/>
                  </a:rPr>
                  <a:t>factor loading</a:t>
                </a:r>
                <a:r>
                  <a:rPr lang="en-US" sz="1800" dirty="0">
                    <a:latin typeface="Times New Roman" pitchFamily="18" charset="0"/>
                    <a:cs typeface="Times New Roman" pitchFamily="18" charset="0"/>
                  </a:rPr>
                  <a:t> that quantifies the sensitivity of asset </a:t>
                </a:r>
                <a:r>
                  <a:rPr lang="en-US" sz="1800" i="1" dirty="0"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’s </a:t>
                </a:r>
                <a:r>
                  <a:rPr lang="en-US" sz="1800" dirty="0">
                    <a:latin typeface="Times New Roman" pitchFamily="18" charset="0"/>
                    <a:cs typeface="Times New Roman" pitchFamily="18" charset="0"/>
                  </a:rPr>
                  <a:t>returns to the movements in the common factor  (and is analogous </a:t>
                </a:r>
                <a:r>
                  <a:rPr lang="en-US" sz="1800" dirty="0" smtClean="0">
                    <a:latin typeface="Times New Roman" pitchFamily="18" charset="0"/>
                    <a:cs typeface="Times New Roman" pitchFamily="18" charset="0"/>
                  </a:rPr>
                  <a:t>to </a:t>
                </a:r>
                <a:r>
                  <a:rPr lang="en-US" sz="1800" dirty="0">
                    <a:latin typeface="Times New Roman" pitchFamily="18" charset="0"/>
                    <a:cs typeface="Times New Roman" pitchFamily="18" charset="0"/>
                  </a:rPr>
                  <a:t>the beta in the </a:t>
                </a:r>
                <a:r>
                  <a:rPr lang="en-US" sz="1800" dirty="0" smtClean="0">
                    <a:latin typeface="Times New Roman" pitchFamily="18" charset="0"/>
                    <a:cs typeface="Times New Roman" pitchFamily="18" charset="0"/>
                  </a:rPr>
                  <a:t>CAPM)</a:t>
                </a:r>
                <a:endParaRPr lang="en-US" sz="1800" b="1" dirty="0" smtClean="0"/>
              </a:p>
              <a:p>
                <a14:m>
                  <m:oMath xmlns:m="http://schemas.openxmlformats.org/officeDocument/2006/math">
                    <m:sSub>
                      <m:sSubPr>
                        <m:ctrlPr>
                          <a:rPr lang="en-US" sz="1800" b="1" i="1">
                            <a:latin typeface="Cambria Math"/>
                          </a:rPr>
                        </m:ctrlPr>
                      </m:sSubPr>
                      <m:e>
                        <m:acc>
                          <m:accPr>
                            <m:chr m:val="̃"/>
                            <m:ctrlPr>
                              <a:rPr lang="en-US" sz="1800" b="1" i="1">
                                <a:latin typeface="Cambria Math"/>
                              </a:rPr>
                            </m:ctrlPr>
                          </m:accPr>
                          <m:e>
                            <m:r>
                              <a:rPr lang="en-US" sz="1800" b="1">
                                <a:latin typeface="Cambria Math"/>
                              </a:rPr>
                              <m:t>∈</m:t>
                            </m:r>
                          </m:e>
                        </m:acc>
                      </m:e>
                      <m:sub>
                        <m:r>
                          <a:rPr lang="en-US" sz="1800" b="1" i="1">
                            <a:latin typeface="Cambria Math"/>
                          </a:rPr>
                          <m:t>𝒊</m:t>
                        </m:r>
                      </m:sub>
                    </m:sSub>
                  </m:oMath>
                </a14:m>
                <a:r>
                  <a:rPr lang="en-US" sz="1800" dirty="0">
                    <a:latin typeface="Times New Roman" pitchFamily="18" charset="0"/>
                    <a:cs typeface="Times New Roman" pitchFamily="18" charset="0"/>
                  </a:rPr>
                  <a:t> = an error term, or unsystematic risk component, idiosyncratic to the </a:t>
                </a:r>
                <a:r>
                  <a:rPr lang="en-US" sz="1800" i="1" dirty="0" err="1">
                    <a:latin typeface="Times New Roman" pitchFamily="18" charset="0"/>
                    <a:cs typeface="Times New Roman" pitchFamily="18" charset="0"/>
                  </a:rPr>
                  <a:t>i</a:t>
                </a:r>
                <a:r>
                  <a:rPr lang="en-US" sz="1800" dirty="0" err="1">
                    <a:latin typeface="Times New Roman" pitchFamily="18" charset="0"/>
                    <a:cs typeface="Times New Roman" pitchFamily="18" charset="0"/>
                  </a:rPr>
                  <a:t>th</a:t>
                </a:r>
                <a:r>
                  <a:rPr lang="en-US" sz="1800" dirty="0">
                    <a:latin typeface="Times New Roman" pitchFamily="18" charset="0"/>
                    <a:cs typeface="Times New Roman" pitchFamily="18" charset="0"/>
                  </a:rPr>
                  <a:t> asset, with mean zero and variance equal to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7" t="-808" r="-294"/>
                </a:stretch>
              </a:blipFill>
            </p:spPr>
            <p:txBody>
              <a:bodyPr/>
              <a:lstStyle/>
              <a:p>
                <a:r>
                  <a:rPr lang="en-US">
                    <a:noFill/>
                  </a:rPr>
                  <a:t> </a:t>
                </a:r>
              </a:p>
            </p:txBody>
          </p:sp>
        </mc:Fallback>
      </mc:AlternateContent>
      <p:sp>
        <p:nvSpPr>
          <p:cNvPr id="5" name="Text Placeholder 4"/>
          <p:cNvSpPr>
            <a:spLocks noGrp="1"/>
          </p:cNvSpPr>
          <p:nvPr>
            <p:ph type="body" sz="quarter" idx="13"/>
          </p:nvPr>
        </p:nvSpPr>
        <p:spPr/>
        <p:txBody>
          <a:bodyPr/>
          <a:lstStyle/>
          <a:p>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factor generating model</a:t>
            </a:r>
            <a:endParaRPr lang="en-US" i="1" dirty="0">
              <a:latin typeface="Times New Roman" pitchFamily="18" charset="0"/>
              <a:cs typeface="Times New Roman" pitchFamily="18" charset="0"/>
            </a:endParaRPr>
          </a:p>
        </p:txBody>
      </p:sp>
      <p:sp>
        <p:nvSpPr>
          <p:cNvPr id="4" name="Slide Number Placeholder 3"/>
          <p:cNvSpPr>
            <a:spLocks noGrp="1"/>
          </p:cNvSpPr>
          <p:nvPr>
            <p:ph type="sldNum" sz="quarter" idx="4"/>
          </p:nvPr>
        </p:nvSpPr>
        <p:spPr/>
        <p:txBody>
          <a:bodyPr/>
          <a:lstStyle/>
          <a:p>
            <a:fld id="{2361D884-7B35-49FB-9233-7A8213574B9D}" type="slidenum">
              <a:rPr lang="en-US">
                <a:solidFill>
                  <a:schemeClr val="accent6">
                    <a:lumMod val="20000"/>
                    <a:lumOff val="80000"/>
                  </a:schemeClr>
                </a:solidFill>
              </a:rPr>
              <a:pPr/>
              <a:t>9</a:t>
            </a:fld>
            <a:endParaRPr lang="en-US">
              <a:solidFill>
                <a:schemeClr val="accent6">
                  <a:lumMod val="20000"/>
                  <a:lumOff val="80000"/>
                </a:schemeClr>
              </a:solidFill>
            </a:endParaRPr>
          </a:p>
        </p:txBody>
      </p:sp>
      <p:sp>
        <p:nvSpPr>
          <p:cNvPr id="2" name="Title 1"/>
          <p:cNvSpPr>
            <a:spLocks noGrp="1"/>
          </p:cNvSpPr>
          <p:nvPr>
            <p:ph type="title"/>
          </p:nvPr>
        </p:nvSpPr>
        <p:spPr/>
        <p:txBody>
          <a:bodyPr/>
          <a:lstStyle/>
          <a:p>
            <a:r>
              <a:rPr lang="en-US" sz="3200" dirty="0" smtClean="0">
                <a:latin typeface="Times New Roman" pitchFamily="18" charset="0"/>
                <a:cs typeface="Times New Roman" pitchFamily="18" charset="0"/>
              </a:rPr>
              <a:t>13.2.1 Ross’s Arbitrage Model Specification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6337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2318</TotalTime>
  <Words>2733</Words>
  <Application>Microsoft Office PowerPoint</Application>
  <PresentationFormat>On-screen Show (4:3)</PresentationFormat>
  <Paragraphs>358</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Book Powerpoint FINAL</vt:lpstr>
      <vt:lpstr>Equation</vt:lpstr>
      <vt:lpstr>Chapter 13</vt:lpstr>
      <vt:lpstr>Chapter Outline</vt:lpstr>
      <vt:lpstr>13.1 Multi-Index Models</vt:lpstr>
      <vt:lpstr>13.1 Multi-Index</vt:lpstr>
      <vt:lpstr>13.1 Multi-Index</vt:lpstr>
      <vt:lpstr>13.2 Model Specification of APT</vt:lpstr>
      <vt:lpstr>13.2 Model Specification of APT</vt:lpstr>
      <vt:lpstr>13.2 Model Specification of APT</vt:lpstr>
      <vt:lpstr>13.2.1 Ross’s Arbitrage Model Specification</vt:lpstr>
      <vt:lpstr>13.2.1 Ross’s Arbitrage Model Specification</vt:lpstr>
      <vt:lpstr>13.2.1 Ross’s Arbitrage Model Specification</vt:lpstr>
      <vt:lpstr>13.2.1 Ross’s Arbitrage Model Specification example </vt:lpstr>
      <vt:lpstr>13.2.1 Ross’s Arbitrage Model Specification example cont.</vt:lpstr>
      <vt:lpstr>13.2.1 Ross’s Arbitrage Model Specification example cont.</vt:lpstr>
      <vt:lpstr>Sample Problem 13.1</vt:lpstr>
      <vt:lpstr>Sample Problem 13.1 cont.</vt:lpstr>
      <vt:lpstr>13.1 Sample Problem cont.</vt:lpstr>
      <vt:lpstr>13.1 Sample Problem cont.</vt:lpstr>
      <vt:lpstr>13.2.2 Empirical Test Methodology</vt:lpstr>
      <vt:lpstr>13.2.2 Empirical Test Methodology</vt:lpstr>
      <vt:lpstr>13.3 EMPIRICAL RESULTS AND IMPLICATIONS</vt:lpstr>
      <vt:lpstr>13.4 IDENTIFYING THE MODEL FACTORS</vt:lpstr>
      <vt:lpstr>13.4 Growth-Rate Estimation and its Application</vt:lpstr>
      <vt:lpstr>13.5 APT VERSUS MPT AND THE CAPM</vt:lpstr>
      <vt:lpstr>13.5 APT VERSUS MPT AND THE CAPM</vt:lpstr>
      <vt:lpstr>13.5 APT VERSUS MPT AND THE CAPM</vt:lpstr>
      <vt:lpstr>13.6 INTERTEMPORAL CAPM</vt:lpstr>
      <vt:lpstr>13.7 APPLICATIONS OF APT</vt:lpstr>
      <vt:lpstr>13.7 APPLICATIONS OF APT</vt:lpstr>
      <vt:lpstr>13.7 APPLICATIONS OF APT</vt:lpstr>
      <vt:lpstr>13.7 APPLICATIONS OF APT</vt:lpstr>
      <vt:lpstr>13.7 APPLICATIONS OF APT</vt:lpstr>
      <vt:lpstr>13.8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168</cp:revision>
  <dcterms:created xsi:type="dcterms:W3CDTF">2012-10-03T18:41:24Z</dcterms:created>
  <dcterms:modified xsi:type="dcterms:W3CDTF">2013-01-22T19:01:59Z</dcterms:modified>
</cp:coreProperties>
</file>