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64"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C75DD-0B2F-4662-BC10-366AFB474B67}"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90D468-1605-4DE4-8966-38A6D6A053B2}" type="slidenum">
              <a:rPr lang="en-US" smtClean="0"/>
              <a:t>‹#›</a:t>
            </a:fld>
            <a:endParaRPr lang="en-US"/>
          </a:p>
        </p:txBody>
      </p:sp>
    </p:spTree>
    <p:extLst>
      <p:ext uri="{BB962C8B-B14F-4D97-AF65-F5344CB8AC3E}">
        <p14:creationId xmlns:p14="http://schemas.microsoft.com/office/powerpoint/2010/main" val="411929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63E98819-4578-415F-810A-1B13636BD7A2}" type="slidenum">
              <a:rPr lang="en-US" smtClean="0"/>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63E98819-4578-415F-810A-1B13636BD7A2}" type="slidenum">
              <a:rPr lang="en-US" smtClean="0"/>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63E98819-4578-415F-810A-1B13636BD7A2}" type="slidenum">
              <a:rPr lang="en-US" smtClean="0"/>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1280" y="6148875"/>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98819-4578-415F-810A-1B13636BD7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63E98819-4578-415F-810A-1B13636BD7A2}" type="slidenum">
              <a:rPr lang="en-US" smtClean="0"/>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63E98819-4578-415F-810A-1B13636BD7A2}" type="slidenum">
              <a:rPr lang="en-US" smtClean="0"/>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63E98819-4578-415F-810A-1B13636BD7A2}" type="slidenum">
              <a:rPr lang="en-US" smtClean="0"/>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63E98819-4578-415F-810A-1B13636BD7A2}" type="slidenum">
              <a:rPr lang="en-US" smtClean="0"/>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30" y="609600"/>
            <a:ext cx="4698934" cy="974737"/>
          </a:xfrm>
        </p:spPr>
        <p:txBody>
          <a:bodyPr>
            <a:normAutofit/>
          </a:bodyPr>
          <a:lstStyle/>
          <a:p>
            <a:r>
              <a:rPr lang="en-US" dirty="0" smtClean="0">
                <a:solidFill>
                  <a:srgbClr val="FFFFFF"/>
                </a:solidFill>
              </a:rPr>
              <a:t>Chapter 14</a:t>
            </a:r>
            <a:endParaRPr lang="en-US" dirty="0">
              <a:solidFill>
                <a:srgbClr val="FFFFFF"/>
              </a:solidFill>
            </a:endParaRPr>
          </a:p>
        </p:txBody>
      </p:sp>
      <p:sp>
        <p:nvSpPr>
          <p:cNvPr id="3" name="Subtitle 2"/>
          <p:cNvSpPr>
            <a:spLocks noGrp="1"/>
          </p:cNvSpPr>
          <p:nvPr>
            <p:ph type="subTitle" idx="1"/>
          </p:nvPr>
        </p:nvSpPr>
        <p:spPr>
          <a:xfrm>
            <a:off x="228600" y="2057400"/>
            <a:ext cx="4419600" cy="1905000"/>
          </a:xfrm>
        </p:spPr>
        <p:txBody>
          <a:bodyPr>
            <a:normAutofit/>
          </a:bodyPr>
          <a:lstStyle/>
          <a:p>
            <a:r>
              <a:rPr lang="en-US" sz="3600" dirty="0" smtClean="0">
                <a:solidFill>
                  <a:srgbClr val="FFFFFF"/>
                </a:solidFill>
                <a:latin typeface="Times New Roman" pitchFamily="18" charset="0"/>
                <a:cs typeface="Times New Roman" pitchFamily="18" charset="0"/>
              </a:rPr>
              <a:t>Futures </a:t>
            </a:r>
            <a:r>
              <a:rPr lang="en-US" sz="3600" dirty="0">
                <a:solidFill>
                  <a:srgbClr val="FFFFFF"/>
                </a:solidFill>
                <a:latin typeface="Times New Roman" pitchFamily="18" charset="0"/>
                <a:cs typeface="Times New Roman" pitchFamily="18" charset="0"/>
              </a:rPr>
              <a:t>Valuation and Hedging</a:t>
            </a: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07887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14.1 Solution continued</a:t>
            </a:r>
            <a:endParaRPr lang="en-US"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8076196" cy="393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10</a:t>
            </a:fld>
            <a:endParaRPr lang="en-US">
              <a:solidFill>
                <a:schemeClr val="accent6">
                  <a:lumMod val="20000"/>
                  <a:lumOff val="80000"/>
                </a:schemeClr>
              </a:solidFill>
            </a:endParaRPr>
          </a:p>
        </p:txBody>
      </p:sp>
    </p:spTree>
    <p:extLst>
      <p:ext uri="{BB962C8B-B14F-4D97-AF65-F5344CB8AC3E}">
        <p14:creationId xmlns:p14="http://schemas.microsoft.com/office/powerpoint/2010/main" val="9163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884563"/>
          </a:xfrm>
        </p:spPr>
        <p:txBody>
          <a:bodyPr/>
          <a:lstStyle/>
          <a:p>
            <a:r>
              <a:rPr lang="en-US" sz="3200" dirty="0">
                <a:latin typeface="Times New Roman" pitchFamily="18" charset="0"/>
                <a:cs typeface="Times New Roman" pitchFamily="18" charset="0"/>
              </a:rPr>
              <a:t>14.3	COMPONENTS AND MECHANICS OF FUTURES MARKETS</a:t>
            </a:r>
          </a:p>
        </p:txBody>
      </p:sp>
      <p:sp>
        <p:nvSpPr>
          <p:cNvPr id="3" name="Content Placeholder 2"/>
          <p:cNvSpPr>
            <a:spLocks noGrp="1"/>
          </p:cNvSpPr>
          <p:nvPr>
            <p:ph idx="1"/>
          </p:nvPr>
        </p:nvSpPr>
        <p:spPr>
          <a:xfrm>
            <a:off x="457200" y="1600199"/>
            <a:ext cx="8229600" cy="4525965"/>
          </a:xfrm>
        </p:spPr>
        <p:txBody>
          <a:bodyPr/>
          <a:lstStyle/>
          <a:p>
            <a:r>
              <a:rPr lang="en-US" dirty="0" smtClean="0">
                <a:latin typeface="Times New Roman" pitchFamily="18" charset="0"/>
                <a:cs typeface="Times New Roman" pitchFamily="18" charset="0"/>
              </a:rPr>
              <a:t>This chapter discusses: </a:t>
            </a:r>
          </a:p>
          <a:p>
            <a:r>
              <a:rPr lang="en-US" dirty="0" smtClean="0">
                <a:latin typeface="Times New Roman" pitchFamily="18" charset="0"/>
                <a:cs typeface="Times New Roman" pitchFamily="18" charset="0"/>
              </a:rPr>
              <a:t>Exchanges</a:t>
            </a:r>
          </a:p>
          <a:p>
            <a:r>
              <a:rPr lang="en-US" dirty="0" smtClean="0">
                <a:latin typeface="Times New Roman" pitchFamily="18" charset="0"/>
                <a:cs typeface="Times New Roman" pitchFamily="18" charset="0"/>
              </a:rPr>
              <a:t>Clearinghouse</a:t>
            </a:r>
          </a:p>
          <a:p>
            <a:r>
              <a:rPr lang="en-US" dirty="0" smtClean="0">
                <a:latin typeface="Times New Roman" pitchFamily="18" charset="0"/>
                <a:cs typeface="Times New Roman" pitchFamily="18" charset="0"/>
              </a:rPr>
              <a:t>Margin</a:t>
            </a:r>
          </a:p>
          <a:p>
            <a:r>
              <a:rPr lang="en-US" dirty="0">
                <a:latin typeface="Times New Roman" pitchFamily="18" charset="0"/>
                <a:cs typeface="Times New Roman" pitchFamily="18" charset="0"/>
              </a:rPr>
              <a:t>O</a:t>
            </a:r>
            <a:r>
              <a:rPr lang="en-US" dirty="0" smtClean="0">
                <a:latin typeface="Times New Roman" pitchFamily="18" charset="0"/>
                <a:cs typeface="Times New Roman" pitchFamily="18" charset="0"/>
              </a:rPr>
              <a:t>rder execution</a:t>
            </a:r>
          </a:p>
          <a:p>
            <a:r>
              <a:rPr lang="en-US" dirty="0" smtClean="0">
                <a:latin typeface="Times New Roman" pitchFamily="18" charset="0"/>
                <a:cs typeface="Times New Roman" pitchFamily="18" charset="0"/>
              </a:rPr>
              <a:t>T-bill </a:t>
            </a:r>
            <a:r>
              <a:rPr lang="en-US" dirty="0">
                <a:latin typeface="Times New Roman" pitchFamily="18" charset="0"/>
                <a:cs typeface="Times New Roman" pitchFamily="18" charset="0"/>
              </a:rPr>
              <a:t>futures transactions</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11</a:t>
            </a:fld>
            <a:endParaRPr lang="en-US">
              <a:solidFill>
                <a:schemeClr val="accent6">
                  <a:lumMod val="20000"/>
                  <a:lumOff val="80000"/>
                </a:schemeClr>
              </a:solidFill>
            </a:endParaRPr>
          </a:p>
        </p:txBody>
      </p:sp>
    </p:spTree>
    <p:extLst>
      <p:ext uri="{BB962C8B-B14F-4D97-AF65-F5344CB8AC3E}">
        <p14:creationId xmlns:p14="http://schemas.microsoft.com/office/powerpoint/2010/main" val="223645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14.3.1	The Exchanges</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futures exchange</a:t>
            </a:r>
            <a:r>
              <a:rPr lang="en-US" sz="2400" dirty="0">
                <a:latin typeface="Times New Roman" pitchFamily="18" charset="0"/>
                <a:cs typeface="Times New Roman" pitchFamily="18" charset="0"/>
              </a:rPr>
              <a:t>, just like a stock exchange, is the arena for the actual daily </a:t>
            </a:r>
            <a:r>
              <a:rPr lang="en-US" sz="2400" dirty="0" smtClean="0">
                <a:latin typeface="Times New Roman" pitchFamily="18" charset="0"/>
                <a:cs typeface="Times New Roman" pitchFamily="18" charset="0"/>
              </a:rPr>
              <a:t>trade. Members </a:t>
            </a:r>
            <a:r>
              <a:rPr lang="en-US" sz="2400" dirty="0">
                <a:latin typeface="Times New Roman" pitchFamily="18" charset="0"/>
                <a:cs typeface="Times New Roman" pitchFamily="18" charset="0"/>
              </a:rPr>
              <a:t>include individual traders, brokerage firms, and other types of institutions. The exchange’s governing rules and procedures are determined by its members, who serve on various policy committees and elect the officers of the </a:t>
            </a:r>
            <a:r>
              <a:rPr lang="en-US" sz="2400" dirty="0" smtClean="0">
                <a:latin typeface="Times New Roman" pitchFamily="18" charset="0"/>
                <a:cs typeface="Times New Roman" pitchFamily="18" charset="0"/>
              </a:rPr>
              <a:t>exchanging </a:t>
            </a:r>
            <a:r>
              <a:rPr lang="en-US" sz="2400" dirty="0">
                <a:latin typeface="Times New Roman" pitchFamily="18" charset="0"/>
                <a:cs typeface="Times New Roman" pitchFamily="18" charset="0"/>
              </a:rPr>
              <a:t>of futures contracts.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12</a:t>
            </a:fld>
            <a:endParaRPr lang="en-US">
              <a:solidFill>
                <a:schemeClr val="accent6">
                  <a:lumMod val="20000"/>
                  <a:lumOff val="80000"/>
                </a:schemeClr>
              </a:solidFill>
            </a:endParaRPr>
          </a:p>
        </p:txBody>
      </p:sp>
    </p:spTree>
    <p:extLst>
      <p:ext uri="{BB962C8B-B14F-4D97-AF65-F5344CB8AC3E}">
        <p14:creationId xmlns:p14="http://schemas.microsoft.com/office/powerpoint/2010/main" val="215660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14.3.2	The Clearinghouse</a:t>
            </a:r>
          </a:p>
        </p:txBody>
      </p:sp>
      <p:sp>
        <p:nvSpPr>
          <p:cNvPr id="3" name="Content Placeholder 2"/>
          <p:cNvSpPr>
            <a:spLocks noGrp="1"/>
          </p:cNvSpPr>
          <p:nvPr>
            <p:ph idx="1"/>
          </p:nvPr>
        </p:nvSpPr>
        <p:spPr/>
        <p:txBody>
          <a:bodyPr>
            <a:normAutofit lnSpcReduction="10000"/>
          </a:bodyPr>
          <a:lstStyle/>
          <a:p>
            <a:r>
              <a:rPr lang="en-US" sz="2400" dirty="0">
                <a:latin typeface="Times New Roman" pitchFamily="18" charset="0"/>
                <a:cs typeface="Times New Roman" pitchFamily="18" charset="0"/>
              </a:rPr>
              <a:t>Central to the operation of organized futures markets is the </a:t>
            </a:r>
            <a:r>
              <a:rPr lang="en-US" sz="2400" b="1" dirty="0">
                <a:latin typeface="Times New Roman" pitchFamily="18" charset="0"/>
                <a:cs typeface="Times New Roman" pitchFamily="18" charset="0"/>
              </a:rPr>
              <a:t>clearinghouse</a:t>
            </a:r>
            <a:r>
              <a:rPr lang="en-US" sz="2400" dirty="0">
                <a:latin typeface="Times New Roman" pitchFamily="18" charset="0"/>
                <a:cs typeface="Times New Roman" pitchFamily="18" charset="0"/>
              </a:rPr>
              <a:t> or clearing corporation for the exchange. Whenever someone enters a position in a futures contract on the long or short side, the clearinghouse always takes the opposite side of the contract</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The advantages of having a central organization providing this role are threefold. </a:t>
            </a:r>
          </a:p>
          <a:p>
            <a:r>
              <a:rPr lang="en-US" sz="2400" dirty="0">
                <a:latin typeface="Times New Roman" pitchFamily="18" charset="0"/>
                <a:cs typeface="Times New Roman" pitchFamily="18" charset="0"/>
              </a:rPr>
              <a:t>(1)	The clearinghouse eliminates concern over the creditworthiness of the party on the other side of the transaction. </a:t>
            </a:r>
          </a:p>
          <a:p>
            <a:r>
              <a:rPr lang="en-US" sz="2400" dirty="0">
                <a:latin typeface="Times New Roman" pitchFamily="18" charset="0"/>
                <a:cs typeface="Times New Roman" pitchFamily="18" charset="0"/>
              </a:rPr>
              <a:t>(2)	It frees the original trading partners from the obligation of delivery or offset with each other. </a:t>
            </a:r>
          </a:p>
          <a:p>
            <a:r>
              <a:rPr lang="en-US" sz="2400" dirty="0">
                <a:latin typeface="Times New Roman" pitchFamily="18" charset="0"/>
                <a:cs typeface="Times New Roman" pitchFamily="18" charset="0"/>
              </a:rPr>
              <a:t>(3)	It provides greater flexibility in opening or closing a position. </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13</a:t>
            </a:fld>
            <a:endParaRPr lang="en-US">
              <a:solidFill>
                <a:schemeClr val="accent6">
                  <a:lumMod val="20000"/>
                  <a:lumOff val="80000"/>
                </a:schemeClr>
              </a:solidFill>
            </a:endParaRPr>
          </a:p>
        </p:txBody>
      </p:sp>
    </p:spTree>
    <p:extLst>
      <p:ext uri="{BB962C8B-B14F-4D97-AF65-F5344CB8AC3E}">
        <p14:creationId xmlns:p14="http://schemas.microsoft.com/office/powerpoint/2010/main" val="25001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14.3.3	Margin</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Whenever someone enters into a contract position in the futures market, a security deposit, commonly called a </a:t>
            </a:r>
            <a:r>
              <a:rPr lang="en-US" sz="2400" b="1" dirty="0">
                <a:latin typeface="Times New Roman" pitchFamily="18" charset="0"/>
                <a:cs typeface="Times New Roman" pitchFamily="18" charset="0"/>
              </a:rPr>
              <a:t>margin requirement</a:t>
            </a:r>
            <a:r>
              <a:rPr lang="en-US" sz="2400" dirty="0">
                <a:latin typeface="Times New Roman" pitchFamily="18" charset="0"/>
                <a:cs typeface="Times New Roman" pitchFamily="18" charset="0"/>
              </a:rPr>
              <a:t>, must be paid. </a:t>
            </a:r>
            <a:endParaRPr lang="en-US" sz="2400" dirty="0" smtClean="0">
              <a:latin typeface="Times New Roman" pitchFamily="18" charset="0"/>
              <a:cs typeface="Times New Roman" pitchFamily="18" charset="0"/>
            </a:endParaRPr>
          </a:p>
          <a:p>
            <a:r>
              <a:rPr lang="en-US" sz="2400" b="1" dirty="0">
                <a:latin typeface="Times New Roman" pitchFamily="18" charset="0"/>
                <a:cs typeface="Times New Roman" pitchFamily="18" charset="0"/>
              </a:rPr>
              <a:t>marking to market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adjustments where every </a:t>
            </a:r>
            <a:r>
              <a:rPr lang="en-US" sz="2400" dirty="0">
                <a:latin typeface="Times New Roman" pitchFamily="18" charset="0"/>
                <a:cs typeface="Times New Roman" pitchFamily="18" charset="0"/>
              </a:rPr>
              <a:t>futures-trading account is incremented or reduced by the corresponding increase or decrease in the value of all open futures </a:t>
            </a:r>
            <a:r>
              <a:rPr lang="en-US" sz="2400" dirty="0" smtClean="0">
                <a:latin typeface="Times New Roman" pitchFamily="18" charset="0"/>
                <a:cs typeface="Times New Roman" pitchFamily="18" charset="0"/>
              </a:rPr>
              <a:t>positions at </a:t>
            </a:r>
            <a:r>
              <a:rPr lang="en-US" sz="2400" dirty="0">
                <a:latin typeface="Times New Roman" pitchFamily="18" charset="0"/>
                <a:cs typeface="Times New Roman" pitchFamily="18" charset="0"/>
              </a:rPr>
              <a:t>the end of each trading </a:t>
            </a:r>
            <a:r>
              <a:rPr lang="en-US" sz="2400" dirty="0" smtClean="0">
                <a:latin typeface="Times New Roman" pitchFamily="18" charset="0"/>
                <a:cs typeface="Times New Roman" pitchFamily="18" charset="0"/>
              </a:rPr>
              <a:t>day.</a:t>
            </a:r>
          </a:p>
          <a:p>
            <a:r>
              <a:rPr lang="en-US" sz="2400" b="1" dirty="0">
                <a:latin typeface="Times New Roman" pitchFamily="18" charset="0"/>
                <a:cs typeface="Times New Roman" pitchFamily="18" charset="0"/>
              </a:rPr>
              <a:t>maintenance </a:t>
            </a:r>
            <a:r>
              <a:rPr lang="en-US" sz="2400" b="1" dirty="0" smtClean="0">
                <a:latin typeface="Times New Roman" pitchFamily="18" charset="0"/>
                <a:cs typeface="Times New Roman" pitchFamily="18" charset="0"/>
              </a:rPr>
              <a:t>margin- </a:t>
            </a:r>
            <a:r>
              <a:rPr lang="en-US" sz="2400" dirty="0" smtClean="0">
                <a:latin typeface="Times New Roman" pitchFamily="18" charset="0"/>
                <a:cs typeface="Times New Roman" pitchFamily="18" charset="0"/>
              </a:rPr>
              <a:t>the additional sum that </a:t>
            </a:r>
            <a:r>
              <a:rPr lang="en-US" sz="2400" dirty="0">
                <a:latin typeface="Times New Roman" pitchFamily="18" charset="0"/>
                <a:cs typeface="Times New Roman" pitchFamily="18" charset="0"/>
              </a:rPr>
              <a:t>a clearing member firm will usually require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be deposited at the initiation of any futures position</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14</a:t>
            </a:fld>
            <a:endParaRPr lang="en-US">
              <a:solidFill>
                <a:schemeClr val="accent6">
                  <a:lumMod val="20000"/>
                  <a:lumOff val="80000"/>
                </a:schemeClr>
              </a:solidFill>
            </a:endParaRPr>
          </a:p>
        </p:txBody>
      </p:sp>
    </p:spTree>
    <p:extLst>
      <p:ext uri="{BB962C8B-B14F-4D97-AF65-F5344CB8AC3E}">
        <p14:creationId xmlns:p14="http://schemas.microsoft.com/office/powerpoint/2010/main" val="3991368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14.3.4	Order Execution</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Each order to buy and sell futures contracts comes to the exchange floor either by telephone or by a computerized order-entry system. The person receiving the order is called a </a:t>
            </a:r>
            <a:r>
              <a:rPr lang="en-US" i="1" dirty="0">
                <a:latin typeface="Times New Roman" pitchFamily="18" charset="0"/>
                <a:cs typeface="Times New Roman" pitchFamily="18" charset="0"/>
              </a:rPr>
              <a:t>phone clerk. </a:t>
            </a:r>
            <a:r>
              <a:rPr lang="en-US" dirty="0">
                <a:latin typeface="Times New Roman" pitchFamily="18" charset="0"/>
                <a:cs typeface="Times New Roman" pitchFamily="18" charset="0"/>
              </a:rPr>
              <a:t>The phone clerk then hands the order to a </a:t>
            </a:r>
            <a:r>
              <a:rPr lang="en-US" i="1" dirty="0">
                <a:latin typeface="Times New Roman" pitchFamily="18" charset="0"/>
                <a:cs typeface="Times New Roman" pitchFamily="18" charset="0"/>
              </a:rPr>
              <a:t>runner</a:t>
            </a:r>
            <a:r>
              <a:rPr lang="en-US" dirty="0">
                <a:latin typeface="Times New Roman" pitchFamily="18" charset="0"/>
                <a:cs typeface="Times New Roman" pitchFamily="18" charset="0"/>
              </a:rPr>
              <a:t>, who relays it to the appropriate trading area or </a:t>
            </a:r>
            <a:r>
              <a:rPr lang="en-US" i="1" dirty="0" smtClean="0">
                <a:latin typeface="Times New Roman" pitchFamily="18" charset="0"/>
                <a:cs typeface="Times New Roman" pitchFamily="18" charset="0"/>
              </a:rPr>
              <a:t>pit</a:t>
            </a:r>
            <a:r>
              <a:rPr lang="en-US" dirty="0">
                <a:latin typeface="Times New Roman" pitchFamily="18" charset="0"/>
                <a:cs typeface="Times New Roman" pitchFamily="18" charset="0"/>
              </a:rPr>
              <a:t>, to the </a:t>
            </a:r>
            <a:r>
              <a:rPr lang="en-US" i="1" dirty="0">
                <a:latin typeface="Times New Roman" pitchFamily="18" charset="0"/>
                <a:cs typeface="Times New Roman" pitchFamily="18" charset="0"/>
              </a:rPr>
              <a:t>floor </a:t>
            </a:r>
            <a:r>
              <a:rPr lang="en-US" i="1" dirty="0" smtClean="0">
                <a:latin typeface="Times New Roman" pitchFamily="18" charset="0"/>
                <a:cs typeface="Times New Roman" pitchFamily="18" charset="0"/>
              </a:rPr>
              <a:t>broker.</a:t>
            </a:r>
          </a:p>
          <a:p>
            <a:r>
              <a:rPr lang="en-US" dirty="0">
                <a:latin typeface="Times New Roman" pitchFamily="18" charset="0"/>
                <a:cs typeface="Times New Roman" pitchFamily="18" charset="0"/>
              </a:rPr>
              <a:t>When the order is executed, the floor broker endorses its time, price, and size while a specially trained employee of the exchange, the </a:t>
            </a:r>
            <a:r>
              <a:rPr lang="en-US" i="1" dirty="0">
                <a:latin typeface="Times New Roman" pitchFamily="18" charset="0"/>
                <a:cs typeface="Times New Roman" pitchFamily="18" charset="0"/>
              </a:rPr>
              <a:t>pit observer</a:t>
            </a:r>
            <a:r>
              <a:rPr lang="en-US" dirty="0">
                <a:latin typeface="Times New Roman" pitchFamily="18" charset="0"/>
                <a:cs typeface="Times New Roman" pitchFamily="18" charset="0"/>
              </a:rPr>
              <a:t>, records the price for immediate entry into the exchange’s computerized price-reporting system.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15</a:t>
            </a:fld>
            <a:endParaRPr lang="en-US">
              <a:solidFill>
                <a:schemeClr val="accent6">
                  <a:lumMod val="20000"/>
                  <a:lumOff val="80000"/>
                </a:schemeClr>
              </a:solidFill>
            </a:endParaRPr>
          </a:p>
        </p:txBody>
      </p:sp>
    </p:spTree>
    <p:extLst>
      <p:ext uri="{BB962C8B-B14F-4D97-AF65-F5344CB8AC3E}">
        <p14:creationId xmlns:p14="http://schemas.microsoft.com/office/powerpoint/2010/main" val="346618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Sample Problem 14.2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smtClean="0">
                    <a:latin typeface="Times New Roman" pitchFamily="18" charset="0"/>
                    <a:cs typeface="Times New Roman" pitchFamily="18" charset="0"/>
                  </a:rPr>
                  <a:t>What is the settlement value for delivery for a IMM T-bill </a:t>
                </a:r>
                <a:r>
                  <a:rPr lang="en-US" dirty="0">
                    <a:latin typeface="Times New Roman" pitchFamily="18" charset="0"/>
                    <a:cs typeface="Times New Roman" pitchFamily="18" charset="0"/>
                  </a:rPr>
                  <a:t>contract when the final index is 93</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Solution</a:t>
                </a:r>
              </a:p>
              <a:p>
                <a14:m>
                  <m:oMath xmlns:m="http://schemas.openxmlformats.org/officeDocument/2006/math">
                    <m:m>
                      <m:mPr>
                        <m:mcs>
                          <m:mc>
                            <m:mcPr>
                              <m:count m:val="1"/>
                              <m:mcJc m:val="center"/>
                            </m:mcPr>
                          </m:mc>
                        </m:mcs>
                        <m:ctrlPr>
                          <a:rPr lang="en-US" i="1">
                            <a:latin typeface="Cambria Math"/>
                          </a:rPr>
                        </m:ctrlPr>
                      </m:mPr>
                      <m:mr>
                        <m:e>
                          <m:r>
                            <m:rPr>
                              <m:nor/>
                            </m:rPr>
                            <a:rPr lang="en-US">
                              <a:latin typeface="Times New Roman" pitchFamily="18" charset="0"/>
                              <a:cs typeface="Times New Roman" pitchFamily="18" charset="0"/>
                            </a:rPr>
                            <m:t>Discount</m:t>
                          </m:r>
                          <m:r>
                            <m:rPr>
                              <m:nor/>
                            </m:rPr>
                            <a:rPr lang="en-US" i="1">
                              <a:latin typeface="Times New Roman" pitchFamily="18" charset="0"/>
                              <a:cs typeface="Times New Roman" pitchFamily="18" charset="0"/>
                            </a:rPr>
                            <m:t> </m:t>
                          </m:r>
                          <m:r>
                            <a:rPr lang="en-US">
                              <a:latin typeface="Cambria Math"/>
                            </a:rPr>
                            <m:t>=</m:t>
                          </m:r>
                          <m:f>
                            <m:fPr>
                              <m:ctrlPr>
                                <a:rPr lang="en-US" i="1">
                                  <a:latin typeface="Cambria Math"/>
                                </a:rPr>
                              </m:ctrlPr>
                            </m:fPr>
                            <m:num>
                              <m:r>
                                <m:rPr>
                                  <m:nor/>
                                </m:rPr>
                                <a:rPr lang="en-US" i="1">
                                  <a:latin typeface="Times New Roman" pitchFamily="18" charset="0"/>
                                  <a:cs typeface="Times New Roman" pitchFamily="18" charset="0"/>
                                </a:rPr>
                                <m:t>Days</m:t>
                              </m:r>
                              <m:r>
                                <m:rPr>
                                  <m:nor/>
                                </m:rPr>
                                <a:rPr lang="en-US" i="1">
                                  <a:latin typeface="Times New Roman" pitchFamily="18" charset="0"/>
                                  <a:cs typeface="Times New Roman" pitchFamily="18" charset="0"/>
                                </a:rPr>
                                <m:t> </m:t>
                              </m:r>
                              <m:r>
                                <m:rPr>
                                  <m:nor/>
                                </m:rPr>
                                <a:rPr lang="en-US" i="1">
                                  <a:latin typeface="Times New Roman" pitchFamily="18" charset="0"/>
                                  <a:cs typeface="Times New Roman" pitchFamily="18" charset="0"/>
                                </a:rPr>
                                <m:t>to</m:t>
                              </m:r>
                              <m:r>
                                <m:rPr>
                                  <m:nor/>
                                </m:rPr>
                                <a:rPr lang="en-US" i="1">
                                  <a:latin typeface="Times New Roman" pitchFamily="18" charset="0"/>
                                  <a:cs typeface="Times New Roman" pitchFamily="18" charset="0"/>
                                </a:rPr>
                                <m:t> </m:t>
                              </m:r>
                              <m:r>
                                <m:rPr>
                                  <m:nor/>
                                </m:rPr>
                                <a:rPr lang="en-US" i="1">
                                  <a:latin typeface="Times New Roman" pitchFamily="18" charset="0"/>
                                  <a:cs typeface="Times New Roman" pitchFamily="18" charset="0"/>
                                </a:rPr>
                                <m:t>maturity</m:t>
                              </m:r>
                              <m:r>
                                <m:rPr>
                                  <m:nor/>
                                </m:rPr>
                                <a:rPr lang="en-US" i="1">
                                  <a:latin typeface="Times New Roman" pitchFamily="18" charset="0"/>
                                  <a:cs typeface="Times New Roman" pitchFamily="18" charset="0"/>
                                </a:rPr>
                                <m:t> </m:t>
                              </m:r>
                              <m:r>
                                <a:rPr lang="en-US">
                                  <a:latin typeface="Cambria Math"/>
                                </a:rPr>
                                <m:t>×</m:t>
                              </m:r>
                              <m:r>
                                <m:rPr>
                                  <m:nor/>
                                </m:rPr>
                                <a:rPr lang="en-US" i="1">
                                  <a:latin typeface="Times New Roman" pitchFamily="18" charset="0"/>
                                  <a:cs typeface="Times New Roman" pitchFamily="18" charset="0"/>
                                </a:rPr>
                                <m:t> [(100 </m:t>
                              </m:r>
                              <m:r>
                                <a:rPr lang="en-US">
                                  <a:latin typeface="Cambria Math"/>
                                </a:rPr>
                                <m:t>−</m:t>
                              </m:r>
                              <m:r>
                                <m:rPr>
                                  <m:nor/>
                                </m:rPr>
                                <a:rPr lang="en-US" i="1">
                                  <a:latin typeface="Times New Roman" pitchFamily="18" charset="0"/>
                                  <a:cs typeface="Times New Roman" pitchFamily="18" charset="0"/>
                                </a:rPr>
                                <m:t> </m:t>
                              </m:r>
                              <m:r>
                                <m:rPr>
                                  <m:nor/>
                                </m:rPr>
                                <a:rPr lang="en-US" i="1">
                                  <a:latin typeface="Times New Roman" pitchFamily="18" charset="0"/>
                                  <a:cs typeface="Times New Roman" pitchFamily="18" charset="0"/>
                                </a:rPr>
                                <m:t>Index</m:t>
                              </m:r>
                              <m:r>
                                <m:rPr>
                                  <m:nor/>
                                </m:rPr>
                                <a:rPr lang="en-US" i="1">
                                  <a:latin typeface="Times New Roman" pitchFamily="18" charset="0"/>
                                  <a:cs typeface="Times New Roman" pitchFamily="18" charset="0"/>
                                </a:rPr>
                                <m:t>) </m:t>
                              </m:r>
                              <m:r>
                                <a:rPr lang="en-US">
                                  <a:latin typeface="Cambria Math"/>
                                </a:rPr>
                                <m:t>×</m:t>
                              </m:r>
                              <m:r>
                                <m:rPr>
                                  <m:nor/>
                                </m:rPr>
                                <a:rPr lang="en-US" i="1">
                                  <a:latin typeface="Times New Roman" pitchFamily="18" charset="0"/>
                                  <a:cs typeface="Times New Roman" pitchFamily="18" charset="0"/>
                                </a:rPr>
                                <m:t> 0.01] </m:t>
                              </m:r>
                              <m:r>
                                <a:rPr lang="en-US">
                                  <a:latin typeface="Cambria Math"/>
                                </a:rPr>
                                <m:t>×</m:t>
                              </m:r>
                              <m:r>
                                <m:rPr>
                                  <m:nor/>
                                </m:rPr>
                                <a:rPr lang="en-US" i="1">
                                  <a:latin typeface="Times New Roman" pitchFamily="18" charset="0"/>
                                  <a:cs typeface="Times New Roman" pitchFamily="18" charset="0"/>
                                </a:rPr>
                                <m:t> $1,000,000</m:t>
                              </m:r>
                            </m:num>
                            <m:den>
                              <m:r>
                                <m:rPr>
                                  <m:nor/>
                                </m:rPr>
                                <a:rPr lang="en-US" i="1">
                                  <a:latin typeface="Times New Roman" pitchFamily="18" charset="0"/>
                                  <a:cs typeface="Times New Roman" pitchFamily="18" charset="0"/>
                                </a:rPr>
                                <m:t>360</m:t>
                              </m:r>
                            </m:den>
                          </m:f>
                        </m:e>
                      </m:mr>
                      <m:mr>
                        <m:e>
                          <m:r>
                            <m:rPr>
                              <m:nor/>
                            </m:rPr>
                            <a:rPr lang="en-US" i="1">
                              <a:latin typeface="Times New Roman" pitchFamily="18" charset="0"/>
                              <a:cs typeface="Times New Roman" pitchFamily="18" charset="0"/>
                            </a:rPr>
                            <m:t>               </m:t>
                          </m:r>
                          <m:r>
                            <a:rPr lang="en-US">
                              <a:latin typeface="Cambria Math"/>
                            </a:rPr>
                            <m:t>=</m:t>
                          </m:r>
                          <m:f>
                            <m:fPr>
                              <m:ctrlPr>
                                <a:rPr lang="en-US" i="1">
                                  <a:latin typeface="Cambria Math"/>
                                </a:rPr>
                              </m:ctrlPr>
                            </m:fPr>
                            <m:num>
                              <m:r>
                                <a:rPr lang="en-US">
                                  <a:latin typeface="Cambria Math"/>
                                </a:rPr>
                                <m:t>91</m:t>
                              </m:r>
                              <m:r>
                                <m:rPr>
                                  <m:nor/>
                                </m:rPr>
                                <a:rPr lang="en-US" i="1">
                                  <a:latin typeface="Times New Roman" pitchFamily="18" charset="0"/>
                                  <a:cs typeface="Times New Roman" pitchFamily="18" charset="0"/>
                                </a:rPr>
                                <m:t> [(100 </m:t>
                              </m:r>
                              <m:r>
                                <a:rPr lang="en-US">
                                  <a:latin typeface="Cambria Math"/>
                                </a:rPr>
                                <m:t>−</m:t>
                              </m:r>
                              <m:r>
                                <m:rPr>
                                  <m:nor/>
                                </m:rPr>
                                <a:rPr lang="en-US" i="1">
                                  <a:latin typeface="Times New Roman" pitchFamily="18" charset="0"/>
                                  <a:cs typeface="Times New Roman" pitchFamily="18" charset="0"/>
                                </a:rPr>
                                <m:t> 93) </m:t>
                              </m:r>
                              <m:r>
                                <a:rPr lang="en-US">
                                  <a:latin typeface="Cambria Math"/>
                                </a:rPr>
                                <m:t>−</m:t>
                              </m:r>
                              <m:r>
                                <m:rPr>
                                  <m:nor/>
                                </m:rPr>
                                <a:rPr lang="en-US" i="1">
                                  <a:latin typeface="Times New Roman" pitchFamily="18" charset="0"/>
                                  <a:cs typeface="Times New Roman" pitchFamily="18" charset="0"/>
                                </a:rPr>
                                <m:t> 0.01] </m:t>
                              </m:r>
                              <m:r>
                                <a:rPr lang="en-US">
                                  <a:latin typeface="Cambria Math"/>
                                </a:rPr>
                                <m:t>−</m:t>
                              </m:r>
                              <m:r>
                                <m:rPr>
                                  <m:nor/>
                                </m:rPr>
                                <a:rPr lang="en-US" i="1">
                                  <a:latin typeface="Times New Roman" pitchFamily="18" charset="0"/>
                                  <a:cs typeface="Times New Roman" pitchFamily="18" charset="0"/>
                                </a:rPr>
                                <m:t> $1,000,000</m:t>
                              </m:r>
                            </m:num>
                            <m:den>
                              <m:r>
                                <m:rPr>
                                  <m:nor/>
                                </m:rPr>
                                <a:rPr lang="en-US" i="1">
                                  <a:latin typeface="Times New Roman" pitchFamily="18" charset="0"/>
                                  <a:cs typeface="Times New Roman" pitchFamily="18" charset="0"/>
                                </a:rPr>
                                <m:t>360</m:t>
                              </m:r>
                            </m:den>
                          </m:f>
                        </m:e>
                      </m:mr>
                      <m:mr>
                        <m:e>
                          <m:eqArr>
                            <m:eqArrPr>
                              <m:ctrlPr>
                                <a:rPr lang="en-US" i="1" smtClean="0">
                                  <a:latin typeface="Cambria Math"/>
                                  <a:cs typeface="Times New Roman" pitchFamily="18" charset="0"/>
                                </a:rPr>
                              </m:ctrlPr>
                            </m:eqArrPr>
                            <m:e>
                              <m:r>
                                <m:rPr>
                                  <m:nor/>
                                </m:rPr>
                                <a:rPr lang="en-US" i="1">
                                  <a:latin typeface="Times New Roman" pitchFamily="18" charset="0"/>
                                  <a:cs typeface="Times New Roman" pitchFamily="18" charset="0"/>
                                </a:rPr>
                                <m:t>               </m:t>
                              </m:r>
                              <m:r>
                                <a:rPr lang="en-US">
                                  <a:latin typeface="Cambria Math"/>
                                </a:rPr>
                                <m:t>=</m:t>
                              </m:r>
                              <m:r>
                                <m:rPr>
                                  <m:nor/>
                                </m:rPr>
                                <a:rPr lang="en-US" i="1">
                                  <a:latin typeface="Times New Roman" pitchFamily="18" charset="0"/>
                                  <a:cs typeface="Times New Roman" pitchFamily="18" charset="0"/>
                                </a:rPr>
                                <m:t>$17,194.44</m:t>
                              </m:r>
                            </m:e>
                            <m:e/>
                          </m:eqArr>
                        </m:e>
                      </m:mr>
                    </m:m>
                  </m:oMath>
                </a14:m>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Settlement value = $1,000,000 － Discount</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$1,000,000 － $17,194.44</a:t>
                </a:r>
              </a:p>
              <a:p>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982,305.56</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22" t="-20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16</a:t>
            </a:fld>
            <a:endParaRPr lang="en-US">
              <a:solidFill>
                <a:schemeClr val="accent6">
                  <a:lumMod val="20000"/>
                  <a:lumOff val="80000"/>
                </a:schemeClr>
              </a:solidFill>
            </a:endParaRPr>
          </a:p>
        </p:txBody>
      </p:sp>
    </p:spTree>
    <p:extLst>
      <p:ext uri="{BB962C8B-B14F-4D97-AF65-F5344CB8AC3E}">
        <p14:creationId xmlns:p14="http://schemas.microsoft.com/office/powerpoint/2010/main" val="416151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a:t>
            </a:r>
            <a:r>
              <a:rPr lang="en-US" dirty="0" smtClean="0">
                <a:latin typeface="Times New Roman" pitchFamily="18" charset="0"/>
                <a:cs typeface="Times New Roman" pitchFamily="18" charset="0"/>
              </a:rPr>
              <a:t>14.2 continued</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The minimum yield change for T-bill futures contracts is one basis point (0.001), or a hundredth of 1%. To calculate the change in dollar value for a change of one basis point, the discount relationship can be modified. For example, for a 90-day IMM T-bill contract each change of one basis point is equivalent to a change of $25. </a:t>
                </a:r>
                <a:endParaRPr lang="en-US" sz="2400" dirty="0" smtClean="0">
                  <a:latin typeface="Times New Roman" pitchFamily="18" charset="0"/>
                  <a:cs typeface="Times New Roman" pitchFamily="18" charset="0"/>
                </a:endParaRPr>
              </a:p>
              <a:p>
                <a:pPr algn="ctr"/>
                <a14:m>
                  <m:oMath xmlns:m="http://schemas.openxmlformats.org/officeDocument/2006/math">
                    <m:d>
                      <m:dPr>
                        <m:begChr m:val=""/>
                        <m:ctrlPr>
                          <a:rPr lang="en-US" sz="2400" i="1">
                            <a:latin typeface="Cambria Math"/>
                          </a:rPr>
                        </m:ctrlPr>
                      </m:dPr>
                      <m:e>
                        <m:r>
                          <a:rPr lang="en-US" sz="2400" i="1">
                            <a:latin typeface="Cambria Math"/>
                          </a:rPr>
                          <m:t>𝛥</m:t>
                        </m:r>
                        <m:r>
                          <a:rPr lang="en-US" sz="2400" i="0">
                            <a:latin typeface="Cambria Math"/>
                          </a:rPr>
                          <m:t>($</m:t>
                        </m:r>
                      </m:e>
                    </m:d>
                  </m:oMath>
                </a14:m>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14:m>
                  <m:oMath xmlns:m="http://schemas.openxmlformats.org/officeDocument/2006/math">
                    <m:f>
                      <m:fPr>
                        <m:ctrlPr>
                          <a:rPr lang="en-US" sz="2400" i="1">
                            <a:latin typeface="Cambria Math"/>
                          </a:rPr>
                        </m:ctrlPr>
                      </m:fPr>
                      <m:num>
                        <m:r>
                          <m:rPr>
                            <m:nor/>
                          </m:rPr>
                          <a:rPr lang="en-US" sz="2400"/>
                          <m:t>Days</m:t>
                        </m:r>
                        <m:r>
                          <m:rPr>
                            <m:nor/>
                          </m:rPr>
                          <a:rPr lang="en-US" sz="2400" i="1"/>
                          <m:t> </m:t>
                        </m:r>
                        <m:r>
                          <m:rPr>
                            <m:nor/>
                          </m:rPr>
                          <a:rPr lang="en-US" sz="2400" i="1"/>
                          <m:t>to</m:t>
                        </m:r>
                        <m:r>
                          <m:rPr>
                            <m:nor/>
                          </m:rPr>
                          <a:rPr lang="en-US" sz="2400" i="1"/>
                          <m:t> </m:t>
                        </m:r>
                        <m:r>
                          <m:rPr>
                            <m:nor/>
                          </m:rPr>
                          <a:rPr lang="en-US" sz="2400" i="1"/>
                          <m:t>maturity</m:t>
                        </m:r>
                        <m:r>
                          <m:rPr>
                            <m:nor/>
                          </m:rPr>
                          <a:rPr lang="en-US" sz="2400" i="1"/>
                          <m:t> </m:t>
                        </m:r>
                        <m:r>
                          <a:rPr lang="en-US" sz="2400" i="0">
                            <a:latin typeface="Cambria Math"/>
                          </a:rPr>
                          <m:t>×</m:t>
                        </m:r>
                        <m:r>
                          <m:rPr>
                            <m:nor/>
                          </m:rPr>
                          <a:rPr lang="en-US" sz="2400" i="1">
                            <a:latin typeface="Cambria Math"/>
                          </a:rPr>
                          <m:t> </m:t>
                        </m:r>
                        <m:r>
                          <a:rPr lang="en-US" sz="2400" i="1">
                            <a:latin typeface="Cambria Math"/>
                          </a:rPr>
                          <m:t>𝛥</m:t>
                        </m:r>
                        <m:r>
                          <m:rPr>
                            <m:nor/>
                          </m:rPr>
                          <a:rPr lang="en-US" sz="2400" i="1">
                            <a:latin typeface="Cambria Math"/>
                          </a:rPr>
                          <m:t>(</m:t>
                        </m:r>
                        <m:r>
                          <m:rPr>
                            <m:nor/>
                          </m:rPr>
                          <a:rPr lang="en-US" sz="2400" i="1">
                            <a:latin typeface="Cambria Math"/>
                          </a:rPr>
                          <m:t>basis</m:t>
                        </m:r>
                        <m:r>
                          <m:rPr>
                            <m:nor/>
                          </m:rPr>
                          <a:rPr lang="en-US" sz="2400" i="1">
                            <a:latin typeface="Cambria Math"/>
                          </a:rPr>
                          <m:t> </m:t>
                        </m:r>
                        <m:r>
                          <m:rPr>
                            <m:nor/>
                          </m:rPr>
                          <a:rPr lang="en-US" sz="2400" i="1">
                            <a:latin typeface="Cambria Math"/>
                          </a:rPr>
                          <m:t>points</m:t>
                        </m:r>
                        <m:r>
                          <m:rPr>
                            <m:nor/>
                          </m:rPr>
                          <a:rPr lang="en-US" sz="2400" i="1">
                            <a:latin typeface="Cambria Math"/>
                          </a:rPr>
                          <m:t>) </m:t>
                        </m:r>
                        <m:r>
                          <a:rPr lang="en-US" sz="2400" i="0">
                            <a:latin typeface="Cambria Math"/>
                          </a:rPr>
                          <m:t>×</m:t>
                        </m:r>
                        <m:r>
                          <m:rPr>
                            <m:nor/>
                          </m:rPr>
                          <a:rPr lang="en-US" sz="2400" i="1">
                            <a:latin typeface="Cambria Math"/>
                          </a:rPr>
                          <m:t> $1,000,000</m:t>
                        </m:r>
                      </m:num>
                      <m:den>
                        <m:r>
                          <m:rPr>
                            <m:nor/>
                          </m:rPr>
                          <a:rPr lang="en-US" sz="2400" i="1">
                            <a:latin typeface="Cambria Math"/>
                          </a:rPr>
                          <m:t>360</m:t>
                        </m:r>
                      </m:den>
                    </m:f>
                  </m:oMath>
                </a14:m>
                <a:endParaRPr lang="en-US" sz="2400"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14:m>
                  <m:oMath xmlns:m="http://schemas.openxmlformats.org/officeDocument/2006/math">
                    <m:f>
                      <m:fPr>
                        <m:ctrlPr>
                          <a:rPr lang="en-US" sz="2400" i="1">
                            <a:latin typeface="Cambria Math"/>
                          </a:rPr>
                        </m:ctrlPr>
                      </m:fPr>
                      <m:num>
                        <m:r>
                          <a:rPr lang="en-US" sz="2400">
                            <a:latin typeface="Cambria Math"/>
                          </a:rPr>
                          <m:t>90</m:t>
                        </m:r>
                        <m:r>
                          <m:rPr>
                            <m:nor/>
                          </m:rPr>
                          <a:rPr lang="en-US" sz="2400" i="1">
                            <a:latin typeface="Cambria Math"/>
                          </a:rPr>
                          <m:t> </m:t>
                        </m:r>
                        <m:r>
                          <a:rPr lang="en-US" sz="2400" i="0">
                            <a:latin typeface="Cambria Math"/>
                          </a:rPr>
                          <m:t>×</m:t>
                        </m:r>
                        <m:r>
                          <m:rPr>
                            <m:nor/>
                          </m:rPr>
                          <a:rPr lang="en-US" sz="2400" i="1">
                            <a:latin typeface="Cambria Math"/>
                          </a:rPr>
                          <m:t> 0.001 </m:t>
                        </m:r>
                        <m:r>
                          <a:rPr lang="en-US" sz="2400" i="0">
                            <a:latin typeface="Cambria Math"/>
                          </a:rPr>
                          <m:t>×</m:t>
                        </m:r>
                        <m:r>
                          <m:rPr>
                            <m:nor/>
                          </m:rPr>
                          <a:rPr lang="en-US" sz="2400" i="1">
                            <a:latin typeface="Cambria Math"/>
                          </a:rPr>
                          <m:t> $1,000,000</m:t>
                        </m:r>
                      </m:num>
                      <m:den>
                        <m:r>
                          <m:rPr>
                            <m:nor/>
                          </m:rPr>
                          <a:rPr lang="en-US" sz="2400" i="1">
                            <a:latin typeface="Cambria Math"/>
                          </a:rPr>
                          <m:t>360</m:t>
                        </m:r>
                      </m:den>
                    </m:f>
                  </m:oMath>
                </a14:m>
                <a:endParaRPr lang="en-US" sz="2400" dirty="0" smtClean="0">
                  <a:latin typeface="Times New Roman" pitchFamily="18" charset="0"/>
                  <a:cs typeface="Times New Roman" pitchFamily="18" charset="0"/>
                </a:endParaRPr>
              </a:p>
              <a:p>
                <a:pPr algn="ctr"/>
                <a:r>
                  <a:rPr lang="en-US" sz="2400" dirty="0" smtClean="0"/>
                  <a:t>= </a:t>
                </a:r>
                <a:r>
                  <a:rPr lang="en-US" sz="2400" dirty="0"/>
                  <a:t>$25</a:t>
                </a: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9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17</a:t>
            </a:fld>
            <a:endParaRPr lang="en-US">
              <a:solidFill>
                <a:schemeClr val="accent6">
                  <a:lumMod val="20000"/>
                  <a:lumOff val="80000"/>
                </a:schemeClr>
              </a:solidFill>
            </a:endParaRPr>
          </a:p>
        </p:txBody>
      </p:sp>
    </p:spTree>
    <p:extLst>
      <p:ext uri="{BB962C8B-B14F-4D97-AF65-F5344CB8AC3E}">
        <p14:creationId xmlns:p14="http://schemas.microsoft.com/office/powerpoint/2010/main" val="4105243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itchFamily="18" charset="0"/>
                <a:cs typeface="Times New Roman" pitchFamily="18" charset="0"/>
              </a:rPr>
              <a:t>14.4	THE VALUATION OF FUTURES CONTRACTS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discussions of each of the three classifications of futures contracts have pointed out pricing idiosyncrasies and have examined specific pricing models for particular types of contracts. Nevertheless, the underlying tenets of any particular pricing model have their roots in a more general theoretical framework of valuation. </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18</a:t>
            </a:fld>
            <a:endParaRPr lang="en-US">
              <a:solidFill>
                <a:schemeClr val="accent6">
                  <a:lumMod val="20000"/>
                  <a:lumOff val="80000"/>
                </a:schemeClr>
              </a:solidFill>
            </a:endParaRPr>
          </a:p>
        </p:txBody>
      </p:sp>
    </p:spTree>
    <p:extLst>
      <p:ext uri="{BB962C8B-B14F-4D97-AF65-F5344CB8AC3E}">
        <p14:creationId xmlns:p14="http://schemas.microsoft.com/office/powerpoint/2010/main" val="83434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14.4.1	The Arbitrage Argument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An instant before the futures contract matures, its price must be equal to the spot (cash) price of the underlying commodity, or:</a:t>
                </a:r>
              </a:p>
              <a:p>
                <a:pPr algn="ctr"/>
                <a14:m>
                  <m:oMath xmlns:m="http://schemas.openxmlformats.org/officeDocument/2006/math">
                    <m:sSub>
                      <m:sSubPr>
                        <m:ctrlPr>
                          <a:rPr lang="en-US" sz="2800" b="1" i="1">
                            <a:latin typeface="Cambria Math"/>
                          </a:rPr>
                        </m:ctrlPr>
                      </m:sSubPr>
                      <m:e>
                        <m:r>
                          <a:rPr lang="en-US" sz="2800" b="1" i="1">
                            <a:latin typeface="Cambria Math"/>
                          </a:rPr>
                          <m:t>𝑭</m:t>
                        </m:r>
                      </m:e>
                      <m:sub>
                        <m:r>
                          <a:rPr lang="en-US" sz="2800" b="1" i="1">
                            <a:latin typeface="Cambria Math"/>
                          </a:rPr>
                          <m:t>𝒕</m:t>
                        </m:r>
                        <m:r>
                          <a:rPr lang="en-US" sz="2800" b="1">
                            <a:latin typeface="Cambria Math"/>
                          </a:rPr>
                          <m:t>,</m:t>
                        </m:r>
                        <m:r>
                          <a:rPr lang="en-US" sz="2800" b="1" i="1">
                            <a:latin typeface="Cambria Math"/>
                          </a:rPr>
                          <m:t>𝑻</m:t>
                        </m:r>
                      </m:sub>
                    </m:sSub>
                    <m:r>
                      <a:rPr lang="en-US" sz="2800" b="1" i="0" smtClean="0">
                        <a:latin typeface="Cambria Math"/>
                      </a:rPr>
                      <m:t>=</m:t>
                    </m:r>
                    <m:sSub>
                      <m:sSubPr>
                        <m:ctrlPr>
                          <a:rPr lang="en-US" sz="2800" b="1" i="1">
                            <a:latin typeface="Cambria Math"/>
                          </a:rPr>
                        </m:ctrlPr>
                      </m:sSubPr>
                      <m:e>
                        <m:r>
                          <a:rPr lang="en-US" sz="2800" b="1" i="1">
                            <a:latin typeface="Cambria Math"/>
                          </a:rPr>
                          <m:t>𝑺</m:t>
                        </m:r>
                      </m:e>
                      <m:sub>
                        <m:r>
                          <a:rPr lang="en-US" sz="2800" b="1" i="1">
                            <a:latin typeface="Cambria Math"/>
                          </a:rPr>
                          <m:t>𝒕</m:t>
                        </m:r>
                      </m:sub>
                    </m:sSub>
                  </m:oMath>
                </a14:m>
                <a:endParaRPr lang="en-US" sz="2800" b="1" dirty="0" smtClean="0">
                  <a:latin typeface="Times New Roman" pitchFamily="18" charset="0"/>
                  <a:cs typeface="Times New Roman" pitchFamily="18" charset="0"/>
                </a:endParaRPr>
              </a:p>
              <a:p>
                <a14:m>
                  <m:oMath xmlns:m="http://schemas.openxmlformats.org/officeDocument/2006/math">
                    <m:sSub>
                      <m:sSubPr>
                        <m:ctrlPr>
                          <a:rPr lang="en-US" sz="2800" b="1" i="1" smtClean="0">
                            <a:latin typeface="Cambria Math"/>
                          </a:rPr>
                        </m:ctrlPr>
                      </m:sSubPr>
                      <m:e>
                        <m:r>
                          <a:rPr lang="en-US" sz="2800" b="1" i="1">
                            <a:latin typeface="Cambria Math"/>
                          </a:rPr>
                          <m:t>𝑭</m:t>
                        </m:r>
                      </m:e>
                      <m:sub>
                        <m:r>
                          <a:rPr lang="en-US" sz="2800" b="1" i="1">
                            <a:latin typeface="Cambria Math"/>
                          </a:rPr>
                          <m:t>𝒕</m:t>
                        </m:r>
                        <m:r>
                          <a:rPr lang="en-US" sz="2800" b="1">
                            <a:latin typeface="Cambria Math"/>
                          </a:rPr>
                          <m:t>,</m:t>
                        </m:r>
                        <m:r>
                          <a:rPr lang="en-US" sz="2800" b="1" i="1">
                            <a:latin typeface="Cambria Math"/>
                          </a:rPr>
                          <m:t>𝑻</m:t>
                        </m:r>
                      </m:sub>
                    </m:sSub>
                  </m:oMath>
                </a14:m>
                <a:r>
                  <a:rPr lang="en-US" sz="2800" dirty="0">
                    <a:latin typeface="Times New Roman" pitchFamily="18" charset="0"/>
                    <a:cs typeface="Times New Roman" pitchFamily="18" charset="0"/>
                  </a:rPr>
                  <a:t>= the price of the futures contract at time t, which matures at time T, </a:t>
                </a:r>
              </a:p>
              <a:p>
                <a:r>
                  <a:rPr lang="en-US" sz="2800" dirty="0" smtClean="0">
                    <a:latin typeface="Times New Roman" pitchFamily="18" charset="0"/>
                    <a:cs typeface="Times New Roman" pitchFamily="18" charset="0"/>
                  </a:rPr>
                  <a:t>where </a:t>
                </a:r>
                <a:r>
                  <a:rPr lang="en-US" sz="2800" dirty="0">
                    <a:latin typeface="Times New Roman" pitchFamily="18" charset="0"/>
                    <a:cs typeface="Times New Roman" pitchFamily="18" charset="0"/>
                  </a:rPr>
                  <a:t>T &gt; t and 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 is a very small interval of </a:t>
                </a:r>
                <a:r>
                  <a:rPr lang="en-US" sz="2800" dirty="0" smtClean="0">
                    <a:latin typeface="Times New Roman" pitchFamily="18" charset="0"/>
                    <a:cs typeface="Times New Roman" pitchFamily="18" charset="0"/>
                  </a:rPr>
                  <a:t>time</a:t>
                </a:r>
              </a:p>
              <a:p>
                <a14:m>
                  <m:oMath xmlns:m="http://schemas.openxmlformats.org/officeDocument/2006/math">
                    <m:sSub>
                      <m:sSubPr>
                        <m:ctrlPr>
                          <a:rPr lang="en-US" sz="2800" b="1" i="1">
                            <a:latin typeface="Cambria Math"/>
                          </a:rPr>
                        </m:ctrlPr>
                      </m:sSubPr>
                      <m:e>
                        <m:r>
                          <a:rPr lang="en-US" sz="2800" b="1" i="1">
                            <a:latin typeface="Cambria Math"/>
                          </a:rPr>
                          <m:t>𝑺</m:t>
                        </m:r>
                      </m:e>
                      <m:sub>
                        <m:r>
                          <a:rPr lang="en-US" sz="2800" b="1" i="1">
                            <a:latin typeface="Cambria Math"/>
                          </a:rPr>
                          <m:t>𝒕</m:t>
                        </m:r>
                      </m:sub>
                    </m:sSub>
                  </m:oMath>
                </a14:m>
                <a:r>
                  <a:rPr lang="en-US" sz="2800" dirty="0">
                    <a:latin typeface="Times New Roman" pitchFamily="18" charset="0"/>
                    <a:cs typeface="Times New Roman" pitchFamily="18" charset="0"/>
                  </a:rPr>
                  <a:t>= the spot price of the underlying commodity at time t.</a:t>
                </a:r>
              </a:p>
              <a:p>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205" r="-20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19</a:t>
            </a:fld>
            <a:endParaRPr lang="en-US">
              <a:solidFill>
                <a:schemeClr val="accent6">
                  <a:lumMod val="20000"/>
                  <a:lumOff val="80000"/>
                </a:schemeClr>
              </a:solidFill>
            </a:endParaRPr>
          </a:p>
        </p:txBody>
      </p:sp>
    </p:spTree>
    <p:extLst>
      <p:ext uri="{BB962C8B-B14F-4D97-AF65-F5344CB8AC3E}">
        <p14:creationId xmlns:p14="http://schemas.microsoft.com/office/powerpoint/2010/main" val="3870421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pPr algn="ctr"/>
            <a:r>
              <a:rPr lang="en-US" dirty="0" smtClean="0">
                <a:latin typeface="Times New Roman" pitchFamily="18" charset="0"/>
                <a:cs typeface="Times New Roman" pitchFamily="18" charset="0"/>
              </a:rPr>
              <a:t>Outline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0" y="1066800"/>
            <a:ext cx="7239000" cy="4419600"/>
          </a:xfrm>
        </p:spPr>
        <p:txBody>
          <a:bodyPr>
            <a:normAutofit lnSpcReduction="10000"/>
          </a:bodyPr>
          <a:lstStyle/>
          <a:p>
            <a:r>
              <a:rPr lang="en-US" sz="2200" b="1" dirty="0">
                <a:latin typeface="Times New Roman" pitchFamily="18" charset="0"/>
                <a:cs typeface="Times New Roman" pitchFamily="18" charset="0"/>
              </a:rPr>
              <a:t>14.1	FUTURES VERSUS FORWARD </a:t>
            </a:r>
            <a:r>
              <a:rPr lang="en-US" sz="2200" b="1" dirty="0" smtClean="0">
                <a:latin typeface="Times New Roman" pitchFamily="18" charset="0"/>
                <a:cs typeface="Times New Roman" pitchFamily="18" charset="0"/>
              </a:rPr>
              <a:t>MARKETS</a:t>
            </a:r>
            <a:endParaRPr lang="en-US" sz="2200" b="1" dirty="0">
              <a:latin typeface="Times New Roman" pitchFamily="18" charset="0"/>
              <a:cs typeface="Times New Roman" pitchFamily="18" charset="0"/>
            </a:endParaRPr>
          </a:p>
          <a:p>
            <a:endParaRPr lang="en-US" sz="220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14.2</a:t>
            </a:r>
            <a:r>
              <a:rPr lang="en-US" sz="2200" b="1" dirty="0">
                <a:latin typeface="Times New Roman" pitchFamily="18" charset="0"/>
                <a:cs typeface="Times New Roman" pitchFamily="18" charset="0"/>
              </a:rPr>
              <a:t>	FUTURES MARKETS: </a:t>
            </a:r>
            <a:r>
              <a:rPr lang="en-US" sz="2200" b="1" dirty="0" smtClean="0">
                <a:latin typeface="Times New Roman" pitchFamily="18" charset="0"/>
                <a:cs typeface="Times New Roman" pitchFamily="18" charset="0"/>
              </a:rPr>
              <a:t>OVERVIEW</a:t>
            </a:r>
          </a:p>
          <a:p>
            <a:endParaRPr lang="en-US" sz="220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14.3</a:t>
            </a:r>
            <a:r>
              <a:rPr lang="en-US" sz="2200" b="1" dirty="0">
                <a:latin typeface="Times New Roman" pitchFamily="18" charset="0"/>
                <a:cs typeface="Times New Roman" pitchFamily="18" charset="0"/>
              </a:rPr>
              <a:t>	COMPONENTS AND MECHANICS OF </a:t>
            </a:r>
            <a:r>
              <a:rPr lang="en-US" sz="2200" b="1" dirty="0" smtClean="0">
                <a:latin typeface="Times New Roman" pitchFamily="18" charset="0"/>
                <a:cs typeface="Times New Roman" pitchFamily="18" charset="0"/>
              </a:rPr>
              <a:t>  FUTURES MARKETS</a:t>
            </a:r>
          </a:p>
          <a:p>
            <a:endParaRPr lang="en-US" sz="220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14.4</a:t>
            </a:r>
            <a:r>
              <a:rPr lang="en-US" sz="2200" b="1" dirty="0">
                <a:latin typeface="Times New Roman" pitchFamily="18" charset="0"/>
                <a:cs typeface="Times New Roman" pitchFamily="18" charset="0"/>
              </a:rPr>
              <a:t>	THE VALUATION OF FUTURES </a:t>
            </a:r>
            <a:r>
              <a:rPr lang="en-US" sz="2200" b="1" dirty="0" smtClean="0">
                <a:latin typeface="Times New Roman" pitchFamily="18" charset="0"/>
                <a:cs typeface="Times New Roman" pitchFamily="18" charset="0"/>
              </a:rPr>
              <a:t>CONTRACTS</a:t>
            </a:r>
          </a:p>
          <a:p>
            <a:endParaRPr lang="en-US" sz="220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14.5</a:t>
            </a:r>
            <a:r>
              <a:rPr lang="en-US" sz="2200" b="1" dirty="0">
                <a:latin typeface="Times New Roman" pitchFamily="18" charset="0"/>
                <a:cs typeface="Times New Roman" pitchFamily="18" charset="0"/>
              </a:rPr>
              <a:t>	HEDGING CONCEPTS AND STRATEGIES</a:t>
            </a:r>
          </a:p>
          <a:p>
            <a:endParaRPr lang="en-US" sz="2200" b="1"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14.6</a:t>
            </a:r>
            <a:r>
              <a:rPr lang="en-US" sz="2200" b="1" dirty="0">
                <a:latin typeface="Times New Roman" pitchFamily="18" charset="0"/>
                <a:cs typeface="Times New Roman" pitchFamily="18" charset="0"/>
              </a:rPr>
              <a:t>	SUMMARY</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smtClean="0">
                <a:solidFill>
                  <a:schemeClr val="accent6">
                    <a:lumMod val="20000"/>
                    <a:lumOff val="80000"/>
                  </a:schemeClr>
                </a:solidFill>
              </a:rPr>
              <a:t>2</a:t>
            </a:fld>
            <a:endParaRPr lang="en-US">
              <a:solidFill>
                <a:schemeClr val="accent6">
                  <a:lumMod val="20000"/>
                  <a:lumOff val="80000"/>
                </a:schemeClr>
              </a:solidFill>
            </a:endParaRPr>
          </a:p>
        </p:txBody>
      </p:sp>
    </p:spTree>
    <p:extLst>
      <p:ext uri="{BB962C8B-B14F-4D97-AF65-F5344CB8AC3E}">
        <p14:creationId xmlns:p14="http://schemas.microsoft.com/office/powerpoint/2010/main" val="2269026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14.4.1	The Arbitrage Argument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If an instant before maturity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𝑡</m:t>
                        </m:r>
                        <m:r>
                          <a:rPr lang="en-US" sz="2400">
                            <a:latin typeface="Cambria Math"/>
                          </a:rPr>
                          <m:t>,</m:t>
                        </m:r>
                        <m:r>
                          <a:rPr lang="en-US" sz="2400" i="1">
                            <a:latin typeface="Cambria Math"/>
                          </a:rPr>
                          <m:t>𝑇</m:t>
                        </m:r>
                      </m:sub>
                    </m:sSub>
                  </m:oMath>
                </a14:m>
                <a:r>
                  <a:rPr lang="en-US" sz="2400" dirty="0">
                    <a:latin typeface="Times New Roman" pitchFamily="18" charset="0"/>
                    <a:cs typeface="Times New Roman" pitchFamily="18" charset="0"/>
                  </a:rPr>
                  <a:t> &lt; </a:t>
                </a: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𝑡</m:t>
                        </m:r>
                      </m:sub>
                    </m:sSub>
                  </m:oMath>
                </a14:m>
                <a:r>
                  <a:rPr lang="en-US" sz="2400" dirty="0">
                    <a:latin typeface="Times New Roman" pitchFamily="18" charset="0"/>
                    <a:cs typeface="Times New Roman" pitchFamily="18" charset="0"/>
                  </a:rPr>
                  <a:t>, one could realize a sure profit (an arbitrage profit) by simultaneously buying the futures contract (which is undervalued) and selling the spot commodity (which is overvalued). The arbitrage profit would equal</a:t>
                </a:r>
                <a:r>
                  <a:rPr lang="en-US" sz="2400" dirty="0" smtClean="0">
                    <a:latin typeface="Times New Roman" pitchFamily="18" charset="0"/>
                    <a:cs typeface="Times New Roman" pitchFamily="18" charset="0"/>
                  </a:rPr>
                  <a:t>:</a:t>
                </a:r>
              </a:p>
              <a:p>
                <a:pPr algn="ct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𝑡</m:t>
                        </m:r>
                      </m:sub>
                    </m:sSub>
                  </m:oMath>
                </a14:m>
                <a:r>
                  <a:rPr lang="en-US" sz="2400" dirty="0" smtClean="0">
                    <a:latin typeface="Times New Roman" pitchFamily="18" charset="0"/>
                    <a:cs typeface="Times New Roman" pitchFamily="18" charset="0"/>
                  </a:rPr>
                  <a:t>-</a:t>
                </a:r>
                <a:r>
                  <a:rPr lang="en-US" sz="2400" dirty="0"/>
                  <a:t>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𝑡</m:t>
                        </m:r>
                        <m:r>
                          <a:rPr lang="en-US" sz="2400">
                            <a:latin typeface="Cambria Math"/>
                          </a:rPr>
                          <m:t>,</m:t>
                        </m:r>
                        <m:r>
                          <a:rPr lang="en-US" sz="2400" i="1">
                            <a:latin typeface="Cambria Math"/>
                          </a:rPr>
                          <m:t>𝑇</m:t>
                        </m:r>
                      </m:sub>
                    </m:sSub>
                  </m:oMath>
                </a14:m>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However, </a:t>
                </a:r>
                <a:r>
                  <a:rPr lang="en-US" sz="2400" dirty="0" smtClean="0">
                    <a:latin typeface="Times New Roman" pitchFamily="18" charset="0"/>
                    <a:cs typeface="Times New Roman" pitchFamily="18" charset="0"/>
                  </a:rPr>
                  <a:t>if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𝑡</m:t>
                        </m:r>
                        <m:r>
                          <a:rPr lang="en-US" sz="2400">
                            <a:latin typeface="Cambria Math"/>
                          </a:rPr>
                          <m:t>,</m:t>
                        </m:r>
                        <m:r>
                          <a:rPr lang="en-US" sz="2400" i="1">
                            <a:latin typeface="Cambria Math"/>
                          </a:rPr>
                          <m:t>𝑇</m:t>
                        </m:r>
                      </m:sub>
                    </m:sSub>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&gt; </a:t>
                </a: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𝑡</m:t>
                        </m:r>
                      </m:sub>
                    </m:sSub>
                  </m:oMath>
                </a14:m>
                <a:r>
                  <a:rPr lang="en-US" sz="2400" dirty="0">
                    <a:latin typeface="Times New Roman" pitchFamily="18" charset="0"/>
                    <a:cs typeface="Times New Roman" pitchFamily="18" charset="0"/>
                  </a:rPr>
                  <a:t> is the market condition an instant before maturity, smart traders would recognize this arbitrage condition and sell futures contracts and buy the spot commodity until </a:t>
                </a:r>
                <a:r>
                  <a:rPr lang="en-US" sz="2400" i="1" dirty="0">
                    <a:latin typeface="Times New Roman" pitchFamily="18" charset="0"/>
                    <a:cs typeface="Times New Roman" pitchFamily="18" charset="0"/>
                  </a:rPr>
                  <a:t>t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T </a:t>
                </a:r>
                <a:r>
                  <a:rPr lang="en-US" sz="2400" dirty="0" smtClean="0">
                    <a:latin typeface="Times New Roman" pitchFamily="18" charset="0"/>
                    <a:cs typeface="Times New Roman" pitchFamily="18" charset="0"/>
                  </a:rPr>
                  <a:t>and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𝑡</m:t>
                        </m:r>
                        <m:r>
                          <a:rPr lang="en-US" sz="2400">
                            <a:latin typeface="Cambria Math"/>
                          </a:rPr>
                          <m:t>,</m:t>
                        </m:r>
                        <m:r>
                          <a:rPr lang="en-US" sz="2400" i="1">
                            <a:latin typeface="Cambria Math"/>
                          </a:rPr>
                          <m:t>𝑇</m:t>
                        </m:r>
                      </m:sub>
                    </m:sSub>
                  </m:oMath>
                </a14:m>
                <a:r>
                  <a:rPr lang="en-US" sz="2400" dirty="0" smtClean="0">
                    <a:latin typeface="Times New Roman" pitchFamily="18" charset="0"/>
                    <a:cs typeface="Times New Roman" pitchFamily="18" charset="0"/>
                  </a:rPr>
                  <a:t> = </a:t>
                </a: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𝑡</m:t>
                        </m:r>
                      </m:sub>
                    </m:sSub>
                  </m:oMath>
                </a14:m>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Thus, the arbitrage process would alleviate any such pricing disequilibrium between the futures contract and its underlying spot commodity.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964" r="-1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20</a:t>
            </a:fld>
            <a:endParaRPr lang="en-US">
              <a:solidFill>
                <a:schemeClr val="accent6">
                  <a:lumMod val="20000"/>
                  <a:lumOff val="80000"/>
                </a:schemeClr>
              </a:solidFill>
            </a:endParaRPr>
          </a:p>
        </p:txBody>
      </p:sp>
    </p:spTree>
    <p:extLst>
      <p:ext uri="{BB962C8B-B14F-4D97-AF65-F5344CB8AC3E}">
        <p14:creationId xmlns:p14="http://schemas.microsoft.com/office/powerpoint/2010/main" val="547440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14.4.2	Interest Costs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Futures prices </a:t>
                </a:r>
                <a:r>
                  <a:rPr lang="en-US" dirty="0">
                    <a:latin typeface="Times New Roman" pitchFamily="18" charset="0"/>
                    <a:cs typeface="Times New Roman" pitchFamily="18" charset="0"/>
                  </a:rPr>
                  <a:t>should account for the interest cost of holding the spot commodity over time, and consequently Equation (14.1) can be modified to</a:t>
                </a:r>
                <a:r>
                  <a:rPr lang="en-US" dirty="0" smtClean="0">
                    <a:latin typeface="Times New Roman" pitchFamily="18" charset="0"/>
                    <a:cs typeface="Times New Roman" pitchFamily="18" charset="0"/>
                  </a:rPr>
                  <a:t>: </a:t>
                </a:r>
              </a:p>
              <a:p>
                <a:pPr algn="ct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latin typeface="Times New Roman" pitchFamily="18" charset="0"/>
                    <a:cs typeface="Times New Roman" pitchFamily="18" charset="0"/>
                  </a:rPr>
                  <a:t> =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smtClean="0">
                    <a:latin typeface="Times New Roman" pitchFamily="18" charset="0"/>
                    <a:cs typeface="Times New Roman" pitchFamily="18" charset="0"/>
                  </a:rPr>
                  <a:t>(1+</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r>
                          <a:rPr lang="en-US">
                            <a:latin typeface="Cambria Math"/>
                          </a:rPr>
                          <m:t>,</m:t>
                        </m:r>
                        <m:r>
                          <a:rPr lang="en-US" i="1">
                            <a:latin typeface="Cambria Math"/>
                          </a:rPr>
                          <m:t>𝑇</m:t>
                        </m:r>
                        <m:r>
                          <a:rPr lang="en-US">
                            <a:latin typeface="Cambria Math"/>
                          </a:rPr>
                          <m:t>−</m:t>
                        </m:r>
                        <m:r>
                          <a:rPr lang="en-US" i="1">
                            <a:latin typeface="Cambria Math"/>
                          </a:rPr>
                          <m:t>𝑡</m:t>
                        </m:r>
                      </m:sub>
                    </m:sSub>
                  </m:oMath>
                </a14:m>
                <a:r>
                  <a:rPr lang="en-US" dirty="0" smtClean="0">
                    <a:latin typeface="Times New Roman" pitchFamily="18" charset="0"/>
                    <a:cs typeface="Times New Roman" pitchFamily="18" charset="0"/>
                  </a:rPr>
                  <a:t>)</a:t>
                </a:r>
              </a:p>
              <a:p>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r>
                          <a:rPr lang="en-US">
                            <a:latin typeface="Cambria Math"/>
                          </a:rPr>
                          <m:t>,</m:t>
                        </m:r>
                        <m:r>
                          <a:rPr lang="en-US" i="1">
                            <a:latin typeface="Cambria Math"/>
                          </a:rPr>
                          <m:t>𝑇</m:t>
                        </m:r>
                        <m:r>
                          <a:rPr lang="en-US">
                            <a:latin typeface="Cambria Math"/>
                          </a:rPr>
                          <m:t>−</m:t>
                        </m:r>
                        <m:r>
                          <a:rPr lang="en-US" i="1">
                            <a:latin typeface="Cambria Math"/>
                          </a:rPr>
                          <m:t>𝑡</m:t>
                        </m:r>
                      </m:sub>
                    </m:sSub>
                  </m:oMath>
                </a14:m>
                <a:r>
                  <a:rPr lang="en-US" dirty="0">
                    <a:latin typeface="Times New Roman" pitchFamily="18" charset="0"/>
                    <a:cs typeface="Times New Roman" pitchFamily="18" charset="0"/>
                  </a:rPr>
                  <a:t>= risk-free opportunity cost or interest income that is lost by tying up funds in the spot commodity over the interval T </a:t>
                </a:r>
                <a:r>
                  <a:rPr lang="en-US" dirty="0" smtClean="0">
                    <a:latin typeface="Times New Roman" pitchFamily="18" charset="0"/>
                    <a:cs typeface="Times New Roman" pitchFamily="18" charset="0"/>
                  </a:rPr>
                  <a:t>− t.</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r="-12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21</a:t>
            </a:fld>
            <a:endParaRPr lang="en-US">
              <a:solidFill>
                <a:schemeClr val="accent6">
                  <a:lumMod val="20000"/>
                  <a:lumOff val="80000"/>
                </a:schemeClr>
              </a:solidFill>
            </a:endParaRPr>
          </a:p>
        </p:txBody>
      </p:sp>
    </p:spTree>
    <p:extLst>
      <p:ext uri="{BB962C8B-B14F-4D97-AF65-F5344CB8AC3E}">
        <p14:creationId xmlns:p14="http://schemas.microsoft.com/office/powerpoint/2010/main" val="226281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14.3</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On September 1, the spot price of a commodity is $100. The current risk-free rate is 12%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What is the value on September 1 of a futures contract that matures on October 1 with a price of $100?</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22</a:t>
            </a:fld>
            <a:endParaRPr lang="en-US">
              <a:solidFill>
                <a:schemeClr val="accent6">
                  <a:lumMod val="20000"/>
                  <a:lumOff val="80000"/>
                </a:schemeClr>
              </a:solidFill>
            </a:endParaRPr>
          </a:p>
        </p:txBody>
      </p:sp>
    </p:spTree>
    <p:extLst>
      <p:ext uri="{BB962C8B-B14F-4D97-AF65-F5344CB8AC3E}">
        <p14:creationId xmlns:p14="http://schemas.microsoft.com/office/powerpoint/2010/main" val="3177881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a:t>
            </a:r>
            <a:r>
              <a:rPr lang="en-US" dirty="0" smtClean="0">
                <a:latin typeface="Times New Roman" pitchFamily="18" charset="0"/>
                <a:cs typeface="Times New Roman" pitchFamily="18" charset="0"/>
              </a:rPr>
              <a:t>14.3 Solution </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ct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oMath>
                </a14:m>
                <a:r>
                  <a:rPr lang="en-US" dirty="0" smtClean="0">
                    <a:latin typeface="Times New Roman" pitchFamily="18" charset="0"/>
                    <a:cs typeface="Times New Roman" pitchFamily="18" charset="0"/>
                  </a:rPr>
                  <a:t>(1+</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r>
                          <a:rPr lang="en-US">
                            <a:latin typeface="Cambria Math"/>
                          </a:rPr>
                          <m:t>,</m:t>
                        </m:r>
                        <m:r>
                          <a:rPr lang="en-US" i="1">
                            <a:latin typeface="Cambria Math"/>
                          </a:rPr>
                          <m:t>𝑇</m:t>
                        </m:r>
                        <m:r>
                          <a:rPr lang="en-US">
                            <a:latin typeface="Cambria Math"/>
                          </a:rPr>
                          <m:t>−</m:t>
                        </m:r>
                        <m:r>
                          <a:rPr lang="en-US" i="1">
                            <a:latin typeface="Cambria Math"/>
                          </a:rPr>
                          <m:t>𝑡</m:t>
                        </m:r>
                      </m:sub>
                    </m:sSub>
                  </m:oMath>
                </a14:m>
                <a:r>
                  <a:rPr lang="en-US" dirty="0" smtClean="0">
                    <a:latin typeface="Times New Roman" pitchFamily="18" charset="0"/>
                    <a:cs typeface="Times New Roman" pitchFamily="18" charset="0"/>
                  </a:rPr>
                  <a:t>)</a:t>
                </a:r>
              </a:p>
              <a:p>
                <a:pPr algn="ct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latin typeface="Times New Roman" pitchFamily="18" charset="0"/>
                    <a:cs typeface="Times New Roman" pitchFamily="18" charset="0"/>
                  </a:rPr>
                  <a:t>=$100 </a:t>
                </a:r>
                <a14:m>
                  <m:oMath xmlns:m="http://schemas.openxmlformats.org/officeDocument/2006/math">
                    <m:d>
                      <m:dPr>
                        <m:ctrlPr>
                          <a:rPr lang="en-US" i="1">
                            <a:latin typeface="Cambria Math"/>
                          </a:rPr>
                        </m:ctrlPr>
                      </m:dPr>
                      <m:e>
                        <m:r>
                          <a:rPr lang="en-US">
                            <a:latin typeface="Cambria Math"/>
                          </a:rPr>
                          <m:t>1</m:t>
                        </m:r>
                        <m:r>
                          <m:rPr>
                            <m:nor/>
                          </m:rPr>
                          <a:rPr lang="en-US" i="1"/>
                          <m:t> </m:t>
                        </m:r>
                        <m:r>
                          <a:rPr lang="en-US">
                            <a:latin typeface="Cambria Math"/>
                          </a:rPr>
                          <m:t>+</m:t>
                        </m:r>
                        <m:r>
                          <m:rPr>
                            <m:nor/>
                          </m:rPr>
                          <a:rPr lang="en-US" i="1"/>
                          <m:t> </m:t>
                        </m:r>
                        <m:f>
                          <m:fPr>
                            <m:ctrlPr>
                              <a:rPr lang="en-US" i="1">
                                <a:latin typeface="Cambria Math"/>
                              </a:rPr>
                            </m:ctrlPr>
                          </m:fPr>
                          <m:num>
                            <m:r>
                              <m:rPr>
                                <m:nor/>
                              </m:rPr>
                              <a:rPr lang="en-US" i="1"/>
                              <m:t>0.12</m:t>
                            </m:r>
                          </m:num>
                          <m:den>
                            <m:r>
                              <m:rPr>
                                <m:nor/>
                              </m:rPr>
                              <a:rPr lang="en-US" i="1"/>
                              <m:t>12</m:t>
                            </m:r>
                          </m:den>
                        </m:f>
                      </m:e>
                    </m:d>
                  </m:oMath>
                </a14:m>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=$101</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Since </a:t>
                </a:r>
                <a:r>
                  <a:rPr lang="en-US" dirty="0">
                    <a:latin typeface="Times New Roman" pitchFamily="18" charset="0"/>
                    <a:cs typeface="Times New Roman" pitchFamily="18" charset="0"/>
                  </a:rPr>
                  <a:t>the investment is for one month only, the annualized rate of 12%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must be converted to a monthly rate of 1</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this is done for </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r>
                          <a:rPr lang="en-US">
                            <a:latin typeface="Cambria Math"/>
                          </a:rPr>
                          <m:t>,</m:t>
                        </m:r>
                        <m:r>
                          <a:rPr lang="en-US" i="1">
                            <a:latin typeface="Cambria Math"/>
                          </a:rPr>
                          <m:t>𝑇</m:t>
                        </m:r>
                        <m:r>
                          <a:rPr lang="en-US">
                            <a:latin typeface="Cambria Math"/>
                          </a:rPr>
                          <m:t>−</m:t>
                        </m:r>
                        <m:r>
                          <a:rPr lang="en-US" i="1">
                            <a:latin typeface="Cambria Math"/>
                          </a:rPr>
                          <m:t>𝑡</m:t>
                        </m:r>
                      </m:sub>
                    </m:sSub>
                  </m:oMath>
                </a14:m>
                <a:r>
                  <a:rPr lang="en-US" dirty="0">
                    <a:latin typeface="Times New Roman" pitchFamily="18" charset="0"/>
                    <a:cs typeface="Times New Roman" pitchFamily="18" charset="0"/>
                  </a:rPr>
                  <a:t>  by dividing the annual rate by </a:t>
                </a:r>
                <a:r>
                  <a:rPr lang="en-US" dirty="0" smtClean="0">
                    <a:latin typeface="Times New Roman" pitchFamily="18" charset="0"/>
                    <a:cs typeface="Times New Roman" pitchFamily="18" charset="0"/>
                  </a:rPr>
                  <a:t>12</a:t>
                </a:r>
                <a:r>
                  <a:rPr lang="en-US" dirty="0">
                    <a:latin typeface="Times New Roman" pitchFamily="18" charset="0"/>
                    <a:cs typeface="Times New Roman"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r="-519" b="-1687"/>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642" y="2743200"/>
            <a:ext cx="1773712" cy="68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23</a:t>
            </a:fld>
            <a:endParaRPr lang="en-US">
              <a:solidFill>
                <a:schemeClr val="accent6">
                  <a:lumMod val="20000"/>
                  <a:lumOff val="80000"/>
                </a:schemeClr>
              </a:solidFill>
            </a:endParaRPr>
          </a:p>
        </p:txBody>
      </p:sp>
    </p:spTree>
    <p:extLst>
      <p:ext uri="{BB962C8B-B14F-4D97-AF65-F5344CB8AC3E}">
        <p14:creationId xmlns:p14="http://schemas.microsoft.com/office/powerpoint/2010/main" val="3900597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14.4.3	Carrying Costs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In the past, someone who purchased </a:t>
                </a:r>
                <a:r>
                  <a:rPr lang="en-US" sz="2800" dirty="0">
                    <a:latin typeface="Times New Roman" pitchFamily="18" charset="0"/>
                    <a:cs typeface="Times New Roman" pitchFamily="18" charset="0"/>
                  </a:rPr>
                  <a:t>the spot commodity to hold from time t to a later period T, incurs the costs of actually housing the commodity and insuring it in case of fire or theft</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The holder of a futures contract avoids these costs borne by the spot holder, making the value of the contract relative to the spot commodity increase by the amount of these carrying costs. </a:t>
                </a:r>
                <a:endParaRPr lang="en-US" sz="2800" dirty="0" smtClean="0">
                  <a:latin typeface="Times New Roman" pitchFamily="18" charset="0"/>
                  <a:cs typeface="Times New Roman" pitchFamily="18" charset="0"/>
                </a:endParaRPr>
              </a:p>
              <a:p>
                <a:pPr algn="ct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r>
                      <a:rPr lang="en-US" sz="2800" b="0" i="0" smtClean="0">
                        <a:latin typeface="Cambria Math"/>
                      </a:rPr>
                      <m:t>=</m:t>
                    </m:r>
                    <m:sSub>
                      <m:sSubPr>
                        <m:ctrlPr>
                          <a:rPr lang="en-US" sz="2800" i="1">
                            <a:latin typeface="Cambria Math"/>
                          </a:rPr>
                        </m:ctrlPr>
                      </m:sSubPr>
                      <m:e>
                        <m:r>
                          <a:rPr lang="en-US" sz="2800" i="1">
                            <a:latin typeface="Cambria Math"/>
                          </a:rPr>
                          <m:t>𝑆</m:t>
                        </m:r>
                      </m:e>
                      <m:sub>
                        <m:r>
                          <a:rPr lang="en-US" sz="2800" i="1">
                            <a:latin typeface="Cambria Math"/>
                          </a:rPr>
                          <m:t>𝑡</m:t>
                        </m:r>
                      </m:sub>
                    </m:sSub>
                  </m:oMath>
                </a14:m>
                <a:r>
                  <a:rPr lang="en-US" sz="2800" dirty="0" smtClean="0">
                    <a:latin typeface="Times New Roman" pitchFamily="18" charset="0"/>
                    <a:cs typeface="Times New Roman" pitchFamily="18" charset="0"/>
                  </a:rPr>
                  <a:t>(1+ </a:t>
                </a:r>
                <a14:m>
                  <m:oMath xmlns:m="http://schemas.openxmlformats.org/officeDocument/2006/math">
                    <m:sSub>
                      <m:sSubPr>
                        <m:ctrlPr>
                          <a:rPr lang="en-US" sz="2800" i="1">
                            <a:latin typeface="Cambria Math"/>
                          </a:rPr>
                        </m:ctrlPr>
                      </m:sSubPr>
                      <m:e>
                        <m:r>
                          <a:rPr lang="en-US" sz="2800" i="1">
                            <a:latin typeface="Cambria Math"/>
                          </a:rPr>
                          <m:t>𝑅</m:t>
                        </m:r>
                      </m:e>
                      <m:sub>
                        <m:r>
                          <a:rPr lang="en-US" sz="2800" i="1">
                            <a:latin typeface="Cambria Math"/>
                          </a:rPr>
                          <m:t>𝑓</m:t>
                        </m:r>
                        <m:r>
                          <a:rPr lang="en-US" sz="2800">
                            <a:latin typeface="Cambria Math"/>
                          </a:rPr>
                          <m:t>,</m:t>
                        </m:r>
                        <m:r>
                          <a:rPr lang="en-US" sz="2800" i="1">
                            <a:latin typeface="Cambria Math"/>
                          </a:rPr>
                          <m:t>𝑇</m:t>
                        </m:r>
                        <m:r>
                          <a:rPr lang="en-US" sz="2800">
                            <a:latin typeface="Cambria Math"/>
                          </a:rPr>
                          <m:t>−</m:t>
                        </m:r>
                        <m:r>
                          <a:rPr lang="en-US" sz="2800" i="1">
                            <a:latin typeface="Cambria Math"/>
                          </a:rPr>
                          <m:t>𝑡</m:t>
                        </m:r>
                      </m:sub>
                    </m:sSub>
                  </m:oMath>
                </a14:m>
                <a:r>
                  <a:rPr lang="en-US" sz="2800" dirty="0" smtClean="0">
                    <a:latin typeface="Times New Roman" pitchFamily="18" charset="0"/>
                    <a:cs typeface="Times New Roman" pitchFamily="18" charset="0"/>
                  </a:rPr>
                  <a:t>) + </a:t>
                </a:r>
                <a14:m>
                  <m:oMath xmlns:m="http://schemas.openxmlformats.org/officeDocument/2006/math">
                    <m:sSub>
                      <m:sSubPr>
                        <m:ctrlPr>
                          <a:rPr lang="en-US" sz="2800" i="1">
                            <a:latin typeface="Cambria Math"/>
                          </a:rPr>
                        </m:ctrlPr>
                      </m:sSubPr>
                      <m:e>
                        <m:r>
                          <a:rPr lang="en-US" sz="2800" i="1">
                            <a:latin typeface="Cambria Math"/>
                          </a:rPr>
                          <m:t>𝐶</m:t>
                        </m:r>
                      </m:e>
                      <m:sub>
                        <m:r>
                          <a:rPr lang="en-US" sz="2800" i="1">
                            <a:latin typeface="Cambria Math"/>
                          </a:rPr>
                          <m:t>𝑇</m:t>
                        </m:r>
                        <m:r>
                          <a:rPr lang="en-US" sz="2800">
                            <a:latin typeface="Cambria Math"/>
                          </a:rPr>
                          <m:t>−</m:t>
                        </m:r>
                        <m:r>
                          <a:rPr lang="en-US" sz="2800" i="1">
                            <a:latin typeface="Cambria Math"/>
                          </a:rPr>
                          <m:t>𝑡</m:t>
                        </m:r>
                      </m:sub>
                    </m:sSub>
                  </m:oMath>
                </a14:m>
                <a:endParaRPr lang="en-US" sz="2800" dirty="0" smtClean="0">
                  <a:latin typeface="Times New Roman" pitchFamily="18" charset="0"/>
                  <a:cs typeface="Times New Roman" pitchFamily="18" charset="0"/>
                </a:endParaRPr>
              </a:p>
              <a:p>
                <a14:m>
                  <m:oMath xmlns:m="http://schemas.openxmlformats.org/officeDocument/2006/math">
                    <m:sSub>
                      <m:sSubPr>
                        <m:ctrlPr>
                          <a:rPr lang="en-US" sz="2800" b="1" i="1">
                            <a:latin typeface="Cambria Math"/>
                          </a:rPr>
                        </m:ctrlPr>
                      </m:sSubPr>
                      <m:e>
                        <m:r>
                          <a:rPr lang="en-US" sz="2800" b="1" i="1">
                            <a:latin typeface="Cambria Math"/>
                          </a:rPr>
                          <m:t>𝑪</m:t>
                        </m:r>
                      </m:e>
                      <m:sub>
                        <m:r>
                          <a:rPr lang="en-US" sz="2800" b="1" i="1">
                            <a:latin typeface="Cambria Math"/>
                          </a:rPr>
                          <m:t>𝑻</m:t>
                        </m:r>
                        <m:r>
                          <a:rPr lang="en-US" sz="2800" b="1" i="1">
                            <a:latin typeface="Cambria Math"/>
                          </a:rPr>
                          <m:t>−</m:t>
                        </m:r>
                        <m:r>
                          <a:rPr lang="en-US" sz="2800" b="1" i="1">
                            <a:latin typeface="Cambria Math"/>
                          </a:rPr>
                          <m:t>𝒕</m:t>
                        </m:r>
                      </m:sub>
                    </m:sSub>
                    <m:r>
                      <a:rPr lang="en-US" sz="2800" i="1">
                        <a:latin typeface="Cambria Math"/>
                      </a:rPr>
                      <m:t> </m:t>
                    </m:r>
                    <m:r>
                      <a:rPr lang="en-US" sz="2800" b="0" i="1" smtClean="0">
                        <a:latin typeface="Cambria Math"/>
                      </a:rPr>
                      <m:t>:</m:t>
                    </m:r>
                  </m:oMath>
                </a14:m>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the carrying costs associated with the spot commodity for the interval T </a:t>
                </a:r>
                <a:r>
                  <a:rPr lang="en-US" sz="2800" i="1" dirty="0" smtClean="0">
                    <a:latin typeface="Times New Roman" pitchFamily="18" charset="0"/>
                    <a:cs typeface="Times New Roman" pitchFamily="18" charset="0"/>
                  </a:rPr>
                  <a:t>−t.</a:t>
                </a:r>
                <a:endParaRPr lang="en-US" sz="28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205" r="-2000" b="-22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24</a:t>
            </a:fld>
            <a:endParaRPr lang="en-US">
              <a:solidFill>
                <a:schemeClr val="accent6">
                  <a:lumMod val="20000"/>
                  <a:lumOff val="80000"/>
                </a:schemeClr>
              </a:solidFill>
            </a:endParaRPr>
          </a:p>
        </p:txBody>
      </p:sp>
    </p:spTree>
    <p:extLst>
      <p:ext uri="{BB962C8B-B14F-4D97-AF65-F5344CB8AC3E}">
        <p14:creationId xmlns:p14="http://schemas.microsoft.com/office/powerpoint/2010/main" val="153928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Extending the problem in Sample Problem 14.3, if the carrying cost is $0.04 per dollar of value per month, what is the value of the futures contract on September 1?</a:t>
                </a:r>
              </a:p>
              <a:p>
                <a:pPr algn="ct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r>
                      <a:rPr lang="en-US" sz="2800">
                        <a:latin typeface="Cambria Math"/>
                      </a:rPr>
                      <m:t>=</m:t>
                    </m:r>
                    <m:sSub>
                      <m:sSubPr>
                        <m:ctrlPr>
                          <a:rPr lang="en-US" sz="2800" i="1">
                            <a:latin typeface="Cambria Math"/>
                          </a:rPr>
                        </m:ctrlPr>
                      </m:sSubPr>
                      <m:e>
                        <m:r>
                          <a:rPr lang="en-US" sz="2800" i="1">
                            <a:latin typeface="Cambria Math"/>
                          </a:rPr>
                          <m:t>𝑆</m:t>
                        </m:r>
                      </m:e>
                      <m:sub>
                        <m:r>
                          <a:rPr lang="en-US" sz="2800" i="1">
                            <a:latin typeface="Cambria Math"/>
                          </a:rPr>
                          <m:t>𝑡</m:t>
                        </m:r>
                      </m:sub>
                    </m:sSub>
                  </m:oMath>
                </a14:m>
                <a:r>
                  <a:rPr lang="en-US" sz="2800" dirty="0">
                    <a:latin typeface="Times New Roman" pitchFamily="18" charset="0"/>
                    <a:cs typeface="Times New Roman" pitchFamily="18" charset="0"/>
                  </a:rPr>
                  <a:t>(1+ </a:t>
                </a:r>
                <a14:m>
                  <m:oMath xmlns:m="http://schemas.openxmlformats.org/officeDocument/2006/math">
                    <m:sSub>
                      <m:sSubPr>
                        <m:ctrlPr>
                          <a:rPr lang="en-US" sz="2800" i="1">
                            <a:latin typeface="Cambria Math"/>
                          </a:rPr>
                        </m:ctrlPr>
                      </m:sSubPr>
                      <m:e>
                        <m:r>
                          <a:rPr lang="en-US" sz="2800" i="1">
                            <a:latin typeface="Cambria Math"/>
                          </a:rPr>
                          <m:t>𝑅</m:t>
                        </m:r>
                      </m:e>
                      <m:sub>
                        <m:r>
                          <a:rPr lang="en-US" sz="2800" i="1">
                            <a:latin typeface="Cambria Math"/>
                          </a:rPr>
                          <m:t>𝑓</m:t>
                        </m:r>
                        <m:r>
                          <a:rPr lang="en-US" sz="2800">
                            <a:latin typeface="Cambria Math"/>
                          </a:rPr>
                          <m:t>,</m:t>
                        </m:r>
                        <m:r>
                          <a:rPr lang="en-US" sz="2800" i="1">
                            <a:latin typeface="Cambria Math"/>
                          </a:rPr>
                          <m:t>𝑇</m:t>
                        </m:r>
                        <m:r>
                          <a:rPr lang="en-US" sz="2800">
                            <a:latin typeface="Cambria Math"/>
                          </a:rPr>
                          <m:t>−</m:t>
                        </m:r>
                        <m:r>
                          <a:rPr lang="en-US" sz="2800" i="1">
                            <a:latin typeface="Cambria Math"/>
                          </a:rPr>
                          <m:t>𝑡</m:t>
                        </m:r>
                      </m:sub>
                    </m:sSub>
                  </m:oMath>
                </a14:m>
                <a:r>
                  <a:rPr lang="en-US" sz="2800" dirty="0">
                    <a:latin typeface="Times New Roman" pitchFamily="18" charset="0"/>
                    <a:cs typeface="Times New Roman" pitchFamily="18" charset="0"/>
                  </a:rPr>
                  <a:t>) + </a:t>
                </a:r>
                <a14:m>
                  <m:oMath xmlns:m="http://schemas.openxmlformats.org/officeDocument/2006/math">
                    <m:sSub>
                      <m:sSubPr>
                        <m:ctrlPr>
                          <a:rPr lang="en-US" sz="2800" i="1">
                            <a:latin typeface="Cambria Math"/>
                          </a:rPr>
                        </m:ctrlPr>
                      </m:sSubPr>
                      <m:e>
                        <m:r>
                          <a:rPr lang="en-US" sz="2800" i="1">
                            <a:latin typeface="Cambria Math"/>
                          </a:rPr>
                          <m:t>𝐶</m:t>
                        </m:r>
                      </m:e>
                      <m:sub>
                        <m:r>
                          <a:rPr lang="en-US" sz="2800" i="1">
                            <a:latin typeface="Cambria Math"/>
                          </a:rPr>
                          <m:t>𝑇</m:t>
                        </m:r>
                        <m:r>
                          <a:rPr lang="en-US" sz="2800">
                            <a:latin typeface="Cambria Math"/>
                          </a:rPr>
                          <m:t>−</m:t>
                        </m:r>
                        <m:r>
                          <a:rPr lang="en-US" sz="2800" i="1">
                            <a:latin typeface="Cambria Math"/>
                          </a:rPr>
                          <m:t>𝑡</m:t>
                        </m:r>
                      </m:sub>
                    </m:sSub>
                  </m:oMath>
                </a14:m>
                <a:endParaRPr lang="en-US" sz="2800" dirty="0" smtClean="0">
                  <a:latin typeface="Times New Roman" pitchFamily="18" charset="0"/>
                  <a:cs typeface="Times New Roman" pitchFamily="18" charset="0"/>
                </a:endParaRPr>
              </a:p>
              <a:p>
                <a:pPr algn="ct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oMath>
                </a14:m>
                <a:r>
                  <a:rPr lang="en-US" sz="2800" dirty="0" smtClean="0">
                    <a:latin typeface="Times New Roman" pitchFamily="18" charset="0"/>
                    <a:cs typeface="Times New Roman" pitchFamily="18" charset="0"/>
                  </a:rPr>
                  <a:t>= $100</a:t>
                </a:r>
                <a14:m>
                  <m:oMath xmlns:m="http://schemas.openxmlformats.org/officeDocument/2006/math">
                    <m:d>
                      <m:dPr>
                        <m:ctrlPr>
                          <a:rPr lang="en-US" sz="2800" i="1">
                            <a:latin typeface="Cambria Math"/>
                          </a:rPr>
                        </m:ctrlPr>
                      </m:dPr>
                      <m:e>
                        <m:r>
                          <a:rPr lang="en-US" sz="2800">
                            <a:latin typeface="Cambria Math"/>
                          </a:rPr>
                          <m:t>1</m:t>
                        </m:r>
                        <m:r>
                          <m:rPr>
                            <m:nor/>
                          </m:rPr>
                          <a:rPr lang="en-US" sz="2800" i="1">
                            <a:latin typeface="Cambria Math"/>
                          </a:rPr>
                          <m:t> </m:t>
                        </m:r>
                        <m:r>
                          <a:rPr lang="en-US" sz="2800" i="0">
                            <a:latin typeface="Cambria Math"/>
                          </a:rPr>
                          <m:t>+</m:t>
                        </m:r>
                        <m:r>
                          <m:rPr>
                            <m:nor/>
                          </m:rPr>
                          <a:rPr lang="en-US" sz="2800" i="1">
                            <a:latin typeface="Cambria Math"/>
                          </a:rPr>
                          <m:t> </m:t>
                        </m:r>
                        <m:f>
                          <m:fPr>
                            <m:ctrlPr>
                              <a:rPr lang="en-US" sz="2800" i="1">
                                <a:latin typeface="Cambria Math"/>
                              </a:rPr>
                            </m:ctrlPr>
                          </m:fPr>
                          <m:num>
                            <m:r>
                              <m:rPr>
                                <m:nor/>
                              </m:rPr>
                              <a:rPr lang="en-US" sz="2800" i="1">
                                <a:latin typeface="Cambria Math"/>
                              </a:rPr>
                              <m:t>0.12</m:t>
                            </m:r>
                          </m:num>
                          <m:den>
                            <m:r>
                              <m:rPr>
                                <m:nor/>
                              </m:rPr>
                              <a:rPr lang="en-US" sz="2800" i="1">
                                <a:latin typeface="Cambria Math"/>
                              </a:rPr>
                              <m:t>12</m:t>
                            </m:r>
                          </m:den>
                        </m:f>
                      </m:e>
                    </m:d>
                  </m:oMath>
                </a14:m>
                <a:r>
                  <a:rPr lang="en-US" sz="2800" dirty="0">
                    <a:latin typeface="Times New Roman" pitchFamily="18" charset="0"/>
                    <a:cs typeface="Times New Roman" pitchFamily="18" charset="0"/>
                  </a:rPr>
                  <a:t>+ $100($0.04/month)(</a:t>
                </a:r>
                <a:r>
                  <a:rPr lang="en-US" sz="2800" dirty="0" smtClean="0">
                    <a:latin typeface="Times New Roman" pitchFamily="18" charset="0"/>
                    <a:cs typeface="Times New Roman" pitchFamily="18" charset="0"/>
                  </a:rPr>
                  <a:t>1 </a:t>
                </a:r>
                <a:r>
                  <a:rPr lang="en-US" sz="2800" dirty="0">
                    <a:latin typeface="Times New Roman" pitchFamily="18" charset="0"/>
                    <a:cs typeface="Times New Roman" pitchFamily="18" charset="0"/>
                  </a:rPr>
                  <a:t>month</a:t>
                </a:r>
                <a:r>
                  <a:rPr lang="en-US" sz="2800" dirty="0" smtClean="0">
                    <a:latin typeface="Times New Roman" pitchFamily="18" charset="0"/>
                    <a:cs typeface="Times New Roman" pitchFamily="18" charset="0"/>
                  </a:rPr>
                  <a:t>)</a:t>
                </a:r>
              </a:p>
              <a:p>
                <a:pPr algn="ct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=$105</a:t>
                </a:r>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205" r="-1111"/>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648200"/>
            <a:ext cx="1572126"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25</a:t>
            </a:fld>
            <a:endParaRPr lang="en-US">
              <a:solidFill>
                <a:schemeClr val="accent6">
                  <a:lumMod val="20000"/>
                  <a:lumOff val="80000"/>
                </a:schemeClr>
              </a:solidFill>
            </a:endParaRPr>
          </a:p>
        </p:txBody>
      </p:sp>
    </p:spTree>
    <p:extLst>
      <p:ext uri="{BB962C8B-B14F-4D97-AF65-F5344CB8AC3E}">
        <p14:creationId xmlns:p14="http://schemas.microsoft.com/office/powerpoint/2010/main" val="2707922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14.4.4	Supply and Demand Effects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ct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oMath>
                </a14:m>
                <a:r>
                  <a:rPr lang="en-US" sz="2800" dirty="0" smtClean="0">
                    <a:latin typeface="Times New Roman" pitchFamily="18" charset="0"/>
                    <a:cs typeface="Times New Roman" pitchFamily="18" charset="0"/>
                  </a:rPr>
                  <a:t>= </a:t>
                </a:r>
                <a14:m>
                  <m:oMath xmlns:m="http://schemas.openxmlformats.org/officeDocument/2006/math">
                    <m:sSub>
                      <m:sSubPr>
                        <m:ctrlPr>
                          <a:rPr lang="en-US" sz="2800" i="1">
                            <a:latin typeface="Cambria Math"/>
                          </a:rPr>
                        </m:ctrlPr>
                      </m:sSubPr>
                      <m:e>
                        <m:r>
                          <a:rPr lang="en-US" sz="2800" i="1">
                            <a:latin typeface="Cambria Math"/>
                          </a:rPr>
                          <m:t>𝐸</m:t>
                        </m:r>
                      </m:e>
                      <m:sub>
                        <m:r>
                          <a:rPr lang="en-US" sz="2800" i="1">
                            <a:latin typeface="Cambria Math"/>
                          </a:rPr>
                          <m:t>𝑡</m:t>
                        </m:r>
                      </m:sub>
                    </m:sSub>
                    <m:d>
                      <m:dPr>
                        <m:ctrlPr>
                          <a:rPr lang="en-US" sz="2800" i="1">
                            <a:latin typeface="Cambria Math"/>
                          </a:rPr>
                        </m:ctrlPr>
                      </m:dPr>
                      <m:e>
                        <m:sSub>
                          <m:sSubPr>
                            <m:ctrlPr>
                              <a:rPr lang="en-US" sz="2800" i="1">
                                <a:latin typeface="Cambria Math"/>
                              </a:rPr>
                            </m:ctrlPr>
                          </m:sSubPr>
                          <m:e>
                            <m:acc>
                              <m:accPr>
                                <m:chr m:val="̃"/>
                                <m:ctrlPr>
                                  <a:rPr lang="en-US" sz="2800" i="1">
                                    <a:latin typeface="Cambria Math"/>
                                  </a:rPr>
                                </m:ctrlPr>
                              </m:accPr>
                              <m:e>
                                <m:r>
                                  <a:rPr lang="en-US" sz="2800" i="1">
                                    <a:latin typeface="Cambria Math"/>
                                  </a:rPr>
                                  <m:t>𝑆</m:t>
                                </m:r>
                              </m:e>
                            </m:acc>
                          </m:e>
                          <m:sub>
                            <m:r>
                              <a:rPr lang="en-US" sz="2800" i="1">
                                <a:latin typeface="Cambria Math"/>
                              </a:rPr>
                              <m:t>𝑇</m:t>
                            </m:r>
                          </m:sub>
                        </m:sSub>
                      </m:e>
                    </m:d>
                  </m:oMath>
                </a14:m>
                <a:endParaRPr lang="en-US" sz="2800" dirty="0" smtClean="0">
                  <a:latin typeface="Times New Roman" pitchFamily="18" charset="0"/>
                  <a:cs typeface="Times New Roman" pitchFamily="18" charset="0"/>
                </a:endParaRPr>
              </a:p>
              <a:p>
                <a14:m>
                  <m:oMath xmlns:m="http://schemas.openxmlformats.org/officeDocument/2006/math">
                    <m:sSub>
                      <m:sSubPr>
                        <m:ctrlPr>
                          <a:rPr lang="en-US" sz="2800" i="1" smtClean="0">
                            <a:latin typeface="Cambria Math"/>
                          </a:rPr>
                        </m:ctrlPr>
                      </m:sSubPr>
                      <m:e>
                        <m:r>
                          <a:rPr lang="en-US" sz="2800" i="1">
                            <a:latin typeface="Cambria Math"/>
                          </a:rPr>
                          <m:t>𝐸</m:t>
                        </m:r>
                      </m:e>
                      <m:sub>
                        <m:r>
                          <a:rPr lang="en-US" sz="2800" i="1">
                            <a:latin typeface="Cambria Math"/>
                          </a:rPr>
                          <m:t>𝑡</m:t>
                        </m:r>
                      </m:sub>
                    </m:sSub>
                    <m:d>
                      <m:dPr>
                        <m:ctrlPr>
                          <a:rPr lang="en-US" sz="2800" i="1">
                            <a:latin typeface="Cambria Math"/>
                          </a:rPr>
                        </m:ctrlPr>
                      </m:dPr>
                      <m:e>
                        <m:sSub>
                          <m:sSubPr>
                            <m:ctrlPr>
                              <a:rPr lang="en-US" sz="2800" i="1">
                                <a:latin typeface="Cambria Math"/>
                              </a:rPr>
                            </m:ctrlPr>
                          </m:sSubPr>
                          <m:e>
                            <m:acc>
                              <m:accPr>
                                <m:chr m:val="̃"/>
                                <m:ctrlPr>
                                  <a:rPr lang="en-US" sz="2800" i="1">
                                    <a:latin typeface="Cambria Math"/>
                                  </a:rPr>
                                </m:ctrlPr>
                              </m:accPr>
                              <m:e>
                                <m:r>
                                  <a:rPr lang="en-US" sz="2800" i="1">
                                    <a:latin typeface="Cambria Math"/>
                                  </a:rPr>
                                  <m:t>𝑆</m:t>
                                </m:r>
                              </m:e>
                            </m:acc>
                          </m:e>
                          <m:sub>
                            <m:r>
                              <a:rPr lang="en-US" sz="2800" i="1">
                                <a:latin typeface="Cambria Math"/>
                              </a:rPr>
                              <m:t>𝑇</m:t>
                            </m:r>
                          </m:sub>
                        </m:sSub>
                      </m:e>
                    </m:d>
                  </m:oMath>
                </a14:m>
                <a:r>
                  <a:rPr lang="en-US" sz="2800" dirty="0">
                    <a:latin typeface="Times New Roman" pitchFamily="18" charset="0"/>
                    <a:cs typeface="Times New Roman" pitchFamily="18" charset="0"/>
                  </a:rPr>
                  <a:t>is the spot price at a future point T expected at time t, where t &lt; T. The tilde above   indicates that the future spot price is a random variable because future factors such as supply cannot presently be known with certainty.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This is </a:t>
                </a:r>
                <a:r>
                  <a:rPr lang="en-US" sz="2800" dirty="0">
                    <a:latin typeface="Times New Roman" pitchFamily="18" charset="0"/>
                    <a:cs typeface="Times New Roman" pitchFamily="18" charset="0"/>
                  </a:rPr>
                  <a:t>called the unbiased-expectations hypothesis because it postulates that the current price of a futures contract maturing at time T represents the market’s expectation of the future spot price at time 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723"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26</a:t>
            </a:fld>
            <a:endParaRPr lang="en-US">
              <a:solidFill>
                <a:schemeClr val="accent6">
                  <a:lumMod val="20000"/>
                  <a:lumOff val="80000"/>
                </a:schemeClr>
              </a:solidFill>
            </a:endParaRPr>
          </a:p>
        </p:txBody>
      </p:sp>
    </p:spTree>
    <p:extLst>
      <p:ext uri="{BB962C8B-B14F-4D97-AF65-F5344CB8AC3E}">
        <p14:creationId xmlns:p14="http://schemas.microsoft.com/office/powerpoint/2010/main" val="3055083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14.4.4	Supply and Demand Effects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market price of the futures contract will take on the minimum value of either of these two pricing relationship, or:</a:t>
                </a:r>
              </a:p>
              <a:p>
                <a:pPr algn="ct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latin typeface="Times New Roman" pitchFamily="18" charset="0"/>
                    <a:cs typeface="Times New Roman" pitchFamily="18" charset="0"/>
                  </a:rPr>
                  <a:t>=Min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d>
                      <m:dPr>
                        <m:ctrlPr>
                          <a:rPr lang="en-US" i="1">
                            <a:latin typeface="Cambria Math"/>
                          </a:rPr>
                        </m:ctrlPr>
                      </m:dPr>
                      <m:e>
                        <m:sSub>
                          <m:sSubPr>
                            <m:ctrlPr>
                              <a:rPr lang="en-US" i="1">
                                <a:latin typeface="Cambria Math"/>
                              </a:rPr>
                            </m:ctrlPr>
                          </m:sSubPr>
                          <m:e>
                            <m:acc>
                              <m:accPr>
                                <m:chr m:val="̃"/>
                                <m:ctrlPr>
                                  <a:rPr lang="en-US" i="1">
                                    <a:latin typeface="Cambria Math"/>
                                  </a:rPr>
                                </m:ctrlPr>
                              </m:accPr>
                              <m:e>
                                <m:r>
                                  <a:rPr lang="en-US" i="1">
                                    <a:latin typeface="Cambria Math"/>
                                  </a:rPr>
                                  <m:t>𝑆</m:t>
                                </m:r>
                              </m:e>
                            </m:acc>
                          </m:e>
                          <m:sub>
                            <m:r>
                              <a:rPr lang="en-US" i="1">
                                <a:latin typeface="Cambria Math"/>
                              </a:rPr>
                              <m:t>𝑇</m:t>
                            </m:r>
                          </m:sub>
                        </m:sSub>
                      </m:e>
                    </m:d>
                  </m:oMath>
                </a14:m>
                <a:r>
                  <a:rPr lang="en-US" dirty="0" smtClean="0">
                    <a:latin typeface="Times New Roman" pitchFamily="18" charset="0"/>
                    <a:cs typeface="Times New Roman" pitchFamily="18" charset="0"/>
                  </a:rPr>
                  <a:t>,</a:t>
                </a:r>
                <a:r>
                  <a:rPr lang="en-US" dirty="0"/>
                  <a: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b="0" i="0" smtClean="0">
                        <a:latin typeface="Cambria Math"/>
                      </a:rPr>
                      <m:t>(</m:t>
                    </m:r>
                  </m:oMath>
                </a14:m>
                <a:r>
                  <a:rPr lang="en-US" dirty="0" smtClean="0">
                    <a:latin typeface="Times New Roman" pitchFamily="18" charset="0"/>
                    <a:cs typeface="Times New Roman" pitchFamily="18" charset="0"/>
                  </a:rPr>
                  <a:t>1+</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r>
                          <a:rPr lang="en-US">
                            <a:latin typeface="Cambria Math"/>
                          </a:rPr>
                          <m:t>,</m:t>
                        </m:r>
                        <m:r>
                          <a:rPr lang="en-US" i="1">
                            <a:latin typeface="Cambria Math"/>
                          </a:rPr>
                          <m:t>𝑇</m:t>
                        </m:r>
                        <m:r>
                          <a:rPr lang="en-US">
                            <a:latin typeface="Cambria Math"/>
                          </a:rPr>
                          <m:t>−</m:t>
                        </m:r>
                        <m:r>
                          <a:rPr lang="en-US" i="1">
                            <a:latin typeface="Cambria Math"/>
                          </a:rPr>
                          <m:t>𝑡</m:t>
                        </m:r>
                      </m:sub>
                    </m:sSub>
                  </m:oMath>
                </a14:m>
                <a:r>
                  <a:rPr lang="en-US" dirty="0" smtClean="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𝑇</m:t>
                        </m:r>
                        <m:r>
                          <a:rPr lang="en-US">
                            <a:latin typeface="Cambria Math"/>
                          </a:rPr>
                          <m:t>−</m:t>
                        </m:r>
                        <m:r>
                          <a:rPr lang="en-US" i="1">
                            <a:latin typeface="Cambria Math"/>
                          </a:rPr>
                          <m:t>𝑡</m:t>
                        </m:r>
                      </m:sub>
                    </m:sSub>
                  </m:oMath>
                </a14:m>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r="-2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27</a:t>
            </a:fld>
            <a:endParaRPr lang="en-US">
              <a:solidFill>
                <a:schemeClr val="accent6">
                  <a:lumMod val="20000"/>
                  <a:lumOff val="80000"/>
                </a:schemeClr>
              </a:solidFill>
            </a:endParaRPr>
          </a:p>
        </p:txBody>
      </p:sp>
    </p:spTree>
    <p:extLst>
      <p:ext uri="{BB962C8B-B14F-4D97-AF65-F5344CB8AC3E}">
        <p14:creationId xmlns:p14="http://schemas.microsoft.com/office/powerpoint/2010/main" val="11526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14.5</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Continuing Sample Problems 14.3 and 14.4, suppose that the consensus expectation is that the price of the commodity at time T will be $103. What is the price that anyone would pay for a futures contract on September 1?</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28</a:t>
            </a:fld>
            <a:endParaRPr lang="en-US">
              <a:solidFill>
                <a:schemeClr val="accent6">
                  <a:lumMod val="20000"/>
                  <a:lumOff val="80000"/>
                </a:schemeClr>
              </a:solidFill>
            </a:endParaRPr>
          </a:p>
        </p:txBody>
      </p:sp>
    </p:spTree>
    <p:extLst>
      <p:ext uri="{BB962C8B-B14F-4D97-AF65-F5344CB8AC3E}">
        <p14:creationId xmlns:p14="http://schemas.microsoft.com/office/powerpoint/2010/main" val="1239102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a:t>
            </a:r>
            <a:r>
              <a:rPr lang="en-US" dirty="0" smtClean="0">
                <a:latin typeface="Times New Roman" pitchFamily="18" charset="0"/>
                <a:cs typeface="Times New Roman" pitchFamily="18" charset="0"/>
              </a:rPr>
              <a:t>14.5 Solution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ctr"/>
                <a:endParaRPr lang="en-US" i="1" dirty="0" smtClean="0">
                  <a:latin typeface="Cambria Math"/>
                </a:endParaRPr>
              </a:p>
              <a:p>
                <a:pPr algn="ctr"/>
                <a:endParaRPr lang="en-US" i="1" dirty="0" smtClean="0">
                  <a:latin typeface="Cambria Math"/>
                </a:endParaRPr>
              </a:p>
              <a:p>
                <a:pPr algn="ct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a:latin typeface="Times New Roman" pitchFamily="18" charset="0"/>
                    <a:cs typeface="Times New Roman" pitchFamily="18" charset="0"/>
                  </a:rPr>
                  <a:t>=Min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d>
                      <m:dPr>
                        <m:ctrlPr>
                          <a:rPr lang="en-US" i="1">
                            <a:latin typeface="Cambria Math"/>
                          </a:rPr>
                        </m:ctrlPr>
                      </m:dPr>
                      <m:e>
                        <m:sSub>
                          <m:sSubPr>
                            <m:ctrlPr>
                              <a:rPr lang="en-US" i="1">
                                <a:latin typeface="Cambria Math"/>
                              </a:rPr>
                            </m:ctrlPr>
                          </m:sSubPr>
                          <m:e>
                            <m:acc>
                              <m:accPr>
                                <m:chr m:val="̃"/>
                                <m:ctrlPr>
                                  <a:rPr lang="en-US" i="1">
                                    <a:latin typeface="Cambria Math"/>
                                  </a:rPr>
                                </m:ctrlPr>
                              </m:accPr>
                              <m:e>
                                <m:r>
                                  <a:rPr lang="en-US" i="1">
                                    <a:latin typeface="Cambria Math"/>
                                  </a:rPr>
                                  <m:t>𝑆</m:t>
                                </m:r>
                              </m:e>
                            </m:acc>
                          </m:e>
                          <m:sub>
                            <m:r>
                              <a:rPr lang="en-US" i="1">
                                <a:latin typeface="Cambria Math"/>
                              </a:rPr>
                              <m:t>𝑇</m:t>
                            </m:r>
                          </m:sub>
                        </m:sSub>
                      </m:e>
                    </m:d>
                  </m:oMath>
                </a14:m>
                <a:r>
                  <a:rPr lang="en-US" dirty="0">
                    <a:latin typeface="Times New Roman" pitchFamily="18" charset="0"/>
                    <a:cs typeface="Times New Roman" pitchFamily="18" charset="0"/>
                  </a:rPr>
                  <a:t>,</a:t>
                </a:r>
                <a:r>
                  <a:rPr lang="en-US" dirty="0"/>
                  <a: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𝑡</m:t>
                        </m:r>
                      </m:sub>
                    </m:sSub>
                    <m:r>
                      <a:rPr lang="en-US">
                        <a:latin typeface="Cambria Math"/>
                      </a:rPr>
                      <m:t>(</m:t>
                    </m:r>
                  </m:oMath>
                </a14:m>
                <a:r>
                  <a:rPr lang="en-US" dirty="0">
                    <a:latin typeface="Times New Roman" pitchFamily="18" charset="0"/>
                    <a:cs typeface="Times New Roman" pitchFamily="18" charset="0"/>
                  </a:rPr>
                  <a:t>1+</a:t>
                </a:r>
                <a14:m>
                  <m:oMath xmlns:m="http://schemas.openxmlformats.org/officeDocument/2006/math">
                    <m:sSub>
                      <m:sSubPr>
                        <m:ctrlPr>
                          <a:rPr lang="en-US" i="1">
                            <a:latin typeface="Cambria Math"/>
                          </a:rPr>
                        </m:ctrlPr>
                      </m:sSubPr>
                      <m:e>
                        <m:r>
                          <a:rPr lang="en-US" i="1">
                            <a:latin typeface="Cambria Math"/>
                          </a:rPr>
                          <m:t>𝑅</m:t>
                        </m:r>
                      </m:e>
                      <m:sub>
                        <m:r>
                          <a:rPr lang="en-US" i="1">
                            <a:latin typeface="Cambria Math"/>
                          </a:rPr>
                          <m:t>𝑓</m:t>
                        </m:r>
                        <m:r>
                          <a:rPr lang="en-US">
                            <a:latin typeface="Cambria Math"/>
                          </a:rPr>
                          <m:t>,</m:t>
                        </m:r>
                        <m:r>
                          <a:rPr lang="en-US" i="1">
                            <a:latin typeface="Cambria Math"/>
                          </a:rPr>
                          <m:t>𝑇</m:t>
                        </m:r>
                        <m:r>
                          <a:rPr lang="en-US">
                            <a:latin typeface="Cambria Math"/>
                          </a:rPr>
                          <m:t>−</m:t>
                        </m:r>
                        <m:r>
                          <a:rPr lang="en-US" i="1">
                            <a:latin typeface="Cambria Math"/>
                          </a:rPr>
                          <m:t>𝑡</m:t>
                        </m:r>
                      </m:sub>
                    </m:sSub>
                  </m:oMath>
                </a14:m>
                <a:r>
                  <a:rPr lang="en-US" dirty="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𝐶</m:t>
                        </m:r>
                      </m:e>
                      <m:sub>
                        <m:r>
                          <a:rPr lang="en-US" i="1">
                            <a:latin typeface="Cambria Math"/>
                          </a:rPr>
                          <m:t>𝑇</m:t>
                        </m:r>
                        <m:r>
                          <a:rPr lang="en-US">
                            <a:latin typeface="Cambria Math"/>
                          </a:rPr>
                          <m:t>−</m:t>
                        </m:r>
                        <m:r>
                          <a:rPr lang="en-US" i="1">
                            <a:latin typeface="Cambria Math"/>
                          </a:rPr>
                          <m:t>𝑡</m:t>
                        </m:r>
                      </m:sub>
                    </m:sSub>
                  </m:oMath>
                </a14:m>
                <a:r>
                  <a:rPr lang="en-US" dirty="0">
                    <a:latin typeface="Times New Roman" pitchFamily="18" charset="0"/>
                    <a:cs typeface="Times New Roman" pitchFamily="18" charset="0"/>
                  </a:rPr>
                  <a:t>]</a:t>
                </a:r>
              </a:p>
              <a:p>
                <a:pPr algn="ct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r>
                  <a:rPr lang="en-US" dirty="0" smtClean="0"/>
                  <a:t>= </a:t>
                </a:r>
                <a:r>
                  <a:rPr lang="en-US" dirty="0" smtClean="0">
                    <a:latin typeface="Times New Roman" pitchFamily="18" charset="0"/>
                    <a:cs typeface="Times New Roman" pitchFamily="18" charset="0"/>
                  </a:rPr>
                  <a:t>Min($103, $105)</a:t>
                </a:r>
              </a:p>
              <a:p>
                <a:pPr algn="ctr"/>
                <a:r>
                  <a:rPr lang="en-US" dirty="0" smtClean="0"/>
                  <a:t>             = </a:t>
                </a:r>
                <a:r>
                  <a:rPr lang="en-US" dirty="0" smtClean="0">
                    <a:latin typeface="Times New Roman" pitchFamily="18" charset="0"/>
                    <a:cs typeface="Times New Roman" pitchFamily="18" charset="0"/>
                  </a:rPr>
                  <a:t>$103</a:t>
                </a: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764" y="3505200"/>
            <a:ext cx="1769563" cy="68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29</a:t>
            </a:fld>
            <a:endParaRPr lang="en-US">
              <a:solidFill>
                <a:schemeClr val="accent6">
                  <a:lumMod val="20000"/>
                  <a:lumOff val="80000"/>
                </a:schemeClr>
              </a:solidFill>
            </a:endParaRPr>
          </a:p>
        </p:txBody>
      </p:sp>
    </p:spTree>
    <p:extLst>
      <p:ext uri="{BB962C8B-B14F-4D97-AF65-F5344CB8AC3E}">
        <p14:creationId xmlns:p14="http://schemas.microsoft.com/office/powerpoint/2010/main" val="131873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39763"/>
          </a:xfrm>
        </p:spPr>
        <p:txBody>
          <a:bodyPr/>
          <a:lstStyle/>
          <a:p>
            <a:r>
              <a:rPr lang="en-US" sz="2400" dirty="0">
                <a:latin typeface="Times New Roman" pitchFamily="18" charset="0"/>
                <a:cs typeface="Times New Roman" pitchFamily="18" charset="0"/>
              </a:rPr>
              <a:t>14.1	FUTURES VERSUS FORWARD MARKETS</a:t>
            </a:r>
          </a:p>
        </p:txBody>
      </p:sp>
      <p:sp>
        <p:nvSpPr>
          <p:cNvPr id="3" name="Content Placeholder 2"/>
          <p:cNvSpPr>
            <a:spLocks noGrp="1"/>
          </p:cNvSpPr>
          <p:nvPr>
            <p:ph idx="1"/>
          </p:nvPr>
        </p:nvSpPr>
        <p:spPr>
          <a:xfrm>
            <a:off x="228600" y="1219200"/>
            <a:ext cx="8534400" cy="5257799"/>
          </a:xfrm>
        </p:spPr>
        <p:txBody>
          <a:bodyPr/>
          <a:lstStyle/>
          <a:p>
            <a:r>
              <a:rPr lang="en-US" sz="2400" b="1" dirty="0">
                <a:latin typeface="Times New Roman" pitchFamily="18" charset="0"/>
                <a:cs typeface="Times New Roman" pitchFamily="18" charset="0"/>
              </a:rPr>
              <a:t>futures </a:t>
            </a:r>
            <a:r>
              <a:rPr lang="en-US" sz="2400" b="1" dirty="0" smtClean="0">
                <a:latin typeface="Times New Roman" pitchFamily="18" charset="0"/>
                <a:cs typeface="Times New Roman" pitchFamily="18" charset="0"/>
              </a:rPr>
              <a:t>markets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allow </a:t>
            </a:r>
            <a:r>
              <a:rPr lang="en-US" sz="2400" dirty="0">
                <a:latin typeface="Times New Roman" pitchFamily="18" charset="0"/>
                <a:cs typeface="Times New Roman" pitchFamily="18" charset="0"/>
              </a:rPr>
              <a:t>for the transfer of risk from hedgers (risk-averse individuals) to speculators (risk-seeking </a:t>
            </a:r>
            <a:r>
              <a:rPr lang="en-US" sz="2400" dirty="0" smtClean="0">
                <a:latin typeface="Times New Roman" pitchFamily="18" charset="0"/>
                <a:cs typeface="Times New Roman" pitchFamily="18" charset="0"/>
              </a:rPr>
              <a:t>individuals)</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future contract </a:t>
            </a:r>
            <a:r>
              <a:rPr lang="en-US" sz="2400" dirty="0">
                <a:latin typeface="Times New Roman" pitchFamily="18" charset="0"/>
                <a:cs typeface="Times New Roman" pitchFamily="18" charset="0"/>
              </a:rPr>
              <a:t>is a standardized legal agreement between a buyer and a seller, who promise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exchange a specified amount of money for goods or services at a future time.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guarantee fulfillment of this obligation, a “good-faith” deposit, also called </a:t>
            </a:r>
            <a:r>
              <a:rPr lang="en-US" sz="2400" b="1" dirty="0">
                <a:latin typeface="Times New Roman" pitchFamily="18" charset="0"/>
                <a:cs typeface="Times New Roman" pitchFamily="18" charset="0"/>
              </a:rPr>
              <a:t>margin</a:t>
            </a:r>
            <a:r>
              <a:rPr lang="en-US" sz="2400" dirty="0">
                <a:latin typeface="Times New Roman" pitchFamily="18" charset="0"/>
                <a:cs typeface="Times New Roman" pitchFamily="18" charset="0"/>
              </a:rPr>
              <a:t>, may be required from the buyer (and the seller, if he or she does not already own the product).</a:t>
            </a:r>
          </a:p>
          <a:p>
            <a:endParaRPr lang="en-US" dirty="0"/>
          </a:p>
        </p:txBody>
      </p:sp>
      <p:sp>
        <p:nvSpPr>
          <p:cNvPr id="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Slide Number Placeholder 4"/>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a:t>
            </a:fld>
            <a:endParaRPr lang="en-US">
              <a:solidFill>
                <a:schemeClr val="accent6">
                  <a:lumMod val="20000"/>
                  <a:lumOff val="80000"/>
                </a:schemeClr>
              </a:solidFill>
            </a:endParaRPr>
          </a:p>
        </p:txBody>
      </p:sp>
    </p:spTree>
    <p:extLst>
      <p:ext uri="{BB962C8B-B14F-4D97-AF65-F5344CB8AC3E}">
        <p14:creationId xmlns:p14="http://schemas.microsoft.com/office/powerpoint/2010/main" val="20377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a:t>
            </a:r>
            <a:r>
              <a:rPr lang="en-US" dirty="0" smtClean="0">
                <a:latin typeface="Times New Roman" pitchFamily="18" charset="0"/>
                <a:cs typeface="Times New Roman" pitchFamily="18" charset="0"/>
              </a:rPr>
              <a:t>14.5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The amount by which the futures price exceeds the spot </a:t>
                </a:r>
                <a:r>
                  <a:rPr lang="en-US" sz="2800" dirty="0">
                    <a:latin typeface="Times New Roman" pitchFamily="18" charset="0"/>
                    <a:cs typeface="Times New Roman" pitchFamily="18" charset="0"/>
                  </a:rPr>
                  <a:t>price (</a:t>
                </a: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oMath>
                </a14:m>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 </a:t>
                </a:r>
                <a14:m>
                  <m:oMath xmlns:m="http://schemas.openxmlformats.org/officeDocument/2006/math">
                    <m:sSub>
                      <m:sSubPr>
                        <m:ctrlPr>
                          <a:rPr lang="en-US" sz="2800" i="1">
                            <a:latin typeface="Cambria Math"/>
                          </a:rPr>
                        </m:ctrlPr>
                      </m:sSubPr>
                      <m:e>
                        <m:r>
                          <a:rPr lang="en-US" sz="2800" i="1">
                            <a:latin typeface="Cambria Math"/>
                          </a:rPr>
                          <m:t>𝑆</m:t>
                        </m:r>
                      </m:e>
                      <m:sub>
                        <m:r>
                          <a:rPr lang="en-US" sz="2800" i="1">
                            <a:latin typeface="Cambria Math"/>
                          </a:rPr>
                          <m:t>𝑡</m:t>
                        </m:r>
                      </m:sub>
                    </m:sSub>
                  </m:oMath>
                </a14:m>
                <a:r>
                  <a:rPr lang="en-US" sz="2800" dirty="0">
                    <a:latin typeface="Times New Roman" pitchFamily="18" charset="0"/>
                    <a:cs typeface="Times New Roman" pitchFamily="18" charset="0"/>
                  </a:rPr>
                  <a:t> ) is called the </a:t>
                </a:r>
                <a:r>
                  <a:rPr lang="en-US" sz="2800" dirty="0" smtClean="0">
                    <a:latin typeface="Times New Roman" pitchFamily="18" charset="0"/>
                    <a:cs typeface="Times New Roman" pitchFamily="18" charset="0"/>
                  </a:rPr>
                  <a:t>premium. </a:t>
                </a:r>
              </a:p>
              <a:p>
                <a:r>
                  <a:rPr lang="en-US" sz="2800" dirty="0">
                    <a:latin typeface="Times New Roman" pitchFamily="18" charset="0"/>
                    <a:cs typeface="Times New Roman" pitchFamily="18" charset="0"/>
                  </a:rPr>
                  <a:t>In most cases this premium is equal to the sum of financial costs </a:t>
                </a:r>
                <a14:m>
                  <m:oMath xmlns:m="http://schemas.openxmlformats.org/officeDocument/2006/math">
                    <m:sSub>
                      <m:sSubPr>
                        <m:ctrlPr>
                          <a:rPr lang="en-US" sz="2800" i="1">
                            <a:latin typeface="Cambria Math"/>
                          </a:rPr>
                        </m:ctrlPr>
                      </m:sSubPr>
                      <m:e>
                        <m:r>
                          <a:rPr lang="en-US" sz="2800" i="1">
                            <a:latin typeface="Cambria Math"/>
                          </a:rPr>
                          <m:t>𝑆</m:t>
                        </m:r>
                      </m:e>
                      <m:sub>
                        <m:r>
                          <a:rPr lang="en-US" sz="2800" i="1">
                            <a:latin typeface="Cambria Math"/>
                          </a:rPr>
                          <m:t>𝑡</m:t>
                        </m:r>
                      </m:sub>
                    </m:sSub>
                    <m:sSub>
                      <m:sSubPr>
                        <m:ctrlPr>
                          <a:rPr lang="en-US" sz="2800" i="1">
                            <a:latin typeface="Cambria Math"/>
                          </a:rPr>
                        </m:ctrlPr>
                      </m:sSubPr>
                      <m:e>
                        <m:r>
                          <a:rPr lang="en-US" sz="2800" i="1">
                            <a:latin typeface="Cambria Math"/>
                          </a:rPr>
                          <m:t>𝑅</m:t>
                        </m:r>
                      </m:e>
                      <m:sub>
                        <m:r>
                          <a:rPr lang="en-US" sz="2800" i="1">
                            <a:latin typeface="Cambria Math"/>
                          </a:rPr>
                          <m:t>𝑓</m:t>
                        </m:r>
                        <m:r>
                          <a:rPr lang="en-US" sz="2800">
                            <a:latin typeface="Cambria Math"/>
                          </a:rPr>
                          <m:t>,</m:t>
                        </m:r>
                        <m:r>
                          <a:rPr lang="en-US" sz="2800" i="1">
                            <a:latin typeface="Cambria Math"/>
                          </a:rPr>
                          <m:t>𝑇</m:t>
                        </m:r>
                        <m:r>
                          <a:rPr lang="en-US" sz="2800">
                            <a:latin typeface="Cambria Math"/>
                          </a:rPr>
                          <m:t>−</m:t>
                        </m:r>
                        <m:r>
                          <a:rPr lang="en-US" sz="2800" i="1">
                            <a:latin typeface="Cambria Math"/>
                          </a:rPr>
                          <m:t>𝑡</m:t>
                        </m:r>
                      </m:sub>
                    </m:sSub>
                  </m:oMath>
                </a14:m>
                <a:r>
                  <a:rPr lang="en-US" sz="2800" dirty="0">
                    <a:latin typeface="Times New Roman" pitchFamily="18" charset="0"/>
                    <a:cs typeface="Times New Roman" pitchFamily="18" charset="0"/>
                  </a:rPr>
                  <a:t>   and carrying costs </a:t>
                </a:r>
                <a14:m>
                  <m:oMath xmlns:m="http://schemas.openxmlformats.org/officeDocument/2006/math">
                    <m:sSub>
                      <m:sSubPr>
                        <m:ctrlPr>
                          <a:rPr lang="en-US" sz="2800" i="1">
                            <a:latin typeface="Cambria Math"/>
                          </a:rPr>
                        </m:ctrlPr>
                      </m:sSubPr>
                      <m:e>
                        <m:r>
                          <a:rPr lang="en-US" sz="2800" i="1">
                            <a:latin typeface="Cambria Math"/>
                          </a:rPr>
                          <m:t>𝐶</m:t>
                        </m:r>
                      </m:e>
                      <m:sub>
                        <m:r>
                          <a:rPr lang="en-US" sz="2800" i="1">
                            <a:latin typeface="Cambria Math"/>
                          </a:rPr>
                          <m:t>𝑇</m:t>
                        </m:r>
                        <m:r>
                          <a:rPr lang="en-US" sz="2800">
                            <a:latin typeface="Cambria Math"/>
                          </a:rPr>
                          <m:t>−</m:t>
                        </m:r>
                        <m:r>
                          <a:rPr lang="en-US" sz="2800" i="1">
                            <a:latin typeface="Cambria Math"/>
                          </a:rPr>
                          <m:t>𝑡</m:t>
                        </m:r>
                      </m:sub>
                    </m:sSub>
                  </m:oMath>
                </a14:m>
                <a:r>
                  <a:rPr lang="en-US" sz="2800" dirty="0">
                    <a:latin typeface="Times New Roman" pitchFamily="18" charset="0"/>
                    <a:cs typeface="Times New Roman" pitchFamily="18" charset="0"/>
                  </a:rPr>
                  <a:t> . The condition of </a:t>
                </a: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oMath>
                </a14:m>
                <a:r>
                  <a:rPr lang="en-US" sz="2800" dirty="0">
                    <a:latin typeface="Times New Roman" pitchFamily="18" charset="0"/>
                    <a:cs typeface="Times New Roman" pitchFamily="18" charset="0"/>
                  </a:rPr>
                  <a:t> &gt;</a:t>
                </a:r>
                <a14:m>
                  <m:oMath xmlns:m="http://schemas.openxmlformats.org/officeDocument/2006/math">
                    <m:sSub>
                      <m:sSubPr>
                        <m:ctrlPr>
                          <a:rPr lang="en-US" sz="2800" i="1">
                            <a:latin typeface="Cambria Math"/>
                          </a:rPr>
                        </m:ctrlPr>
                      </m:sSubPr>
                      <m:e>
                        <m:r>
                          <a:rPr lang="en-US" sz="2800" i="1">
                            <a:latin typeface="Cambria Math"/>
                          </a:rPr>
                          <m:t>𝑆</m:t>
                        </m:r>
                      </m:e>
                      <m:sub>
                        <m:r>
                          <a:rPr lang="en-US" sz="2800" i="1">
                            <a:latin typeface="Cambria Math"/>
                          </a:rPr>
                          <m:t>𝑡</m:t>
                        </m:r>
                      </m:sub>
                    </m:sSub>
                  </m:oMath>
                </a14:m>
                <a:r>
                  <a:rPr lang="en-US" sz="2800" dirty="0">
                    <a:latin typeface="Times New Roman" pitchFamily="18" charset="0"/>
                    <a:cs typeface="Times New Roman" pitchFamily="18" charset="0"/>
                  </a:rPr>
                  <a:t>  is associated with a commodity market called a </a:t>
                </a:r>
                <a:r>
                  <a:rPr lang="en-US" sz="2800" b="1" dirty="0" smtClean="0">
                    <a:latin typeface="Times New Roman" pitchFamily="18" charset="0"/>
                    <a:cs typeface="Times New Roman" pitchFamily="18" charset="0"/>
                  </a:rPr>
                  <a:t>normal carrying-change market. </a:t>
                </a:r>
              </a:p>
              <a:p>
                <a:r>
                  <a:rPr lang="en-US" sz="2800" dirty="0" smtClean="0">
                    <a:latin typeface="Times New Roman" pitchFamily="18" charset="0"/>
                    <a:cs typeface="Times New Roman" pitchFamily="18" charset="0"/>
                  </a:rPr>
                  <a:t>The difference </a:t>
                </a:r>
                <a:r>
                  <a:rPr lang="en-US" sz="2800" dirty="0">
                    <a:latin typeface="Times New Roman" pitchFamily="18" charset="0"/>
                    <a:cs typeface="Times New Roman" pitchFamily="18" charset="0"/>
                  </a:rPr>
                  <a:t>between the futures </a:t>
                </a:r>
                <a:r>
                  <a:rPr lang="en-US" sz="2800" dirty="0" smtClean="0">
                    <a:latin typeface="Times New Roman" pitchFamily="18" charset="0"/>
                    <a:cs typeface="Times New Roman" pitchFamily="18" charset="0"/>
                  </a:rPr>
                  <a:t>price </a:t>
                </a: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oMath>
                </a14:m>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spot price </a:t>
                </a:r>
                <a14:m>
                  <m:oMath xmlns:m="http://schemas.openxmlformats.org/officeDocument/2006/math">
                    <m:sSub>
                      <m:sSubPr>
                        <m:ctrlPr>
                          <a:rPr lang="en-US" sz="2800" i="1">
                            <a:latin typeface="Cambria Math"/>
                          </a:rPr>
                        </m:ctrlPr>
                      </m:sSubPr>
                      <m:e>
                        <m:r>
                          <a:rPr lang="en-US" sz="2800" i="1">
                            <a:latin typeface="Cambria Math"/>
                          </a:rPr>
                          <m:t>𝑆</m:t>
                        </m:r>
                      </m:e>
                      <m:sub>
                        <m:r>
                          <a:rPr lang="en-US" sz="2800" i="1">
                            <a:latin typeface="Cambria Math"/>
                          </a:rPr>
                          <m:t>𝑡</m:t>
                        </m:r>
                      </m:sub>
                    </m:sSub>
                  </m:oMath>
                </a14:m>
                <a:r>
                  <a:rPr lang="en-US" sz="2800" dirty="0">
                    <a:latin typeface="Times New Roman" pitchFamily="18" charset="0"/>
                    <a:cs typeface="Times New Roman" pitchFamily="18" charset="0"/>
                  </a:rPr>
                  <a:t>  is called the </a:t>
                </a:r>
                <a:r>
                  <a:rPr lang="en-US" sz="2800" b="1" dirty="0">
                    <a:latin typeface="Times New Roman" pitchFamily="18" charset="0"/>
                    <a:cs typeface="Times New Roman" pitchFamily="18" charset="0"/>
                  </a:rPr>
                  <a:t>basis</a:t>
                </a:r>
                <a:r>
                  <a:rPr lang="en-US" sz="2800" dirty="0" smtClean="0">
                    <a:latin typeface="Times New Roman" pitchFamily="18" charset="0"/>
                    <a:cs typeface="Times New Roman" pitchFamily="18" charset="0"/>
                  </a:rPr>
                  <a:t>.</a:t>
                </a:r>
              </a:p>
              <a:p>
                <a:pPr algn="ctr"/>
                <a:r>
                  <a:rPr lang="en-US" sz="2800" b="1" kern="50" dirty="0">
                    <a:latin typeface="Times New Roman"/>
                    <a:ea typeface="PMingLiU"/>
                  </a:rPr>
                  <a:t>Basis = </a:t>
                </a:r>
                <a14:m>
                  <m:oMath xmlns:m="http://schemas.openxmlformats.org/officeDocument/2006/math">
                    <m:sSub>
                      <m:sSubPr>
                        <m:ctrlPr>
                          <a:rPr lang="en-US" sz="2800" i="1">
                            <a:latin typeface="Cambria Math"/>
                          </a:rPr>
                        </m:ctrlPr>
                      </m:sSubPr>
                      <m:e>
                        <m:r>
                          <a:rPr lang="en-US" sz="2800" i="1">
                            <a:latin typeface="Cambria Math"/>
                          </a:rPr>
                          <m:t>𝐹</m:t>
                        </m:r>
                      </m:e>
                      <m:sub>
                        <m:r>
                          <a:rPr lang="en-US" sz="2800" i="1">
                            <a:latin typeface="Cambria Math"/>
                          </a:rPr>
                          <m:t>𝑡</m:t>
                        </m:r>
                        <m:r>
                          <a:rPr lang="en-US" sz="2800">
                            <a:latin typeface="Cambria Math"/>
                          </a:rPr>
                          <m:t>,</m:t>
                        </m:r>
                        <m:r>
                          <a:rPr lang="en-US" sz="2800" i="1">
                            <a:latin typeface="Cambria Math"/>
                          </a:rPr>
                          <m:t>𝑇</m:t>
                        </m:r>
                      </m:sub>
                    </m:sSub>
                    <m:r>
                      <a:rPr lang="en-US" sz="2800" b="0" i="0" smtClean="0">
                        <a:latin typeface="Cambria Math"/>
                      </a:rPr>
                      <m:t> −</m:t>
                    </m:r>
                    <m:sSub>
                      <m:sSubPr>
                        <m:ctrlPr>
                          <a:rPr lang="en-US" sz="2800" i="1">
                            <a:latin typeface="Cambria Math"/>
                          </a:rPr>
                        </m:ctrlPr>
                      </m:sSubPr>
                      <m:e>
                        <m:r>
                          <a:rPr lang="en-US" sz="2800" i="1">
                            <a:latin typeface="Cambria Math"/>
                          </a:rPr>
                          <m:t>𝑆</m:t>
                        </m:r>
                      </m:e>
                      <m:sub>
                        <m:r>
                          <a:rPr lang="en-US" sz="2800" i="1">
                            <a:latin typeface="Cambria Math"/>
                          </a:rPr>
                          <m:t>𝑡</m:t>
                        </m:r>
                      </m:sub>
                    </m:sSub>
                  </m:oMath>
                </a14:m>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1205" r="-10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30</a:t>
            </a:fld>
            <a:endParaRPr lang="en-US">
              <a:solidFill>
                <a:schemeClr val="accent6">
                  <a:lumMod val="20000"/>
                  <a:lumOff val="80000"/>
                </a:schemeClr>
              </a:solidFill>
            </a:endParaRPr>
          </a:p>
        </p:txBody>
      </p:sp>
    </p:spTree>
    <p:extLst>
      <p:ext uri="{BB962C8B-B14F-4D97-AF65-F5344CB8AC3E}">
        <p14:creationId xmlns:p14="http://schemas.microsoft.com/office/powerpoint/2010/main" val="425257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14.4.5	The Effect of Hedging Demand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risk premium paid to the speculators for holding the long futures position and bearing the price risk of the </a:t>
                </a:r>
                <a:r>
                  <a:rPr lang="en-US" dirty="0" smtClean="0">
                    <a:latin typeface="Times New Roman" pitchFamily="18" charset="0"/>
                    <a:cs typeface="Times New Roman" pitchFamily="18" charset="0"/>
                  </a:rPr>
                  <a:t>hedger can </a:t>
                </a:r>
                <a:r>
                  <a:rPr lang="en-US" dirty="0">
                    <a:latin typeface="Times New Roman" pitchFamily="18" charset="0"/>
                    <a:cs typeface="Times New Roman" pitchFamily="18" charset="0"/>
                  </a:rPr>
                  <a:t>be formulated </a:t>
                </a:r>
                <a:r>
                  <a:rPr lang="en-US" dirty="0" smtClean="0">
                    <a:latin typeface="Times New Roman" pitchFamily="18" charset="0"/>
                    <a:cs typeface="Times New Roman" pitchFamily="18" charset="0"/>
                  </a:rPr>
                  <a:t>as</a:t>
                </a:r>
              </a:p>
              <a:p>
                <a:pPr algn="ctr"/>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𝐸</m:t>
                            </m:r>
                          </m:e>
                          <m:sub>
                            <m:r>
                              <a:rPr lang="en-US" i="1">
                                <a:latin typeface="Cambria Math"/>
                              </a:rPr>
                              <m:t>𝑡</m:t>
                            </m:r>
                          </m:sub>
                        </m:sSub>
                        <m:r>
                          <a:rPr lang="en-US">
                            <a:latin typeface="Cambria Math"/>
                          </a:rPr>
                          <m:t>(</m:t>
                        </m:r>
                        <m:sSub>
                          <m:sSubPr>
                            <m:ctrlPr>
                              <a:rPr lang="en-US" i="1">
                                <a:latin typeface="Cambria Math"/>
                              </a:rPr>
                            </m:ctrlPr>
                          </m:sSubPr>
                          <m:e>
                            <m:r>
                              <a:rPr lang="en-US" i="1">
                                <a:latin typeface="Cambria Math"/>
                              </a:rPr>
                              <m:t>𝑅</m:t>
                            </m:r>
                          </m:e>
                          <m:sub>
                            <m:r>
                              <a:rPr lang="en-US" i="1">
                                <a:latin typeface="Cambria Math"/>
                              </a:rPr>
                              <m:t>𝑃</m:t>
                            </m:r>
                          </m:sub>
                        </m:sSub>
                      </m:e>
                    </m:d>
                  </m:oMath>
                </a14:m>
                <a:r>
                  <a:rPr lang="en-US" dirty="0" smtClean="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𝑡</m:t>
                        </m:r>
                      </m:sub>
                    </m:sSub>
                    <m:d>
                      <m:dPr>
                        <m:ctrlPr>
                          <a:rPr lang="en-US" i="1">
                            <a:latin typeface="Cambria Math"/>
                          </a:rPr>
                        </m:ctrlPr>
                      </m:dPr>
                      <m:e>
                        <m:sSub>
                          <m:sSubPr>
                            <m:ctrlPr>
                              <a:rPr lang="en-US" i="1">
                                <a:latin typeface="Cambria Math"/>
                              </a:rPr>
                            </m:ctrlPr>
                          </m:sSubPr>
                          <m:e>
                            <m:acc>
                              <m:accPr>
                                <m:chr m:val="̃"/>
                                <m:ctrlPr>
                                  <a:rPr lang="en-US" i="1">
                                    <a:latin typeface="Cambria Math"/>
                                  </a:rPr>
                                </m:ctrlPr>
                              </m:accPr>
                              <m:e>
                                <m:r>
                                  <a:rPr lang="en-US" i="1">
                                    <a:latin typeface="Cambria Math"/>
                                  </a:rPr>
                                  <m:t>𝑆</m:t>
                                </m:r>
                              </m:e>
                            </m:acc>
                          </m:e>
                          <m:sub>
                            <m:r>
                              <a:rPr lang="en-US" i="1">
                                <a:latin typeface="Cambria Math"/>
                              </a:rPr>
                              <m:t>𝑇</m:t>
                            </m:r>
                          </m:sub>
                        </m:sSub>
                      </m:e>
                    </m:d>
                  </m:oMath>
                </a14:m>
                <a:r>
                  <a:rPr lang="en-US" dirty="0" smtClean="0">
                    <a:latin typeface="Times New Roman" pitchFamily="18" charset="0"/>
                    <a:cs typeface="Times New Roman" pitchFamily="18" charset="0"/>
                  </a:rPr>
                  <a:t> - </a:t>
                </a:r>
                <a14:m>
                  <m:oMath xmlns:m="http://schemas.openxmlformats.org/officeDocument/2006/math">
                    <m:sSub>
                      <m:sSubPr>
                        <m:ctrlPr>
                          <a:rPr lang="en-US" i="1">
                            <a:latin typeface="Cambria Math"/>
                          </a:rPr>
                        </m:ctrlPr>
                      </m:sSubPr>
                      <m:e>
                        <m:r>
                          <a:rPr lang="en-US" i="1">
                            <a:latin typeface="Cambria Math"/>
                          </a:rPr>
                          <m:t>𝐹</m:t>
                        </m:r>
                      </m:e>
                      <m:sub>
                        <m:r>
                          <a:rPr lang="en-US" i="1">
                            <a:latin typeface="Cambria Math"/>
                          </a:rPr>
                          <m:t>𝑡</m:t>
                        </m:r>
                        <m:r>
                          <a:rPr lang="en-US">
                            <a:latin typeface="Cambria Math"/>
                          </a:rPr>
                          <m:t>,</m:t>
                        </m:r>
                        <m:r>
                          <a:rPr lang="en-US" i="1">
                            <a:latin typeface="Cambria Math"/>
                          </a:rPr>
                          <m:t>𝑇</m:t>
                        </m:r>
                      </m:sub>
                    </m:sSub>
                  </m:oMath>
                </a14:m>
                <a:endParaRPr lang="en-US" dirty="0" smtClean="0">
                  <a:latin typeface="Times New Roman" pitchFamily="18" charset="0"/>
                  <a:cs typeface="Times New Roman" pitchFamily="18" charset="0"/>
                </a:endParaRPr>
              </a:p>
              <a:p>
                <a14:m>
                  <m:oMath xmlns:m="http://schemas.openxmlformats.org/officeDocument/2006/math">
                    <m:d>
                      <m:dPr>
                        <m:begChr m:val=""/>
                        <m:ctrlPr>
                          <a:rPr lang="en-US" i="1">
                            <a:latin typeface="Cambria Math"/>
                          </a:rPr>
                        </m:ctrlPr>
                      </m:dPr>
                      <m:e>
                        <m:sSub>
                          <m:sSubPr>
                            <m:ctrlPr>
                              <a:rPr lang="en-US" i="1">
                                <a:latin typeface="Cambria Math"/>
                              </a:rPr>
                            </m:ctrlPr>
                          </m:sSubPr>
                          <m:e>
                            <m:r>
                              <a:rPr lang="en-US" i="1">
                                <a:latin typeface="Cambria Math"/>
                              </a:rPr>
                              <m:t>𝐸</m:t>
                            </m:r>
                          </m:e>
                          <m:sub>
                            <m:r>
                              <a:rPr lang="en-US" i="1">
                                <a:latin typeface="Cambria Math"/>
                              </a:rPr>
                              <m:t>𝑡</m:t>
                            </m:r>
                          </m:sub>
                        </m:sSub>
                        <m:r>
                          <a:rPr lang="en-US" i="1">
                            <a:latin typeface="Cambria Math"/>
                          </a:rPr>
                          <m:t>(</m:t>
                        </m:r>
                        <m:sSub>
                          <m:sSubPr>
                            <m:ctrlPr>
                              <a:rPr lang="en-US" i="1">
                                <a:latin typeface="Cambria Math"/>
                              </a:rPr>
                            </m:ctrlPr>
                          </m:sSubPr>
                          <m:e>
                            <m:r>
                              <a:rPr lang="en-US" i="1">
                                <a:latin typeface="Cambria Math"/>
                              </a:rPr>
                              <m:t>𝑅</m:t>
                            </m:r>
                          </m:e>
                          <m:sub>
                            <m:r>
                              <a:rPr lang="en-US" i="1">
                                <a:latin typeface="Cambria Math"/>
                              </a:rPr>
                              <m:t>𝑃</m:t>
                            </m:r>
                          </m:sub>
                        </m:sSub>
                      </m:e>
                    </m:d>
                  </m:oMath>
                </a14:m>
                <a:r>
                  <a:rPr lang="en-US" i="1" dirty="0" smtClean="0">
                    <a:latin typeface="Times New Roman" pitchFamily="18" charset="0"/>
                    <a:cs typeface="Times New Roman" pitchFamily="18" charset="0"/>
                  </a:rPr>
                  <a:t> is the expected risk premium paid to the speculator for bearing the hedger’s price risk. </a:t>
                </a:r>
              </a:p>
              <a:p>
                <a:pPr marL="0" indent="0">
                  <a:buNone/>
                </a:pPr>
                <a:r>
                  <a:rPr lang="en-US" dirty="0">
                    <a:latin typeface="Times New Roman" pitchFamily="18" charset="0"/>
                    <a:cs typeface="Times New Roman" pitchFamily="18" charset="0"/>
                  </a:rPr>
                  <a:t>Keynes described this pricing phenomenon as </a:t>
                </a:r>
                <a:r>
                  <a:rPr lang="en-US" b="1" dirty="0">
                    <a:latin typeface="Times New Roman" pitchFamily="18" charset="0"/>
                    <a:cs typeface="Times New Roman" pitchFamily="18" charset="0"/>
                  </a:rPr>
                  <a:t>normal backwardation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87" r="-18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31</a:t>
            </a:fld>
            <a:endParaRPr lang="en-US">
              <a:solidFill>
                <a:schemeClr val="accent6">
                  <a:lumMod val="20000"/>
                  <a:lumOff val="80000"/>
                </a:schemeClr>
              </a:solidFill>
            </a:endParaRPr>
          </a:p>
        </p:txBody>
      </p:sp>
    </p:spTree>
    <p:extLst>
      <p:ext uri="{BB962C8B-B14F-4D97-AF65-F5344CB8AC3E}">
        <p14:creationId xmlns:p14="http://schemas.microsoft.com/office/powerpoint/2010/main" val="59966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14.4.5	The Effect of Hedging Demand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400" dirty="0" smtClean="0">
                    <a:latin typeface="Times New Roman" pitchFamily="18" charset="0"/>
                    <a:cs typeface="Times New Roman" pitchFamily="18" charset="0"/>
                  </a:rPr>
                  <a:t>When the opposite conditions exist — hedgers are concentrated on the long side of the market and bid up the futures spot pricing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𝑡</m:t>
                        </m:r>
                        <m:r>
                          <a:rPr lang="en-US" sz="2400">
                            <a:latin typeface="Cambria Math"/>
                          </a:rPr>
                          <m:t>,</m:t>
                        </m:r>
                        <m:r>
                          <a:rPr lang="en-US" sz="2400" i="1">
                            <a:latin typeface="Cambria Math"/>
                          </a:rPr>
                          <m:t>𝑇</m:t>
                        </m:r>
                      </m:sub>
                    </m:sSub>
                  </m:oMath>
                </a14:m>
                <a:r>
                  <a:rPr lang="en-US" sz="2400" dirty="0">
                    <a:latin typeface="Times New Roman" pitchFamily="18" charset="0"/>
                    <a:cs typeface="Times New Roman" pitchFamily="18" charset="0"/>
                  </a:rPr>
                  <a:t>  over the expected future spot </a:t>
                </a:r>
                <a14:m>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𝑡</m:t>
                        </m:r>
                      </m:sub>
                    </m:sSub>
                    <m:d>
                      <m:dPr>
                        <m:ctrlPr>
                          <a:rPr lang="en-US" sz="2400" i="1">
                            <a:latin typeface="Cambria Math"/>
                          </a:rPr>
                        </m:ctrlPr>
                      </m:dPr>
                      <m:e>
                        <m:sSub>
                          <m:sSubPr>
                            <m:ctrlPr>
                              <a:rPr lang="en-US" sz="2400" i="1">
                                <a:latin typeface="Cambria Math"/>
                              </a:rPr>
                            </m:ctrlPr>
                          </m:sSubPr>
                          <m:e>
                            <m:acc>
                              <m:accPr>
                                <m:chr m:val="̃"/>
                                <m:ctrlPr>
                                  <a:rPr lang="en-US" sz="2400" i="1">
                                    <a:latin typeface="Cambria Math"/>
                                  </a:rPr>
                                </m:ctrlPr>
                              </m:accPr>
                              <m:e>
                                <m:r>
                                  <a:rPr lang="en-US" sz="2400" i="1">
                                    <a:latin typeface="Cambria Math"/>
                                  </a:rPr>
                                  <m:t>𝑆</m:t>
                                </m:r>
                              </m:e>
                            </m:acc>
                          </m:e>
                          <m:sub>
                            <m:r>
                              <a:rPr lang="en-US" sz="2400" i="1">
                                <a:latin typeface="Cambria Math"/>
                              </a:rPr>
                              <m:t>𝑇</m:t>
                            </m:r>
                          </m:sub>
                        </m:sSub>
                      </m:e>
                    </m:d>
                  </m:oMath>
                </a14:m>
                <a:r>
                  <a:rPr lang="en-US" sz="2400" dirty="0">
                    <a:latin typeface="Times New Roman" pitchFamily="18" charset="0"/>
                    <a:cs typeface="Times New Roman" pitchFamily="18" charset="0"/>
                  </a:rPr>
                  <a:t>   — the pricing relationship is called </a:t>
                </a:r>
                <a:r>
                  <a:rPr lang="en-US" sz="2400" dirty="0" err="1">
                    <a:latin typeface="Times New Roman" pitchFamily="18" charset="0"/>
                    <a:cs typeface="Times New Roman" pitchFamily="18" charset="0"/>
                  </a:rPr>
                  <a:t>contango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I.e. </a:t>
                </a:r>
                <a14:m>
                  <m:oMath xmlns:m="http://schemas.openxmlformats.org/officeDocument/2006/math">
                    <m:d>
                      <m:dPr>
                        <m:begChr m:val=""/>
                        <m:ctrlPr>
                          <a:rPr lang="en-US" sz="2400" i="1">
                            <a:latin typeface="Cambria Math"/>
                          </a:rPr>
                        </m:ctrlPr>
                      </m:dPr>
                      <m:e>
                        <m:sSub>
                          <m:sSubPr>
                            <m:ctrlPr>
                              <a:rPr lang="en-US" sz="2400" i="1">
                                <a:latin typeface="Cambria Math"/>
                              </a:rPr>
                            </m:ctrlPr>
                          </m:sSubPr>
                          <m:e>
                            <m:r>
                              <a:rPr lang="en-US" sz="2400" i="1">
                                <a:latin typeface="Cambria Math"/>
                              </a:rPr>
                              <m:t>𝐸</m:t>
                            </m:r>
                          </m:e>
                          <m:sub>
                            <m:r>
                              <a:rPr lang="en-US" sz="2400" i="1">
                                <a:latin typeface="Cambria Math"/>
                              </a:rPr>
                              <m:t>𝑡</m:t>
                            </m:r>
                          </m:sub>
                        </m:sSub>
                        <m:r>
                          <a:rPr lang="en-US" sz="2400">
                            <a:latin typeface="Cambria Math"/>
                          </a:rPr>
                          <m:t>(</m:t>
                        </m:r>
                        <m:sSub>
                          <m:sSubPr>
                            <m:ctrlPr>
                              <a:rPr lang="en-US" sz="2400" i="1">
                                <a:latin typeface="Cambria Math"/>
                              </a:rPr>
                            </m:ctrlPr>
                          </m:sSubPr>
                          <m:e>
                            <m:r>
                              <a:rPr lang="en-US" sz="2400" i="1">
                                <a:latin typeface="Cambria Math"/>
                              </a:rPr>
                              <m:t>𝑅</m:t>
                            </m:r>
                          </m:e>
                          <m:sub>
                            <m:r>
                              <a:rPr lang="en-US" sz="2400" i="1">
                                <a:latin typeface="Cambria Math"/>
                              </a:rPr>
                              <m:t>𝑃</m:t>
                            </m:r>
                          </m:sub>
                        </m:sSub>
                      </m:e>
                    </m:d>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𝑡</m:t>
                        </m:r>
                        <m:r>
                          <a:rPr lang="en-US" sz="2400">
                            <a:latin typeface="Cambria Math"/>
                          </a:rPr>
                          <m:t>,</m:t>
                        </m:r>
                        <m:r>
                          <a:rPr lang="en-US" sz="2400" i="1">
                            <a:latin typeface="Cambria Math"/>
                          </a:rPr>
                          <m:t>𝑇</m:t>
                        </m:r>
                      </m:sub>
                    </m:sSub>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14:m>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𝑡</m:t>
                        </m:r>
                      </m:sub>
                    </m:sSub>
                    <m:d>
                      <m:dPr>
                        <m:ctrlPr>
                          <a:rPr lang="en-US" sz="2400" i="1">
                            <a:latin typeface="Cambria Math"/>
                          </a:rPr>
                        </m:ctrlPr>
                      </m:dPr>
                      <m:e>
                        <m:sSub>
                          <m:sSubPr>
                            <m:ctrlPr>
                              <a:rPr lang="en-US" sz="2400" i="1">
                                <a:latin typeface="Cambria Math"/>
                              </a:rPr>
                            </m:ctrlPr>
                          </m:sSubPr>
                          <m:e>
                            <m:acc>
                              <m:accPr>
                                <m:chr m:val="̃"/>
                                <m:ctrlPr>
                                  <a:rPr lang="en-US" sz="2400" i="1">
                                    <a:latin typeface="Cambria Math"/>
                                  </a:rPr>
                                </m:ctrlPr>
                              </m:accPr>
                              <m:e>
                                <m:r>
                                  <a:rPr lang="en-US" sz="2400" i="1">
                                    <a:latin typeface="Cambria Math"/>
                                  </a:rPr>
                                  <m:t>𝑆</m:t>
                                </m:r>
                              </m:e>
                            </m:acc>
                          </m:e>
                          <m:sub>
                            <m:r>
                              <a:rPr lang="en-US" sz="2400" i="1">
                                <a:latin typeface="Cambria Math"/>
                              </a:rPr>
                              <m:t>𝑇</m:t>
                            </m:r>
                          </m:sub>
                        </m:sSub>
                      </m:e>
                    </m:d>
                  </m:oMath>
                </a14:m>
                <a:r>
                  <a:rPr lang="en-US" sz="2400" dirty="0" smtClean="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reflect the effect of normal backwardation or </a:t>
                </a:r>
                <a:r>
                  <a:rPr lang="en-US" sz="2400" dirty="0" err="1">
                    <a:latin typeface="Times New Roman" pitchFamily="18" charset="0"/>
                    <a:cs typeface="Times New Roman" pitchFamily="18" charset="0"/>
                  </a:rPr>
                  <a:t>contango</a:t>
                </a:r>
                <a:r>
                  <a:rPr lang="en-US" sz="2400" dirty="0">
                    <a:latin typeface="Times New Roman" pitchFamily="18" charset="0"/>
                    <a:cs typeface="Times New Roman" pitchFamily="18" charset="0"/>
                  </a:rPr>
                  <a:t> on the current futures price, the    term in Equation (14.8) must be adjusted </a:t>
                </a:r>
                <a:r>
                  <a:rPr lang="en-US" sz="2400" dirty="0" smtClean="0">
                    <a:latin typeface="Times New Roman" pitchFamily="18" charset="0"/>
                    <a:cs typeface="Times New Roman" pitchFamily="18" charset="0"/>
                  </a:rPr>
                  <a:t>for </a:t>
                </a:r>
                <a:r>
                  <a:rPr lang="en-US" sz="2400" dirty="0">
                    <a:latin typeface="Times New Roman" pitchFamily="18" charset="0"/>
                    <a:cs typeface="Times New Roman" pitchFamily="18" charset="0"/>
                  </a:rPr>
                  <a:t>the effects of </a:t>
                </a:r>
                <a:r>
                  <a:rPr lang="en-US" sz="2400" dirty="0" smtClean="0">
                    <a:latin typeface="Times New Roman" pitchFamily="18" charset="0"/>
                    <a:cs typeface="Times New Roman" pitchFamily="18" charset="0"/>
                  </a:rPr>
                  <a:t>hedging </a:t>
                </a:r>
                <a:r>
                  <a:rPr lang="en-US" sz="2400" dirty="0">
                    <a:latin typeface="Times New Roman" pitchFamily="18" charset="0"/>
                    <a:cs typeface="Times New Roman" pitchFamily="18" charset="0"/>
                  </a:rPr>
                  <a:t>demand</a:t>
                </a:r>
                <a:r>
                  <a:rPr lang="en-US" sz="2400" dirty="0" smtClean="0">
                    <a:latin typeface="Times New Roman" pitchFamily="18" charset="0"/>
                    <a:cs typeface="Times New Roman" pitchFamily="18" charset="0"/>
                  </a:rPr>
                  <a:t>:</a:t>
                </a:r>
              </a:p>
              <a:p>
                <a:pPr algn="ctr"/>
                <a14:m>
                  <m:oMath xmlns:m="http://schemas.openxmlformats.org/officeDocument/2006/math">
                    <m:sSub>
                      <m:sSubPr>
                        <m:ctrlPr>
                          <a:rPr lang="en-US" sz="2400" b="1" i="1">
                            <a:latin typeface="Cambria Math"/>
                          </a:rPr>
                        </m:ctrlPr>
                      </m:sSubPr>
                      <m:e>
                        <m:r>
                          <a:rPr lang="en-US" sz="2400" b="1" i="1">
                            <a:latin typeface="Cambria Math"/>
                          </a:rPr>
                          <m:t>𝑭</m:t>
                        </m:r>
                      </m:e>
                      <m:sub>
                        <m:r>
                          <a:rPr lang="en-US" sz="2400" b="1" i="1">
                            <a:latin typeface="Cambria Math"/>
                          </a:rPr>
                          <m:t>𝒕</m:t>
                        </m:r>
                        <m:r>
                          <a:rPr lang="en-US" sz="2400" b="1">
                            <a:latin typeface="Cambria Math"/>
                          </a:rPr>
                          <m:t>,</m:t>
                        </m:r>
                        <m:r>
                          <a:rPr lang="en-US" sz="2400" b="1" i="1">
                            <a:latin typeface="Cambria Math"/>
                          </a:rPr>
                          <m:t>𝑻</m:t>
                        </m:r>
                      </m:sub>
                    </m:sSub>
                  </m:oMath>
                </a14:m>
                <a:r>
                  <a:rPr lang="en-US" sz="2400" b="1" dirty="0" smtClean="0">
                    <a:latin typeface="Times New Roman" pitchFamily="18" charset="0"/>
                    <a:cs typeface="Times New Roman" pitchFamily="18" charset="0"/>
                  </a:rPr>
                  <a:t>= Min[</a:t>
                </a:r>
                <a14:m>
                  <m:oMath xmlns:m="http://schemas.openxmlformats.org/officeDocument/2006/math">
                    <m:sSub>
                      <m:sSubPr>
                        <m:ctrlPr>
                          <a:rPr lang="en-US" sz="2400" b="1" i="1">
                            <a:latin typeface="Cambria Math"/>
                          </a:rPr>
                        </m:ctrlPr>
                      </m:sSubPr>
                      <m:e>
                        <m:r>
                          <a:rPr lang="en-US" sz="2400" b="1" i="1">
                            <a:latin typeface="Cambria Math"/>
                          </a:rPr>
                          <m:t>𝑬</m:t>
                        </m:r>
                      </m:e>
                      <m:sub>
                        <m:r>
                          <a:rPr lang="en-US" sz="2400" b="1" i="1">
                            <a:latin typeface="Cambria Math"/>
                          </a:rPr>
                          <m:t>𝒕</m:t>
                        </m:r>
                      </m:sub>
                    </m:sSub>
                    <m:d>
                      <m:dPr>
                        <m:ctrlPr>
                          <a:rPr lang="en-US" sz="2400" b="1" i="1">
                            <a:latin typeface="Cambria Math"/>
                          </a:rPr>
                        </m:ctrlPr>
                      </m:dPr>
                      <m:e>
                        <m:sSub>
                          <m:sSubPr>
                            <m:ctrlPr>
                              <a:rPr lang="en-US" sz="2400" b="1" i="1">
                                <a:latin typeface="Cambria Math"/>
                              </a:rPr>
                            </m:ctrlPr>
                          </m:sSubPr>
                          <m:e>
                            <m:acc>
                              <m:accPr>
                                <m:chr m:val="̃"/>
                                <m:ctrlPr>
                                  <a:rPr lang="en-US" sz="2400" b="1" i="1">
                                    <a:latin typeface="Cambria Math"/>
                                  </a:rPr>
                                </m:ctrlPr>
                              </m:accPr>
                              <m:e>
                                <m:r>
                                  <a:rPr lang="en-US" sz="2400" b="1" i="1">
                                    <a:latin typeface="Cambria Math"/>
                                  </a:rPr>
                                  <m:t>𝑺</m:t>
                                </m:r>
                              </m:e>
                            </m:acc>
                          </m:e>
                          <m:sub>
                            <m:r>
                              <a:rPr lang="en-US" sz="2400" b="1" i="1">
                                <a:latin typeface="Cambria Math"/>
                              </a:rPr>
                              <m:t>𝑻</m:t>
                            </m:r>
                          </m:sub>
                        </m:sSub>
                      </m:e>
                    </m:d>
                  </m:oMath>
                </a14:m>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b="1" dirty="0"/>
                  <a:t> </a:t>
                </a:r>
                <a14:m>
                  <m:oMath xmlns:m="http://schemas.openxmlformats.org/officeDocument/2006/math">
                    <m:d>
                      <m:dPr>
                        <m:begChr m:val=""/>
                        <m:ctrlPr>
                          <a:rPr lang="en-US" sz="2400" b="1" i="1">
                            <a:latin typeface="Cambria Math"/>
                          </a:rPr>
                        </m:ctrlPr>
                      </m:dPr>
                      <m:e>
                        <m:sSub>
                          <m:sSubPr>
                            <m:ctrlPr>
                              <a:rPr lang="en-US" sz="2400" b="1" i="1">
                                <a:latin typeface="Cambria Math"/>
                              </a:rPr>
                            </m:ctrlPr>
                          </m:sSubPr>
                          <m:e>
                            <m:r>
                              <a:rPr lang="en-US" sz="2400" b="1" i="1">
                                <a:latin typeface="Cambria Math"/>
                              </a:rPr>
                              <m:t>𝑬</m:t>
                            </m:r>
                          </m:e>
                          <m:sub>
                            <m:r>
                              <a:rPr lang="en-US" sz="2400" b="1" i="1">
                                <a:latin typeface="Cambria Math"/>
                              </a:rPr>
                              <m:t>𝒕</m:t>
                            </m:r>
                          </m:sub>
                        </m:sSub>
                        <m:r>
                          <a:rPr lang="en-US" sz="2400" b="1">
                            <a:latin typeface="Cambria Math"/>
                          </a:rPr>
                          <m:t>(</m:t>
                        </m:r>
                        <m:sSub>
                          <m:sSubPr>
                            <m:ctrlPr>
                              <a:rPr lang="en-US" sz="2400" b="1" i="1">
                                <a:latin typeface="Cambria Math"/>
                              </a:rPr>
                            </m:ctrlPr>
                          </m:sSubPr>
                          <m:e>
                            <m:r>
                              <a:rPr lang="en-US" sz="2400" b="1" i="1">
                                <a:latin typeface="Cambria Math"/>
                              </a:rPr>
                              <m:t>𝑹</m:t>
                            </m:r>
                          </m:e>
                          <m:sub>
                            <m:r>
                              <a:rPr lang="en-US" sz="2400" b="1" i="1">
                                <a:latin typeface="Cambria Math"/>
                              </a:rPr>
                              <m:t>𝑷</m:t>
                            </m:r>
                          </m:sub>
                        </m:sSub>
                      </m:e>
                    </m:d>
                    <m:r>
                      <a:rPr lang="en-US" sz="2400" b="1" i="0" smtClean="0">
                        <a:latin typeface="Cambria Math"/>
                      </a:rPr>
                      <m:t>,</m:t>
                    </m:r>
                    <m:sSub>
                      <m:sSubPr>
                        <m:ctrlPr>
                          <a:rPr lang="en-US" sz="2400" b="1" i="1">
                            <a:latin typeface="Cambria Math"/>
                          </a:rPr>
                        </m:ctrlPr>
                      </m:sSubPr>
                      <m:e>
                        <m:r>
                          <a:rPr lang="en-US" sz="2400" b="1" i="1">
                            <a:latin typeface="Cambria Math"/>
                          </a:rPr>
                          <m:t>𝑺</m:t>
                        </m:r>
                      </m:e>
                      <m:sub>
                        <m:r>
                          <a:rPr lang="en-US" sz="2400" b="1" i="1">
                            <a:latin typeface="Cambria Math"/>
                          </a:rPr>
                          <m:t>𝒕</m:t>
                        </m:r>
                      </m:sub>
                    </m:sSub>
                  </m:oMath>
                </a14:m>
                <a:r>
                  <a:rPr lang="en-US" sz="2400" b="1" dirty="0" smtClean="0">
                    <a:latin typeface="Times New Roman" pitchFamily="18" charset="0"/>
                    <a:cs typeface="Times New Roman" pitchFamily="18" charset="0"/>
                  </a:rPr>
                  <a:t>(1+ </a:t>
                </a:r>
                <a14:m>
                  <m:oMath xmlns:m="http://schemas.openxmlformats.org/officeDocument/2006/math">
                    <m:sSub>
                      <m:sSubPr>
                        <m:ctrlPr>
                          <a:rPr lang="en-US" sz="2400" b="1" i="1">
                            <a:latin typeface="Cambria Math"/>
                          </a:rPr>
                        </m:ctrlPr>
                      </m:sSubPr>
                      <m:e>
                        <m:r>
                          <a:rPr lang="en-US" sz="2400" b="1" i="1">
                            <a:latin typeface="Cambria Math"/>
                          </a:rPr>
                          <m:t>𝑹</m:t>
                        </m:r>
                      </m:e>
                      <m:sub>
                        <m:r>
                          <a:rPr lang="en-US" sz="2400" b="1" i="1">
                            <a:latin typeface="Cambria Math"/>
                          </a:rPr>
                          <m:t>𝒇</m:t>
                        </m:r>
                        <m:r>
                          <a:rPr lang="en-US" sz="2400" b="1">
                            <a:latin typeface="Cambria Math"/>
                          </a:rPr>
                          <m:t>,</m:t>
                        </m:r>
                        <m:r>
                          <a:rPr lang="en-US" sz="2400" b="1" i="1">
                            <a:latin typeface="Cambria Math"/>
                          </a:rPr>
                          <m:t>𝑻</m:t>
                        </m:r>
                        <m:r>
                          <a:rPr lang="en-US" sz="2400" b="1">
                            <a:latin typeface="Cambria Math"/>
                          </a:rPr>
                          <m:t>−</m:t>
                        </m:r>
                        <m:r>
                          <a:rPr lang="en-US" sz="2400" b="1" i="1">
                            <a:latin typeface="Cambria Math"/>
                          </a:rPr>
                          <m:t>𝒕</m:t>
                        </m:r>
                      </m:sub>
                    </m:sSub>
                  </m:oMath>
                </a14:m>
                <a:r>
                  <a:rPr lang="en-US" sz="2400" b="1" dirty="0" smtClean="0">
                    <a:latin typeface="Times New Roman" pitchFamily="18" charset="0"/>
                    <a:cs typeface="Times New Roman" pitchFamily="18" charset="0"/>
                  </a:rPr>
                  <a:t>) +</a:t>
                </a:r>
                <a14:m>
                  <m:oMath xmlns:m="http://schemas.openxmlformats.org/officeDocument/2006/math">
                    <m:sSub>
                      <m:sSubPr>
                        <m:ctrlPr>
                          <a:rPr lang="en-US" sz="2400" b="1" i="1">
                            <a:latin typeface="Cambria Math"/>
                          </a:rPr>
                        </m:ctrlPr>
                      </m:sSubPr>
                      <m:e>
                        <m:r>
                          <a:rPr lang="en-US" sz="2400" b="1" i="1">
                            <a:latin typeface="Cambria Math"/>
                          </a:rPr>
                          <m:t>𝑪</m:t>
                        </m:r>
                      </m:e>
                      <m:sub>
                        <m:r>
                          <a:rPr lang="en-US" sz="2400" b="1" i="1">
                            <a:latin typeface="Cambria Math"/>
                          </a:rPr>
                          <m:t>𝑻</m:t>
                        </m:r>
                        <m:r>
                          <a:rPr lang="en-US" sz="2400" b="1">
                            <a:latin typeface="Cambria Math"/>
                          </a:rPr>
                          <m:t>−</m:t>
                        </m:r>
                        <m:r>
                          <a:rPr lang="en-US" sz="2400" b="1" i="1">
                            <a:latin typeface="Cambria Math"/>
                          </a:rPr>
                          <m:t>𝒕</m:t>
                        </m:r>
                      </m:sub>
                    </m:sSub>
                  </m:oMath>
                </a14:m>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964" r="-192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32</a:t>
            </a:fld>
            <a:endParaRPr lang="en-US">
              <a:solidFill>
                <a:schemeClr val="accent6">
                  <a:lumMod val="20000"/>
                  <a:lumOff val="80000"/>
                </a:schemeClr>
              </a:solidFill>
            </a:endParaRPr>
          </a:p>
        </p:txBody>
      </p:sp>
    </p:spTree>
    <p:extLst>
      <p:ext uri="{BB962C8B-B14F-4D97-AF65-F5344CB8AC3E}">
        <p14:creationId xmlns:p14="http://schemas.microsoft.com/office/powerpoint/2010/main" val="308883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14.4.5	The Effect of Hedging Demand</a:t>
            </a:r>
            <a:endParaRPr lang="en-US" dirty="0"/>
          </a:p>
        </p:txBody>
      </p:sp>
      <p:pic>
        <p:nvPicPr>
          <p:cNvPr id="7170" name="Picture 2"/>
          <p:cNvPicPr>
            <a:picLocks noGrp="1" noChangeAspect="1" noChangeArrowheads="1"/>
          </p:cNvPicPr>
          <p:nvPr>
            <p:ph idx="1"/>
          </p:nvPr>
        </p:nvPicPr>
        <p:blipFill>
          <a:blip r:embed="rId2">
            <a:lum bright="-30000" contrast="66000"/>
            <a:extLst>
              <a:ext uri="{28A0092B-C50C-407E-A947-70E740481C1C}">
                <a14:useLocalDpi xmlns:a14="http://schemas.microsoft.com/office/drawing/2010/main" val="0"/>
              </a:ext>
            </a:extLst>
          </a:blip>
          <a:srcRect t="11066"/>
          <a:stretch>
            <a:fillRect/>
          </a:stretch>
        </p:blipFill>
        <p:spPr bwMode="auto">
          <a:xfrm>
            <a:off x="2057400" y="1893332"/>
            <a:ext cx="5591175" cy="41592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9467" y="1524000"/>
            <a:ext cx="3730508" cy="369332"/>
          </a:xfrm>
          <a:prstGeom prst="rect">
            <a:avLst/>
          </a:prstGeom>
        </p:spPr>
        <p:txBody>
          <a:bodyPr wrap="none">
            <a:spAutoFit/>
          </a:bodyPr>
          <a:lstStyle/>
          <a:p>
            <a:r>
              <a:rPr lang="en-US" dirty="0">
                <a:solidFill>
                  <a:schemeClr val="tx1">
                    <a:lumMod val="50000"/>
                  </a:schemeClr>
                </a:solidFill>
                <a:latin typeface="Times New Roman" pitchFamily="18" charset="0"/>
                <a:cs typeface="Times New Roman" pitchFamily="18" charset="0"/>
              </a:rPr>
              <a:t>Figure 14-4 Bounds for Futures Prices</a:t>
            </a:r>
          </a:p>
        </p:txBody>
      </p:sp>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33</a:t>
            </a:fld>
            <a:endParaRPr lang="en-US">
              <a:solidFill>
                <a:schemeClr val="accent6">
                  <a:lumMod val="20000"/>
                  <a:lumOff val="80000"/>
                </a:schemeClr>
              </a:solidFill>
            </a:endParaRPr>
          </a:p>
        </p:txBody>
      </p:sp>
    </p:spTree>
    <p:extLst>
      <p:ext uri="{BB962C8B-B14F-4D97-AF65-F5344CB8AC3E}">
        <p14:creationId xmlns:p14="http://schemas.microsoft.com/office/powerpoint/2010/main" val="3547589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14.5	HEDGING CONCEPTS AND STRATEGIES</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underlying motivation for the development of futures markets is to aid the holders of the spot commodity in hedging their price risk; consequently, the discussion now focuses on such an application of futures market.</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34</a:t>
            </a:fld>
            <a:endParaRPr lang="en-US">
              <a:solidFill>
                <a:schemeClr val="accent6">
                  <a:lumMod val="20000"/>
                  <a:lumOff val="80000"/>
                </a:schemeClr>
              </a:solidFill>
            </a:endParaRPr>
          </a:p>
        </p:txBody>
      </p:sp>
    </p:spTree>
    <p:extLst>
      <p:ext uri="{BB962C8B-B14F-4D97-AF65-F5344CB8AC3E}">
        <p14:creationId xmlns:p14="http://schemas.microsoft.com/office/powerpoint/2010/main" val="423174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14.5.1	Hedging Risks and Costs</a:t>
            </a: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This </a:t>
            </a:r>
            <a:r>
              <a:rPr lang="en-US" sz="2800" dirty="0" err="1">
                <a:latin typeface="Times New Roman" pitchFamily="18" charset="0"/>
                <a:cs typeface="Times New Roman" pitchFamily="18" charset="0"/>
              </a:rPr>
              <a:t>nonsynchronicity</a:t>
            </a:r>
            <a:r>
              <a:rPr lang="en-US" sz="2800" dirty="0">
                <a:latin typeface="Times New Roman" pitchFamily="18" charset="0"/>
                <a:cs typeface="Times New Roman" pitchFamily="18" charset="0"/>
              </a:rPr>
              <a:t> of spot and futures prices is related to the basis and is </a:t>
            </a:r>
            <a:r>
              <a:rPr lang="en-US" sz="2800" dirty="0" smtClean="0">
                <a:latin typeface="Times New Roman" pitchFamily="18" charset="0"/>
                <a:cs typeface="Times New Roman" pitchFamily="18" charset="0"/>
              </a:rPr>
              <a:t>called </a:t>
            </a:r>
            <a:r>
              <a:rPr lang="en-US" sz="2800" dirty="0">
                <a:latin typeface="Times New Roman" pitchFamily="18" charset="0"/>
                <a:cs typeface="Times New Roman" pitchFamily="18" charset="0"/>
              </a:rPr>
              <a:t>the </a:t>
            </a:r>
            <a:r>
              <a:rPr lang="en-US" sz="2800" b="1" dirty="0">
                <a:latin typeface="Times New Roman" pitchFamily="18" charset="0"/>
                <a:cs typeface="Times New Roman" pitchFamily="18" charset="0"/>
              </a:rPr>
              <a:t>basis </a:t>
            </a:r>
            <a:r>
              <a:rPr lang="en-US" sz="2800" b="1" dirty="0" smtClean="0">
                <a:latin typeface="Times New Roman" pitchFamily="18" charset="0"/>
                <a:cs typeface="Times New Roman" pitchFamily="18" charset="0"/>
              </a:rPr>
              <a:t>risk</a:t>
            </a:r>
          </a:p>
          <a:p>
            <a:endParaRPr lang="en-US" sz="2800" b="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4572000" cy="434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35</a:t>
            </a:fld>
            <a:endParaRPr lang="en-US">
              <a:solidFill>
                <a:schemeClr val="accent6">
                  <a:lumMod val="20000"/>
                  <a:lumOff val="80000"/>
                </a:schemeClr>
              </a:solidFill>
            </a:endParaRPr>
          </a:p>
        </p:txBody>
      </p:sp>
    </p:spTree>
    <p:extLst>
      <p:ext uri="{BB962C8B-B14F-4D97-AF65-F5344CB8AC3E}">
        <p14:creationId xmlns:p14="http://schemas.microsoft.com/office/powerpoint/2010/main" val="356512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14.5.1	Hedging Risks and Costs</a:t>
            </a:r>
            <a:endParaRPr lang="en-US" dirty="0"/>
          </a:p>
        </p:txBody>
      </p:sp>
      <p:sp>
        <p:nvSpPr>
          <p:cNvPr id="3" name="Content Placeholder 2"/>
          <p:cNvSpPr>
            <a:spLocks noGrp="1"/>
          </p:cNvSpPr>
          <p:nvPr>
            <p:ph idx="1"/>
          </p:nvPr>
        </p:nvSpPr>
        <p:spPr/>
        <p:txBody>
          <a:bodyPr/>
          <a:lstStyle/>
          <a:p>
            <a:r>
              <a:rPr lang="en-US" b="1" dirty="0">
                <a:latin typeface="Times New Roman" pitchFamily="18" charset="0"/>
                <a:cs typeface="Times New Roman" pitchFamily="18" charset="0"/>
              </a:rPr>
              <a:t>Cross-hedging</a:t>
            </a:r>
            <a:r>
              <a:rPr lang="en-US" dirty="0">
                <a:latin typeface="Times New Roman" pitchFamily="18" charset="0"/>
                <a:cs typeface="Times New Roman" pitchFamily="18" charset="0"/>
              </a:rPr>
              <a:t> refers to hedging with a futures contract written on a </a:t>
            </a:r>
            <a:r>
              <a:rPr lang="en-US" dirty="0" err="1">
                <a:latin typeface="Times New Roman" pitchFamily="18" charset="0"/>
                <a:cs typeface="Times New Roman" pitchFamily="18" charset="0"/>
              </a:rPr>
              <a:t>nonidentical</a:t>
            </a:r>
            <a:r>
              <a:rPr lang="en-US" dirty="0">
                <a:latin typeface="Times New Roman" pitchFamily="18" charset="0"/>
                <a:cs typeface="Times New Roman" pitchFamily="18" charset="0"/>
              </a:rPr>
              <a:t> commodity (relative to the spot commodity</a:t>
            </a:r>
            <a:r>
              <a:rPr lang="en-US" dirty="0" smtClean="0">
                <a:latin typeface="Times New Roman" pitchFamily="18" charset="0"/>
                <a:cs typeface="Times New Roman" pitchFamily="18" charset="0"/>
              </a:rPr>
              <a:t>).</a:t>
            </a:r>
          </a:p>
          <a:p>
            <a:pPr lvl="1"/>
            <a:r>
              <a:rPr lang="en-US" dirty="0">
                <a:latin typeface="Times New Roman" pitchFamily="18" charset="0"/>
                <a:cs typeface="Times New Roman" pitchFamily="18" charset="0"/>
              </a:rPr>
              <a:t>is frequently the best that can be done with financial and index futures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169863" lvl="1"/>
            <a:endParaRPr lang="en-US" dirty="0" smtClean="0">
              <a:latin typeface="Times New Roman" pitchFamily="18" charset="0"/>
              <a:cs typeface="Times New Roman" pitchFamily="18" charset="0"/>
            </a:endParaRPr>
          </a:p>
          <a:p>
            <a:pPr marL="169863" lvl="1"/>
            <a:r>
              <a:rPr lang="en-US" dirty="0" smtClean="0">
                <a:latin typeface="Times New Roman" pitchFamily="18" charset="0"/>
                <a:cs typeface="Times New Roman" pitchFamily="18" charset="0"/>
              </a:rPr>
              <a:t>Changes </a:t>
            </a:r>
            <a:r>
              <a:rPr lang="en-US" dirty="0">
                <a:latin typeface="Times New Roman" pitchFamily="18" charset="0"/>
                <a:cs typeface="Times New Roman" pitchFamily="18" charset="0"/>
              </a:rPr>
              <a:t>in the basis risk induced by the cross-hedge are caused by less than perfect correlation of price movements between the spot and futures prices — even at maturity.</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36</a:t>
            </a:fld>
            <a:endParaRPr lang="en-US">
              <a:solidFill>
                <a:schemeClr val="accent6">
                  <a:lumMod val="20000"/>
                  <a:lumOff val="80000"/>
                </a:schemeClr>
              </a:solidFill>
            </a:endParaRPr>
          </a:p>
        </p:txBody>
      </p:sp>
    </p:spTree>
    <p:extLst>
      <p:ext uri="{BB962C8B-B14F-4D97-AF65-F5344CB8AC3E}">
        <p14:creationId xmlns:p14="http://schemas.microsoft.com/office/powerpoint/2010/main" val="402224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14.6</a:t>
            </a:r>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Basis risk is illustrated in Table 14-35. The spot price is $100 and the futures price is $105 on day t. The top half of the exhibit shows what can happen if the spot price falls at day t + 1, and the bottom half shows what happens if the spot price rises. It is assumed that the hedger is trying to create a fully hedged position in each of the cases presented. </a:t>
            </a:r>
          </a:p>
          <a:p>
            <a:r>
              <a:rPr lang="en-US" sz="2400" dirty="0">
                <a:latin typeface="Times New Roman" pitchFamily="18" charset="0"/>
                <a:cs typeface="Times New Roman" pitchFamily="18" charset="0"/>
              </a:rPr>
              <a:t>	If the basis is unchanged, the hedged position will neither gain nor lose. As can be seen in Table 14-53, the gain or loss on the hedged position is related to the change in the basis. Hence, the asset position’s exposure to price risk is zero and the only risk the hedger faces is a change in the basis. </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37</a:t>
            </a:fld>
            <a:endParaRPr lang="en-US">
              <a:solidFill>
                <a:schemeClr val="accent6">
                  <a:lumMod val="20000"/>
                  <a:lumOff val="80000"/>
                </a:schemeClr>
              </a:solidFill>
            </a:endParaRPr>
          </a:p>
        </p:txBody>
      </p:sp>
    </p:spTree>
    <p:extLst>
      <p:ext uri="{BB962C8B-B14F-4D97-AF65-F5344CB8AC3E}">
        <p14:creationId xmlns:p14="http://schemas.microsoft.com/office/powerpoint/2010/main" val="4186603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14.5.2	The </a:t>
            </a:r>
            <a:r>
              <a:rPr lang="en-US" dirty="0" smtClean="0">
                <a:latin typeface="Times New Roman" pitchFamily="18" charset="0"/>
                <a:cs typeface="Times New Roman" pitchFamily="18" charset="0"/>
              </a:rPr>
              <a:t>Classic </a:t>
            </a:r>
            <a:r>
              <a:rPr lang="en-US" dirty="0">
                <a:latin typeface="Times New Roman" pitchFamily="18" charset="0"/>
                <a:cs typeface="Times New Roman" pitchFamily="18" charset="0"/>
              </a:rPr>
              <a:t>Hedge Strategy</a:t>
            </a:r>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To apply the </a:t>
            </a:r>
            <a:r>
              <a:rPr lang="en-US" b="1" dirty="0">
                <a:latin typeface="Times New Roman" pitchFamily="18" charset="0"/>
                <a:cs typeface="Times New Roman" pitchFamily="18" charset="0"/>
              </a:rPr>
              <a:t>classic hedge strategy </a:t>
            </a:r>
            <a:r>
              <a:rPr lang="en-US" dirty="0">
                <a:latin typeface="Times New Roman" pitchFamily="18" charset="0"/>
                <a:cs typeface="Times New Roman" pitchFamily="18" charset="0"/>
              </a:rPr>
              <a:t>to the hedging problem, an opposite and equal position is taken in the futures market for the underlying commodity. </a:t>
            </a:r>
          </a:p>
          <a:p>
            <a:r>
              <a:rPr lang="en-US" dirty="0" smtClean="0">
                <a:latin typeface="Times New Roman" pitchFamily="18" charset="0"/>
                <a:cs typeface="Times New Roman" pitchFamily="18" charset="0"/>
              </a:rPr>
              <a:t>Classic </a:t>
            </a:r>
            <a:r>
              <a:rPr lang="en-US" dirty="0">
                <a:latin typeface="Times New Roman" pitchFamily="18" charset="0"/>
                <a:cs typeface="Times New Roman" pitchFamily="18" charset="0"/>
              </a:rPr>
              <a:t>strategy implies that the objective of the classic hedge is risk minimization or </a:t>
            </a:r>
            <a:r>
              <a:rPr lang="en-US" dirty="0" smtClean="0">
                <a:latin typeface="Times New Roman" pitchFamily="18" charset="0"/>
                <a:cs typeface="Times New Roman" pitchFamily="18" charset="0"/>
              </a:rPr>
              <a:t>elimination</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38</a:t>
            </a:fld>
            <a:endParaRPr lang="en-US">
              <a:solidFill>
                <a:schemeClr val="accent6">
                  <a:lumMod val="20000"/>
                  <a:lumOff val="80000"/>
                </a:schemeClr>
              </a:solidFill>
            </a:endParaRPr>
          </a:p>
        </p:txBody>
      </p:sp>
    </p:spTree>
    <p:extLst>
      <p:ext uri="{BB962C8B-B14F-4D97-AF65-F5344CB8AC3E}">
        <p14:creationId xmlns:p14="http://schemas.microsoft.com/office/powerpoint/2010/main" val="2524657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14.5.2	The Classic Hedge Strategy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434948"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39</a:t>
            </a:fld>
            <a:endParaRPr lang="en-US">
              <a:solidFill>
                <a:schemeClr val="accent6">
                  <a:lumMod val="20000"/>
                  <a:lumOff val="80000"/>
                </a:schemeClr>
              </a:solidFill>
            </a:endParaRPr>
          </a:p>
        </p:txBody>
      </p:sp>
    </p:spTree>
    <p:extLst>
      <p:ext uri="{BB962C8B-B14F-4D97-AF65-F5344CB8AC3E}">
        <p14:creationId xmlns:p14="http://schemas.microsoft.com/office/powerpoint/2010/main" val="391289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5"/>
          </a:xfrm>
        </p:spPr>
        <p:txBody>
          <a:bodyPr>
            <a:normAutofit fontScale="77500" lnSpcReduction="20000"/>
          </a:bodyPr>
          <a:lstStyle/>
          <a:p>
            <a:r>
              <a:rPr lang="en-US" b="1" dirty="0">
                <a:latin typeface="Times New Roman" pitchFamily="18" charset="0"/>
                <a:cs typeface="Times New Roman" pitchFamily="18" charset="0"/>
              </a:rPr>
              <a:t>Some of the major users of forward contracts include: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1)	</a:t>
            </a:r>
            <a:r>
              <a:rPr lang="en-US" b="1" dirty="0">
                <a:latin typeface="Times New Roman" pitchFamily="18" charset="0"/>
                <a:cs typeface="Times New Roman" pitchFamily="18" charset="0"/>
              </a:rPr>
              <a:t>Public utilities</a:t>
            </a:r>
            <a:r>
              <a:rPr lang="en-US" dirty="0">
                <a:latin typeface="Times New Roman" pitchFamily="18" charset="0"/>
                <a:cs typeface="Times New Roman" pitchFamily="18" charset="0"/>
              </a:rPr>
              <a:t>: Public utilities sometimes engage in fairly long-term perpetual forward contracts for the delivery of coal or natural gas. </a:t>
            </a:r>
          </a:p>
          <a:p>
            <a:r>
              <a:rPr lang="en-US" dirty="0">
                <a:latin typeface="Times New Roman" pitchFamily="18" charset="0"/>
                <a:cs typeface="Times New Roman" pitchFamily="18" charset="0"/>
              </a:rPr>
              <a:t>(2)	</a:t>
            </a:r>
            <a:r>
              <a:rPr lang="en-US" b="1" dirty="0">
                <a:latin typeface="Times New Roman" pitchFamily="18" charset="0"/>
                <a:cs typeface="Times New Roman" pitchFamily="18" charset="0"/>
              </a:rPr>
              <a:t>Savings-and-loan associations</a:t>
            </a:r>
            <a:r>
              <a:rPr lang="en-US" dirty="0">
                <a:latin typeface="Times New Roman" pitchFamily="18" charset="0"/>
                <a:cs typeface="Times New Roman" pitchFamily="18" charset="0"/>
              </a:rPr>
              <a:t>: A typical thrift institution might contract to deliver a pool of mortgages to another thrift in </a:t>
            </a:r>
            <a:r>
              <a:rPr lang="en-US" dirty="0" smtClean="0">
                <a:latin typeface="Times New Roman" pitchFamily="18" charset="0"/>
                <a:cs typeface="Times New Roman" pitchFamily="18" charset="0"/>
              </a:rPr>
              <a:t>90 </a:t>
            </a:r>
            <a:r>
              <a:rPr lang="en-US" dirty="0">
                <a:latin typeface="Times New Roman" pitchFamily="18" charset="0"/>
                <a:cs typeface="Times New Roman" pitchFamily="18" charset="0"/>
              </a:rPr>
              <a:t>days. </a:t>
            </a:r>
          </a:p>
          <a:p>
            <a:r>
              <a:rPr lang="en-US" dirty="0">
                <a:latin typeface="Times New Roman" pitchFamily="18" charset="0"/>
                <a:cs typeface="Times New Roman" pitchFamily="18" charset="0"/>
              </a:rPr>
              <a:t>(3)	</a:t>
            </a:r>
            <a:r>
              <a:rPr lang="en-US" b="1" dirty="0">
                <a:latin typeface="Times New Roman" pitchFamily="18" charset="0"/>
                <a:cs typeface="Times New Roman" pitchFamily="18" charset="0"/>
              </a:rPr>
              <a:t>Apparel or toy manufacturers</a:t>
            </a:r>
            <a:r>
              <a:rPr lang="en-US" dirty="0">
                <a:latin typeface="Times New Roman" pitchFamily="18" charset="0"/>
                <a:cs typeface="Times New Roman" pitchFamily="18" charset="0"/>
              </a:rPr>
              <a:t>: Stores often contract for the delivery of the “new fall line” in early spring. </a:t>
            </a:r>
          </a:p>
          <a:p>
            <a:r>
              <a:rPr lang="en-US" dirty="0">
                <a:latin typeface="Times New Roman" pitchFamily="18" charset="0"/>
                <a:cs typeface="Times New Roman" pitchFamily="18" charset="0"/>
              </a:rPr>
              <a:t>(4)	</a:t>
            </a:r>
            <a:r>
              <a:rPr lang="en-US" b="1" dirty="0">
                <a:latin typeface="Times New Roman" pitchFamily="18" charset="0"/>
                <a:cs typeface="Times New Roman" pitchFamily="18" charset="0"/>
              </a:rPr>
              <a:t>Import-–export businesses</a:t>
            </a:r>
            <a:r>
              <a:rPr lang="en-US" dirty="0">
                <a:latin typeface="Times New Roman" pitchFamily="18" charset="0"/>
                <a:cs typeface="Times New Roman" pitchFamily="18" charset="0"/>
              </a:rPr>
              <a:t>: A U.S. exporter may contract for the delivery of a foreign currency in sixty60 days, after it receives payment in the foreign currency for goods sold overseas.</a:t>
            </a:r>
          </a:p>
          <a:p>
            <a:endParaRPr lang="en-US" dirty="0">
              <a:latin typeface="Times New Roman" pitchFamily="18" charset="0"/>
              <a:cs typeface="Times New Roman" pitchFamily="18" charset="0"/>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04800" y="457200"/>
            <a:ext cx="8458200" cy="523220"/>
          </a:xfrm>
          <a:prstGeom prst="rect">
            <a:avLst/>
          </a:prstGeom>
        </p:spPr>
        <p:txBody>
          <a:bodyPr wrap="square">
            <a:spAutoFit/>
          </a:bodyPr>
          <a:lstStyle/>
          <a:p>
            <a:r>
              <a:rPr lang="en-US" sz="2800" b="1" dirty="0">
                <a:solidFill>
                  <a:schemeClr val="accent1"/>
                </a:solidFill>
                <a:latin typeface="Times New Roman" pitchFamily="18" charset="0"/>
                <a:cs typeface="Times New Roman" pitchFamily="18" charset="0"/>
              </a:rPr>
              <a:t>14.1	FUTURES VERSUS FORWARD MARKETS</a:t>
            </a:r>
            <a:endParaRPr lang="en-US" sz="2800" dirty="0">
              <a:solidFill>
                <a:schemeClr val="accent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a:t>
            </a:fld>
            <a:endParaRPr lang="en-US">
              <a:solidFill>
                <a:schemeClr val="accent6">
                  <a:lumMod val="20000"/>
                  <a:lumOff val="80000"/>
                </a:schemeClr>
              </a:solidFill>
            </a:endParaRPr>
          </a:p>
        </p:txBody>
      </p:sp>
    </p:spTree>
    <p:extLst>
      <p:ext uri="{BB962C8B-B14F-4D97-AF65-F5344CB8AC3E}">
        <p14:creationId xmlns:p14="http://schemas.microsoft.com/office/powerpoint/2010/main" val="253687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14.7</a:t>
            </a:r>
          </a:p>
        </p:txBody>
      </p:sp>
      <p:sp>
        <p:nvSpPr>
          <p:cNvPr id="3" name="Content Placeholder 2"/>
          <p:cNvSpPr>
            <a:spLocks noGrp="1"/>
          </p:cNvSpPr>
          <p:nvPr>
            <p:ph idx="1"/>
          </p:nvPr>
        </p:nvSpPr>
        <p:spPr/>
        <p:txBody>
          <a:bodyPr>
            <a:normAutofit/>
          </a:bodyPr>
          <a:lstStyle/>
          <a:p>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is assumed that (1) there are no associated costs for entering or liquidating a futures position (</a:t>
            </a:r>
            <a:r>
              <a:rPr lang="en-US" sz="1800" dirty="0" smtClean="0">
                <a:latin typeface="Times New Roman" pitchFamily="18" charset="0"/>
                <a:cs typeface="Times New Roman" pitchFamily="18" charset="0"/>
              </a:rPr>
              <a:t>e.g. </a:t>
            </a:r>
            <a:r>
              <a:rPr lang="en-US" sz="1800" dirty="0">
                <a:latin typeface="Times New Roman" pitchFamily="18" charset="0"/>
                <a:cs typeface="Times New Roman" pitchFamily="18" charset="0"/>
              </a:rPr>
              <a:t>commission costs or margin costs) and (2) a perfect correlation exists between the spot and futures price </a:t>
            </a:r>
            <a:r>
              <a:rPr lang="en-US" sz="1800" dirty="0" smtClean="0">
                <a:latin typeface="Times New Roman" pitchFamily="18" charset="0"/>
                <a:cs typeface="Times New Roman" pitchFamily="18" charset="0"/>
              </a:rPr>
              <a:t>movements (no basis risk)</a:t>
            </a:r>
          </a:p>
          <a:p>
            <a:endParaRPr lang="en-US" sz="1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2209800"/>
            <a:ext cx="504825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40</a:t>
            </a:fld>
            <a:endParaRPr lang="en-US">
              <a:solidFill>
                <a:schemeClr val="accent6">
                  <a:lumMod val="20000"/>
                  <a:lumOff val="80000"/>
                </a:schemeClr>
              </a:solidFill>
            </a:endParaRPr>
          </a:p>
        </p:txBody>
      </p:sp>
    </p:spTree>
    <p:extLst>
      <p:ext uri="{BB962C8B-B14F-4D97-AF65-F5344CB8AC3E}">
        <p14:creationId xmlns:p14="http://schemas.microsoft.com/office/powerpoint/2010/main" val="2037941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14.5.3	The Working Hedge Strategy</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Working hedge </a:t>
            </a:r>
            <a:r>
              <a:rPr lang="en-US" b="1" dirty="0" smtClean="0">
                <a:latin typeface="Times New Roman" pitchFamily="18" charset="0"/>
                <a:cs typeface="Times New Roman" pitchFamily="18" charset="0"/>
              </a:rPr>
              <a:t>strategy </a:t>
            </a:r>
            <a:r>
              <a:rPr lang="en-US" dirty="0" smtClean="0">
                <a:latin typeface="Times New Roman" pitchFamily="18" charset="0"/>
                <a:cs typeface="Times New Roman" pitchFamily="18" charset="0"/>
              </a:rPr>
              <a:t>makes </a:t>
            </a:r>
            <a:r>
              <a:rPr lang="en-US" dirty="0">
                <a:latin typeface="Times New Roman" pitchFamily="18" charset="0"/>
                <a:cs typeface="Times New Roman" pitchFamily="18" charset="0"/>
              </a:rPr>
              <a:t>explicit the speculative aspect of hedging. That is, in any hedged position the basis will not be constant over time. Therefore, the hedger in a certain sense is speculating on the future course of the basis.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This speculative aspect to hedging is exploited in Working’s model by simultaneously determining positions in the spot and futures markets in order to capture increased return arising from relative movements in spot and futures prices. </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41</a:t>
            </a:fld>
            <a:endParaRPr lang="en-US">
              <a:solidFill>
                <a:schemeClr val="accent6">
                  <a:lumMod val="20000"/>
                  <a:lumOff val="80000"/>
                </a:schemeClr>
              </a:solidFill>
            </a:endParaRPr>
          </a:p>
        </p:txBody>
      </p:sp>
    </p:spTree>
    <p:extLst>
      <p:ext uri="{BB962C8B-B14F-4D97-AF65-F5344CB8AC3E}">
        <p14:creationId xmlns:p14="http://schemas.microsoft.com/office/powerpoint/2010/main" val="1734687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latin typeface="Times New Roman" pitchFamily="18" charset="0"/>
                <a:cs typeface="Times New Roman" pitchFamily="18" charset="0"/>
              </a:rPr>
              <a:t>Figure 14-3 graphs a hypothetical basis relationship over time and designates the points considered indicative of large positive or negative basis.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18" y="2422524"/>
            <a:ext cx="6846482" cy="335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42</a:t>
            </a:fld>
            <a:endParaRPr lang="en-US">
              <a:solidFill>
                <a:schemeClr val="accent6">
                  <a:lumMod val="20000"/>
                  <a:lumOff val="80000"/>
                </a:schemeClr>
              </a:solidFill>
            </a:endParaRPr>
          </a:p>
        </p:txBody>
      </p:sp>
    </p:spTree>
    <p:extLst>
      <p:ext uri="{BB962C8B-B14F-4D97-AF65-F5344CB8AC3E}">
        <p14:creationId xmlns:p14="http://schemas.microsoft.com/office/powerpoint/2010/main" val="8005703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14.8</a:t>
            </a:r>
          </a:p>
        </p:txBody>
      </p:sp>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Assume </a:t>
            </a:r>
            <a:r>
              <a:rPr lang="en-US" dirty="0">
                <a:latin typeface="Times New Roman" pitchFamily="18" charset="0"/>
                <a:cs typeface="Times New Roman" pitchFamily="18" charset="0"/>
              </a:rPr>
              <a:t>that the manager of the well-diversified portfolio of stocks worth $7.5 million sees a difference between the stock-index futures price for the S&amp;P 500 near-term contract and the spot price of 2.85 (152.85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150.00) on July 1. Her portfolio is highly correlated with the S&amp;P 500 index, and she sells </a:t>
            </a:r>
            <a:r>
              <a:rPr lang="en-US" dirty="0" smtClean="0">
                <a:latin typeface="Times New Roman" pitchFamily="18" charset="0"/>
                <a:cs typeface="Times New Roman" pitchFamily="18" charset="0"/>
              </a:rPr>
              <a:t>98 </a:t>
            </a:r>
            <a:r>
              <a:rPr lang="en-US" dirty="0">
                <a:latin typeface="Times New Roman" pitchFamily="18" charset="0"/>
                <a:cs typeface="Times New Roman" pitchFamily="18" charset="0"/>
              </a:rPr>
              <a:t>contracts to achieve an approximately equally valued position in the futures. Table 14-75 summarizes the results of this hedge strategy one month later.</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43</a:t>
            </a:fld>
            <a:endParaRPr lang="en-US">
              <a:solidFill>
                <a:schemeClr val="accent6">
                  <a:lumMod val="20000"/>
                  <a:lumOff val="80000"/>
                </a:schemeClr>
              </a:solidFill>
            </a:endParaRPr>
          </a:p>
        </p:txBody>
      </p:sp>
    </p:spTree>
    <p:extLst>
      <p:ext uri="{BB962C8B-B14F-4D97-AF65-F5344CB8AC3E}">
        <p14:creationId xmlns:p14="http://schemas.microsoft.com/office/powerpoint/2010/main" val="278753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a:t>
            </a:r>
            <a:r>
              <a:rPr lang="en-US" dirty="0" smtClean="0">
                <a:latin typeface="Times New Roman" pitchFamily="18" charset="0"/>
                <a:cs typeface="Times New Roman" pitchFamily="18" charset="0"/>
              </a:rPr>
              <a:t>14.8 continued</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7300" y="1447800"/>
            <a:ext cx="61341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44</a:t>
            </a:fld>
            <a:endParaRPr lang="en-US">
              <a:solidFill>
                <a:schemeClr val="accent6">
                  <a:lumMod val="20000"/>
                  <a:lumOff val="80000"/>
                </a:schemeClr>
              </a:solidFill>
            </a:endParaRPr>
          </a:p>
        </p:txBody>
      </p:sp>
    </p:spTree>
    <p:extLst>
      <p:ext uri="{BB962C8B-B14F-4D97-AF65-F5344CB8AC3E}">
        <p14:creationId xmlns:p14="http://schemas.microsoft.com/office/powerpoint/2010/main" val="2999169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14.8 continued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 In order to evaluate </a:t>
                </a:r>
                <a:r>
                  <a:rPr lang="en-US" sz="2800" dirty="0">
                    <a:latin typeface="Times New Roman" pitchFamily="18" charset="0"/>
                    <a:cs typeface="Times New Roman" pitchFamily="18" charset="0"/>
                  </a:rPr>
                  <a:t>the Working strategy versus the classic one-to-one hedge, the following ex-post measure of hedging effectiveness (HE) has been suggested</a:t>
                </a:r>
                <a:r>
                  <a:rPr lang="en-US" sz="2800" dirty="0" smtClean="0">
                    <a:latin typeface="Times New Roman" pitchFamily="18" charset="0"/>
                    <a:cs typeface="Times New Roman" pitchFamily="18" charset="0"/>
                  </a:rPr>
                  <a:t>:</a:t>
                </a:r>
              </a:p>
              <a:p>
                <a:pPr algn="ctr"/>
                <a:r>
                  <a:rPr lang="en-US" sz="2800" dirty="0">
                    <a:latin typeface="Times New Roman" pitchFamily="18" charset="0"/>
                    <a:cs typeface="Times New Roman" pitchFamily="18" charset="0"/>
                  </a:rPr>
                  <a:t>GP =</a:t>
                </a:r>
                <a:r>
                  <a:rPr lang="en-US" sz="2800" dirty="0"/>
                  <a:t> </a:t>
                </a:r>
                <a:r>
                  <a:rPr lang="en-US" sz="2800" dirty="0" smtClean="0"/>
                  <a:t>,</a:t>
                </a:r>
                <a:r>
                  <a:rPr lang="en-US" sz="2800" dirty="0"/>
                  <a:t> </a:t>
                </a:r>
                <a14:m>
                  <m:oMath xmlns:m="http://schemas.openxmlformats.org/officeDocument/2006/math">
                    <m:d>
                      <m:dPr>
                        <m:ctrlPr>
                          <a:rPr lang="en-US" sz="2800" i="1">
                            <a:latin typeface="Cambria Math"/>
                          </a:rPr>
                        </m:ctrlPr>
                      </m:dPr>
                      <m:e>
                        <m:sSub>
                          <m:sSubPr>
                            <m:ctrlPr>
                              <a:rPr lang="en-US" sz="2800" i="1">
                                <a:latin typeface="Cambria Math"/>
                              </a:rPr>
                            </m:ctrlPr>
                          </m:sSubPr>
                          <m:e>
                            <m:r>
                              <a:rPr lang="en-US" sz="2800" i="1">
                                <a:latin typeface="Cambria Math"/>
                              </a:rPr>
                              <m:t>𝑆</m:t>
                            </m:r>
                          </m:e>
                          <m:sub>
                            <m:r>
                              <a:rPr lang="en-US" sz="2800">
                                <a:latin typeface="Cambria Math"/>
                              </a:rPr>
                              <m:t>2</m:t>
                            </m:r>
                          </m:sub>
                        </m:sSub>
                        <m:r>
                          <a:rPr lang="en-US" sz="2800">
                            <a:latin typeface="Cambria Math"/>
                          </a:rPr>
                          <m:t>−</m:t>
                        </m:r>
                        <m:sSub>
                          <m:sSubPr>
                            <m:ctrlPr>
                              <a:rPr lang="en-US" sz="2800" i="1">
                                <a:latin typeface="Cambria Math"/>
                              </a:rPr>
                            </m:ctrlPr>
                          </m:sSubPr>
                          <m:e>
                            <m:r>
                              <a:rPr lang="en-US" sz="2800" i="1">
                                <a:latin typeface="Cambria Math"/>
                              </a:rPr>
                              <m:t>𝑆</m:t>
                            </m:r>
                          </m:e>
                          <m:sub>
                            <m:r>
                              <a:rPr lang="en-US" sz="2800">
                                <a:latin typeface="Cambria Math"/>
                              </a:rPr>
                              <m:t>1</m:t>
                            </m:r>
                          </m:sub>
                        </m:sSub>
                        <m:r>
                          <a:rPr lang="en-US" sz="2800">
                            <a:latin typeface="Cambria Math"/>
                          </a:rPr>
                          <m:t>)−</m:t>
                        </m:r>
                        <m:r>
                          <a:rPr lang="en-US" sz="2800" i="1">
                            <a:latin typeface="Cambria Math"/>
                          </a:rPr>
                          <m:t>𝐻</m:t>
                        </m:r>
                        <m:r>
                          <a:rPr lang="en-US" sz="2800">
                            <a:latin typeface="Cambria Math"/>
                          </a:rPr>
                          <m:t>(</m:t>
                        </m:r>
                        <m:sSub>
                          <m:sSubPr>
                            <m:ctrlPr>
                              <a:rPr lang="en-US" sz="2800" i="1">
                                <a:latin typeface="Cambria Math"/>
                              </a:rPr>
                            </m:ctrlPr>
                          </m:sSubPr>
                          <m:e>
                            <m:r>
                              <a:rPr lang="en-US" sz="2800" i="1">
                                <a:latin typeface="Cambria Math"/>
                              </a:rPr>
                              <m:t>𝐹</m:t>
                            </m:r>
                          </m:e>
                          <m:sub>
                            <m:r>
                              <a:rPr lang="en-US" sz="2800">
                                <a:latin typeface="Cambria Math"/>
                              </a:rPr>
                              <m:t>2</m:t>
                            </m:r>
                          </m:sub>
                        </m:sSub>
                        <m:r>
                          <a:rPr lang="en-US" sz="2800">
                            <a:latin typeface="Cambria Math"/>
                          </a:rPr>
                          <m:t>−</m:t>
                        </m:r>
                        <m:sSub>
                          <m:sSubPr>
                            <m:ctrlPr>
                              <a:rPr lang="en-US" sz="2800" i="1">
                                <a:latin typeface="Cambria Math"/>
                              </a:rPr>
                            </m:ctrlPr>
                          </m:sSubPr>
                          <m:e>
                            <m:r>
                              <a:rPr lang="en-US" sz="2800" i="1">
                                <a:latin typeface="Cambria Math"/>
                              </a:rPr>
                              <m:t>𝐹</m:t>
                            </m:r>
                          </m:e>
                          <m:sub>
                            <m:r>
                              <a:rPr lang="en-US" sz="2800">
                                <a:latin typeface="Cambria Math"/>
                              </a:rPr>
                              <m:t>1</m:t>
                            </m:r>
                          </m:sub>
                        </m:sSub>
                      </m:e>
                    </m:d>
                  </m:oMath>
                </a14:m>
                <a:endParaRPr lang="en-US" sz="2800" dirty="0" smtClean="0">
                  <a:latin typeface="Times New Roman" pitchFamily="18" charset="0"/>
                  <a:cs typeface="Times New Roman" pitchFamily="18" charset="0"/>
                </a:endParaRPr>
              </a:p>
              <a:p>
                <a:pPr marL="0" indent="0">
                  <a:buNone/>
                </a:pPr>
                <a:endParaRPr lang="en-US" sz="2400" i="1" dirty="0" smtClean="0">
                  <a:latin typeface="Times New Roman" pitchFamily="18" charset="0"/>
                  <a:cs typeface="Times New Roman" pitchFamily="18" charset="0"/>
                </a:endParaRPr>
              </a:p>
              <a:p>
                <a:pPr marL="0" indent="0">
                  <a:buNone/>
                </a:pPr>
                <a:r>
                  <a:rPr lang="en-US" sz="2400" i="1" dirty="0" smtClean="0">
                    <a:latin typeface="Times New Roman" pitchFamily="18" charset="0"/>
                    <a:cs typeface="Times New Roman" pitchFamily="18" charset="0"/>
                  </a:rPr>
                  <a:t>GP </a:t>
                </a:r>
                <a:r>
                  <a:rPr lang="en-US" sz="2400" i="1" dirty="0">
                    <a:latin typeface="Times New Roman" pitchFamily="18" charset="0"/>
                    <a:cs typeface="Times New Roman" pitchFamily="18" charset="0"/>
                  </a:rPr>
                  <a:t>= gross profit;</a:t>
                </a:r>
              </a:p>
              <a:p>
                <a:pPr marL="0" indent="0">
                  <a:buNone/>
                </a:pPr>
                <a:r>
                  <a:rPr lang="en-US" sz="2400" i="1" dirty="0" smtClean="0">
                    <a:latin typeface="Times New Roman" pitchFamily="18" charset="0"/>
                    <a:cs typeface="Times New Roman" pitchFamily="18" charset="0"/>
                  </a:rPr>
                  <a:t>H </a:t>
                </a:r>
                <a:r>
                  <a:rPr lang="en-US" sz="2400" i="1" dirty="0">
                    <a:latin typeface="Times New Roman" pitchFamily="18" charset="0"/>
                    <a:cs typeface="Times New Roman" pitchFamily="18" charset="0"/>
                  </a:rPr>
                  <a:t>= hedge </a:t>
                </a:r>
                <a:r>
                  <a:rPr lang="en-US" sz="2400" i="1" dirty="0" smtClean="0">
                    <a:latin typeface="Times New Roman" pitchFamily="18" charset="0"/>
                    <a:cs typeface="Times New Roman" pitchFamily="18" charset="0"/>
                  </a:rPr>
                  <a:t>ratio</a:t>
                </a:r>
              </a:p>
              <a:p>
                <a:pPr marL="0" indent="0">
                  <a:buNone/>
                </a:pP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𝑆</m:t>
                        </m:r>
                      </m:e>
                      <m:sub>
                        <m:r>
                          <a:rPr lang="en-US" sz="2400" i="1">
                            <a:latin typeface="Cambria Math"/>
                          </a:rPr>
                          <m:t>2</m:t>
                        </m:r>
                      </m:sub>
                    </m:sSub>
                  </m:oMath>
                </a14:m>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beginning and end-of-period spot </a:t>
                </a:r>
                <a:r>
                  <a:rPr lang="en-US" sz="2400" i="1" dirty="0" smtClean="0">
                    <a:latin typeface="Times New Roman" pitchFamily="18" charset="0"/>
                    <a:cs typeface="Times New Roman" pitchFamily="18" charset="0"/>
                  </a:rPr>
                  <a:t>prices</a:t>
                </a:r>
                <a:endParaRPr lang="en-US" sz="2400" i="1" dirty="0">
                  <a:latin typeface="Times New Roman" pitchFamily="18" charset="0"/>
                  <a:cs typeface="Times New Roman" pitchFamily="18" charset="0"/>
                </a:endParaRPr>
              </a:p>
              <a:p>
                <a:pPr marL="0" indent="0">
                  <a:buNone/>
                </a:pPr>
                <a14:m>
                  <m:oMath xmlns:m="http://schemas.openxmlformats.org/officeDocument/2006/math">
                    <m:sSub>
                      <m:sSubPr>
                        <m:ctrlPr>
                          <a:rPr lang="en-US" sz="2400" i="1">
                            <a:latin typeface="Cambria Math"/>
                          </a:rPr>
                        </m:ctrlPr>
                      </m:sSubPr>
                      <m:e>
                        <m:r>
                          <a:rPr lang="en-US" sz="2400" i="1">
                            <a:latin typeface="Cambria Math"/>
                          </a:rPr>
                          <m:t>𝐹</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𝐹</m:t>
                        </m:r>
                      </m:e>
                      <m:sub>
                        <m:r>
                          <a:rPr lang="en-US" sz="2400" i="1">
                            <a:latin typeface="Cambria Math"/>
                          </a:rPr>
                          <m:t>2</m:t>
                        </m:r>
                      </m:sub>
                    </m:sSub>
                  </m:oMath>
                </a14:m>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 beginning and end-of-period futures prices</a:t>
                </a:r>
              </a:p>
              <a:p>
                <a:endParaRPr lang="en-US" sz="2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2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45</a:t>
            </a:fld>
            <a:endParaRPr lang="en-US">
              <a:solidFill>
                <a:schemeClr val="accent6">
                  <a:lumMod val="20000"/>
                  <a:lumOff val="80000"/>
                </a:schemeClr>
              </a:solidFill>
            </a:endParaRPr>
          </a:p>
        </p:txBody>
      </p:sp>
    </p:spTree>
    <p:extLst>
      <p:ext uri="{BB962C8B-B14F-4D97-AF65-F5344CB8AC3E}">
        <p14:creationId xmlns:p14="http://schemas.microsoft.com/office/powerpoint/2010/main" val="624948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14.5.4	</a:t>
            </a: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Johnson Minimum-Variance Hedge Strategy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10199"/>
              </a:xfrm>
            </p:spPr>
            <p:txBody>
              <a:bodyPr>
                <a:normAutofit/>
              </a:bodyPr>
              <a:lstStyle/>
              <a:p>
                <a:r>
                  <a:rPr lang="en-US" sz="2800" b="1" dirty="0" smtClean="0">
                    <a:latin typeface="Times New Roman" pitchFamily="18" charset="0"/>
                    <a:cs typeface="Times New Roman" pitchFamily="18" charset="0"/>
                  </a:rPr>
                  <a:t>Johnson </a:t>
                </a:r>
                <a:r>
                  <a:rPr lang="en-US" sz="2800" b="1" dirty="0">
                    <a:latin typeface="Times New Roman" pitchFamily="18" charset="0"/>
                    <a:cs typeface="Times New Roman" pitchFamily="18" charset="0"/>
                  </a:rPr>
                  <a:t>hedge model </a:t>
                </a:r>
                <a:r>
                  <a:rPr lang="en-US" sz="2800" dirty="0">
                    <a:latin typeface="Times New Roman" pitchFamily="18" charset="0"/>
                    <a:cs typeface="Times New Roman" pitchFamily="18" charset="0"/>
                  </a:rPr>
                  <a:t>(1960) retains the traditional objective of risk minimization but defines risk as the variance of return on a two-asset hedge portfolio. </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Johnson hedge model can be expressed in regression form </a:t>
                </a:r>
                <a:r>
                  <a:rPr lang="en-US" sz="2800" dirty="0" smtClean="0">
                    <a:latin typeface="Times New Roman" pitchFamily="18" charset="0"/>
                    <a:cs typeface="Times New Roman" pitchFamily="18" charset="0"/>
                  </a:rPr>
                  <a:t>as:</a:t>
                </a:r>
              </a:p>
              <a:p>
                <a:pPr algn="ctr"/>
                <a14:m>
                  <m:oMath xmlns:m="http://schemas.openxmlformats.org/officeDocument/2006/math">
                    <m:r>
                      <a:rPr lang="en-US" i="1">
                        <a:latin typeface="Cambria Math"/>
                      </a:rPr>
                      <m:t>𝛥</m:t>
                    </m:r>
                    <m:sSub>
                      <m:sSubPr>
                        <m:ctrlPr>
                          <a:rPr lang="en-US" i="1">
                            <a:latin typeface="Cambria Math"/>
                          </a:rPr>
                        </m:ctrlPr>
                      </m:sSubPr>
                      <m:e>
                        <m:r>
                          <a:rPr lang="en-US" i="1">
                            <a:latin typeface="Cambria Math"/>
                          </a:rPr>
                          <m:t>𝑆</m:t>
                        </m:r>
                      </m:e>
                      <m:sub>
                        <m:r>
                          <a:rPr lang="en-US" i="1">
                            <a:latin typeface="Cambria Math"/>
                          </a:rPr>
                          <m:t>𝑡</m:t>
                        </m:r>
                      </m:sub>
                    </m:sSub>
                  </m:oMath>
                </a14:m>
                <a:r>
                  <a:rPr lang="en-US" dirty="0" smtClean="0">
                    <a:latin typeface="Times New Roman" pitchFamily="18" charset="0"/>
                    <a:cs typeface="Times New Roman" pitchFamily="18" charset="0"/>
                  </a:rPr>
                  <a:t> = </a:t>
                </a:r>
                <a14:m>
                  <m:oMath xmlns:m="http://schemas.openxmlformats.org/officeDocument/2006/math">
                    <m:r>
                      <a:rPr lang="en-US" i="1">
                        <a:latin typeface="Cambria Math"/>
                      </a:rPr>
                      <m:t>𝑎</m:t>
                    </m:r>
                  </m:oMath>
                </a14:m>
                <a:r>
                  <a:rPr lang="en-US" i="1" dirty="0" smtClean="0">
                    <a:latin typeface="Times New Roman" pitchFamily="18" charset="0"/>
                    <a:cs typeface="Times New Roman" pitchFamily="18" charset="0"/>
                  </a:rPr>
                  <a:t>+ </a:t>
                </a:r>
                <a14:m>
                  <m:oMath xmlns:m="http://schemas.openxmlformats.org/officeDocument/2006/math">
                    <m:r>
                      <a:rPr lang="en-US" i="1">
                        <a:latin typeface="Cambria Math"/>
                      </a:rPr>
                      <m:t>𝐻</m:t>
                    </m:r>
                    <m:r>
                      <a:rPr lang="en-US" i="1">
                        <a:latin typeface="Cambria Math"/>
                      </a:rPr>
                      <m:t>𝛥</m:t>
                    </m:r>
                    <m:sSub>
                      <m:sSubPr>
                        <m:ctrlPr>
                          <a:rPr lang="en-US" i="1">
                            <a:latin typeface="Cambria Math"/>
                          </a:rPr>
                        </m:ctrlPr>
                      </m:sSubPr>
                      <m:e>
                        <m:r>
                          <a:rPr lang="en-US" i="1">
                            <a:latin typeface="Cambria Math"/>
                          </a:rPr>
                          <m:t>𝐹</m:t>
                        </m:r>
                      </m:e>
                      <m:sub>
                        <m:r>
                          <a:rPr lang="en-US" i="1">
                            <a:latin typeface="Cambria Math"/>
                          </a:rPr>
                          <m:t>𝑡</m:t>
                        </m:r>
                      </m:sub>
                    </m:sSub>
                  </m:oMath>
                </a14:m>
                <a:r>
                  <a:rPr lang="en-US" dirty="0" smtClean="0">
                    <a:latin typeface="Times New Roman" pitchFamily="18" charset="0"/>
                    <a:cs typeface="Times New Roman" pitchFamily="18" charset="0"/>
                  </a:rPr>
                  <a:t>+ </a:t>
                </a:r>
                <a14:m>
                  <m:oMath xmlns:m="http://schemas.openxmlformats.org/officeDocument/2006/math">
                    <m:sSub>
                      <m:sSubPr>
                        <m:ctrlPr>
                          <a:rPr lang="en-US" i="1">
                            <a:latin typeface="Cambria Math"/>
                          </a:rPr>
                        </m:ctrlPr>
                      </m:sSubPr>
                      <m:e>
                        <m:r>
                          <a:rPr lang="en-US" i="1">
                            <a:latin typeface="Cambria Math"/>
                          </a:rPr>
                          <m:t>𝑒</m:t>
                        </m:r>
                      </m:e>
                      <m:sub>
                        <m:r>
                          <a:rPr lang="en-US" i="1">
                            <a:latin typeface="Cambria Math"/>
                          </a:rPr>
                          <m:t>𝑡</m:t>
                        </m:r>
                      </m:sub>
                    </m:sSub>
                  </m:oMath>
                </a14:m>
                <a:endParaRPr lang="en-US" dirty="0" smtClean="0">
                  <a:latin typeface="Times New Roman" pitchFamily="18" charset="0"/>
                  <a:cs typeface="Times New Roman" pitchFamily="18" charset="0"/>
                </a:endParaRPr>
              </a:p>
              <a:p>
                <a14:m>
                  <m:oMath xmlns:m="http://schemas.openxmlformats.org/officeDocument/2006/math">
                    <m:r>
                      <a:rPr lang="en-US" sz="2000" i="1">
                        <a:latin typeface="Cambria Math"/>
                      </a:rPr>
                      <m:t>𝛥</m:t>
                    </m:r>
                    <m:sSub>
                      <m:sSubPr>
                        <m:ctrlPr>
                          <a:rPr lang="en-US" sz="2000" i="1">
                            <a:latin typeface="Cambria Math"/>
                          </a:rPr>
                        </m:ctrlPr>
                      </m:sSubPr>
                      <m:e>
                        <m:r>
                          <a:rPr lang="en-US" sz="2000" i="1">
                            <a:latin typeface="Cambria Math"/>
                          </a:rPr>
                          <m:t>𝑆</m:t>
                        </m:r>
                      </m:e>
                      <m:sub>
                        <m:r>
                          <a:rPr lang="en-US" sz="2000" i="1">
                            <a:latin typeface="Cambria Math"/>
                          </a:rPr>
                          <m:t>𝑡</m:t>
                        </m:r>
                      </m:sub>
                    </m:sSub>
                    <m:r>
                      <a:rPr lang="en-US" sz="2000" i="1">
                        <a:latin typeface="Cambria Math"/>
                      </a:rPr>
                      <m:t> </m:t>
                    </m:r>
                  </m:oMath>
                </a14:m>
                <a:r>
                  <a:rPr lang="en-US" sz="2000" dirty="0" smtClean="0">
                    <a:latin typeface="Times New Roman" pitchFamily="18" charset="0"/>
                    <a:cs typeface="Times New Roman" pitchFamily="18" charset="0"/>
                  </a:rPr>
                  <a:t> = change </a:t>
                </a:r>
                <a:r>
                  <a:rPr lang="en-US" sz="2000" dirty="0">
                    <a:latin typeface="Times New Roman" pitchFamily="18" charset="0"/>
                    <a:cs typeface="Times New Roman" pitchFamily="18" charset="0"/>
                  </a:rPr>
                  <a:t>in the spot price at time </a:t>
                </a:r>
                <a:r>
                  <a:rPr lang="en-US" sz="2000" dirty="0" smtClean="0">
                    <a:latin typeface="Times New Roman" pitchFamily="18" charset="0"/>
                    <a:cs typeface="Times New Roman" pitchFamily="18" charset="0"/>
                  </a:rPr>
                  <a:t>t</a:t>
                </a:r>
              </a:p>
              <a:p>
                <a14:m>
                  <m:oMath xmlns:m="http://schemas.openxmlformats.org/officeDocument/2006/math">
                    <m:r>
                      <a:rPr lang="en-US" sz="2000" i="1">
                        <a:latin typeface="Cambria Math"/>
                      </a:rPr>
                      <m:t>𝛥</m:t>
                    </m:r>
                    <m:sSub>
                      <m:sSubPr>
                        <m:ctrlPr>
                          <a:rPr lang="en-US" sz="2000" i="1">
                            <a:latin typeface="Cambria Math"/>
                          </a:rPr>
                        </m:ctrlPr>
                      </m:sSubPr>
                      <m:e>
                        <m:r>
                          <a:rPr lang="en-US" sz="2000" i="1">
                            <a:latin typeface="Cambria Math"/>
                          </a:rPr>
                          <m:t>𝐹</m:t>
                        </m:r>
                      </m:e>
                      <m:sub>
                        <m:r>
                          <a:rPr lang="en-US" sz="2000" i="1">
                            <a:latin typeface="Cambria Math"/>
                          </a:rPr>
                          <m:t>𝑡</m:t>
                        </m:r>
                      </m:sub>
                    </m:sSub>
                  </m:oMath>
                </a14:m>
                <a:r>
                  <a:rPr lang="en-US" sz="2000" dirty="0" smtClean="0">
                    <a:latin typeface="Times New Roman" pitchFamily="18" charset="0"/>
                    <a:cs typeface="Times New Roman" pitchFamily="18" charset="0"/>
                  </a:rPr>
                  <a:t>= Change in the futures price at time t</a:t>
                </a:r>
              </a:p>
              <a:p>
                <a:r>
                  <a:rPr lang="en-US" sz="2000" i="1" dirty="0" smtClean="0">
                    <a:latin typeface="Times New Roman" pitchFamily="18" charset="0"/>
                    <a:cs typeface="Times New Roman" pitchFamily="18" charset="0"/>
                  </a:rPr>
                  <a:t>a=  </a:t>
                </a:r>
                <a:r>
                  <a:rPr lang="en-US" sz="2000" dirty="0" smtClean="0">
                    <a:latin typeface="Times New Roman" pitchFamily="18" charset="0"/>
                    <a:cs typeface="Times New Roman" pitchFamily="18" charset="0"/>
                  </a:rPr>
                  <a:t>constant</a:t>
                </a:r>
              </a:p>
              <a:p>
                <a:r>
                  <a:rPr lang="en-US" sz="2000" i="1" dirty="0" smtClean="0">
                    <a:latin typeface="Times New Roman" pitchFamily="18" charset="0"/>
                    <a:cs typeface="Times New Roman" pitchFamily="18" charset="0"/>
                  </a:rPr>
                  <a:t>H= </a:t>
                </a:r>
                <a:r>
                  <a:rPr lang="en-US" sz="2000" dirty="0" smtClean="0">
                    <a:latin typeface="Times New Roman" pitchFamily="18" charset="0"/>
                    <a:cs typeface="Times New Roman" pitchFamily="18" charset="0"/>
                  </a:rPr>
                  <a:t>Hedge Ratio</a:t>
                </a:r>
              </a:p>
              <a:p>
                <a14:m>
                  <m:oMath xmlns:m="http://schemas.openxmlformats.org/officeDocument/2006/math">
                    <m:sSub>
                      <m:sSubPr>
                        <m:ctrlPr>
                          <a:rPr lang="en-US" sz="2000" i="1">
                            <a:latin typeface="Cambria Math"/>
                          </a:rPr>
                        </m:ctrlPr>
                      </m:sSubPr>
                      <m:e>
                        <m:r>
                          <a:rPr lang="en-US" sz="2000" i="1">
                            <a:latin typeface="Cambria Math"/>
                          </a:rPr>
                          <m:t>𝑒</m:t>
                        </m:r>
                      </m:e>
                      <m:sub>
                        <m:r>
                          <a:rPr lang="en-US" sz="2000" i="1">
                            <a:latin typeface="Cambria Math"/>
                          </a:rPr>
                          <m:t>𝑡</m:t>
                        </m:r>
                      </m:sub>
                    </m:sSub>
                  </m:oMath>
                </a14:m>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residual term at time t</a:t>
                </a:r>
                <a:endParaRPr lang="en-US" sz="2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10199"/>
              </a:xfrm>
              <a:blipFill rotWithShape="1">
                <a:blip r:embed="rId2"/>
                <a:stretch>
                  <a:fillRect l="-593" t="-11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46</a:t>
            </a:fld>
            <a:endParaRPr lang="en-US">
              <a:solidFill>
                <a:schemeClr val="accent6">
                  <a:lumMod val="20000"/>
                  <a:lumOff val="80000"/>
                </a:schemeClr>
              </a:solidFill>
            </a:endParaRPr>
          </a:p>
        </p:txBody>
      </p:sp>
    </p:spTree>
    <p:extLst>
      <p:ext uri="{BB962C8B-B14F-4D97-AF65-F5344CB8AC3E}">
        <p14:creationId xmlns:p14="http://schemas.microsoft.com/office/powerpoint/2010/main" val="2083562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itchFamily="18" charset="0"/>
                <a:cs typeface="Times New Roman" pitchFamily="18" charset="0"/>
              </a:rPr>
              <a:t>14.5.4	 The Johnson Minimum-Variance Hedge Strategy</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Furthermore, the hedge ratio measure can be better understood by defining it in terms of its components:</a:t>
                </a:r>
              </a:p>
              <a:p>
                <a:pPr algn="ctr"/>
                <a14:m>
                  <m:oMath xmlns:m="http://schemas.openxmlformats.org/officeDocument/2006/math">
                    <m:f>
                      <m:fPr>
                        <m:ctrlPr>
                          <a:rPr lang="en-US" i="1">
                            <a:latin typeface="Cambria Math"/>
                          </a:rPr>
                        </m:ctrlPr>
                      </m:fPr>
                      <m:num>
                        <m:sSubSup>
                          <m:sSubSupPr>
                            <m:ctrlPr>
                              <a:rPr lang="en-US" i="1">
                                <a:latin typeface="Cambria Math"/>
                              </a:rPr>
                            </m:ctrlPr>
                          </m:sSubSupPr>
                          <m:e>
                            <m:r>
                              <a:rPr lang="en-US" i="1">
                                <a:latin typeface="Cambria Math"/>
                              </a:rPr>
                              <m:t>𝑋</m:t>
                            </m:r>
                          </m:e>
                          <m:sub>
                            <m:r>
                              <a:rPr lang="en-US" i="1">
                                <a:latin typeface="Cambria Math"/>
                              </a:rPr>
                              <m:t>𝑓</m:t>
                            </m:r>
                          </m:sub>
                          <m:sup>
                            <m:r>
                              <a:rPr lang="en-US">
                                <a:latin typeface="Cambria Math"/>
                              </a:rPr>
                              <m:t>∗</m:t>
                            </m:r>
                          </m:sup>
                        </m:sSubSup>
                      </m:num>
                      <m:den>
                        <m:sSub>
                          <m:sSubPr>
                            <m:ctrlPr>
                              <a:rPr lang="en-US" i="1">
                                <a:latin typeface="Cambria Math"/>
                              </a:rPr>
                            </m:ctrlPr>
                          </m:sSubPr>
                          <m:e>
                            <m:r>
                              <a:rPr lang="en-US" i="1">
                                <a:latin typeface="Cambria Math"/>
                              </a:rPr>
                              <m:t>𝑋</m:t>
                            </m:r>
                          </m:e>
                          <m:sub>
                            <m:r>
                              <a:rPr lang="en-US" i="1">
                                <a:latin typeface="Cambria Math"/>
                              </a:rPr>
                              <m:t>𝑠</m:t>
                            </m:r>
                          </m:sub>
                        </m:sSub>
                      </m:den>
                    </m:f>
                  </m:oMath>
                </a14:m>
                <a:r>
                  <a:rPr lang="en-US" dirty="0" smtClean="0">
                    <a:latin typeface="Times New Roman" pitchFamily="18" charset="0"/>
                    <a:cs typeface="Times New Roman" pitchFamily="18" charset="0"/>
                  </a:rPr>
                  <a:t> = -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𝜎</m:t>
                            </m:r>
                          </m:e>
                          <m:sub>
                            <m:r>
                              <a:rPr lang="en-US" i="1">
                                <a:latin typeface="Cambria Math"/>
                              </a:rPr>
                              <m:t>𝛥</m:t>
                            </m:r>
                            <m:r>
                              <a:rPr lang="en-US" i="1">
                                <a:latin typeface="Cambria Math"/>
                              </a:rPr>
                              <m:t>𝑆</m:t>
                            </m:r>
                            <m:r>
                              <a:rPr lang="en-US">
                                <a:latin typeface="Cambria Math"/>
                              </a:rPr>
                              <m:t>,</m:t>
                            </m:r>
                            <m:r>
                              <a:rPr lang="en-US" i="1">
                                <a:latin typeface="Cambria Math"/>
                              </a:rPr>
                              <m:t>𝛥</m:t>
                            </m:r>
                            <m:r>
                              <a:rPr lang="en-US" i="1">
                                <a:latin typeface="Cambria Math"/>
                              </a:rPr>
                              <m:t>𝐹</m:t>
                            </m:r>
                          </m:sub>
                        </m:sSub>
                      </m:num>
                      <m:den>
                        <m:sSubSup>
                          <m:sSubSupPr>
                            <m:ctrlPr>
                              <a:rPr lang="en-US" i="1">
                                <a:latin typeface="Cambria Math"/>
                              </a:rPr>
                            </m:ctrlPr>
                          </m:sSubSupPr>
                          <m:e>
                            <m:r>
                              <a:rPr lang="en-US" i="1">
                                <a:latin typeface="Cambria Math"/>
                              </a:rPr>
                              <m:t>𝜎</m:t>
                            </m:r>
                          </m:e>
                          <m:sub>
                            <m:r>
                              <a:rPr lang="en-US" i="1">
                                <a:latin typeface="Cambria Math"/>
                              </a:rPr>
                              <m:t>𝛥</m:t>
                            </m:r>
                            <m:r>
                              <a:rPr lang="en-US" i="1">
                                <a:latin typeface="Cambria Math"/>
                              </a:rPr>
                              <m:t>𝐹</m:t>
                            </m:r>
                          </m:sub>
                          <m:sup>
                            <m:r>
                              <a:rPr lang="en-US">
                                <a:latin typeface="Cambria Math"/>
                              </a:rPr>
                              <m:t>2</m:t>
                            </m:r>
                          </m:sup>
                        </m:sSubSup>
                      </m:den>
                    </m:f>
                  </m:oMath>
                </a14:m>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H</a:t>
                </a:r>
              </a:p>
              <a:p>
                <a14:m>
                  <m:oMath xmlns:m="http://schemas.openxmlformats.org/officeDocument/2006/math">
                    <m:sSubSup>
                      <m:sSubSupPr>
                        <m:ctrlPr>
                          <a:rPr lang="en-US" sz="2400" i="1">
                            <a:latin typeface="Cambria Math"/>
                          </a:rPr>
                        </m:ctrlPr>
                      </m:sSubSupPr>
                      <m:e>
                        <m:r>
                          <a:rPr lang="en-US" sz="2400" i="1">
                            <a:latin typeface="Cambria Math"/>
                          </a:rPr>
                          <m:t>𝑋</m:t>
                        </m:r>
                      </m:e>
                      <m:sub>
                        <m:r>
                          <a:rPr lang="en-US" sz="2400" i="1">
                            <a:latin typeface="Cambria Math"/>
                          </a:rPr>
                          <m:t>𝑓</m:t>
                        </m:r>
                      </m:sub>
                      <m:sup>
                        <m:r>
                          <a:rPr lang="en-US" sz="2400">
                            <a:latin typeface="Cambria Math"/>
                          </a:rPr>
                          <m:t>∗</m:t>
                        </m:r>
                      </m:sup>
                    </m:sSubSup>
                    <m:r>
                      <a:rPr lang="en-US" sz="2400" b="0" i="0" smtClean="0">
                        <a:latin typeface="Cambria Math"/>
                      </a:rPr>
                      <m:t> </m:t>
                    </m:r>
                    <m:r>
                      <m:rPr>
                        <m:sty m:val="p"/>
                      </m:rPr>
                      <a:rPr lang="en-US" sz="2400" b="0" i="0" smtClean="0">
                        <a:latin typeface="Cambria Math"/>
                      </a:rPr>
                      <m:t>and</m:t>
                    </m:r>
                    <m:r>
                      <a:rPr lang="en-US" sz="2400" b="0" i="0" smtClean="0">
                        <a:latin typeface="Cambria Math"/>
                      </a:rPr>
                      <m:t> </m:t>
                    </m:r>
                    <m:sSub>
                      <m:sSubPr>
                        <m:ctrlPr>
                          <a:rPr lang="en-US" sz="2400" i="1">
                            <a:latin typeface="Cambria Math"/>
                          </a:rPr>
                        </m:ctrlPr>
                      </m:sSubPr>
                      <m:e>
                        <m:r>
                          <a:rPr lang="en-US" sz="2400" i="1">
                            <a:latin typeface="Cambria Math"/>
                          </a:rPr>
                          <m:t>𝑋</m:t>
                        </m:r>
                      </m:e>
                      <m:sub>
                        <m:r>
                          <a:rPr lang="en-US" sz="2400" i="1">
                            <a:latin typeface="Cambria Math"/>
                          </a:rPr>
                          <m:t>𝑠</m:t>
                        </m:r>
                      </m:sub>
                    </m:sSub>
                  </m:oMath>
                </a14:m>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the dollar amount invested in futures and </a:t>
                </a:r>
                <a:r>
                  <a:rPr lang="en-US" sz="2400" dirty="0" smtClean="0">
                    <a:latin typeface="Times New Roman" pitchFamily="18" charset="0"/>
                    <a:cs typeface="Times New Roman" pitchFamily="18" charset="0"/>
                  </a:rPr>
                  <a:t>spot</a:t>
                </a:r>
              </a:p>
              <a:p>
                <a14:m>
                  <m:oMath xmlns:m="http://schemas.openxmlformats.org/officeDocument/2006/math">
                    <m:sSub>
                      <m:sSubPr>
                        <m:ctrlPr>
                          <a:rPr lang="en-US" sz="2400" i="1">
                            <a:latin typeface="Cambria Math"/>
                          </a:rPr>
                        </m:ctrlPr>
                      </m:sSubPr>
                      <m:e>
                        <m:r>
                          <a:rPr lang="en-US" sz="2400" i="1">
                            <a:latin typeface="Cambria Math"/>
                          </a:rPr>
                          <m:t>𝜎</m:t>
                        </m:r>
                      </m:e>
                      <m:sub>
                        <m:r>
                          <a:rPr lang="en-US" sz="2400" i="1">
                            <a:latin typeface="Cambria Math"/>
                          </a:rPr>
                          <m:t>𝛥</m:t>
                        </m:r>
                        <m:r>
                          <a:rPr lang="en-US" sz="2400" i="1">
                            <a:latin typeface="Cambria Math"/>
                          </a:rPr>
                          <m:t>𝑆</m:t>
                        </m:r>
                        <m:r>
                          <a:rPr lang="en-US" sz="2400">
                            <a:latin typeface="Cambria Math"/>
                          </a:rPr>
                          <m:t>,</m:t>
                        </m:r>
                        <m:r>
                          <a:rPr lang="en-US" sz="2400" i="1">
                            <a:latin typeface="Cambria Math"/>
                          </a:rPr>
                          <m:t>𝛥</m:t>
                        </m:r>
                        <m:r>
                          <a:rPr lang="en-US" sz="2400" i="1">
                            <a:latin typeface="Cambria Math"/>
                          </a:rPr>
                          <m:t>𝐹</m:t>
                        </m:r>
                      </m:sub>
                    </m:sSub>
                  </m:oMath>
                </a14:m>
                <a:r>
                  <a:rPr lang="en-US" sz="2400" dirty="0">
                    <a:latin typeface="Times New Roman" pitchFamily="18" charset="0"/>
                    <a:cs typeface="Times New Roman" pitchFamily="18" charset="0"/>
                  </a:rPr>
                  <a:t> = the covariance of spot and futures price </a:t>
                </a:r>
                <a:r>
                  <a:rPr lang="en-US" sz="2400" dirty="0" smtClean="0">
                    <a:latin typeface="Times New Roman" pitchFamily="18" charset="0"/>
                    <a:cs typeface="Times New Roman" pitchFamily="18" charset="0"/>
                  </a:rPr>
                  <a:t>changes</a:t>
                </a:r>
              </a:p>
              <a:p>
                <a14:m>
                  <m:oMath xmlns:m="http://schemas.openxmlformats.org/officeDocument/2006/math">
                    <m:sSubSup>
                      <m:sSubSupPr>
                        <m:ctrlPr>
                          <a:rPr lang="en-US" sz="2400" i="1">
                            <a:latin typeface="Cambria Math"/>
                          </a:rPr>
                        </m:ctrlPr>
                      </m:sSubSupPr>
                      <m:e>
                        <m:r>
                          <a:rPr lang="en-US" sz="2400" i="1">
                            <a:latin typeface="Cambria Math"/>
                          </a:rPr>
                          <m:t>𝜎</m:t>
                        </m:r>
                      </m:e>
                      <m:sub>
                        <m:r>
                          <a:rPr lang="en-US" sz="2400" i="1">
                            <a:latin typeface="Cambria Math"/>
                          </a:rPr>
                          <m:t>𝛥</m:t>
                        </m:r>
                        <m:r>
                          <a:rPr lang="en-US" sz="2400" i="1">
                            <a:latin typeface="Cambria Math"/>
                          </a:rPr>
                          <m:t>𝐹</m:t>
                        </m:r>
                        <m:r>
                          <a:rPr lang="en-US" sz="2400" b="0" i="1" smtClean="0">
                            <a:latin typeface="Cambria Math"/>
                          </a:rPr>
                          <m:t> </m:t>
                        </m:r>
                      </m:sub>
                      <m:sup>
                        <m:r>
                          <a:rPr lang="en-US" sz="2400">
                            <a:latin typeface="Cambria Math"/>
                          </a:rPr>
                          <m:t>2</m:t>
                        </m:r>
                      </m:sup>
                    </m:sSubSup>
                  </m:oMath>
                </a14:m>
                <a:r>
                  <a:rPr lang="en-US" sz="2400" dirty="0">
                    <a:latin typeface="Times New Roman" pitchFamily="18" charset="0"/>
                    <a:cs typeface="Times New Roman" pitchFamily="18" charset="0"/>
                  </a:rPr>
                  <a:t>= the variance of futures price </a:t>
                </a:r>
                <a:r>
                  <a:rPr lang="en-US" sz="2400" dirty="0" smtClean="0">
                    <a:latin typeface="Times New Roman" pitchFamily="18" charset="0"/>
                    <a:cs typeface="Times New Roman" pitchFamily="18" charset="0"/>
                  </a:rPr>
                  <a:t>changes</a:t>
                </a:r>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47</a:t>
            </a:fld>
            <a:endParaRPr lang="en-US">
              <a:solidFill>
                <a:schemeClr val="accent6">
                  <a:lumMod val="20000"/>
                  <a:lumOff val="80000"/>
                </a:schemeClr>
              </a:solidFill>
            </a:endParaRPr>
          </a:p>
        </p:txBody>
      </p:sp>
    </p:spTree>
    <p:extLst>
      <p:ext uri="{BB962C8B-B14F-4D97-AF65-F5344CB8AC3E}">
        <p14:creationId xmlns:p14="http://schemas.microsoft.com/office/powerpoint/2010/main" val="2444104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itchFamily="18" charset="0"/>
                <a:cs typeface="Times New Roman" pitchFamily="18" charset="0"/>
              </a:rPr>
              <a:t>14.5.4	 The Johnson Minimum-Variance Hedge Strategy</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Johnson’s hedging-effectiveness measure can be ascertained by first establishing the following expression:</a:t>
                </a:r>
              </a:p>
              <a:p>
                <a:pPr algn="ctr"/>
                <a:r>
                  <a:rPr lang="en-US" dirty="0">
                    <a:latin typeface="Times New Roman" pitchFamily="18" charset="0"/>
                    <a:cs typeface="Times New Roman" pitchFamily="18" charset="0"/>
                  </a:rPr>
                  <a:t>HE = 1  </a:t>
                </a:r>
                <a:r>
                  <a:rPr lang="en-US" dirty="0" smtClean="0">
                    <a:latin typeface="Times New Roman" pitchFamily="18" charset="0"/>
                    <a:cs typeface="Times New Roman" pitchFamily="18" charset="0"/>
                  </a:rPr>
                  <a:t>- </a:t>
                </a: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𝑉</m:t>
                            </m:r>
                          </m:e>
                          <m:sub>
                            <m:r>
                              <a:rPr lang="en-US" i="1">
                                <a:latin typeface="Cambria Math"/>
                              </a:rPr>
                              <m:t>𝐻</m:t>
                            </m:r>
                          </m:sub>
                        </m:sSub>
                      </m:num>
                      <m:den>
                        <m:sSub>
                          <m:sSubPr>
                            <m:ctrlPr>
                              <a:rPr lang="en-US" i="1">
                                <a:latin typeface="Cambria Math"/>
                              </a:rPr>
                            </m:ctrlPr>
                          </m:sSubPr>
                          <m:e>
                            <m:r>
                              <a:rPr lang="en-US" i="1">
                                <a:latin typeface="Cambria Math"/>
                              </a:rPr>
                              <m:t>𝑉</m:t>
                            </m:r>
                          </m:e>
                          <m:sub>
                            <m:r>
                              <a:rPr lang="en-US" i="1">
                                <a:latin typeface="Cambria Math"/>
                              </a:rPr>
                              <m:t>𝑢</m:t>
                            </m:r>
                          </m:sub>
                        </m:sSub>
                      </m:den>
                    </m:f>
                  </m:oMath>
                </a14:m>
                <a:r>
                  <a:rPr lang="en-US" dirty="0" smtClean="0">
                    <a:latin typeface="Times New Roman" pitchFamily="18" charset="0"/>
                    <a:cs typeface="Times New Roman" pitchFamily="18" charset="0"/>
                  </a:rPr>
                  <a:t> </a:t>
                </a:r>
              </a:p>
              <a:p>
                <a14:m>
                  <m:oMath xmlns:m="http://schemas.openxmlformats.org/officeDocument/2006/math">
                    <m:sSub>
                      <m:sSubPr>
                        <m:ctrlPr>
                          <a:rPr lang="en-US" sz="2400" i="1">
                            <a:latin typeface="Cambria Math"/>
                          </a:rPr>
                        </m:ctrlPr>
                      </m:sSubPr>
                      <m:e>
                        <m:r>
                          <a:rPr lang="en-US" sz="2400" i="1">
                            <a:latin typeface="Cambria Math"/>
                          </a:rPr>
                          <m:t>𝑉</m:t>
                        </m:r>
                      </m:e>
                      <m:sub>
                        <m:r>
                          <a:rPr lang="en-US" sz="2400" i="1">
                            <a:latin typeface="Cambria Math"/>
                          </a:rPr>
                          <m:t>𝑢</m:t>
                        </m:r>
                      </m:sub>
                    </m:sSub>
                  </m:oMath>
                </a14:m>
                <a:r>
                  <a:rPr lang="en-US" sz="2400" dirty="0">
                    <a:latin typeface="Times New Roman" pitchFamily="18" charset="0"/>
                    <a:cs typeface="Times New Roman" pitchFamily="18" charset="0"/>
                  </a:rPr>
                  <a:t>= variance of the unhedged spot position </a:t>
                </a:r>
                <a:r>
                  <a:rPr lang="en-US" sz="2400" dirty="0" smtClean="0">
                    <a:latin typeface="Times New Roman" pitchFamily="18" charset="0"/>
                    <a:cs typeface="Times New Roman" pitchFamily="18" charset="0"/>
                  </a:rPr>
                  <a:t>= </a:t>
                </a:r>
                <a14:m>
                  <m:oMath xmlns:m="http://schemas.openxmlformats.org/officeDocument/2006/math">
                    <m:sSubSup>
                      <m:sSubSupPr>
                        <m:ctrlPr>
                          <a:rPr lang="en-US" sz="2400" i="1">
                            <a:latin typeface="Cambria Math"/>
                          </a:rPr>
                        </m:ctrlPr>
                      </m:sSubSupPr>
                      <m:e>
                        <m:r>
                          <a:rPr lang="en-US" sz="2400" i="1">
                            <a:latin typeface="Cambria Math"/>
                          </a:rPr>
                          <m:t>𝑋</m:t>
                        </m:r>
                      </m:e>
                      <m:sub>
                        <m:r>
                          <a:rPr lang="en-US" sz="2400" i="1">
                            <a:latin typeface="Cambria Math"/>
                          </a:rPr>
                          <m:t>𝑠</m:t>
                        </m:r>
                      </m:sub>
                      <m:sup>
                        <m:r>
                          <a:rPr lang="en-US" sz="2400">
                            <a:latin typeface="Cambria Math"/>
                          </a:rPr>
                          <m:t>2</m:t>
                        </m:r>
                      </m:sup>
                    </m:sSubSup>
                    <m:sSubSup>
                      <m:sSubSupPr>
                        <m:ctrlPr>
                          <a:rPr lang="en-US" sz="2400" i="1">
                            <a:latin typeface="Cambria Math"/>
                          </a:rPr>
                        </m:ctrlPr>
                      </m:sSubSupPr>
                      <m:e>
                        <m:r>
                          <a:rPr lang="en-US" sz="2400" i="1">
                            <a:latin typeface="Cambria Math"/>
                          </a:rPr>
                          <m:t>𝜎</m:t>
                        </m:r>
                      </m:e>
                      <m:sub>
                        <m:r>
                          <a:rPr lang="en-US" sz="2400" i="1">
                            <a:latin typeface="Cambria Math"/>
                          </a:rPr>
                          <m:t>𝛥</m:t>
                        </m:r>
                        <m:r>
                          <a:rPr lang="en-US" sz="2400" i="1">
                            <a:latin typeface="Cambria Math"/>
                          </a:rPr>
                          <m:t>𝑆</m:t>
                        </m:r>
                      </m:sub>
                      <m:sup>
                        <m:r>
                          <a:rPr lang="en-US" sz="2400">
                            <a:latin typeface="Cambria Math"/>
                          </a:rPr>
                          <m:t>2</m:t>
                        </m:r>
                      </m:sup>
                    </m:sSubSup>
                  </m:oMath>
                </a14:m>
                <a:endParaRPr lang="en-US" sz="2400" dirty="0">
                  <a:latin typeface="Times New Roman" pitchFamily="18" charset="0"/>
                  <a:cs typeface="Times New Roman" pitchFamily="18" charset="0"/>
                </a:endParaRPr>
              </a:p>
              <a:p>
                <a14:m>
                  <m:oMath xmlns:m="http://schemas.openxmlformats.org/officeDocument/2006/math">
                    <m:sSubSup>
                      <m:sSubSupPr>
                        <m:ctrlPr>
                          <a:rPr lang="en-US" sz="2400" i="1">
                            <a:latin typeface="Cambria Math"/>
                          </a:rPr>
                        </m:ctrlPr>
                      </m:sSubSupPr>
                      <m:e>
                        <m:r>
                          <a:rPr lang="en-US" sz="2400" i="1">
                            <a:latin typeface="Cambria Math"/>
                          </a:rPr>
                          <m:t>𝜎</m:t>
                        </m:r>
                      </m:e>
                      <m:sub>
                        <m:r>
                          <a:rPr lang="en-US" sz="2400" i="1">
                            <a:latin typeface="Cambria Math"/>
                          </a:rPr>
                          <m:t>𝛥</m:t>
                        </m:r>
                        <m:r>
                          <a:rPr lang="en-US" sz="2400" i="1">
                            <a:latin typeface="Cambria Math"/>
                          </a:rPr>
                          <m:t>𝑆</m:t>
                        </m:r>
                      </m:sub>
                      <m:sup>
                        <m:r>
                          <a:rPr lang="en-US" sz="2400">
                            <a:latin typeface="Cambria Math"/>
                          </a:rPr>
                          <m:t>2</m:t>
                        </m:r>
                      </m:sup>
                    </m:sSubSup>
                  </m:oMath>
                </a14:m>
                <a:r>
                  <a:rPr lang="en-US" sz="2400" dirty="0">
                    <a:latin typeface="Times New Roman" pitchFamily="18" charset="0"/>
                    <a:cs typeface="Times New Roman" pitchFamily="18" charset="0"/>
                  </a:rPr>
                  <a:t>= variance of spot price </a:t>
                </a:r>
                <a:r>
                  <a:rPr lang="en-US" sz="2400" dirty="0" smtClean="0">
                    <a:latin typeface="Times New Roman" pitchFamily="18" charset="0"/>
                    <a:cs typeface="Times New Roman" pitchFamily="18" charset="0"/>
                  </a:rPr>
                  <a:t>changes</a:t>
                </a:r>
              </a:p>
              <a:p>
                <a14:m>
                  <m:oMath xmlns:m="http://schemas.openxmlformats.org/officeDocument/2006/math">
                    <m:sSub>
                      <m:sSubPr>
                        <m:ctrlPr>
                          <a:rPr lang="en-US" sz="2400" i="1" smtClean="0">
                            <a:latin typeface="Cambria Math"/>
                          </a:rPr>
                        </m:ctrlPr>
                      </m:sSubPr>
                      <m:e>
                        <m:r>
                          <a:rPr lang="en-US" sz="2400" i="1">
                            <a:latin typeface="Cambria Math"/>
                          </a:rPr>
                          <m:t>𝑉</m:t>
                        </m:r>
                      </m:e>
                      <m:sub>
                        <m:r>
                          <a:rPr lang="en-US" sz="2400" i="1">
                            <a:latin typeface="Cambria Math"/>
                          </a:rPr>
                          <m:t>𝐻</m:t>
                        </m:r>
                      </m:sub>
                    </m:sSub>
                  </m:oMath>
                </a14:m>
                <a:r>
                  <a:rPr lang="en-US" sz="2400" dirty="0">
                    <a:latin typeface="Times New Roman" pitchFamily="18" charset="0"/>
                    <a:cs typeface="Times New Roman" pitchFamily="18" charset="0"/>
                  </a:rPr>
                  <a:t>= the variance of return for the hedged </a:t>
                </a:r>
                <a:r>
                  <a:rPr lang="en-US" sz="2400" dirty="0" smtClean="0">
                    <a:latin typeface="Times New Roman" pitchFamily="18" charset="0"/>
                    <a:cs typeface="Times New Roman" pitchFamily="18" charset="0"/>
                  </a:rPr>
                  <a:t>portfolio </a:t>
                </a:r>
              </a:p>
              <a:p>
                <a:pPr lvl="1"/>
                <a:r>
                  <a:rPr lang="en-US" sz="2000" dirty="0" smtClean="0">
                    <a:latin typeface="Times New Roman" pitchFamily="18" charset="0"/>
                    <a:cs typeface="Times New Roman" pitchFamily="18" charset="0"/>
                  </a:rPr>
                  <a:t>= </a:t>
                </a:r>
                <a14:m>
                  <m:oMath xmlns:m="http://schemas.openxmlformats.org/officeDocument/2006/math">
                    <m:sSubSup>
                      <m:sSubSupPr>
                        <m:ctrlPr>
                          <a:rPr lang="en-US" sz="2000" i="1">
                            <a:latin typeface="Cambria Math"/>
                          </a:rPr>
                        </m:ctrlPr>
                      </m:sSubSupPr>
                      <m:e>
                        <m:r>
                          <a:rPr lang="en-US" sz="2000" i="1">
                            <a:latin typeface="Cambria Math"/>
                          </a:rPr>
                          <m:t>𝑋</m:t>
                        </m:r>
                      </m:e>
                      <m:sub>
                        <m:r>
                          <a:rPr lang="en-US" sz="2000" i="1">
                            <a:latin typeface="Cambria Math"/>
                          </a:rPr>
                          <m:t>𝑠</m:t>
                        </m:r>
                      </m:sub>
                      <m:sup>
                        <m:r>
                          <a:rPr lang="en-US" sz="2000">
                            <a:latin typeface="Cambria Math"/>
                          </a:rPr>
                          <m:t>2</m:t>
                        </m:r>
                      </m:sup>
                    </m:sSubSup>
                    <m:sSubSup>
                      <m:sSubSupPr>
                        <m:ctrlPr>
                          <a:rPr lang="en-US" sz="2000" i="1">
                            <a:latin typeface="Cambria Math"/>
                          </a:rPr>
                        </m:ctrlPr>
                      </m:sSubSupPr>
                      <m:e>
                        <m:r>
                          <a:rPr lang="en-US" sz="2000" i="1">
                            <a:latin typeface="Cambria Math"/>
                          </a:rPr>
                          <m:t>𝜎</m:t>
                        </m:r>
                      </m:e>
                      <m:sub>
                        <m:r>
                          <a:rPr lang="en-US" sz="2000" i="1">
                            <a:latin typeface="Cambria Math"/>
                          </a:rPr>
                          <m:t>𝛥</m:t>
                        </m:r>
                        <m:r>
                          <a:rPr lang="en-US" sz="2000" i="1">
                            <a:latin typeface="Cambria Math"/>
                          </a:rPr>
                          <m:t>𝑆</m:t>
                        </m:r>
                      </m:sub>
                      <m:sup>
                        <m:r>
                          <a:rPr lang="en-US" sz="2000">
                            <a:latin typeface="Cambria Math"/>
                          </a:rPr>
                          <m:t>2</m:t>
                        </m:r>
                      </m:sup>
                    </m:sSubSup>
                  </m:oMath>
                </a14:m>
                <a:r>
                  <a:rPr lang="en-US" sz="2000" dirty="0" smtClean="0">
                    <a:latin typeface="Times New Roman" pitchFamily="18" charset="0"/>
                    <a:cs typeface="Times New Roman" pitchFamily="18" charset="0"/>
                  </a:rPr>
                  <a:t>(1-</a:t>
                </a:r>
                <a14:m>
                  <m:oMath xmlns:m="http://schemas.openxmlformats.org/officeDocument/2006/math">
                    <m:sSup>
                      <m:sSupPr>
                        <m:ctrlPr>
                          <a:rPr lang="en-US" sz="2000" i="1">
                            <a:latin typeface="Cambria Math"/>
                          </a:rPr>
                        </m:ctrlPr>
                      </m:sSupPr>
                      <m:e>
                        <m:r>
                          <a:rPr lang="en-US" sz="2000" i="1">
                            <a:latin typeface="Cambria Math"/>
                          </a:rPr>
                          <m:t>𝜌</m:t>
                        </m:r>
                      </m:e>
                      <m:sup>
                        <m:r>
                          <a:rPr lang="en-US" sz="2000">
                            <a:latin typeface="Cambria Math"/>
                          </a:rPr>
                          <m:t>2</m:t>
                        </m:r>
                      </m:sup>
                    </m:sSup>
                    <m:r>
                      <a:rPr lang="en-US" sz="2000" b="0" i="0" smtClean="0">
                        <a:latin typeface="Cambria Math"/>
                      </a:rPr>
                      <m:t>)</m:t>
                    </m:r>
                  </m:oMath>
                </a14:m>
                <a:endParaRPr lang="en-US" sz="20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48</a:t>
            </a:fld>
            <a:endParaRPr lang="en-US">
              <a:solidFill>
                <a:schemeClr val="accent6">
                  <a:lumMod val="20000"/>
                  <a:lumOff val="80000"/>
                </a:schemeClr>
              </a:solidFill>
            </a:endParaRPr>
          </a:p>
        </p:txBody>
      </p:sp>
    </p:spTree>
    <p:extLst>
      <p:ext uri="{BB962C8B-B14F-4D97-AF65-F5344CB8AC3E}">
        <p14:creationId xmlns:p14="http://schemas.microsoft.com/office/powerpoint/2010/main" val="266477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14.5.4	 The Johnson Minimum-Variance Hedge Strategy</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By substituting the minimum-variance hedge position in the </a:t>
                </a:r>
                <a:r>
                  <a:rPr lang="en-US" dirty="0" smtClean="0">
                    <a:latin typeface="Times New Roman" pitchFamily="18" charset="0"/>
                    <a:cs typeface="Times New Roman" pitchFamily="18" charset="0"/>
                  </a:rPr>
                  <a:t>futures, </a:t>
                </a:r>
                <a14:m>
                  <m:oMath xmlns:m="http://schemas.openxmlformats.org/officeDocument/2006/math">
                    <m:sSubSup>
                      <m:sSubSupPr>
                        <m:ctrlPr>
                          <a:rPr lang="en-US" i="1">
                            <a:latin typeface="Cambria Math"/>
                          </a:rPr>
                        </m:ctrlPr>
                      </m:sSubSupPr>
                      <m:e>
                        <m:r>
                          <a:rPr lang="en-US" i="1">
                            <a:latin typeface="Cambria Math"/>
                          </a:rPr>
                          <m:t>𝑋</m:t>
                        </m:r>
                      </m:e>
                      <m:sub>
                        <m:r>
                          <a:rPr lang="en-US" i="1">
                            <a:latin typeface="Cambria Math"/>
                          </a:rPr>
                          <m:t>𝑓</m:t>
                        </m:r>
                      </m:sub>
                      <m:sup>
                        <m:r>
                          <a:rPr lang="en-US">
                            <a:latin typeface="Cambria Math"/>
                          </a:rPr>
                          <m:t>∗</m:t>
                        </m:r>
                      </m:sup>
                    </m:sSubSup>
                  </m:oMath>
                </a14:m>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HE= </a:t>
                </a:r>
                <a14:m>
                  <m:oMath xmlns:m="http://schemas.openxmlformats.org/officeDocument/2006/math">
                    <m:d>
                      <m:dPr>
                        <m:begChr m:val="["/>
                        <m:endChr m:val="]"/>
                        <m:ctrlPr>
                          <a:rPr lang="en-US" i="1">
                            <a:latin typeface="Cambria Math"/>
                          </a:rPr>
                        </m:ctrlPr>
                      </m:dPr>
                      <m:e>
                        <m:r>
                          <a:rPr lang="en-US">
                            <a:latin typeface="Cambria Math"/>
                          </a:rPr>
                          <m:t>1−</m:t>
                        </m:r>
                        <m:f>
                          <m:fPr>
                            <m:ctrlPr>
                              <a:rPr lang="en-US" i="1">
                                <a:latin typeface="Cambria Math"/>
                              </a:rPr>
                            </m:ctrlPr>
                          </m:fPr>
                          <m:num>
                            <m:d>
                              <m:dPr>
                                <m:begChr m:val=""/>
                                <m:ctrlPr>
                                  <a:rPr lang="en-US" i="1">
                                    <a:latin typeface="Cambria Math"/>
                                  </a:rPr>
                                </m:ctrlPr>
                              </m:dPr>
                              <m:e>
                                <m:sSubSup>
                                  <m:sSubSupPr>
                                    <m:ctrlPr>
                                      <a:rPr lang="en-US" i="1">
                                        <a:latin typeface="Cambria Math"/>
                                      </a:rPr>
                                    </m:ctrlPr>
                                  </m:sSubSupPr>
                                  <m:e>
                                    <m:r>
                                      <a:rPr lang="en-US" i="1">
                                        <a:latin typeface="Cambria Math"/>
                                      </a:rPr>
                                      <m:t>𝑋</m:t>
                                    </m:r>
                                  </m:e>
                                  <m:sub>
                                    <m:r>
                                      <a:rPr lang="en-US" i="1">
                                        <a:latin typeface="Cambria Math"/>
                                      </a:rPr>
                                      <m:t>𝑆</m:t>
                                    </m:r>
                                  </m:sub>
                                  <m:sup>
                                    <m:r>
                                      <a:rPr lang="en-US">
                                        <a:latin typeface="Cambria Math"/>
                                      </a:rPr>
                                      <m:t>2</m:t>
                                    </m:r>
                                  </m:sup>
                                </m:sSubSup>
                                <m:sSubSup>
                                  <m:sSubSupPr>
                                    <m:ctrlPr>
                                      <a:rPr lang="en-US" i="1">
                                        <a:latin typeface="Cambria Math"/>
                                      </a:rPr>
                                    </m:ctrlPr>
                                  </m:sSubSupPr>
                                  <m:e>
                                    <m:r>
                                      <a:rPr lang="en-US" i="1">
                                        <a:latin typeface="Cambria Math"/>
                                      </a:rPr>
                                      <m:t>𝜎</m:t>
                                    </m:r>
                                  </m:e>
                                  <m:sub>
                                    <m:r>
                                      <a:rPr lang="en-US" i="1">
                                        <a:latin typeface="Cambria Math"/>
                                      </a:rPr>
                                      <m:t>𝛥</m:t>
                                    </m:r>
                                    <m:r>
                                      <a:rPr lang="en-US" i="1">
                                        <a:latin typeface="Cambria Math"/>
                                      </a:rPr>
                                      <m:t>𝑆</m:t>
                                    </m:r>
                                  </m:sub>
                                  <m:sup>
                                    <m:r>
                                      <a:rPr lang="en-US">
                                        <a:latin typeface="Cambria Math"/>
                                      </a:rPr>
                                      <m:t>2</m:t>
                                    </m:r>
                                  </m:sup>
                                </m:sSubSup>
                                <m:r>
                                  <a:rPr lang="en-US">
                                    <a:latin typeface="Cambria Math"/>
                                  </a:rPr>
                                  <m:t>(1−</m:t>
                                </m:r>
                                <m:sSup>
                                  <m:sSupPr>
                                    <m:ctrlPr>
                                      <a:rPr lang="en-US" i="1">
                                        <a:latin typeface="Cambria Math"/>
                                      </a:rPr>
                                    </m:ctrlPr>
                                  </m:sSupPr>
                                  <m:e>
                                    <m:r>
                                      <a:rPr lang="en-US" i="1">
                                        <a:latin typeface="Cambria Math"/>
                                      </a:rPr>
                                      <m:t>𝜌</m:t>
                                    </m:r>
                                  </m:e>
                                  <m:sup>
                                    <m:r>
                                      <a:rPr lang="en-US">
                                        <a:latin typeface="Cambria Math"/>
                                      </a:rPr>
                                      <m:t>2</m:t>
                                    </m:r>
                                  </m:sup>
                                </m:sSup>
                              </m:e>
                            </m:d>
                          </m:num>
                          <m:den>
                            <m:sSubSup>
                              <m:sSubSupPr>
                                <m:ctrlPr>
                                  <a:rPr lang="en-US" i="1">
                                    <a:latin typeface="Cambria Math"/>
                                  </a:rPr>
                                </m:ctrlPr>
                              </m:sSubSupPr>
                              <m:e>
                                <m:r>
                                  <a:rPr lang="en-US" i="1">
                                    <a:latin typeface="Cambria Math"/>
                                  </a:rPr>
                                  <m:t>𝑋</m:t>
                                </m:r>
                              </m:e>
                              <m:sub>
                                <m:r>
                                  <a:rPr lang="en-US" i="1">
                                    <a:latin typeface="Cambria Math"/>
                                  </a:rPr>
                                  <m:t>𝑆</m:t>
                                </m:r>
                              </m:sub>
                              <m:sup>
                                <m:r>
                                  <a:rPr lang="en-US">
                                    <a:latin typeface="Cambria Math"/>
                                  </a:rPr>
                                  <m:t>2</m:t>
                                </m:r>
                              </m:sup>
                            </m:sSubSup>
                            <m:sSubSup>
                              <m:sSubSupPr>
                                <m:ctrlPr>
                                  <a:rPr lang="en-US" i="1">
                                    <a:latin typeface="Cambria Math"/>
                                  </a:rPr>
                                </m:ctrlPr>
                              </m:sSubSupPr>
                              <m:e>
                                <m:r>
                                  <a:rPr lang="en-US" i="1">
                                    <a:latin typeface="Cambria Math"/>
                                  </a:rPr>
                                  <m:t>𝜎</m:t>
                                </m:r>
                              </m:e>
                              <m:sub>
                                <m:r>
                                  <a:rPr lang="en-US" i="1">
                                    <a:latin typeface="Cambria Math"/>
                                  </a:rPr>
                                  <m:t>𝛥</m:t>
                                </m:r>
                                <m:r>
                                  <a:rPr lang="en-US" i="1">
                                    <a:latin typeface="Cambria Math"/>
                                  </a:rPr>
                                  <m:t>𝑆</m:t>
                                </m:r>
                              </m:sub>
                              <m:sup>
                                <m:r>
                                  <a:rPr lang="en-US">
                                    <a:latin typeface="Cambria Math"/>
                                  </a:rPr>
                                  <m:t>2</m:t>
                                </m:r>
                              </m:sup>
                            </m:sSubSup>
                          </m:den>
                        </m:f>
                      </m:e>
                    </m:d>
                  </m:oMath>
                </a14:m>
                <a:r>
                  <a:rPr lang="en-US" dirty="0" smtClean="0">
                    <a:latin typeface="Times New Roman" pitchFamily="18" charset="0"/>
                    <a:cs typeface="Times New Roman" pitchFamily="18" charset="0"/>
                  </a:rPr>
                  <a:t>= </a:t>
                </a:r>
                <a14:m>
                  <m:oMath xmlns:m="http://schemas.openxmlformats.org/officeDocument/2006/math">
                    <m:sSup>
                      <m:sSupPr>
                        <m:ctrlPr>
                          <a:rPr lang="en-US" i="1">
                            <a:latin typeface="Cambria Math"/>
                          </a:rPr>
                        </m:ctrlPr>
                      </m:sSupPr>
                      <m:e>
                        <m:r>
                          <a:rPr lang="en-US" i="1">
                            <a:latin typeface="Cambria Math"/>
                          </a:rPr>
                          <m:t>𝜌</m:t>
                        </m:r>
                      </m:e>
                      <m:sup>
                        <m:r>
                          <a:rPr lang="en-US">
                            <a:latin typeface="Cambria Math"/>
                          </a:rPr>
                          <m:t>2</m:t>
                        </m:r>
                      </m:sup>
                    </m:sSup>
                  </m:oMath>
                </a14:m>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In simpler terms then, the Johnson measure of </a:t>
                </a:r>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is the </a:t>
                </a:r>
                <a14:m>
                  <m:oMath xmlns:m="http://schemas.openxmlformats.org/officeDocument/2006/math">
                    <m:sSup>
                      <m:sSupPr>
                        <m:ctrlPr>
                          <a:rPr lang="en-US" i="1">
                            <a:latin typeface="Cambria Math"/>
                          </a:rPr>
                        </m:ctrlPr>
                      </m:sSupPr>
                      <m:e>
                        <m:r>
                          <a:rPr lang="en-US" i="1">
                            <a:latin typeface="Cambria Math"/>
                          </a:rPr>
                          <m:t>𝑅</m:t>
                        </m:r>
                      </m:e>
                      <m:sup>
                        <m:r>
                          <a:rPr lang="en-US">
                            <a:latin typeface="Cambria Math"/>
                          </a:rPr>
                          <m:t>2</m:t>
                        </m:r>
                      </m:sup>
                    </m:sSup>
                  </m:oMath>
                </a14:m>
                <a:r>
                  <a:rPr lang="en-US" dirty="0">
                    <a:latin typeface="Times New Roman" pitchFamily="18" charset="0"/>
                    <a:cs typeface="Times New Roman" pitchFamily="18" charset="0"/>
                  </a:rPr>
                  <a:t> of a regression of spot-price changes on futures-price changes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168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49</a:t>
            </a:fld>
            <a:endParaRPr lang="en-US">
              <a:solidFill>
                <a:schemeClr val="accent6">
                  <a:lumMod val="20000"/>
                  <a:lumOff val="80000"/>
                </a:schemeClr>
              </a:solidFill>
            </a:endParaRPr>
          </a:p>
        </p:txBody>
      </p:sp>
    </p:spTree>
    <p:extLst>
      <p:ext uri="{BB962C8B-B14F-4D97-AF65-F5344CB8AC3E}">
        <p14:creationId xmlns:p14="http://schemas.microsoft.com/office/powerpoint/2010/main" val="272908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35" name="Picture 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705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57200"/>
            <a:ext cx="8305800" cy="457200"/>
          </a:xfrm>
          <a:prstGeom prst="rect">
            <a:avLst/>
          </a:prstGeom>
        </p:spPr>
        <p:txBody>
          <a:bodyPr vert="horz" wrap="square" lIns="91440" tIns="45720" rIns="91440" bIns="45720" rtlCol="0" anchor="ctr">
            <a:normAutofit fontScale="77500" lnSpcReduction="20000"/>
          </a:bodyPr>
          <a:lstStyle/>
          <a:p>
            <a:pPr>
              <a:spcBef>
                <a:spcPct val="0"/>
              </a:spcBef>
            </a:pPr>
            <a:r>
              <a:rPr lang="en-US" sz="3800" b="1" dirty="0">
                <a:latin typeface="Times New Roman" pitchFamily="18" charset="0"/>
                <a:cs typeface="Times New Roman" pitchFamily="18" charset="0"/>
              </a:rPr>
              <a:t>14.1	FUTURES VERSUS FORWARD </a:t>
            </a:r>
            <a:r>
              <a:rPr lang="en-US" sz="3800" b="1" dirty="0" smtClean="0">
                <a:latin typeface="Times New Roman" pitchFamily="18" charset="0"/>
                <a:cs typeface="Times New Roman" pitchFamily="18" charset="0"/>
              </a:rPr>
              <a:t>MARKETS</a:t>
            </a:r>
          </a:p>
        </p:txBody>
      </p:sp>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a:t>
            </a:fld>
            <a:endParaRPr lang="en-US">
              <a:solidFill>
                <a:schemeClr val="accent6">
                  <a:lumMod val="20000"/>
                  <a:lumOff val="80000"/>
                </a:schemeClr>
              </a:solidFill>
            </a:endParaRPr>
          </a:p>
        </p:txBody>
      </p:sp>
    </p:spTree>
    <p:extLst>
      <p:ext uri="{BB962C8B-B14F-4D97-AF65-F5344CB8AC3E}">
        <p14:creationId xmlns:p14="http://schemas.microsoft.com/office/powerpoint/2010/main" val="296480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Times New Roman" pitchFamily="18" charset="0"/>
                <a:cs typeface="Times New Roman" pitchFamily="18" charset="0"/>
              </a:rPr>
              <a:t>14.5.5	The Howard-</a:t>
            </a:r>
            <a:r>
              <a:rPr lang="en-US" sz="2800" dirty="0" err="1">
                <a:latin typeface="Times New Roman" pitchFamily="18" charset="0"/>
                <a:cs typeface="Times New Roman" pitchFamily="18" charset="0"/>
              </a:rPr>
              <a:t>D’Antonio</a:t>
            </a:r>
            <a:r>
              <a:rPr lang="en-US" sz="2800" dirty="0">
                <a:latin typeface="Times New Roman" pitchFamily="18" charset="0"/>
                <a:cs typeface="Times New Roman" pitchFamily="18" charset="0"/>
              </a:rPr>
              <a:t> Optimal Risk-Return Hedge Strategy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000" dirty="0">
                    <a:latin typeface="Times New Roman" pitchFamily="18" charset="0"/>
                    <a:cs typeface="Times New Roman" pitchFamily="18" charset="0"/>
                  </a:rPr>
                  <a:t>Using a mean-variance framework, the </a:t>
                </a:r>
                <a:r>
                  <a:rPr lang="en-US" sz="2000" b="1" dirty="0">
                    <a:latin typeface="Times New Roman" pitchFamily="18" charset="0"/>
                    <a:cs typeface="Times New Roman" pitchFamily="18" charset="0"/>
                  </a:rPr>
                  <a:t>Howard-</a:t>
                </a:r>
                <a:r>
                  <a:rPr lang="en-US" sz="2000" b="1" dirty="0" err="1">
                    <a:latin typeface="Times New Roman" pitchFamily="18" charset="0"/>
                    <a:cs typeface="Times New Roman" pitchFamily="18" charset="0"/>
                  </a:rPr>
                  <a:t>D’Antonio</a:t>
                </a:r>
                <a:r>
                  <a:rPr lang="en-US" sz="2000" b="1" dirty="0">
                    <a:latin typeface="Times New Roman" pitchFamily="18" charset="0"/>
                    <a:cs typeface="Times New Roman" pitchFamily="18" charset="0"/>
                  </a:rPr>
                  <a:t> strategy</a:t>
                </a:r>
                <a:r>
                  <a:rPr lang="en-US" sz="2000" dirty="0">
                    <a:latin typeface="Times New Roman" pitchFamily="18" charset="0"/>
                    <a:cs typeface="Times New Roman" pitchFamily="18" charset="0"/>
                  </a:rPr>
                  <a:t> begins by assuming that the “agent” is out to maximize the expected return for a given </a:t>
                </a:r>
                <a:r>
                  <a:rPr lang="en-US" sz="2000" dirty="0" smtClean="0">
                    <a:latin typeface="Times New Roman" pitchFamily="18" charset="0"/>
                    <a:cs typeface="Times New Roman" pitchFamily="18" charset="0"/>
                  </a:rPr>
                  <a:t>level </a:t>
                </a:r>
                <a:r>
                  <a:rPr lang="en-US" sz="2000" dirty="0">
                    <a:latin typeface="Times New Roman" pitchFamily="18" charset="0"/>
                    <a:cs typeface="Times New Roman" pitchFamily="18" charset="0"/>
                  </a:rPr>
                  <a:t>of portfolio risk. </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Howard and </a:t>
                </a:r>
                <a:r>
                  <a:rPr lang="en-US" sz="2000" dirty="0" err="1">
                    <a:latin typeface="Times New Roman" pitchFamily="18" charset="0"/>
                    <a:cs typeface="Times New Roman" pitchFamily="18" charset="0"/>
                  </a:rPr>
                  <a:t>D’Antonio</a:t>
                </a:r>
                <a:r>
                  <a:rPr lang="en-US" sz="2000" dirty="0">
                    <a:latin typeface="Times New Roman" pitchFamily="18" charset="0"/>
                    <a:cs typeface="Times New Roman" pitchFamily="18" charset="0"/>
                  </a:rPr>
                  <a:t> arrive at the following expressions for the hedge ratio and the measure of </a:t>
                </a:r>
                <a:r>
                  <a:rPr lang="en-US" sz="2000" dirty="0" smtClean="0">
                    <a:latin typeface="Times New Roman" pitchFamily="18" charset="0"/>
                    <a:cs typeface="Times New Roman" pitchFamily="18" charset="0"/>
                  </a:rPr>
                  <a:t>HE: </a:t>
                </a:r>
              </a:p>
              <a:p>
                <a:pPr algn="ctr"/>
                <a:r>
                  <a:rPr lang="en-US" sz="2400" dirty="0" smtClean="0">
                    <a:latin typeface="Times New Roman" pitchFamily="18" charset="0"/>
                    <a:cs typeface="Times New Roman" pitchFamily="18" charset="0"/>
                  </a:rPr>
                  <a:t>Hedge Ratio</a:t>
                </a:r>
                <a:r>
                  <a:rPr lang="en-US" sz="2400" i="1" dirty="0" smtClean="0">
                    <a:latin typeface="Times New Roman" pitchFamily="18" charset="0"/>
                    <a:cs typeface="Times New Roman" pitchFamily="18" charset="0"/>
                  </a:rPr>
                  <a:t> H</a:t>
                </a:r>
                <a:r>
                  <a:rPr lang="en-US" sz="2400" dirty="0" smtClean="0">
                    <a:latin typeface="Times New Roman" pitchFamily="18" charset="0"/>
                    <a:cs typeface="Times New Roman" pitchFamily="18" charset="0"/>
                  </a:rPr>
                  <a:t>= </a:t>
                </a:r>
                <a14:m>
                  <m:oMath xmlns:m="http://schemas.openxmlformats.org/officeDocument/2006/math">
                    <m:f>
                      <m:fPr>
                        <m:ctrlPr>
                          <a:rPr lang="en-US" sz="2400" i="1">
                            <a:latin typeface="Cambria Math"/>
                          </a:rPr>
                        </m:ctrlPr>
                      </m:fPr>
                      <m:num>
                        <m:r>
                          <m:rPr>
                            <m:nor/>
                          </m:rPr>
                          <a:rPr lang="en-US" sz="2400"/>
                          <m:t>(</m:t>
                        </m:r>
                        <m:r>
                          <m:rPr>
                            <m:nor/>
                          </m:rPr>
                          <a:rPr lang="en-US" sz="2400" i="1"/>
                          <m:t>λ</m:t>
                        </m:r>
                        <m:r>
                          <a:rPr lang="en-US" sz="2400" i="0">
                            <a:latin typeface="Cambria Math"/>
                          </a:rPr>
                          <m:t>−</m:t>
                        </m:r>
                        <m:r>
                          <m:rPr>
                            <m:nor/>
                          </m:rPr>
                          <a:rPr lang="en-US" sz="2400" i="1">
                            <a:latin typeface="Cambria Math"/>
                          </a:rPr>
                          <m:t>ρ</m:t>
                        </m:r>
                        <m:r>
                          <m:rPr>
                            <m:nor/>
                          </m:rPr>
                          <a:rPr lang="en-US" sz="2400" i="1">
                            <a:latin typeface="Cambria Math"/>
                          </a:rPr>
                          <m:t>)</m:t>
                        </m:r>
                      </m:num>
                      <m:den>
                        <m:r>
                          <m:rPr>
                            <m:nor/>
                          </m:rPr>
                          <a:rPr lang="en-US" sz="2400" i="1">
                            <a:latin typeface="Cambria Math"/>
                          </a:rPr>
                          <m:t>γπ</m:t>
                        </m:r>
                        <m:r>
                          <m:rPr>
                            <m:nor/>
                          </m:rPr>
                          <a:rPr lang="en-US" sz="2400" i="1">
                            <a:latin typeface="Cambria Math"/>
                          </a:rPr>
                          <m:t>(1</m:t>
                        </m:r>
                        <m:r>
                          <a:rPr lang="en-US" sz="2400" i="0">
                            <a:latin typeface="Cambria Math"/>
                          </a:rPr>
                          <m:t>−</m:t>
                        </m:r>
                        <m:r>
                          <m:rPr>
                            <m:nor/>
                          </m:rPr>
                          <a:rPr lang="en-US" sz="2400" i="1">
                            <a:latin typeface="Cambria Math"/>
                          </a:rPr>
                          <m:t>λρ</m:t>
                        </m:r>
                        <m:r>
                          <m:rPr>
                            <m:nor/>
                          </m:rPr>
                          <a:rPr lang="en-US" sz="2400" i="1">
                            <a:latin typeface="Cambria Math"/>
                          </a:rPr>
                          <m:t>)</m:t>
                        </m:r>
                      </m:den>
                    </m:f>
                  </m:oMath>
                </a14:m>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Hedging Effectiveness </a:t>
                </a:r>
                <a:r>
                  <a:rPr lang="en-US" sz="2400" i="1" dirty="0" smtClean="0">
                    <a:latin typeface="Times New Roman" pitchFamily="18" charset="0"/>
                    <a:cs typeface="Times New Roman" pitchFamily="18" charset="0"/>
                  </a:rPr>
                  <a:t>H = </a:t>
                </a:r>
                <a14:m>
                  <m:oMath xmlns:m="http://schemas.openxmlformats.org/officeDocument/2006/math">
                    <m:rad>
                      <m:radPr>
                        <m:degHide m:val="on"/>
                        <m:ctrlPr>
                          <a:rPr lang="en-US" sz="2400" i="1">
                            <a:latin typeface="Cambria Math"/>
                          </a:rPr>
                        </m:ctrlPr>
                      </m:radPr>
                      <m:deg/>
                      <m:e>
                        <m:f>
                          <m:fPr>
                            <m:ctrlPr>
                              <a:rPr lang="en-US" sz="2400" i="1">
                                <a:latin typeface="Cambria Math"/>
                              </a:rPr>
                            </m:ctrlPr>
                          </m:fPr>
                          <m:num>
                            <m:r>
                              <m:rPr>
                                <m:nor/>
                              </m:rPr>
                              <a:rPr lang="en-US" sz="2400"/>
                              <m:t>1−2</m:t>
                            </m:r>
                            <m:r>
                              <m:rPr>
                                <m:nor/>
                              </m:rPr>
                              <a:rPr lang="en-US" sz="2400" i="1"/>
                              <m:t>λρ</m:t>
                            </m:r>
                            <m:r>
                              <a:rPr lang="en-US" sz="2400" i="0">
                                <a:latin typeface="Cambria Math"/>
                              </a:rPr>
                              <m:t>+</m:t>
                            </m:r>
                            <m:sSup>
                              <m:sSupPr>
                                <m:ctrlPr>
                                  <a:rPr lang="en-US" sz="2400" i="1">
                                    <a:latin typeface="Cambria Math"/>
                                  </a:rPr>
                                </m:ctrlPr>
                              </m:sSupPr>
                              <m:e>
                                <m:r>
                                  <m:rPr>
                                    <m:nor/>
                                  </m:rPr>
                                  <a:rPr lang="en-US" sz="2400" i="1">
                                    <a:latin typeface="Cambria Math"/>
                                  </a:rPr>
                                  <m:t>λ</m:t>
                                </m:r>
                              </m:e>
                              <m:sup>
                                <m:r>
                                  <m:rPr>
                                    <m:nor/>
                                  </m:rPr>
                                  <a:rPr lang="en-US" sz="2400" i="1">
                                    <a:latin typeface="Cambria Math"/>
                                  </a:rPr>
                                  <m:t>2</m:t>
                                </m:r>
                              </m:sup>
                            </m:sSup>
                          </m:num>
                          <m:den>
                            <m:r>
                              <m:rPr>
                                <m:nor/>
                              </m:rPr>
                              <a:rPr lang="en-US" sz="2400" i="1">
                                <a:latin typeface="Cambria Math"/>
                              </a:rPr>
                              <m:t>1</m:t>
                            </m:r>
                            <m:r>
                              <a:rPr lang="en-US" sz="2400" i="0">
                                <a:latin typeface="Cambria Math"/>
                              </a:rPr>
                              <m:t>−</m:t>
                            </m:r>
                            <m:sSup>
                              <m:sSupPr>
                                <m:ctrlPr>
                                  <a:rPr lang="en-US" sz="2400" i="1">
                                    <a:latin typeface="Cambria Math"/>
                                  </a:rPr>
                                </m:ctrlPr>
                              </m:sSupPr>
                              <m:e>
                                <m:r>
                                  <m:rPr>
                                    <m:nor/>
                                  </m:rPr>
                                  <a:rPr lang="en-US" sz="2400" i="1">
                                    <a:latin typeface="Cambria Math"/>
                                  </a:rPr>
                                  <m:t>ρ</m:t>
                                </m:r>
                              </m:e>
                              <m:sup>
                                <m:r>
                                  <m:rPr>
                                    <m:nor/>
                                  </m:rPr>
                                  <a:rPr lang="en-US" sz="2400" i="1">
                                    <a:latin typeface="Cambria Math"/>
                                  </a:rPr>
                                  <m:t>2</m:t>
                                </m:r>
                              </m:sup>
                            </m:sSup>
                          </m:den>
                        </m:f>
                      </m:e>
                    </m:rad>
                  </m:oMath>
                </a14:m>
                <a:endParaRPr lang="en-US" sz="2400" dirty="0" smtClean="0">
                  <a:latin typeface="Times New Roman" pitchFamily="18" charset="0"/>
                  <a:cs typeface="Times New Roman" pitchFamily="18" charset="0"/>
                </a:endParaRPr>
              </a:p>
              <a:p>
                <a:r>
                  <a:rPr lang="el-GR" sz="1800" dirty="0">
                    <a:latin typeface="Times New Roman" pitchFamily="18" charset="0"/>
                    <a:cs typeface="Times New Roman" pitchFamily="18" charset="0"/>
                  </a:rPr>
                  <a:t>π </a:t>
                </a:r>
                <a:r>
                  <a:rPr lang="en-US" sz="1800" dirty="0" smtClean="0">
                    <a:latin typeface="Times New Roman" pitchFamily="18" charset="0"/>
                    <a:cs typeface="Times New Roman" pitchFamily="18" charset="0"/>
                  </a:rPr>
                  <a:t>= </a:t>
                </a:r>
                <a14:m>
                  <m:oMath xmlns:m="http://schemas.openxmlformats.org/officeDocument/2006/math">
                    <m:f>
                      <m:fPr>
                        <m:type m:val="lin"/>
                        <m:ctrlPr>
                          <a:rPr lang="en-US" sz="1800" i="1">
                            <a:latin typeface="Cambria Math"/>
                          </a:rPr>
                        </m:ctrlPr>
                      </m:fPr>
                      <m:num>
                        <m:sSub>
                          <m:sSubPr>
                            <m:ctrlPr>
                              <a:rPr lang="en-US" sz="1800" i="1">
                                <a:latin typeface="Cambria Math"/>
                              </a:rPr>
                            </m:ctrlPr>
                          </m:sSubPr>
                          <m:e>
                            <m:r>
                              <a:rPr lang="en-US" sz="1800" i="1">
                                <a:latin typeface="Cambria Math"/>
                              </a:rPr>
                              <m:t>𝜎</m:t>
                            </m:r>
                          </m:e>
                          <m:sub>
                            <m:r>
                              <a:rPr lang="en-US" sz="1800" i="1">
                                <a:latin typeface="Cambria Math"/>
                              </a:rPr>
                              <m:t>𝑓</m:t>
                            </m:r>
                          </m:sub>
                        </m:sSub>
                      </m:num>
                      <m:den>
                        <m:sSub>
                          <m:sSubPr>
                            <m:ctrlPr>
                              <a:rPr lang="en-US" sz="1800" i="1">
                                <a:latin typeface="Cambria Math"/>
                              </a:rPr>
                            </m:ctrlPr>
                          </m:sSubPr>
                          <m:e>
                            <m:r>
                              <a:rPr lang="en-US" sz="1800" i="1">
                                <a:latin typeface="Cambria Math"/>
                              </a:rPr>
                              <m:t>𝜎</m:t>
                            </m:r>
                          </m:e>
                          <m:sub>
                            <m:r>
                              <a:rPr lang="en-US" sz="1800" i="1">
                                <a:latin typeface="Cambria Math"/>
                              </a:rPr>
                              <m:t>𝑠</m:t>
                            </m:r>
                          </m:sub>
                        </m:sSub>
                      </m:den>
                    </m:f>
                  </m:oMath>
                </a14:m>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relative variability of futures and spot </a:t>
                </a:r>
                <a:r>
                  <a:rPr lang="en-US" sz="1800" dirty="0" smtClean="0">
                    <a:latin typeface="Times New Roman" pitchFamily="18" charset="0"/>
                    <a:cs typeface="Times New Roman" pitchFamily="18" charset="0"/>
                  </a:rPr>
                  <a:t>returns</a:t>
                </a:r>
              </a:p>
              <a:p>
                <a:r>
                  <a:rPr lang="el-GR" sz="1800" dirty="0">
                    <a:latin typeface="Times New Roman" pitchFamily="18" charset="0"/>
                    <a:cs typeface="Times New Roman" pitchFamily="18" charset="0"/>
                  </a:rPr>
                  <a:t>α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 relative excess return on futures to that of </a:t>
                </a:r>
                <a:r>
                  <a:rPr lang="en-US" sz="1800" dirty="0" smtClean="0">
                    <a:latin typeface="Times New Roman" pitchFamily="18" charset="0"/>
                    <a:cs typeface="Times New Roman" pitchFamily="18" charset="0"/>
                  </a:rPr>
                  <a:t>spot</a:t>
                </a:r>
              </a:p>
              <a:p>
                <a:r>
                  <a:rPr lang="en-US" sz="1800" kern="50" dirty="0">
                    <a:latin typeface="Times New Roman"/>
                    <a:ea typeface="PMingLiU"/>
                  </a:rPr>
                  <a:t>γ </a:t>
                </a:r>
                <a:r>
                  <a:rPr lang="en-US" sz="1800" kern="50" dirty="0" smtClean="0">
                    <a:latin typeface="Times New Roman"/>
                    <a:ea typeface="PMingLiU"/>
                  </a:rPr>
                  <a:t>= </a:t>
                </a:r>
                <a14:m>
                  <m:oMath xmlns:m="http://schemas.openxmlformats.org/officeDocument/2006/math">
                    <m:f>
                      <m:fPr>
                        <m:type m:val="lin"/>
                        <m:ctrlPr>
                          <a:rPr lang="en-US" sz="1800" i="1">
                            <a:latin typeface="Cambria Math"/>
                          </a:rPr>
                        </m:ctrlPr>
                      </m:fPr>
                      <m:num>
                        <m:sSub>
                          <m:sSubPr>
                            <m:ctrlPr>
                              <a:rPr lang="en-US" sz="1800" i="1">
                                <a:latin typeface="Cambria Math"/>
                              </a:rPr>
                            </m:ctrlPr>
                          </m:sSubPr>
                          <m:e>
                            <m:r>
                              <a:rPr lang="en-US" sz="1800" i="1">
                                <a:latin typeface="Cambria Math"/>
                              </a:rPr>
                              <m:t>𝑃</m:t>
                            </m:r>
                          </m:e>
                          <m:sub>
                            <m:r>
                              <a:rPr lang="en-US" sz="1800" i="1">
                                <a:latin typeface="Cambria Math"/>
                              </a:rPr>
                              <m:t>𝑓</m:t>
                            </m:r>
                          </m:sub>
                        </m:sSub>
                      </m:num>
                      <m:den>
                        <m:sSub>
                          <m:sSubPr>
                            <m:ctrlPr>
                              <a:rPr lang="en-US" sz="1800" i="1">
                                <a:latin typeface="Cambria Math"/>
                              </a:rPr>
                            </m:ctrlPr>
                          </m:sSubPr>
                          <m:e>
                            <m:r>
                              <a:rPr lang="en-US" sz="1800" i="1">
                                <a:latin typeface="Cambria Math"/>
                              </a:rPr>
                              <m:t>𝑃</m:t>
                            </m:r>
                          </m:e>
                          <m:sub>
                            <m:r>
                              <a:rPr lang="en-US" sz="1800" i="1">
                                <a:latin typeface="Cambria Math"/>
                              </a:rPr>
                              <m:t>𝑠</m:t>
                            </m:r>
                          </m:sub>
                        </m:sSub>
                      </m:den>
                    </m:f>
                  </m:oMath>
                </a14:m>
                <a:r>
                  <a:rPr lang="en-US" sz="1800" dirty="0">
                    <a:latin typeface="Times New Roman" pitchFamily="18" charset="0"/>
                    <a:cs typeface="Times New Roman" pitchFamily="18" charset="0"/>
                  </a:rPr>
                  <a:t>= current price ratio of futures to </a:t>
                </a:r>
                <a:r>
                  <a:rPr lang="en-US" sz="1800" dirty="0" smtClean="0">
                    <a:latin typeface="Times New Roman" pitchFamily="18" charset="0"/>
                    <a:cs typeface="Times New Roman" pitchFamily="18" charset="0"/>
                  </a:rPr>
                  <a:t>spot</a:t>
                </a:r>
              </a:p>
              <a:p>
                <a:r>
                  <a:rPr lang="en-US" sz="1800" kern="50" dirty="0" smtClean="0">
                    <a:latin typeface="Times New Roman"/>
                    <a:ea typeface="PMingLiU"/>
                  </a:rPr>
                  <a:t>λ = </a:t>
                </a:r>
                <a14:m>
                  <m:oMath xmlns:m="http://schemas.openxmlformats.org/officeDocument/2006/math">
                    <m:f>
                      <m:fPr>
                        <m:type m:val="lin"/>
                        <m:ctrlPr>
                          <a:rPr lang="en-US" sz="1800" i="1">
                            <a:latin typeface="Cambria Math"/>
                          </a:rPr>
                        </m:ctrlPr>
                      </m:fPr>
                      <m:num>
                        <m:r>
                          <a:rPr lang="en-US" sz="1800" i="1">
                            <a:latin typeface="Cambria Math"/>
                          </a:rPr>
                          <m:t>𝛼</m:t>
                        </m:r>
                      </m:num>
                      <m:den>
                        <m:r>
                          <a:rPr lang="en-US" sz="1800" i="1">
                            <a:latin typeface="Cambria Math"/>
                          </a:rPr>
                          <m:t>𝜋</m:t>
                        </m:r>
                      </m:den>
                    </m:f>
                  </m:oMath>
                </a14:m>
                <a:r>
                  <a:rPr lang="en-US" sz="1800" dirty="0" smtClean="0">
                    <a:latin typeface="Times New Roman" pitchFamily="18" charset="0"/>
                    <a:cs typeface="Times New Roman" pitchFamily="18" charset="0"/>
                  </a:rPr>
                  <a:t> = </a:t>
                </a:r>
                <a14:m>
                  <m:oMath xmlns:m="http://schemas.openxmlformats.org/officeDocument/2006/math">
                    <m:d>
                      <m:dPr>
                        <m:begChr m:val=""/>
                        <m:endChr m:val="]"/>
                        <m:ctrlPr>
                          <a:rPr lang="en-US" sz="1800" i="1">
                            <a:latin typeface="Cambria Math"/>
                          </a:rPr>
                        </m:ctrlPr>
                      </m:dPr>
                      <m:e>
                        <m:f>
                          <m:fPr>
                            <m:type m:val="lin"/>
                            <m:ctrlPr>
                              <a:rPr lang="en-US" sz="1800" i="1">
                                <a:latin typeface="Cambria Math"/>
                              </a:rPr>
                            </m:ctrlPr>
                          </m:fPr>
                          <m:num>
                            <m:d>
                              <m:dPr>
                                <m:begChr m:val=""/>
                                <m:ctrlPr>
                                  <a:rPr lang="en-US" sz="1800" i="1">
                                    <a:latin typeface="Cambria Math"/>
                                  </a:rPr>
                                </m:ctrlPr>
                              </m:dPr>
                              <m:e>
                                <m:f>
                                  <m:fPr>
                                    <m:type m:val="lin"/>
                                    <m:ctrlPr>
                                      <a:rPr lang="en-US" sz="1800" i="1">
                                        <a:latin typeface="Cambria Math"/>
                                      </a:rPr>
                                    </m:ctrlPr>
                                  </m:fPr>
                                  <m:num>
                                    <m:d>
                                      <m:dPr>
                                        <m:ctrlPr>
                                          <a:rPr lang="en-US" sz="1800" i="1">
                                            <a:latin typeface="Cambria Math"/>
                                          </a:rPr>
                                        </m:ctrlPr>
                                      </m:dPr>
                                      <m:e>
                                        <m:f>
                                          <m:fPr>
                                            <m:type m:val="lin"/>
                                            <m:ctrlPr>
                                              <a:rPr lang="en-US" sz="1800" i="1">
                                                <a:latin typeface="Cambria Math"/>
                                              </a:rPr>
                                            </m:ctrlPr>
                                          </m:fPr>
                                          <m:num>
                                            <m:sSub>
                                              <m:sSubPr>
                                                <m:ctrlPr>
                                                  <a:rPr lang="en-US" sz="1800" i="1">
                                                    <a:latin typeface="Cambria Math"/>
                                                  </a:rPr>
                                                </m:ctrlPr>
                                              </m:sSubPr>
                                              <m:e>
                                                <m:acc>
                                                  <m:accPr>
                                                    <m:chr m:val="̅"/>
                                                    <m:ctrlPr>
                                                      <a:rPr lang="en-US" sz="1800" i="1">
                                                        <a:latin typeface="Cambria Math"/>
                                                      </a:rPr>
                                                    </m:ctrlPr>
                                                  </m:accPr>
                                                  <m:e>
                                                    <m:r>
                                                      <a:rPr lang="en-US" sz="1800" i="1">
                                                        <a:latin typeface="Cambria Math"/>
                                                      </a:rPr>
                                                      <m:t>𝑟</m:t>
                                                    </m:r>
                                                  </m:e>
                                                </m:acc>
                                              </m:e>
                                              <m:sub>
                                                <m:r>
                                                  <a:rPr lang="en-US" sz="1800" i="1">
                                                    <a:latin typeface="Cambria Math"/>
                                                  </a:rPr>
                                                  <m:t>𝑓</m:t>
                                                </m:r>
                                              </m:sub>
                                            </m:sSub>
                                          </m:num>
                                          <m:den>
                                            <m:sSub>
                                              <m:sSubPr>
                                                <m:ctrlPr>
                                                  <a:rPr lang="en-US" sz="1800" i="1">
                                                    <a:latin typeface="Cambria Math"/>
                                                  </a:rPr>
                                                </m:ctrlPr>
                                              </m:sSubPr>
                                              <m:e>
                                                <m:r>
                                                  <a:rPr lang="en-US" sz="1800" i="1">
                                                    <a:latin typeface="Cambria Math"/>
                                                  </a:rPr>
                                                  <m:t>𝜎</m:t>
                                                </m:r>
                                              </m:e>
                                              <m:sub>
                                                <m:r>
                                                  <a:rPr lang="en-US" sz="1800" i="1">
                                                    <a:latin typeface="Cambria Math"/>
                                                  </a:rPr>
                                                  <m:t>𝑓</m:t>
                                                </m:r>
                                              </m:sub>
                                            </m:sSub>
                                          </m:den>
                                        </m:f>
                                      </m:e>
                                    </m:d>
                                  </m:num>
                                  <m:den>
                                    <m:d>
                                      <m:dPr>
                                        <m:begChr m:val="["/>
                                        <m:endChr m:val=""/>
                                        <m:ctrlPr>
                                          <a:rPr lang="en-US" sz="1800" i="1">
                                            <a:latin typeface="Cambria Math"/>
                                          </a:rPr>
                                        </m:ctrlPr>
                                      </m:dPr>
                                      <m:e>
                                        <m:r>
                                          <a:rPr lang="en-US" sz="1800">
                                            <a:latin typeface="Cambria Math"/>
                                          </a:rPr>
                                          <m:t>(</m:t>
                                        </m:r>
                                        <m:sSub>
                                          <m:sSubPr>
                                            <m:ctrlPr>
                                              <a:rPr lang="en-US" sz="1800" i="1">
                                                <a:latin typeface="Cambria Math"/>
                                              </a:rPr>
                                            </m:ctrlPr>
                                          </m:sSubPr>
                                          <m:e>
                                            <m:acc>
                                              <m:accPr>
                                                <m:chr m:val="̅"/>
                                                <m:ctrlPr>
                                                  <a:rPr lang="en-US" sz="1800" i="1">
                                                    <a:latin typeface="Cambria Math"/>
                                                  </a:rPr>
                                                </m:ctrlPr>
                                              </m:accPr>
                                              <m:e>
                                                <m:r>
                                                  <a:rPr lang="en-US" sz="1800" i="1">
                                                    <a:latin typeface="Cambria Math"/>
                                                  </a:rPr>
                                                  <m:t>𝑟</m:t>
                                                </m:r>
                                              </m:e>
                                            </m:acc>
                                          </m:e>
                                          <m:sub>
                                            <m:r>
                                              <a:rPr lang="en-US" sz="1800" i="1">
                                                <a:latin typeface="Cambria Math"/>
                                              </a:rPr>
                                              <m:t>𝑠</m:t>
                                            </m:r>
                                          </m:sub>
                                        </m:sSub>
                                      </m:e>
                                    </m:d>
                                  </m:den>
                                </m:f>
                                <m:r>
                                  <a:rPr lang="en-US" sz="1800">
                                    <a:latin typeface="Cambria Math"/>
                                  </a:rPr>
                                  <m:t>−</m:t>
                                </m:r>
                                <m:r>
                                  <a:rPr lang="en-US" sz="1800" i="1">
                                    <a:latin typeface="Cambria Math"/>
                                  </a:rPr>
                                  <m:t>𝑖</m:t>
                                </m:r>
                              </m:e>
                            </m:d>
                          </m:num>
                          <m:den>
                            <m:sSub>
                              <m:sSubPr>
                                <m:ctrlPr>
                                  <a:rPr lang="en-US" sz="1800" i="1">
                                    <a:latin typeface="Cambria Math"/>
                                  </a:rPr>
                                </m:ctrlPr>
                              </m:sSubPr>
                              <m:e>
                                <m:r>
                                  <a:rPr lang="en-US" sz="1800" i="1">
                                    <a:latin typeface="Cambria Math"/>
                                  </a:rPr>
                                  <m:t>𝜎</m:t>
                                </m:r>
                              </m:e>
                              <m:sub>
                                <m:r>
                                  <a:rPr lang="en-US" sz="1800" i="1">
                                    <a:latin typeface="Cambria Math"/>
                                  </a:rPr>
                                  <m:t>𝑠</m:t>
                                </m:r>
                              </m:sub>
                            </m:sSub>
                          </m:den>
                        </m:f>
                      </m:e>
                    </m:d>
                  </m:oMath>
                </a14:m>
                <a:r>
                  <a:rPr lang="en-US" sz="1800" dirty="0">
                    <a:latin typeface="Times New Roman" pitchFamily="18" charset="0"/>
                    <a:cs typeface="Times New Roman" pitchFamily="18" charset="0"/>
                  </a:rPr>
                  <a:t>= risk-to-excess-return relative of futures </a:t>
                </a:r>
              </a:p>
              <a:p>
                <a:r>
                  <a:rPr lang="en-US" sz="1800" dirty="0">
                    <a:latin typeface="Times New Roman" pitchFamily="18" charset="0"/>
                    <a:cs typeface="Times New Roman" pitchFamily="18" charset="0"/>
                  </a:rPr>
                  <a:t>versus the spot position</a:t>
                </a:r>
              </a:p>
              <a:p>
                <a:endParaRPr lang="en-US" sz="18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205" r="-1185" b="-5181"/>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390" y="5257800"/>
            <a:ext cx="69031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50</a:t>
            </a:fld>
            <a:endParaRPr lang="en-US">
              <a:solidFill>
                <a:schemeClr val="accent6">
                  <a:lumMod val="20000"/>
                  <a:lumOff val="80000"/>
                </a:schemeClr>
              </a:solidFill>
            </a:endParaRPr>
          </a:p>
        </p:txBody>
      </p:sp>
    </p:spTree>
    <p:extLst>
      <p:ext uri="{BB962C8B-B14F-4D97-AF65-F5344CB8AC3E}">
        <p14:creationId xmlns:p14="http://schemas.microsoft.com/office/powerpoint/2010/main" val="2885876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2060">
                    <a:lumMod val="75000"/>
                  </a:srgbClr>
                </a:solidFill>
                <a:latin typeface="Times New Roman" pitchFamily="18" charset="0"/>
                <a:cs typeface="Times New Roman" pitchFamily="18" charset="0"/>
              </a:rPr>
              <a:t>14.5.5	The Howard-</a:t>
            </a:r>
            <a:r>
              <a:rPr lang="en-US" sz="2400" dirty="0" err="1">
                <a:solidFill>
                  <a:srgbClr val="002060">
                    <a:lumMod val="75000"/>
                  </a:srgbClr>
                </a:solidFill>
                <a:latin typeface="Times New Roman" pitchFamily="18" charset="0"/>
                <a:cs typeface="Times New Roman" pitchFamily="18" charset="0"/>
              </a:rPr>
              <a:t>D’Antonio</a:t>
            </a:r>
            <a:r>
              <a:rPr lang="en-US" sz="2400" dirty="0">
                <a:solidFill>
                  <a:srgbClr val="002060">
                    <a:lumMod val="75000"/>
                  </a:srgbClr>
                </a:solidFill>
                <a:latin typeface="Times New Roman" pitchFamily="18" charset="0"/>
                <a:cs typeface="Times New Roman" pitchFamily="18" charset="0"/>
              </a:rPr>
              <a:t> Optimal Risk-Return Hedge Strategy</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399"/>
                <a:ext cx="8229600" cy="4830765"/>
              </a:xfrm>
            </p:spPr>
            <p:txBody>
              <a:bodyPr>
                <a:normAutofit/>
              </a:bodyPr>
              <a:lstStyle/>
              <a:p>
                <a:r>
                  <a:rPr lang="el-GR" sz="2000" dirty="0">
                    <a:latin typeface="Times New Roman" pitchFamily="18" charset="0"/>
                    <a:cs typeface="Times New Roman" pitchFamily="18" charset="0"/>
                  </a:rPr>
                  <a:t>π </a:t>
                </a:r>
                <a:r>
                  <a:rPr lang="en-US" sz="2000" dirty="0">
                    <a:latin typeface="Times New Roman" pitchFamily="18" charset="0"/>
                    <a:cs typeface="Times New Roman" pitchFamily="18" charset="0"/>
                  </a:rPr>
                  <a:t>= </a:t>
                </a:r>
                <a14:m>
                  <m:oMath xmlns:m="http://schemas.openxmlformats.org/officeDocument/2006/math">
                    <m:f>
                      <m:fPr>
                        <m:type m:val="lin"/>
                        <m:ctrlPr>
                          <a:rPr lang="en-US" sz="2000" i="1">
                            <a:latin typeface="Cambria Math"/>
                          </a:rPr>
                        </m:ctrlPr>
                      </m:fPr>
                      <m:num>
                        <m:sSub>
                          <m:sSubPr>
                            <m:ctrlPr>
                              <a:rPr lang="en-US" sz="2000" i="1">
                                <a:latin typeface="Cambria Math"/>
                              </a:rPr>
                            </m:ctrlPr>
                          </m:sSubPr>
                          <m:e>
                            <m:r>
                              <a:rPr lang="en-US" sz="2000" i="1">
                                <a:latin typeface="Cambria Math"/>
                              </a:rPr>
                              <m:t>𝜎</m:t>
                            </m:r>
                          </m:e>
                          <m:sub>
                            <m:r>
                              <a:rPr lang="en-US" sz="2000" i="1">
                                <a:latin typeface="Cambria Math"/>
                              </a:rPr>
                              <m:t>𝑓</m:t>
                            </m:r>
                          </m:sub>
                        </m:sSub>
                      </m:num>
                      <m:den>
                        <m:sSub>
                          <m:sSubPr>
                            <m:ctrlPr>
                              <a:rPr lang="en-US" sz="2000" i="1">
                                <a:latin typeface="Cambria Math"/>
                              </a:rPr>
                            </m:ctrlPr>
                          </m:sSubPr>
                          <m:e>
                            <m:r>
                              <a:rPr lang="en-US" sz="2000" i="1">
                                <a:latin typeface="Cambria Math"/>
                              </a:rPr>
                              <m:t>𝜎</m:t>
                            </m:r>
                          </m:e>
                          <m:sub>
                            <m:r>
                              <a:rPr lang="en-US" sz="2000" i="1">
                                <a:latin typeface="Cambria Math"/>
                              </a:rPr>
                              <m:t>𝑠</m:t>
                            </m:r>
                          </m:sub>
                        </m:sSub>
                      </m:den>
                    </m:f>
                  </m:oMath>
                </a14:m>
                <a:r>
                  <a:rPr lang="en-US" sz="2000" dirty="0">
                    <a:latin typeface="Times New Roman" pitchFamily="18" charset="0"/>
                    <a:cs typeface="Times New Roman" pitchFamily="18" charset="0"/>
                  </a:rPr>
                  <a:t> = relative variability of futures and spot returns</a:t>
                </a:r>
              </a:p>
              <a:p>
                <a:r>
                  <a:rPr lang="el-GR" sz="2000" dirty="0">
                    <a:latin typeface="Times New Roman" pitchFamily="18" charset="0"/>
                    <a:cs typeface="Times New Roman" pitchFamily="18" charset="0"/>
                  </a:rPr>
                  <a:t>α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relative excess return on futures to that of spot</a:t>
                </a:r>
              </a:p>
              <a:p>
                <a:r>
                  <a:rPr lang="en-US" sz="2000" kern="50" dirty="0">
                    <a:latin typeface="Times New Roman" pitchFamily="18" charset="0"/>
                    <a:ea typeface="PMingLiU"/>
                    <a:cs typeface="Times New Roman" pitchFamily="18" charset="0"/>
                  </a:rPr>
                  <a:t>γ = </a:t>
                </a:r>
                <a14:m>
                  <m:oMath xmlns:m="http://schemas.openxmlformats.org/officeDocument/2006/math">
                    <m:f>
                      <m:fPr>
                        <m:type m:val="lin"/>
                        <m:ctrlPr>
                          <a:rPr lang="en-US" sz="2000" i="1">
                            <a:latin typeface="Cambria Math"/>
                          </a:rPr>
                        </m:ctrlPr>
                      </m:fPr>
                      <m:num>
                        <m:sSub>
                          <m:sSubPr>
                            <m:ctrlPr>
                              <a:rPr lang="en-US" sz="2000" i="1">
                                <a:latin typeface="Cambria Math"/>
                              </a:rPr>
                            </m:ctrlPr>
                          </m:sSubPr>
                          <m:e>
                            <m:r>
                              <a:rPr lang="en-US" sz="2000" i="1">
                                <a:latin typeface="Cambria Math"/>
                              </a:rPr>
                              <m:t>𝑃</m:t>
                            </m:r>
                          </m:e>
                          <m:sub>
                            <m:r>
                              <a:rPr lang="en-US" sz="2000" i="1">
                                <a:latin typeface="Cambria Math"/>
                              </a:rPr>
                              <m:t>𝑓</m:t>
                            </m:r>
                          </m:sub>
                        </m:sSub>
                      </m:num>
                      <m:den>
                        <m:sSub>
                          <m:sSubPr>
                            <m:ctrlPr>
                              <a:rPr lang="en-US" sz="2000" i="1">
                                <a:latin typeface="Cambria Math"/>
                              </a:rPr>
                            </m:ctrlPr>
                          </m:sSubPr>
                          <m:e>
                            <m:r>
                              <a:rPr lang="en-US" sz="2000" i="1">
                                <a:latin typeface="Cambria Math"/>
                              </a:rPr>
                              <m:t>𝑃</m:t>
                            </m:r>
                          </m:e>
                          <m:sub>
                            <m:r>
                              <a:rPr lang="en-US" sz="2000" i="1">
                                <a:latin typeface="Cambria Math"/>
                              </a:rPr>
                              <m:t>𝑠</m:t>
                            </m:r>
                          </m:sub>
                        </m:sSub>
                      </m:den>
                    </m:f>
                  </m:oMath>
                </a14:m>
                <a:r>
                  <a:rPr lang="en-US" sz="2000" dirty="0">
                    <a:latin typeface="Times New Roman" pitchFamily="18" charset="0"/>
                    <a:cs typeface="Times New Roman" pitchFamily="18" charset="0"/>
                  </a:rPr>
                  <a:t>= current price ratio of futures to spot</a:t>
                </a:r>
              </a:p>
              <a:p>
                <a:r>
                  <a:rPr lang="en-US" sz="2000" kern="50" dirty="0">
                    <a:latin typeface="Times New Roman" pitchFamily="18" charset="0"/>
                    <a:ea typeface="PMingLiU"/>
                    <a:cs typeface="Times New Roman" pitchFamily="18" charset="0"/>
                  </a:rPr>
                  <a:t>λ = </a:t>
                </a:r>
                <a14:m>
                  <m:oMath xmlns:m="http://schemas.openxmlformats.org/officeDocument/2006/math">
                    <m:f>
                      <m:fPr>
                        <m:type m:val="lin"/>
                        <m:ctrlPr>
                          <a:rPr lang="en-US" sz="2000" i="1">
                            <a:latin typeface="Cambria Math"/>
                          </a:rPr>
                        </m:ctrlPr>
                      </m:fPr>
                      <m:num>
                        <m:r>
                          <a:rPr lang="en-US" sz="2000" i="1">
                            <a:latin typeface="Cambria Math"/>
                          </a:rPr>
                          <m:t>𝛼</m:t>
                        </m:r>
                      </m:num>
                      <m:den>
                        <m:r>
                          <a:rPr lang="en-US" sz="2000" i="1">
                            <a:latin typeface="Cambria Math"/>
                          </a:rPr>
                          <m:t>𝜋</m:t>
                        </m:r>
                      </m:den>
                    </m:f>
                  </m:oMath>
                </a14:m>
                <a:r>
                  <a:rPr lang="en-US" sz="2000" dirty="0">
                    <a:latin typeface="Times New Roman" pitchFamily="18" charset="0"/>
                    <a:cs typeface="Times New Roman" pitchFamily="18" charset="0"/>
                  </a:rPr>
                  <a:t> = </a:t>
                </a:r>
                <a14:m>
                  <m:oMath xmlns:m="http://schemas.openxmlformats.org/officeDocument/2006/math">
                    <m:d>
                      <m:dPr>
                        <m:begChr m:val=""/>
                        <m:endChr m:val="]"/>
                        <m:ctrlPr>
                          <a:rPr lang="en-US" sz="2000" i="1">
                            <a:latin typeface="Cambria Math"/>
                          </a:rPr>
                        </m:ctrlPr>
                      </m:dPr>
                      <m:e>
                        <m:f>
                          <m:fPr>
                            <m:type m:val="lin"/>
                            <m:ctrlPr>
                              <a:rPr lang="en-US" sz="2000" i="1">
                                <a:latin typeface="Cambria Math"/>
                              </a:rPr>
                            </m:ctrlPr>
                          </m:fPr>
                          <m:num>
                            <m:d>
                              <m:dPr>
                                <m:begChr m:val=""/>
                                <m:ctrlPr>
                                  <a:rPr lang="en-US" sz="2000" i="1">
                                    <a:latin typeface="Cambria Math"/>
                                  </a:rPr>
                                </m:ctrlPr>
                              </m:dPr>
                              <m:e>
                                <m:f>
                                  <m:fPr>
                                    <m:type m:val="lin"/>
                                    <m:ctrlPr>
                                      <a:rPr lang="en-US" sz="2000" i="1">
                                        <a:latin typeface="Cambria Math"/>
                                      </a:rPr>
                                    </m:ctrlPr>
                                  </m:fPr>
                                  <m:num>
                                    <m:d>
                                      <m:dPr>
                                        <m:ctrlPr>
                                          <a:rPr lang="en-US" sz="2000" i="1">
                                            <a:latin typeface="Cambria Math"/>
                                          </a:rPr>
                                        </m:ctrlPr>
                                      </m:dPr>
                                      <m:e>
                                        <m:f>
                                          <m:fPr>
                                            <m:type m:val="lin"/>
                                            <m:ctrlPr>
                                              <a:rPr lang="en-US" sz="2000" i="1">
                                                <a:latin typeface="Cambria Math"/>
                                              </a:rPr>
                                            </m:ctrlPr>
                                          </m:fPr>
                                          <m:num>
                                            <m:sSub>
                                              <m:sSubPr>
                                                <m:ctrlPr>
                                                  <a:rPr lang="en-US" sz="2000" i="1">
                                                    <a:latin typeface="Cambria Math"/>
                                                  </a:rPr>
                                                </m:ctrlPr>
                                              </m:sSubPr>
                                              <m:e>
                                                <m:acc>
                                                  <m:accPr>
                                                    <m:chr m:val="̅"/>
                                                    <m:ctrlPr>
                                                      <a:rPr lang="en-US" sz="2000" i="1">
                                                        <a:latin typeface="Cambria Math"/>
                                                      </a:rPr>
                                                    </m:ctrlPr>
                                                  </m:accPr>
                                                  <m:e>
                                                    <m:r>
                                                      <a:rPr lang="en-US" sz="2000" i="1">
                                                        <a:latin typeface="Cambria Math"/>
                                                      </a:rPr>
                                                      <m:t>𝑟</m:t>
                                                    </m:r>
                                                  </m:e>
                                                </m:acc>
                                              </m:e>
                                              <m:sub>
                                                <m:r>
                                                  <a:rPr lang="en-US" sz="2000" i="1">
                                                    <a:latin typeface="Cambria Math"/>
                                                  </a:rPr>
                                                  <m:t>𝑓</m:t>
                                                </m:r>
                                              </m:sub>
                                            </m:sSub>
                                          </m:num>
                                          <m:den>
                                            <m:sSub>
                                              <m:sSubPr>
                                                <m:ctrlPr>
                                                  <a:rPr lang="en-US" sz="2000" i="1">
                                                    <a:latin typeface="Cambria Math"/>
                                                  </a:rPr>
                                                </m:ctrlPr>
                                              </m:sSubPr>
                                              <m:e>
                                                <m:r>
                                                  <a:rPr lang="en-US" sz="2000" i="1">
                                                    <a:latin typeface="Cambria Math"/>
                                                  </a:rPr>
                                                  <m:t>𝜎</m:t>
                                                </m:r>
                                              </m:e>
                                              <m:sub>
                                                <m:r>
                                                  <a:rPr lang="en-US" sz="2000" i="1">
                                                    <a:latin typeface="Cambria Math"/>
                                                  </a:rPr>
                                                  <m:t>𝑓</m:t>
                                                </m:r>
                                              </m:sub>
                                            </m:sSub>
                                          </m:den>
                                        </m:f>
                                      </m:e>
                                    </m:d>
                                  </m:num>
                                  <m:den>
                                    <m:d>
                                      <m:dPr>
                                        <m:begChr m:val="["/>
                                        <m:endChr m:val=""/>
                                        <m:ctrlPr>
                                          <a:rPr lang="en-US" sz="2000" i="1">
                                            <a:latin typeface="Cambria Math"/>
                                          </a:rPr>
                                        </m:ctrlPr>
                                      </m:dPr>
                                      <m:e>
                                        <m:r>
                                          <a:rPr lang="en-US" sz="2000">
                                            <a:latin typeface="Cambria Math"/>
                                          </a:rPr>
                                          <m:t>(</m:t>
                                        </m:r>
                                        <m:sSub>
                                          <m:sSubPr>
                                            <m:ctrlPr>
                                              <a:rPr lang="en-US" sz="2000" i="1">
                                                <a:latin typeface="Cambria Math"/>
                                              </a:rPr>
                                            </m:ctrlPr>
                                          </m:sSubPr>
                                          <m:e>
                                            <m:acc>
                                              <m:accPr>
                                                <m:chr m:val="̅"/>
                                                <m:ctrlPr>
                                                  <a:rPr lang="en-US" sz="2000" i="1">
                                                    <a:latin typeface="Cambria Math"/>
                                                  </a:rPr>
                                                </m:ctrlPr>
                                              </m:accPr>
                                              <m:e>
                                                <m:r>
                                                  <a:rPr lang="en-US" sz="2000" i="1">
                                                    <a:latin typeface="Cambria Math"/>
                                                  </a:rPr>
                                                  <m:t>𝑟</m:t>
                                                </m:r>
                                              </m:e>
                                            </m:acc>
                                          </m:e>
                                          <m:sub>
                                            <m:r>
                                              <a:rPr lang="en-US" sz="2000" i="1">
                                                <a:latin typeface="Cambria Math"/>
                                              </a:rPr>
                                              <m:t>𝑠</m:t>
                                            </m:r>
                                          </m:sub>
                                        </m:sSub>
                                      </m:e>
                                    </m:d>
                                  </m:den>
                                </m:f>
                                <m:r>
                                  <a:rPr lang="en-US" sz="2000">
                                    <a:latin typeface="Cambria Math"/>
                                  </a:rPr>
                                  <m:t>−</m:t>
                                </m:r>
                                <m:r>
                                  <a:rPr lang="en-US" sz="2000" i="1">
                                    <a:latin typeface="Cambria Math"/>
                                  </a:rPr>
                                  <m:t>𝑖</m:t>
                                </m:r>
                              </m:e>
                            </m:d>
                          </m:num>
                          <m:den>
                            <m:sSub>
                              <m:sSubPr>
                                <m:ctrlPr>
                                  <a:rPr lang="en-US" sz="2000" i="1">
                                    <a:latin typeface="Cambria Math"/>
                                  </a:rPr>
                                </m:ctrlPr>
                              </m:sSubPr>
                              <m:e>
                                <m:r>
                                  <a:rPr lang="en-US" sz="2000" i="1">
                                    <a:latin typeface="Cambria Math"/>
                                  </a:rPr>
                                  <m:t>𝜎</m:t>
                                </m:r>
                              </m:e>
                              <m:sub>
                                <m:r>
                                  <a:rPr lang="en-US" sz="2000" i="1">
                                    <a:latin typeface="Cambria Math"/>
                                  </a:rPr>
                                  <m:t>𝑠</m:t>
                                </m:r>
                              </m:sub>
                            </m:sSub>
                          </m:den>
                        </m:f>
                      </m:e>
                    </m:d>
                  </m:oMath>
                </a14:m>
                <a:r>
                  <a:rPr lang="en-US" sz="2000" dirty="0">
                    <a:latin typeface="Times New Roman" pitchFamily="18" charset="0"/>
                    <a:cs typeface="Times New Roman" pitchFamily="18" charset="0"/>
                  </a:rPr>
                  <a:t>= risk-to-excess-return relative of futures </a:t>
                </a:r>
              </a:p>
              <a:p>
                <a:r>
                  <a:rPr lang="en-US" sz="2000" dirty="0">
                    <a:latin typeface="Times New Roman" pitchFamily="18" charset="0"/>
                    <a:cs typeface="Times New Roman" pitchFamily="18" charset="0"/>
                  </a:rPr>
                  <a:t>versus the spot position</a:t>
                </a:r>
              </a:p>
              <a:p>
                <a:pPr marL="0" indent="0">
                  <a:buNone/>
                </a:pP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𝑠</m:t>
                        </m:r>
                      </m:sub>
                    </m:sSub>
                    <m:r>
                      <a:rPr lang="en-US" sz="2000">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𝑓</m:t>
                        </m:r>
                      </m:sub>
                    </m:sSub>
                  </m:oMath>
                </a14:m>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 current price per unit for the spot and futures respectively;</a:t>
                </a:r>
              </a:p>
              <a:p>
                <a:r>
                  <a:rPr lang="en-US" sz="2000" dirty="0">
                    <a:latin typeface="Times New Roman" pitchFamily="18" charset="0"/>
                    <a:cs typeface="Times New Roman" pitchFamily="18" charset="0"/>
                  </a:rPr>
                  <a:t> ρ = simple correlation coefficient between the spot and futures returns;</a:t>
                </a:r>
              </a:p>
              <a:p>
                <a:pPr marL="0" indent="0">
                  <a:buNone/>
                </a:pPr>
                <a:r>
                  <a:rPr lang="en-US" sz="2000" dirty="0" smtClean="0">
                    <a:latin typeface="Times New Roman" pitchFamily="18" charset="0"/>
                    <a:cs typeface="Times New Roman" pitchFamily="18" charset="0"/>
                  </a:rPr>
                  <a:t>  </a:t>
                </a:r>
                <a14:m>
                  <m:oMath xmlns:m="http://schemas.openxmlformats.org/officeDocument/2006/math">
                    <m:sSub>
                      <m:sSubPr>
                        <m:ctrlPr>
                          <a:rPr lang="en-US" sz="2000" i="1">
                            <a:latin typeface="Cambria Math"/>
                          </a:rPr>
                        </m:ctrlPr>
                      </m:sSubPr>
                      <m:e>
                        <m:r>
                          <a:rPr lang="en-US" sz="2000" i="1">
                            <a:latin typeface="Cambria Math"/>
                          </a:rPr>
                          <m:t>𝜎</m:t>
                        </m:r>
                      </m:e>
                      <m:sub>
                        <m:r>
                          <a:rPr lang="en-US" sz="2000" i="1">
                            <a:latin typeface="Cambria Math"/>
                          </a:rPr>
                          <m:t>𝑠</m:t>
                        </m:r>
                      </m:sub>
                    </m:sSub>
                  </m:oMath>
                </a14:m>
                <a:r>
                  <a:rPr lang="en-US" sz="2000" dirty="0">
                    <a:latin typeface="Times New Roman" pitchFamily="18" charset="0"/>
                    <a:cs typeface="Times New Roman" pitchFamily="18" charset="0"/>
                  </a:rPr>
                  <a:t>  = standard deviation of spot returns;</a:t>
                </a:r>
              </a:p>
              <a:p>
                <a14:m>
                  <m:oMath xmlns:m="http://schemas.openxmlformats.org/officeDocument/2006/math">
                    <m:sSub>
                      <m:sSubPr>
                        <m:ctrlPr>
                          <a:rPr lang="en-US" sz="2000" i="1">
                            <a:latin typeface="Cambria Math"/>
                          </a:rPr>
                        </m:ctrlPr>
                      </m:sSubPr>
                      <m:e>
                        <m:r>
                          <a:rPr lang="en-US" sz="2000" i="1">
                            <a:latin typeface="Cambria Math"/>
                          </a:rPr>
                          <m:t>𝜎</m:t>
                        </m:r>
                      </m:e>
                      <m:sub>
                        <m:r>
                          <a:rPr lang="en-US" sz="2000" i="1">
                            <a:latin typeface="Cambria Math"/>
                          </a:rPr>
                          <m:t>𝑓</m:t>
                        </m:r>
                      </m:sub>
                    </m:sSub>
                  </m:oMath>
                </a14:m>
                <a:r>
                  <a:rPr lang="en-US" sz="2000" dirty="0">
                    <a:latin typeface="Times New Roman" pitchFamily="18" charset="0"/>
                    <a:cs typeface="Times New Roman" pitchFamily="18" charset="0"/>
                  </a:rPr>
                  <a:t>   = standard deviation of futures returns;</a:t>
                </a:r>
              </a:p>
              <a:p>
                <a:r>
                  <a:rPr lang="en-US" sz="2000" dirty="0" smtClean="0">
                    <a:latin typeface="Times New Roman" pitchFamily="18" charset="0"/>
                    <a:cs typeface="Times New Roman" pitchFamily="18" charset="0"/>
                  </a:rPr>
                  <a:t> </a:t>
                </a:r>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𝑟</m:t>
                            </m:r>
                          </m:e>
                        </m:acc>
                      </m:e>
                      <m:sub>
                        <m:r>
                          <a:rPr lang="en-US" sz="2000" i="1">
                            <a:latin typeface="Cambria Math"/>
                          </a:rPr>
                          <m:t>𝑠</m:t>
                        </m:r>
                      </m:sub>
                    </m:sSub>
                  </m:oMath>
                </a14:m>
                <a:r>
                  <a:rPr lang="en-US" sz="2000" dirty="0">
                    <a:latin typeface="Times New Roman" pitchFamily="18" charset="0"/>
                    <a:cs typeface="Times New Roman" pitchFamily="18" charset="0"/>
                  </a:rPr>
                  <a:t> = mean return on the spot over some recent past interval;</a:t>
                </a:r>
              </a:p>
              <a:p>
                <a14:m>
                  <m:oMath xmlns:m="http://schemas.openxmlformats.org/officeDocument/2006/math">
                    <m:sSub>
                      <m:sSubPr>
                        <m:ctrlPr>
                          <a:rPr lang="en-US" sz="2000" i="1">
                            <a:latin typeface="Cambria Math"/>
                          </a:rPr>
                        </m:ctrlPr>
                      </m:sSubPr>
                      <m:e>
                        <m:acc>
                          <m:accPr>
                            <m:chr m:val="̅"/>
                            <m:ctrlPr>
                              <a:rPr lang="en-US" sz="2000" i="1">
                                <a:latin typeface="Cambria Math"/>
                              </a:rPr>
                            </m:ctrlPr>
                          </m:accPr>
                          <m:e>
                            <m:r>
                              <a:rPr lang="en-US" sz="2000" i="1">
                                <a:latin typeface="Cambria Math"/>
                              </a:rPr>
                              <m:t>𝑟</m:t>
                            </m:r>
                          </m:e>
                        </m:acc>
                      </m:e>
                      <m:sub>
                        <m:r>
                          <a:rPr lang="en-US" sz="2000" i="1">
                            <a:latin typeface="Cambria Math"/>
                          </a:rPr>
                          <m:t>𝑓</m:t>
                        </m:r>
                      </m:sub>
                    </m:sSub>
                  </m:oMath>
                </a14:m>
                <a:r>
                  <a:rPr lang="en-US" sz="2000" dirty="0">
                    <a:latin typeface="Times New Roman" pitchFamily="18" charset="0"/>
                    <a:cs typeface="Times New Roman" pitchFamily="18" charset="0"/>
                  </a:rPr>
                  <a:t>   = mean return on the futures over some recent past interval; and </a:t>
                </a:r>
              </a:p>
              <a:p>
                <a:r>
                  <a:rPr lang="en-US" sz="2000" dirty="0" smtClean="0">
                    <a:latin typeface="Times New Roman" pitchFamily="18" charset="0"/>
                    <a:cs typeface="Times New Roman" pitchFamily="18" charset="0"/>
                  </a:rPr>
                  <a:t>  </a:t>
                </a:r>
                <a:r>
                  <a:rPr lang="en-US" sz="2000" i="1" dirty="0" err="1">
                    <a:latin typeface="Times New Roman" pitchFamily="18" charset="0"/>
                    <a:cs typeface="Times New Roman" pitchFamily="18" charset="0"/>
                  </a:rPr>
                  <a:t>i</a:t>
                </a:r>
                <a:r>
                  <a:rPr lang="en-US" sz="2000" i="1" dirty="0">
                    <a:latin typeface="Times New Roman" pitchFamily="18" charset="0"/>
                    <a:cs typeface="Times New Roman" pitchFamily="18" charset="0"/>
                  </a:rPr>
                  <a:t> </a:t>
                </a:r>
                <a:r>
                  <a:rPr lang="en-US" sz="2000" dirty="0">
                    <a:latin typeface="Times New Roman" pitchFamily="18" charset="0"/>
                    <a:cs typeface="Times New Roman" pitchFamily="18" charset="0"/>
                  </a:rPr>
                  <a:t> = risk-free rate.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399"/>
                <a:ext cx="8229600" cy="4830765"/>
              </a:xfrm>
              <a:blipFill rotWithShape="1">
                <a:blip r:embed="rId2"/>
                <a:stretch>
                  <a:fillRect l="-74" t="-9458"/>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795153"/>
            <a:ext cx="81814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51</a:t>
            </a:fld>
            <a:endParaRPr lang="en-US">
              <a:solidFill>
                <a:schemeClr val="accent6">
                  <a:lumMod val="20000"/>
                  <a:lumOff val="80000"/>
                </a:schemeClr>
              </a:solidFill>
            </a:endParaRPr>
          </a:p>
        </p:txBody>
      </p:sp>
    </p:spTree>
    <p:extLst>
      <p:ext uri="{BB962C8B-B14F-4D97-AF65-F5344CB8AC3E}">
        <p14:creationId xmlns:p14="http://schemas.microsoft.com/office/powerpoint/2010/main" val="3620245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 Hedging Implications of Different Relative Magnitudes of λ and </a:t>
            </a:r>
            <a:r>
              <a:rPr lang="en-US" dirty="0" smtClean="0">
                <a:latin typeface="Times New Roman" pitchFamily="18" charset="0"/>
                <a:cs typeface="Times New Roman" pitchFamily="18" charset="0"/>
              </a:rPr>
              <a:t>ρ</a:t>
            </a:r>
          </a:p>
          <a:p>
            <a:endParaRPr lang="en-US"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79700"/>
            <a:ext cx="7970938"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52</a:t>
            </a:fld>
            <a:endParaRPr lang="en-US">
              <a:solidFill>
                <a:schemeClr val="accent6">
                  <a:lumMod val="20000"/>
                  <a:lumOff val="80000"/>
                </a:schemeClr>
              </a:solidFill>
            </a:endParaRPr>
          </a:p>
        </p:txBody>
      </p:sp>
    </p:spTree>
    <p:extLst>
      <p:ext uri="{BB962C8B-B14F-4D97-AF65-F5344CB8AC3E}">
        <p14:creationId xmlns:p14="http://schemas.microsoft.com/office/powerpoint/2010/main" val="4039759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14.5.5.1 Other Hedge Ratios</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err="1">
                    <a:latin typeface="Times New Roman" pitchFamily="18" charset="0"/>
                    <a:cs typeface="Times New Roman" pitchFamily="18" charset="0"/>
                  </a:rPr>
                  <a:t>Hsin</a:t>
                </a:r>
                <a:r>
                  <a:rPr lang="en-US" dirty="0">
                    <a:latin typeface="Times New Roman" pitchFamily="18" charset="0"/>
                    <a:cs typeface="Times New Roman" pitchFamily="18" charset="0"/>
                  </a:rPr>
                  <a:t> et al. (1994) use quadratic utility function to derive a hedge ratio</a:t>
                </a:r>
                <a:r>
                  <a:rPr lang="en-US" dirty="0" smtClean="0">
                    <a:latin typeface="Times New Roman" pitchFamily="18" charset="0"/>
                    <a:cs typeface="Times New Roman" pitchFamily="18" charset="0"/>
                  </a:rPr>
                  <a:t>.</a:t>
                </a:r>
              </a:p>
              <a:p>
                <a:pPr algn="ctr"/>
                <a:r>
                  <a:rPr lang="en-US" dirty="0" smtClean="0">
                    <a:latin typeface="Times New Roman" pitchFamily="18" charset="0"/>
                    <a:cs typeface="Times New Roman" pitchFamily="18" charset="0"/>
                  </a:rPr>
                  <a:t>Hedge Ratio </a:t>
                </a:r>
                <a14:m>
                  <m:oMath xmlns:m="http://schemas.openxmlformats.org/officeDocument/2006/math">
                    <m:r>
                      <a:rPr lang="en-US" i="1">
                        <a:latin typeface="Cambria Math"/>
                      </a:rPr>
                      <m:t>𝐻</m:t>
                    </m:r>
                    <m:r>
                      <a:rPr lang="en-US" i="0">
                        <a:latin typeface="Cambria Math"/>
                      </a:rPr>
                      <m:t>=−</m:t>
                    </m:r>
                    <m:d>
                      <m:dPr>
                        <m:begChr m:val="["/>
                        <m:endChr m:val="]"/>
                        <m:ctrlPr>
                          <a:rPr lang="en-US" i="1">
                            <a:latin typeface="Cambria Math"/>
                          </a:rPr>
                        </m:ctrlPr>
                      </m:dPr>
                      <m:e>
                        <m:f>
                          <m:fPr>
                            <m:ctrlPr>
                              <a:rPr lang="en-US" i="1">
                                <a:latin typeface="Cambria Math"/>
                              </a:rPr>
                            </m:ctrlPr>
                          </m:fPr>
                          <m:num>
                            <m:sSub>
                              <m:sSubPr>
                                <m:ctrlPr>
                                  <a:rPr lang="en-US" i="1">
                                    <a:latin typeface="Cambria Math"/>
                                  </a:rPr>
                                </m:ctrlPr>
                              </m:sSubPr>
                              <m:e>
                                <m:acc>
                                  <m:accPr>
                                    <m:chr m:val="̅"/>
                                    <m:ctrlPr>
                                      <a:rPr lang="en-US" i="1">
                                        <a:latin typeface="Cambria Math"/>
                                      </a:rPr>
                                    </m:ctrlPr>
                                  </m:accPr>
                                  <m:e>
                                    <m:r>
                                      <a:rPr lang="en-US" i="1">
                                        <a:latin typeface="Cambria Math"/>
                                      </a:rPr>
                                      <m:t>𝑟</m:t>
                                    </m:r>
                                  </m:e>
                                </m:acc>
                              </m:e>
                              <m:sub>
                                <m:r>
                                  <a:rPr lang="en-US" i="1">
                                    <a:latin typeface="Cambria Math"/>
                                  </a:rPr>
                                  <m:t>𝑓</m:t>
                                </m:r>
                              </m:sub>
                            </m:sSub>
                          </m:num>
                          <m:den>
                            <m:r>
                              <a:rPr lang="en-US" i="1">
                                <a:latin typeface="Cambria Math"/>
                              </a:rPr>
                              <m:t>𝐴</m:t>
                            </m:r>
                            <m:sSubSup>
                              <m:sSubSupPr>
                                <m:ctrlPr>
                                  <a:rPr lang="en-US" i="1">
                                    <a:latin typeface="Cambria Math"/>
                                  </a:rPr>
                                </m:ctrlPr>
                              </m:sSubSupPr>
                              <m:e>
                                <m:r>
                                  <a:rPr lang="en-US" i="1">
                                    <a:latin typeface="Cambria Math"/>
                                  </a:rPr>
                                  <m:t>𝜎</m:t>
                                </m:r>
                              </m:e>
                              <m:sub>
                                <m:r>
                                  <a:rPr lang="en-US" i="1">
                                    <a:latin typeface="Cambria Math"/>
                                  </a:rPr>
                                  <m:t>𝑓</m:t>
                                </m:r>
                              </m:sub>
                              <m:sup>
                                <m:r>
                                  <a:rPr lang="en-US" i="0">
                                    <a:latin typeface="Cambria Math"/>
                                  </a:rPr>
                                  <m:t>2</m:t>
                                </m:r>
                              </m:sup>
                            </m:sSubSup>
                          </m:den>
                        </m:f>
                        <m:r>
                          <a:rPr lang="en-US" i="0">
                            <a:latin typeface="Cambria Math"/>
                          </a:rPr>
                          <m:t>−</m:t>
                        </m:r>
                        <m:r>
                          <a:rPr lang="en-US" i="1">
                            <a:latin typeface="Cambria Math"/>
                          </a:rPr>
                          <m:t>𝜌</m:t>
                        </m:r>
                        <m:f>
                          <m:fPr>
                            <m:ctrlPr>
                              <a:rPr lang="en-US" i="1">
                                <a:latin typeface="Cambria Math"/>
                              </a:rPr>
                            </m:ctrlPr>
                          </m:fPr>
                          <m:num>
                            <m:sSub>
                              <m:sSubPr>
                                <m:ctrlPr>
                                  <a:rPr lang="en-US" i="1">
                                    <a:latin typeface="Cambria Math"/>
                                  </a:rPr>
                                </m:ctrlPr>
                              </m:sSubPr>
                              <m:e>
                                <m:r>
                                  <a:rPr lang="en-US" i="1">
                                    <a:latin typeface="Cambria Math"/>
                                  </a:rPr>
                                  <m:t>𝜎</m:t>
                                </m:r>
                              </m:e>
                              <m:sub>
                                <m:r>
                                  <a:rPr lang="en-US" i="1">
                                    <a:latin typeface="Cambria Math"/>
                                  </a:rPr>
                                  <m:t>𝑠</m:t>
                                </m:r>
                              </m:sub>
                            </m:sSub>
                          </m:num>
                          <m:den>
                            <m:sSub>
                              <m:sSubPr>
                                <m:ctrlPr>
                                  <a:rPr lang="en-US" i="1">
                                    <a:latin typeface="Cambria Math"/>
                                  </a:rPr>
                                </m:ctrlPr>
                              </m:sSubPr>
                              <m:e>
                                <m:r>
                                  <a:rPr lang="en-US" i="1">
                                    <a:latin typeface="Cambria Math"/>
                                  </a:rPr>
                                  <m:t>𝜎</m:t>
                                </m:r>
                              </m:e>
                              <m:sub>
                                <m:r>
                                  <a:rPr lang="en-US" i="1">
                                    <a:latin typeface="Cambria Math"/>
                                  </a:rPr>
                                  <m:t>𝑓</m:t>
                                </m:r>
                              </m:sub>
                            </m:sSub>
                          </m:den>
                        </m:f>
                      </m:e>
                    </m:d>
                  </m:oMath>
                </a14:m>
                <a:endParaRPr lang="en-US"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ρ = simple correlation coefficient between the spot and futures returns;</a:t>
                </a:r>
              </a:p>
              <a:p>
                <a14:m>
                  <m:oMath xmlns:m="http://schemas.openxmlformats.org/officeDocument/2006/math">
                    <m:sSub>
                      <m:sSubPr>
                        <m:ctrlPr>
                          <a:rPr lang="en-US" sz="2400" i="1">
                            <a:latin typeface="Cambria Math"/>
                          </a:rPr>
                        </m:ctrlPr>
                      </m:sSubPr>
                      <m:e>
                        <m:r>
                          <a:rPr lang="en-US" sz="2400" i="1">
                            <a:latin typeface="Cambria Math"/>
                          </a:rPr>
                          <m:t>𝜎</m:t>
                        </m:r>
                      </m:e>
                      <m:sub>
                        <m:r>
                          <a:rPr lang="en-US" sz="2400" i="1">
                            <a:latin typeface="Cambria Math"/>
                          </a:rPr>
                          <m:t>𝑠</m:t>
                        </m:r>
                      </m:sub>
                    </m:sSub>
                  </m:oMath>
                </a14:m>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standard deviation of spot returns;</a:t>
                </a:r>
              </a:p>
              <a:p>
                <a14:m>
                  <m:oMath xmlns:m="http://schemas.openxmlformats.org/officeDocument/2006/math">
                    <m:sSub>
                      <m:sSubPr>
                        <m:ctrlPr>
                          <a:rPr lang="en-US" sz="2400" i="1">
                            <a:latin typeface="Cambria Math"/>
                          </a:rPr>
                        </m:ctrlPr>
                      </m:sSubPr>
                      <m:e>
                        <m:r>
                          <a:rPr lang="en-US" sz="2400" i="1">
                            <a:latin typeface="Cambria Math"/>
                          </a:rPr>
                          <m:t>𝜎</m:t>
                        </m:r>
                      </m:e>
                      <m:sub>
                        <m:r>
                          <a:rPr lang="en-US" sz="2400" i="1">
                            <a:latin typeface="Cambria Math"/>
                          </a:rPr>
                          <m:t>𝑓</m:t>
                        </m:r>
                      </m:sub>
                    </m:sSub>
                  </m:oMath>
                </a14:m>
                <a:r>
                  <a:rPr lang="en-US" sz="2400" dirty="0">
                    <a:latin typeface="Times New Roman" pitchFamily="18" charset="0"/>
                    <a:cs typeface="Times New Roman" pitchFamily="18" charset="0"/>
                  </a:rPr>
                  <a:t>  = standard deviation of futures returns;</a:t>
                </a:r>
              </a:p>
              <a:p>
                <a14:m>
                  <m:oMath xmlns:m="http://schemas.openxmlformats.org/officeDocument/2006/math">
                    <m:sSub>
                      <m:sSubPr>
                        <m:ctrlPr>
                          <a:rPr lang="en-US" sz="2400" i="1">
                            <a:latin typeface="Cambria Math"/>
                          </a:rPr>
                        </m:ctrlPr>
                      </m:sSubPr>
                      <m:e>
                        <m:acc>
                          <m:accPr>
                            <m:chr m:val="̅"/>
                            <m:ctrlPr>
                              <a:rPr lang="en-US" sz="2400" i="1">
                                <a:latin typeface="Cambria Math"/>
                              </a:rPr>
                            </m:ctrlPr>
                          </m:accPr>
                          <m:e>
                            <m:r>
                              <a:rPr lang="en-US" sz="2400" i="1">
                                <a:latin typeface="Cambria Math"/>
                              </a:rPr>
                              <m:t>𝑟</m:t>
                            </m:r>
                          </m:e>
                        </m:acc>
                      </m:e>
                      <m:sub>
                        <m:r>
                          <a:rPr lang="en-US" sz="2400" i="1">
                            <a:latin typeface="Cambria Math"/>
                          </a:rPr>
                          <m:t>𝑓</m:t>
                        </m:r>
                      </m:sub>
                    </m:sSub>
                  </m:oMath>
                </a14:m>
                <a:r>
                  <a:rPr lang="en-US" sz="2400" dirty="0">
                    <a:latin typeface="Times New Roman" pitchFamily="18" charset="0"/>
                    <a:cs typeface="Times New Roman" pitchFamily="18" charset="0"/>
                  </a:rPr>
                  <a:t>  = mean return on the futures over some recent past interval; and </a:t>
                </a:r>
              </a:p>
              <a:p>
                <a:r>
                  <a:rPr lang="en-US" sz="2400" i="1" dirty="0">
                    <a:latin typeface="Times New Roman" pitchFamily="18" charset="0"/>
                    <a:cs typeface="Times New Roman" pitchFamily="18" charset="0"/>
                  </a:rPr>
                  <a:t>A</a:t>
                </a:r>
                <a:r>
                  <a:rPr lang="en-US" sz="2400" dirty="0">
                    <a:latin typeface="Times New Roman" pitchFamily="18" charset="0"/>
                    <a:cs typeface="Times New Roman" pitchFamily="18" charset="0"/>
                  </a:rPr>
                  <a:t> = risk aversion parameter.</a:t>
                </a:r>
              </a:p>
              <a:p>
                <a:endParaRPr lang="en-US" sz="2400"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651" r="-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53</a:t>
            </a:fld>
            <a:endParaRPr lang="en-US">
              <a:solidFill>
                <a:schemeClr val="accent6">
                  <a:lumMod val="20000"/>
                  <a:lumOff val="80000"/>
                </a:schemeClr>
              </a:solidFill>
            </a:endParaRPr>
          </a:p>
        </p:txBody>
      </p:sp>
    </p:spTree>
    <p:extLst>
      <p:ext uri="{BB962C8B-B14F-4D97-AF65-F5344CB8AC3E}">
        <p14:creationId xmlns:p14="http://schemas.microsoft.com/office/powerpoint/2010/main" val="1603949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14.6	SUMMARY</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This chapter has focused on the basic concepts of futures markets. Important terms were defined and basic models to evaluate futures contracts were discussed. The differences between futures and forward markets also received treatment. Finally hedging concepts and strategies were analyzed and alternative hedging ratios were investigated in detail. These concepts and valuation models can be used in security analysis and portfolio management related to futures and forward contracts. The next chapter investigates in depth commodity futures, financial futures, and index futures. </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54</a:t>
            </a:fld>
            <a:endParaRPr lang="en-US">
              <a:solidFill>
                <a:schemeClr val="accent6">
                  <a:lumMod val="20000"/>
                  <a:lumOff val="80000"/>
                </a:schemeClr>
              </a:solidFill>
            </a:endParaRPr>
          </a:p>
        </p:txBody>
      </p:sp>
    </p:spTree>
    <p:extLst>
      <p:ext uri="{BB962C8B-B14F-4D97-AF65-F5344CB8AC3E}">
        <p14:creationId xmlns:p14="http://schemas.microsoft.com/office/powerpoint/2010/main" val="193848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059365"/>
          </a:xfrm>
        </p:spPr>
        <p:txBody>
          <a:bodyPr>
            <a:normAutofit lnSpcReduction="10000"/>
          </a:bodyPr>
          <a:lstStyle/>
          <a:p>
            <a:r>
              <a:rPr lang="en-US" sz="2400" dirty="0" smtClean="0">
                <a:latin typeface="Times New Roman" pitchFamily="18" charset="0"/>
                <a:cs typeface="Times New Roman" pitchFamily="18" charset="0"/>
              </a:rPr>
              <a:t>Accordingly</a:t>
            </a:r>
            <a:r>
              <a:rPr lang="en-US" sz="2400" dirty="0">
                <a:latin typeface="Times New Roman" pitchFamily="18" charset="0"/>
                <a:cs typeface="Times New Roman" pitchFamily="18" charset="0"/>
              </a:rPr>
              <a:t>, futures contracts can be classified into three main types. </a:t>
            </a:r>
          </a:p>
          <a:p>
            <a:r>
              <a:rPr lang="en-US" sz="2400" dirty="0">
                <a:latin typeface="Times New Roman" pitchFamily="18" charset="0"/>
                <a:cs typeface="Times New Roman" pitchFamily="18" charset="0"/>
              </a:rPr>
              <a:t>(1)	Commodity </a:t>
            </a:r>
            <a:r>
              <a:rPr lang="en-US" sz="2400" dirty="0" smtClean="0">
                <a:latin typeface="Times New Roman" pitchFamily="18" charset="0"/>
                <a:cs typeface="Times New Roman" pitchFamily="18" charset="0"/>
              </a:rPr>
              <a:t>futures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	Financial </a:t>
            </a:r>
            <a:r>
              <a:rPr lang="en-US" sz="2400" dirty="0" smtClean="0">
                <a:latin typeface="Times New Roman" pitchFamily="18" charset="0"/>
                <a:cs typeface="Times New Roman" pitchFamily="18" charset="0"/>
              </a:rPr>
              <a:t>futures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	Index </a:t>
            </a:r>
            <a:r>
              <a:rPr lang="en-US" sz="2400" dirty="0" smtClean="0">
                <a:latin typeface="Times New Roman" pitchFamily="18" charset="0"/>
                <a:cs typeface="Times New Roman" pitchFamily="18" charset="0"/>
              </a:rPr>
              <a:t>futures</a:t>
            </a: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commodity </a:t>
            </a:r>
            <a:r>
              <a:rPr lang="en-US" sz="2400" b="1" dirty="0">
                <a:latin typeface="Times New Roman" pitchFamily="18" charset="0"/>
                <a:cs typeface="Times New Roman" pitchFamily="18" charset="0"/>
              </a:rPr>
              <a:t>futures</a:t>
            </a:r>
            <a:r>
              <a:rPr lang="en-US" sz="2400" dirty="0">
                <a:latin typeface="Times New Roman" pitchFamily="18" charset="0"/>
                <a:cs typeface="Times New Roman" pitchFamily="18" charset="0"/>
              </a:rPr>
              <a:t> for purposes of clarity and classification its meaning here is restricted to a limited segment of the total futures markets.</a:t>
            </a:r>
          </a:p>
          <a:p>
            <a:r>
              <a:rPr lang="en-US" sz="2400" b="1" dirty="0">
                <a:latin typeface="Times New Roman" pitchFamily="18" charset="0"/>
                <a:cs typeface="Times New Roman" pitchFamily="18" charset="0"/>
              </a:rPr>
              <a:t>Financial futures </a:t>
            </a:r>
            <a:r>
              <a:rPr lang="en-US" sz="2400" dirty="0">
                <a:latin typeface="Times New Roman" pitchFamily="18" charset="0"/>
                <a:cs typeface="Times New Roman" pitchFamily="18" charset="0"/>
              </a:rPr>
              <a:t>are a trading medium initiated with the introduction of contracts on foreign currencies at the International Monetary Market (IMM) in 1972</a:t>
            </a:r>
            <a:r>
              <a:rPr lang="en-US" sz="2400"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An </a:t>
            </a:r>
            <a:r>
              <a:rPr lang="en-US" sz="2400" b="1" dirty="0">
                <a:latin typeface="Times New Roman" pitchFamily="18" charset="0"/>
                <a:cs typeface="Times New Roman" pitchFamily="18" charset="0"/>
              </a:rPr>
              <a:t>index-futures</a:t>
            </a:r>
            <a:r>
              <a:rPr lang="en-US" sz="2400" dirty="0">
                <a:latin typeface="Times New Roman" pitchFamily="18" charset="0"/>
                <a:cs typeface="Times New Roman" pitchFamily="18" charset="0"/>
              </a:rPr>
              <a:t> contract is one for which the underlying asset is actually a portfolio of assets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04800" y="533400"/>
            <a:ext cx="8534400" cy="461665"/>
          </a:xfrm>
          <a:prstGeom prst="rect">
            <a:avLst/>
          </a:prstGeom>
        </p:spPr>
        <p:txBody>
          <a:bodyPr wrap="square">
            <a:spAutoFit/>
          </a:bodyPr>
          <a:lstStyle/>
          <a:p>
            <a:r>
              <a:rPr lang="en-US" sz="2400" b="1" dirty="0">
                <a:solidFill>
                  <a:schemeClr val="accent1"/>
                </a:solidFill>
                <a:latin typeface="Times New Roman" pitchFamily="18" charset="0"/>
                <a:cs typeface="Times New Roman" pitchFamily="18" charset="0"/>
              </a:rPr>
              <a:t>14.2	FUTURES MARKETS: OVERVIEW</a:t>
            </a:r>
          </a:p>
        </p:txBody>
      </p:sp>
      <p:sp>
        <p:nvSpPr>
          <p:cNvPr id="5" name="Slide Number Placeholder 4"/>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6</a:t>
            </a:fld>
            <a:endParaRPr lang="en-US">
              <a:solidFill>
                <a:schemeClr val="accent6">
                  <a:lumMod val="20000"/>
                  <a:lumOff val="80000"/>
                </a:schemeClr>
              </a:solidFill>
            </a:endParaRPr>
          </a:p>
        </p:txBody>
      </p:sp>
    </p:spTree>
    <p:extLst>
      <p:ext uri="{BB962C8B-B14F-4D97-AF65-F5344CB8AC3E}">
        <p14:creationId xmlns:p14="http://schemas.microsoft.com/office/powerpoint/2010/main" val="274956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Futures-market participants are divided into two broad classes: hedgers and speculators. </a:t>
            </a:r>
          </a:p>
          <a:p>
            <a:r>
              <a:rPr lang="en-US" b="1" dirty="0" smtClean="0">
                <a:latin typeface="Times New Roman" pitchFamily="18" charset="0"/>
                <a:cs typeface="Times New Roman" pitchFamily="18" charset="0"/>
              </a:rPr>
              <a:t>Hedging </a:t>
            </a:r>
            <a:r>
              <a:rPr lang="en-US" dirty="0" smtClean="0">
                <a:latin typeface="Times New Roman" pitchFamily="18" charset="0"/>
                <a:cs typeface="Times New Roman" pitchFamily="18" charset="0"/>
              </a:rPr>
              <a:t>refers to a futures-market transaction made as a temporary substitute for a cash-market transaction to be made at a later date. </a:t>
            </a:r>
          </a:p>
          <a:p>
            <a:r>
              <a:rPr lang="en-US" dirty="0">
                <a:latin typeface="Times New Roman" pitchFamily="18" charset="0"/>
                <a:cs typeface="Times New Roman" pitchFamily="18" charset="0"/>
              </a:rPr>
              <a:t>Futures market </a:t>
            </a:r>
            <a:r>
              <a:rPr lang="en-US" b="1" dirty="0">
                <a:latin typeface="Times New Roman" pitchFamily="18" charset="0"/>
                <a:cs typeface="Times New Roman" pitchFamily="18" charset="0"/>
              </a:rPr>
              <a:t>speculation</a:t>
            </a:r>
            <a:r>
              <a:rPr lang="en-US" dirty="0">
                <a:latin typeface="Times New Roman" pitchFamily="18" charset="0"/>
                <a:cs typeface="Times New Roman" pitchFamily="18" charset="0"/>
              </a:rPr>
              <a:t> involves taking a short or long futures position solely to profit </a:t>
            </a:r>
            <a:r>
              <a:rPr lang="en-US" dirty="0" smtClean="0">
                <a:latin typeface="Times New Roman" pitchFamily="18" charset="0"/>
                <a:cs typeface="Times New Roman" pitchFamily="18" charset="0"/>
              </a:rPr>
              <a:t>from </a:t>
            </a:r>
            <a:r>
              <a:rPr lang="en-US" dirty="0">
                <a:latin typeface="Times New Roman" pitchFamily="18" charset="0"/>
                <a:cs typeface="Times New Roman" pitchFamily="18" charset="0"/>
              </a:rPr>
              <a:t>price changes. </a:t>
            </a:r>
          </a:p>
        </p:txBody>
      </p:sp>
      <p:sp>
        <p:nvSpPr>
          <p:cNvPr id="5" name="Rectangle 4"/>
          <p:cNvSpPr/>
          <p:nvPr/>
        </p:nvSpPr>
        <p:spPr>
          <a:xfrm>
            <a:off x="457200" y="457200"/>
            <a:ext cx="8382000" cy="523220"/>
          </a:xfrm>
          <a:prstGeom prst="rect">
            <a:avLst/>
          </a:prstGeom>
        </p:spPr>
        <p:txBody>
          <a:bodyPr wrap="square">
            <a:spAutoFit/>
          </a:bodyPr>
          <a:lstStyle/>
          <a:p>
            <a:r>
              <a:rPr lang="en-US" sz="2800" b="1" dirty="0">
                <a:solidFill>
                  <a:schemeClr val="accent1"/>
                </a:solidFill>
                <a:latin typeface="Times New Roman" pitchFamily="18" charset="0"/>
                <a:cs typeface="Times New Roman" pitchFamily="18" charset="0"/>
              </a:rPr>
              <a:t>14.2	FUTURES MARKETS: OVERVIEW</a:t>
            </a:r>
          </a:p>
        </p:txBody>
      </p:sp>
      <p:sp>
        <p:nvSpPr>
          <p:cNvPr id="2" name="Slide Number Placeholder 1"/>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7</a:t>
            </a:fld>
            <a:endParaRPr lang="en-US">
              <a:solidFill>
                <a:schemeClr val="accent6">
                  <a:lumMod val="20000"/>
                  <a:lumOff val="80000"/>
                </a:schemeClr>
              </a:solidFill>
            </a:endParaRPr>
          </a:p>
        </p:txBody>
      </p:sp>
    </p:spTree>
    <p:extLst>
      <p:ext uri="{BB962C8B-B14F-4D97-AF65-F5344CB8AC3E}">
        <p14:creationId xmlns:p14="http://schemas.microsoft.com/office/powerpoint/2010/main" val="180566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Sample Problem 14.1</a:t>
            </a:r>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An investor has a portfolio of T-bills with a face value of $1 million, currently worth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950,000 in the cash market. A futures contract with a face value of $1 million,000,000 worth of T-bills is currently selling for   per $</a:t>
            </a:r>
            <a:r>
              <a:rPr lang="en-US" dirty="0" smtClean="0">
                <a:latin typeface="Times New Roman" pitchFamily="18" charset="0"/>
                <a:cs typeface="Times New Roman" pitchFamily="18" charset="0"/>
              </a:rPr>
              <a:t>100. </a:t>
            </a:r>
            <a:r>
              <a:rPr lang="en-US" dirty="0">
                <a:latin typeface="Times New Roman" pitchFamily="18" charset="0"/>
                <a:cs typeface="Times New Roman" pitchFamily="18" charset="0"/>
              </a:rPr>
              <a:t>Interest rates rise and the value of the T-bills falls to $946.875, </a:t>
            </a:r>
            <a:r>
              <a:rPr lang="en-US" dirty="0" smtClean="0">
                <a:latin typeface="Times New Roman" pitchFamily="18" charset="0"/>
                <a:cs typeface="Times New Roman" pitchFamily="18" charset="0"/>
              </a:rPr>
              <a:t>where the </a:t>
            </a:r>
            <a:r>
              <a:rPr lang="en-US" dirty="0">
                <a:latin typeface="Times New Roman" pitchFamily="18" charset="0"/>
                <a:cs typeface="Times New Roman" pitchFamily="18" charset="0"/>
              </a:rPr>
              <a:t>value of the T-bill futures contract falls to   per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If the investor were to hedge the T-bill position with T-bill futures, what would be the net result of this interest-rate change on the value of the hedged position? If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investor were to speculate that interest rates would fall, what is the next effect of the portfolio value?</a:t>
            </a:r>
          </a:p>
        </p:txBody>
      </p:sp>
      <p:sp>
        <p:nvSpPr>
          <p:cNvPr id="4" name="Slide Number Placeholder 3"/>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8</a:t>
            </a:fld>
            <a:endParaRPr lang="en-US">
              <a:solidFill>
                <a:schemeClr val="accent6">
                  <a:lumMod val="20000"/>
                  <a:lumOff val="80000"/>
                </a:schemeClr>
              </a:solidFill>
            </a:endParaRPr>
          </a:p>
        </p:txBody>
      </p:sp>
    </p:spTree>
    <p:extLst>
      <p:ext uri="{BB962C8B-B14F-4D97-AF65-F5344CB8AC3E}">
        <p14:creationId xmlns:p14="http://schemas.microsoft.com/office/powerpoint/2010/main" val="217667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14.1 Solution </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76752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63E98819-4578-415F-810A-1B13636BD7A2}" type="slidenum">
              <a:rPr lang="en-US">
                <a:solidFill>
                  <a:schemeClr val="accent6">
                    <a:lumMod val="20000"/>
                    <a:lumOff val="80000"/>
                  </a:schemeClr>
                </a:solidFill>
              </a:rPr>
              <a:pPr/>
              <a:t>9</a:t>
            </a:fld>
            <a:endParaRPr lang="en-US">
              <a:solidFill>
                <a:schemeClr val="accent6">
                  <a:lumMod val="20000"/>
                  <a:lumOff val="80000"/>
                </a:schemeClr>
              </a:solidFill>
            </a:endParaRPr>
          </a:p>
        </p:txBody>
      </p:sp>
    </p:spTree>
    <p:extLst>
      <p:ext uri="{BB962C8B-B14F-4D97-AF65-F5344CB8AC3E}">
        <p14:creationId xmlns:p14="http://schemas.microsoft.com/office/powerpoint/2010/main" val="870454016"/>
      </p:ext>
    </p:extLst>
  </p:cSld>
  <p:clrMapOvr>
    <a:masterClrMapping/>
  </p:clrMapOvr>
</p:sld>
</file>

<file path=ppt/theme/theme1.xml><?xml version="1.0" encoding="utf-8"?>
<a:theme xmlns:a="http://schemas.openxmlformats.org/drawingml/2006/main" name="Book Powerpoint FINAL">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Book Powerpoint FINAL</Template>
  <TotalTime>769</TotalTime>
  <Words>3848</Words>
  <Application>Microsoft Office PowerPoint</Application>
  <PresentationFormat>On-screen Show (4:3)</PresentationFormat>
  <Paragraphs>299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Book Powerpoint FINAL</vt:lpstr>
      <vt:lpstr>Chapter 14</vt:lpstr>
      <vt:lpstr>Outline</vt:lpstr>
      <vt:lpstr>14.1 FUTURES VERSUS FORWARD MARKETS</vt:lpstr>
      <vt:lpstr>PowerPoint Presentation</vt:lpstr>
      <vt:lpstr>PowerPoint Presentation</vt:lpstr>
      <vt:lpstr>PowerPoint Presentation</vt:lpstr>
      <vt:lpstr>PowerPoint Presentation</vt:lpstr>
      <vt:lpstr>Sample Problem 14.1</vt:lpstr>
      <vt:lpstr>14.1 Solution </vt:lpstr>
      <vt:lpstr>14.1 Solution continued</vt:lpstr>
      <vt:lpstr>14.3 COMPONENTS AND MECHANICS OF FUTURES MARKETS</vt:lpstr>
      <vt:lpstr>14.3.1 The Exchanges</vt:lpstr>
      <vt:lpstr>14.3.2 The Clearinghouse</vt:lpstr>
      <vt:lpstr>14.3.3 Margin</vt:lpstr>
      <vt:lpstr>14.3.4 Order Execution</vt:lpstr>
      <vt:lpstr>Sample Problem 14.2</vt:lpstr>
      <vt:lpstr>Sample Problem 14.2 continued</vt:lpstr>
      <vt:lpstr>14.4 THE VALUATION OF FUTURES CONTRACTS</vt:lpstr>
      <vt:lpstr>14.4.1 The Arbitrage Argument</vt:lpstr>
      <vt:lpstr>14.4.1 The Arbitrage Argument</vt:lpstr>
      <vt:lpstr>14.4.2 Interest Costs</vt:lpstr>
      <vt:lpstr>Sample Problem 14.3</vt:lpstr>
      <vt:lpstr>Sample Problem 14.3 Solution </vt:lpstr>
      <vt:lpstr>14.4.3 Carrying Costs</vt:lpstr>
      <vt:lpstr>Sample Problem 14.4</vt:lpstr>
      <vt:lpstr>14.4.4 Supply and Demand Effects</vt:lpstr>
      <vt:lpstr>14.4.4 Supply and Demand Effects</vt:lpstr>
      <vt:lpstr>Sample Problem 14.5</vt:lpstr>
      <vt:lpstr>Sample Problem 14.5 Solution</vt:lpstr>
      <vt:lpstr>Sample Problem 14.5 continued</vt:lpstr>
      <vt:lpstr>14.4.5 The Effect of Hedging Demand</vt:lpstr>
      <vt:lpstr>14.4.5 The Effect of Hedging Demand</vt:lpstr>
      <vt:lpstr>14.4.5 The Effect of Hedging Demand</vt:lpstr>
      <vt:lpstr>14.5 HEDGING CONCEPTS AND STRATEGIES</vt:lpstr>
      <vt:lpstr>14.5.1 Hedging Risks and Costs</vt:lpstr>
      <vt:lpstr>14.5.1 Hedging Risks and Costs</vt:lpstr>
      <vt:lpstr>Sample Problem 14.6</vt:lpstr>
      <vt:lpstr>14.5.2 The Classic Hedge Strategy</vt:lpstr>
      <vt:lpstr>14.5.2 The Classic Hedge Strategy</vt:lpstr>
      <vt:lpstr>Sample Problem 14.7</vt:lpstr>
      <vt:lpstr>14.5.3 The Working Hedge Strategy</vt:lpstr>
      <vt:lpstr>PowerPoint Presentation</vt:lpstr>
      <vt:lpstr>Sample Problem 14.8</vt:lpstr>
      <vt:lpstr>Sample Problem 14.8 continued</vt:lpstr>
      <vt:lpstr>Sample Problem 14.8 continued</vt:lpstr>
      <vt:lpstr>14.5.4  The Johnson Minimum-Variance Hedge Strategy</vt:lpstr>
      <vt:lpstr>14.5.4  The Johnson Minimum-Variance Hedge Strategy</vt:lpstr>
      <vt:lpstr>14.5.4  The Johnson Minimum-Variance Hedge Strategy</vt:lpstr>
      <vt:lpstr>14.5.4  The Johnson Minimum-Variance Hedge Strategy</vt:lpstr>
      <vt:lpstr>14.5.5 The Howard-D’Antonio Optimal Risk-Return Hedge Strategy</vt:lpstr>
      <vt:lpstr>14.5.5 The Howard-D’Antonio Optimal Risk-Return Hedge Strategy</vt:lpstr>
      <vt:lpstr>PowerPoint Presentation</vt:lpstr>
      <vt:lpstr>14.5.5.1 Other Hedge Ratios</vt:lpstr>
      <vt:lpstr>14.6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Research</cp:lastModifiedBy>
  <cp:revision>43</cp:revision>
  <dcterms:created xsi:type="dcterms:W3CDTF">2012-10-03T18:41:24Z</dcterms:created>
  <dcterms:modified xsi:type="dcterms:W3CDTF">2013-01-22T19:04:28Z</dcterms:modified>
</cp:coreProperties>
</file>