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77"/>
  </p:notesMasterIdLst>
  <p:sldIdLst>
    <p:sldId id="257" r:id="rId2"/>
    <p:sldId id="258" r:id="rId3"/>
    <p:sldId id="308" r:id="rId4"/>
    <p:sldId id="260" r:id="rId5"/>
    <p:sldId id="306" r:id="rId6"/>
    <p:sldId id="261" r:id="rId7"/>
    <p:sldId id="263" r:id="rId8"/>
    <p:sldId id="307" r:id="rId9"/>
    <p:sldId id="309" r:id="rId10"/>
    <p:sldId id="267" r:id="rId11"/>
    <p:sldId id="310" r:id="rId12"/>
    <p:sldId id="311" r:id="rId13"/>
    <p:sldId id="268" r:id="rId14"/>
    <p:sldId id="312" r:id="rId15"/>
    <p:sldId id="313" r:id="rId16"/>
    <p:sldId id="314" r:id="rId17"/>
    <p:sldId id="271" r:id="rId18"/>
    <p:sldId id="272" r:id="rId19"/>
    <p:sldId id="315" r:id="rId20"/>
    <p:sldId id="316" r:id="rId21"/>
    <p:sldId id="317" r:id="rId22"/>
    <p:sldId id="318" r:id="rId23"/>
    <p:sldId id="276" r:id="rId24"/>
    <p:sldId id="319" r:id="rId25"/>
    <p:sldId id="277" r:id="rId26"/>
    <p:sldId id="320" r:id="rId27"/>
    <p:sldId id="278" r:id="rId28"/>
    <p:sldId id="321" r:id="rId29"/>
    <p:sldId id="279" r:id="rId30"/>
    <p:sldId id="322" r:id="rId31"/>
    <p:sldId id="280" r:id="rId32"/>
    <p:sldId id="323" r:id="rId33"/>
    <p:sldId id="281" r:id="rId34"/>
    <p:sldId id="282" r:id="rId35"/>
    <p:sldId id="283" r:id="rId36"/>
    <p:sldId id="284" r:id="rId37"/>
    <p:sldId id="285" r:id="rId38"/>
    <p:sldId id="324" r:id="rId39"/>
    <p:sldId id="292" r:id="rId40"/>
    <p:sldId id="286" r:id="rId41"/>
    <p:sldId id="287" r:id="rId42"/>
    <p:sldId id="288" r:id="rId43"/>
    <p:sldId id="325" r:id="rId44"/>
    <p:sldId id="289" r:id="rId45"/>
    <p:sldId id="290" r:id="rId46"/>
    <p:sldId id="291" r:id="rId47"/>
    <p:sldId id="293" r:id="rId48"/>
    <p:sldId id="326" r:id="rId49"/>
    <p:sldId id="294" r:id="rId50"/>
    <p:sldId id="327" r:id="rId51"/>
    <p:sldId id="295" r:id="rId52"/>
    <p:sldId id="328" r:id="rId53"/>
    <p:sldId id="329" r:id="rId54"/>
    <p:sldId id="330" r:id="rId55"/>
    <p:sldId id="331" r:id="rId56"/>
    <p:sldId id="299"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49" r:id="rId75"/>
    <p:sldId id="304" r:id="rId76"/>
  </p:sldIdLst>
  <p:sldSz cx="9144000" cy="6858000" type="screen4x3"/>
  <p:notesSz cx="6881813" cy="92964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73" autoAdjust="0"/>
    <p:restoredTop sz="94139" autoAdjust="0"/>
  </p:normalViewPr>
  <p:slideViewPr>
    <p:cSldViewPr>
      <p:cViewPr>
        <p:scale>
          <a:sx n="80" d="100"/>
          <a:sy n="80" d="100"/>
        </p:scale>
        <p:origin x="-2874" y="-6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3EAF6E7-6F99-4FB3-AB4A-AE714CBE22DE}" type="datetimeFigureOut">
              <a:rPr lang="en-US"/>
              <a:pPr/>
              <a:t>1/30/2013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04D9AB2-506F-489F-BE78-F7F2ED33A73D}" type="slidenum">
              <a:rPr lang="en-US"/>
              <a:pPr/>
              <a:t>‹#›</a:t>
            </a:fld>
            <a:endParaRPr lang="en-US"/>
          </a:p>
        </p:txBody>
      </p:sp>
    </p:spTree>
    <p:extLst>
      <p:ext uri="{BB962C8B-B14F-4D97-AF65-F5344CB8AC3E}">
        <p14:creationId xmlns:p14="http://schemas.microsoft.com/office/powerpoint/2010/main" val="41528224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C04D9AB2-506F-489F-BE78-F7F2ED33A73D}"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dirty="0"/>
          </a:p>
        </p:txBody>
      </p:sp>
      <p:sp>
        <p:nvSpPr>
          <p:cNvPr id="4" name="Slide Number Placeholder 3"/>
          <p:cNvSpPr>
            <a:spLocks noGrp="1"/>
          </p:cNvSpPr>
          <p:nvPr>
            <p:ph type="sldNum" sz="quarter" idx="10"/>
          </p:nvPr>
        </p:nvSpPr>
        <p:spPr/>
        <p:txBody>
          <a:bodyPr/>
          <a:lstStyle/>
          <a:p>
            <a:fld id="{C04D9AB2-506F-489F-BE78-F7F2ED33A73D}"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print">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8" y="908720"/>
            <a:ext cx="4572000" cy="4734250"/>
          </a:xfrm>
        </p:spPr>
        <p:txBody>
          <a:bodyPr anchor="ctr" anchorCtr="0"/>
          <a:lstStyle>
            <a:lvl1pPr algn="ctr">
              <a:defRPr>
                <a:solidFill>
                  <a:schemeClr val="accent6">
                    <a:lumMod val="20000"/>
                    <a:lumOff val="80000"/>
                  </a:schemeClr>
                </a:solidFill>
              </a:defRPr>
            </a:lvl1pPr>
          </a:lstStyle>
          <a:p>
            <a:r>
              <a:rPr lang="en-US" altLang="zh-TW"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76200" y="6638075"/>
            <a:ext cx="2133600" cy="365125"/>
          </a:xfrm>
          <a:prstGeom prst="rect">
            <a:avLst/>
          </a:prstGeom>
        </p:spPr>
        <p:txBody>
          <a:bodyPr/>
          <a:lstStyle/>
          <a:p>
            <a:fld id="{711B669C-1972-4A19-8719-D358808826B4}" type="slidenum">
              <a:rPr lang="en-US" altLang="zh-TW" smtClean="0"/>
              <a:pPr/>
              <a:t>‹#›</a:t>
            </a:fld>
            <a:endParaRPr lang="en-US" altLang="zh-TW"/>
          </a:p>
        </p:txBody>
      </p:sp>
      <p:sp>
        <p:nvSpPr>
          <p:cNvPr id="6" name="Footer Placeholder 5"/>
          <p:cNvSpPr>
            <a:spLocks noGrp="1"/>
          </p:cNvSpPr>
          <p:nvPr>
            <p:ph type="ftr" sz="quarter" idx="11"/>
          </p:nvPr>
        </p:nvSpPr>
        <p:spPr>
          <a:xfrm>
            <a:off x="6248400" y="6653837"/>
            <a:ext cx="2895600" cy="365125"/>
          </a:xfrm>
          <a:prstGeom prst="rect">
            <a:avLst/>
          </a:prstGeom>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2" name="Slide Number Placeholder 11"/>
          <p:cNvSpPr>
            <a:spLocks noGrp="1"/>
          </p:cNvSpPr>
          <p:nvPr>
            <p:ph type="sldNum" sz="quarter" idx="14"/>
          </p:nvPr>
        </p:nvSpPr>
        <p:spPr>
          <a:xfrm>
            <a:off x="76200" y="6638075"/>
            <a:ext cx="2133600" cy="365125"/>
          </a:xfrm>
          <a:prstGeom prst="rect">
            <a:avLst/>
          </a:prstGeom>
        </p:spPr>
        <p:txBody>
          <a:bodyPr/>
          <a:lstStyle/>
          <a:p>
            <a:fld id="{97B9EC77-A951-4A0B-ABAA-B59954C17F2B}" type="slidenum">
              <a:rPr lang="en-US" altLang="zh-TW" smtClean="0"/>
              <a:pPr/>
              <a:t>‹#›</a:t>
            </a:fld>
            <a:endParaRPr lang="en-US" altLang="zh-TW"/>
          </a:p>
        </p:txBody>
      </p:sp>
      <p:sp>
        <p:nvSpPr>
          <p:cNvPr id="13" name="Footer Placeholder 12"/>
          <p:cNvSpPr>
            <a:spLocks noGrp="1"/>
          </p:cNvSpPr>
          <p:nvPr>
            <p:ph type="ftr" sz="quarter" idx="15"/>
          </p:nvPr>
        </p:nvSpPr>
        <p:spPr>
          <a:xfrm>
            <a:off x="6248400" y="6653837"/>
            <a:ext cx="2895600" cy="365125"/>
          </a:xfrm>
          <a:prstGeom prst="rect">
            <a:avLst/>
          </a:prstGeom>
        </p:spPr>
        <p:txBody>
          <a:bodyPr/>
          <a:lstStyle/>
          <a:p>
            <a:endParaRPr lang="en-US" altLang="zh-TW"/>
          </a:p>
        </p:txBody>
      </p:sp>
      <p:sp>
        <p:nvSpPr>
          <p:cNvPr id="14" name="Title 13"/>
          <p:cNvSpPr>
            <a:spLocks noGrp="1"/>
          </p:cNvSpPr>
          <p:nvPr>
            <p:ph type="title"/>
          </p:nvPr>
        </p:nvSpPr>
        <p:spPr/>
        <p:txBody>
          <a:bodyPr/>
          <a:lstStyle/>
          <a:p>
            <a:r>
              <a:rPr lang="en-US" altLang="zh-TW"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altLang="zh-TW"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8" name="Slide Number Placeholder 7"/>
          <p:cNvSpPr>
            <a:spLocks noGrp="1"/>
          </p:cNvSpPr>
          <p:nvPr>
            <p:ph type="sldNum" sz="quarter" idx="10"/>
          </p:nvPr>
        </p:nvSpPr>
        <p:spPr>
          <a:xfrm>
            <a:off x="76200" y="6638075"/>
            <a:ext cx="2133600" cy="365125"/>
          </a:xfrm>
          <a:prstGeom prst="rect">
            <a:avLst/>
          </a:prstGeom>
        </p:spPr>
        <p:txBody>
          <a:bodyPr/>
          <a:lstStyle/>
          <a:p>
            <a:fld id="{E8523BEF-18DE-4A5B-A81F-ABE2D4A1A52C}" type="slidenum">
              <a:rPr lang="en-US" altLang="zh-TW" smtClean="0"/>
              <a:pPr/>
              <a:t>‹#›</a:t>
            </a:fld>
            <a:endParaRPr lang="en-US" altLang="zh-TW"/>
          </a:p>
        </p:txBody>
      </p:sp>
      <p:sp>
        <p:nvSpPr>
          <p:cNvPr id="9" name="Footer Placeholder 8"/>
          <p:cNvSpPr>
            <a:spLocks noGrp="1"/>
          </p:cNvSpPr>
          <p:nvPr>
            <p:ph type="ftr" sz="quarter" idx="11"/>
          </p:nvPr>
        </p:nvSpPr>
        <p:spPr>
          <a:xfrm>
            <a:off x="6248400" y="6653837"/>
            <a:ext cx="2895600" cy="365125"/>
          </a:xfrm>
          <a:prstGeom prst="rect">
            <a:avLst/>
          </a:prstGeom>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Tree>
    <p:extLst>
      <p:ext uri="{BB962C8B-B14F-4D97-AF65-F5344CB8AC3E}">
        <p14:creationId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1625" y="6245225"/>
            <a:ext cx="2289175" cy="476250"/>
          </a:xfrm>
          <a:prstGeom prst="rect">
            <a:avLst/>
          </a:prstGeom>
          <a:ln/>
        </p:spPr>
        <p:txBody>
          <a:bodyPr/>
          <a:lstStyle>
            <a:lvl1pPr>
              <a:defRPr/>
            </a:lvl1pPr>
          </a:lstStyle>
          <a:p>
            <a:endParaRPr lang="en-US" altLang="zh-TW"/>
          </a:p>
        </p:txBody>
      </p:sp>
      <p:sp>
        <p:nvSpPr>
          <p:cNvPr id="6" name="Footer Placeholder 5"/>
          <p:cNvSpPr>
            <a:spLocks noGrp="1" noChangeArrowheads="1"/>
          </p:cNvSpPr>
          <p:nvPr>
            <p:ph type="ftr" sz="quarter" idx="11"/>
          </p:nvPr>
        </p:nvSpPr>
        <p:spPr>
          <a:xfrm>
            <a:off x="6248400" y="6653837"/>
            <a:ext cx="2895600" cy="365125"/>
          </a:xfrm>
          <a:prstGeom prst="rect">
            <a:avLst/>
          </a:prstGeom>
          <a:ln/>
        </p:spPr>
        <p:txBody>
          <a:bodyPr/>
          <a:lstStyle>
            <a:lvl1pPr>
              <a:defRPr/>
            </a:lvl1pPr>
          </a:lstStyle>
          <a:p>
            <a:endParaRPr lang="en-US" altLang="zh-TW"/>
          </a:p>
        </p:txBody>
      </p:sp>
      <p:sp>
        <p:nvSpPr>
          <p:cNvPr id="7" name="Slide Number Placeholder 6"/>
          <p:cNvSpPr>
            <a:spLocks noGrp="1" noChangeArrowheads="1"/>
          </p:cNvSpPr>
          <p:nvPr>
            <p:ph type="sldNum" sz="quarter" idx="12"/>
          </p:nvPr>
        </p:nvSpPr>
        <p:spPr>
          <a:xfrm>
            <a:off x="76200" y="6638075"/>
            <a:ext cx="2133600" cy="365125"/>
          </a:xfrm>
          <a:prstGeom prst="rect">
            <a:avLst/>
          </a:prstGeom>
          <a:ln/>
        </p:spPr>
        <p:txBody>
          <a:bodyPr/>
          <a:lstStyle>
            <a:lvl1pPr>
              <a:defRPr/>
            </a:lvl1pPr>
          </a:lstStyle>
          <a:p>
            <a:fld id="{45AA80B7-06B8-475E-A9F6-B0BF7FB54FFA}"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normAutofit/>
          </a:bodyPr>
          <a:lstStyle>
            <a:lvl1pPr marL="173038" indent="-173038">
              <a:lnSpc>
                <a:spcPts val="2600"/>
              </a:lnSpc>
              <a:buFont typeface="Arial" pitchFamily="34" charset="0"/>
              <a:buChar char="•"/>
              <a:defRPr sz="2000" b="0"/>
            </a:lvl1pPr>
            <a:lvl2pPr marL="684213" indent="-227013">
              <a:lnSpc>
                <a:spcPts val="2600"/>
              </a:lnSpc>
              <a:defRPr sz="2000"/>
            </a:lvl2pPr>
            <a:lvl3pPr marL="1087438" indent="-173038">
              <a:lnSpc>
                <a:spcPts val="2600"/>
              </a:lnSpc>
              <a:defRPr sz="2000"/>
            </a:lvl3pPr>
            <a:lvl4pPr marL="1541463" indent="-169863">
              <a:lnSpc>
                <a:spcPts val="2600"/>
              </a:lnSpc>
              <a:defRPr sz="2000"/>
            </a:lvl4pPr>
            <a:lvl5pPr marL="2001838" indent="-173038">
              <a:lnSpc>
                <a:spcPts val="2600"/>
              </a:lnSpc>
              <a:defRPr sz="2000"/>
            </a:lvl5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Autofit/>
          </a:bodyPr>
          <a:lstStyle>
            <a:lvl1pPr>
              <a:buFontTx/>
              <a:buNone/>
              <a:defRPr sz="3200"/>
            </a:lvl1pPr>
          </a:lstStyle>
          <a:p>
            <a:pPr lvl="0"/>
            <a:r>
              <a:rPr lang="en-US" altLang="zh-TW" dirty="0" smtClean="0"/>
              <a:t>Click to edit Master text styles</a:t>
            </a:r>
          </a:p>
        </p:txBody>
      </p:sp>
      <p:sp>
        <p:nvSpPr>
          <p:cNvPr id="16" name="Title 15"/>
          <p:cNvSpPr>
            <a:spLocks noGrp="1"/>
          </p:cNvSpPr>
          <p:nvPr>
            <p:ph type="title"/>
          </p:nvPr>
        </p:nvSpPr>
        <p:spPr/>
        <p:txBody>
          <a:bodyPr/>
          <a:lstStyle/>
          <a:p>
            <a:r>
              <a:rPr lang="en-US" altLang="zh-TW"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US" altLang="zh-TW"/>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97B9EC77-A951-4A0B-ABAA-B59954C17F2B}"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7" name="Title 6"/>
          <p:cNvSpPr>
            <a:spLocks noGrp="1"/>
          </p:cNvSpPr>
          <p:nvPr>
            <p:ph type="title"/>
          </p:nvPr>
        </p:nvSpPr>
        <p:spPr/>
        <p:txBody>
          <a:bodyPr/>
          <a:lstStyle/>
          <a:p>
            <a:r>
              <a:rPr lang="en-US" altLang="zh-TW"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altLang="zh-TW"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10" name="Slide Number Placeholder 9"/>
          <p:cNvSpPr>
            <a:spLocks noGrp="1"/>
          </p:cNvSpPr>
          <p:nvPr>
            <p:ph type="sldNum" sz="quarter" idx="10"/>
          </p:nvPr>
        </p:nvSpPr>
        <p:spPr>
          <a:xfrm>
            <a:off x="76200" y="6638075"/>
            <a:ext cx="2133600" cy="365125"/>
          </a:xfrm>
          <a:prstGeom prst="rect">
            <a:avLst/>
          </a:prstGeom>
        </p:spPr>
        <p:txBody>
          <a:bodyPr/>
          <a:lstStyle/>
          <a:p>
            <a:fld id="{514C6991-9933-4799-91F4-D782057B772B}" type="slidenum">
              <a:rPr lang="en-US" altLang="zh-TW" smtClean="0"/>
              <a:pPr/>
              <a:t>‹#›</a:t>
            </a:fld>
            <a:endParaRPr lang="en-US" altLang="zh-TW"/>
          </a:p>
        </p:txBody>
      </p:sp>
      <p:sp>
        <p:nvSpPr>
          <p:cNvPr id="11" name="Footer Placeholder 10"/>
          <p:cNvSpPr>
            <a:spLocks noGrp="1"/>
          </p:cNvSpPr>
          <p:nvPr>
            <p:ph type="ftr" sz="quarter" idx="11"/>
          </p:nvPr>
        </p:nvSpPr>
        <p:spPr>
          <a:xfrm>
            <a:off x="6248400" y="6653837"/>
            <a:ext cx="2895600" cy="365125"/>
          </a:xfrm>
          <a:prstGeom prst="rect">
            <a:avLst/>
          </a:prstGeom>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9" name="Slide Number Placeholder 8"/>
          <p:cNvSpPr>
            <a:spLocks noGrp="1"/>
          </p:cNvSpPr>
          <p:nvPr>
            <p:ph type="sldNum" sz="quarter" idx="14"/>
          </p:nvPr>
        </p:nvSpPr>
        <p:spPr>
          <a:xfrm>
            <a:off x="76200" y="6638075"/>
            <a:ext cx="2133600" cy="365125"/>
          </a:xfrm>
          <a:prstGeom prst="rect">
            <a:avLst/>
          </a:prstGeom>
        </p:spPr>
        <p:txBody>
          <a:bodyPr/>
          <a:lstStyle/>
          <a:p>
            <a:fld id="{97B9EC77-A951-4A0B-ABAA-B59954C17F2B}" type="slidenum">
              <a:rPr lang="en-US" altLang="zh-TW" smtClean="0"/>
              <a:pPr/>
              <a:t>‹#›</a:t>
            </a:fld>
            <a:endParaRPr lang="en-US" altLang="zh-TW"/>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endParaRPr lang="en-US" altLang="zh-TW"/>
          </a:p>
        </p:txBody>
      </p:sp>
      <p:sp>
        <p:nvSpPr>
          <p:cNvPr id="12" name="Title 11"/>
          <p:cNvSpPr>
            <a:spLocks noGrp="1"/>
          </p:cNvSpPr>
          <p:nvPr>
            <p:ph type="title"/>
          </p:nvPr>
        </p:nvSpPr>
        <p:spPr/>
        <p:txBody>
          <a:bodyPr/>
          <a:lstStyle/>
          <a:p>
            <a:r>
              <a:rPr lang="en-US" altLang="zh-TW"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US" altLang="zh-TW"/>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97B9EC77-A951-4A0B-ABAA-B59954C17F2B}"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Title 10"/>
          <p:cNvSpPr>
            <a:spLocks noGrp="1"/>
          </p:cNvSpPr>
          <p:nvPr>
            <p:ph type="title"/>
          </p:nvPr>
        </p:nvSpPr>
        <p:spPr/>
        <p:txBody>
          <a:bodyPr/>
          <a:lstStyle/>
          <a:p>
            <a:r>
              <a:rPr lang="en-US" altLang="zh-TW"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248400" y="6653837"/>
            <a:ext cx="2895600" cy="365125"/>
          </a:xfrm>
          <a:prstGeom prst="rect">
            <a:avLst/>
          </a:prstGeom>
        </p:spPr>
        <p:txBody>
          <a:bodyPr/>
          <a:lstStyle/>
          <a:p>
            <a:endParaRPr lang="en-US" altLang="zh-TW"/>
          </a:p>
        </p:txBody>
      </p:sp>
      <p:sp>
        <p:nvSpPr>
          <p:cNvPr id="4" name="Slide Number Placeholder 3"/>
          <p:cNvSpPr>
            <a:spLocks noGrp="1"/>
          </p:cNvSpPr>
          <p:nvPr>
            <p:ph type="sldNum" sz="quarter" idx="11"/>
          </p:nvPr>
        </p:nvSpPr>
        <p:spPr>
          <a:xfrm>
            <a:off x="76200" y="6638075"/>
            <a:ext cx="2133600" cy="365125"/>
          </a:xfrm>
          <a:prstGeom prst="rect">
            <a:avLst/>
          </a:prstGeom>
        </p:spPr>
        <p:txBody>
          <a:bodyPr/>
          <a:lstStyle/>
          <a:p>
            <a:fld id="{97B9EC77-A951-4A0B-ABAA-B59954C17F2B}"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p:txBody>
      </p:sp>
      <p:sp>
        <p:nvSpPr>
          <p:cNvPr id="19" name="Title 18"/>
          <p:cNvSpPr>
            <a:spLocks noGrp="1"/>
          </p:cNvSpPr>
          <p:nvPr>
            <p:ph type="title"/>
          </p:nvPr>
        </p:nvSpPr>
        <p:spPr/>
        <p:txBody>
          <a:bodyPr/>
          <a:lstStyle/>
          <a:p>
            <a:r>
              <a:rPr lang="en-US" altLang="zh-TW"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Slide Number Placeholder 9"/>
          <p:cNvSpPr>
            <a:spLocks noGrp="1"/>
          </p:cNvSpPr>
          <p:nvPr>
            <p:ph type="sldNum" sz="quarter" idx="14"/>
          </p:nvPr>
        </p:nvSpPr>
        <p:spPr>
          <a:xfrm>
            <a:off x="76200" y="6638075"/>
            <a:ext cx="2133600" cy="365125"/>
          </a:xfrm>
          <a:prstGeom prst="rect">
            <a:avLst/>
          </a:prstGeom>
        </p:spPr>
        <p:txBody>
          <a:bodyPr/>
          <a:lstStyle/>
          <a:p>
            <a:fld id="{97B9EC77-A951-4A0B-ABAA-B59954C17F2B}" type="slidenum">
              <a:rPr lang="en-US" altLang="zh-TW" smtClean="0"/>
              <a:pPr/>
              <a:t>‹#›</a:t>
            </a:fld>
            <a:endParaRPr lang="en-US" altLang="zh-TW"/>
          </a:p>
        </p:txBody>
      </p:sp>
      <p:sp>
        <p:nvSpPr>
          <p:cNvPr id="11" name="Footer Placeholder 10"/>
          <p:cNvSpPr>
            <a:spLocks noGrp="1"/>
          </p:cNvSpPr>
          <p:nvPr>
            <p:ph type="ftr" sz="quarter" idx="15"/>
          </p:nvPr>
        </p:nvSpPr>
        <p:spPr>
          <a:xfrm>
            <a:off x="6248400" y="6653837"/>
            <a:ext cx="2895600" cy="365125"/>
          </a:xfrm>
          <a:prstGeom prst="rect">
            <a:avLst/>
          </a:prstGeom>
        </p:spPr>
        <p:txBody>
          <a:bodyPr/>
          <a:lstStyle/>
          <a:p>
            <a:endParaRPr lang="en-US" altLang="zh-TW"/>
          </a:p>
        </p:txBody>
      </p:sp>
      <p:sp>
        <p:nvSpPr>
          <p:cNvPr id="17" name="Title 16"/>
          <p:cNvSpPr>
            <a:spLocks noGrp="1"/>
          </p:cNvSpPr>
          <p:nvPr>
            <p:ph type="title"/>
          </p:nvPr>
        </p:nvSpPr>
        <p:spPr/>
        <p:txBody>
          <a:bodyPr/>
          <a:lstStyle/>
          <a:p>
            <a:r>
              <a:rPr lang="en-US" altLang="zh-TW"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a:xfrm>
            <a:off x="76200" y="6638075"/>
            <a:ext cx="2133600" cy="365125"/>
          </a:xfrm>
          <a:prstGeom prst="rect">
            <a:avLst/>
          </a:prstGeom>
        </p:spPr>
        <p:txBody>
          <a:bodyPr/>
          <a:lstStyle/>
          <a:p>
            <a:fld id="{97B9EC77-A951-4A0B-ABAA-B59954C17F2B}" type="slidenum">
              <a:rPr lang="en-US" altLang="zh-TW" smtClean="0"/>
              <a:pPr/>
              <a:t>‹#›</a:t>
            </a:fld>
            <a:endParaRPr lang="en-US" altLang="zh-TW"/>
          </a:p>
        </p:txBody>
      </p:sp>
      <p:sp>
        <p:nvSpPr>
          <p:cNvPr id="10" name="Footer Placeholder 9"/>
          <p:cNvSpPr>
            <a:spLocks noGrp="1"/>
          </p:cNvSpPr>
          <p:nvPr>
            <p:ph type="ftr" sz="quarter" idx="15"/>
          </p:nvPr>
        </p:nvSpPr>
        <p:spPr>
          <a:xfrm>
            <a:off x="6248400" y="6653837"/>
            <a:ext cx="2895600" cy="365125"/>
          </a:xfrm>
          <a:prstGeom prst="rect">
            <a:avLst/>
          </a:prstGeom>
        </p:spPr>
        <p:txBody>
          <a:bodyPr/>
          <a:lstStyle/>
          <a:p>
            <a:endParaRPr lang="en-US" altLang="zh-TW"/>
          </a:p>
        </p:txBody>
      </p:sp>
      <p:sp>
        <p:nvSpPr>
          <p:cNvPr id="13" name="Title 12"/>
          <p:cNvSpPr>
            <a:spLocks noGrp="1"/>
          </p:cNvSpPr>
          <p:nvPr>
            <p:ph type="title"/>
          </p:nvPr>
        </p:nvSpPr>
        <p:spPr/>
        <p:txBody>
          <a:bodyPr/>
          <a:lstStyle/>
          <a:p>
            <a:r>
              <a:rPr lang="en-US" altLang="zh-TW"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altLang="zh-TW"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altLang="zh-TW" dirty="0"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accent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l" defTabSz="914400" rtl="0" eaLnBrk="1" latinLnBrk="0" hangingPunct="1">
        <a:spcBef>
          <a:spcPct val="0"/>
        </a:spcBef>
        <a:buNone/>
        <a:defRPr sz="3600" b="1" kern="1200" baseline="0">
          <a:solidFill>
            <a:schemeClr val="accent1"/>
          </a:solidFill>
          <a:latin typeface="Times New Roman" pitchFamily="18" charset="0"/>
          <a:ea typeface="+mj-ea"/>
          <a:cs typeface="Times New Roman" pitchFamily="18" charset="0"/>
        </a:defRPr>
      </a:lvl1pPr>
    </p:titleStyle>
    <p:bodyStyle>
      <a:lvl1pPr marL="173038" indent="-173038"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1pPr>
      <a:lvl2pPr marL="627063" indent="-169863"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2pPr>
      <a:lvl3pPr marL="1030288" indent="-115888"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3pPr>
      <a:lvl4pPr marL="1482725" indent="-111125"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4pPr>
      <a:lvl5pPr marL="1944688" indent="-115888" algn="l" defTabSz="914400" rtl="0" eaLnBrk="1" latinLnBrk="0" hangingPunct="1">
        <a:lnSpc>
          <a:spcPct val="100000"/>
        </a:lnSpc>
        <a:spcBef>
          <a:spcPct val="20000"/>
        </a:spcBef>
        <a:buClrTx/>
        <a:buSzPct val="70000"/>
        <a:buFont typeface="Arial" pitchFamily="34" charset="0"/>
        <a:buChar char="•"/>
        <a:defRPr sz="2000" kern="1200">
          <a:solidFill>
            <a:schemeClr val="accent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1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13.wmf"/><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 Id="rId1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11.bin"/><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xml"/><Relationship Id="rId7" Type="http://schemas.openxmlformats.org/officeDocument/2006/relationships/image" Target="../media/image19.wmf"/><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image" Target="../media/image18.wmf"/><Relationship Id="rId4" Type="http://schemas.openxmlformats.org/officeDocument/2006/relationships/oleObject" Target="../embeddings/oleObject12.bin"/><Relationship Id="rId9" Type="http://schemas.openxmlformats.org/officeDocument/2006/relationships/image" Target="../media/image20.wmf"/></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2.xml"/><Relationship Id="rId7"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21.wmf"/><Relationship Id="rId10" Type="http://schemas.openxmlformats.org/officeDocument/2006/relationships/image" Target="../media/image23.wmf"/><Relationship Id="rId4" Type="http://schemas.openxmlformats.org/officeDocument/2006/relationships/oleObject" Target="../embeddings/oleObject15.bin"/><Relationship Id="rId9"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20.bin"/><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22.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5"/>
          <p:cNvSpPr>
            <a:spLocks noGrp="1"/>
          </p:cNvSpPr>
          <p:nvPr>
            <p:ph type="sldNum" sz="quarter" idx="4294967295"/>
          </p:nvPr>
        </p:nvSpPr>
        <p:spPr>
          <a:xfrm>
            <a:off x="6854825" y="6245225"/>
            <a:ext cx="2289175" cy="476250"/>
          </a:xfrm>
          <a:prstGeom prst="rect">
            <a:avLst/>
          </a:prstGeom>
          <a:noFill/>
        </p:spPr>
        <p:txBody>
          <a:bodyPr/>
          <a:lstStyle/>
          <a:p>
            <a:fld id="{A0CAB47E-2EA0-48C6-B0B2-8D198BE6B9C2}" type="slidenum">
              <a:rPr lang="en-US" altLang="zh-TW"/>
              <a:pPr/>
              <a:t>1</a:t>
            </a:fld>
            <a:endParaRPr lang="en-US" altLang="zh-TW"/>
          </a:p>
        </p:txBody>
      </p:sp>
      <p:sp>
        <p:nvSpPr>
          <p:cNvPr id="7" name="Title 6"/>
          <p:cNvSpPr>
            <a:spLocks noGrp="1"/>
          </p:cNvSpPr>
          <p:nvPr>
            <p:ph type="ctrTitle"/>
          </p:nvPr>
        </p:nvSpPr>
        <p:spPr>
          <a:xfrm>
            <a:off x="107504" y="332656"/>
            <a:ext cx="4572000" cy="3096344"/>
          </a:xfrm>
        </p:spPr>
        <p:txBody>
          <a:bodyPr/>
          <a:lstStyle/>
          <a:p>
            <a:r>
              <a:rPr lang="en-US" altLang="zh-TW" dirty="0" smtClean="0"/>
              <a:t>Chapter 16</a:t>
            </a:r>
            <a:br>
              <a:rPr lang="en-US" altLang="zh-TW" dirty="0" smtClean="0"/>
            </a:br>
            <a:r>
              <a:rPr lang="en-US" altLang="zh-TW" dirty="0" smtClean="0"/>
              <a:t/>
            </a:r>
            <a:br>
              <a:rPr lang="en-US" altLang="zh-TW" dirty="0" smtClean="0"/>
            </a:br>
            <a:r>
              <a:rPr lang="en-US" altLang="zh-TW" dirty="0" smtClean="0"/>
              <a:t>Options </a:t>
            </a:r>
            <a:br>
              <a:rPr lang="en-US" altLang="zh-TW" dirty="0" smtClean="0"/>
            </a:br>
            <a:r>
              <a:rPr lang="en-US" altLang="zh-TW" dirty="0" smtClean="0"/>
              <a:t>and </a:t>
            </a:r>
            <a:br>
              <a:rPr lang="en-US" altLang="zh-TW" dirty="0" smtClean="0"/>
            </a:br>
            <a:r>
              <a:rPr lang="en-US" altLang="zh-TW" dirty="0" smtClean="0"/>
              <a:t>Option Strategy</a:t>
            </a:r>
            <a:endParaRPr lang="zh-TW" altLang="en-US" dirty="0"/>
          </a:p>
        </p:txBody>
      </p:sp>
      <p:sp>
        <p:nvSpPr>
          <p:cNvPr id="4" name="Rectangle 3"/>
          <p:cNvSpPr txBox="1">
            <a:spLocks noRot="1" noChangeArrowheads="1"/>
          </p:cNvSpPr>
          <p:nvPr/>
        </p:nvSpPr>
        <p:spPr>
          <a:xfrm>
            <a:off x="-76200" y="3973513"/>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Rot="1" noChangeArrowheads="1"/>
          </p:cNvSpPr>
          <p:nvPr>
            <p:ph idx="1"/>
          </p:nvPr>
        </p:nvSpPr>
        <p:spPr>
          <a:xfrm>
            <a:off x="179511" y="332656"/>
            <a:ext cx="8640639" cy="6120680"/>
          </a:xfrm>
        </p:spPr>
        <p:txBody>
          <a:bodyPr/>
          <a:lstStyle/>
          <a:p>
            <a:pPr algn="just" eaLnBrk="1" hangingPunct="1">
              <a:buNone/>
            </a:pPr>
            <a:r>
              <a:rPr lang="en-US" altLang="zh-TW" sz="2800" dirty="0" smtClean="0"/>
              <a:t>Sample Problem 9.1</a:t>
            </a:r>
          </a:p>
          <a:p>
            <a:pPr algn="just"/>
            <a:r>
              <a:rPr lang="en-US" altLang="zh-TW" sz="2000" dirty="0" smtClean="0"/>
              <a:t>It is January 1, the price of the underlying ABC stock is $20 per share, and the time premiums are shown in the following table. </a:t>
            </a:r>
          </a:p>
          <a:p>
            <a:pPr algn="just"/>
            <a:r>
              <a:rPr lang="en-US" altLang="zh-TW" sz="2000" dirty="0" smtClean="0"/>
              <a:t>What is the value for the various call options?</a:t>
            </a:r>
          </a:p>
          <a:p>
            <a:pPr algn="just" eaLnBrk="1" hangingPunct="1">
              <a:buFont typeface="Wingdings" pitchFamily="2" charset="2"/>
              <a:buNone/>
            </a:pPr>
            <a:endParaRPr lang="en-US" altLang="zh-TW" dirty="0" smtClean="0"/>
          </a:p>
          <a:p>
            <a:pPr algn="just" eaLnBrk="1" hangingPunct="1">
              <a:buFont typeface="Wingdings" pitchFamily="2" charset="2"/>
              <a:buNone/>
            </a:pPr>
            <a:endParaRPr lang="en-US" altLang="zh-TW" sz="2000" dirty="0" smtClean="0"/>
          </a:p>
          <a:p>
            <a:pPr algn="just" eaLnBrk="1" hangingPunct="1">
              <a:buFont typeface="Wingdings" pitchFamily="2" charset="2"/>
              <a:buNone/>
            </a:pPr>
            <a:endParaRPr lang="en-US" altLang="zh-TW" dirty="0" smtClean="0"/>
          </a:p>
          <a:p>
            <a:pPr algn="just" eaLnBrk="1" hangingPunct="1">
              <a:buFont typeface="Wingdings" pitchFamily="2" charset="2"/>
              <a:buNone/>
            </a:pPr>
            <a:endParaRPr lang="en-US" altLang="zh-TW" sz="2000" dirty="0" smtClean="0"/>
          </a:p>
          <a:p>
            <a:pPr algn="just">
              <a:buNone/>
            </a:pPr>
            <a:endParaRPr lang="en-US" altLang="zh-TW" dirty="0" smtClean="0"/>
          </a:p>
          <a:p>
            <a:pPr algn="just">
              <a:buNone/>
            </a:pPr>
            <a:r>
              <a:rPr lang="en-US" altLang="zh-TW" dirty="0" smtClean="0"/>
              <a:t>Call premium = 	Intrinsic value + Time premium </a:t>
            </a:r>
          </a:p>
          <a:p>
            <a:pPr algn="just">
              <a:buNone/>
            </a:pPr>
            <a:r>
              <a:rPr lang="en-US" altLang="zh-TW" dirty="0" smtClean="0"/>
              <a:t>= Max (20-15.0) +50 = $5.50 per share or $550 for 1 contract</a:t>
            </a:r>
            <a:endParaRPr lang="en-US" altLang="zh-TW" sz="2000" dirty="0" smtClean="0"/>
          </a:p>
          <a:p>
            <a:pPr eaLnBrk="1" hangingPunct="1">
              <a:buFont typeface="Wingdings" pitchFamily="2" charset="2"/>
              <a:buNone/>
            </a:pPr>
            <a:endParaRPr lang="en-US" altLang="zh-TW" dirty="0" smtClean="0"/>
          </a:p>
        </p:txBody>
      </p:sp>
      <p:sp>
        <p:nvSpPr>
          <p:cNvPr id="20488" name="Slide Number Placeholder 7"/>
          <p:cNvSpPr>
            <a:spLocks noGrp="1"/>
          </p:cNvSpPr>
          <p:nvPr>
            <p:ph type="sldNum" sz="quarter" idx="4294967295"/>
          </p:nvPr>
        </p:nvSpPr>
        <p:spPr>
          <a:xfrm>
            <a:off x="76200" y="6638075"/>
            <a:ext cx="2133600" cy="365125"/>
          </a:xfrm>
          <a:prstGeom prst="rect">
            <a:avLst/>
          </a:prstGeom>
          <a:noFill/>
        </p:spPr>
        <p:txBody>
          <a:bodyPr/>
          <a:lstStyle/>
          <a:p>
            <a:fld id="{33F9D48A-07B3-40F9-8380-B432C600D7EC}" type="slidenum">
              <a:rPr lang="en-US" altLang="zh-TW" sz="1400" b="1">
                <a:solidFill>
                  <a:schemeClr val="accent6">
                    <a:lumMod val="20000"/>
                    <a:lumOff val="80000"/>
                  </a:schemeClr>
                </a:solidFill>
                <a:latin typeface="Times New Roman" pitchFamily="18" charset="0"/>
                <a:cs typeface="Times New Roman" pitchFamily="18" charset="0"/>
              </a:rPr>
              <a:pPr/>
              <a:t>10</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
        <p:nvSpPr>
          <p:cNvPr id="20484" name="Rectangle 5"/>
          <p:cNvSpPr>
            <a:spLocks noChangeArrowheads="1"/>
          </p:cNvSpPr>
          <p:nvPr/>
        </p:nvSpPr>
        <p:spPr bwMode="auto">
          <a:xfrm>
            <a:off x="0" y="2814638"/>
            <a:ext cx="9144000" cy="0"/>
          </a:xfrm>
          <a:prstGeom prst="rect">
            <a:avLst/>
          </a:prstGeom>
          <a:noFill/>
          <a:ln w="9525">
            <a:noFill/>
            <a:miter lim="800000"/>
            <a:headEnd/>
            <a:tailEnd/>
          </a:ln>
        </p:spPr>
        <p:txBody>
          <a:bodyPr wrap="none" anchor="ctr">
            <a:spAutoFit/>
          </a:bodyPr>
          <a:lstStyle/>
          <a:p>
            <a:endParaRPr lang="en-US"/>
          </a:p>
        </p:txBody>
      </p:sp>
      <p:pic>
        <p:nvPicPr>
          <p:cNvPr id="20485" name="Picture 4" descr="page 450"/>
          <p:cNvPicPr>
            <a:picLocks noChangeAspect="1" noChangeArrowheads="1"/>
          </p:cNvPicPr>
          <p:nvPr/>
        </p:nvPicPr>
        <p:blipFill>
          <a:blip r:embed="rId2" cstate="print"/>
          <a:srcRect/>
          <a:stretch>
            <a:fillRect/>
          </a:stretch>
        </p:blipFill>
        <p:spPr bwMode="auto">
          <a:xfrm>
            <a:off x="971600" y="1988120"/>
            <a:ext cx="6751638" cy="1512888"/>
          </a:xfrm>
          <a:prstGeom prst="rect">
            <a:avLst/>
          </a:prstGeom>
          <a:noFill/>
          <a:ln w="9525">
            <a:noFill/>
            <a:miter lim="800000"/>
            <a:headEnd/>
            <a:tailEnd/>
          </a:ln>
        </p:spPr>
      </p:pic>
      <p:sp>
        <p:nvSpPr>
          <p:cNvPr id="20486" name="Rectangle 7"/>
          <p:cNvSpPr>
            <a:spLocks noChangeArrowheads="1"/>
          </p:cNvSpPr>
          <p:nvPr/>
        </p:nvSpPr>
        <p:spPr bwMode="auto">
          <a:xfrm>
            <a:off x="0" y="2743200"/>
            <a:ext cx="9144000" cy="0"/>
          </a:xfrm>
          <a:prstGeom prst="rect">
            <a:avLst/>
          </a:prstGeom>
          <a:noFill/>
          <a:ln w="9525">
            <a:noFill/>
            <a:miter lim="800000"/>
            <a:headEnd/>
            <a:tailEnd/>
          </a:ln>
        </p:spPr>
        <p:txBody>
          <a:bodyPr wrap="none" anchor="ctr">
            <a:spAutoFit/>
          </a:bodyPr>
          <a:lstStyle/>
          <a:p>
            <a:endParaRPr lang="en-US"/>
          </a:p>
        </p:txBody>
      </p:sp>
      <p:pic>
        <p:nvPicPr>
          <p:cNvPr id="20487" name="Picture 9"/>
          <p:cNvPicPr>
            <a:picLocks noChangeAspect="1" noChangeArrowheads="1"/>
          </p:cNvPicPr>
          <p:nvPr/>
        </p:nvPicPr>
        <p:blipFill>
          <a:blip r:embed="rId3" cstate="print"/>
          <a:srcRect/>
          <a:stretch>
            <a:fillRect/>
          </a:stretch>
        </p:blipFill>
        <p:spPr bwMode="auto">
          <a:xfrm>
            <a:off x="357188" y="4572000"/>
            <a:ext cx="8328025" cy="1993900"/>
          </a:xfrm>
          <a:prstGeom prst="rect">
            <a:avLst/>
          </a:prstGeom>
          <a:noFill/>
          <a:ln w="9525">
            <a:noFill/>
            <a:miter lim="800000"/>
            <a:headEnd/>
            <a:tailEnd/>
          </a:ln>
        </p:spPr>
      </p:pic>
      <p:sp>
        <p:nvSpPr>
          <p:cNvPr id="10" name="Rectangle 3"/>
          <p:cNvSpPr txBox="1">
            <a:spLocks noRot="1" noChangeArrowheads="1"/>
          </p:cNvSpPr>
          <p:nvPr/>
        </p:nvSpPr>
        <p:spPr>
          <a:xfrm>
            <a:off x="3131840" y="1844824"/>
            <a:ext cx="2520280" cy="431800"/>
          </a:xfrm>
          <a:prstGeom prst="rect">
            <a:avLst/>
          </a:prstGeom>
        </p:spPr>
        <p:txBody>
          <a:bodyPr vert="horz" lIns="91440" tIns="45720" rIns="91440" bIns="45720" rtlCol="0">
            <a:normAutofit/>
          </a:bodyPr>
          <a:lstStyle/>
          <a:p>
            <a:pPr marL="173038" marR="0" lvl="0" indent="-173038" algn="ctr" defTabSz="914400" rtl="0" eaLnBrk="1" fontAlgn="auto" latinLnBrk="0" hangingPunct="1">
              <a:lnSpc>
                <a:spcPct val="100000"/>
              </a:lnSpc>
              <a:spcBef>
                <a:spcPct val="20000"/>
              </a:spcBef>
              <a:spcAft>
                <a:spcPts val="0"/>
              </a:spcAft>
              <a:buClrTx/>
              <a:buSzPct val="70000"/>
              <a:buFont typeface="Wingdings" pitchFamily="2" charset="2"/>
              <a:buNone/>
              <a:tabLst/>
              <a:defRPr/>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n-ea"/>
                <a:cs typeface="Times New Roman" pitchFamily="18" charset="0"/>
              </a:rPr>
              <a:t>Table 16.2 Time Premiums</a:t>
            </a:r>
          </a:p>
        </p:txBody>
      </p:sp>
      <p:sp>
        <p:nvSpPr>
          <p:cNvPr id="11" name="Rectangle 3"/>
          <p:cNvSpPr txBox="1">
            <a:spLocks noRot="1" noChangeArrowheads="1"/>
          </p:cNvSpPr>
          <p:nvPr/>
        </p:nvSpPr>
        <p:spPr>
          <a:xfrm>
            <a:off x="3059832" y="4437112"/>
            <a:ext cx="2520280" cy="431800"/>
          </a:xfrm>
          <a:prstGeom prst="rect">
            <a:avLst/>
          </a:prstGeom>
        </p:spPr>
        <p:txBody>
          <a:bodyPr vert="horz" lIns="91440" tIns="45720" rIns="91440" bIns="45720" rtlCol="0">
            <a:normAutofit/>
          </a:bodyPr>
          <a:lstStyle/>
          <a:p>
            <a:pPr marL="173038" marR="0" lvl="0" indent="-173038" algn="ctr" defTabSz="914400" rtl="0" eaLnBrk="1" fontAlgn="auto" latinLnBrk="0" hangingPunct="1">
              <a:lnSpc>
                <a:spcPct val="100000"/>
              </a:lnSpc>
              <a:spcBef>
                <a:spcPct val="20000"/>
              </a:spcBef>
              <a:spcAft>
                <a:spcPts val="0"/>
              </a:spcAft>
              <a:buClrTx/>
              <a:buSzPct val="70000"/>
              <a:buFont typeface="Wingdings" pitchFamily="2" charset="2"/>
              <a:buNone/>
              <a:tabLst/>
              <a:defRPr/>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n-ea"/>
                <a:cs typeface="Times New Roman" pitchFamily="18" charset="0"/>
              </a:rPr>
              <a:t>Table 16.3 Call Premiums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548680"/>
            <a:ext cx="8229600" cy="639763"/>
          </a:xfrm>
        </p:spPr>
        <p:txBody>
          <a:bodyPr/>
          <a:lstStyle/>
          <a:p>
            <a:pPr algn="ctr"/>
            <a:r>
              <a:rPr lang="en-US" altLang="zh-TW" dirty="0" smtClean="0"/>
              <a:t>16.1.4 Additional Definitions and Distinguishing Features</a:t>
            </a:r>
            <a:endParaRPr lang="zh-TW" altLang="en-US" dirty="0"/>
          </a:p>
        </p:txBody>
      </p:sp>
      <p:sp>
        <p:nvSpPr>
          <p:cNvPr id="3" name="Content Placeholder 2"/>
          <p:cNvSpPr>
            <a:spLocks noGrp="1"/>
          </p:cNvSpPr>
          <p:nvPr>
            <p:ph idx="1"/>
          </p:nvPr>
        </p:nvSpPr>
        <p:spPr>
          <a:xfrm>
            <a:off x="457200" y="1700807"/>
            <a:ext cx="8229600" cy="3240361"/>
          </a:xfrm>
        </p:spPr>
        <p:txBody>
          <a:bodyPr/>
          <a:lstStyle/>
          <a:p>
            <a:r>
              <a:rPr lang="en-US" altLang="zh-TW" dirty="0" smtClean="0"/>
              <a:t>A </a:t>
            </a:r>
            <a:r>
              <a:rPr lang="en-US" altLang="zh-TW" b="1" dirty="0" smtClean="0"/>
              <a:t>class of options</a:t>
            </a:r>
            <a:r>
              <a:rPr lang="en-US" altLang="zh-TW" dirty="0" smtClean="0"/>
              <a:t> refers to all call and put options on the same underlying asset.</a:t>
            </a:r>
          </a:p>
          <a:p>
            <a:r>
              <a:rPr lang="en-US" altLang="zh-TW" dirty="0" smtClean="0"/>
              <a:t>A </a:t>
            </a:r>
            <a:r>
              <a:rPr lang="en-US" altLang="zh-TW" b="1" dirty="0" smtClean="0"/>
              <a:t>series </a:t>
            </a:r>
            <a:r>
              <a:rPr lang="en-US" altLang="zh-TW" dirty="0" smtClean="0"/>
              <a:t>is a subset of a class and consists of all contracts of the same class (such as AT&amp;T) having the same expiration date and exercise price.</a:t>
            </a:r>
          </a:p>
          <a:p>
            <a:r>
              <a:rPr lang="en-US" altLang="zh-TW" dirty="0" smtClean="0"/>
              <a:t>When an investor either buys or sells an option (i.e., is long or short) as the initial transaction, the option exchange adds this opening transaction to what is termed the </a:t>
            </a:r>
            <a:r>
              <a:rPr lang="en-US" altLang="zh-TW" b="1" dirty="0" smtClean="0"/>
              <a:t>open interest</a:t>
            </a:r>
            <a:r>
              <a:rPr lang="en-US" altLang="zh-TW" dirty="0" smtClean="0"/>
              <a:t> for an option series.</a:t>
            </a:r>
          </a:p>
          <a:p>
            <a:r>
              <a:rPr lang="en-US" altLang="zh-TW" dirty="0" smtClean="0"/>
              <a:t>Essentially</a:t>
            </a:r>
            <a:r>
              <a:rPr lang="en-US" altLang="zh-TW" b="1" dirty="0" smtClean="0"/>
              <a:t>, open interest </a:t>
            </a:r>
            <a:r>
              <a:rPr lang="en-US" altLang="zh-TW" dirty="0" smtClean="0"/>
              <a:t>represents the number of contracts outstanding at a particular point in time.</a:t>
            </a:r>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11</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zh-TW" b="1" dirty="0" smtClean="0"/>
              <a:t>Volume</a:t>
            </a:r>
            <a:r>
              <a:rPr lang="en-US" altLang="zh-TW" dirty="0" smtClean="0"/>
              <a:t> indicates the number of times a particular option is bought and sold during a particular trading day.</a:t>
            </a:r>
          </a:p>
          <a:p>
            <a:r>
              <a:rPr lang="en-US" altLang="zh-TW" dirty="0" smtClean="0"/>
              <a:t>Volume and open interest are measures of an option’s liquidity, the ease with which the option can be bought and sold in large quantities.</a:t>
            </a:r>
          </a:p>
          <a:p>
            <a:r>
              <a:rPr lang="en-US" altLang="zh-TW" dirty="0" smtClean="0"/>
              <a:t>Whenever a holder exercises an option, a writer is assigned the obligation to fulfill the terms of the option contract by the exchange on which the option is traded.</a:t>
            </a:r>
          </a:p>
          <a:p>
            <a:r>
              <a:rPr lang="en-US" altLang="zh-TW" dirty="0" smtClean="0"/>
              <a:t>If a call holder exercises the right to buy, a </a:t>
            </a:r>
            <a:r>
              <a:rPr lang="en-US" altLang="zh-TW" b="1" dirty="0" smtClean="0"/>
              <a:t>call writer</a:t>
            </a:r>
            <a:r>
              <a:rPr lang="en-US" altLang="zh-TW" dirty="0" smtClean="0"/>
              <a:t> is assigned the obligation to sell.</a:t>
            </a:r>
          </a:p>
          <a:p>
            <a:r>
              <a:rPr lang="en-US" altLang="zh-TW" dirty="0" smtClean="0"/>
              <a:t>Similarly, when a put holder exercises the right to sell, a </a:t>
            </a:r>
            <a:r>
              <a:rPr lang="en-US" altLang="zh-TW" b="1" dirty="0" smtClean="0"/>
              <a:t>put writer </a:t>
            </a:r>
            <a:r>
              <a:rPr lang="en-US" altLang="zh-TW" dirty="0" smtClean="0"/>
              <a:t>is assigned the obligation to buy.  </a:t>
            </a:r>
            <a:endParaRPr lang="zh-TW" altLang="zh-TW" dirty="0" smtClean="0"/>
          </a:p>
          <a:p>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12</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4294967295"/>
          </p:nvPr>
        </p:nvSpPr>
        <p:spPr>
          <a:xfrm>
            <a:off x="76200" y="6638075"/>
            <a:ext cx="2133600" cy="365125"/>
          </a:xfrm>
          <a:prstGeom prst="rect">
            <a:avLst/>
          </a:prstGeom>
          <a:noFill/>
        </p:spPr>
        <p:txBody>
          <a:bodyPr/>
          <a:lstStyle/>
          <a:p>
            <a:fld id="{4815CA32-79E6-4746-8D39-AA69FF71562A}" type="slidenum">
              <a:rPr lang="en-US" altLang="zh-TW" sz="1400" b="1">
                <a:solidFill>
                  <a:schemeClr val="accent6">
                    <a:lumMod val="20000"/>
                    <a:lumOff val="80000"/>
                  </a:schemeClr>
                </a:solidFill>
                <a:latin typeface="Times New Roman" pitchFamily="18" charset="0"/>
                <a:cs typeface="Times New Roman" pitchFamily="18" charset="0"/>
              </a:rPr>
              <a:pPr/>
              <a:t>13</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5" name="Title 4"/>
          <p:cNvSpPr>
            <a:spLocks noGrp="1"/>
          </p:cNvSpPr>
          <p:nvPr>
            <p:ph type="title"/>
          </p:nvPr>
        </p:nvSpPr>
        <p:spPr/>
        <p:txBody>
          <a:bodyPr/>
          <a:lstStyle/>
          <a:p>
            <a:r>
              <a:rPr lang="en-US" altLang="zh-TW" dirty="0" smtClean="0"/>
              <a:t>16.1.5 Types of Underlying Asset</a:t>
            </a:r>
            <a:endParaRPr lang="zh-TW" altLang="en-US" dirty="0"/>
          </a:p>
        </p:txBody>
      </p:sp>
      <p:sp>
        <p:nvSpPr>
          <p:cNvPr id="6" name="Content Placeholder 5"/>
          <p:cNvSpPr>
            <a:spLocks noGrp="1"/>
          </p:cNvSpPr>
          <p:nvPr>
            <p:ph idx="1"/>
          </p:nvPr>
        </p:nvSpPr>
        <p:spPr>
          <a:xfrm>
            <a:off x="457200" y="1268759"/>
            <a:ext cx="8229600" cy="4857405"/>
          </a:xfrm>
        </p:spPr>
        <p:txBody>
          <a:bodyPr/>
          <a:lstStyle/>
          <a:p>
            <a:r>
              <a:rPr lang="en-US" altLang="zh-TW" dirty="0" smtClean="0"/>
              <a:t>Although most people would identify common stocks as the underlying asset for an option, a variety of other assets and financial instruments can assume the same function. </a:t>
            </a:r>
          </a:p>
          <a:p>
            <a:r>
              <a:rPr lang="en-US" altLang="zh-TW" dirty="0" smtClean="0"/>
              <a:t>The biggest success for options has been realized for options on financial futures. </a:t>
            </a:r>
          </a:p>
          <a:p>
            <a:r>
              <a:rPr lang="en-US" altLang="zh-TW" dirty="0" smtClean="0"/>
              <a:t>Options on futures are very similar to options on the actual asset, except that the futures options give their holders the right (not the obligation) to buy or sell predetermined quantities of specified futures contracts at a fixed price within a predetermined period. </a:t>
            </a:r>
            <a:endParaRPr lang="zh-TW" altLang="zh-TW" dirty="0" smtClean="0"/>
          </a:p>
          <a:p>
            <a:r>
              <a:rPr lang="en-US" altLang="zh-TW" dirty="0" smtClean="0"/>
              <a:t>While a number of options have existed for various stock-index futures contracts, options now also exist on the stock index itself.</a:t>
            </a:r>
          </a:p>
          <a:p>
            <a:r>
              <a:rPr lang="en-US" altLang="zh-TW" dirty="0" smtClean="0"/>
              <a:t> Because of the complexity of having to provide all the stocks in an index at the spot price should a call holder exercise his or her buy right, options on stock indexes are always settled in cash.</a:t>
            </a: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16.1.6 Institutional Characteristics</a:t>
            </a:r>
            <a:endParaRPr lang="zh-TW" altLang="en-US" dirty="0"/>
          </a:p>
        </p:txBody>
      </p:sp>
      <p:sp>
        <p:nvSpPr>
          <p:cNvPr id="3" name="Content Placeholder 2"/>
          <p:cNvSpPr>
            <a:spLocks noGrp="1"/>
          </p:cNvSpPr>
          <p:nvPr>
            <p:ph idx="1"/>
          </p:nvPr>
        </p:nvSpPr>
        <p:spPr>
          <a:xfrm>
            <a:off x="457200" y="1052736"/>
            <a:ext cx="8229600" cy="5400599"/>
          </a:xfrm>
        </p:spPr>
        <p:txBody>
          <a:bodyPr>
            <a:normAutofit lnSpcReduction="10000"/>
          </a:bodyPr>
          <a:lstStyle/>
          <a:p>
            <a:r>
              <a:rPr lang="en-US" altLang="zh-TW" dirty="0" smtClean="0"/>
              <a:t>Probably two of the most important underlying factors leading to the success of options have been the standardization of contracts through the establishment of option exchanges and the trading anonymity brought about by the Option Clearing Corporations and clearinghouses of the major futures exchanges. </a:t>
            </a:r>
          </a:p>
          <a:p>
            <a:r>
              <a:rPr lang="en-US" altLang="zh-TW" dirty="0" smtClean="0"/>
              <a:t>The sources of futures options traded on the various futures exchanges mentioned earlier are determined by the </a:t>
            </a:r>
            <a:r>
              <a:rPr lang="en-US" altLang="zh-TW" b="1" dirty="0" smtClean="0"/>
              <a:t>open-auction bidding</a:t>
            </a:r>
            <a:r>
              <a:rPr lang="en-US" altLang="zh-TW" dirty="0" smtClean="0"/>
              <a:t>, probably the purest form of laissez-faire price determination that can be seen today. </a:t>
            </a:r>
          </a:p>
          <a:p>
            <a:r>
              <a:rPr lang="en-US" altLang="zh-TW" dirty="0" smtClean="0"/>
              <a:t>While stock options and options on commodities and indexes are traded in a similar fashion, one major difference prevails — the presence of </a:t>
            </a:r>
            <a:r>
              <a:rPr lang="en-US" altLang="zh-TW" b="1" dirty="0" smtClean="0"/>
              <a:t>market makers.</a:t>
            </a:r>
            <a:r>
              <a:rPr lang="en-US" altLang="zh-TW" dirty="0" smtClean="0"/>
              <a:t>  </a:t>
            </a:r>
          </a:p>
          <a:p>
            <a:r>
              <a:rPr lang="en-US" altLang="zh-TW" b="1" dirty="0" smtClean="0"/>
              <a:t>Market makers </a:t>
            </a:r>
            <a:r>
              <a:rPr lang="en-US" altLang="zh-TW" dirty="0" smtClean="0"/>
              <a:t>are individuals who typically trade one type of option for their own account and are responsible for ensuring that a market always exists for their particular contract.</a:t>
            </a:r>
          </a:p>
          <a:p>
            <a:r>
              <a:rPr lang="en-US" altLang="zh-TW" dirty="0" smtClean="0"/>
              <a:t> In addition, some option exchanges utilize </a:t>
            </a:r>
            <a:r>
              <a:rPr lang="en-US" altLang="zh-TW" b="1" dirty="0" smtClean="0"/>
              <a:t>board brokers </a:t>
            </a:r>
            <a:r>
              <a:rPr lang="en-US" altLang="zh-TW" dirty="0" smtClean="0"/>
              <a:t>as well.  </a:t>
            </a:r>
          </a:p>
          <a:p>
            <a:r>
              <a:rPr lang="en-US" altLang="zh-TW" dirty="0" smtClean="0"/>
              <a:t>These individuals are charged with the maintenance of the book of limit orders (orders from outside investors that are to be executed at particular prices or when the market goes up or down by a </a:t>
            </a:r>
            <a:r>
              <a:rPr lang="en-US" altLang="zh-TW" dirty="0" err="1" smtClean="0"/>
              <a:t>prespecified</a:t>
            </a:r>
            <a:r>
              <a:rPr lang="en-US" altLang="zh-TW" dirty="0" smtClean="0"/>
              <a:t> amount). </a:t>
            </a:r>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14</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340768"/>
            <a:ext cx="8305800" cy="4525965"/>
          </a:xfrm>
        </p:spPr>
        <p:txBody>
          <a:bodyPr/>
          <a:lstStyle/>
          <a:p>
            <a:r>
              <a:rPr lang="en-US" altLang="zh-TW" dirty="0" smtClean="0"/>
              <a:t>Such relationships among put and call prices are referred to as the </a:t>
            </a:r>
            <a:r>
              <a:rPr lang="en-US" altLang="zh-TW" b="1" dirty="0" smtClean="0"/>
              <a:t>put–call parity </a:t>
            </a:r>
            <a:r>
              <a:rPr lang="en-US" altLang="zh-TW" dirty="0" smtClean="0"/>
              <a:t>theorems</a:t>
            </a:r>
            <a:r>
              <a:rPr lang="en-US" altLang="zh-TW" i="1" dirty="0" smtClean="0"/>
              <a:t>.</a:t>
            </a:r>
          </a:p>
          <a:p>
            <a:r>
              <a:rPr lang="en-US" altLang="zh-TW" b="1" dirty="0" smtClean="0"/>
              <a:t>Theorem 1. </a:t>
            </a:r>
            <a:r>
              <a:rPr lang="en-US" altLang="zh-TW" i="1" dirty="0" smtClean="0"/>
              <a:t>Put-Call Parity for European Options with No Dividends</a:t>
            </a:r>
            <a:endParaRPr lang="zh-TW" altLang="en-US" b="1" dirty="0"/>
          </a:p>
        </p:txBody>
      </p:sp>
      <p:sp>
        <p:nvSpPr>
          <p:cNvPr id="5" name="Text Placeholder 4"/>
          <p:cNvSpPr>
            <a:spLocks noGrp="1"/>
          </p:cNvSpPr>
          <p:nvPr>
            <p:ph type="body" sz="quarter" idx="13"/>
          </p:nvPr>
        </p:nvSpPr>
        <p:spPr>
          <a:xfrm>
            <a:off x="533400" y="764704"/>
            <a:ext cx="8251200" cy="457200"/>
          </a:xfrm>
        </p:spPr>
        <p:txBody>
          <a:bodyPr/>
          <a:lstStyle/>
          <a:p>
            <a:r>
              <a:rPr lang="en-US" altLang="zh-TW" dirty="0" smtClean="0"/>
              <a:t>16.2.1 European Options</a:t>
            </a:r>
            <a:endParaRPr lang="zh-TW" altLang="en-US" dirty="0"/>
          </a:p>
        </p:txBody>
      </p:sp>
      <p:sp>
        <p:nvSpPr>
          <p:cNvPr id="2" name="Title 1"/>
          <p:cNvSpPr>
            <a:spLocks noGrp="1"/>
          </p:cNvSpPr>
          <p:nvPr>
            <p:ph type="title"/>
          </p:nvPr>
        </p:nvSpPr>
        <p:spPr>
          <a:xfrm>
            <a:off x="35496" y="260648"/>
            <a:ext cx="8229600" cy="639763"/>
          </a:xfrm>
        </p:spPr>
        <p:txBody>
          <a:bodyPr/>
          <a:lstStyle/>
          <a:p>
            <a:r>
              <a:rPr lang="en-US" altLang="zh-TW" dirty="0" smtClean="0"/>
              <a:t>16.2 Put-Call Parity</a:t>
            </a:r>
            <a:endParaRPr lang="zh-TW" altLang="en-US" dirty="0"/>
          </a:p>
        </p:txBody>
      </p:sp>
      <p:sp>
        <p:nvSpPr>
          <p:cNvPr id="6" name="Rectangle 3"/>
          <p:cNvSpPr txBox="1">
            <a:spLocks noRot="1" noChangeArrowheads="1"/>
          </p:cNvSpPr>
          <p:nvPr/>
        </p:nvSpPr>
        <p:spPr>
          <a:xfrm>
            <a:off x="250825" y="2060848"/>
            <a:ext cx="8893175" cy="4464496"/>
          </a:xfrm>
          <a:prstGeom prst="rect">
            <a:avLst/>
          </a:prstGeom>
        </p:spPr>
        <p:txBody>
          <a:bodyPr vert="horz" lIns="91440" tIns="45720" rIns="91440" bIns="45720" rtlCol="0">
            <a:normAutofit lnSpcReduction="10000"/>
          </a:bodyPr>
          <a:lstStyle/>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endParaRPr kumimoji="0" lang="en-US" altLang="zh-TW" sz="1800" b="0" i="0" u="none" strike="noStrike" kern="1200" cap="none" spc="0" normalizeH="0" baseline="0" noProof="0" dirty="0" smtClean="0">
              <a:ln>
                <a:noFill/>
              </a:ln>
              <a:solidFill>
                <a:schemeClr val="accent1"/>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r>
              <a:rPr kumimoji="0" lang="en-US" altLang="zh-TW" sz="1800" b="0" i="0" u="none" strike="noStrike" kern="1200" cap="none" spc="0" normalizeH="0" baseline="0" noProof="0" dirty="0" smtClean="0">
                <a:ln>
                  <a:noFill/>
                </a:ln>
                <a:solidFill>
                  <a:schemeClr val="accent1"/>
                </a:solidFill>
                <a:effectLst/>
                <a:uLnTx/>
                <a:uFillTx/>
                <a:latin typeface="Times New Roman" pitchFamily="18" charset="0"/>
                <a:ea typeface="+mn-ea"/>
                <a:cs typeface="Times New Roman" pitchFamily="18" charset="0"/>
              </a:rPr>
              <a:t>                                                                       </a:t>
            </a:r>
            <a:endParaRPr kumimoji="0" lang="en-US" altLang="zh-TW" sz="18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endParaRPr kumimoji="0" lang="en-US" altLang="zh-TW" sz="18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r>
              <a:rPr kumimoji="0" lang="en-US" altLang="zh-TW" sz="18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where: </a:t>
            </a:r>
            <a:endParaRPr kumimoji="0" lang="en-US" altLang="zh-TW" sz="18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r>
              <a:rPr kumimoji="0" lang="en-US" altLang="zh-TW" sz="18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zh-TW" sz="18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value of a European call option at time </a:t>
            </a: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that matures at time </a:t>
            </a: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 (T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&gt; </a:t>
            </a: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f); </a:t>
            </a:r>
            <a:endPar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endPar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 value of a European put option at time </a:t>
            </a: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that matures at time </a:t>
            </a: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 </a:t>
            </a: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endPar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value of the underlying stock (asset) to both the call and put options at time </a:t>
            </a: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 </a:t>
            </a: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endPar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E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exercise price for both the call and put options;</a:t>
            </a: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endPar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173038" marR="0" lvl="0" indent="-173038" algn="l" defTabSz="914400" rtl="0" eaLnBrk="1" fontAlgn="auto" latinLnBrk="0" hangingPunct="1">
              <a:lnSpc>
                <a:spcPct val="80000"/>
              </a:lnSpc>
              <a:spcBef>
                <a:spcPct val="20000"/>
              </a:spcBef>
              <a:spcAft>
                <a:spcPts val="0"/>
              </a:spcAft>
              <a:buClrTx/>
              <a:buSzPct val="70000"/>
              <a:buFont typeface="Wingdings" pitchFamily="2" charset="2"/>
              <a:buNone/>
              <a:tabLst/>
              <a:defRPr/>
            </a:pP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 price at time </a:t>
            </a: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of a default-free bond that pays $1 with certainty at time </a:t>
            </a: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(if it is assumed that this risk-free rate of interest is the same for all maturities and equal to r </a:t>
            </a:r>
            <a:r>
              <a:rPr kumimoji="0" lang="zh-TW"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in essence a flat-term structure </a:t>
            </a:r>
            <a:r>
              <a:rPr kumimoji="0" lang="zh-TW"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then       =                   ,</a:t>
            </a:r>
            <a:r>
              <a:rPr kumimoji="0" lang="en-US" altLang="zh-TW" sz="2000" b="0" i="1"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zh-TW"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under continuous compounding), or       =                     for discrete compounding. </a:t>
            </a:r>
          </a:p>
        </p:txBody>
      </p:sp>
      <p:graphicFrame>
        <p:nvGraphicFramePr>
          <p:cNvPr id="8" name="Object 4"/>
          <p:cNvGraphicFramePr>
            <a:graphicFrameLocks noChangeAspect="1"/>
          </p:cNvGraphicFramePr>
          <p:nvPr/>
        </p:nvGraphicFramePr>
        <p:xfrm>
          <a:off x="1979712" y="2492896"/>
          <a:ext cx="3384550" cy="576263"/>
        </p:xfrm>
        <a:graphic>
          <a:graphicData uri="http://schemas.openxmlformats.org/presentationml/2006/ole">
            <mc:AlternateContent xmlns:mc="http://schemas.openxmlformats.org/markup-compatibility/2006">
              <mc:Choice xmlns:v="urn:schemas-microsoft-com:vml" Requires="v">
                <p:oleObj spid="_x0000_s71700" name="Equation" r:id="rId3" imgW="1397000" imgH="241300" progId="Equation.DSMT4">
                  <p:embed/>
                </p:oleObj>
              </mc:Choice>
              <mc:Fallback>
                <p:oleObj name="Equation" r:id="rId3" imgW="1397000" imgH="241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492896"/>
                        <a:ext cx="33845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nvGraphicFramePr>
        <p:xfrm>
          <a:off x="250825" y="2996952"/>
          <a:ext cx="395288" cy="352425"/>
        </p:xfrm>
        <a:graphic>
          <a:graphicData uri="http://schemas.openxmlformats.org/presentationml/2006/ole">
            <mc:AlternateContent xmlns:mc="http://schemas.openxmlformats.org/markup-compatibility/2006">
              <mc:Choice xmlns:v="urn:schemas-microsoft-com:vml" Requires="v">
                <p:oleObj spid="_x0000_s71701" name="Equation" r:id="rId5" imgW="266700" imgH="241300" progId="Equation.DSMT4">
                  <p:embed/>
                </p:oleObj>
              </mc:Choice>
              <mc:Fallback>
                <p:oleObj name="Equation" r:id="rId5" imgW="266700" imgH="2413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2996952"/>
                        <a:ext cx="39528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8"/>
          <p:cNvGraphicFramePr>
            <a:graphicFrameLocks noChangeAspect="1"/>
          </p:cNvGraphicFramePr>
          <p:nvPr/>
        </p:nvGraphicFramePr>
        <p:xfrm>
          <a:off x="250825" y="3501008"/>
          <a:ext cx="396875" cy="396875"/>
        </p:xfrm>
        <a:graphic>
          <a:graphicData uri="http://schemas.openxmlformats.org/presentationml/2006/ole">
            <mc:AlternateContent xmlns:mc="http://schemas.openxmlformats.org/markup-compatibility/2006">
              <mc:Choice xmlns:v="urn:schemas-microsoft-com:vml" Requires="v">
                <p:oleObj spid="_x0000_s71702" name="Equation" r:id="rId7" imgW="241195" imgH="241195" progId="Equation.DSMT4">
                  <p:embed/>
                </p:oleObj>
              </mc:Choice>
              <mc:Fallback>
                <p:oleObj name="Equation" r:id="rId7" imgW="241195" imgH="241195"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3501008"/>
                        <a:ext cx="396875"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0"/>
          <p:cNvGraphicFramePr>
            <a:graphicFrameLocks noChangeAspect="1"/>
          </p:cNvGraphicFramePr>
          <p:nvPr/>
        </p:nvGraphicFramePr>
        <p:xfrm>
          <a:off x="323850" y="4077072"/>
          <a:ext cx="284163" cy="401638"/>
        </p:xfrm>
        <a:graphic>
          <a:graphicData uri="http://schemas.openxmlformats.org/presentationml/2006/ole">
            <mc:AlternateContent xmlns:mc="http://schemas.openxmlformats.org/markup-compatibility/2006">
              <mc:Choice xmlns:v="urn:schemas-microsoft-com:vml" Requires="v">
                <p:oleObj spid="_x0000_s71703" name="Equation" r:id="rId9" imgW="165172" imgH="228699" progId="Equation.DSMT4">
                  <p:embed/>
                </p:oleObj>
              </mc:Choice>
              <mc:Fallback>
                <p:oleObj name="Equation" r:id="rId9" imgW="165172" imgH="228699"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4077072"/>
                        <a:ext cx="284163"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2"/>
          <p:cNvGraphicFramePr>
            <a:graphicFrameLocks noChangeAspect="1"/>
          </p:cNvGraphicFramePr>
          <p:nvPr/>
        </p:nvGraphicFramePr>
        <p:xfrm>
          <a:off x="272405" y="5157192"/>
          <a:ext cx="411163" cy="366713"/>
        </p:xfrm>
        <a:graphic>
          <a:graphicData uri="http://schemas.openxmlformats.org/presentationml/2006/ole">
            <mc:AlternateContent xmlns:mc="http://schemas.openxmlformats.org/markup-compatibility/2006">
              <mc:Choice xmlns:v="urn:schemas-microsoft-com:vml" Requires="v">
                <p:oleObj spid="_x0000_s71704" name="Equation" r:id="rId11" imgW="266700" imgH="241300" progId="Equation.DSMT4">
                  <p:embed/>
                </p:oleObj>
              </mc:Choice>
              <mc:Fallback>
                <p:oleObj name="Equation" r:id="rId11" imgW="266700" imgH="2413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2405" y="5157192"/>
                        <a:ext cx="411163"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4"/>
          <p:cNvGraphicFramePr>
            <a:graphicFrameLocks noChangeAspect="1"/>
          </p:cNvGraphicFramePr>
          <p:nvPr/>
        </p:nvGraphicFramePr>
        <p:xfrm>
          <a:off x="4967833" y="5627340"/>
          <a:ext cx="431800" cy="385763"/>
        </p:xfrm>
        <a:graphic>
          <a:graphicData uri="http://schemas.openxmlformats.org/presentationml/2006/ole">
            <mc:AlternateContent xmlns:mc="http://schemas.openxmlformats.org/markup-compatibility/2006">
              <mc:Choice xmlns:v="urn:schemas-microsoft-com:vml" Requires="v">
                <p:oleObj spid="_x0000_s71705" name="Equation" r:id="rId13" imgW="266700" imgH="241300" progId="Equation.DSMT4">
                  <p:embed/>
                </p:oleObj>
              </mc:Choice>
              <mc:Fallback>
                <p:oleObj name="Equation" r:id="rId13" imgW="266700" imgH="241300" progId="Equation.DSMT4">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67833" y="5627340"/>
                        <a:ext cx="431800" cy="38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6"/>
          <p:cNvGraphicFramePr>
            <a:graphicFrameLocks noChangeAspect="1"/>
          </p:cNvGraphicFramePr>
          <p:nvPr/>
        </p:nvGraphicFramePr>
        <p:xfrm>
          <a:off x="5544095" y="5589240"/>
          <a:ext cx="900113" cy="420688"/>
        </p:xfrm>
        <a:graphic>
          <a:graphicData uri="http://schemas.openxmlformats.org/presentationml/2006/ole">
            <mc:AlternateContent xmlns:mc="http://schemas.openxmlformats.org/markup-compatibility/2006">
              <mc:Choice xmlns:v="urn:schemas-microsoft-com:vml" Requires="v">
                <p:oleObj spid="_x0000_s71706" name="Equation" r:id="rId14" imgW="431613" imgH="203112" progId="Equation.DSMT4">
                  <p:embed/>
                </p:oleObj>
              </mc:Choice>
              <mc:Fallback>
                <p:oleObj name="Equation" r:id="rId14" imgW="431613" imgH="203112" progId="Equation.DSMT4">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4095" y="5589240"/>
                        <a:ext cx="900113"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2411760" y="5892329"/>
          <a:ext cx="468313" cy="417512"/>
        </p:xfrm>
        <a:graphic>
          <a:graphicData uri="http://schemas.openxmlformats.org/presentationml/2006/ole">
            <mc:AlternateContent xmlns:mc="http://schemas.openxmlformats.org/markup-compatibility/2006">
              <mc:Choice xmlns:v="urn:schemas-microsoft-com:vml" Requires="v">
                <p:oleObj spid="_x0000_s71707" name="Equation" r:id="rId16" imgW="266700" imgH="241300" progId="Equation.DSMT4">
                  <p:embed/>
                </p:oleObj>
              </mc:Choice>
              <mc:Fallback>
                <p:oleObj name="Equation" r:id="rId16" imgW="266700" imgH="241300" progId="Equation.DSMT4">
                  <p:embed/>
                  <p:pic>
                    <p:nvPicPr>
                      <p:cNvPr id="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1760" y="5892329"/>
                        <a:ext cx="468313"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20"/>
          <p:cNvGraphicFramePr>
            <a:graphicFrameLocks noChangeAspect="1"/>
          </p:cNvGraphicFramePr>
          <p:nvPr/>
        </p:nvGraphicFramePr>
        <p:xfrm>
          <a:off x="3059832" y="5892329"/>
          <a:ext cx="1042987" cy="366712"/>
        </p:xfrm>
        <a:graphic>
          <a:graphicData uri="http://schemas.openxmlformats.org/presentationml/2006/ole">
            <mc:AlternateContent xmlns:mc="http://schemas.openxmlformats.org/markup-compatibility/2006">
              <mc:Choice xmlns:v="urn:schemas-microsoft-com:vml" Requires="v">
                <p:oleObj spid="_x0000_s71708" name="Equation" r:id="rId17" imgW="673100" imgH="241300" progId="Equation.DSMT4">
                  <p:embed/>
                </p:oleObj>
              </mc:Choice>
              <mc:Fallback>
                <p:oleObj name="Equation" r:id="rId17" imgW="673100" imgH="241300" progId="Equation.DSMT4">
                  <p:embed/>
                  <p:pic>
                    <p:nvPicPr>
                      <p:cNvPr id="0" name="Object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59832" y="5892329"/>
                        <a:ext cx="1042987"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7452320" y="2636912"/>
            <a:ext cx="720080"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(16.3)</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22"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15</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548680"/>
            <a:ext cx="8305800" cy="5505476"/>
          </a:xfrm>
        </p:spPr>
        <p:txBody>
          <a:bodyPr/>
          <a:lstStyle/>
          <a:p>
            <a:r>
              <a:rPr lang="en-US" altLang="zh-TW" dirty="0" smtClean="0"/>
              <a:t>Equation (16.3) uses the following principle. </a:t>
            </a:r>
          </a:p>
          <a:p>
            <a:r>
              <a:rPr lang="en-US" altLang="zh-TW" dirty="0" smtClean="0"/>
              <a:t>If the options are neither dominant nor dominated securities, and if the borrowing and lending rates are equal, then the return patterns of a European call and a portfolio composed of a European put, a pure discount bond with a face value equal to the options exercise price </a:t>
            </a:r>
            <a:r>
              <a:rPr lang="en-US" altLang="zh-TW" i="1" dirty="0" smtClean="0"/>
              <a:t>E</a:t>
            </a:r>
            <a:r>
              <a:rPr lang="en-US" altLang="zh-TW" dirty="0" smtClean="0"/>
              <a:t>,</a:t>
            </a:r>
            <a:r>
              <a:rPr lang="en-US" altLang="zh-TW" i="1" dirty="0" smtClean="0"/>
              <a:t> </a:t>
            </a:r>
            <a:r>
              <a:rPr lang="en-US" altLang="zh-TW" dirty="0" smtClean="0"/>
              <a:t>and the underlying stock (or asset) are the same.</a:t>
            </a:r>
          </a:p>
          <a:p>
            <a:r>
              <a:rPr lang="en-US" altLang="zh-TW" dirty="0" smtClean="0"/>
              <a:t>In understanding why the put</a:t>
            </a:r>
            <a:r>
              <a:rPr lang="en-US" altLang="zh-TW" b="1" i="1" dirty="0" smtClean="0"/>
              <a:t>–</a:t>
            </a:r>
            <a:r>
              <a:rPr lang="en-US" altLang="zh-TW" dirty="0" smtClean="0"/>
              <a:t>call parity theorem holds, and to support the theorem, two additional properties of option pricing must be provided: </a:t>
            </a:r>
            <a:endParaRPr lang="zh-TW" altLang="zh-TW" dirty="0" smtClean="0"/>
          </a:p>
          <a:p>
            <a:r>
              <a:rPr lang="en-US" altLang="zh-TW" i="1" dirty="0" smtClean="0"/>
              <a:t>Property </a:t>
            </a:r>
            <a:r>
              <a:rPr lang="en-US" altLang="zh-TW" dirty="0" smtClean="0"/>
              <a:t>1:</a:t>
            </a:r>
            <a:r>
              <a:rPr lang="en-US" altLang="zh-TW" i="1" dirty="0" smtClean="0"/>
              <a:t>  </a:t>
            </a:r>
            <a:r>
              <a:rPr lang="en-US" altLang="zh-TW" dirty="0" smtClean="0"/>
              <a:t>At maturity (time </a:t>
            </a:r>
            <a:r>
              <a:rPr lang="en-US" altLang="zh-TW" i="1" dirty="0" smtClean="0"/>
              <a:t>T</a:t>
            </a:r>
            <a:r>
              <a:rPr lang="en-US" altLang="zh-TW" dirty="0" smtClean="0"/>
              <a:t>) the call option is worth the greater of S</a:t>
            </a:r>
            <a:r>
              <a:rPr lang="en-US" altLang="zh-TW" baseline="-25000" dirty="0" smtClean="0"/>
              <a:t>T </a:t>
            </a:r>
            <a:r>
              <a:rPr lang="en-US" altLang="zh-TW" dirty="0" smtClean="0"/>
              <a:t>-E </a:t>
            </a:r>
            <a:r>
              <a:rPr lang="en-US" altLang="zh-TW" i="1" dirty="0" smtClean="0"/>
              <a:t>      </a:t>
            </a:r>
            <a:r>
              <a:rPr lang="en-US" altLang="zh-TW" dirty="0" smtClean="0"/>
              <a:t>dollars or zero dollars: </a:t>
            </a:r>
          </a:p>
          <a:p>
            <a:endParaRPr lang="en-US" altLang="zh-TW" dirty="0" smtClean="0"/>
          </a:p>
          <a:p>
            <a:r>
              <a:rPr lang="en-US" altLang="zh-TW" dirty="0" smtClean="0"/>
              <a:t>Property 2:  At maturity, the value of a put option is the greater of  E-S</a:t>
            </a:r>
            <a:r>
              <a:rPr lang="en-US" altLang="zh-TW" baseline="-25000" dirty="0" smtClean="0"/>
              <a:t>T</a:t>
            </a:r>
            <a:r>
              <a:rPr lang="en-US" altLang="zh-TW" dirty="0" smtClean="0"/>
              <a:t> </a:t>
            </a:r>
            <a:endParaRPr lang="zh-TW" altLang="zh-TW" dirty="0" smtClean="0"/>
          </a:p>
          <a:p>
            <a:r>
              <a:rPr lang="en-US" altLang="zh-TW" dirty="0" smtClean="0"/>
              <a:t>dollars or zero dollars: </a:t>
            </a:r>
            <a:endParaRPr lang="zh-TW" altLang="zh-TW" dirty="0" smtClean="0"/>
          </a:p>
          <a:p>
            <a:endParaRPr lang="zh-TW" altLang="zh-TW" dirty="0" smtClean="0"/>
          </a:p>
          <a:p>
            <a:endParaRPr lang="zh-TW" altLang="en-US" dirty="0"/>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TextBox 8"/>
          <p:cNvSpPr txBox="1"/>
          <p:nvPr/>
        </p:nvSpPr>
        <p:spPr>
          <a:xfrm>
            <a:off x="6012160" y="4149080"/>
            <a:ext cx="720080"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(16.4)</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graphicFrame>
        <p:nvGraphicFramePr>
          <p:cNvPr id="72709" name="Object 4"/>
          <p:cNvGraphicFramePr>
            <a:graphicFrameLocks noChangeAspect="1"/>
          </p:cNvGraphicFramePr>
          <p:nvPr/>
        </p:nvGraphicFramePr>
        <p:xfrm>
          <a:off x="2267744" y="4005064"/>
          <a:ext cx="3311351" cy="643262"/>
        </p:xfrm>
        <a:graphic>
          <a:graphicData uri="http://schemas.openxmlformats.org/presentationml/2006/ole">
            <mc:AlternateContent xmlns:mc="http://schemas.openxmlformats.org/markup-compatibility/2006">
              <mc:Choice xmlns:v="urn:schemas-microsoft-com:vml" Requires="v">
                <p:oleObj spid="_x0000_s72713" name="Equation" r:id="rId3" imgW="1320227" imgH="253890" progId="Equation.DSMT4">
                  <p:embed/>
                </p:oleObj>
              </mc:Choice>
              <mc:Fallback>
                <p:oleObj name="Equation" r:id="rId3" imgW="1320227" imgH="25389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005064"/>
                        <a:ext cx="3311351" cy="64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10" name="Object 6"/>
          <p:cNvGraphicFramePr>
            <a:graphicFrameLocks noChangeAspect="1"/>
          </p:cNvGraphicFramePr>
          <p:nvPr/>
        </p:nvGraphicFramePr>
        <p:xfrm>
          <a:off x="2195736" y="5373216"/>
          <a:ext cx="3204890" cy="617238"/>
        </p:xfrm>
        <a:graphic>
          <a:graphicData uri="http://schemas.openxmlformats.org/presentationml/2006/ole">
            <mc:AlternateContent xmlns:mc="http://schemas.openxmlformats.org/markup-compatibility/2006">
              <mc:Choice xmlns:v="urn:schemas-microsoft-com:vml" Requires="v">
                <p:oleObj spid="_x0000_s72714" name="Equation" r:id="rId5" imgW="1333500" imgH="254000" progId="Equation.DSMT4">
                  <p:embed/>
                </p:oleObj>
              </mc:Choice>
              <mc:Fallback>
                <p:oleObj name="Equation" r:id="rId5" imgW="1333500" imgH="2540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5373216"/>
                        <a:ext cx="3204890" cy="61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6012160" y="5661248"/>
            <a:ext cx="720080"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(16.5)</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10"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16</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idx="1"/>
          </p:nvPr>
        </p:nvSpPr>
        <p:spPr>
          <a:xfrm>
            <a:off x="251520" y="476672"/>
            <a:ext cx="8568630" cy="6048672"/>
          </a:xfrm>
        </p:spPr>
        <p:txBody>
          <a:bodyPr/>
          <a:lstStyle/>
          <a:p>
            <a:r>
              <a:rPr lang="en-US" altLang="zh-TW" dirty="0" smtClean="0"/>
              <a:t>Using the same line of reasoning and argument as for the call option, the second property also implies that the value of a put option is never less than zero.  </a:t>
            </a:r>
          </a:p>
          <a:p>
            <a:r>
              <a:rPr lang="en-US" altLang="zh-TW" dirty="0" smtClean="0"/>
              <a:t>Table 16.4 provides proof of this first put</a:t>
            </a:r>
            <a:r>
              <a:rPr lang="en-US" altLang="zh-TW" b="1" i="1" dirty="0" smtClean="0"/>
              <a:t>–</a:t>
            </a:r>
            <a:r>
              <a:rPr lang="en-US" altLang="zh-TW" dirty="0" smtClean="0"/>
              <a:t>call parity theorem.</a:t>
            </a:r>
            <a:endParaRPr lang="en-US" altLang="zh-TW" sz="2000" b="1" dirty="0" smtClean="0"/>
          </a:p>
        </p:txBody>
      </p:sp>
      <p:sp>
        <p:nvSpPr>
          <p:cNvPr id="22534" name="Slide Number Placeholder 5"/>
          <p:cNvSpPr>
            <a:spLocks noGrp="1"/>
          </p:cNvSpPr>
          <p:nvPr>
            <p:ph type="sldNum" sz="quarter" idx="4294967295"/>
          </p:nvPr>
        </p:nvSpPr>
        <p:spPr>
          <a:xfrm>
            <a:off x="76200" y="6638075"/>
            <a:ext cx="2133600" cy="365125"/>
          </a:xfrm>
          <a:prstGeom prst="rect">
            <a:avLst/>
          </a:prstGeom>
          <a:noFill/>
        </p:spPr>
        <p:txBody>
          <a:bodyPr/>
          <a:lstStyle/>
          <a:p>
            <a:fld id="{354E9F9B-643E-479C-A302-E6944C757A33}" type="slidenum">
              <a:rPr lang="en-US" altLang="zh-TW" sz="1400" b="1">
                <a:solidFill>
                  <a:schemeClr val="accent6">
                    <a:lumMod val="20000"/>
                    <a:lumOff val="80000"/>
                  </a:schemeClr>
                </a:solidFill>
                <a:latin typeface="Times New Roman" pitchFamily="18" charset="0"/>
                <a:cs typeface="Times New Roman" pitchFamily="18" charset="0"/>
              </a:rPr>
              <a:pPr/>
              <a:t>17</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22532" name="Rectangle 5"/>
          <p:cNvSpPr>
            <a:spLocks noChangeArrowheads="1"/>
          </p:cNvSpPr>
          <p:nvPr/>
        </p:nvSpPr>
        <p:spPr bwMode="auto">
          <a:xfrm>
            <a:off x="0" y="2205038"/>
            <a:ext cx="9144000" cy="0"/>
          </a:xfrm>
          <a:prstGeom prst="rect">
            <a:avLst/>
          </a:prstGeom>
          <a:noFill/>
          <a:ln w="9525">
            <a:noFill/>
            <a:miter lim="800000"/>
            <a:headEnd/>
            <a:tailEnd/>
          </a:ln>
        </p:spPr>
        <p:txBody>
          <a:bodyPr wrap="none" anchor="ctr">
            <a:spAutoFit/>
          </a:bodyPr>
          <a:lstStyle/>
          <a:p>
            <a:endParaRPr lang="en-US"/>
          </a:p>
        </p:txBody>
      </p:sp>
      <p:pic>
        <p:nvPicPr>
          <p:cNvPr id="22533" name="Picture 4" descr="page 458"/>
          <p:cNvPicPr>
            <a:picLocks noChangeAspect="1" noChangeArrowheads="1"/>
          </p:cNvPicPr>
          <p:nvPr/>
        </p:nvPicPr>
        <p:blipFill>
          <a:blip r:embed="rId2" cstate="print"/>
          <a:srcRect t="9508"/>
          <a:stretch>
            <a:fillRect/>
          </a:stretch>
        </p:blipFill>
        <p:spPr bwMode="auto">
          <a:xfrm>
            <a:off x="611188" y="1628800"/>
            <a:ext cx="7561262" cy="3878262"/>
          </a:xfrm>
          <a:prstGeom prst="rect">
            <a:avLst/>
          </a:prstGeom>
          <a:noFill/>
          <a:ln w="9525">
            <a:noFill/>
            <a:miter lim="800000"/>
            <a:headEnd/>
            <a:tailEnd/>
          </a:ln>
        </p:spPr>
      </p:pic>
      <p:sp>
        <p:nvSpPr>
          <p:cNvPr id="8" name="TextBox 7"/>
          <p:cNvSpPr txBox="1"/>
          <p:nvPr/>
        </p:nvSpPr>
        <p:spPr>
          <a:xfrm>
            <a:off x="1691680" y="5589240"/>
            <a:ext cx="5544616" cy="504056"/>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16.4 Call Parity for</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a European Option with No Dividends</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3"/>
          <p:cNvSpPr>
            <a:spLocks noGrp="1" noRot="1" noChangeArrowheads="1"/>
          </p:cNvSpPr>
          <p:nvPr>
            <p:ph idx="1"/>
          </p:nvPr>
        </p:nvSpPr>
        <p:spPr>
          <a:xfrm>
            <a:off x="250825" y="404664"/>
            <a:ext cx="8569325" cy="6048672"/>
          </a:xfrm>
        </p:spPr>
        <p:txBody>
          <a:bodyPr/>
          <a:lstStyle/>
          <a:p>
            <a:pPr eaLnBrk="1" hangingPunct="1">
              <a:buNone/>
            </a:pPr>
            <a:r>
              <a:rPr lang="en-US" altLang="zh-TW" sz="2400" b="1" dirty="0" smtClean="0"/>
              <a:t>Sample Problem 16.2</a:t>
            </a:r>
            <a:r>
              <a:rPr lang="en-US" altLang="zh-TW" sz="2400" dirty="0" smtClean="0"/>
              <a:t> </a:t>
            </a:r>
          </a:p>
          <a:p>
            <a:pPr eaLnBrk="1" hangingPunct="1"/>
            <a:r>
              <a:rPr lang="en-US" altLang="zh-TW" sz="2400" dirty="0" smtClean="0"/>
              <a:t>A call option with one year to maturity and exercise price of $110 is selling for $5.  </a:t>
            </a:r>
          </a:p>
          <a:p>
            <a:r>
              <a:rPr lang="en-US" altLang="zh-TW" sz="2400" dirty="0" smtClean="0"/>
              <a:t>Assuming discrete compounding, a risk-free rate of 10%, and a current stock price of $100, what is the value of a European put option with a strike price of $110 and one-year maturity? </a:t>
            </a:r>
          </a:p>
          <a:p>
            <a:pPr eaLnBrk="1" hangingPunct="1">
              <a:buFont typeface="Wingdings" pitchFamily="2" charset="2"/>
              <a:buNone/>
            </a:pPr>
            <a:endParaRPr lang="en-US" altLang="zh-TW" sz="2400" b="1" dirty="0" smtClean="0"/>
          </a:p>
          <a:p>
            <a:pPr eaLnBrk="1" hangingPunct="1">
              <a:buFont typeface="Wingdings" pitchFamily="2" charset="2"/>
              <a:buNone/>
            </a:pPr>
            <a:r>
              <a:rPr lang="en-US" altLang="zh-TW" sz="2400" b="1" dirty="0" smtClean="0"/>
              <a:t>Solution</a:t>
            </a:r>
            <a:r>
              <a:rPr lang="en-US" altLang="zh-TW" sz="2400" dirty="0" smtClean="0"/>
              <a:t> </a:t>
            </a:r>
          </a:p>
          <a:p>
            <a:pPr eaLnBrk="1" hangingPunct="1">
              <a:buFont typeface="Wingdings" pitchFamily="2" charset="2"/>
              <a:buNone/>
            </a:pPr>
            <a:endParaRPr lang="en-US" altLang="zh-TW" sz="2400" dirty="0" smtClean="0"/>
          </a:p>
          <a:p>
            <a:pPr eaLnBrk="1" hangingPunct="1">
              <a:buFont typeface="Wingdings" pitchFamily="2" charset="2"/>
              <a:buNone/>
            </a:pPr>
            <a:endParaRPr lang="en-US" altLang="zh-TW" sz="2400" dirty="0" smtClean="0"/>
          </a:p>
          <a:p>
            <a:pPr eaLnBrk="1" hangingPunct="1">
              <a:buFont typeface="Wingdings" pitchFamily="2" charset="2"/>
              <a:buNone/>
            </a:pPr>
            <a:endParaRPr lang="en-US" altLang="zh-TW" sz="2400" dirty="0" smtClean="0"/>
          </a:p>
          <a:p>
            <a:pPr eaLnBrk="1" hangingPunct="1">
              <a:buFont typeface="Wingdings" pitchFamily="2" charset="2"/>
              <a:buNone/>
            </a:pPr>
            <a:endParaRPr lang="en-US" altLang="zh-TW" sz="2400" dirty="0" smtClean="0"/>
          </a:p>
          <a:p>
            <a:pPr eaLnBrk="1" hangingPunct="1"/>
            <a:endParaRPr lang="en-US" altLang="zh-TW" sz="2400" dirty="0" smtClean="0"/>
          </a:p>
        </p:txBody>
      </p:sp>
      <p:sp>
        <p:nvSpPr>
          <p:cNvPr id="4106" name="Slide Number Placeholder 9"/>
          <p:cNvSpPr>
            <a:spLocks noGrp="1"/>
          </p:cNvSpPr>
          <p:nvPr>
            <p:ph type="sldNum" sz="quarter" idx="4294967295"/>
          </p:nvPr>
        </p:nvSpPr>
        <p:spPr>
          <a:xfrm>
            <a:off x="76200" y="6638075"/>
            <a:ext cx="2133600" cy="365125"/>
          </a:xfrm>
          <a:prstGeom prst="rect">
            <a:avLst/>
          </a:prstGeom>
          <a:noFill/>
        </p:spPr>
        <p:txBody>
          <a:bodyPr/>
          <a:lstStyle/>
          <a:p>
            <a:fld id="{4B72566D-634A-4801-BC5F-16016AFF1BD6}" type="slidenum">
              <a:rPr lang="en-US" altLang="zh-TW" sz="1400" b="1">
                <a:solidFill>
                  <a:schemeClr val="accent6">
                    <a:lumMod val="20000"/>
                    <a:lumOff val="80000"/>
                  </a:schemeClr>
                </a:solidFill>
                <a:latin typeface="Times New Roman" pitchFamily="18" charset="0"/>
                <a:cs typeface="Times New Roman" pitchFamily="18" charset="0"/>
              </a:rPr>
              <a:pPr/>
              <a:t>18</a:t>
            </a:fld>
            <a:endParaRPr lang="en-US" altLang="zh-TW" sz="1400" b="1">
              <a:solidFill>
                <a:schemeClr val="accent6">
                  <a:lumMod val="20000"/>
                  <a:lumOff val="80000"/>
                </a:schemeClr>
              </a:solidFill>
              <a:latin typeface="Times New Roman" pitchFamily="18" charset="0"/>
              <a:cs typeface="Times New Roman" pitchFamily="18" charset="0"/>
            </a:endParaRPr>
          </a:p>
        </p:txBody>
      </p:sp>
      <p:graphicFrame>
        <p:nvGraphicFramePr>
          <p:cNvPr id="4098" name="Object 6"/>
          <p:cNvGraphicFramePr>
            <a:graphicFrameLocks noChangeAspect="1"/>
          </p:cNvGraphicFramePr>
          <p:nvPr/>
        </p:nvGraphicFramePr>
        <p:xfrm>
          <a:off x="1835150" y="3830091"/>
          <a:ext cx="3600450" cy="612775"/>
        </p:xfrm>
        <a:graphic>
          <a:graphicData uri="http://schemas.openxmlformats.org/presentationml/2006/ole">
            <mc:AlternateContent xmlns:mc="http://schemas.openxmlformats.org/markup-compatibility/2006">
              <mc:Choice xmlns:v="urn:schemas-microsoft-com:vml" Requires="v">
                <p:oleObj spid="_x0000_s4104" name="Equation" r:id="rId4" imgW="1397000" imgH="241300" progId="Equation.DSMT4">
                  <p:embed/>
                </p:oleObj>
              </mc:Choice>
              <mc:Fallback>
                <p:oleObj name="Equation" r:id="rId4" imgW="1397000" imgH="2413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830091"/>
                        <a:ext cx="36004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5"/>
          <p:cNvGraphicFramePr>
            <a:graphicFrameLocks noChangeAspect="1"/>
          </p:cNvGraphicFramePr>
          <p:nvPr/>
        </p:nvGraphicFramePr>
        <p:xfrm>
          <a:off x="1763713" y="4557166"/>
          <a:ext cx="4464050" cy="1073150"/>
        </p:xfrm>
        <a:graphic>
          <a:graphicData uri="http://schemas.openxmlformats.org/presentationml/2006/ole">
            <mc:AlternateContent xmlns:mc="http://schemas.openxmlformats.org/markup-compatibility/2006">
              <mc:Choice xmlns:v="urn:schemas-microsoft-com:vml" Requires="v">
                <p:oleObj spid="_x0000_s4105" name="Equation" r:id="rId6" imgW="2019300" imgH="482600" progId="Equation.DSMT4">
                  <p:embed/>
                </p:oleObj>
              </mc:Choice>
              <mc:Fallback>
                <p:oleObj name="Equation" r:id="rId6" imgW="2019300" imgH="482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713" y="4557166"/>
                        <a:ext cx="4464050"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0" name="Object 4"/>
          <p:cNvGraphicFramePr>
            <a:graphicFrameLocks noChangeAspect="1"/>
          </p:cNvGraphicFramePr>
          <p:nvPr/>
        </p:nvGraphicFramePr>
        <p:xfrm>
          <a:off x="1979613" y="5557291"/>
          <a:ext cx="1655762" cy="608013"/>
        </p:xfrm>
        <a:graphic>
          <a:graphicData uri="http://schemas.openxmlformats.org/presentationml/2006/ole">
            <mc:AlternateContent xmlns:mc="http://schemas.openxmlformats.org/markup-compatibility/2006">
              <mc:Choice xmlns:v="urn:schemas-microsoft-com:vml" Requires="v">
                <p:oleObj spid="_x0000_s4106" name="Equation" r:id="rId8" imgW="647700" imgH="241300" progId="Equation.DSMT4">
                  <p:embed/>
                </p:oleObj>
              </mc:Choice>
              <mc:Fallback>
                <p:oleObj name="Equation" r:id="rId8" imgW="647700" imgH="241300" progId="Equation.DSMT4">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613" y="5557291"/>
                        <a:ext cx="1655762" cy="60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3" name="Rectangle 7"/>
          <p:cNvSpPr>
            <a:spLocks noChangeArrowheads="1"/>
          </p:cNvSpPr>
          <p:nvPr/>
        </p:nvSpPr>
        <p:spPr bwMode="auto">
          <a:xfrm>
            <a:off x="0" y="2947988"/>
            <a:ext cx="9144000" cy="0"/>
          </a:xfrm>
          <a:prstGeom prst="rect">
            <a:avLst/>
          </a:prstGeom>
          <a:noFill/>
          <a:ln w="9525">
            <a:noFill/>
            <a:miter lim="800000"/>
            <a:headEnd/>
            <a:tailEnd/>
          </a:ln>
        </p:spPr>
        <p:txBody>
          <a:bodyPr wrap="none" anchor="ctr">
            <a:spAutoFit/>
          </a:bodyPr>
          <a:lstStyle/>
          <a:p>
            <a:endParaRPr lang="en-US"/>
          </a:p>
        </p:txBody>
      </p:sp>
      <p:sp>
        <p:nvSpPr>
          <p:cNvPr id="4104" name="Rectangle 8"/>
          <p:cNvSpPr>
            <a:spLocks noChangeArrowheads="1"/>
          </p:cNvSpPr>
          <p:nvPr/>
        </p:nvSpPr>
        <p:spPr bwMode="auto">
          <a:xfrm>
            <a:off x="0" y="3186113"/>
            <a:ext cx="9144000" cy="0"/>
          </a:xfrm>
          <a:prstGeom prst="rect">
            <a:avLst/>
          </a:prstGeom>
          <a:noFill/>
          <a:ln w="9525">
            <a:noFill/>
            <a:miter lim="800000"/>
            <a:headEnd/>
            <a:tailEnd/>
          </a:ln>
        </p:spPr>
        <p:txBody>
          <a:bodyPr wrap="none" anchor="ctr">
            <a:spAutoFit/>
          </a:bodyPr>
          <a:lstStyle/>
          <a:p>
            <a:endParaRPr lang="en-US"/>
          </a:p>
        </p:txBody>
      </p:sp>
      <p:sp>
        <p:nvSpPr>
          <p:cNvPr id="4105" name="Rectangle 9"/>
          <p:cNvSpPr>
            <a:spLocks noChangeArrowheads="1"/>
          </p:cNvSpPr>
          <p:nvPr/>
        </p:nvSpPr>
        <p:spPr bwMode="auto">
          <a:xfrm>
            <a:off x="0" y="3671888"/>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16.2.2 American Options</a:t>
            </a:r>
            <a:endParaRPr lang="zh-TW" altLang="en-US" dirty="0"/>
          </a:p>
        </p:txBody>
      </p:sp>
      <p:sp>
        <p:nvSpPr>
          <p:cNvPr id="3" name="Content Placeholder 2"/>
          <p:cNvSpPr>
            <a:spLocks noGrp="1"/>
          </p:cNvSpPr>
          <p:nvPr>
            <p:ph idx="1"/>
          </p:nvPr>
        </p:nvSpPr>
        <p:spPr/>
        <p:txBody>
          <a:bodyPr/>
          <a:lstStyle/>
          <a:p>
            <a:r>
              <a:rPr lang="en-US" altLang="zh-TW" b="1" dirty="0" smtClean="0"/>
              <a:t>Theorem 2.  </a:t>
            </a:r>
            <a:r>
              <a:rPr lang="en-US" altLang="zh-TW" i="1" dirty="0" smtClean="0"/>
              <a:t>Put</a:t>
            </a:r>
            <a:r>
              <a:rPr lang="en-US" altLang="zh-TW" b="1" i="1" dirty="0" smtClean="0"/>
              <a:t>–</a:t>
            </a:r>
            <a:r>
              <a:rPr lang="en-US" altLang="zh-TW" i="1" dirty="0" smtClean="0"/>
              <a:t>Call Parity for an American Option with No Dividends</a:t>
            </a:r>
            <a:endParaRPr lang="zh-TW" altLang="zh-TW" dirty="0" smtClean="0"/>
          </a:p>
          <a:p>
            <a:endParaRPr lang="en-US" altLang="zh-TW" dirty="0" smtClean="0"/>
          </a:p>
          <a:p>
            <a:endParaRPr lang="en-US" altLang="zh-TW" dirty="0" smtClean="0"/>
          </a:p>
          <a:p>
            <a:pPr marL="609600" indent="-609600" algn="just"/>
            <a:r>
              <a:rPr lang="en-US" altLang="zh-TW" sz="2400" b="1" dirty="0" smtClean="0"/>
              <a:t>Sample problem 9.3</a:t>
            </a:r>
          </a:p>
          <a:p>
            <a:pPr marL="609600" indent="-609600">
              <a:buNone/>
            </a:pPr>
            <a:r>
              <a:rPr lang="en-US" altLang="zh-TW" b="1" dirty="0" smtClean="0"/>
              <a:t>         </a:t>
            </a:r>
            <a:r>
              <a:rPr lang="en-US" altLang="zh-TW" dirty="0" smtClean="0"/>
              <a:t>A put option with one year to maturity and an exercise price of $90 is selling for $15; the stock price is $100. Assuming discrete compounding and a risk- free rate of 10 percent, what are the boundaries for the price of an American call option? </a:t>
            </a:r>
          </a:p>
          <a:p>
            <a:pPr marL="609600" indent="-609600">
              <a:buNone/>
            </a:pPr>
            <a:endParaRPr lang="en-US" altLang="zh-TW" dirty="0" smtClean="0"/>
          </a:p>
          <a:p>
            <a:pPr marL="609600" indent="-609600">
              <a:buNone/>
            </a:pPr>
            <a:r>
              <a:rPr lang="en-US" altLang="zh-TW" b="1" dirty="0" smtClean="0"/>
              <a:t>Solution</a:t>
            </a:r>
          </a:p>
          <a:p>
            <a:endParaRPr lang="zh-TW" altLang="en-US" dirty="0"/>
          </a:p>
        </p:txBody>
      </p:sp>
      <p:graphicFrame>
        <p:nvGraphicFramePr>
          <p:cNvPr id="76802" name="Object 4"/>
          <p:cNvGraphicFramePr>
            <a:graphicFrameLocks noChangeAspect="1"/>
          </p:cNvGraphicFramePr>
          <p:nvPr/>
        </p:nvGraphicFramePr>
        <p:xfrm>
          <a:off x="1331640" y="1556792"/>
          <a:ext cx="5905500" cy="615950"/>
        </p:xfrm>
        <a:graphic>
          <a:graphicData uri="http://schemas.openxmlformats.org/presentationml/2006/ole">
            <mc:AlternateContent xmlns:mc="http://schemas.openxmlformats.org/markup-compatibility/2006">
              <mc:Choice xmlns:v="urn:schemas-microsoft-com:vml" Requires="v">
                <p:oleObj spid="_x0000_s76810" name="Equation" r:id="rId4" imgW="2286000" imgH="241300" progId="Equation.DSMT4">
                  <p:embed/>
                </p:oleObj>
              </mc:Choice>
              <mc:Fallback>
                <p:oleObj name="Equation" r:id="rId4" imgW="2286000" imgH="2413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556792"/>
                        <a:ext cx="5905500" cy="61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3" name="Object 8"/>
          <p:cNvGraphicFramePr>
            <a:graphicFrameLocks noChangeAspect="1"/>
          </p:cNvGraphicFramePr>
          <p:nvPr/>
        </p:nvGraphicFramePr>
        <p:xfrm>
          <a:off x="1979142" y="4293096"/>
          <a:ext cx="4779962" cy="496888"/>
        </p:xfrm>
        <a:graphic>
          <a:graphicData uri="http://schemas.openxmlformats.org/presentationml/2006/ole">
            <mc:AlternateContent xmlns:mc="http://schemas.openxmlformats.org/markup-compatibility/2006">
              <mc:Choice xmlns:v="urn:schemas-microsoft-com:vml" Requires="v">
                <p:oleObj spid="_x0000_s76811" name="Equation" r:id="rId6" imgW="2286000" imgH="241300" progId="Equation.DSMT4">
                  <p:embed/>
                </p:oleObj>
              </mc:Choice>
              <mc:Fallback>
                <p:oleObj name="Equation" r:id="rId6" imgW="2286000" imgH="24130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142" y="4293096"/>
                        <a:ext cx="4779962" cy="49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4" name="Object 7"/>
          <p:cNvGraphicFramePr>
            <a:graphicFrameLocks noChangeAspect="1"/>
          </p:cNvGraphicFramePr>
          <p:nvPr/>
        </p:nvGraphicFramePr>
        <p:xfrm>
          <a:off x="1979142" y="4869359"/>
          <a:ext cx="5584825" cy="857250"/>
        </p:xfrm>
        <a:graphic>
          <a:graphicData uri="http://schemas.openxmlformats.org/presentationml/2006/ole">
            <mc:AlternateContent xmlns:mc="http://schemas.openxmlformats.org/markup-compatibility/2006">
              <mc:Choice xmlns:v="urn:schemas-microsoft-com:vml" Requires="v">
                <p:oleObj spid="_x0000_s76812" name="Equation" r:id="rId7" imgW="3162300" imgH="482600" progId="Equation.DSMT4">
                  <p:embed/>
                </p:oleObj>
              </mc:Choice>
              <mc:Fallback>
                <p:oleObj name="Equation" r:id="rId7" imgW="3162300" imgH="4826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142" y="4869359"/>
                        <a:ext cx="55848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5" name="Object 6"/>
          <p:cNvGraphicFramePr>
            <a:graphicFrameLocks noChangeAspect="1"/>
          </p:cNvGraphicFramePr>
          <p:nvPr/>
        </p:nvGraphicFramePr>
        <p:xfrm>
          <a:off x="1907704" y="5804396"/>
          <a:ext cx="2590800" cy="471488"/>
        </p:xfrm>
        <a:graphic>
          <a:graphicData uri="http://schemas.openxmlformats.org/presentationml/2006/ole">
            <mc:AlternateContent xmlns:mc="http://schemas.openxmlformats.org/markup-compatibility/2006">
              <mc:Choice xmlns:v="urn:schemas-microsoft-com:vml" Requires="v">
                <p:oleObj spid="_x0000_s76813" name="Equation" r:id="rId9" imgW="1308100" imgH="241300" progId="Equation.DSMT4">
                  <p:embed/>
                </p:oleObj>
              </mc:Choice>
              <mc:Fallback>
                <p:oleObj name="Equation" r:id="rId9" imgW="1308100" imgH="241300"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7704" y="5804396"/>
                        <a:ext cx="259080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7812360" y="1700808"/>
            <a:ext cx="720080"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(16.6)</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9"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19</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250825" y="333375"/>
            <a:ext cx="8447088" cy="803275"/>
          </a:xfrm>
        </p:spPr>
        <p:txBody>
          <a:bodyPr/>
          <a:lstStyle/>
          <a:p>
            <a:pPr algn="ctr" eaLnBrk="1" hangingPunct="1"/>
            <a:r>
              <a:rPr lang="en-US" altLang="zh-TW" b="1" dirty="0" smtClean="0"/>
              <a:t>Chapter Outline</a:t>
            </a:r>
          </a:p>
        </p:txBody>
      </p:sp>
      <p:sp>
        <p:nvSpPr>
          <p:cNvPr id="10243" name="Rectangle 3"/>
          <p:cNvSpPr>
            <a:spLocks noGrp="1" noRot="1" noChangeArrowheads="1"/>
          </p:cNvSpPr>
          <p:nvPr>
            <p:ph idx="1"/>
          </p:nvPr>
        </p:nvSpPr>
        <p:spPr>
          <a:xfrm>
            <a:off x="179388" y="1340768"/>
            <a:ext cx="8964612" cy="4752875"/>
          </a:xfrm>
        </p:spPr>
        <p:txBody>
          <a:bodyPr/>
          <a:lstStyle/>
          <a:p>
            <a:r>
              <a:rPr lang="en-US" altLang="zh-TW" i="1" dirty="0" smtClean="0"/>
              <a:t>16.1 THE OPTION MARKET AND RELATED DEFINITIONS </a:t>
            </a:r>
            <a:endParaRPr lang="zh-TW" altLang="zh-TW" dirty="0" smtClean="0"/>
          </a:p>
          <a:p>
            <a:r>
              <a:rPr lang="en-US" altLang="zh-TW" i="1" dirty="0" smtClean="0"/>
              <a:t>16.1.1 What is an Option? </a:t>
            </a:r>
            <a:endParaRPr lang="zh-TW" altLang="zh-TW" dirty="0" smtClean="0"/>
          </a:p>
          <a:p>
            <a:r>
              <a:rPr lang="en-US" altLang="zh-TW" i="1" dirty="0" smtClean="0"/>
              <a:t>16.1.2 Types of Options and Their Characteristics </a:t>
            </a:r>
            <a:endParaRPr lang="zh-TW" altLang="zh-TW" dirty="0" smtClean="0"/>
          </a:p>
          <a:p>
            <a:r>
              <a:rPr lang="en-US" altLang="zh-TW" i="1" dirty="0" smtClean="0"/>
              <a:t>16.1.3 Relationships between the Option Price and the Underlying Asset Price </a:t>
            </a:r>
            <a:endParaRPr lang="zh-TW" altLang="zh-TW" dirty="0" smtClean="0"/>
          </a:p>
          <a:p>
            <a:r>
              <a:rPr lang="en-US" altLang="zh-TW" i="1" dirty="0" smtClean="0"/>
              <a:t>16.1.4 Additional Definitions and Distinguishing Features</a:t>
            </a:r>
            <a:endParaRPr lang="zh-TW" altLang="zh-TW" i="1" dirty="0" smtClean="0"/>
          </a:p>
          <a:p>
            <a:r>
              <a:rPr lang="en-US" altLang="zh-TW" i="1" dirty="0" smtClean="0"/>
              <a:t>16.1.5 Types of Underlying Asset </a:t>
            </a:r>
            <a:endParaRPr lang="zh-TW" altLang="zh-TW" dirty="0" smtClean="0"/>
          </a:p>
          <a:p>
            <a:r>
              <a:rPr lang="en-US" altLang="zh-TW" i="1" dirty="0" smtClean="0"/>
              <a:t>16.1.6 Institutional Characteristics </a:t>
            </a:r>
            <a:endParaRPr lang="zh-TW" altLang="zh-TW" dirty="0" smtClean="0"/>
          </a:p>
          <a:p>
            <a:r>
              <a:rPr lang="en-US" altLang="zh-TW" i="1" dirty="0" smtClean="0"/>
              <a:t>16.2 PUT–CALL PARITY </a:t>
            </a:r>
            <a:endParaRPr lang="zh-TW" altLang="zh-TW" dirty="0" smtClean="0"/>
          </a:p>
          <a:p>
            <a:r>
              <a:rPr lang="en-US" altLang="zh-TW" i="1" dirty="0" smtClean="0"/>
              <a:t>16.2.1 European Options </a:t>
            </a:r>
            <a:endParaRPr lang="zh-TW" altLang="zh-TW" dirty="0" smtClean="0"/>
          </a:p>
          <a:p>
            <a:r>
              <a:rPr lang="en-US" altLang="zh-TW" i="1" dirty="0" smtClean="0"/>
              <a:t>16.2.2 American Options </a:t>
            </a:r>
            <a:endParaRPr lang="zh-TW" altLang="zh-TW" i="1" dirty="0" smtClean="0"/>
          </a:p>
          <a:p>
            <a:r>
              <a:rPr lang="en-US" altLang="zh-TW" i="1" dirty="0" smtClean="0"/>
              <a:t>16.2.3 Futures Options </a:t>
            </a:r>
            <a:endParaRPr lang="zh-TW" altLang="zh-TW" i="1" dirty="0" smtClean="0"/>
          </a:p>
          <a:p>
            <a:r>
              <a:rPr lang="en-US" altLang="zh-TW" i="1" dirty="0" smtClean="0"/>
              <a:t>16.2.4 Market Application </a:t>
            </a:r>
            <a:endParaRPr lang="zh-TW" altLang="zh-TW" i="1" dirty="0"/>
          </a:p>
        </p:txBody>
      </p:sp>
      <p:sp>
        <p:nvSpPr>
          <p:cNvPr id="10244" name="Slide Number Placeholder 3"/>
          <p:cNvSpPr>
            <a:spLocks noGrp="1"/>
          </p:cNvSpPr>
          <p:nvPr>
            <p:ph type="sldNum" sz="quarter" idx="4294967295"/>
          </p:nvPr>
        </p:nvSpPr>
        <p:spPr>
          <a:xfrm>
            <a:off x="76200" y="6592267"/>
            <a:ext cx="2133600" cy="365125"/>
          </a:xfrm>
          <a:prstGeom prst="rect">
            <a:avLst/>
          </a:prstGeom>
          <a:noFill/>
        </p:spPr>
        <p:txBody>
          <a:bodyPr/>
          <a:lstStyle/>
          <a:p>
            <a:fld id="{A4AE5137-FC22-423D-9494-61A9C06D2902}" type="slidenum">
              <a:rPr lang="en-US" altLang="zh-TW" sz="1400" b="1">
                <a:solidFill>
                  <a:schemeClr val="accent6">
                    <a:lumMod val="20000"/>
                    <a:lumOff val="80000"/>
                  </a:schemeClr>
                </a:solidFill>
                <a:latin typeface="Times New Roman" pitchFamily="18" charset="0"/>
                <a:cs typeface="Times New Roman" pitchFamily="18" charset="0"/>
              </a:rPr>
              <a:pPr/>
              <a:t>2</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88" y="239437"/>
            <a:ext cx="8229600" cy="639763"/>
          </a:xfrm>
        </p:spPr>
        <p:txBody>
          <a:bodyPr/>
          <a:lstStyle/>
          <a:p>
            <a:r>
              <a:rPr lang="en-US" altLang="zh-TW" dirty="0" smtClean="0"/>
              <a:t>16.2.3 Futures Options</a:t>
            </a:r>
            <a:endParaRPr lang="zh-TW" altLang="en-US" dirty="0"/>
          </a:p>
        </p:txBody>
      </p:sp>
      <p:sp>
        <p:nvSpPr>
          <p:cNvPr id="3" name="Content Placeholder 2"/>
          <p:cNvSpPr>
            <a:spLocks noGrp="1"/>
          </p:cNvSpPr>
          <p:nvPr>
            <p:ph idx="1"/>
          </p:nvPr>
        </p:nvSpPr>
        <p:spPr>
          <a:xfrm>
            <a:off x="420688" y="895401"/>
            <a:ext cx="8229600" cy="5059364"/>
          </a:xfrm>
        </p:spPr>
        <p:txBody>
          <a:bodyPr/>
          <a:lstStyle/>
          <a:p>
            <a:r>
              <a:rPr lang="en-US" altLang="zh-TW" b="1" dirty="0" smtClean="0"/>
              <a:t>Theorem 3.</a:t>
            </a:r>
            <a:r>
              <a:rPr lang="en-US" altLang="zh-TW" dirty="0" smtClean="0"/>
              <a:t> </a:t>
            </a:r>
            <a:r>
              <a:rPr lang="en-US" altLang="zh-TW" i="1" dirty="0" smtClean="0"/>
              <a:t>Put</a:t>
            </a:r>
            <a:r>
              <a:rPr lang="en-US" altLang="zh-TW" b="1" i="1" dirty="0" smtClean="0"/>
              <a:t>–</a:t>
            </a:r>
            <a:r>
              <a:rPr lang="en-US" altLang="zh-TW" i="1" dirty="0" smtClean="0"/>
              <a:t>Call Parity for a European Futures Option </a:t>
            </a:r>
          </a:p>
          <a:p>
            <a:endParaRPr lang="en-US" altLang="zh-TW" i="1" dirty="0" smtClean="0"/>
          </a:p>
          <a:p>
            <a:endParaRPr lang="en-US" altLang="zh-TW" i="1" dirty="0" smtClean="0"/>
          </a:p>
          <a:p>
            <a:pPr>
              <a:buNone/>
            </a:pPr>
            <a:r>
              <a:rPr lang="en-US" altLang="zh-TW" dirty="0" smtClean="0"/>
              <a:t>where          is the price at time </a:t>
            </a:r>
            <a:r>
              <a:rPr lang="en-US" altLang="zh-TW" i="1" dirty="0" smtClean="0"/>
              <a:t>t </a:t>
            </a:r>
            <a:r>
              <a:rPr lang="en-US" altLang="zh-TW" dirty="0" smtClean="0"/>
              <a:t>for a futures contract maturing at time </a:t>
            </a:r>
            <a:r>
              <a:rPr lang="en-US" altLang="zh-TW" i="1" dirty="0" smtClean="0"/>
              <a:t>T </a:t>
            </a:r>
            <a:r>
              <a:rPr lang="en-US" altLang="zh-TW" dirty="0" smtClean="0"/>
              <a:t>(which is the underlying asset to both the call and put options).</a:t>
            </a:r>
            <a:endParaRPr lang="zh-TW" altLang="zh-TW" dirty="0" smtClean="0"/>
          </a:p>
          <a:p>
            <a:r>
              <a:rPr lang="en-US" altLang="zh-TW" dirty="0" smtClean="0"/>
              <a:t>Table 16.5 indicates that the argument for this theorem’s proof is similar, with only a few notable exceptions.</a:t>
            </a:r>
            <a:endParaRPr lang="zh-TW" altLang="en-US" dirty="0"/>
          </a:p>
        </p:txBody>
      </p:sp>
      <p:sp>
        <p:nvSpPr>
          <p:cNvPr id="77826" name="Rectangle 2"/>
          <p:cNvSpPr>
            <a:spLocks noChangeArrowheads="1"/>
          </p:cNvSpPr>
          <p:nvPr/>
        </p:nvSpPr>
        <p:spPr bwMode="auto">
          <a:xfrm>
            <a:off x="-36512" y="-171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7825" name="Object 1"/>
          <p:cNvGraphicFramePr>
            <a:graphicFrameLocks noChangeAspect="1"/>
          </p:cNvGraphicFramePr>
          <p:nvPr/>
        </p:nvGraphicFramePr>
        <p:xfrm>
          <a:off x="1217359" y="2033464"/>
          <a:ext cx="437809" cy="405378"/>
        </p:xfrm>
        <a:graphic>
          <a:graphicData uri="http://schemas.openxmlformats.org/presentationml/2006/ole">
            <mc:AlternateContent xmlns:mc="http://schemas.openxmlformats.org/markup-compatibility/2006">
              <mc:Choice xmlns:v="urn:schemas-microsoft-com:vml" Requires="v">
                <p:oleObj spid="_x0000_s77830" name="Equation" r:id="rId3" imgW="254024" imgH="241333" progId="Equation.DSMT4">
                  <p:embed/>
                </p:oleObj>
              </mc:Choice>
              <mc:Fallback>
                <p:oleObj name="Equation" r:id="rId3" imgW="254024" imgH="241333"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359" y="2033464"/>
                        <a:ext cx="437809" cy="405378"/>
                      </a:xfrm>
                      <a:prstGeom prst="rect">
                        <a:avLst/>
                      </a:prstGeom>
                      <a:solidFill>
                        <a:srgbClr val="FFFFFF"/>
                      </a:solidFill>
                    </p:spPr>
                  </p:pic>
                </p:oleObj>
              </mc:Fallback>
            </mc:AlternateContent>
          </a:graphicData>
        </a:graphic>
      </p:graphicFrame>
      <p:graphicFrame>
        <p:nvGraphicFramePr>
          <p:cNvPr id="77827" name="Object 4"/>
          <p:cNvGraphicFramePr>
            <a:graphicFrameLocks noChangeAspect="1"/>
          </p:cNvGraphicFramePr>
          <p:nvPr/>
        </p:nvGraphicFramePr>
        <p:xfrm>
          <a:off x="2015208" y="1313384"/>
          <a:ext cx="4321175" cy="642937"/>
        </p:xfrm>
        <a:graphic>
          <a:graphicData uri="http://schemas.openxmlformats.org/presentationml/2006/ole">
            <mc:AlternateContent xmlns:mc="http://schemas.openxmlformats.org/markup-compatibility/2006">
              <mc:Choice xmlns:v="urn:schemas-microsoft-com:vml" Requires="v">
                <p:oleObj spid="_x0000_s77831" name="Equation" r:id="rId5" imgW="1600200" imgH="241300" progId="Equation.DSMT4">
                  <p:embed/>
                </p:oleObj>
              </mc:Choice>
              <mc:Fallback>
                <p:oleObj name="Equation" r:id="rId5" imgW="1600200" imgH="2413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208" y="1313384"/>
                        <a:ext cx="4321175" cy="64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7559824" y="1385392"/>
            <a:ext cx="720080"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(16.7)</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pic>
        <p:nvPicPr>
          <p:cNvPr id="77828" name="Picture 4"/>
          <p:cNvPicPr>
            <a:picLocks noChangeAspect="1" noChangeArrowheads="1"/>
          </p:cNvPicPr>
          <p:nvPr/>
        </p:nvPicPr>
        <p:blipFill>
          <a:blip r:embed="rId7" cstate="print"/>
          <a:srcRect/>
          <a:stretch>
            <a:fillRect/>
          </a:stretch>
        </p:blipFill>
        <p:spPr bwMode="auto">
          <a:xfrm>
            <a:off x="2363663" y="3310086"/>
            <a:ext cx="6600825" cy="3143250"/>
          </a:xfrm>
          <a:prstGeom prst="rect">
            <a:avLst/>
          </a:prstGeom>
          <a:noFill/>
          <a:ln w="9525">
            <a:noFill/>
            <a:miter lim="800000"/>
            <a:headEnd/>
            <a:tailEnd/>
          </a:ln>
        </p:spPr>
      </p:pic>
      <p:sp>
        <p:nvSpPr>
          <p:cNvPr id="10" name="TextBox 9"/>
          <p:cNvSpPr txBox="1"/>
          <p:nvPr/>
        </p:nvSpPr>
        <p:spPr>
          <a:xfrm>
            <a:off x="251520" y="3501008"/>
            <a:ext cx="2016224" cy="2808312"/>
          </a:xfrm>
          <a:prstGeom prst="rect">
            <a:avLst/>
          </a:prstGeom>
        </p:spPr>
        <p:txBody>
          <a:bodyPr vert="horz" wrap="squar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16.5 </a:t>
            </a:r>
          </a:p>
          <a:p>
            <a:pPr marL="0" marR="0" indent="0" algn="ctr"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Put-Call Parity for a European Futures Option</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11"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20</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16.2.4 Market Application</a:t>
            </a:r>
            <a:endParaRPr lang="zh-TW" altLang="en-US" dirty="0"/>
          </a:p>
        </p:txBody>
      </p:sp>
      <p:sp>
        <p:nvSpPr>
          <p:cNvPr id="3" name="Content Placeholder 2"/>
          <p:cNvSpPr>
            <a:spLocks noGrp="1"/>
          </p:cNvSpPr>
          <p:nvPr>
            <p:ph idx="1"/>
          </p:nvPr>
        </p:nvSpPr>
        <p:spPr>
          <a:xfrm>
            <a:off x="457200" y="1066800"/>
            <a:ext cx="8229600" cy="5242519"/>
          </a:xfrm>
        </p:spPr>
        <p:txBody>
          <a:bodyPr/>
          <a:lstStyle/>
          <a:p>
            <a:r>
              <a:rPr lang="en-US" altLang="zh-TW" dirty="0" smtClean="0"/>
              <a:t>By combining call options and the underlying security, brokers could construct a </a:t>
            </a:r>
            <a:r>
              <a:rPr lang="en-US" altLang="zh-TW" b="1" dirty="0" smtClean="0"/>
              <a:t>synthetic put.</a:t>
            </a:r>
            <a:r>
              <a:rPr lang="en-US" altLang="zh-TW" dirty="0" smtClean="0"/>
              <a:t> </a:t>
            </a:r>
            <a:endParaRPr lang="zh-TW" altLang="zh-TW" dirty="0" smtClean="0"/>
          </a:p>
          <a:p>
            <a:r>
              <a:rPr lang="en-US" altLang="zh-TW" dirty="0" smtClean="0"/>
              <a:t>To illustrate, the put</a:t>
            </a:r>
            <a:r>
              <a:rPr lang="en-US" altLang="zh-TW" b="1" i="1" dirty="0" smtClean="0"/>
              <a:t>–</a:t>
            </a:r>
            <a:r>
              <a:rPr lang="en-US" altLang="zh-TW" dirty="0" smtClean="0"/>
              <a:t>call parity theorem is used when a futures contract is the underlying asset. </a:t>
            </a:r>
          </a:p>
          <a:p>
            <a:r>
              <a:rPr lang="en-US" altLang="zh-TW" dirty="0" smtClean="0"/>
              <a:t> Furthermore, to simulate the option broker’s circumstances on July 1, 1984, the equation is merely rearranged to yield the put’s “synthetic” value: </a:t>
            </a:r>
            <a:endParaRPr lang="zh-TW" altLang="zh-TW" dirty="0" smtClean="0"/>
          </a:p>
          <a:p>
            <a:endParaRPr lang="en-US" altLang="zh-TW" dirty="0" smtClean="0"/>
          </a:p>
          <a:p>
            <a:endParaRPr lang="en-US" altLang="zh-TW" dirty="0" smtClean="0"/>
          </a:p>
          <a:p>
            <a:r>
              <a:rPr lang="en-US" altLang="zh-TW" dirty="0" smtClean="0"/>
              <a:t>So instead of a futures contract being purchased, it is sold. </a:t>
            </a:r>
          </a:p>
          <a:p>
            <a:r>
              <a:rPr lang="en-US" altLang="zh-TW" dirty="0" smtClean="0"/>
              <a:t>Assume the following values and use the S&amp;P 500 index futures as the underlying asset. </a:t>
            </a:r>
          </a:p>
          <a:p>
            <a:pPr>
              <a:buNone/>
            </a:pPr>
            <a:r>
              <a:rPr lang="en-US" altLang="zh-TW" dirty="0" smtClean="0"/>
              <a:t> </a:t>
            </a:r>
            <a:r>
              <a:rPr lang="en-US" altLang="zh-TW" i="1" dirty="0" smtClean="0"/>
              <a:t>E</a:t>
            </a:r>
            <a:r>
              <a:rPr lang="en-US" altLang="zh-TW" dirty="0" smtClean="0"/>
              <a:t> = 155.00</a:t>
            </a:r>
            <a:endParaRPr lang="zh-TW" altLang="en-US" dirty="0"/>
          </a:p>
        </p:txBody>
      </p:sp>
      <p:graphicFrame>
        <p:nvGraphicFramePr>
          <p:cNvPr id="80898" name="Object 8"/>
          <p:cNvGraphicFramePr>
            <a:graphicFrameLocks noChangeAspect="1"/>
          </p:cNvGraphicFramePr>
          <p:nvPr/>
        </p:nvGraphicFramePr>
        <p:xfrm>
          <a:off x="1403648" y="3140968"/>
          <a:ext cx="4824413" cy="658812"/>
        </p:xfrm>
        <a:graphic>
          <a:graphicData uri="http://schemas.openxmlformats.org/presentationml/2006/ole">
            <mc:AlternateContent xmlns:mc="http://schemas.openxmlformats.org/markup-compatibility/2006">
              <mc:Choice xmlns:v="urn:schemas-microsoft-com:vml" Requires="v">
                <p:oleObj spid="_x0000_s80909" name="Equation" r:id="rId3" imgW="1739900" imgH="241300" progId="Equation.DSMT4">
                  <p:embed/>
                </p:oleObj>
              </mc:Choice>
              <mc:Fallback>
                <p:oleObj name="Equation" r:id="rId3" imgW="1739900" imgH="2413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140968"/>
                        <a:ext cx="4824413"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380312" y="3356992"/>
            <a:ext cx="720080"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(16.8)</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809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0900" name="Object 4"/>
          <p:cNvGraphicFramePr>
            <a:graphicFrameLocks noChangeAspect="1"/>
          </p:cNvGraphicFramePr>
          <p:nvPr/>
        </p:nvGraphicFramePr>
        <p:xfrm>
          <a:off x="2123728" y="4941168"/>
          <a:ext cx="1152128" cy="360040"/>
        </p:xfrm>
        <a:graphic>
          <a:graphicData uri="http://schemas.openxmlformats.org/presentationml/2006/ole">
            <mc:AlternateContent xmlns:mc="http://schemas.openxmlformats.org/markup-compatibility/2006">
              <mc:Choice xmlns:v="urn:schemas-microsoft-com:vml" Requires="v">
                <p:oleObj spid="_x0000_s80910" name="Equation" r:id="rId5" imgW="761760" imgH="241200" progId="Equation.DSMT4">
                  <p:embed/>
                </p:oleObj>
              </mc:Choice>
              <mc:Fallback>
                <p:oleObj name="Equation" r:id="rId5" imgW="761760" imgH="2412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4941168"/>
                        <a:ext cx="1152128" cy="360040"/>
                      </a:xfrm>
                      <a:prstGeom prst="rect">
                        <a:avLst/>
                      </a:prstGeom>
                      <a:solidFill>
                        <a:srgbClr val="FFFFFF"/>
                      </a:solidFill>
                    </p:spPr>
                  </p:pic>
                </p:oleObj>
              </mc:Fallback>
            </mc:AlternateContent>
          </a:graphicData>
        </a:graphic>
      </p:graphicFrame>
      <p:sp>
        <p:nvSpPr>
          <p:cNvPr id="8090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0902" name="Object 6"/>
          <p:cNvGraphicFramePr>
            <a:graphicFrameLocks noChangeAspect="1"/>
          </p:cNvGraphicFramePr>
          <p:nvPr/>
        </p:nvGraphicFramePr>
        <p:xfrm>
          <a:off x="467544" y="5589240"/>
          <a:ext cx="3401179" cy="360040"/>
        </p:xfrm>
        <a:graphic>
          <a:graphicData uri="http://schemas.openxmlformats.org/presentationml/2006/ole">
            <mc:AlternateContent xmlns:mc="http://schemas.openxmlformats.org/markup-compatibility/2006">
              <mc:Choice xmlns:v="urn:schemas-microsoft-com:vml" Requires="v">
                <p:oleObj spid="_x0000_s80911" name="Equation" r:id="rId7" imgW="2222280" imgH="241200" progId="Equation.DSMT4">
                  <p:embed/>
                </p:oleObj>
              </mc:Choice>
              <mc:Fallback>
                <p:oleObj name="Equation" r:id="rId7" imgW="2222280" imgH="2412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5589240"/>
                        <a:ext cx="3401179" cy="360040"/>
                      </a:xfrm>
                      <a:prstGeom prst="rect">
                        <a:avLst/>
                      </a:prstGeom>
                      <a:solidFill>
                        <a:srgbClr val="FFFFFF"/>
                      </a:solidFill>
                    </p:spPr>
                  </p:pic>
                </p:oleObj>
              </mc:Fallback>
            </mc:AlternateContent>
          </a:graphicData>
        </a:graphic>
      </p:graphicFrame>
      <p:sp>
        <p:nvSpPr>
          <p:cNvPr id="8090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0904" name="Object 8"/>
          <p:cNvGraphicFramePr>
            <a:graphicFrameLocks noChangeAspect="1"/>
          </p:cNvGraphicFramePr>
          <p:nvPr/>
        </p:nvGraphicFramePr>
        <p:xfrm>
          <a:off x="4860031" y="4797152"/>
          <a:ext cx="3799589" cy="1512168"/>
        </p:xfrm>
        <a:graphic>
          <a:graphicData uri="http://schemas.openxmlformats.org/presentationml/2006/ole">
            <mc:AlternateContent xmlns:mc="http://schemas.openxmlformats.org/markup-compatibility/2006">
              <mc:Choice xmlns:v="urn:schemas-microsoft-com:vml" Requires="v">
                <p:oleObj spid="_x0000_s80912" name="Equation" r:id="rId9" imgW="2831760" imgH="1143000" progId="Equation.DSMT4">
                  <p:embed/>
                </p:oleObj>
              </mc:Choice>
              <mc:Fallback>
                <p:oleObj name="Equation" r:id="rId9" imgW="2831760" imgH="11430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60031" y="4797152"/>
                        <a:ext cx="3799589" cy="1512168"/>
                      </a:xfrm>
                      <a:prstGeom prst="rect">
                        <a:avLst/>
                      </a:prstGeom>
                      <a:solidFill>
                        <a:srgbClr val="FFFFFF"/>
                      </a:solidFill>
                    </p:spPr>
                  </p:pic>
                </p:oleObj>
              </mc:Fallback>
            </mc:AlternateContent>
          </a:graphicData>
        </a:graphic>
      </p:graphicFrame>
      <p:sp>
        <p:nvSpPr>
          <p:cNvPr id="12"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21</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2132856"/>
            <a:ext cx="8305800" cy="3384376"/>
          </a:xfrm>
        </p:spPr>
        <p:txBody>
          <a:bodyPr/>
          <a:lstStyle/>
          <a:p>
            <a:r>
              <a:rPr lang="en-US" altLang="zh-TW" dirty="0" smtClean="0"/>
              <a:t>Figure 16.3 illustrates the profit profile of a </a:t>
            </a:r>
            <a:r>
              <a:rPr lang="en-US" altLang="zh-TW" b="1" dirty="0" smtClean="0"/>
              <a:t>long call</a:t>
            </a:r>
            <a:r>
              <a:rPr lang="en-US" altLang="zh-TW" dirty="0" smtClean="0"/>
              <a:t> position.  </a:t>
            </a:r>
          </a:p>
          <a:p>
            <a:r>
              <a:rPr lang="en-US" altLang="zh-TW" dirty="0" smtClean="0"/>
              <a:t>The following summarizes the basic risk–return features for a long-call position.</a:t>
            </a:r>
          </a:p>
          <a:p>
            <a:endParaRPr lang="en-US" altLang="zh-TW" dirty="0" smtClean="0"/>
          </a:p>
          <a:p>
            <a:r>
              <a:rPr lang="en-US" altLang="zh-TW" dirty="0" smtClean="0"/>
              <a:t>Profit potential: unlimited.</a:t>
            </a:r>
            <a:endParaRPr lang="zh-TW" altLang="zh-TW" dirty="0" smtClean="0"/>
          </a:p>
          <a:p>
            <a:r>
              <a:rPr lang="en-US" altLang="zh-TW" dirty="0" smtClean="0"/>
              <a:t>Loss potential: limited (to cost of option).</a:t>
            </a:r>
            <a:endParaRPr lang="zh-TW" altLang="zh-TW" dirty="0" smtClean="0"/>
          </a:p>
          <a:p>
            <a:r>
              <a:rPr lang="en-US" altLang="zh-TW" dirty="0" smtClean="0"/>
              <a:t>Effect of time decay: negative (decrease option’s value).</a:t>
            </a:r>
            <a:endParaRPr lang="zh-TW" altLang="zh-TW" dirty="0" smtClean="0"/>
          </a:p>
          <a:p>
            <a:r>
              <a:rPr lang="en-US" altLang="zh-TW" dirty="0" smtClean="0"/>
              <a:t>Market expectation: bullish.</a:t>
            </a:r>
            <a:endParaRPr lang="zh-TW" altLang="zh-TW" dirty="0" smtClean="0"/>
          </a:p>
        </p:txBody>
      </p:sp>
      <p:sp>
        <p:nvSpPr>
          <p:cNvPr id="5" name="Text Placeholder 4"/>
          <p:cNvSpPr>
            <a:spLocks noGrp="1"/>
          </p:cNvSpPr>
          <p:nvPr>
            <p:ph type="body" sz="quarter" idx="13"/>
          </p:nvPr>
        </p:nvSpPr>
        <p:spPr>
          <a:xfrm>
            <a:off x="539552" y="1268760"/>
            <a:ext cx="8251200" cy="457200"/>
          </a:xfrm>
        </p:spPr>
        <p:txBody>
          <a:bodyPr/>
          <a:lstStyle/>
          <a:p>
            <a:r>
              <a:rPr lang="en-US" altLang="zh-TW" dirty="0" smtClean="0"/>
              <a:t>16.3.1 Long Call</a:t>
            </a:r>
            <a:endParaRPr lang="zh-TW" altLang="en-US" dirty="0"/>
          </a:p>
        </p:txBody>
      </p:sp>
      <p:sp>
        <p:nvSpPr>
          <p:cNvPr id="2" name="Title 1"/>
          <p:cNvSpPr>
            <a:spLocks noGrp="1"/>
          </p:cNvSpPr>
          <p:nvPr>
            <p:ph type="title"/>
          </p:nvPr>
        </p:nvSpPr>
        <p:spPr>
          <a:xfrm>
            <a:off x="464400" y="628997"/>
            <a:ext cx="8229600" cy="639763"/>
          </a:xfrm>
        </p:spPr>
        <p:txBody>
          <a:bodyPr/>
          <a:lstStyle/>
          <a:p>
            <a:pPr algn="ctr"/>
            <a:r>
              <a:rPr lang="en-US" altLang="zh-TW" dirty="0" smtClean="0"/>
              <a:t>16.3 Risk-Return Characteristics of Options</a:t>
            </a:r>
            <a:endParaRPr lang="zh-TW" altLang="en-US" dirty="0"/>
          </a:p>
        </p:txBody>
      </p:sp>
      <p:sp>
        <p:nvSpPr>
          <p:cNvPr id="6"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22</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Rot="1" noChangeArrowheads="1"/>
          </p:cNvSpPr>
          <p:nvPr>
            <p:ph idx="1"/>
          </p:nvPr>
        </p:nvSpPr>
        <p:spPr>
          <a:xfrm>
            <a:off x="179512" y="476374"/>
            <a:ext cx="8569325" cy="5616922"/>
          </a:xfrm>
        </p:spPr>
        <p:txBody>
          <a:bodyPr>
            <a:normAutofit/>
          </a:bodyPr>
          <a:lstStyle/>
          <a:p>
            <a:pPr eaLnBrk="1" hangingPunct="1">
              <a:buFont typeface="Wingdings" pitchFamily="2" charset="2"/>
              <a:buNone/>
            </a:pPr>
            <a:r>
              <a:rPr lang="en-US" altLang="zh-TW" sz="1600" dirty="0" smtClean="0"/>
              <a:t>Figure 16.3 Profit Profile for a Long Call</a:t>
            </a:r>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pPr eaLnBrk="1" hangingPunct="1">
              <a:buFont typeface="Wingdings" pitchFamily="2" charset="2"/>
              <a:buNone/>
            </a:pPr>
            <a:endParaRPr lang="en-US" altLang="zh-TW" sz="1600" dirty="0" smtClean="0"/>
          </a:p>
          <a:p>
            <a:r>
              <a:rPr lang="en-US" altLang="zh-TW" dirty="0" smtClean="0"/>
              <a:t>As the profit profile indicates, the time value of a long call declines over time. </a:t>
            </a:r>
          </a:p>
        </p:txBody>
      </p:sp>
      <p:sp>
        <p:nvSpPr>
          <p:cNvPr id="24582" name="Slide Number Placeholder 5"/>
          <p:cNvSpPr>
            <a:spLocks noGrp="1"/>
          </p:cNvSpPr>
          <p:nvPr>
            <p:ph type="sldNum" sz="quarter" idx="4294967295"/>
          </p:nvPr>
        </p:nvSpPr>
        <p:spPr>
          <a:xfrm>
            <a:off x="76200" y="6638075"/>
            <a:ext cx="2133600" cy="365125"/>
          </a:xfrm>
          <a:prstGeom prst="rect">
            <a:avLst/>
          </a:prstGeom>
          <a:noFill/>
        </p:spPr>
        <p:txBody>
          <a:bodyPr/>
          <a:lstStyle/>
          <a:p>
            <a:fld id="{A2EFEFC6-0865-4665-8C21-B78FD87D06D7}" type="slidenum">
              <a:rPr lang="en-US" altLang="zh-TW" sz="1400" b="1">
                <a:solidFill>
                  <a:schemeClr val="accent6">
                    <a:lumMod val="20000"/>
                    <a:lumOff val="80000"/>
                  </a:schemeClr>
                </a:solidFill>
                <a:latin typeface="Times New Roman" pitchFamily="18" charset="0"/>
                <a:cs typeface="Times New Roman" pitchFamily="18" charset="0"/>
              </a:rPr>
              <a:pPr/>
              <a:t>23</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24580" name="Rectangle 5"/>
          <p:cNvSpPr>
            <a:spLocks noChangeArrowheads="1"/>
          </p:cNvSpPr>
          <p:nvPr/>
        </p:nvSpPr>
        <p:spPr bwMode="auto">
          <a:xfrm>
            <a:off x="0" y="1676400"/>
            <a:ext cx="9144000" cy="0"/>
          </a:xfrm>
          <a:prstGeom prst="rect">
            <a:avLst/>
          </a:prstGeom>
          <a:noFill/>
          <a:ln w="9525">
            <a:noFill/>
            <a:miter lim="800000"/>
            <a:headEnd/>
            <a:tailEnd/>
          </a:ln>
        </p:spPr>
        <p:txBody>
          <a:bodyPr wrap="none" anchor="ctr">
            <a:spAutoFit/>
          </a:bodyPr>
          <a:lstStyle/>
          <a:p>
            <a:endParaRPr lang="en-US"/>
          </a:p>
        </p:txBody>
      </p:sp>
      <p:pic>
        <p:nvPicPr>
          <p:cNvPr id="24581" name="Picture 4" descr="page 463"/>
          <p:cNvPicPr>
            <a:picLocks noChangeAspect="1" noChangeArrowheads="1"/>
          </p:cNvPicPr>
          <p:nvPr/>
        </p:nvPicPr>
        <p:blipFill>
          <a:blip r:embed="rId2" cstate="print"/>
          <a:srcRect t="13890"/>
          <a:stretch>
            <a:fillRect/>
          </a:stretch>
        </p:blipFill>
        <p:spPr bwMode="auto">
          <a:xfrm>
            <a:off x="1115616" y="980728"/>
            <a:ext cx="6767512" cy="44164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340965"/>
            <a:ext cx="8229600" cy="639763"/>
          </a:xfrm>
        </p:spPr>
        <p:txBody>
          <a:bodyPr/>
          <a:lstStyle/>
          <a:p>
            <a:r>
              <a:rPr lang="en-US" altLang="zh-TW" dirty="0" smtClean="0"/>
              <a:t>16.3.2 Short Call</a:t>
            </a:r>
            <a:endParaRPr lang="zh-TW" altLang="en-US" dirty="0"/>
          </a:p>
        </p:txBody>
      </p:sp>
      <p:sp>
        <p:nvSpPr>
          <p:cNvPr id="3" name="Content Placeholder 2"/>
          <p:cNvSpPr>
            <a:spLocks noGrp="1"/>
          </p:cNvSpPr>
          <p:nvPr>
            <p:ph idx="1"/>
          </p:nvPr>
        </p:nvSpPr>
        <p:spPr>
          <a:xfrm>
            <a:off x="457200" y="980728"/>
            <a:ext cx="8229600" cy="5616624"/>
          </a:xfrm>
        </p:spPr>
        <p:txBody>
          <a:bodyPr>
            <a:normAutofit/>
          </a:bodyPr>
          <a:lstStyle/>
          <a:p>
            <a:r>
              <a:rPr lang="en-US" altLang="zh-TW" dirty="0" smtClean="0"/>
              <a:t>Selling a call (writing it) has risk</a:t>
            </a:r>
            <a:r>
              <a:rPr lang="en-US" altLang="zh-TW" b="1" i="1" dirty="0" smtClean="0"/>
              <a:t>–</a:t>
            </a:r>
            <a:r>
              <a:rPr lang="en-US" altLang="zh-TW" dirty="0" smtClean="0"/>
              <a:t>reward characteristics, which are the inverse of the long call.  </a:t>
            </a:r>
          </a:p>
          <a:p>
            <a:r>
              <a:rPr lang="en-US" altLang="zh-TW" dirty="0" smtClean="0"/>
              <a:t>However, one major distinction arises when writing calls (or puts) rather than buying them. </a:t>
            </a:r>
          </a:p>
          <a:p>
            <a:r>
              <a:rPr lang="en-US" altLang="zh-TW" dirty="0" smtClean="0"/>
              <a:t>That is, the writer can either own the underlying asset upon which he or she is selling the option (a </a:t>
            </a:r>
            <a:r>
              <a:rPr lang="en-US" altLang="zh-TW" b="1" dirty="0" smtClean="0"/>
              <a:t>covered write</a:t>
            </a:r>
            <a:r>
              <a:rPr lang="en-US" altLang="zh-TW" dirty="0" smtClean="0"/>
              <a:t>), or simply sell the option without owning the asset (a </a:t>
            </a:r>
            <a:r>
              <a:rPr lang="en-US" altLang="zh-TW" b="1" dirty="0" smtClean="0"/>
              <a:t>naked write</a:t>
            </a:r>
            <a:r>
              <a:rPr lang="en-US" altLang="zh-TW" dirty="0" smtClean="0"/>
              <a:t>). </a:t>
            </a:r>
          </a:p>
          <a:p>
            <a:r>
              <a:rPr lang="en-US" altLang="zh-TW" dirty="0" smtClean="0"/>
              <a:t>Let us first examine the profit profile and related attributes of the naked </a:t>
            </a:r>
            <a:r>
              <a:rPr lang="en-US" altLang="zh-TW" b="1" dirty="0" smtClean="0"/>
              <a:t>short call, </a:t>
            </a:r>
            <a:r>
              <a:rPr lang="en-US" altLang="zh-TW" dirty="0" smtClean="0"/>
              <a:t>displayed in Figure 16.4.</a:t>
            </a:r>
          </a:p>
          <a:p>
            <a:r>
              <a:rPr lang="en-US" altLang="zh-TW" dirty="0" smtClean="0"/>
              <a:t>The following summarizes the basic risk–return features for a naked short-call position.</a:t>
            </a:r>
          </a:p>
          <a:p>
            <a:endParaRPr lang="en-US" altLang="zh-TW" dirty="0" smtClean="0"/>
          </a:p>
          <a:p>
            <a:r>
              <a:rPr lang="en-US" altLang="zh-TW" dirty="0" smtClean="0"/>
              <a:t>Profit potential: limited (to option premium). </a:t>
            </a:r>
            <a:endParaRPr lang="zh-TW" altLang="zh-TW" dirty="0" smtClean="0"/>
          </a:p>
          <a:p>
            <a:r>
              <a:rPr lang="en-US" altLang="zh-TW" dirty="0" smtClean="0"/>
              <a:t>Loss potential: unlimited.</a:t>
            </a:r>
            <a:endParaRPr lang="zh-TW" altLang="zh-TW" dirty="0" smtClean="0"/>
          </a:p>
          <a:p>
            <a:r>
              <a:rPr lang="en-US" altLang="zh-TW" dirty="0" smtClean="0"/>
              <a:t>Effect of time decay: positive (makes buyer’s position less valuable).</a:t>
            </a:r>
            <a:endParaRPr lang="zh-TW" altLang="zh-TW" dirty="0" smtClean="0"/>
          </a:p>
          <a:p>
            <a:r>
              <a:rPr lang="en-US" altLang="zh-TW" dirty="0" smtClean="0"/>
              <a:t>Market expectation: bearish to neutral. </a:t>
            </a:r>
            <a:endParaRPr lang="zh-TW" altLang="zh-TW" dirty="0" smtClean="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24</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Rot="1" noChangeArrowheads="1"/>
          </p:cNvSpPr>
          <p:nvPr>
            <p:ph idx="1"/>
          </p:nvPr>
        </p:nvSpPr>
        <p:spPr>
          <a:xfrm>
            <a:off x="251520" y="548680"/>
            <a:ext cx="8569325" cy="5256212"/>
          </a:xfrm>
        </p:spPr>
        <p:txBody>
          <a:bodyPr>
            <a:normAutofit/>
          </a:bodyPr>
          <a:lstStyle/>
          <a:p>
            <a:pPr eaLnBrk="1" hangingPunct="1">
              <a:buFont typeface="Wingdings" pitchFamily="2" charset="2"/>
              <a:buNone/>
            </a:pPr>
            <a:r>
              <a:rPr lang="en-US" altLang="zh-TW" sz="1600" dirty="0" smtClean="0"/>
              <a:t>Figure 16.4 Profit Profile for a Short Call</a:t>
            </a:r>
          </a:p>
        </p:txBody>
      </p:sp>
      <p:sp>
        <p:nvSpPr>
          <p:cNvPr id="25606" name="Slide Number Placeholder 5"/>
          <p:cNvSpPr>
            <a:spLocks noGrp="1"/>
          </p:cNvSpPr>
          <p:nvPr>
            <p:ph type="sldNum" sz="quarter" idx="4294967295"/>
          </p:nvPr>
        </p:nvSpPr>
        <p:spPr>
          <a:xfrm>
            <a:off x="76200" y="6638075"/>
            <a:ext cx="2133600" cy="365125"/>
          </a:xfrm>
          <a:prstGeom prst="rect">
            <a:avLst/>
          </a:prstGeom>
          <a:noFill/>
        </p:spPr>
        <p:txBody>
          <a:bodyPr/>
          <a:lstStyle/>
          <a:p>
            <a:fld id="{A7D20261-BCDF-486A-A6CC-B98A1DB10395}" type="slidenum">
              <a:rPr lang="en-US" altLang="zh-TW" sz="1400" b="1">
                <a:solidFill>
                  <a:schemeClr val="accent6">
                    <a:lumMod val="20000"/>
                    <a:lumOff val="80000"/>
                  </a:schemeClr>
                </a:solidFill>
                <a:latin typeface="Times New Roman" pitchFamily="18" charset="0"/>
                <a:cs typeface="Times New Roman" pitchFamily="18" charset="0"/>
              </a:rPr>
              <a:pPr/>
              <a:t>25</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25604" name="Rectangle 5"/>
          <p:cNvSpPr>
            <a:spLocks noChangeArrowheads="1"/>
          </p:cNvSpPr>
          <p:nvPr/>
        </p:nvSpPr>
        <p:spPr bwMode="auto">
          <a:xfrm>
            <a:off x="0" y="1881188"/>
            <a:ext cx="9144000" cy="0"/>
          </a:xfrm>
          <a:prstGeom prst="rect">
            <a:avLst/>
          </a:prstGeom>
          <a:noFill/>
          <a:ln w="9525">
            <a:noFill/>
            <a:miter lim="800000"/>
            <a:headEnd/>
            <a:tailEnd/>
          </a:ln>
        </p:spPr>
        <p:txBody>
          <a:bodyPr wrap="none" anchor="ctr">
            <a:spAutoFit/>
          </a:bodyPr>
          <a:lstStyle/>
          <a:p>
            <a:endParaRPr lang="en-US"/>
          </a:p>
        </p:txBody>
      </p:sp>
      <p:pic>
        <p:nvPicPr>
          <p:cNvPr id="25605" name="Picture 4" descr="page 464"/>
          <p:cNvPicPr>
            <a:picLocks noChangeAspect="1" noChangeArrowheads="1"/>
          </p:cNvPicPr>
          <p:nvPr/>
        </p:nvPicPr>
        <p:blipFill>
          <a:blip r:embed="rId2" cstate="print"/>
          <a:srcRect l="3642" t="10959" r="7132"/>
          <a:stretch>
            <a:fillRect/>
          </a:stretch>
        </p:blipFill>
        <p:spPr bwMode="auto">
          <a:xfrm>
            <a:off x="827584" y="1205012"/>
            <a:ext cx="7200900" cy="42402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832648"/>
          </a:xfrm>
        </p:spPr>
        <p:txBody>
          <a:bodyPr/>
          <a:lstStyle/>
          <a:p>
            <a:r>
              <a:rPr lang="en-US" altLang="zh-TW" dirty="0" smtClean="0"/>
              <a:t>Now consider the other type of short-call position, </a:t>
            </a:r>
            <a:r>
              <a:rPr lang="en-US" altLang="zh-TW" i="1" dirty="0" smtClean="0"/>
              <a:t>covered-call writing</a:t>
            </a:r>
            <a:r>
              <a:rPr lang="en-US" altLang="zh-TW" dirty="0" smtClean="0"/>
              <a:t>.  </a:t>
            </a:r>
          </a:p>
          <a:p>
            <a:r>
              <a:rPr lang="en-US" altLang="zh-TW" dirty="0" smtClean="0"/>
              <a:t>Because the seller of the call owns the underlying asset in this case, the risk is truncated. </a:t>
            </a:r>
          </a:p>
          <a:p>
            <a:r>
              <a:rPr lang="en-US" altLang="zh-TW" dirty="0" smtClean="0"/>
              <a:t>The purpose of writing a call on the underlying asset when it is owned is twofold.  </a:t>
            </a:r>
          </a:p>
          <a:p>
            <a:r>
              <a:rPr lang="en-US" altLang="zh-TW" dirty="0" smtClean="0"/>
              <a:t>The profit profile for a covered short call (or a covered write) in Figure 16.5 provides further illustration. </a:t>
            </a:r>
          </a:p>
          <a:p>
            <a:r>
              <a:rPr lang="en-US" altLang="zh-TW" dirty="0" smtClean="0"/>
              <a:t>The following summarizes the basic risk–return features for the covered short-call position.</a:t>
            </a:r>
          </a:p>
          <a:p>
            <a:endParaRPr lang="en-US" altLang="zh-TW" dirty="0" smtClean="0"/>
          </a:p>
          <a:p>
            <a:r>
              <a:rPr lang="en-US" altLang="zh-TW" dirty="0" smtClean="0"/>
              <a:t>Profit potential: limited (exercise price − asset price + call premium). </a:t>
            </a:r>
            <a:endParaRPr lang="zh-TW" altLang="zh-TW" dirty="0" smtClean="0"/>
          </a:p>
          <a:p>
            <a:r>
              <a:rPr lang="en-US" altLang="zh-TW" dirty="0" smtClean="0"/>
              <a:t>Loss potential: limited (asset price − call premium). </a:t>
            </a:r>
            <a:endParaRPr lang="zh-TW" altLang="zh-TW" dirty="0" smtClean="0"/>
          </a:p>
          <a:p>
            <a:r>
              <a:rPr lang="en-US" altLang="zh-TW" dirty="0" smtClean="0"/>
              <a:t>Effect of time decay: positive. </a:t>
            </a:r>
            <a:endParaRPr lang="zh-TW" altLang="zh-TW" dirty="0" smtClean="0"/>
          </a:p>
          <a:p>
            <a:r>
              <a:rPr lang="en-US" altLang="zh-TW" dirty="0" smtClean="0"/>
              <a:t>Market expectation: neutral to mildly bullish.</a:t>
            </a:r>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26</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Rot="1" noChangeArrowheads="1"/>
          </p:cNvSpPr>
          <p:nvPr>
            <p:ph idx="1"/>
          </p:nvPr>
        </p:nvSpPr>
        <p:spPr>
          <a:xfrm>
            <a:off x="323528" y="620688"/>
            <a:ext cx="8569325" cy="5256212"/>
          </a:xfrm>
        </p:spPr>
        <p:txBody>
          <a:bodyPr>
            <a:normAutofit/>
          </a:bodyPr>
          <a:lstStyle/>
          <a:p>
            <a:pPr eaLnBrk="1" hangingPunct="1">
              <a:buFont typeface="Wingdings" pitchFamily="2" charset="2"/>
              <a:buNone/>
            </a:pPr>
            <a:r>
              <a:rPr lang="en-US" altLang="zh-TW" sz="1600" dirty="0" smtClean="0"/>
              <a:t>FIGURE 16.5   Profit Profile for a Covered Short Call</a:t>
            </a:r>
          </a:p>
        </p:txBody>
      </p:sp>
      <p:sp>
        <p:nvSpPr>
          <p:cNvPr id="26630" name="Slide Number Placeholder 5"/>
          <p:cNvSpPr>
            <a:spLocks noGrp="1"/>
          </p:cNvSpPr>
          <p:nvPr>
            <p:ph type="sldNum" sz="quarter" idx="4294967295"/>
          </p:nvPr>
        </p:nvSpPr>
        <p:spPr>
          <a:xfrm>
            <a:off x="76200" y="6638075"/>
            <a:ext cx="2133600" cy="365125"/>
          </a:xfrm>
          <a:prstGeom prst="rect">
            <a:avLst/>
          </a:prstGeom>
          <a:noFill/>
        </p:spPr>
        <p:txBody>
          <a:bodyPr/>
          <a:lstStyle/>
          <a:p>
            <a:fld id="{5F60A0A8-3661-475E-9AE7-61476759B632}" type="slidenum">
              <a:rPr lang="en-US" altLang="zh-TW" sz="1400" b="1">
                <a:solidFill>
                  <a:schemeClr val="accent6">
                    <a:lumMod val="20000"/>
                    <a:lumOff val="80000"/>
                  </a:schemeClr>
                </a:solidFill>
                <a:latin typeface="Times New Roman" pitchFamily="18" charset="0"/>
                <a:cs typeface="Times New Roman" pitchFamily="18" charset="0"/>
              </a:rPr>
              <a:pPr/>
              <a:t>27</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26628" name="Rectangle 5"/>
          <p:cNvSpPr>
            <a:spLocks noChangeArrowheads="1"/>
          </p:cNvSpPr>
          <p:nvPr/>
        </p:nvSpPr>
        <p:spPr bwMode="auto">
          <a:xfrm>
            <a:off x="0" y="1866900"/>
            <a:ext cx="9144000" cy="0"/>
          </a:xfrm>
          <a:prstGeom prst="rect">
            <a:avLst/>
          </a:prstGeom>
          <a:noFill/>
          <a:ln w="9525">
            <a:noFill/>
            <a:miter lim="800000"/>
            <a:headEnd/>
            <a:tailEnd/>
          </a:ln>
        </p:spPr>
        <p:txBody>
          <a:bodyPr wrap="none" anchor="ctr">
            <a:spAutoFit/>
          </a:bodyPr>
          <a:lstStyle/>
          <a:p>
            <a:endParaRPr lang="en-US"/>
          </a:p>
        </p:txBody>
      </p:sp>
      <p:pic>
        <p:nvPicPr>
          <p:cNvPr id="26629" name="Picture 4" descr="page 466"/>
          <p:cNvPicPr>
            <a:picLocks noChangeAspect="1" noChangeArrowheads="1"/>
          </p:cNvPicPr>
          <p:nvPr/>
        </p:nvPicPr>
        <p:blipFill>
          <a:blip r:embed="rId2" cstate="print"/>
          <a:srcRect l="1926" t="12534" r="1765"/>
          <a:stretch>
            <a:fillRect/>
          </a:stretch>
        </p:blipFill>
        <p:spPr bwMode="auto">
          <a:xfrm>
            <a:off x="899592" y="1124744"/>
            <a:ext cx="7488238" cy="409416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16.3.3 Long Put</a:t>
            </a:r>
            <a:endParaRPr lang="zh-TW" altLang="en-US" dirty="0"/>
          </a:p>
        </p:txBody>
      </p:sp>
      <p:sp>
        <p:nvSpPr>
          <p:cNvPr id="3" name="Content Placeholder 2"/>
          <p:cNvSpPr>
            <a:spLocks noGrp="1"/>
          </p:cNvSpPr>
          <p:nvPr>
            <p:ph idx="1"/>
          </p:nvPr>
        </p:nvSpPr>
        <p:spPr>
          <a:xfrm>
            <a:off x="457200" y="1268760"/>
            <a:ext cx="8229600" cy="5059364"/>
          </a:xfrm>
        </p:spPr>
        <p:txBody>
          <a:bodyPr/>
          <a:lstStyle/>
          <a:p>
            <a:r>
              <a:rPr lang="en-US" altLang="zh-TW" dirty="0" smtClean="0"/>
              <a:t>Again, the put option conveys to its purchasers the right to sell a given quantity of some asset at a </a:t>
            </a:r>
            <a:r>
              <a:rPr lang="en-US" altLang="zh-TW" dirty="0" err="1" smtClean="0"/>
              <a:t>prespecified</a:t>
            </a:r>
            <a:r>
              <a:rPr lang="en-US" altLang="zh-TW" dirty="0" smtClean="0"/>
              <a:t> price on or before its expiration date.  </a:t>
            </a:r>
          </a:p>
          <a:p>
            <a:r>
              <a:rPr lang="en-US" altLang="zh-TW" dirty="0" smtClean="0"/>
              <a:t>Similar to a long call, a </a:t>
            </a:r>
            <a:r>
              <a:rPr lang="en-US" altLang="zh-TW" b="1" dirty="0" smtClean="0"/>
              <a:t>long</a:t>
            </a:r>
            <a:r>
              <a:rPr lang="en-US" altLang="zh-TW" dirty="0" smtClean="0"/>
              <a:t> </a:t>
            </a:r>
            <a:r>
              <a:rPr lang="en-US" altLang="zh-TW" b="1" dirty="0" smtClean="0"/>
              <a:t>put </a:t>
            </a:r>
            <a:r>
              <a:rPr lang="en-US" altLang="zh-TW" dirty="0" smtClean="0"/>
              <a:t>is also a highly leveraged position, but the purchaser of the put makes money on the investment only when the price of the underlying asset declines. </a:t>
            </a:r>
          </a:p>
          <a:p>
            <a:r>
              <a:rPr lang="en-US" altLang="zh-TW" dirty="0" smtClean="0"/>
              <a:t>The profit profile for a long put is seen in Figure 16.6. </a:t>
            </a:r>
          </a:p>
          <a:p>
            <a:r>
              <a:rPr lang="en-US" altLang="zh-TW" dirty="0" smtClean="0"/>
              <a:t>The following summarizes the basic risk–return features for the profit profile of a long-put position. </a:t>
            </a:r>
            <a:endParaRPr lang="zh-TW" altLang="zh-TW" dirty="0" smtClean="0"/>
          </a:p>
          <a:p>
            <a:endParaRPr lang="en-US" altLang="zh-TW" dirty="0" smtClean="0"/>
          </a:p>
          <a:p>
            <a:r>
              <a:rPr lang="en-US" altLang="zh-TW" dirty="0" smtClean="0"/>
              <a:t>Profit potential: limited (asset price must be greater than zero). </a:t>
            </a:r>
            <a:endParaRPr lang="zh-TW" altLang="zh-TW" dirty="0" smtClean="0"/>
          </a:p>
          <a:p>
            <a:r>
              <a:rPr lang="en-US" altLang="zh-TW" dirty="0" smtClean="0"/>
              <a:t>Loss potential: limited (to cost of put). </a:t>
            </a:r>
            <a:endParaRPr lang="zh-TW" altLang="zh-TW" dirty="0" smtClean="0"/>
          </a:p>
          <a:p>
            <a:r>
              <a:rPr lang="en-US" altLang="zh-TW" dirty="0" smtClean="0"/>
              <a:t>Effect of time decay: negative or positive. </a:t>
            </a:r>
            <a:endParaRPr lang="zh-TW" altLang="zh-TW" dirty="0" smtClean="0"/>
          </a:p>
          <a:p>
            <a:r>
              <a:rPr lang="en-US" altLang="zh-TW" dirty="0" smtClean="0"/>
              <a:t>Market expectation: bearish. </a:t>
            </a:r>
            <a:endParaRPr lang="zh-TW" altLang="zh-TW" dirty="0" smtClean="0"/>
          </a:p>
          <a:p>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28</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Rot="1" noChangeArrowheads="1"/>
          </p:cNvSpPr>
          <p:nvPr>
            <p:ph idx="1"/>
          </p:nvPr>
        </p:nvSpPr>
        <p:spPr>
          <a:xfrm>
            <a:off x="323528" y="548680"/>
            <a:ext cx="8569325" cy="5256212"/>
          </a:xfrm>
        </p:spPr>
        <p:txBody>
          <a:bodyPr>
            <a:normAutofit/>
          </a:bodyPr>
          <a:lstStyle/>
          <a:p>
            <a:pPr eaLnBrk="1" hangingPunct="1">
              <a:buFont typeface="Wingdings" pitchFamily="2" charset="2"/>
              <a:buNone/>
            </a:pPr>
            <a:r>
              <a:rPr lang="en-US" altLang="zh-TW" sz="1600" dirty="0" smtClean="0"/>
              <a:t>Figure 16.6 Profit Profile for a Long Put</a:t>
            </a:r>
          </a:p>
        </p:txBody>
      </p:sp>
      <p:sp>
        <p:nvSpPr>
          <p:cNvPr id="27655" name="Slide Number Placeholder 6"/>
          <p:cNvSpPr>
            <a:spLocks noGrp="1"/>
          </p:cNvSpPr>
          <p:nvPr>
            <p:ph type="sldNum" sz="quarter" idx="4294967295"/>
          </p:nvPr>
        </p:nvSpPr>
        <p:spPr>
          <a:xfrm>
            <a:off x="76200" y="6638075"/>
            <a:ext cx="2133600" cy="365125"/>
          </a:xfrm>
          <a:prstGeom prst="rect">
            <a:avLst/>
          </a:prstGeom>
          <a:noFill/>
        </p:spPr>
        <p:txBody>
          <a:bodyPr/>
          <a:lstStyle/>
          <a:p>
            <a:fld id="{E6B947BC-7D0C-4FFE-8206-DB206D2A1E4A}" type="slidenum">
              <a:rPr lang="en-US" altLang="zh-TW" sz="1400" b="1">
                <a:solidFill>
                  <a:schemeClr val="accent6">
                    <a:lumMod val="20000"/>
                    <a:lumOff val="80000"/>
                  </a:schemeClr>
                </a:solidFill>
                <a:latin typeface="Times New Roman" pitchFamily="18" charset="0"/>
                <a:cs typeface="Times New Roman" pitchFamily="18" charset="0"/>
              </a:rPr>
              <a:pPr/>
              <a:t>29</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27652" name="Rectangle 6"/>
          <p:cNvSpPr>
            <a:spLocks noChangeArrowheads="1"/>
          </p:cNvSpPr>
          <p:nvPr/>
        </p:nvSpPr>
        <p:spPr bwMode="auto">
          <a:xfrm>
            <a:off x="0" y="1916113"/>
            <a:ext cx="9144000" cy="0"/>
          </a:xfrm>
          <a:prstGeom prst="rect">
            <a:avLst/>
          </a:prstGeom>
          <a:noFill/>
          <a:ln w="9525">
            <a:noFill/>
            <a:miter lim="800000"/>
            <a:headEnd/>
            <a:tailEnd/>
          </a:ln>
        </p:spPr>
        <p:txBody>
          <a:bodyPr wrap="none" anchor="ctr">
            <a:spAutoFit/>
          </a:bodyPr>
          <a:lstStyle/>
          <a:p>
            <a:endParaRPr lang="en-US"/>
          </a:p>
        </p:txBody>
      </p:sp>
      <p:pic>
        <p:nvPicPr>
          <p:cNvPr id="27653" name="Picture 5" descr="page 467"/>
          <p:cNvPicPr>
            <a:picLocks noChangeAspect="1" noChangeArrowheads="1"/>
          </p:cNvPicPr>
          <p:nvPr/>
        </p:nvPicPr>
        <p:blipFill>
          <a:blip r:embed="rId2" cstate="print"/>
          <a:srcRect t="12778"/>
          <a:stretch>
            <a:fillRect/>
          </a:stretch>
        </p:blipFill>
        <p:spPr bwMode="auto">
          <a:xfrm>
            <a:off x="1043608" y="1268760"/>
            <a:ext cx="7056438" cy="4103687"/>
          </a:xfrm>
          <a:prstGeom prst="rect">
            <a:avLst/>
          </a:prstGeom>
          <a:noFill/>
          <a:ln w="9525">
            <a:noFill/>
            <a:miter lim="800000"/>
            <a:headEnd/>
            <a:tailEnd/>
          </a:ln>
        </p:spPr>
      </p:pic>
      <p:sp>
        <p:nvSpPr>
          <p:cNvPr id="27654" name="Rectangle 7"/>
          <p:cNvSpPr>
            <a:spLocks noChangeArrowheads="1"/>
          </p:cNvSpPr>
          <p:nvPr/>
        </p:nvSpPr>
        <p:spPr bwMode="auto">
          <a:xfrm>
            <a:off x="0" y="49403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8712968" cy="6264696"/>
          </a:xfrm>
        </p:spPr>
        <p:txBody>
          <a:bodyPr>
            <a:normAutofit fontScale="92500" lnSpcReduction="10000"/>
          </a:bodyPr>
          <a:lstStyle/>
          <a:p>
            <a:r>
              <a:rPr lang="en-US" altLang="zh-TW" i="1" dirty="0" smtClean="0"/>
              <a:t>16.3 RISK</a:t>
            </a:r>
            <a:r>
              <a:rPr lang="en-US" altLang="zh-TW" b="1" i="1" dirty="0" smtClean="0"/>
              <a:t>–</a:t>
            </a:r>
            <a:r>
              <a:rPr lang="en-US" altLang="zh-TW" i="1" dirty="0" smtClean="0"/>
              <a:t>RETURN CHARACTERISTICS OF OPTIONS </a:t>
            </a:r>
            <a:endParaRPr lang="zh-TW" altLang="zh-TW" b="1" i="1" dirty="0" smtClean="0"/>
          </a:p>
          <a:p>
            <a:r>
              <a:rPr lang="en-US" altLang="zh-TW" i="1" dirty="0" smtClean="0"/>
              <a:t>16.3.1 Long call</a:t>
            </a:r>
            <a:endParaRPr lang="zh-TW" altLang="zh-TW" b="1" i="1" dirty="0" smtClean="0"/>
          </a:p>
          <a:p>
            <a:r>
              <a:rPr lang="en-US" altLang="zh-TW" i="1" dirty="0" smtClean="0"/>
              <a:t>16.3.2 Short Call </a:t>
            </a:r>
            <a:endParaRPr lang="zh-TW" altLang="zh-TW" b="1" i="1" dirty="0" smtClean="0"/>
          </a:p>
          <a:p>
            <a:r>
              <a:rPr lang="en-US" altLang="zh-TW" i="1" dirty="0" smtClean="0"/>
              <a:t>16.3.3 Long Put </a:t>
            </a:r>
            <a:endParaRPr lang="zh-TW" altLang="zh-TW" b="1" i="1" dirty="0" smtClean="0"/>
          </a:p>
          <a:p>
            <a:r>
              <a:rPr lang="en-US" altLang="zh-TW" i="1" dirty="0" smtClean="0"/>
              <a:t>16.3.4 Short Put</a:t>
            </a:r>
            <a:endParaRPr lang="zh-TW" altLang="zh-TW" b="1" i="1" dirty="0" smtClean="0"/>
          </a:p>
          <a:p>
            <a:r>
              <a:rPr lang="en-US" altLang="zh-TW" i="1" dirty="0" smtClean="0"/>
              <a:t>16.3.5 Long Straddle </a:t>
            </a:r>
            <a:endParaRPr lang="zh-TW" altLang="zh-TW" b="1" i="1" dirty="0" smtClean="0"/>
          </a:p>
          <a:p>
            <a:r>
              <a:rPr lang="en-US" altLang="zh-TW" i="1" dirty="0" smtClean="0"/>
              <a:t>16.3.6 Short Straddle </a:t>
            </a:r>
            <a:endParaRPr lang="zh-TW" altLang="zh-TW" b="1" i="1" dirty="0" smtClean="0"/>
          </a:p>
          <a:p>
            <a:r>
              <a:rPr lang="en-US" altLang="zh-TW" i="1" dirty="0" smtClean="0"/>
              <a:t>16.3.7 Long Vertical (Bull) Spread </a:t>
            </a:r>
            <a:endParaRPr lang="zh-TW" altLang="zh-TW" i="1" dirty="0" smtClean="0"/>
          </a:p>
          <a:p>
            <a:r>
              <a:rPr lang="en-US" altLang="zh-TW" i="1" dirty="0" smtClean="0"/>
              <a:t>16.3.8 Short Vertical (Bear) Spread </a:t>
            </a:r>
            <a:endParaRPr lang="zh-TW" altLang="zh-TW" b="1" i="1" dirty="0" smtClean="0"/>
          </a:p>
          <a:p>
            <a:r>
              <a:rPr lang="en-US" altLang="zh-TW" i="1" dirty="0" smtClean="0"/>
              <a:t>16.3.9 Calendar (Time) Spreads </a:t>
            </a:r>
            <a:endParaRPr lang="zh-TW" altLang="zh-TW" i="1" dirty="0" smtClean="0"/>
          </a:p>
          <a:p>
            <a:r>
              <a:rPr lang="en-US" altLang="zh-TW" i="1" cap="all" dirty="0" smtClean="0"/>
              <a:t>16.4 Excel Approach to Analyze the Option Strategies</a:t>
            </a:r>
            <a:endParaRPr lang="zh-TW" altLang="zh-TW" b="1" i="1" dirty="0" smtClean="0"/>
          </a:p>
          <a:p>
            <a:r>
              <a:rPr lang="en-US" altLang="zh-TW" i="1" dirty="0" smtClean="0"/>
              <a:t>16.4.1 Long Straddle </a:t>
            </a:r>
            <a:endParaRPr lang="zh-TW" altLang="zh-TW" b="1" i="1" dirty="0" smtClean="0"/>
          </a:p>
          <a:p>
            <a:r>
              <a:rPr lang="en-US" altLang="zh-TW" i="1" dirty="0" smtClean="0"/>
              <a:t>16.4.2 Short Straddle </a:t>
            </a:r>
            <a:endParaRPr lang="zh-TW" altLang="zh-TW" b="1" i="1" dirty="0" smtClean="0"/>
          </a:p>
          <a:p>
            <a:r>
              <a:rPr lang="en-US" altLang="zh-TW" i="1" dirty="0" smtClean="0"/>
              <a:t>16.4.3 Long Vertical (Bull) Spread </a:t>
            </a:r>
            <a:endParaRPr lang="zh-TW" altLang="zh-TW" i="1" dirty="0" smtClean="0"/>
          </a:p>
          <a:p>
            <a:r>
              <a:rPr lang="en-US" altLang="zh-TW" i="1" dirty="0" smtClean="0"/>
              <a:t>16.4.4 Short Vertical (Bear) Spread </a:t>
            </a:r>
            <a:endParaRPr lang="zh-TW" altLang="zh-TW" b="1" i="1" dirty="0" smtClean="0"/>
          </a:p>
          <a:p>
            <a:r>
              <a:rPr lang="en-US" altLang="zh-TW" i="1" dirty="0" smtClean="0"/>
              <a:t>16.4.5 Protective Put</a:t>
            </a:r>
            <a:endParaRPr lang="zh-TW" altLang="zh-TW" i="1" dirty="0" smtClean="0"/>
          </a:p>
          <a:p>
            <a:r>
              <a:rPr lang="en-US" altLang="zh-TW" i="1" dirty="0" smtClean="0"/>
              <a:t>16.4.6 Covered Call</a:t>
            </a:r>
            <a:endParaRPr lang="zh-TW" altLang="zh-TW" i="1" dirty="0" smtClean="0"/>
          </a:p>
          <a:p>
            <a:r>
              <a:rPr lang="en-US" altLang="zh-TW" i="1" dirty="0" smtClean="0"/>
              <a:t>16.4.7 Collar</a:t>
            </a:r>
          </a:p>
          <a:p>
            <a:r>
              <a:rPr lang="en-US" altLang="zh-TW" i="1" dirty="0" smtClean="0"/>
              <a:t>16.5 Summary</a:t>
            </a:r>
            <a:endParaRPr lang="zh-TW" altLang="zh-TW" i="1" dirty="0" smtClean="0"/>
          </a:p>
        </p:txBody>
      </p:sp>
      <p:sp>
        <p:nvSpPr>
          <p:cNvPr id="4" name="Slide Number Placeholder 3"/>
          <p:cNvSpPr txBox="1">
            <a:spLocks/>
          </p:cNvSpPr>
          <p:nvPr/>
        </p:nvSpPr>
        <p:spPr>
          <a:xfrm>
            <a:off x="76200" y="6592267"/>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A4AE5137-FC22-423D-9494-61A9C06D2902}" type="slidenum">
              <a:rPr lang="en-US" altLang="zh-TW" sz="1400" b="1" smtClean="0">
                <a:solidFill>
                  <a:schemeClr val="accent6">
                    <a:lumMod val="20000"/>
                    <a:lumOff val="80000"/>
                  </a:schemeClr>
                </a:solidFill>
                <a:latin typeface="Times New Roman" pitchFamily="18" charset="0"/>
                <a:cs typeface="Times New Roman" pitchFamily="18" charset="0"/>
              </a:rPr>
              <a:pPr/>
              <a:t>3</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332656"/>
            <a:ext cx="8229600" cy="639763"/>
          </a:xfrm>
        </p:spPr>
        <p:txBody>
          <a:bodyPr/>
          <a:lstStyle/>
          <a:p>
            <a:r>
              <a:rPr lang="en-US" altLang="zh-TW" dirty="0" smtClean="0"/>
              <a:t>16.3.4 short Put</a:t>
            </a:r>
            <a:endParaRPr lang="zh-TW" altLang="en-US" dirty="0"/>
          </a:p>
        </p:txBody>
      </p:sp>
      <p:sp>
        <p:nvSpPr>
          <p:cNvPr id="3" name="Content Placeholder 2"/>
          <p:cNvSpPr>
            <a:spLocks noGrp="1"/>
          </p:cNvSpPr>
          <p:nvPr>
            <p:ph idx="1"/>
          </p:nvPr>
        </p:nvSpPr>
        <p:spPr>
          <a:xfrm>
            <a:off x="457200" y="908720"/>
            <a:ext cx="8229600" cy="5688632"/>
          </a:xfrm>
        </p:spPr>
        <p:txBody>
          <a:bodyPr>
            <a:normAutofit/>
          </a:bodyPr>
          <a:lstStyle/>
          <a:p>
            <a:r>
              <a:rPr lang="en-US" altLang="zh-TW" dirty="0" smtClean="0"/>
              <a:t>As was true for the short-call position, put writing can be covered or uncovered (naked).  </a:t>
            </a:r>
          </a:p>
          <a:p>
            <a:r>
              <a:rPr lang="en-US" altLang="zh-TW" dirty="0" smtClean="0"/>
              <a:t>The risk–return features of the uncovered (naked) </a:t>
            </a:r>
            <a:r>
              <a:rPr lang="en-US" altLang="zh-TW" b="1" dirty="0" smtClean="0"/>
              <a:t>short put</a:t>
            </a:r>
            <a:r>
              <a:rPr lang="en-US" altLang="zh-TW" dirty="0" smtClean="0"/>
              <a:t> are discussed first. </a:t>
            </a:r>
          </a:p>
          <a:p>
            <a:r>
              <a:rPr lang="en-US" altLang="zh-TW" dirty="0" smtClean="0"/>
              <a:t>For taking on the obligation to buy the underlying asset at the exercise price, the put writer receives a premium.  </a:t>
            </a:r>
          </a:p>
          <a:p>
            <a:r>
              <a:rPr lang="en-US" altLang="zh-TW" dirty="0" smtClean="0"/>
              <a:t>The maximum profit for the uncovered-put-writer is this premium, which is initially received.  </a:t>
            </a:r>
          </a:p>
          <a:p>
            <a:r>
              <a:rPr lang="en-US" altLang="zh-TW" dirty="0" smtClean="0"/>
              <a:t>Figure 16.7 provides further illustration.</a:t>
            </a:r>
          </a:p>
          <a:p>
            <a:r>
              <a:rPr lang="en-US" altLang="zh-TW" dirty="0" smtClean="0"/>
              <a:t> The following summarizes the basic risk–return features for the profit profile of an uncovered short-put position. </a:t>
            </a:r>
          </a:p>
          <a:p>
            <a:pPr>
              <a:buNone/>
            </a:pPr>
            <a:endParaRPr lang="zh-TW" altLang="zh-TW" dirty="0" smtClean="0"/>
          </a:p>
          <a:p>
            <a:r>
              <a:rPr lang="en-US" altLang="zh-TW" dirty="0" smtClean="0"/>
              <a:t>Profit potential: limited (to put premium).</a:t>
            </a:r>
            <a:endParaRPr lang="zh-TW" altLang="zh-TW" dirty="0" smtClean="0"/>
          </a:p>
          <a:p>
            <a:r>
              <a:rPr lang="en-US" altLang="zh-TW" dirty="0" smtClean="0"/>
              <a:t>Loss potential: limited (asset price must be greater than zero).</a:t>
            </a:r>
            <a:endParaRPr lang="zh-TW" altLang="zh-TW" dirty="0" smtClean="0"/>
          </a:p>
          <a:p>
            <a:r>
              <a:rPr lang="en-US" altLang="zh-TW" dirty="0" smtClean="0"/>
              <a:t>Effect of time decay: positive or negative.</a:t>
            </a:r>
            <a:endParaRPr lang="zh-TW" altLang="zh-TW" dirty="0" smtClean="0"/>
          </a:p>
          <a:p>
            <a:r>
              <a:rPr lang="en-US" altLang="zh-TW" dirty="0" smtClean="0"/>
              <a:t>Market expectation: neutral to bullish.</a:t>
            </a:r>
            <a:endParaRPr lang="zh-TW" altLang="zh-TW" dirty="0" smtClean="0"/>
          </a:p>
          <a:p>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30</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Rot="1" noChangeArrowheads="1"/>
          </p:cNvSpPr>
          <p:nvPr>
            <p:ph idx="1"/>
          </p:nvPr>
        </p:nvSpPr>
        <p:spPr>
          <a:xfrm>
            <a:off x="251520" y="476672"/>
            <a:ext cx="8569325" cy="5256212"/>
          </a:xfrm>
        </p:spPr>
        <p:txBody>
          <a:bodyPr>
            <a:normAutofit/>
          </a:bodyPr>
          <a:lstStyle/>
          <a:p>
            <a:pPr eaLnBrk="1" hangingPunct="1">
              <a:buFont typeface="Wingdings" pitchFamily="2" charset="2"/>
              <a:buNone/>
            </a:pPr>
            <a:r>
              <a:rPr lang="en-US" altLang="zh-TW" sz="1600" dirty="0" smtClean="0"/>
              <a:t>Figure 16.7 Profit Profile for an Uncovered Short Call</a:t>
            </a:r>
          </a:p>
        </p:txBody>
      </p:sp>
      <p:sp>
        <p:nvSpPr>
          <p:cNvPr id="28678" name="Slide Number Placeholder 5"/>
          <p:cNvSpPr>
            <a:spLocks noGrp="1"/>
          </p:cNvSpPr>
          <p:nvPr>
            <p:ph type="sldNum" sz="quarter" idx="4294967295"/>
          </p:nvPr>
        </p:nvSpPr>
        <p:spPr>
          <a:xfrm>
            <a:off x="76200" y="6638075"/>
            <a:ext cx="2133600" cy="365125"/>
          </a:xfrm>
          <a:prstGeom prst="rect">
            <a:avLst/>
          </a:prstGeom>
          <a:noFill/>
        </p:spPr>
        <p:txBody>
          <a:bodyPr/>
          <a:lstStyle/>
          <a:p>
            <a:fld id="{39E83AB1-3DFA-45F6-92FB-8B62F495AF4F}" type="slidenum">
              <a:rPr lang="en-US" altLang="zh-TW" sz="1400" b="1">
                <a:solidFill>
                  <a:schemeClr val="accent6">
                    <a:lumMod val="20000"/>
                    <a:lumOff val="80000"/>
                  </a:schemeClr>
                </a:solidFill>
                <a:latin typeface="Times New Roman" pitchFamily="18" charset="0"/>
                <a:cs typeface="Times New Roman" pitchFamily="18" charset="0"/>
              </a:rPr>
              <a:pPr/>
              <a:t>31</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28676" name="Rectangle 5"/>
          <p:cNvSpPr>
            <a:spLocks noChangeArrowheads="1"/>
          </p:cNvSpPr>
          <p:nvPr/>
        </p:nvSpPr>
        <p:spPr bwMode="auto">
          <a:xfrm>
            <a:off x="0" y="1828800"/>
            <a:ext cx="9144000" cy="0"/>
          </a:xfrm>
          <a:prstGeom prst="rect">
            <a:avLst/>
          </a:prstGeom>
          <a:noFill/>
          <a:ln w="9525">
            <a:noFill/>
            <a:miter lim="800000"/>
            <a:headEnd/>
            <a:tailEnd/>
          </a:ln>
        </p:spPr>
        <p:txBody>
          <a:bodyPr wrap="none" anchor="ctr">
            <a:spAutoFit/>
          </a:bodyPr>
          <a:lstStyle/>
          <a:p>
            <a:endParaRPr lang="en-US"/>
          </a:p>
        </p:txBody>
      </p:sp>
      <p:pic>
        <p:nvPicPr>
          <p:cNvPr id="28677" name="Picture 4" descr="page 468"/>
          <p:cNvPicPr>
            <a:picLocks noChangeAspect="1" noChangeArrowheads="1"/>
          </p:cNvPicPr>
          <p:nvPr/>
        </p:nvPicPr>
        <p:blipFill>
          <a:blip r:embed="rId2" cstate="print"/>
          <a:srcRect t="12271"/>
          <a:stretch>
            <a:fillRect/>
          </a:stretch>
        </p:blipFill>
        <p:spPr bwMode="auto">
          <a:xfrm>
            <a:off x="755576" y="1124744"/>
            <a:ext cx="7632700" cy="4191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16.3.5 Long Straddle</a:t>
            </a:r>
            <a:endParaRPr lang="zh-TW" altLang="en-US" dirty="0"/>
          </a:p>
        </p:txBody>
      </p:sp>
      <p:sp>
        <p:nvSpPr>
          <p:cNvPr id="3" name="Content Placeholder 2"/>
          <p:cNvSpPr>
            <a:spLocks noGrp="1"/>
          </p:cNvSpPr>
          <p:nvPr>
            <p:ph idx="1"/>
          </p:nvPr>
        </p:nvSpPr>
        <p:spPr/>
        <p:txBody>
          <a:bodyPr/>
          <a:lstStyle/>
          <a:p>
            <a:r>
              <a:rPr lang="en-US" altLang="zh-TW" dirty="0" smtClean="0"/>
              <a:t>A straddle is a simultaneous position in both a call and a put on the same underlying asset. </a:t>
            </a:r>
          </a:p>
          <a:p>
            <a:r>
              <a:rPr lang="en-US" altLang="zh-TW" dirty="0" smtClean="0"/>
              <a:t> A </a:t>
            </a:r>
            <a:r>
              <a:rPr lang="en-US" altLang="zh-TW" b="1" dirty="0" smtClean="0"/>
              <a:t>long straddle </a:t>
            </a:r>
            <a:r>
              <a:rPr lang="en-US" altLang="zh-TW" dirty="0" smtClean="0"/>
              <a:t>involves purchasing both the call and the put. </a:t>
            </a:r>
          </a:p>
          <a:p>
            <a:r>
              <a:rPr lang="en-US" altLang="zh-TW" dirty="0" smtClean="0"/>
              <a:t> By combining these two seemingly opposing options, an investor can get the best risk–return combination that each offers.  </a:t>
            </a:r>
          </a:p>
          <a:p>
            <a:r>
              <a:rPr lang="en-US" altLang="zh-TW" dirty="0" smtClean="0"/>
              <a:t>The profit profile for a long straddle in Figure 16.8 illustrates the nature of this synthetic asset. </a:t>
            </a:r>
          </a:p>
          <a:p>
            <a:r>
              <a:rPr lang="en-US" altLang="zh-TW" dirty="0" smtClean="0"/>
              <a:t>The following summarizes the basic risk–return features for the profit profile of a long-straddle position. </a:t>
            </a:r>
            <a:endParaRPr lang="zh-TW" altLang="zh-TW" dirty="0" smtClean="0"/>
          </a:p>
          <a:p>
            <a:endParaRPr lang="en-US" altLang="zh-TW" dirty="0" smtClean="0"/>
          </a:p>
          <a:p>
            <a:r>
              <a:rPr lang="en-US" altLang="zh-TW" dirty="0" smtClean="0"/>
              <a:t>Profit potential: unlimited on upside, limited on downside. </a:t>
            </a:r>
            <a:endParaRPr lang="zh-TW" altLang="zh-TW" dirty="0" smtClean="0"/>
          </a:p>
          <a:p>
            <a:r>
              <a:rPr lang="en-US" altLang="zh-TW" dirty="0" smtClean="0"/>
              <a:t>Loss potential: limited (to cost of call and put premiums). </a:t>
            </a:r>
            <a:endParaRPr lang="zh-TW" altLang="zh-TW" dirty="0" smtClean="0"/>
          </a:p>
          <a:p>
            <a:r>
              <a:rPr lang="en-US" altLang="zh-TW" dirty="0" smtClean="0"/>
              <a:t>Effect of time decay: negative. </a:t>
            </a:r>
            <a:endParaRPr lang="zh-TW" altLang="zh-TW" dirty="0" smtClean="0"/>
          </a:p>
          <a:p>
            <a:r>
              <a:rPr lang="en-US" altLang="zh-TW" dirty="0" smtClean="0"/>
              <a:t>Market sentiment: bullish or bearish.</a:t>
            </a:r>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32</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idx="1"/>
          </p:nvPr>
        </p:nvSpPr>
        <p:spPr>
          <a:xfrm>
            <a:off x="251520" y="548680"/>
            <a:ext cx="8569325" cy="5256212"/>
          </a:xfrm>
        </p:spPr>
        <p:txBody>
          <a:bodyPr>
            <a:normAutofit/>
          </a:bodyPr>
          <a:lstStyle/>
          <a:p>
            <a:pPr eaLnBrk="1" hangingPunct="1">
              <a:buFont typeface="Wingdings" pitchFamily="2" charset="2"/>
              <a:buNone/>
            </a:pPr>
            <a:r>
              <a:rPr lang="en-US" altLang="zh-TW" sz="1600" dirty="0" smtClean="0"/>
              <a:t>Figure 16.8 Profit Profile for a Long Straddle</a:t>
            </a:r>
          </a:p>
        </p:txBody>
      </p:sp>
      <p:sp>
        <p:nvSpPr>
          <p:cNvPr id="29702" name="Slide Number Placeholder 5"/>
          <p:cNvSpPr>
            <a:spLocks noGrp="1"/>
          </p:cNvSpPr>
          <p:nvPr>
            <p:ph type="sldNum" sz="quarter" idx="4294967295"/>
          </p:nvPr>
        </p:nvSpPr>
        <p:spPr>
          <a:xfrm>
            <a:off x="76200" y="6638075"/>
            <a:ext cx="2133600" cy="365125"/>
          </a:xfrm>
          <a:prstGeom prst="rect">
            <a:avLst/>
          </a:prstGeom>
          <a:noFill/>
        </p:spPr>
        <p:txBody>
          <a:bodyPr/>
          <a:lstStyle/>
          <a:p>
            <a:fld id="{FAEAE24C-95A7-41F5-9F84-EE3579C0FEFC}" type="slidenum">
              <a:rPr lang="en-US" altLang="zh-TW" sz="1400" b="1">
                <a:solidFill>
                  <a:schemeClr val="accent6">
                    <a:lumMod val="20000"/>
                    <a:lumOff val="80000"/>
                  </a:schemeClr>
                </a:solidFill>
                <a:latin typeface="Times New Roman" pitchFamily="18" charset="0"/>
                <a:cs typeface="Times New Roman" pitchFamily="18" charset="0"/>
              </a:rPr>
              <a:pPr/>
              <a:t>33</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29700" name="Rectangle 5"/>
          <p:cNvSpPr>
            <a:spLocks noChangeArrowheads="1"/>
          </p:cNvSpPr>
          <p:nvPr/>
        </p:nvSpPr>
        <p:spPr bwMode="auto">
          <a:xfrm>
            <a:off x="0" y="1947863"/>
            <a:ext cx="9144000" cy="0"/>
          </a:xfrm>
          <a:prstGeom prst="rect">
            <a:avLst/>
          </a:prstGeom>
          <a:noFill/>
          <a:ln w="9525">
            <a:noFill/>
            <a:miter lim="800000"/>
            <a:headEnd/>
            <a:tailEnd/>
          </a:ln>
        </p:spPr>
        <p:txBody>
          <a:bodyPr wrap="none" anchor="ctr">
            <a:spAutoFit/>
          </a:bodyPr>
          <a:lstStyle/>
          <a:p>
            <a:endParaRPr lang="en-US"/>
          </a:p>
        </p:txBody>
      </p:sp>
      <p:pic>
        <p:nvPicPr>
          <p:cNvPr id="29701" name="Picture 4" descr="page 470"/>
          <p:cNvPicPr>
            <a:picLocks noChangeAspect="1" noChangeArrowheads="1"/>
          </p:cNvPicPr>
          <p:nvPr/>
        </p:nvPicPr>
        <p:blipFill>
          <a:blip r:embed="rId2" cstate="print"/>
          <a:srcRect l="1889" t="18983" r="5511"/>
          <a:stretch>
            <a:fillRect/>
          </a:stretch>
        </p:blipFill>
        <p:spPr bwMode="auto">
          <a:xfrm>
            <a:off x="539552" y="1196752"/>
            <a:ext cx="7920037" cy="42767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Rot="1" noChangeArrowheads="1"/>
          </p:cNvSpPr>
          <p:nvPr>
            <p:ph idx="1"/>
          </p:nvPr>
        </p:nvSpPr>
        <p:spPr>
          <a:xfrm>
            <a:off x="179512" y="404664"/>
            <a:ext cx="8784976" cy="6048672"/>
          </a:xfrm>
        </p:spPr>
        <p:txBody>
          <a:bodyPr/>
          <a:lstStyle/>
          <a:p>
            <a:pPr>
              <a:lnSpc>
                <a:spcPct val="90000"/>
              </a:lnSpc>
              <a:buNone/>
            </a:pPr>
            <a:r>
              <a:rPr lang="en-US" altLang="zh-TW" sz="2800" b="1" dirty="0" smtClean="0"/>
              <a:t>Sample problem 16.4</a:t>
            </a:r>
            <a:endParaRPr lang="en-US" altLang="zh-TW" sz="2800" dirty="0" smtClean="0"/>
          </a:p>
          <a:p>
            <a:pPr>
              <a:lnSpc>
                <a:spcPct val="90000"/>
              </a:lnSpc>
              <a:buNone/>
            </a:pPr>
            <a:r>
              <a:rPr lang="en-US" altLang="zh-TW" sz="2800" i="1" dirty="0" smtClean="0"/>
              <a:t>Situation: </a:t>
            </a:r>
          </a:p>
          <a:p>
            <a:pPr>
              <a:lnSpc>
                <a:spcPct val="90000"/>
              </a:lnSpc>
            </a:pPr>
            <a:r>
              <a:rPr lang="en-US" altLang="zh-TW" sz="2800" dirty="0" smtClean="0"/>
              <a:t> An investor feels the stock market is going to break sharply up or down but is not sure which way.  </a:t>
            </a:r>
          </a:p>
          <a:p>
            <a:pPr>
              <a:lnSpc>
                <a:spcPct val="90000"/>
              </a:lnSpc>
            </a:pPr>
            <a:r>
              <a:rPr lang="en-US" altLang="zh-TW" sz="2800" dirty="0" smtClean="0"/>
              <a:t>However, the investor is confident that market volatility will increase in the near future.  </a:t>
            </a:r>
          </a:p>
          <a:p>
            <a:pPr>
              <a:lnSpc>
                <a:spcPct val="90000"/>
              </a:lnSpc>
            </a:pPr>
            <a:r>
              <a:rPr lang="en-US" altLang="zh-TW" sz="2800" dirty="0" smtClean="0"/>
              <a:t>To express his position, the investor puts on a long straddle using options on the S&amp;P 500 index, buying both at-the-money call and put options on the September contract. </a:t>
            </a:r>
          </a:p>
          <a:p>
            <a:pPr>
              <a:lnSpc>
                <a:spcPct val="90000"/>
              </a:lnSpc>
            </a:pPr>
            <a:r>
              <a:rPr lang="en-US" altLang="zh-TW" sz="2800" dirty="0" smtClean="0"/>
              <a:t>The current September S&amp;P 500 futures contract price is 155.00. </a:t>
            </a:r>
          </a:p>
          <a:p>
            <a:pPr>
              <a:lnSpc>
                <a:spcPct val="90000"/>
              </a:lnSpc>
            </a:pPr>
            <a:r>
              <a:rPr lang="en-US" altLang="zh-TW" sz="2800" dirty="0" smtClean="0"/>
              <a:t>Assume the position is held to expiration. </a:t>
            </a:r>
          </a:p>
        </p:txBody>
      </p:sp>
      <p:sp>
        <p:nvSpPr>
          <p:cNvPr id="30724" name="Slide Number Placeholder 3"/>
          <p:cNvSpPr>
            <a:spLocks noGrp="1"/>
          </p:cNvSpPr>
          <p:nvPr>
            <p:ph type="sldNum" sz="quarter" idx="4294967295"/>
          </p:nvPr>
        </p:nvSpPr>
        <p:spPr>
          <a:xfrm>
            <a:off x="76200" y="6638075"/>
            <a:ext cx="2133600" cy="365125"/>
          </a:xfrm>
          <a:prstGeom prst="rect">
            <a:avLst/>
          </a:prstGeom>
          <a:noFill/>
        </p:spPr>
        <p:txBody>
          <a:bodyPr/>
          <a:lstStyle/>
          <a:p>
            <a:fld id="{68390A41-2A4A-4EE1-AA16-4AC98175398E}" type="slidenum">
              <a:rPr lang="en-US" altLang="zh-TW" sz="1400" b="1">
                <a:solidFill>
                  <a:schemeClr val="accent6">
                    <a:lumMod val="20000"/>
                    <a:lumOff val="80000"/>
                  </a:schemeClr>
                </a:solidFill>
                <a:latin typeface="Times New Roman" pitchFamily="18" charset="0"/>
                <a:cs typeface="Times New Roman" pitchFamily="18" charset="0"/>
              </a:rPr>
              <a:pPr/>
              <a:t>34</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Rot="1" noChangeArrowheads="1"/>
          </p:cNvSpPr>
          <p:nvPr>
            <p:ph idx="1"/>
          </p:nvPr>
        </p:nvSpPr>
        <p:spPr>
          <a:xfrm>
            <a:off x="251520" y="764704"/>
            <a:ext cx="8569325" cy="5256212"/>
          </a:xfrm>
        </p:spPr>
        <p:txBody>
          <a:bodyPr/>
          <a:lstStyle/>
          <a:p>
            <a:pPr eaLnBrk="1" hangingPunct="1">
              <a:lnSpc>
                <a:spcPct val="90000"/>
              </a:lnSpc>
              <a:buFont typeface="Wingdings" pitchFamily="2" charset="2"/>
              <a:buNone/>
            </a:pPr>
            <a:r>
              <a:rPr lang="en-US" altLang="zh-TW" sz="2400" i="1" dirty="0" smtClean="0"/>
              <a:t>Transaction: </a:t>
            </a:r>
            <a:endParaRPr lang="en-US" altLang="zh-TW" sz="2400" dirty="0" smtClean="0"/>
          </a:p>
          <a:p>
            <a:pPr eaLnBrk="1" hangingPunct="1">
              <a:lnSpc>
                <a:spcPct val="90000"/>
              </a:lnSpc>
              <a:buFont typeface="Wingdings" pitchFamily="2" charset="2"/>
              <a:buNone/>
            </a:pPr>
            <a:r>
              <a:rPr lang="en-US" altLang="zh-TW" sz="2400" dirty="0" smtClean="0"/>
              <a:t>1. Buy 1 September 155 call at $2.00.               ($1,000) </a:t>
            </a:r>
          </a:p>
          <a:p>
            <a:pPr eaLnBrk="1" hangingPunct="1">
              <a:lnSpc>
                <a:spcPct val="90000"/>
              </a:lnSpc>
              <a:buFont typeface="Wingdings" pitchFamily="2" charset="2"/>
              <a:buNone/>
            </a:pPr>
            <a:r>
              <a:rPr lang="en-US" altLang="zh-TW" sz="2400" dirty="0" smtClean="0"/>
              <a:t>2. Buy 1 September 155 put at $2.00.                ($1,000) </a:t>
            </a:r>
          </a:p>
          <a:p>
            <a:pPr eaLnBrk="1" hangingPunct="1">
              <a:lnSpc>
                <a:spcPct val="90000"/>
              </a:lnSpc>
              <a:buFont typeface="Wingdings" pitchFamily="2" charset="2"/>
              <a:buNone/>
            </a:pPr>
            <a:r>
              <a:rPr lang="en-US" altLang="zh-TW" sz="2400" dirty="0" smtClean="0"/>
              <a:t>    Net initial investment (position value)             </a:t>
            </a:r>
            <a:r>
              <a:rPr lang="en-US" altLang="zh-TW" sz="2400" u="sng" dirty="0" smtClean="0"/>
              <a:t>($2,000) </a:t>
            </a:r>
            <a:endParaRPr lang="en-US" altLang="zh-TW" sz="2400" i="1" dirty="0" smtClean="0"/>
          </a:p>
          <a:p>
            <a:pPr eaLnBrk="1" hangingPunct="1">
              <a:lnSpc>
                <a:spcPct val="90000"/>
              </a:lnSpc>
              <a:buFont typeface="Wingdings" pitchFamily="2" charset="2"/>
              <a:buNone/>
            </a:pPr>
            <a:endParaRPr lang="en-US" altLang="zh-TW" sz="2400" i="1" dirty="0" smtClean="0"/>
          </a:p>
          <a:p>
            <a:pPr eaLnBrk="1" hangingPunct="1">
              <a:lnSpc>
                <a:spcPct val="90000"/>
              </a:lnSpc>
              <a:buFont typeface="Wingdings" pitchFamily="2" charset="2"/>
              <a:buNone/>
            </a:pPr>
            <a:r>
              <a:rPr lang="en-US" altLang="zh-TW" sz="2400" i="1" dirty="0" smtClean="0"/>
              <a:t>Results: </a:t>
            </a:r>
            <a:endParaRPr lang="en-US" altLang="zh-TW" sz="2400" dirty="0" smtClean="0"/>
          </a:p>
          <a:p>
            <a:pPr eaLnBrk="1" hangingPunct="1">
              <a:lnSpc>
                <a:spcPct val="90000"/>
              </a:lnSpc>
              <a:buFont typeface="Wingdings" pitchFamily="2" charset="2"/>
              <a:buNone/>
            </a:pPr>
            <a:r>
              <a:rPr lang="en-US" altLang="zh-TW" sz="2400" dirty="0" smtClean="0"/>
              <a:t>1. If futures price = 150.00: </a:t>
            </a:r>
          </a:p>
          <a:p>
            <a:pPr eaLnBrk="1" hangingPunct="1">
              <a:lnSpc>
                <a:spcPct val="90000"/>
              </a:lnSpc>
              <a:buFont typeface="Wingdings" pitchFamily="2" charset="2"/>
              <a:buNone/>
            </a:pPr>
            <a:r>
              <a:rPr lang="en-US" altLang="zh-TW" sz="2400" dirty="0" smtClean="0"/>
              <a:t>	(a) 1 September call expires at $0.  		($1,000)                        </a:t>
            </a:r>
          </a:p>
          <a:p>
            <a:pPr eaLnBrk="1" hangingPunct="1">
              <a:lnSpc>
                <a:spcPct val="90000"/>
              </a:lnSpc>
              <a:buFont typeface="Wingdings" pitchFamily="2" charset="2"/>
              <a:buNone/>
            </a:pPr>
            <a:r>
              <a:rPr lang="en-US" altLang="zh-TW" sz="2400" dirty="0" smtClean="0"/>
              <a:t>	(b) 1 September put expires at $5.00.	 $2,500</a:t>
            </a:r>
          </a:p>
          <a:p>
            <a:pPr eaLnBrk="1" hangingPunct="1">
              <a:lnSpc>
                <a:spcPct val="90000"/>
              </a:lnSpc>
              <a:buFont typeface="Wingdings" pitchFamily="2" charset="2"/>
              <a:buNone/>
            </a:pPr>
            <a:r>
              <a:rPr lang="en-US" altLang="zh-TW" sz="2400" dirty="0" smtClean="0"/>
              <a:t>	(c) Less initial cost of put 			</a:t>
            </a:r>
            <a:r>
              <a:rPr lang="en-US" altLang="zh-TW" sz="2400" u="sng" dirty="0" smtClean="0"/>
              <a:t>($1,000)</a:t>
            </a:r>
            <a:endParaRPr lang="en-US" altLang="zh-TW" sz="2400" dirty="0" smtClean="0"/>
          </a:p>
          <a:p>
            <a:pPr eaLnBrk="1" hangingPunct="1">
              <a:lnSpc>
                <a:spcPct val="90000"/>
              </a:lnSpc>
              <a:buFont typeface="Wingdings" pitchFamily="2" charset="2"/>
              <a:buNone/>
            </a:pPr>
            <a:r>
              <a:rPr lang="en-US" altLang="zh-TW" sz="2400" dirty="0" smtClean="0"/>
              <a:t>	Ending position value (net profit) 		  $  500</a:t>
            </a:r>
          </a:p>
        </p:txBody>
      </p:sp>
      <p:sp>
        <p:nvSpPr>
          <p:cNvPr id="31748" name="Slide Number Placeholder 3"/>
          <p:cNvSpPr>
            <a:spLocks noGrp="1"/>
          </p:cNvSpPr>
          <p:nvPr>
            <p:ph type="sldNum" sz="quarter" idx="4294967295"/>
          </p:nvPr>
        </p:nvSpPr>
        <p:spPr>
          <a:xfrm>
            <a:off x="76200" y="6638075"/>
            <a:ext cx="2133600" cy="365125"/>
          </a:xfrm>
          <a:prstGeom prst="rect">
            <a:avLst/>
          </a:prstGeom>
          <a:noFill/>
        </p:spPr>
        <p:txBody>
          <a:bodyPr/>
          <a:lstStyle/>
          <a:p>
            <a:fld id="{98C96B5C-F0B1-46A0-91C4-DE20F960E0F2}" type="slidenum">
              <a:rPr lang="en-US" altLang="zh-TW" sz="1400" b="1">
                <a:solidFill>
                  <a:schemeClr val="accent6">
                    <a:lumMod val="20000"/>
                    <a:lumOff val="80000"/>
                  </a:schemeClr>
                </a:solidFill>
                <a:latin typeface="Times New Roman" pitchFamily="18" charset="0"/>
                <a:cs typeface="Times New Roman" pitchFamily="18" charset="0"/>
              </a:rPr>
              <a:pPr/>
              <a:t>35</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Rot="1" noChangeArrowheads="1"/>
          </p:cNvSpPr>
          <p:nvPr>
            <p:ph idx="1"/>
          </p:nvPr>
        </p:nvSpPr>
        <p:spPr>
          <a:xfrm>
            <a:off x="251520" y="548680"/>
            <a:ext cx="8569325" cy="5256212"/>
          </a:xfrm>
        </p:spPr>
        <p:txBody>
          <a:bodyPr/>
          <a:lstStyle/>
          <a:p>
            <a:pPr eaLnBrk="1" hangingPunct="1">
              <a:lnSpc>
                <a:spcPct val="90000"/>
              </a:lnSpc>
              <a:buFont typeface="Wingdings" pitchFamily="2" charset="2"/>
              <a:buNone/>
            </a:pPr>
            <a:r>
              <a:rPr lang="en-US" altLang="zh-TW" sz="2400" i="1" dirty="0" smtClean="0"/>
              <a:t>Results: </a:t>
            </a:r>
          </a:p>
          <a:p>
            <a:pPr eaLnBrk="1" hangingPunct="1">
              <a:lnSpc>
                <a:spcPct val="90000"/>
              </a:lnSpc>
              <a:buFont typeface="Wingdings" pitchFamily="2" charset="2"/>
              <a:buNone/>
            </a:pPr>
            <a:endParaRPr lang="en-US" altLang="zh-TW" sz="2400" i="1" dirty="0" smtClean="0"/>
          </a:p>
          <a:p>
            <a:pPr eaLnBrk="1" hangingPunct="1">
              <a:lnSpc>
                <a:spcPct val="90000"/>
              </a:lnSpc>
              <a:buFont typeface="Wingdings" pitchFamily="2" charset="2"/>
              <a:buNone/>
            </a:pPr>
            <a:r>
              <a:rPr lang="en-US" altLang="zh-TW" sz="2400" dirty="0" smtClean="0"/>
              <a:t>2. If futures price = 155.00: </a:t>
            </a:r>
          </a:p>
          <a:p>
            <a:pPr eaLnBrk="1" hangingPunct="1">
              <a:lnSpc>
                <a:spcPct val="90000"/>
              </a:lnSpc>
              <a:buFont typeface="Wingdings" pitchFamily="2" charset="2"/>
              <a:buNone/>
            </a:pPr>
            <a:r>
              <a:rPr lang="en-US" altLang="zh-TW" sz="2400" dirty="0" smtClean="0"/>
              <a:t>	(a) 1 September call expires at $0. 		($1,000)</a:t>
            </a:r>
          </a:p>
          <a:p>
            <a:pPr eaLnBrk="1" hangingPunct="1">
              <a:lnSpc>
                <a:spcPct val="90000"/>
              </a:lnSpc>
              <a:buFont typeface="Wingdings" pitchFamily="2" charset="2"/>
              <a:buNone/>
            </a:pPr>
            <a:r>
              <a:rPr lang="en-US" altLang="zh-TW" sz="2400" dirty="0" smtClean="0"/>
              <a:t>	(b) 1 September put expires at $0. 		</a:t>
            </a:r>
            <a:r>
              <a:rPr lang="en-US" altLang="zh-TW" sz="2400" u="sng" dirty="0" smtClean="0"/>
              <a:t>($1,000)</a:t>
            </a:r>
            <a:endParaRPr lang="en-US" altLang="zh-TW" sz="2400" dirty="0" smtClean="0"/>
          </a:p>
          <a:p>
            <a:pPr eaLnBrk="1" hangingPunct="1">
              <a:lnSpc>
                <a:spcPct val="90000"/>
              </a:lnSpc>
              <a:buFont typeface="Wingdings" pitchFamily="2" charset="2"/>
              <a:buNone/>
            </a:pPr>
            <a:r>
              <a:rPr lang="en-US" altLang="zh-TW" sz="2400" dirty="0" smtClean="0"/>
              <a:t>	Ending position value (net loss) 		($2,000)	</a:t>
            </a:r>
          </a:p>
          <a:p>
            <a:pPr eaLnBrk="1" hangingPunct="1">
              <a:lnSpc>
                <a:spcPct val="90000"/>
              </a:lnSpc>
              <a:buFont typeface="Wingdings" pitchFamily="2" charset="2"/>
              <a:buNone/>
            </a:pPr>
            <a:endParaRPr lang="en-US" altLang="zh-TW" sz="2400" dirty="0" smtClean="0"/>
          </a:p>
          <a:p>
            <a:pPr eaLnBrk="1" hangingPunct="1">
              <a:lnSpc>
                <a:spcPct val="90000"/>
              </a:lnSpc>
              <a:buFont typeface="Wingdings" pitchFamily="2" charset="2"/>
              <a:buNone/>
            </a:pPr>
            <a:r>
              <a:rPr lang="en-US" altLang="zh-TW" sz="2400" dirty="0" smtClean="0"/>
              <a:t>3. If futures price = 160.00: </a:t>
            </a:r>
          </a:p>
          <a:p>
            <a:pPr eaLnBrk="1" hangingPunct="1">
              <a:lnSpc>
                <a:spcPct val="90000"/>
              </a:lnSpc>
              <a:buFont typeface="Wingdings" pitchFamily="2" charset="2"/>
              <a:buNone/>
            </a:pPr>
            <a:r>
              <a:rPr lang="en-US" altLang="zh-TW" sz="2400" dirty="0" smtClean="0"/>
              <a:t>	(a) 1 September call expires at $5.00 	 $2,500</a:t>
            </a:r>
          </a:p>
          <a:p>
            <a:pPr eaLnBrk="1" hangingPunct="1">
              <a:lnSpc>
                <a:spcPct val="90000"/>
              </a:lnSpc>
              <a:buFont typeface="Wingdings" pitchFamily="2" charset="2"/>
              <a:buNone/>
            </a:pPr>
            <a:r>
              <a:rPr lang="en-US" altLang="zh-TW" sz="2400" dirty="0" smtClean="0"/>
              <a:t>	(b) 1 September call expires at $0. 		($1,000)</a:t>
            </a:r>
          </a:p>
          <a:p>
            <a:pPr eaLnBrk="1" hangingPunct="1">
              <a:lnSpc>
                <a:spcPct val="90000"/>
              </a:lnSpc>
              <a:buFont typeface="Wingdings" pitchFamily="2" charset="2"/>
              <a:buNone/>
            </a:pPr>
            <a:r>
              <a:rPr lang="en-US" altLang="zh-TW" sz="2400" dirty="0" smtClean="0"/>
              <a:t>	(c) Less initial cost of put 			</a:t>
            </a:r>
            <a:r>
              <a:rPr lang="en-US" altLang="zh-TW" sz="2400" u="sng" dirty="0" smtClean="0"/>
              <a:t>($1,000)</a:t>
            </a:r>
            <a:endParaRPr lang="en-US" altLang="zh-TW" sz="2400" dirty="0" smtClean="0"/>
          </a:p>
          <a:p>
            <a:pPr eaLnBrk="1" hangingPunct="1">
              <a:lnSpc>
                <a:spcPct val="90000"/>
              </a:lnSpc>
              <a:buFont typeface="Wingdings" pitchFamily="2" charset="2"/>
              <a:buNone/>
            </a:pPr>
            <a:r>
              <a:rPr lang="en-US" altLang="zh-TW" sz="2400" dirty="0" smtClean="0"/>
              <a:t>	Ending position value (net profit) 		  $  500</a:t>
            </a:r>
          </a:p>
          <a:p>
            <a:pPr eaLnBrk="1" hangingPunct="1">
              <a:lnSpc>
                <a:spcPct val="90000"/>
              </a:lnSpc>
              <a:buFont typeface="Wingdings" pitchFamily="2" charset="2"/>
              <a:buNone/>
            </a:pPr>
            <a:endParaRPr lang="en-US" altLang="zh-TW" sz="2400" dirty="0" smtClean="0"/>
          </a:p>
        </p:txBody>
      </p:sp>
      <p:sp>
        <p:nvSpPr>
          <p:cNvPr id="32772" name="Slide Number Placeholder 3"/>
          <p:cNvSpPr>
            <a:spLocks noGrp="1"/>
          </p:cNvSpPr>
          <p:nvPr>
            <p:ph type="sldNum" sz="quarter" idx="4294967295"/>
          </p:nvPr>
        </p:nvSpPr>
        <p:spPr>
          <a:xfrm>
            <a:off x="76200" y="6638075"/>
            <a:ext cx="2133600" cy="365125"/>
          </a:xfrm>
          <a:prstGeom prst="rect">
            <a:avLst/>
          </a:prstGeom>
          <a:noFill/>
        </p:spPr>
        <p:txBody>
          <a:bodyPr/>
          <a:lstStyle/>
          <a:p>
            <a:fld id="{469D2404-47AC-4EAF-8879-F3594A4DB955}" type="slidenum">
              <a:rPr lang="en-US" altLang="zh-TW" sz="1400" b="1">
                <a:solidFill>
                  <a:schemeClr val="accent6">
                    <a:lumMod val="20000"/>
                    <a:lumOff val="80000"/>
                  </a:schemeClr>
                </a:solidFill>
                <a:latin typeface="Times New Roman" pitchFamily="18" charset="0"/>
                <a:cs typeface="Times New Roman" pitchFamily="18" charset="0"/>
              </a:rPr>
              <a:pPr/>
              <a:t>36</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Rot="1" noChangeArrowheads="1"/>
          </p:cNvSpPr>
          <p:nvPr>
            <p:ph idx="1"/>
          </p:nvPr>
        </p:nvSpPr>
        <p:spPr>
          <a:xfrm>
            <a:off x="323527" y="548680"/>
            <a:ext cx="8518847" cy="4392488"/>
          </a:xfrm>
        </p:spPr>
        <p:txBody>
          <a:bodyPr>
            <a:normAutofit/>
          </a:bodyPr>
          <a:lstStyle/>
          <a:p>
            <a:pPr eaLnBrk="1" hangingPunct="1">
              <a:lnSpc>
                <a:spcPct val="80000"/>
              </a:lnSpc>
              <a:buFont typeface="Wingdings" pitchFamily="2" charset="2"/>
              <a:buNone/>
            </a:pPr>
            <a:r>
              <a:rPr lang="en-US" altLang="zh-TW" sz="2000" i="1" dirty="0" smtClean="0"/>
              <a:t>Summary: </a:t>
            </a:r>
            <a:endParaRPr lang="en-US" altLang="zh-TW" sz="2000" dirty="0" smtClean="0"/>
          </a:p>
          <a:p>
            <a:pPr eaLnBrk="1" hangingPunct="1">
              <a:lnSpc>
                <a:spcPct val="80000"/>
              </a:lnSpc>
              <a:buFont typeface="Wingdings" pitchFamily="2" charset="2"/>
              <a:buNone/>
            </a:pPr>
            <a:endParaRPr lang="en-US" altLang="zh-TW" sz="2000" dirty="0" smtClean="0"/>
          </a:p>
          <a:p>
            <a:pPr eaLnBrk="1" hangingPunct="1">
              <a:lnSpc>
                <a:spcPct val="80000"/>
              </a:lnSpc>
              <a:buFont typeface="Wingdings" pitchFamily="2" charset="2"/>
              <a:buNone/>
            </a:pPr>
            <a:r>
              <a:rPr lang="en-US" altLang="zh-TW" sz="2000" dirty="0" smtClean="0"/>
              <a:t>Maximum profit potential: unlimited.  </a:t>
            </a:r>
          </a:p>
          <a:p>
            <a:pPr eaLnBrk="1" hangingPunct="1">
              <a:lnSpc>
                <a:spcPct val="80000"/>
              </a:lnSpc>
              <a:buFont typeface="Wingdings" pitchFamily="2" charset="2"/>
              <a:buNone/>
            </a:pPr>
            <a:endParaRPr lang="en-US" altLang="zh-TW" sz="2000" dirty="0" smtClean="0"/>
          </a:p>
          <a:p>
            <a:pPr eaLnBrk="1" hangingPunct="1">
              <a:lnSpc>
                <a:spcPct val="80000"/>
              </a:lnSpc>
              <a:buFont typeface="Wingdings" pitchFamily="2" charset="2"/>
              <a:buNone/>
            </a:pPr>
            <a:r>
              <a:rPr lang="en-US" altLang="zh-TW" sz="2000" dirty="0" smtClean="0"/>
              <a:t>If the market had contributed to move below 150.00 or above 160.00, the position would have continued to increase in value. </a:t>
            </a:r>
          </a:p>
          <a:p>
            <a:pPr eaLnBrk="1" hangingPunct="1">
              <a:lnSpc>
                <a:spcPct val="80000"/>
              </a:lnSpc>
              <a:buFont typeface="Wingdings" pitchFamily="2" charset="2"/>
              <a:buNone/>
            </a:pPr>
            <a:endParaRPr lang="en-US" altLang="zh-TW" sz="2000" dirty="0" smtClean="0"/>
          </a:p>
          <a:p>
            <a:pPr eaLnBrk="1" hangingPunct="1">
              <a:lnSpc>
                <a:spcPct val="80000"/>
              </a:lnSpc>
              <a:buFont typeface="Wingdings" pitchFamily="2" charset="2"/>
              <a:buNone/>
            </a:pPr>
            <a:r>
              <a:rPr lang="en-US" altLang="zh-TW" sz="2000" dirty="0" smtClean="0"/>
              <a:t>Maximum loss potential: $2,000, the initial investment. </a:t>
            </a:r>
          </a:p>
          <a:p>
            <a:pPr eaLnBrk="1" hangingPunct="1">
              <a:lnSpc>
                <a:spcPct val="80000"/>
              </a:lnSpc>
              <a:buFont typeface="Wingdings" pitchFamily="2" charset="2"/>
              <a:buNone/>
            </a:pPr>
            <a:endParaRPr lang="en-US" altLang="zh-TW" sz="2000" dirty="0" smtClean="0"/>
          </a:p>
          <a:p>
            <a:pPr eaLnBrk="1" hangingPunct="1">
              <a:lnSpc>
                <a:spcPct val="80000"/>
              </a:lnSpc>
              <a:buFont typeface="Wingdings" pitchFamily="2" charset="2"/>
              <a:buNone/>
            </a:pPr>
            <a:r>
              <a:rPr lang="en-US" altLang="zh-TW" sz="2000" dirty="0" smtClean="0"/>
              <a:t>Breakeven points: 151.00 and 159.00, for the September S&amp;P 500 futures contract.</a:t>
            </a:r>
          </a:p>
          <a:p>
            <a:pPr eaLnBrk="1" hangingPunct="1">
              <a:lnSpc>
                <a:spcPct val="80000"/>
              </a:lnSpc>
              <a:buFont typeface="Wingdings" pitchFamily="2" charset="2"/>
              <a:buNone/>
            </a:pPr>
            <a:endParaRPr lang="en-US" altLang="zh-TW" sz="2000" dirty="0" smtClean="0"/>
          </a:p>
          <a:p>
            <a:pPr eaLnBrk="1" hangingPunct="1">
              <a:lnSpc>
                <a:spcPct val="80000"/>
              </a:lnSpc>
              <a:buFont typeface="Wingdings" pitchFamily="2" charset="2"/>
              <a:buNone/>
            </a:pPr>
            <a:r>
              <a:rPr lang="en-US" altLang="zh-TW" sz="2000" dirty="0" smtClean="0"/>
              <a:t>Effect of time decay: negative, as evidenced by the loss incurred, with no change in futures price (result 2) </a:t>
            </a:r>
          </a:p>
          <a:p>
            <a:pPr eaLnBrk="1" hangingPunct="1">
              <a:lnSpc>
                <a:spcPct val="80000"/>
              </a:lnSpc>
              <a:buFont typeface="Wingdings" pitchFamily="2" charset="2"/>
              <a:buNone/>
            </a:pPr>
            <a:endParaRPr lang="en-US" altLang="zh-TW" sz="1200" dirty="0" smtClean="0"/>
          </a:p>
        </p:txBody>
      </p:sp>
      <p:sp>
        <p:nvSpPr>
          <p:cNvPr id="33796" name="Slide Number Placeholder 3"/>
          <p:cNvSpPr>
            <a:spLocks noGrp="1"/>
          </p:cNvSpPr>
          <p:nvPr>
            <p:ph type="sldNum" sz="quarter" idx="4294967295"/>
          </p:nvPr>
        </p:nvSpPr>
        <p:spPr>
          <a:xfrm>
            <a:off x="76200" y="6638075"/>
            <a:ext cx="2133600" cy="365125"/>
          </a:xfrm>
          <a:prstGeom prst="rect">
            <a:avLst/>
          </a:prstGeom>
          <a:noFill/>
        </p:spPr>
        <p:txBody>
          <a:bodyPr/>
          <a:lstStyle/>
          <a:p>
            <a:fld id="{5B2165D2-0B6D-4D5D-BAB6-D623CA44CF4B}" type="slidenum">
              <a:rPr lang="en-US" altLang="zh-TW" sz="1400" b="1">
                <a:solidFill>
                  <a:schemeClr val="accent6">
                    <a:lumMod val="20000"/>
                    <a:lumOff val="80000"/>
                  </a:schemeClr>
                </a:solidFill>
                <a:latin typeface="Times New Roman" pitchFamily="18" charset="0"/>
                <a:cs typeface="Times New Roman" pitchFamily="18" charset="0"/>
              </a:rPr>
              <a:pPr/>
              <a:t>37</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16.3.6 Short Straddle</a:t>
            </a:r>
            <a:endParaRPr lang="zh-TW" altLang="en-US" dirty="0"/>
          </a:p>
        </p:txBody>
      </p:sp>
      <p:sp>
        <p:nvSpPr>
          <p:cNvPr id="3" name="Content Placeholder 2"/>
          <p:cNvSpPr>
            <a:spLocks noGrp="1"/>
          </p:cNvSpPr>
          <p:nvPr>
            <p:ph idx="1"/>
          </p:nvPr>
        </p:nvSpPr>
        <p:spPr/>
        <p:txBody>
          <a:bodyPr/>
          <a:lstStyle/>
          <a:p>
            <a:r>
              <a:rPr lang="en-US" altLang="zh-TW" dirty="0" smtClean="0"/>
              <a:t>A short straddle is a simultaneous position in both a short call and a short put on the same underlying asset.</a:t>
            </a:r>
          </a:p>
          <a:p>
            <a:r>
              <a:rPr lang="en-US" altLang="zh-TW" dirty="0" smtClean="0"/>
              <a:t>Contrary to the long-straddle position, selling a straddle can be an effective strategy when an investor expects little or no movement in the price of the underlying asset. </a:t>
            </a:r>
          </a:p>
          <a:p>
            <a:r>
              <a:rPr lang="en-US" altLang="zh-TW" dirty="0" smtClean="0"/>
              <a:t>Figure 16.9 shows the short straddle’s profit profile. </a:t>
            </a:r>
          </a:p>
          <a:p>
            <a:r>
              <a:rPr lang="en-US" altLang="zh-TW" dirty="0" smtClean="0"/>
              <a:t>The following summarizes the basic risk–return features for the profit profile of a short-straddle position. </a:t>
            </a:r>
          </a:p>
          <a:p>
            <a:endParaRPr lang="en-US" altLang="zh-TW" dirty="0" smtClean="0"/>
          </a:p>
          <a:p>
            <a:r>
              <a:rPr lang="en-US" altLang="zh-TW" dirty="0" smtClean="0"/>
              <a:t>Profit potential: limited (to call and put premiums). </a:t>
            </a:r>
            <a:endParaRPr lang="zh-TW" altLang="zh-TW" dirty="0" smtClean="0"/>
          </a:p>
          <a:p>
            <a:r>
              <a:rPr lang="en-US" altLang="zh-TW" dirty="0" smtClean="0"/>
              <a:t>Loss potential: unlimited on upside, limited on downside. </a:t>
            </a:r>
            <a:endParaRPr lang="zh-TW" altLang="zh-TW" dirty="0" smtClean="0"/>
          </a:p>
          <a:p>
            <a:r>
              <a:rPr lang="en-US" altLang="zh-TW" dirty="0" smtClean="0"/>
              <a:t>Effect of time decay: positive. </a:t>
            </a:r>
            <a:endParaRPr lang="zh-TW" altLang="zh-TW" dirty="0" smtClean="0"/>
          </a:p>
          <a:p>
            <a:r>
              <a:rPr lang="en-US" altLang="zh-TW" dirty="0" smtClean="0"/>
              <a:t>Market expectation: neutral. </a:t>
            </a:r>
            <a:endParaRPr lang="zh-TW" altLang="zh-TW" dirty="0" smtClean="0"/>
          </a:p>
          <a:p>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38</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Rot="1" noChangeArrowheads="1"/>
          </p:cNvSpPr>
          <p:nvPr>
            <p:ph idx="1"/>
          </p:nvPr>
        </p:nvSpPr>
        <p:spPr>
          <a:xfrm>
            <a:off x="179512" y="404664"/>
            <a:ext cx="8713788" cy="5400675"/>
          </a:xfrm>
        </p:spPr>
        <p:txBody>
          <a:bodyPr>
            <a:normAutofit/>
          </a:bodyPr>
          <a:lstStyle/>
          <a:p>
            <a:pPr eaLnBrk="1" hangingPunct="1">
              <a:buFont typeface="Wingdings" pitchFamily="2" charset="2"/>
              <a:buNone/>
            </a:pPr>
            <a:r>
              <a:rPr lang="en-US" altLang="zh-TW" sz="1600" dirty="0" smtClean="0"/>
              <a:t>Figure 16.9 Profit Profile for a Short Straddle</a:t>
            </a:r>
          </a:p>
        </p:txBody>
      </p:sp>
      <p:sp>
        <p:nvSpPr>
          <p:cNvPr id="34822" name="Slide Number Placeholder 5"/>
          <p:cNvSpPr>
            <a:spLocks noGrp="1"/>
          </p:cNvSpPr>
          <p:nvPr>
            <p:ph type="sldNum" sz="quarter" idx="4294967295"/>
          </p:nvPr>
        </p:nvSpPr>
        <p:spPr>
          <a:xfrm>
            <a:off x="76200" y="6638075"/>
            <a:ext cx="2133600" cy="365125"/>
          </a:xfrm>
          <a:prstGeom prst="rect">
            <a:avLst/>
          </a:prstGeom>
          <a:noFill/>
        </p:spPr>
        <p:txBody>
          <a:bodyPr/>
          <a:lstStyle/>
          <a:p>
            <a:fld id="{FB297BA3-41DD-411B-9FC0-FE38254E54EE}" type="slidenum">
              <a:rPr lang="en-US" altLang="zh-TW" sz="1400" b="1">
                <a:solidFill>
                  <a:schemeClr val="accent6">
                    <a:lumMod val="20000"/>
                    <a:lumOff val="80000"/>
                  </a:schemeClr>
                </a:solidFill>
                <a:latin typeface="Times New Roman" pitchFamily="18" charset="0"/>
                <a:cs typeface="Times New Roman" pitchFamily="18" charset="0"/>
              </a:rPr>
              <a:pPr/>
              <a:t>39</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3482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4821" name="Picture 4" descr="page 472"/>
          <p:cNvPicPr>
            <a:picLocks noChangeAspect="1" noChangeArrowheads="1"/>
          </p:cNvPicPr>
          <p:nvPr/>
        </p:nvPicPr>
        <p:blipFill>
          <a:blip r:embed="rId2" cstate="print"/>
          <a:srcRect t="12746"/>
          <a:stretch>
            <a:fillRect/>
          </a:stretch>
        </p:blipFill>
        <p:spPr bwMode="auto">
          <a:xfrm>
            <a:off x="755576" y="1048990"/>
            <a:ext cx="7345362" cy="4540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2780928"/>
            <a:ext cx="8305800" cy="2592288"/>
          </a:xfrm>
        </p:spPr>
        <p:txBody>
          <a:bodyPr/>
          <a:lstStyle/>
          <a:p>
            <a:r>
              <a:rPr lang="en-US" altLang="zh-TW" dirty="0" smtClean="0"/>
              <a:t>An </a:t>
            </a:r>
            <a:r>
              <a:rPr lang="en-US" altLang="zh-TW" b="1" dirty="0" smtClean="0"/>
              <a:t>option</a:t>
            </a:r>
            <a:r>
              <a:rPr lang="en-US" altLang="zh-TW" dirty="0" smtClean="0"/>
              <a:t> is a contract conveying the right to buy or sell a designated security at a stipulated price.</a:t>
            </a:r>
          </a:p>
          <a:p>
            <a:r>
              <a:rPr lang="en-US" altLang="zh-TW" dirty="0" smtClean="0"/>
              <a:t>The most important element of an option contract is that there is no obligation placed upon the purchaser: it is an “option.”</a:t>
            </a:r>
          </a:p>
          <a:p>
            <a:r>
              <a:rPr lang="en-US" altLang="zh-TW" dirty="0" smtClean="0"/>
              <a:t>This attribute of an option contract distinguishes it from other financial contracts.</a:t>
            </a:r>
            <a:endParaRPr lang="zh-TW" altLang="en-US" dirty="0"/>
          </a:p>
        </p:txBody>
      </p:sp>
      <p:sp>
        <p:nvSpPr>
          <p:cNvPr id="6" name="Text Placeholder 5"/>
          <p:cNvSpPr>
            <a:spLocks noGrp="1"/>
          </p:cNvSpPr>
          <p:nvPr>
            <p:ph type="body" sz="quarter" idx="13"/>
          </p:nvPr>
        </p:nvSpPr>
        <p:spPr>
          <a:xfrm>
            <a:off x="395536" y="1628800"/>
            <a:ext cx="8251200" cy="457200"/>
          </a:xfrm>
        </p:spPr>
        <p:txBody>
          <a:bodyPr/>
          <a:lstStyle/>
          <a:p>
            <a:r>
              <a:rPr lang="en-US" altLang="zh-TW" dirty="0" smtClean="0"/>
              <a:t>16.1.1 What is an Option?</a:t>
            </a:r>
            <a:endParaRPr lang="zh-TW" altLang="en-US" dirty="0"/>
          </a:p>
        </p:txBody>
      </p:sp>
      <p:sp>
        <p:nvSpPr>
          <p:cNvPr id="11266" name="Rectangle 2"/>
          <p:cNvSpPr>
            <a:spLocks noGrp="1" noRot="1" noChangeArrowheads="1"/>
          </p:cNvSpPr>
          <p:nvPr>
            <p:ph type="title"/>
          </p:nvPr>
        </p:nvSpPr>
        <p:spPr>
          <a:xfrm>
            <a:off x="395536" y="556989"/>
            <a:ext cx="8229600" cy="639763"/>
          </a:xfrm>
        </p:spPr>
        <p:txBody>
          <a:bodyPr/>
          <a:lstStyle/>
          <a:p>
            <a:pPr marL="762000" indent="-762000" algn="ctr" eaLnBrk="1" hangingPunct="1"/>
            <a:r>
              <a:rPr lang="en-US" altLang="zh-TW" sz="3200" dirty="0" smtClean="0"/>
              <a:t>16.1 The Option Market and Related Definitions</a:t>
            </a:r>
          </a:p>
        </p:txBody>
      </p:sp>
      <p:sp>
        <p:nvSpPr>
          <p:cNvPr id="11268" name="Slide Number Placeholder 3"/>
          <p:cNvSpPr>
            <a:spLocks noGrp="1"/>
          </p:cNvSpPr>
          <p:nvPr>
            <p:ph type="sldNum" sz="quarter" idx="4294967295"/>
          </p:nvPr>
        </p:nvSpPr>
        <p:spPr>
          <a:xfrm>
            <a:off x="0" y="6637338"/>
            <a:ext cx="2133600" cy="365125"/>
          </a:xfrm>
          <a:prstGeom prst="rect">
            <a:avLst/>
          </a:prstGeom>
          <a:noFill/>
        </p:spPr>
        <p:txBody>
          <a:bodyPr/>
          <a:lstStyle/>
          <a:p>
            <a:fld id="{4CB1B5AB-7BB3-4BFF-AC70-C7B62E8C010B}" type="slidenum">
              <a:rPr lang="en-US" altLang="zh-TW" sz="1400" b="1">
                <a:solidFill>
                  <a:schemeClr val="accent6">
                    <a:lumMod val="20000"/>
                    <a:lumOff val="80000"/>
                  </a:schemeClr>
                </a:solidFill>
                <a:latin typeface="Times New Roman" pitchFamily="18" charset="0"/>
                <a:cs typeface="Times New Roman" pitchFamily="18" charset="0"/>
              </a:rPr>
              <a:pPr/>
              <a:t>4</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Rot="1" noChangeArrowheads="1"/>
          </p:cNvSpPr>
          <p:nvPr>
            <p:ph idx="1"/>
          </p:nvPr>
        </p:nvSpPr>
        <p:spPr>
          <a:xfrm>
            <a:off x="179512" y="548729"/>
            <a:ext cx="8713788" cy="5616575"/>
          </a:xfrm>
        </p:spPr>
        <p:txBody>
          <a:bodyPr>
            <a:normAutofit/>
          </a:bodyPr>
          <a:lstStyle/>
          <a:p>
            <a:pPr eaLnBrk="1" hangingPunct="1">
              <a:lnSpc>
                <a:spcPct val="80000"/>
              </a:lnSpc>
              <a:buNone/>
            </a:pPr>
            <a:r>
              <a:rPr lang="en-US" altLang="zh-TW" sz="3200" b="1" dirty="0" smtClean="0"/>
              <a:t>Sample problem</a:t>
            </a:r>
            <a:r>
              <a:rPr lang="en-US" altLang="zh-TW" sz="2800" b="1" dirty="0" smtClean="0"/>
              <a:t> 16.5</a:t>
            </a:r>
            <a:r>
              <a:rPr lang="en-US" altLang="zh-TW" sz="2800" dirty="0" smtClean="0"/>
              <a:t> </a:t>
            </a:r>
          </a:p>
          <a:p>
            <a:pPr eaLnBrk="1" hangingPunct="1">
              <a:lnSpc>
                <a:spcPct val="80000"/>
              </a:lnSpc>
              <a:buFont typeface="Wingdings" pitchFamily="2" charset="2"/>
              <a:buNone/>
            </a:pPr>
            <a:r>
              <a:rPr lang="en-US" altLang="zh-TW" sz="2400" i="1" dirty="0" smtClean="0"/>
              <a:t>Situation: </a:t>
            </a:r>
          </a:p>
          <a:p>
            <a:pPr>
              <a:lnSpc>
                <a:spcPct val="80000"/>
              </a:lnSpc>
            </a:pPr>
            <a:r>
              <a:rPr lang="en-US" altLang="zh-TW" sz="2400" dirty="0" smtClean="0"/>
              <a:t>An investor feels the market is overestimating price volatility at the moment and that prices are going to remain stable for some time. </a:t>
            </a:r>
          </a:p>
          <a:p>
            <a:pPr>
              <a:lnSpc>
                <a:spcPct val="80000"/>
              </a:lnSpc>
            </a:pPr>
            <a:r>
              <a:rPr lang="en-US" altLang="zh-TW" sz="2400" dirty="0" smtClean="0"/>
              <a:t>To express his opinion, the investor sells a straddle consisting of at-the-money call and put options on the September S&amp;P 500 futures contract, for which the current price is 155.00.  </a:t>
            </a:r>
          </a:p>
          <a:p>
            <a:pPr>
              <a:lnSpc>
                <a:spcPct val="80000"/>
              </a:lnSpc>
            </a:pPr>
            <a:r>
              <a:rPr lang="en-US" altLang="zh-TW" sz="2400" dirty="0" smtClean="0"/>
              <a:t>Assume the position is held to expiration.</a:t>
            </a:r>
          </a:p>
          <a:p>
            <a:pPr>
              <a:lnSpc>
                <a:spcPct val="80000"/>
              </a:lnSpc>
            </a:pPr>
            <a:endParaRPr lang="en-US" altLang="zh-TW" sz="2400" dirty="0" smtClean="0"/>
          </a:p>
          <a:p>
            <a:pPr eaLnBrk="1" hangingPunct="1">
              <a:lnSpc>
                <a:spcPct val="80000"/>
              </a:lnSpc>
              <a:buFont typeface="Wingdings" pitchFamily="2" charset="2"/>
              <a:buNone/>
            </a:pPr>
            <a:r>
              <a:rPr lang="en-US" altLang="zh-TW" sz="2400" i="1" dirty="0" smtClean="0"/>
              <a:t>Transaction: </a:t>
            </a:r>
            <a:endParaRPr lang="en-US" altLang="zh-TW" sz="2400" dirty="0" smtClean="0"/>
          </a:p>
          <a:p>
            <a:pPr eaLnBrk="1" hangingPunct="1">
              <a:lnSpc>
                <a:spcPct val="80000"/>
              </a:lnSpc>
              <a:buFont typeface="Wingdings" pitchFamily="2" charset="2"/>
              <a:buNone/>
            </a:pPr>
            <a:r>
              <a:rPr lang="en-US" altLang="zh-TW" sz="2400" dirty="0" smtClean="0"/>
              <a:t>1.	Sell 1 September 155 call at $2.00 (x $500 per point). 	$1,000</a:t>
            </a:r>
          </a:p>
          <a:p>
            <a:pPr eaLnBrk="1" hangingPunct="1">
              <a:lnSpc>
                <a:spcPct val="80000"/>
              </a:lnSpc>
              <a:buFont typeface="Wingdings" pitchFamily="2" charset="2"/>
              <a:buNone/>
            </a:pPr>
            <a:r>
              <a:rPr lang="en-US" altLang="zh-TW" sz="2400" dirty="0" smtClean="0"/>
              <a:t>2. 	Sell 1 September 155 put at $2.00. 				$1,000</a:t>
            </a:r>
          </a:p>
          <a:p>
            <a:pPr eaLnBrk="1" hangingPunct="1">
              <a:lnSpc>
                <a:spcPct val="80000"/>
              </a:lnSpc>
              <a:buFont typeface="Wingdings" pitchFamily="2" charset="2"/>
              <a:buNone/>
            </a:pPr>
            <a:r>
              <a:rPr lang="en-US" altLang="zh-TW" sz="2400" dirty="0" smtClean="0"/>
              <a:t>		Net initial inflow (position value) 				$2,000</a:t>
            </a:r>
          </a:p>
        </p:txBody>
      </p:sp>
      <p:sp>
        <p:nvSpPr>
          <p:cNvPr id="35844" name="Slide Number Placeholder 3"/>
          <p:cNvSpPr>
            <a:spLocks noGrp="1"/>
          </p:cNvSpPr>
          <p:nvPr>
            <p:ph type="sldNum" sz="quarter" idx="4294967295"/>
          </p:nvPr>
        </p:nvSpPr>
        <p:spPr>
          <a:xfrm>
            <a:off x="76200" y="6638075"/>
            <a:ext cx="2133600" cy="365125"/>
          </a:xfrm>
          <a:prstGeom prst="rect">
            <a:avLst/>
          </a:prstGeom>
          <a:noFill/>
        </p:spPr>
        <p:txBody>
          <a:bodyPr/>
          <a:lstStyle/>
          <a:p>
            <a:fld id="{291D9560-532B-4E20-8F65-1A98EF207140}" type="slidenum">
              <a:rPr lang="en-US" altLang="zh-TW" sz="1400" b="1">
                <a:solidFill>
                  <a:schemeClr val="accent6">
                    <a:lumMod val="20000"/>
                    <a:lumOff val="80000"/>
                  </a:schemeClr>
                </a:solidFill>
                <a:latin typeface="Times New Roman" pitchFamily="18" charset="0"/>
                <a:cs typeface="Times New Roman" pitchFamily="18" charset="0"/>
              </a:rPr>
              <a:pPr/>
              <a:t>40</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Rot="1" noChangeArrowheads="1"/>
          </p:cNvSpPr>
          <p:nvPr>
            <p:ph idx="1"/>
          </p:nvPr>
        </p:nvSpPr>
        <p:spPr>
          <a:xfrm>
            <a:off x="179512" y="476672"/>
            <a:ext cx="8713788" cy="5545137"/>
          </a:xfrm>
        </p:spPr>
        <p:txBody>
          <a:bodyPr/>
          <a:lstStyle/>
          <a:p>
            <a:pPr eaLnBrk="1" hangingPunct="1">
              <a:buFont typeface="Wingdings" pitchFamily="2" charset="2"/>
              <a:buNone/>
            </a:pPr>
            <a:r>
              <a:rPr lang="en-US" altLang="zh-TW" sz="2400" i="1" dirty="0" smtClean="0"/>
              <a:t>Results: </a:t>
            </a:r>
          </a:p>
          <a:p>
            <a:pPr eaLnBrk="1" hangingPunct="1">
              <a:buFont typeface="Wingdings" pitchFamily="2" charset="2"/>
              <a:buNone/>
            </a:pPr>
            <a:endParaRPr lang="en-US" altLang="zh-TW" sz="2400" dirty="0" smtClean="0"/>
          </a:p>
          <a:p>
            <a:pPr eaLnBrk="1" hangingPunct="1">
              <a:buFont typeface="Wingdings" pitchFamily="2" charset="2"/>
              <a:buNone/>
            </a:pPr>
            <a:r>
              <a:rPr lang="en-US" altLang="zh-TW" sz="2400" dirty="0" smtClean="0"/>
              <a:t>1. If futures price = $150.00: </a:t>
            </a:r>
          </a:p>
          <a:p>
            <a:pPr eaLnBrk="1" hangingPunct="1">
              <a:buFont typeface="Wingdings" pitchFamily="2" charset="2"/>
              <a:buNone/>
            </a:pPr>
            <a:r>
              <a:rPr lang="en-US" altLang="zh-TW" sz="2400" dirty="0" smtClean="0"/>
              <a:t>	(a) 1 September 155 call expires at 0. 	 $1,000 </a:t>
            </a:r>
          </a:p>
          <a:p>
            <a:pPr eaLnBrk="1" hangingPunct="1">
              <a:buFont typeface="Wingdings" pitchFamily="2" charset="2"/>
              <a:buNone/>
            </a:pPr>
            <a:r>
              <a:rPr lang="en-US" altLang="zh-TW" sz="2400" dirty="0" smtClean="0"/>
              <a:t>	(b) I September 155 put expires at $5.00. 	($2,500)</a:t>
            </a:r>
          </a:p>
          <a:p>
            <a:pPr eaLnBrk="1" hangingPunct="1">
              <a:buFont typeface="Wingdings" pitchFamily="2" charset="2"/>
              <a:buNone/>
            </a:pPr>
            <a:r>
              <a:rPr lang="en-US" altLang="zh-TW" sz="2400" dirty="0" smtClean="0"/>
              <a:t>	(c) Plus initial inflow from sale of put 	 </a:t>
            </a:r>
            <a:r>
              <a:rPr lang="en-US" altLang="zh-TW" sz="2400" u="sng" dirty="0" smtClean="0"/>
              <a:t>$1,000</a:t>
            </a:r>
            <a:endParaRPr lang="en-US" altLang="zh-TW" sz="2400" dirty="0" smtClean="0"/>
          </a:p>
          <a:p>
            <a:pPr eaLnBrk="1" hangingPunct="1">
              <a:buFont typeface="Wingdings" pitchFamily="2" charset="2"/>
              <a:buNone/>
            </a:pPr>
            <a:r>
              <a:rPr lang="en-US" altLang="zh-TW" sz="2400" dirty="0" smtClean="0"/>
              <a:t>	Ending position value (net loss) 		($   500)</a:t>
            </a:r>
          </a:p>
          <a:p>
            <a:pPr eaLnBrk="1" hangingPunct="1">
              <a:buFont typeface="Wingdings" pitchFamily="2" charset="2"/>
              <a:buNone/>
            </a:pPr>
            <a:endParaRPr lang="en-US" altLang="zh-TW" sz="2400" dirty="0" smtClean="0"/>
          </a:p>
          <a:p>
            <a:pPr eaLnBrk="1" hangingPunct="1">
              <a:buFont typeface="Wingdings" pitchFamily="2" charset="2"/>
              <a:buNone/>
            </a:pPr>
            <a:r>
              <a:rPr lang="en-US" altLang="zh-TW" sz="2400" dirty="0" smtClean="0"/>
              <a:t>2.  If futures price = $155.00: </a:t>
            </a:r>
          </a:p>
          <a:p>
            <a:pPr eaLnBrk="1" hangingPunct="1">
              <a:buFont typeface="Wingdings" pitchFamily="2" charset="2"/>
              <a:buNone/>
            </a:pPr>
            <a:r>
              <a:rPr lang="en-US" altLang="zh-TW" sz="2400" dirty="0" smtClean="0"/>
              <a:t>	(a) 1 September 155 call expires at 0. 	 $1,000</a:t>
            </a:r>
          </a:p>
          <a:p>
            <a:pPr eaLnBrk="1" hangingPunct="1">
              <a:buFont typeface="Wingdings" pitchFamily="2" charset="2"/>
              <a:buNone/>
            </a:pPr>
            <a:r>
              <a:rPr lang="en-US" altLang="zh-TW" sz="2400" dirty="0" smtClean="0"/>
              <a:t>	(b) I September 155 put expires at 0. 		 </a:t>
            </a:r>
            <a:r>
              <a:rPr lang="en-US" altLang="zh-TW" sz="2400" u="sng" dirty="0" smtClean="0"/>
              <a:t>$1,000</a:t>
            </a:r>
            <a:endParaRPr lang="en-US" altLang="zh-TW" sz="2400" dirty="0" smtClean="0"/>
          </a:p>
          <a:p>
            <a:pPr eaLnBrk="1" hangingPunct="1">
              <a:buFont typeface="Wingdings" pitchFamily="2" charset="2"/>
              <a:buNone/>
            </a:pPr>
            <a:r>
              <a:rPr lang="en-US" altLang="zh-TW" sz="2400" dirty="0" smtClean="0"/>
              <a:t>	Ending position value (net profit) 	          	  	 $2,000</a:t>
            </a:r>
          </a:p>
        </p:txBody>
      </p:sp>
      <p:sp>
        <p:nvSpPr>
          <p:cNvPr id="36868" name="Slide Number Placeholder 3"/>
          <p:cNvSpPr>
            <a:spLocks noGrp="1"/>
          </p:cNvSpPr>
          <p:nvPr>
            <p:ph type="sldNum" sz="quarter" idx="4294967295"/>
          </p:nvPr>
        </p:nvSpPr>
        <p:spPr>
          <a:xfrm>
            <a:off x="76200" y="6638075"/>
            <a:ext cx="2133600" cy="365125"/>
          </a:xfrm>
          <a:prstGeom prst="rect">
            <a:avLst/>
          </a:prstGeom>
          <a:noFill/>
        </p:spPr>
        <p:txBody>
          <a:bodyPr/>
          <a:lstStyle/>
          <a:p>
            <a:fld id="{B25F25C1-9533-47DC-95CD-A128B136B2DE}" type="slidenum">
              <a:rPr lang="en-US" altLang="zh-TW" sz="1400" b="1">
                <a:solidFill>
                  <a:schemeClr val="accent6">
                    <a:lumMod val="20000"/>
                    <a:lumOff val="80000"/>
                  </a:schemeClr>
                </a:solidFill>
                <a:latin typeface="Times New Roman" pitchFamily="18" charset="0"/>
                <a:cs typeface="Times New Roman" pitchFamily="18" charset="0"/>
              </a:rPr>
              <a:pPr/>
              <a:t>41</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Rot="1" noChangeArrowheads="1"/>
          </p:cNvSpPr>
          <p:nvPr>
            <p:ph idx="1"/>
          </p:nvPr>
        </p:nvSpPr>
        <p:spPr>
          <a:xfrm>
            <a:off x="251519" y="404664"/>
            <a:ext cx="8713093" cy="6120978"/>
          </a:xfrm>
        </p:spPr>
        <p:txBody>
          <a:bodyPr>
            <a:noAutofit/>
          </a:bodyPr>
          <a:lstStyle/>
          <a:p>
            <a:pPr eaLnBrk="1" hangingPunct="1">
              <a:lnSpc>
                <a:spcPct val="80000"/>
              </a:lnSpc>
              <a:buFont typeface="Wingdings" pitchFamily="2" charset="2"/>
              <a:buNone/>
            </a:pPr>
            <a:r>
              <a:rPr lang="en-US" altLang="zh-TW" sz="2400" dirty="0" smtClean="0"/>
              <a:t>Results:</a:t>
            </a:r>
          </a:p>
          <a:p>
            <a:pPr eaLnBrk="1" hangingPunct="1">
              <a:lnSpc>
                <a:spcPct val="80000"/>
              </a:lnSpc>
              <a:buFont typeface="Wingdings" pitchFamily="2" charset="2"/>
              <a:buNone/>
            </a:pPr>
            <a:r>
              <a:rPr lang="en-US" altLang="zh-TW" sz="2400" dirty="0" smtClean="0"/>
              <a:t>3. If futures price = 160.00: </a:t>
            </a:r>
          </a:p>
          <a:p>
            <a:pPr eaLnBrk="1" hangingPunct="1">
              <a:lnSpc>
                <a:spcPct val="80000"/>
              </a:lnSpc>
              <a:buFont typeface="Wingdings" pitchFamily="2" charset="2"/>
              <a:buNone/>
            </a:pPr>
            <a:r>
              <a:rPr lang="en-US" altLang="zh-TW" sz="2400" dirty="0" smtClean="0"/>
              <a:t>	(a) 1 September 155 call expires at $5.00. 		($2,500)</a:t>
            </a:r>
          </a:p>
          <a:p>
            <a:pPr eaLnBrk="1" hangingPunct="1">
              <a:lnSpc>
                <a:spcPct val="80000"/>
              </a:lnSpc>
              <a:buFont typeface="Wingdings" pitchFamily="2" charset="2"/>
              <a:buNone/>
            </a:pPr>
            <a:r>
              <a:rPr lang="en-US" altLang="zh-TW" sz="2400" dirty="0" smtClean="0"/>
              <a:t>	(b) I September put expires at 0. 			 $1,000</a:t>
            </a:r>
          </a:p>
          <a:p>
            <a:pPr eaLnBrk="1" hangingPunct="1">
              <a:lnSpc>
                <a:spcPct val="80000"/>
              </a:lnSpc>
              <a:buFont typeface="Wingdings" pitchFamily="2" charset="2"/>
              <a:buNone/>
            </a:pPr>
            <a:r>
              <a:rPr lang="en-US" altLang="zh-TW" sz="2400" dirty="0" smtClean="0"/>
              <a:t>	(c) Plus initial inflow from sale of call 		 </a:t>
            </a:r>
            <a:r>
              <a:rPr lang="en-US" altLang="zh-TW" sz="2400" u="sng" dirty="0" smtClean="0"/>
              <a:t>$1,000</a:t>
            </a:r>
            <a:endParaRPr lang="en-US" altLang="zh-TW" sz="2400" dirty="0" smtClean="0"/>
          </a:p>
          <a:p>
            <a:pPr eaLnBrk="1" hangingPunct="1">
              <a:lnSpc>
                <a:spcPct val="80000"/>
              </a:lnSpc>
              <a:buFont typeface="Wingdings" pitchFamily="2" charset="2"/>
              <a:buNone/>
            </a:pPr>
            <a:r>
              <a:rPr lang="en-US" altLang="zh-TW" sz="2400" dirty="0" smtClean="0"/>
              <a:t>	Ending position value (net loss) 			($   500)</a:t>
            </a:r>
          </a:p>
          <a:p>
            <a:pPr eaLnBrk="1" hangingPunct="1">
              <a:lnSpc>
                <a:spcPct val="80000"/>
              </a:lnSpc>
              <a:buFont typeface="Wingdings" pitchFamily="2" charset="2"/>
              <a:buNone/>
            </a:pPr>
            <a:endParaRPr lang="en-US" altLang="zh-TW" sz="2400" dirty="0" smtClean="0"/>
          </a:p>
          <a:p>
            <a:pPr eaLnBrk="1" hangingPunct="1">
              <a:lnSpc>
                <a:spcPct val="80000"/>
              </a:lnSpc>
              <a:buFont typeface="Wingdings" pitchFamily="2" charset="2"/>
              <a:buNone/>
            </a:pPr>
            <a:r>
              <a:rPr lang="en-US" altLang="zh-TW" sz="2400" dirty="0" smtClean="0"/>
              <a:t>Summary: </a:t>
            </a:r>
          </a:p>
          <a:p>
            <a:pPr eaLnBrk="1" hangingPunct="1">
              <a:lnSpc>
                <a:spcPct val="80000"/>
              </a:lnSpc>
              <a:buFont typeface="Wingdings" pitchFamily="2" charset="2"/>
              <a:buNone/>
            </a:pPr>
            <a:endParaRPr lang="en-US" altLang="zh-TW" sz="2400" dirty="0" smtClean="0"/>
          </a:p>
          <a:p>
            <a:pPr eaLnBrk="1" hangingPunct="1">
              <a:lnSpc>
                <a:spcPct val="80000"/>
              </a:lnSpc>
              <a:buFont typeface="Wingdings" pitchFamily="2" charset="2"/>
              <a:buNone/>
            </a:pPr>
            <a:r>
              <a:rPr lang="en-US" altLang="zh-TW" sz="2400" dirty="0" smtClean="0"/>
              <a:t>Maximum profit potential: $2,000, result 2. where futures price does not move. </a:t>
            </a:r>
          </a:p>
          <a:p>
            <a:pPr eaLnBrk="1" hangingPunct="1">
              <a:lnSpc>
                <a:spcPct val="80000"/>
              </a:lnSpc>
              <a:buFont typeface="Wingdings" pitchFamily="2" charset="2"/>
              <a:buNone/>
            </a:pPr>
            <a:r>
              <a:rPr lang="en-US" altLang="zh-TW" sz="2400" dirty="0" smtClean="0"/>
              <a:t>Maximum loss potential: unlimited. If futures price had continued up over 160.00 or down below 145.00, this position would have kept losing money. </a:t>
            </a:r>
          </a:p>
          <a:p>
            <a:pPr eaLnBrk="1" hangingPunct="1">
              <a:lnSpc>
                <a:spcPct val="80000"/>
              </a:lnSpc>
              <a:buFont typeface="Wingdings" pitchFamily="2" charset="2"/>
              <a:buNone/>
            </a:pPr>
            <a:r>
              <a:rPr lang="en-US" altLang="zh-TW" sz="2400" dirty="0" smtClean="0"/>
              <a:t>Breakeven points: 151.00 and 159.00, an eight-point range for profitability of the position.</a:t>
            </a:r>
            <a:endParaRPr lang="en-US" altLang="zh-TW" sz="2400" baseline="28000" dirty="0" smtClean="0"/>
          </a:p>
          <a:p>
            <a:pPr eaLnBrk="1" hangingPunct="1">
              <a:lnSpc>
                <a:spcPct val="80000"/>
              </a:lnSpc>
              <a:buFont typeface="Wingdings" pitchFamily="2" charset="2"/>
              <a:buNone/>
            </a:pPr>
            <a:r>
              <a:rPr lang="en-US" altLang="zh-TW" sz="2400" dirty="0" smtClean="0"/>
              <a:t>Effect of time decay: positive, as evidenced by result 2.</a:t>
            </a:r>
          </a:p>
        </p:txBody>
      </p:sp>
      <p:sp>
        <p:nvSpPr>
          <p:cNvPr id="3"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42</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16.3.7 Long Vertical (Bull) Spread</a:t>
            </a:r>
            <a:endParaRPr lang="zh-TW" altLang="en-US" dirty="0"/>
          </a:p>
        </p:txBody>
      </p:sp>
      <p:sp>
        <p:nvSpPr>
          <p:cNvPr id="3" name="Content Placeholder 2"/>
          <p:cNvSpPr>
            <a:spLocks noGrp="1"/>
          </p:cNvSpPr>
          <p:nvPr>
            <p:ph idx="1"/>
          </p:nvPr>
        </p:nvSpPr>
        <p:spPr>
          <a:xfrm>
            <a:off x="457200" y="1177948"/>
            <a:ext cx="8229600" cy="5059364"/>
          </a:xfrm>
        </p:spPr>
        <p:txBody>
          <a:bodyPr/>
          <a:lstStyle/>
          <a:p>
            <a:r>
              <a:rPr lang="en-US" altLang="zh-TW" dirty="0" smtClean="0"/>
              <a:t>When dealing strictly in options, a spread is a combination of any two or more of the same type of options (two calls or two puts, for instance) on the same underlying asset. </a:t>
            </a:r>
          </a:p>
          <a:p>
            <a:r>
              <a:rPr lang="en-US" altLang="zh-TW" dirty="0" smtClean="0"/>
              <a:t> A long vertical spread is also known as a </a:t>
            </a:r>
            <a:r>
              <a:rPr lang="en-US" altLang="zh-TW" b="1" dirty="0" smtClean="0"/>
              <a:t>bull </a:t>
            </a:r>
            <a:r>
              <a:rPr lang="en-US" altLang="zh-TW" dirty="0" smtClean="0"/>
              <a:t>spread because of the bullish market expectation of the investor who enters into it. </a:t>
            </a:r>
          </a:p>
          <a:p>
            <a:r>
              <a:rPr lang="en-US" altLang="zh-TW" dirty="0" smtClean="0"/>
              <a:t>An examination of the profit profile for the long vertical spread (see Figure 16.10) can tell more about its risk–return attributes. </a:t>
            </a:r>
          </a:p>
          <a:p>
            <a:r>
              <a:rPr lang="en-US" altLang="zh-TW" dirty="0" smtClean="0"/>
              <a:t>The following summarizes the basic risk–return features for the profit profile of a long-vertical-spread position. </a:t>
            </a:r>
          </a:p>
          <a:p>
            <a:endParaRPr lang="en-US" altLang="zh-TW" dirty="0" smtClean="0"/>
          </a:p>
          <a:p>
            <a:r>
              <a:rPr lang="en-US" altLang="zh-TW" dirty="0" smtClean="0"/>
              <a:t>Profit potential: limited (up to the higher exercise price). </a:t>
            </a:r>
            <a:endParaRPr lang="zh-TW" altLang="zh-TW" dirty="0" smtClean="0"/>
          </a:p>
          <a:p>
            <a:r>
              <a:rPr lang="en-US" altLang="zh-TW" dirty="0" smtClean="0"/>
              <a:t>Loss potential: limited (down to the lower exercise price) </a:t>
            </a:r>
          </a:p>
          <a:p>
            <a:r>
              <a:rPr lang="en-US" altLang="zh-TW" dirty="0" smtClean="0"/>
              <a:t>Effect of time decay: mixed. </a:t>
            </a:r>
            <a:endParaRPr lang="zh-TW" altLang="zh-TW" dirty="0" smtClean="0"/>
          </a:p>
          <a:p>
            <a:r>
              <a:rPr lang="en-US" altLang="zh-TW" dirty="0" smtClean="0"/>
              <a:t>Market expectation: cautiously bullish.</a:t>
            </a:r>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43</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Rot="1" noChangeArrowheads="1"/>
          </p:cNvSpPr>
          <p:nvPr>
            <p:ph idx="1"/>
          </p:nvPr>
        </p:nvSpPr>
        <p:spPr>
          <a:xfrm>
            <a:off x="179512" y="476672"/>
            <a:ext cx="8713788" cy="5400675"/>
          </a:xfrm>
        </p:spPr>
        <p:txBody>
          <a:bodyPr>
            <a:normAutofit/>
          </a:bodyPr>
          <a:lstStyle/>
          <a:p>
            <a:pPr eaLnBrk="1" hangingPunct="1">
              <a:buFont typeface="Wingdings" pitchFamily="2" charset="2"/>
              <a:buNone/>
            </a:pPr>
            <a:r>
              <a:rPr lang="en-US" altLang="zh-TW" sz="1600" dirty="0" smtClean="0"/>
              <a:t>Figure 16.10 Profit Profile for a Long Vertical Spread</a:t>
            </a:r>
          </a:p>
        </p:txBody>
      </p:sp>
      <p:sp>
        <p:nvSpPr>
          <p:cNvPr id="38918" name="Slide Number Placeholder 5"/>
          <p:cNvSpPr>
            <a:spLocks noGrp="1"/>
          </p:cNvSpPr>
          <p:nvPr>
            <p:ph type="sldNum" sz="quarter" idx="4294967295"/>
          </p:nvPr>
        </p:nvSpPr>
        <p:spPr>
          <a:xfrm>
            <a:off x="76200" y="6638075"/>
            <a:ext cx="2133600" cy="365125"/>
          </a:xfrm>
          <a:prstGeom prst="rect">
            <a:avLst/>
          </a:prstGeom>
          <a:noFill/>
        </p:spPr>
        <p:txBody>
          <a:bodyPr/>
          <a:lstStyle/>
          <a:p>
            <a:fld id="{E75CF23E-4183-44D2-A97F-F93DC66E3546}" type="slidenum">
              <a:rPr lang="en-US" altLang="zh-TW" sz="1400" b="1">
                <a:solidFill>
                  <a:schemeClr val="accent6">
                    <a:lumMod val="20000"/>
                    <a:lumOff val="80000"/>
                  </a:schemeClr>
                </a:solidFill>
                <a:latin typeface="Times New Roman" pitchFamily="18" charset="0"/>
                <a:cs typeface="Times New Roman" pitchFamily="18" charset="0"/>
              </a:rPr>
              <a:pPr/>
              <a:t>44</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38916" name="Rectangle 5"/>
          <p:cNvSpPr>
            <a:spLocks noChangeArrowheads="1"/>
          </p:cNvSpPr>
          <p:nvPr/>
        </p:nvSpPr>
        <p:spPr bwMode="auto">
          <a:xfrm>
            <a:off x="0" y="1800225"/>
            <a:ext cx="9144000" cy="0"/>
          </a:xfrm>
          <a:prstGeom prst="rect">
            <a:avLst/>
          </a:prstGeom>
          <a:noFill/>
          <a:ln w="9525">
            <a:noFill/>
            <a:miter lim="800000"/>
            <a:headEnd/>
            <a:tailEnd/>
          </a:ln>
        </p:spPr>
        <p:txBody>
          <a:bodyPr wrap="none" anchor="ctr">
            <a:spAutoFit/>
          </a:bodyPr>
          <a:lstStyle/>
          <a:p>
            <a:endParaRPr lang="en-US"/>
          </a:p>
        </p:txBody>
      </p:sp>
      <p:pic>
        <p:nvPicPr>
          <p:cNvPr id="38917" name="Picture 4" descr="page 474"/>
          <p:cNvPicPr>
            <a:picLocks noChangeAspect="1" noChangeArrowheads="1"/>
          </p:cNvPicPr>
          <p:nvPr/>
        </p:nvPicPr>
        <p:blipFill>
          <a:blip r:embed="rId2" cstate="print"/>
          <a:srcRect l="1889" t="12698" r="1732"/>
          <a:stretch>
            <a:fillRect/>
          </a:stretch>
        </p:blipFill>
        <p:spPr bwMode="auto">
          <a:xfrm>
            <a:off x="683568" y="1196752"/>
            <a:ext cx="7345363" cy="4757737"/>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Rot="1" noChangeArrowheads="1"/>
          </p:cNvSpPr>
          <p:nvPr>
            <p:ph idx="1"/>
          </p:nvPr>
        </p:nvSpPr>
        <p:spPr>
          <a:xfrm>
            <a:off x="251520" y="476672"/>
            <a:ext cx="8713788" cy="5616575"/>
          </a:xfrm>
        </p:spPr>
        <p:txBody>
          <a:bodyPr/>
          <a:lstStyle/>
          <a:p>
            <a:pPr marL="457200" indent="-457200" eaLnBrk="1" hangingPunct="1">
              <a:buNone/>
            </a:pPr>
            <a:r>
              <a:rPr lang="en-US" altLang="zh-TW" sz="2800" b="1" dirty="0" smtClean="0"/>
              <a:t>Sample problem 9.6 </a:t>
            </a:r>
          </a:p>
          <a:p>
            <a:pPr marL="457200" indent="-457200" eaLnBrk="1" hangingPunct="1">
              <a:buFont typeface="Wingdings" pitchFamily="2" charset="2"/>
              <a:buNone/>
            </a:pPr>
            <a:r>
              <a:rPr lang="en-US" altLang="zh-TW" sz="2000" i="1" dirty="0" smtClean="0"/>
              <a:t>Situation: </a:t>
            </a:r>
          </a:p>
          <a:p>
            <a:pPr marL="457200" indent="-457200"/>
            <a:r>
              <a:rPr lang="en-US" altLang="zh-TW" dirty="0" smtClean="0"/>
              <a:t>An investor is moderately bullish on the West German mark. </a:t>
            </a:r>
          </a:p>
          <a:p>
            <a:pPr marL="457200" indent="-457200"/>
            <a:r>
              <a:rPr lang="en-US" altLang="zh-TW" dirty="0" smtClean="0"/>
              <a:t>He would like to be long but wants to reduce the cost and risk of this position in case he is wrong.  </a:t>
            </a:r>
          </a:p>
          <a:p>
            <a:pPr marL="457200" indent="-457200"/>
            <a:r>
              <a:rPr lang="en-US" altLang="zh-TW" dirty="0" smtClean="0"/>
              <a:t>To express his opinion, the investor puts on a long vertical spread by buying a lower-exercise-price call and selling a higher-exercise-price call with the same month to expiration.  </a:t>
            </a:r>
          </a:p>
          <a:p>
            <a:pPr marL="457200" indent="-457200"/>
            <a:r>
              <a:rPr lang="en-US" altLang="zh-TW" dirty="0" smtClean="0"/>
              <a:t>Assume the position is held to expiration.</a:t>
            </a:r>
            <a:endParaRPr lang="en-US" altLang="zh-TW" sz="2000" dirty="0" smtClean="0"/>
          </a:p>
          <a:p>
            <a:pPr marL="457200" indent="-457200" eaLnBrk="1" hangingPunct="1">
              <a:buFont typeface="Wingdings" pitchFamily="2" charset="2"/>
              <a:buNone/>
            </a:pPr>
            <a:endParaRPr lang="en-US" altLang="zh-TW" sz="2000" i="1" dirty="0" smtClean="0"/>
          </a:p>
          <a:p>
            <a:pPr marL="457200" indent="-457200" eaLnBrk="1" hangingPunct="1">
              <a:buFont typeface="Wingdings" pitchFamily="2" charset="2"/>
              <a:buNone/>
            </a:pPr>
            <a:r>
              <a:rPr lang="en-US" altLang="zh-TW" sz="2000" i="1" dirty="0" smtClean="0"/>
              <a:t>Transaction: </a:t>
            </a:r>
            <a:endParaRPr lang="en-US" altLang="zh-TW" sz="2000" dirty="0" smtClean="0"/>
          </a:p>
          <a:p>
            <a:pPr marL="457200" indent="-457200" eaLnBrk="1" hangingPunct="1">
              <a:buFont typeface="Wingdings" pitchFamily="2" charset="2"/>
              <a:buNone/>
            </a:pPr>
            <a:r>
              <a:rPr lang="en-US" altLang="zh-TW" sz="2000" dirty="0" smtClean="0"/>
              <a:t>1. 	Buy 1 September 0.37 call at 0.0047 (x 125.000 per point).	($  587.50) </a:t>
            </a:r>
          </a:p>
          <a:p>
            <a:pPr marL="457200" indent="-457200" eaLnBrk="1" hangingPunct="1">
              <a:buFont typeface="Wingdings" pitchFamily="2" charset="2"/>
              <a:buNone/>
            </a:pPr>
            <a:r>
              <a:rPr lang="en-US" altLang="zh-TW" sz="2000" dirty="0" smtClean="0"/>
              <a:t>2. 	Sell 1 September 0.38 call at 0.0013. 			 	  </a:t>
            </a:r>
            <a:r>
              <a:rPr lang="en-US" altLang="zh-TW" sz="2000" u="sng" dirty="0" smtClean="0"/>
              <a:t>$ 162.50</a:t>
            </a:r>
            <a:r>
              <a:rPr lang="en-US" altLang="zh-TW" sz="2000" dirty="0" smtClean="0"/>
              <a:t> </a:t>
            </a:r>
          </a:p>
          <a:p>
            <a:pPr marL="457200" indent="-457200" eaLnBrk="1" hangingPunct="1">
              <a:buFont typeface="Wingdings" pitchFamily="2" charset="2"/>
              <a:buNone/>
            </a:pPr>
            <a:r>
              <a:rPr lang="en-US" altLang="zh-TW" sz="2000" dirty="0" smtClean="0"/>
              <a:t>	Net initial investment (position value) 				($   425.00)</a:t>
            </a:r>
          </a:p>
        </p:txBody>
      </p:sp>
      <p:sp>
        <p:nvSpPr>
          <p:cNvPr id="39940" name="Slide Number Placeholder 3"/>
          <p:cNvSpPr>
            <a:spLocks noGrp="1"/>
          </p:cNvSpPr>
          <p:nvPr>
            <p:ph type="sldNum" sz="quarter" idx="4294967295"/>
          </p:nvPr>
        </p:nvSpPr>
        <p:spPr>
          <a:xfrm>
            <a:off x="76200" y="6638075"/>
            <a:ext cx="2133600" cy="365125"/>
          </a:xfrm>
          <a:prstGeom prst="rect">
            <a:avLst/>
          </a:prstGeom>
          <a:noFill/>
        </p:spPr>
        <p:txBody>
          <a:bodyPr/>
          <a:lstStyle/>
          <a:p>
            <a:fld id="{C36EFBD6-9CDC-4053-8A05-CAE34FB65600}" type="slidenum">
              <a:rPr lang="en-US" altLang="zh-TW" sz="1400" b="1">
                <a:solidFill>
                  <a:schemeClr val="accent6">
                    <a:lumMod val="20000"/>
                    <a:lumOff val="80000"/>
                  </a:schemeClr>
                </a:solidFill>
                <a:latin typeface="Times New Roman" pitchFamily="18" charset="0"/>
                <a:cs typeface="Times New Roman" pitchFamily="18" charset="0"/>
              </a:rPr>
              <a:pPr/>
              <a:t>45</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Rot="1" noChangeArrowheads="1"/>
          </p:cNvSpPr>
          <p:nvPr>
            <p:ph idx="1"/>
          </p:nvPr>
        </p:nvSpPr>
        <p:spPr>
          <a:xfrm>
            <a:off x="251520" y="548680"/>
            <a:ext cx="8569325" cy="5545138"/>
          </a:xfrm>
        </p:spPr>
        <p:txBody>
          <a:bodyPr/>
          <a:lstStyle/>
          <a:p>
            <a:pPr eaLnBrk="1" hangingPunct="1">
              <a:lnSpc>
                <a:spcPct val="80000"/>
              </a:lnSpc>
              <a:buFont typeface="Wingdings" pitchFamily="2" charset="2"/>
              <a:buNone/>
            </a:pPr>
            <a:r>
              <a:rPr lang="en-US" altLang="zh-TW" sz="2000" i="1" dirty="0" smtClean="0"/>
              <a:t>Results: </a:t>
            </a:r>
            <a:endParaRPr lang="en-US" altLang="zh-TW" sz="2000" dirty="0" smtClean="0"/>
          </a:p>
          <a:p>
            <a:pPr eaLnBrk="1" hangingPunct="1">
              <a:lnSpc>
                <a:spcPct val="80000"/>
              </a:lnSpc>
              <a:buFont typeface="Wingdings" pitchFamily="2" charset="2"/>
              <a:buNone/>
            </a:pPr>
            <a:r>
              <a:rPr lang="en-US" altLang="zh-TW" sz="2000" dirty="0" smtClean="0"/>
              <a:t>1. If futures price = 0.3700:</a:t>
            </a:r>
          </a:p>
          <a:p>
            <a:pPr eaLnBrk="1" hangingPunct="1">
              <a:lnSpc>
                <a:spcPct val="80000"/>
              </a:lnSpc>
              <a:buFont typeface="Wingdings" pitchFamily="2" charset="2"/>
              <a:buNone/>
            </a:pPr>
            <a:r>
              <a:rPr lang="en-US" altLang="zh-TW" sz="2000" dirty="0" smtClean="0"/>
              <a:t>	(a) 1 September 0.37 call expires at 0. 		 ($  587.50)</a:t>
            </a:r>
          </a:p>
          <a:p>
            <a:pPr eaLnBrk="1" hangingPunct="1">
              <a:lnSpc>
                <a:spcPct val="80000"/>
              </a:lnSpc>
              <a:buFont typeface="Wingdings" pitchFamily="2" charset="2"/>
              <a:buNone/>
            </a:pPr>
            <a:r>
              <a:rPr lang="en-US" altLang="zh-TW" sz="2000" dirty="0" smtClean="0"/>
              <a:t>	(b) 1 September 0.38 call expires at 0. 		 </a:t>
            </a:r>
            <a:r>
              <a:rPr lang="en-US" altLang="zh-TW" sz="2000" u="sng" dirty="0" smtClean="0"/>
              <a:t>$  162.50</a:t>
            </a:r>
            <a:endParaRPr lang="en-US" altLang="zh-TW" sz="2000" dirty="0" smtClean="0"/>
          </a:p>
          <a:p>
            <a:pPr eaLnBrk="1" hangingPunct="1">
              <a:lnSpc>
                <a:spcPct val="80000"/>
              </a:lnSpc>
              <a:buFont typeface="Wingdings" pitchFamily="2" charset="2"/>
              <a:buNone/>
            </a:pPr>
            <a:r>
              <a:rPr lang="en-US" altLang="zh-TW" sz="2000" dirty="0" smtClean="0"/>
              <a:t>	Ending position value (net loss) 			($  425.00)</a:t>
            </a:r>
          </a:p>
          <a:p>
            <a:pPr eaLnBrk="1" hangingPunct="1">
              <a:lnSpc>
                <a:spcPct val="80000"/>
              </a:lnSpc>
              <a:buFont typeface="Wingdings" pitchFamily="2" charset="2"/>
              <a:buNone/>
            </a:pPr>
            <a:endParaRPr lang="en-US" altLang="zh-TW" sz="2000" dirty="0" smtClean="0"/>
          </a:p>
          <a:p>
            <a:pPr eaLnBrk="1" hangingPunct="1">
              <a:lnSpc>
                <a:spcPct val="80000"/>
              </a:lnSpc>
              <a:buFont typeface="Wingdings" pitchFamily="2" charset="2"/>
              <a:buNone/>
            </a:pPr>
            <a:r>
              <a:rPr lang="en-US" altLang="zh-TW" sz="2000" dirty="0" smtClean="0"/>
              <a:t>2.If futures price = 0.3800: </a:t>
            </a:r>
          </a:p>
          <a:p>
            <a:pPr eaLnBrk="1" hangingPunct="1">
              <a:lnSpc>
                <a:spcPct val="80000"/>
              </a:lnSpc>
              <a:buFont typeface="Wingdings" pitchFamily="2" charset="2"/>
              <a:buNone/>
            </a:pPr>
            <a:r>
              <a:rPr lang="en-US" altLang="zh-TW" sz="2000" dirty="0" smtClean="0"/>
              <a:t>	(a) 1 September 0.37 call expires at 0.0100.   	 $1,250.00</a:t>
            </a:r>
          </a:p>
          <a:p>
            <a:pPr eaLnBrk="1" hangingPunct="1">
              <a:lnSpc>
                <a:spcPct val="80000"/>
              </a:lnSpc>
              <a:buFont typeface="Wingdings" pitchFamily="2" charset="2"/>
              <a:buNone/>
            </a:pPr>
            <a:r>
              <a:rPr lang="en-US" altLang="zh-TW" sz="2000" dirty="0" smtClean="0"/>
              <a:t>	(b) I September 0.38 call expires at 0. 		 $  162.50</a:t>
            </a:r>
          </a:p>
          <a:p>
            <a:pPr eaLnBrk="1" hangingPunct="1">
              <a:lnSpc>
                <a:spcPct val="80000"/>
              </a:lnSpc>
              <a:buFont typeface="Wingdings" pitchFamily="2" charset="2"/>
              <a:buNone/>
            </a:pPr>
            <a:r>
              <a:rPr lang="en-US" altLang="zh-TW" sz="2000" dirty="0" smtClean="0"/>
              <a:t>	Less initial cost of 0.37 call 		</a:t>
            </a:r>
            <a:r>
              <a:rPr lang="en-US" altLang="zh-TW" dirty="0" smtClean="0"/>
              <a:t>	</a:t>
            </a:r>
            <a:r>
              <a:rPr lang="en-US" altLang="zh-TW" sz="2000" u="sng" dirty="0" smtClean="0"/>
              <a:t>($  587.50)</a:t>
            </a:r>
            <a:endParaRPr lang="en-US" altLang="zh-TW" sz="2000" dirty="0" smtClean="0"/>
          </a:p>
          <a:p>
            <a:pPr eaLnBrk="1" hangingPunct="1">
              <a:lnSpc>
                <a:spcPct val="80000"/>
              </a:lnSpc>
              <a:buFont typeface="Wingdings" pitchFamily="2" charset="2"/>
              <a:buNone/>
            </a:pPr>
            <a:r>
              <a:rPr lang="en-US" altLang="zh-TW" sz="2000" dirty="0" smtClean="0"/>
              <a:t>	Ending position value (net profit) 	                              $  825.00</a:t>
            </a:r>
          </a:p>
          <a:p>
            <a:pPr eaLnBrk="1" hangingPunct="1">
              <a:lnSpc>
                <a:spcPct val="80000"/>
              </a:lnSpc>
              <a:buFont typeface="Wingdings" pitchFamily="2" charset="2"/>
              <a:buNone/>
            </a:pPr>
            <a:endParaRPr lang="en-US" altLang="zh-TW" sz="2000" dirty="0" smtClean="0"/>
          </a:p>
          <a:p>
            <a:pPr eaLnBrk="1" hangingPunct="1">
              <a:lnSpc>
                <a:spcPct val="80000"/>
              </a:lnSpc>
              <a:buFont typeface="Wingdings" pitchFamily="2" charset="2"/>
              <a:buNone/>
            </a:pPr>
            <a:r>
              <a:rPr lang="en-US" altLang="zh-TW" sz="2000" dirty="0" smtClean="0"/>
              <a:t>3. If futures price = 0.3900: 			</a:t>
            </a:r>
          </a:p>
          <a:p>
            <a:pPr eaLnBrk="1" hangingPunct="1">
              <a:lnSpc>
                <a:spcPct val="80000"/>
              </a:lnSpc>
              <a:buFont typeface="Wingdings" pitchFamily="2" charset="2"/>
              <a:buNone/>
            </a:pPr>
            <a:r>
              <a:rPr lang="en-US" altLang="zh-TW" sz="2000" dirty="0" smtClean="0"/>
              <a:t>	(a) 1 September 0.38 call expires at 0.0200. </a:t>
            </a:r>
            <a:r>
              <a:rPr lang="en-US" altLang="zh-TW" dirty="0" smtClean="0"/>
              <a:t>	</a:t>
            </a:r>
            <a:r>
              <a:rPr lang="en-US" altLang="zh-TW" sz="2000" dirty="0" smtClean="0"/>
              <a:t> $2,500.00</a:t>
            </a:r>
          </a:p>
          <a:p>
            <a:pPr eaLnBrk="1" hangingPunct="1">
              <a:lnSpc>
                <a:spcPct val="80000"/>
              </a:lnSpc>
              <a:buFont typeface="Wingdings" pitchFamily="2" charset="2"/>
              <a:buNone/>
            </a:pPr>
            <a:r>
              <a:rPr lang="en-US" altLang="zh-TW" sz="2000" dirty="0" smtClean="0"/>
              <a:t>	(b) 1 September put expires at 0. 		             ($1,250.00)</a:t>
            </a:r>
          </a:p>
          <a:p>
            <a:pPr eaLnBrk="1" hangingPunct="1">
              <a:lnSpc>
                <a:spcPct val="80000"/>
              </a:lnSpc>
              <a:buFont typeface="Wingdings" pitchFamily="2" charset="2"/>
              <a:buNone/>
            </a:pPr>
            <a:r>
              <a:rPr lang="en-US" altLang="zh-TW" sz="2000" dirty="0" smtClean="0"/>
              <a:t>	Less initial premium of 0.37 call 			($   587.50)</a:t>
            </a:r>
          </a:p>
          <a:p>
            <a:pPr eaLnBrk="1" hangingPunct="1">
              <a:lnSpc>
                <a:spcPct val="80000"/>
              </a:lnSpc>
              <a:buFont typeface="Wingdings" pitchFamily="2" charset="2"/>
              <a:buNone/>
            </a:pPr>
            <a:r>
              <a:rPr lang="en-US" altLang="zh-TW" sz="2000" dirty="0" smtClean="0"/>
              <a:t>	Plus initial premium of 0.38 call 			 </a:t>
            </a:r>
            <a:r>
              <a:rPr lang="en-US" altLang="zh-TW" sz="2000" u="sng" dirty="0" smtClean="0"/>
              <a:t>$   162.50</a:t>
            </a:r>
            <a:endParaRPr lang="en-US" altLang="zh-TW" sz="2000" dirty="0" smtClean="0"/>
          </a:p>
          <a:p>
            <a:pPr eaLnBrk="1" hangingPunct="1">
              <a:lnSpc>
                <a:spcPct val="80000"/>
              </a:lnSpc>
              <a:buFont typeface="Wingdings" pitchFamily="2" charset="2"/>
              <a:buNone/>
            </a:pPr>
            <a:r>
              <a:rPr lang="en-US" altLang="zh-TW" sz="2000" dirty="0" smtClean="0"/>
              <a:t>	Ending position value (net profit) 		              ($   825.00)</a:t>
            </a:r>
          </a:p>
          <a:p>
            <a:pPr eaLnBrk="1" hangingPunct="1">
              <a:lnSpc>
                <a:spcPct val="80000"/>
              </a:lnSpc>
              <a:buFont typeface="Wingdings" pitchFamily="2" charset="2"/>
              <a:buNone/>
            </a:pPr>
            <a:endParaRPr lang="en-US" altLang="zh-TW" sz="2000" dirty="0" smtClean="0"/>
          </a:p>
        </p:txBody>
      </p:sp>
      <p:sp>
        <p:nvSpPr>
          <p:cNvPr id="40964" name="Slide Number Placeholder 3"/>
          <p:cNvSpPr>
            <a:spLocks noGrp="1"/>
          </p:cNvSpPr>
          <p:nvPr>
            <p:ph type="sldNum" sz="quarter" idx="4294967295"/>
          </p:nvPr>
        </p:nvSpPr>
        <p:spPr>
          <a:xfrm>
            <a:off x="76200" y="6638075"/>
            <a:ext cx="2133600" cy="365125"/>
          </a:xfrm>
          <a:prstGeom prst="rect">
            <a:avLst/>
          </a:prstGeom>
          <a:noFill/>
        </p:spPr>
        <p:txBody>
          <a:bodyPr/>
          <a:lstStyle/>
          <a:p>
            <a:fld id="{A6E60ECC-39C8-49F6-95AA-AE9B4C447FDB}" type="slidenum">
              <a:rPr lang="en-US" altLang="zh-TW" sz="1400" b="1">
                <a:solidFill>
                  <a:schemeClr val="accent6">
                    <a:lumMod val="20000"/>
                    <a:lumOff val="80000"/>
                  </a:schemeClr>
                </a:solidFill>
                <a:latin typeface="Times New Roman" pitchFamily="18" charset="0"/>
                <a:cs typeface="Times New Roman" pitchFamily="18" charset="0"/>
              </a:rPr>
              <a:pPr/>
              <a:t>46</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Rot="1" noChangeArrowheads="1"/>
          </p:cNvSpPr>
          <p:nvPr>
            <p:ph idx="1"/>
          </p:nvPr>
        </p:nvSpPr>
        <p:spPr>
          <a:xfrm>
            <a:off x="250825" y="1196975"/>
            <a:ext cx="8713788" cy="5400675"/>
          </a:xfrm>
        </p:spPr>
        <p:txBody>
          <a:bodyPr/>
          <a:lstStyle/>
          <a:p>
            <a:pPr eaLnBrk="1" hangingPunct="1">
              <a:lnSpc>
                <a:spcPct val="90000"/>
              </a:lnSpc>
              <a:buFont typeface="Wingdings" pitchFamily="2" charset="2"/>
              <a:buNone/>
            </a:pPr>
            <a:r>
              <a:rPr lang="en-US" altLang="zh-TW" i="1" dirty="0" smtClean="0"/>
              <a:t>Summary: </a:t>
            </a:r>
            <a:endParaRPr lang="en-US" altLang="zh-TW" dirty="0" smtClean="0"/>
          </a:p>
          <a:p>
            <a:pPr eaLnBrk="1" hangingPunct="1">
              <a:lnSpc>
                <a:spcPct val="90000"/>
              </a:lnSpc>
              <a:buFont typeface="Wingdings" pitchFamily="2" charset="2"/>
              <a:buNone/>
            </a:pPr>
            <a:endParaRPr lang="en-US" altLang="zh-TW" dirty="0" smtClean="0"/>
          </a:p>
          <a:p>
            <a:pPr eaLnBrk="1" hangingPunct="1">
              <a:lnSpc>
                <a:spcPct val="90000"/>
              </a:lnSpc>
              <a:buFont typeface="Wingdings" pitchFamily="2" charset="2"/>
              <a:buNone/>
            </a:pPr>
            <a:r>
              <a:rPr lang="en-US" altLang="zh-TW" dirty="0" smtClean="0"/>
              <a:t>Maximum profit potential: $825.00, result 2. </a:t>
            </a:r>
          </a:p>
          <a:p>
            <a:pPr eaLnBrk="1" hangingPunct="1">
              <a:lnSpc>
                <a:spcPct val="90000"/>
              </a:lnSpc>
              <a:buFont typeface="Wingdings" pitchFamily="2" charset="2"/>
              <a:buNone/>
            </a:pPr>
            <a:r>
              <a:rPr lang="en-US" altLang="zh-TW" dirty="0" smtClean="0"/>
              <a:t>Maximum loss potential: $425.00, result 1. </a:t>
            </a:r>
          </a:p>
          <a:p>
            <a:pPr eaLnBrk="1" hangingPunct="1">
              <a:lnSpc>
                <a:spcPct val="90000"/>
              </a:lnSpc>
              <a:buFont typeface="Wingdings" pitchFamily="2" charset="2"/>
              <a:buNone/>
            </a:pPr>
            <a:r>
              <a:rPr lang="en-US" altLang="zh-TW" dirty="0" smtClean="0"/>
              <a:t>Breakeven point: 0.3734.</a:t>
            </a:r>
            <a:endParaRPr lang="en-US" altLang="zh-TW" baseline="30000" dirty="0" smtClean="0"/>
          </a:p>
          <a:p>
            <a:pPr eaLnBrk="1" hangingPunct="1">
              <a:lnSpc>
                <a:spcPct val="90000"/>
              </a:lnSpc>
              <a:buFont typeface="Wingdings" pitchFamily="2" charset="2"/>
              <a:buNone/>
            </a:pPr>
            <a:r>
              <a:rPr lang="en-US" altLang="zh-TW" dirty="0" smtClean="0"/>
              <a:t>Effect of time decay: mixed. positive if price is at high end of range and negative if at low end. </a:t>
            </a:r>
          </a:p>
        </p:txBody>
      </p:sp>
      <p:sp>
        <p:nvSpPr>
          <p:cNvPr id="41988" name="Slide Number Placeholder 3"/>
          <p:cNvSpPr>
            <a:spLocks noGrp="1"/>
          </p:cNvSpPr>
          <p:nvPr>
            <p:ph type="sldNum" sz="quarter" idx="4294967295"/>
          </p:nvPr>
        </p:nvSpPr>
        <p:spPr>
          <a:xfrm>
            <a:off x="76200" y="6638075"/>
            <a:ext cx="2133600" cy="365125"/>
          </a:xfrm>
          <a:prstGeom prst="rect">
            <a:avLst/>
          </a:prstGeom>
          <a:noFill/>
        </p:spPr>
        <p:txBody>
          <a:bodyPr/>
          <a:lstStyle/>
          <a:p>
            <a:fld id="{482585B0-F107-491D-ACAD-9CEED8F1CE7E}" type="slidenum">
              <a:rPr lang="en-US" altLang="zh-TW" sz="1400" b="1">
                <a:solidFill>
                  <a:schemeClr val="accent6">
                    <a:lumMod val="20000"/>
                    <a:lumOff val="80000"/>
                  </a:schemeClr>
                </a:solidFill>
                <a:latin typeface="Times New Roman" pitchFamily="18" charset="0"/>
                <a:cs typeface="Times New Roman" pitchFamily="18" charset="0"/>
              </a:rPr>
              <a:pPr/>
              <a:t>47</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16.3.8 Short Vertical (Bear) Spread</a:t>
            </a:r>
            <a:endParaRPr lang="zh-TW" altLang="en-US" dirty="0"/>
          </a:p>
        </p:txBody>
      </p:sp>
      <p:sp>
        <p:nvSpPr>
          <p:cNvPr id="3" name="Content Placeholder 2"/>
          <p:cNvSpPr>
            <a:spLocks noGrp="1"/>
          </p:cNvSpPr>
          <p:nvPr>
            <p:ph idx="1"/>
          </p:nvPr>
        </p:nvSpPr>
        <p:spPr/>
        <p:txBody>
          <a:bodyPr/>
          <a:lstStyle/>
          <a:p>
            <a:r>
              <a:rPr lang="en-US" altLang="zh-TW" dirty="0" smtClean="0"/>
              <a:t>The </a:t>
            </a:r>
            <a:r>
              <a:rPr lang="en-US" altLang="zh-TW" b="1" dirty="0" smtClean="0"/>
              <a:t>short vertical spread</a:t>
            </a:r>
            <a:r>
              <a:rPr lang="en-US" altLang="zh-TW" dirty="0" smtClean="0"/>
              <a:t> is simply the reverse of the corresponding long position.  </a:t>
            </a:r>
          </a:p>
          <a:p>
            <a:r>
              <a:rPr lang="en-US" altLang="zh-TW" dirty="0" smtClean="0"/>
              <a:t>That is, an investor buys a high-exercise-price call (or put) and sells a low-exercise-price call (or put), both having the same time to expiration left. </a:t>
            </a:r>
          </a:p>
          <a:p>
            <a:r>
              <a:rPr lang="en-US" altLang="zh-TW" dirty="0" smtClean="0"/>
              <a:t> As the more common name for this type of option position is bear spread, it is easy to infer the type of market sentiment consistent with this position.  </a:t>
            </a:r>
          </a:p>
          <a:p>
            <a:r>
              <a:rPr lang="en-US" altLang="zh-TW" dirty="0" smtClean="0"/>
              <a:t>The profit profile for the short vertical spread is seen in Figure 16.11.</a:t>
            </a:r>
          </a:p>
          <a:p>
            <a:r>
              <a:rPr lang="en-US" altLang="zh-TW" dirty="0" smtClean="0"/>
              <a:t>The following summarizes the basic risk–return features for the profit profile of a short-vertical-spread position.</a:t>
            </a:r>
            <a:endParaRPr lang="zh-TW" altLang="zh-TW" dirty="0" smtClean="0"/>
          </a:p>
          <a:p>
            <a:endParaRPr lang="en-US" altLang="zh-TW" dirty="0" smtClean="0"/>
          </a:p>
          <a:p>
            <a:r>
              <a:rPr lang="en-US" altLang="zh-TW" dirty="0" smtClean="0"/>
              <a:t>Profit potential: limited (down to ).</a:t>
            </a:r>
            <a:r>
              <a:rPr lang="en-US" altLang="zh-TW" i="1" dirty="0" smtClean="0"/>
              <a:t> </a:t>
            </a:r>
            <a:endParaRPr lang="zh-TW" altLang="zh-TW" dirty="0" smtClean="0"/>
          </a:p>
          <a:p>
            <a:r>
              <a:rPr lang="en-US" altLang="zh-TW" dirty="0" smtClean="0"/>
              <a:t>Loss potential: limited (up to ). </a:t>
            </a:r>
            <a:endParaRPr lang="zh-TW" altLang="zh-TW" dirty="0" smtClean="0"/>
          </a:p>
          <a:p>
            <a:r>
              <a:rPr lang="en-US" altLang="zh-TW" dirty="0" smtClean="0"/>
              <a:t>Effect of time decay: mixed (opposite to that of long vertical spread). </a:t>
            </a:r>
            <a:endParaRPr lang="zh-TW" altLang="zh-TW" dirty="0" smtClean="0"/>
          </a:p>
          <a:p>
            <a:r>
              <a:rPr lang="en-US" altLang="zh-TW" dirty="0" smtClean="0"/>
              <a:t>Market sentiment: mildly bearish.</a:t>
            </a:r>
            <a:endParaRPr lang="zh-TW" altLang="zh-TW" dirty="0" smtClean="0"/>
          </a:p>
          <a:p>
            <a:endParaRPr lang="zh-TW" altLang="zh-TW"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48</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Rot="1" noChangeArrowheads="1"/>
          </p:cNvSpPr>
          <p:nvPr>
            <p:ph idx="1"/>
          </p:nvPr>
        </p:nvSpPr>
        <p:spPr>
          <a:xfrm>
            <a:off x="179512" y="476672"/>
            <a:ext cx="8713788" cy="5400675"/>
          </a:xfrm>
        </p:spPr>
        <p:txBody>
          <a:bodyPr>
            <a:normAutofit/>
          </a:bodyPr>
          <a:lstStyle/>
          <a:p>
            <a:pPr eaLnBrk="1" hangingPunct="1">
              <a:buFont typeface="Wingdings" pitchFamily="2" charset="2"/>
              <a:buNone/>
            </a:pPr>
            <a:r>
              <a:rPr lang="en-US" altLang="zh-TW" sz="1600" dirty="0" smtClean="0"/>
              <a:t>Figure 16.11 Profit Profile for a Short Vertical Spread</a:t>
            </a:r>
          </a:p>
        </p:txBody>
      </p:sp>
      <p:sp>
        <p:nvSpPr>
          <p:cNvPr id="43014" name="Slide Number Placeholder 5"/>
          <p:cNvSpPr>
            <a:spLocks noGrp="1"/>
          </p:cNvSpPr>
          <p:nvPr>
            <p:ph type="sldNum" sz="quarter" idx="4294967295"/>
          </p:nvPr>
        </p:nvSpPr>
        <p:spPr>
          <a:xfrm>
            <a:off x="76200" y="6638075"/>
            <a:ext cx="2133600" cy="365125"/>
          </a:xfrm>
          <a:prstGeom prst="rect">
            <a:avLst/>
          </a:prstGeom>
          <a:noFill/>
        </p:spPr>
        <p:txBody>
          <a:bodyPr/>
          <a:lstStyle/>
          <a:p>
            <a:fld id="{069851CA-C0AE-4D44-8F51-ED08B917791D}" type="slidenum">
              <a:rPr lang="en-US" altLang="zh-TW" sz="1400" b="1">
                <a:solidFill>
                  <a:schemeClr val="accent6">
                    <a:lumMod val="20000"/>
                    <a:lumOff val="80000"/>
                  </a:schemeClr>
                </a:solidFill>
                <a:latin typeface="Times New Roman" pitchFamily="18" charset="0"/>
                <a:cs typeface="Times New Roman" pitchFamily="18" charset="0"/>
              </a:rPr>
              <a:pPr/>
              <a:t>49</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43012" name="Rectangle 5"/>
          <p:cNvSpPr>
            <a:spLocks noChangeArrowheads="1"/>
          </p:cNvSpPr>
          <p:nvPr/>
        </p:nvSpPr>
        <p:spPr bwMode="auto">
          <a:xfrm>
            <a:off x="0" y="1752600"/>
            <a:ext cx="9144000" cy="0"/>
          </a:xfrm>
          <a:prstGeom prst="rect">
            <a:avLst/>
          </a:prstGeom>
          <a:noFill/>
          <a:ln w="9525">
            <a:noFill/>
            <a:miter lim="800000"/>
            <a:headEnd/>
            <a:tailEnd/>
          </a:ln>
        </p:spPr>
        <p:txBody>
          <a:bodyPr wrap="none" anchor="ctr">
            <a:spAutoFit/>
          </a:bodyPr>
          <a:lstStyle/>
          <a:p>
            <a:endParaRPr lang="en-US"/>
          </a:p>
        </p:txBody>
      </p:sp>
      <p:pic>
        <p:nvPicPr>
          <p:cNvPr id="43013" name="Picture 4" descr="page 476"/>
          <p:cNvPicPr>
            <a:picLocks noChangeAspect="1" noChangeArrowheads="1"/>
          </p:cNvPicPr>
          <p:nvPr/>
        </p:nvPicPr>
        <p:blipFill>
          <a:blip r:embed="rId2" cstate="print"/>
          <a:srcRect l="5769" t="15294" r="7692"/>
          <a:stretch>
            <a:fillRect/>
          </a:stretch>
        </p:blipFill>
        <p:spPr bwMode="auto">
          <a:xfrm>
            <a:off x="827584" y="1196752"/>
            <a:ext cx="6913562" cy="460851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Rot="1" noChangeArrowheads="1"/>
          </p:cNvSpPr>
          <p:nvPr>
            <p:ph idx="1"/>
          </p:nvPr>
        </p:nvSpPr>
        <p:spPr>
          <a:xfrm>
            <a:off x="179512" y="1700809"/>
            <a:ext cx="8892480" cy="4896543"/>
          </a:xfrm>
        </p:spPr>
        <p:txBody>
          <a:bodyPr>
            <a:normAutofit/>
          </a:bodyPr>
          <a:lstStyle/>
          <a:p>
            <a:pPr eaLnBrk="1" hangingPunct="1">
              <a:lnSpc>
                <a:spcPct val="90000"/>
              </a:lnSpc>
            </a:pPr>
            <a:r>
              <a:rPr lang="en-US" altLang="zh-TW" dirty="0" smtClean="0"/>
              <a:t>A </a:t>
            </a:r>
            <a:r>
              <a:rPr lang="en-US" altLang="zh-TW" b="1" dirty="0" smtClean="0"/>
              <a:t>call option </a:t>
            </a:r>
            <a:r>
              <a:rPr lang="en-US" altLang="zh-TW" dirty="0" smtClean="0"/>
              <a:t>gives its owner the right to buy the underlying asset while a </a:t>
            </a:r>
            <a:r>
              <a:rPr lang="en-US" altLang="zh-TW" b="1" dirty="0" smtClean="0"/>
              <a:t>put option </a:t>
            </a:r>
            <a:r>
              <a:rPr lang="en-US" altLang="zh-TW" dirty="0" smtClean="0"/>
              <a:t>conveys to its holder the right to sell the underlying asset.</a:t>
            </a:r>
          </a:p>
          <a:p>
            <a:pPr eaLnBrk="1" hangingPunct="1">
              <a:lnSpc>
                <a:spcPct val="90000"/>
              </a:lnSpc>
            </a:pPr>
            <a:endParaRPr lang="en-US" dirty="0" smtClean="0"/>
          </a:p>
          <a:p>
            <a:pPr>
              <a:lnSpc>
                <a:spcPct val="90000"/>
              </a:lnSpc>
            </a:pPr>
            <a:r>
              <a:rPr lang="en-US" altLang="zh-TW" dirty="0" smtClean="0"/>
              <a:t>An option is specified by five essential parts:</a:t>
            </a:r>
          </a:p>
          <a:p>
            <a:pPr>
              <a:lnSpc>
                <a:spcPct val="90000"/>
              </a:lnSpc>
              <a:buFont typeface="Wingdings" pitchFamily="2" charset="2"/>
              <a:buNone/>
            </a:pPr>
            <a:r>
              <a:rPr lang="en-US" altLang="zh-TW" dirty="0" smtClean="0"/>
              <a:t>	(1) The type (call or put)</a:t>
            </a:r>
          </a:p>
          <a:p>
            <a:pPr>
              <a:lnSpc>
                <a:spcPct val="90000"/>
              </a:lnSpc>
              <a:buFont typeface="Wingdings" pitchFamily="2" charset="2"/>
              <a:buNone/>
            </a:pPr>
            <a:r>
              <a:rPr lang="en-US" altLang="zh-TW" dirty="0" smtClean="0"/>
              <a:t>	(2) The underlying asset</a:t>
            </a:r>
          </a:p>
          <a:p>
            <a:pPr>
              <a:lnSpc>
                <a:spcPct val="90000"/>
              </a:lnSpc>
              <a:buFont typeface="Wingdings" pitchFamily="2" charset="2"/>
              <a:buNone/>
            </a:pPr>
            <a:r>
              <a:rPr lang="en-US" altLang="zh-TW" dirty="0" smtClean="0"/>
              <a:t>	(3) The exercise price</a:t>
            </a:r>
          </a:p>
          <a:p>
            <a:pPr>
              <a:lnSpc>
                <a:spcPct val="90000"/>
              </a:lnSpc>
              <a:buFont typeface="Wingdings" pitchFamily="2" charset="2"/>
              <a:buNone/>
            </a:pPr>
            <a:r>
              <a:rPr lang="en-US" altLang="zh-TW" dirty="0" smtClean="0"/>
              <a:t>	(4) The expiration date</a:t>
            </a:r>
          </a:p>
          <a:p>
            <a:pPr>
              <a:lnSpc>
                <a:spcPct val="90000"/>
              </a:lnSpc>
              <a:buFont typeface="Wingdings" pitchFamily="2" charset="2"/>
              <a:buNone/>
            </a:pPr>
            <a:r>
              <a:rPr lang="en-US" altLang="zh-TW" dirty="0" smtClean="0"/>
              <a:t>	(5) The option price</a:t>
            </a:r>
          </a:p>
          <a:p>
            <a:pPr>
              <a:lnSpc>
                <a:spcPct val="90000"/>
              </a:lnSpc>
              <a:buFont typeface="Wingdings" pitchFamily="2" charset="2"/>
              <a:buNone/>
            </a:pPr>
            <a:endParaRPr lang="en-US" altLang="zh-TW" dirty="0" smtClean="0"/>
          </a:p>
          <a:p>
            <a:pPr>
              <a:lnSpc>
                <a:spcPct val="90000"/>
              </a:lnSpc>
            </a:pPr>
            <a:r>
              <a:rPr lang="en-US" altLang="zh-TW" dirty="0" smtClean="0"/>
              <a:t>The </a:t>
            </a:r>
            <a:r>
              <a:rPr lang="en-US" altLang="zh-TW" b="1" dirty="0" smtClean="0"/>
              <a:t>exercise price</a:t>
            </a:r>
            <a:r>
              <a:rPr lang="en-US" altLang="zh-TW" dirty="0" smtClean="0"/>
              <a:t> (also called the </a:t>
            </a:r>
            <a:r>
              <a:rPr lang="en-US" altLang="zh-TW" b="1" dirty="0" smtClean="0"/>
              <a:t>striking price</a:t>
            </a:r>
            <a:r>
              <a:rPr lang="en-US" altLang="zh-TW" dirty="0" smtClean="0"/>
              <a:t>) is the price stated in the option contract at which the call (put) owner can buy (sell) the underlying asset up to the expiration date, the final calendar date on which the option can be traded.</a:t>
            </a:r>
          </a:p>
        </p:txBody>
      </p:sp>
      <p:sp>
        <p:nvSpPr>
          <p:cNvPr id="5" name="Title 4"/>
          <p:cNvSpPr>
            <a:spLocks noGrp="1"/>
          </p:cNvSpPr>
          <p:nvPr>
            <p:ph type="title"/>
          </p:nvPr>
        </p:nvSpPr>
        <p:spPr>
          <a:xfrm>
            <a:off x="464400" y="628997"/>
            <a:ext cx="8229600" cy="639763"/>
          </a:xfrm>
        </p:spPr>
        <p:txBody>
          <a:bodyPr/>
          <a:lstStyle/>
          <a:p>
            <a:pPr algn="ctr"/>
            <a:r>
              <a:rPr lang="en-US" altLang="zh-TW" dirty="0" smtClean="0"/>
              <a:t>16.1.2 Types of Options and Their Characteristics</a:t>
            </a:r>
            <a:endParaRPr lang="zh-TW" altLang="en-US" dirty="0"/>
          </a:p>
        </p:txBody>
      </p:sp>
      <p:sp>
        <p:nvSpPr>
          <p:cNvPr id="13316" name="Slide Number Placeholder 4"/>
          <p:cNvSpPr>
            <a:spLocks noGrp="1"/>
          </p:cNvSpPr>
          <p:nvPr>
            <p:ph type="sldNum" sz="quarter" idx="4294967295"/>
          </p:nvPr>
        </p:nvSpPr>
        <p:spPr>
          <a:xfrm>
            <a:off x="0" y="6637338"/>
            <a:ext cx="2133600" cy="365125"/>
          </a:xfrm>
          <a:prstGeom prst="rect">
            <a:avLst/>
          </a:prstGeom>
          <a:noFill/>
        </p:spPr>
        <p:txBody>
          <a:bodyPr/>
          <a:lstStyle/>
          <a:p>
            <a:fld id="{EFED6B61-F10A-477E-81A5-B486205F5154}" type="slidenum">
              <a:rPr lang="en-US" altLang="zh-TW" sz="1400" b="1">
                <a:solidFill>
                  <a:schemeClr val="accent6">
                    <a:lumMod val="20000"/>
                    <a:lumOff val="80000"/>
                  </a:schemeClr>
                </a:solidFill>
                <a:latin typeface="Times New Roman" pitchFamily="18" charset="0"/>
                <a:cs typeface="Times New Roman" pitchFamily="18" charset="0"/>
              </a:rPr>
              <a:pPr/>
              <a:t>5</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16.3.9 Calendar (Time) Spreads</a:t>
            </a:r>
            <a:endParaRPr lang="zh-TW" altLang="en-US" dirty="0"/>
          </a:p>
        </p:txBody>
      </p:sp>
      <p:sp>
        <p:nvSpPr>
          <p:cNvPr id="3" name="Content Placeholder 2"/>
          <p:cNvSpPr>
            <a:spLocks noGrp="1"/>
          </p:cNvSpPr>
          <p:nvPr>
            <p:ph idx="1"/>
          </p:nvPr>
        </p:nvSpPr>
        <p:spPr>
          <a:xfrm>
            <a:off x="457200" y="1066800"/>
            <a:ext cx="8229600" cy="5386535"/>
          </a:xfrm>
        </p:spPr>
        <p:txBody>
          <a:bodyPr>
            <a:normAutofit/>
          </a:bodyPr>
          <a:lstStyle/>
          <a:p>
            <a:r>
              <a:rPr lang="en-US" altLang="zh-TW" dirty="0" smtClean="0"/>
              <a:t>A </a:t>
            </a:r>
            <a:r>
              <a:rPr lang="en-US" altLang="zh-TW" b="1" dirty="0" smtClean="0"/>
              <a:t>calendar spread</a:t>
            </a:r>
            <a:r>
              <a:rPr lang="en-US" altLang="zh-TW" dirty="0" smtClean="0"/>
              <a:t> (also called a </a:t>
            </a:r>
            <a:r>
              <a:rPr lang="en-US" altLang="zh-TW" b="1" dirty="0" smtClean="0"/>
              <a:t>time</a:t>
            </a:r>
            <a:r>
              <a:rPr lang="en-US" altLang="zh-TW" dirty="0" smtClean="0"/>
              <a:t> or </a:t>
            </a:r>
            <a:r>
              <a:rPr lang="en-US" altLang="zh-TW" b="1" dirty="0" smtClean="0"/>
              <a:t>horizontal spread</a:t>
            </a:r>
            <a:r>
              <a:rPr lang="en-US" altLang="zh-TW" dirty="0" smtClean="0"/>
              <a:t>) consists of the sale of one option and the simultaneous purchase of another option with the same exercise price but a longer term to maturity.  </a:t>
            </a:r>
          </a:p>
          <a:p>
            <a:r>
              <a:rPr lang="en-US" altLang="zh-TW" dirty="0" smtClean="0"/>
              <a:t>The objective of the calendar spread is to capture the faster erosion in the time-premium portion of the shorted nearer-term-to-maturity option.</a:t>
            </a:r>
          </a:p>
          <a:p>
            <a:r>
              <a:rPr lang="zh-TW" altLang="zh-TW" dirty="0" smtClean="0"/>
              <a:t> </a:t>
            </a:r>
            <a:r>
              <a:rPr lang="en-US" altLang="zh-TW" dirty="0" smtClean="0"/>
              <a:t>Figure 16.12 displays the calendar spread’s profit profile and related risk–return attributes. </a:t>
            </a:r>
          </a:p>
          <a:p>
            <a:r>
              <a:rPr lang="en-US" altLang="zh-TW" dirty="0" smtClean="0"/>
              <a:t>The following summarizes the basic risk–return features for the profit profile of a neutral calendar- spread position.</a:t>
            </a:r>
          </a:p>
          <a:p>
            <a:endParaRPr lang="en-US" altLang="zh-TW" dirty="0" smtClean="0"/>
          </a:p>
          <a:p>
            <a:r>
              <a:rPr lang="en-US" altLang="zh-TW" dirty="0" smtClean="0"/>
              <a:t>Profit potential: limited. </a:t>
            </a:r>
            <a:endParaRPr lang="zh-TW" altLang="zh-TW" dirty="0" smtClean="0"/>
          </a:p>
          <a:p>
            <a:r>
              <a:rPr lang="en-US" altLang="zh-TW" dirty="0" smtClean="0"/>
              <a:t>Loss potential: limited (to original cost of position). </a:t>
            </a:r>
            <a:endParaRPr lang="zh-TW" altLang="zh-TW" dirty="0" smtClean="0"/>
          </a:p>
          <a:p>
            <a:r>
              <a:rPr lang="en-US" altLang="zh-TW" dirty="0" smtClean="0"/>
              <a:t>Effect of time decay: positive. (Option sold loses value faster than option bought.) </a:t>
            </a:r>
            <a:endParaRPr lang="zh-TW" altLang="zh-TW" dirty="0" smtClean="0"/>
          </a:p>
          <a:p>
            <a:r>
              <a:rPr lang="en-US" altLang="zh-TW" dirty="0" smtClean="0"/>
              <a:t>Market sentiment: neutral.</a:t>
            </a:r>
            <a:endParaRPr lang="zh-TW" altLang="zh-TW" dirty="0" smtClean="0"/>
          </a:p>
          <a:p>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50</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Rot="1" noChangeArrowheads="1"/>
          </p:cNvSpPr>
          <p:nvPr>
            <p:ph idx="1"/>
          </p:nvPr>
        </p:nvSpPr>
        <p:spPr>
          <a:xfrm>
            <a:off x="251520" y="404664"/>
            <a:ext cx="8713787" cy="5400675"/>
          </a:xfrm>
        </p:spPr>
        <p:txBody>
          <a:bodyPr>
            <a:normAutofit/>
          </a:bodyPr>
          <a:lstStyle/>
          <a:p>
            <a:pPr eaLnBrk="1" hangingPunct="1">
              <a:buFont typeface="Wingdings" pitchFamily="2" charset="2"/>
              <a:buNone/>
            </a:pPr>
            <a:r>
              <a:rPr lang="en-US" altLang="zh-TW" sz="1600" dirty="0" smtClean="0"/>
              <a:t>Figure 16.12 Profit Profile for a Neutral Calendar Spread</a:t>
            </a:r>
          </a:p>
        </p:txBody>
      </p:sp>
      <p:sp>
        <p:nvSpPr>
          <p:cNvPr id="44038" name="Slide Number Placeholder 5"/>
          <p:cNvSpPr>
            <a:spLocks noGrp="1"/>
          </p:cNvSpPr>
          <p:nvPr>
            <p:ph type="sldNum" sz="quarter" idx="4294967295"/>
          </p:nvPr>
        </p:nvSpPr>
        <p:spPr>
          <a:xfrm>
            <a:off x="76200" y="6638075"/>
            <a:ext cx="2133600" cy="365125"/>
          </a:xfrm>
          <a:prstGeom prst="rect">
            <a:avLst/>
          </a:prstGeom>
          <a:noFill/>
        </p:spPr>
        <p:txBody>
          <a:bodyPr/>
          <a:lstStyle/>
          <a:p>
            <a:fld id="{C3686D8B-2860-4BB6-86A1-7B886EF0CE23}" type="slidenum">
              <a:rPr lang="en-US" altLang="zh-TW" sz="1400" b="1">
                <a:solidFill>
                  <a:schemeClr val="accent6">
                    <a:lumMod val="20000"/>
                    <a:lumOff val="80000"/>
                  </a:schemeClr>
                </a:solidFill>
                <a:latin typeface="Times New Roman" pitchFamily="18" charset="0"/>
                <a:cs typeface="Times New Roman" pitchFamily="18" charset="0"/>
              </a:rPr>
              <a:pPr/>
              <a:t>51</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4403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4037" name="Picture 4" descr="page 477"/>
          <p:cNvPicPr>
            <a:picLocks noChangeAspect="1" noChangeArrowheads="1"/>
          </p:cNvPicPr>
          <p:nvPr/>
        </p:nvPicPr>
        <p:blipFill>
          <a:blip r:embed="rId2" cstate="print"/>
          <a:srcRect t="16231"/>
          <a:stretch>
            <a:fillRect/>
          </a:stretch>
        </p:blipFill>
        <p:spPr bwMode="auto">
          <a:xfrm>
            <a:off x="899592" y="1124744"/>
            <a:ext cx="7416800" cy="474345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556989"/>
            <a:ext cx="8229600" cy="639763"/>
          </a:xfrm>
        </p:spPr>
        <p:txBody>
          <a:bodyPr/>
          <a:lstStyle/>
          <a:p>
            <a:pPr algn="ctr"/>
            <a:r>
              <a:rPr lang="en-US" altLang="zh-TW" dirty="0" smtClean="0"/>
              <a:t>16.4 Excel Approach to Analyze the Option Strategies</a:t>
            </a:r>
            <a:endParaRPr lang="zh-TW" altLang="en-US" dirty="0"/>
          </a:p>
        </p:txBody>
      </p:sp>
      <p:sp>
        <p:nvSpPr>
          <p:cNvPr id="3" name="Content Placeholder 2"/>
          <p:cNvSpPr>
            <a:spLocks noGrp="1"/>
          </p:cNvSpPr>
          <p:nvPr>
            <p:ph idx="1"/>
          </p:nvPr>
        </p:nvSpPr>
        <p:spPr>
          <a:xfrm>
            <a:off x="457200" y="1484784"/>
            <a:ext cx="8229600" cy="4569373"/>
          </a:xfrm>
        </p:spPr>
        <p:txBody>
          <a:bodyPr/>
          <a:lstStyle/>
          <a:p>
            <a:r>
              <a:rPr lang="en-US" altLang="zh-TW" dirty="0" smtClean="0"/>
              <a:t>We use the data below to analyze seven option strategies. </a:t>
            </a:r>
          </a:p>
          <a:p>
            <a:r>
              <a:rPr lang="en-US" altLang="zh-TW" dirty="0" smtClean="0"/>
              <a:t>Below is the information published on March 29, 2011 for all options that will expire in April 2011.  </a:t>
            </a:r>
          </a:p>
          <a:p>
            <a:r>
              <a:rPr lang="en-US" altLang="zh-TW" dirty="0" smtClean="0"/>
              <a:t>JNJ stock closed at $59.38 on March 29, 2011.</a:t>
            </a:r>
            <a:endParaRPr lang="zh-TW" altLang="zh-TW" dirty="0" smtClean="0"/>
          </a:p>
          <a:p>
            <a:endParaRPr lang="zh-TW" altLang="en-US" dirty="0"/>
          </a:p>
        </p:txBody>
      </p:sp>
      <p:graphicFrame>
        <p:nvGraphicFramePr>
          <p:cNvPr id="4" name="Table 3"/>
          <p:cNvGraphicFramePr>
            <a:graphicFrameLocks noGrp="1"/>
          </p:cNvGraphicFramePr>
          <p:nvPr/>
        </p:nvGraphicFramePr>
        <p:xfrm>
          <a:off x="251519" y="3356994"/>
          <a:ext cx="8568952" cy="3096346"/>
        </p:xfrm>
        <a:graphic>
          <a:graphicData uri="http://schemas.openxmlformats.org/drawingml/2006/table">
            <a:tbl>
              <a:tblPr>
                <a:tableStyleId>{2D5ABB26-0587-4C30-8999-92F81FD0307C}</a:tableStyleId>
              </a:tblPr>
              <a:tblGrid>
                <a:gridCol w="2142238"/>
                <a:gridCol w="2142238"/>
                <a:gridCol w="2142238"/>
                <a:gridCol w="2142238"/>
              </a:tblGrid>
              <a:tr h="272207">
                <a:tc gridSpan="4">
                  <a:txBody>
                    <a:bodyPr/>
                    <a:lstStyle/>
                    <a:p>
                      <a:pPr algn="ctr">
                        <a:spcAft>
                          <a:spcPts val="0"/>
                        </a:spcAft>
                      </a:pPr>
                      <a:r>
                        <a:rPr lang="en-US" sz="1600" dirty="0">
                          <a:solidFill>
                            <a:schemeClr val="accent1"/>
                          </a:solidFill>
                          <a:latin typeface="Times New Roman" pitchFamily="18" charset="0"/>
                          <a:cs typeface="Times New Roman" pitchFamily="18" charset="0"/>
                        </a:rPr>
                        <a:t>Call Option Expiring close April 15, 2011 </a:t>
                      </a:r>
                      <a:endParaRPr lang="zh-TW" sz="1600" dirty="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72207">
                <a:tc>
                  <a:txBody>
                    <a:bodyPr/>
                    <a:lstStyle/>
                    <a:p>
                      <a:pPr algn="ctr">
                        <a:spcAft>
                          <a:spcPts val="0"/>
                        </a:spcAft>
                      </a:pPr>
                      <a:r>
                        <a:rPr lang="en-US" sz="1600">
                          <a:solidFill>
                            <a:schemeClr val="accent1"/>
                          </a:solidFill>
                          <a:latin typeface="Times New Roman" pitchFamily="18" charset="0"/>
                          <a:cs typeface="Times New Roman" pitchFamily="18" charset="0"/>
                        </a:rPr>
                        <a:t>Strike</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Symbol</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Bid</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Ask</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83548">
                <a:tc>
                  <a:txBody>
                    <a:bodyPr/>
                    <a:lstStyle/>
                    <a:p>
                      <a:pPr algn="ctr">
                        <a:spcAft>
                          <a:spcPts val="0"/>
                        </a:spcAft>
                      </a:pPr>
                      <a:r>
                        <a:rPr lang="en-US" sz="1600">
                          <a:solidFill>
                            <a:schemeClr val="accent1"/>
                          </a:solidFill>
                          <a:latin typeface="Times New Roman" pitchFamily="18" charset="0"/>
                          <a:cs typeface="Times New Roman" pitchFamily="18" charset="0"/>
                        </a:rPr>
                        <a:t>35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JNJ110416C00035000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23.95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24.45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83548">
                <a:tc>
                  <a:txBody>
                    <a:bodyPr/>
                    <a:lstStyle/>
                    <a:p>
                      <a:pPr algn="ctr">
                        <a:spcAft>
                          <a:spcPts val="0"/>
                        </a:spcAft>
                      </a:pPr>
                      <a:r>
                        <a:rPr lang="en-US" sz="1600">
                          <a:solidFill>
                            <a:schemeClr val="accent1"/>
                          </a:solidFill>
                          <a:latin typeface="Times New Roman" pitchFamily="18" charset="0"/>
                          <a:cs typeface="Times New Roman" pitchFamily="18" charset="0"/>
                        </a:rPr>
                        <a:t>40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JNJ110416C00040000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18.95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19.35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83548">
                <a:tc>
                  <a:txBody>
                    <a:bodyPr/>
                    <a:lstStyle/>
                    <a:p>
                      <a:pPr algn="ctr">
                        <a:spcAft>
                          <a:spcPts val="0"/>
                        </a:spcAft>
                      </a:pPr>
                      <a:r>
                        <a:rPr lang="en-US" sz="1600">
                          <a:solidFill>
                            <a:schemeClr val="accent1"/>
                          </a:solidFill>
                          <a:latin typeface="Times New Roman" pitchFamily="18" charset="0"/>
                          <a:cs typeface="Times New Roman" pitchFamily="18" charset="0"/>
                        </a:rPr>
                        <a:t>45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dirty="0">
                          <a:solidFill>
                            <a:schemeClr val="accent1"/>
                          </a:solidFill>
                          <a:latin typeface="Times New Roman" pitchFamily="18" charset="0"/>
                          <a:cs typeface="Times New Roman" pitchFamily="18" charset="0"/>
                        </a:rPr>
                        <a:t>JNJ110416C00045000</a:t>
                      </a:r>
                      <a:endParaRPr lang="zh-TW" sz="16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14.15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14.25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83548">
                <a:tc>
                  <a:txBody>
                    <a:bodyPr/>
                    <a:lstStyle/>
                    <a:p>
                      <a:pPr algn="ctr">
                        <a:spcAft>
                          <a:spcPts val="0"/>
                        </a:spcAft>
                      </a:pPr>
                      <a:r>
                        <a:rPr lang="en-US" sz="1600" dirty="0">
                          <a:solidFill>
                            <a:schemeClr val="accent1"/>
                          </a:solidFill>
                          <a:latin typeface="Times New Roman" pitchFamily="18" charset="0"/>
                          <a:cs typeface="Times New Roman" pitchFamily="18" charset="0"/>
                        </a:rPr>
                        <a:t>50</a:t>
                      </a:r>
                      <a:endParaRPr lang="zh-TW" sz="16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JNJ110416C00050000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9.2</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9.35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83548">
                <a:tc>
                  <a:txBody>
                    <a:bodyPr/>
                    <a:lstStyle/>
                    <a:p>
                      <a:pPr algn="ctr">
                        <a:spcAft>
                          <a:spcPts val="0"/>
                        </a:spcAft>
                      </a:pPr>
                      <a:r>
                        <a:rPr lang="en-US" sz="1600">
                          <a:solidFill>
                            <a:schemeClr val="accent1"/>
                          </a:solidFill>
                          <a:latin typeface="Times New Roman" pitchFamily="18" charset="0"/>
                          <a:cs typeface="Times New Roman" pitchFamily="18" charset="0"/>
                        </a:rPr>
                        <a:t>52.5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dirty="0">
                          <a:solidFill>
                            <a:schemeClr val="accent1"/>
                          </a:solidFill>
                          <a:latin typeface="Times New Roman" pitchFamily="18" charset="0"/>
                          <a:cs typeface="Times New Roman" pitchFamily="18" charset="0"/>
                        </a:rPr>
                        <a:t>JNJ110416C00052500</a:t>
                      </a:r>
                      <a:endParaRPr lang="zh-TW" sz="16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6.7</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6.85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83548">
                <a:tc>
                  <a:txBody>
                    <a:bodyPr/>
                    <a:lstStyle/>
                    <a:p>
                      <a:pPr algn="ctr">
                        <a:spcAft>
                          <a:spcPts val="0"/>
                        </a:spcAft>
                      </a:pPr>
                      <a:r>
                        <a:rPr lang="en-US" sz="1600">
                          <a:solidFill>
                            <a:schemeClr val="accent1"/>
                          </a:solidFill>
                          <a:latin typeface="Times New Roman" pitchFamily="18" charset="0"/>
                          <a:cs typeface="Times New Roman" pitchFamily="18" charset="0"/>
                        </a:rPr>
                        <a:t>55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JNJ110416C00055000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4.2</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4.3</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83548">
                <a:tc>
                  <a:txBody>
                    <a:bodyPr/>
                    <a:lstStyle/>
                    <a:p>
                      <a:pPr algn="ctr">
                        <a:spcAft>
                          <a:spcPts val="0"/>
                        </a:spcAft>
                      </a:pPr>
                      <a:r>
                        <a:rPr lang="en-US" sz="1600">
                          <a:solidFill>
                            <a:schemeClr val="accent1"/>
                          </a:solidFill>
                          <a:latin typeface="Times New Roman" pitchFamily="18" charset="0"/>
                          <a:cs typeface="Times New Roman" pitchFamily="18" charset="0"/>
                        </a:rPr>
                        <a:t>57.5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JNJ110416C00057500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1.89</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1.94</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83548">
                <a:tc>
                  <a:txBody>
                    <a:bodyPr/>
                    <a:lstStyle/>
                    <a:p>
                      <a:pPr algn="ctr">
                        <a:spcAft>
                          <a:spcPts val="0"/>
                        </a:spcAft>
                      </a:pPr>
                      <a:r>
                        <a:rPr lang="en-US" sz="1600">
                          <a:solidFill>
                            <a:schemeClr val="accent1"/>
                          </a:solidFill>
                          <a:latin typeface="Times New Roman" pitchFamily="18" charset="0"/>
                          <a:cs typeface="Times New Roman" pitchFamily="18" charset="0"/>
                        </a:rPr>
                        <a:t>60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JNJ110416C00060000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0.3</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0.31</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83548">
                <a:tc>
                  <a:txBody>
                    <a:bodyPr/>
                    <a:lstStyle/>
                    <a:p>
                      <a:pPr algn="ctr">
                        <a:spcAft>
                          <a:spcPts val="0"/>
                        </a:spcAft>
                      </a:pPr>
                      <a:r>
                        <a:rPr lang="en-US" sz="1600">
                          <a:solidFill>
                            <a:schemeClr val="accent1"/>
                          </a:solidFill>
                          <a:latin typeface="Times New Roman" pitchFamily="18" charset="0"/>
                          <a:cs typeface="Times New Roman" pitchFamily="18" charset="0"/>
                        </a:rPr>
                        <a:t>62.5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JNJ110416C00062500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0.03</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dirty="0">
                          <a:solidFill>
                            <a:schemeClr val="accent1"/>
                          </a:solidFill>
                          <a:latin typeface="Times New Roman" pitchFamily="18" charset="0"/>
                          <a:cs typeface="Times New Roman" pitchFamily="18" charset="0"/>
                        </a:rPr>
                        <a:t>0.04</a:t>
                      </a:r>
                      <a:endParaRPr lang="zh-TW" sz="16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sp>
        <p:nvSpPr>
          <p:cNvPr id="5" name="TextBox 4"/>
          <p:cNvSpPr txBox="1"/>
          <p:nvPr/>
        </p:nvSpPr>
        <p:spPr>
          <a:xfrm>
            <a:off x="251520" y="2924944"/>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16.6 Call and Put Option Quotes</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for JNJ at March29,2011</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6"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52</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692696"/>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16.6 Call and Put Option Quotes</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for JNJ at March29,2011 (continued)</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graphicFrame>
        <p:nvGraphicFramePr>
          <p:cNvPr id="5" name="Table 4"/>
          <p:cNvGraphicFramePr>
            <a:graphicFrameLocks noGrp="1"/>
          </p:cNvGraphicFramePr>
          <p:nvPr/>
        </p:nvGraphicFramePr>
        <p:xfrm>
          <a:off x="611560" y="1412776"/>
          <a:ext cx="7992888" cy="3240360"/>
        </p:xfrm>
        <a:graphic>
          <a:graphicData uri="http://schemas.openxmlformats.org/drawingml/2006/table">
            <a:tbl>
              <a:tblPr>
                <a:tableStyleId>{2D5ABB26-0587-4C30-8999-92F81FD0307C}</a:tableStyleId>
              </a:tblPr>
              <a:tblGrid>
                <a:gridCol w="1998222"/>
                <a:gridCol w="1998222"/>
                <a:gridCol w="1998222"/>
                <a:gridCol w="1998222"/>
              </a:tblGrid>
              <a:tr h="521063">
                <a:tc gridSpan="4">
                  <a:txBody>
                    <a:bodyPr/>
                    <a:lstStyle/>
                    <a:p>
                      <a:pPr algn="ctr">
                        <a:spcAft>
                          <a:spcPts val="0"/>
                        </a:spcAft>
                      </a:pPr>
                      <a:endParaRPr lang="zh-TW" sz="1600" dirty="0">
                        <a:solidFill>
                          <a:schemeClr val="accent1"/>
                        </a:solidFill>
                        <a:latin typeface="Times New Roman" pitchFamily="18" charset="0"/>
                        <a:cs typeface="Times New Roman" pitchFamily="18" charset="0"/>
                      </a:endParaRPr>
                    </a:p>
                    <a:p>
                      <a:pPr algn="ctr">
                        <a:spcAft>
                          <a:spcPts val="0"/>
                        </a:spcAft>
                      </a:pPr>
                      <a:r>
                        <a:rPr lang="en-US" sz="1600" dirty="0">
                          <a:solidFill>
                            <a:schemeClr val="accent1"/>
                          </a:solidFill>
                          <a:latin typeface="Times New Roman" pitchFamily="18" charset="0"/>
                          <a:cs typeface="Times New Roman" pitchFamily="18" charset="0"/>
                        </a:rPr>
                        <a:t>Put Option Expiring close April 15, 2011</a:t>
                      </a:r>
                      <a:endParaRPr lang="zh-TW" sz="1600" dirty="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60531">
                <a:tc>
                  <a:txBody>
                    <a:bodyPr/>
                    <a:lstStyle/>
                    <a:p>
                      <a:pPr algn="ctr">
                        <a:spcAft>
                          <a:spcPts val="0"/>
                        </a:spcAft>
                      </a:pPr>
                      <a:r>
                        <a:rPr lang="en-US" sz="1600">
                          <a:solidFill>
                            <a:schemeClr val="accent1"/>
                          </a:solidFill>
                          <a:latin typeface="Times New Roman" pitchFamily="18" charset="0"/>
                          <a:cs typeface="Times New Roman" pitchFamily="18" charset="0"/>
                        </a:rPr>
                        <a:t>Strike</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Symbol</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Bid</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Ask</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71387">
                <a:tc>
                  <a:txBody>
                    <a:bodyPr/>
                    <a:lstStyle/>
                    <a:p>
                      <a:pPr algn="ctr">
                        <a:spcAft>
                          <a:spcPts val="0"/>
                        </a:spcAft>
                      </a:pPr>
                      <a:r>
                        <a:rPr lang="en-US" sz="1600">
                          <a:solidFill>
                            <a:schemeClr val="accent1"/>
                          </a:solidFill>
                          <a:latin typeface="Times New Roman" pitchFamily="18" charset="0"/>
                          <a:cs typeface="Times New Roman" pitchFamily="18" charset="0"/>
                        </a:rPr>
                        <a:t>47.5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JNJ110416P00047500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0.01</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0.04</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98526">
                <a:tc>
                  <a:txBody>
                    <a:bodyPr/>
                    <a:lstStyle/>
                    <a:p>
                      <a:pPr algn="ctr">
                        <a:spcAft>
                          <a:spcPts val="0"/>
                        </a:spcAft>
                      </a:pPr>
                      <a:r>
                        <a:rPr lang="en-US" sz="1600">
                          <a:solidFill>
                            <a:schemeClr val="accent1"/>
                          </a:solidFill>
                          <a:latin typeface="Times New Roman" pitchFamily="18" charset="0"/>
                          <a:cs typeface="Times New Roman" pitchFamily="18" charset="0"/>
                        </a:rPr>
                        <a:t>50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JNJ110416P00050000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0.02</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0.04</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71387">
                <a:tc>
                  <a:txBody>
                    <a:bodyPr/>
                    <a:lstStyle/>
                    <a:p>
                      <a:pPr algn="ctr">
                        <a:spcAft>
                          <a:spcPts val="0"/>
                        </a:spcAft>
                      </a:pPr>
                      <a:r>
                        <a:rPr lang="en-US" sz="1600">
                          <a:solidFill>
                            <a:schemeClr val="accent1"/>
                          </a:solidFill>
                          <a:latin typeface="Times New Roman" pitchFamily="18" charset="0"/>
                          <a:cs typeface="Times New Roman" pitchFamily="18" charset="0"/>
                        </a:rPr>
                        <a:t>52.5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JNJ110416P00052500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0.07</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71387">
                <a:tc>
                  <a:txBody>
                    <a:bodyPr/>
                    <a:lstStyle/>
                    <a:p>
                      <a:pPr algn="ctr">
                        <a:spcAft>
                          <a:spcPts val="0"/>
                        </a:spcAft>
                      </a:pPr>
                      <a:r>
                        <a:rPr lang="en-US" sz="1600">
                          <a:solidFill>
                            <a:schemeClr val="accent1"/>
                          </a:solidFill>
                          <a:latin typeface="Times New Roman" pitchFamily="18" charset="0"/>
                          <a:cs typeface="Times New Roman" pitchFamily="18" charset="0"/>
                        </a:rPr>
                        <a:t>55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JNJ110416P00055000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0.09</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0.1</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71387">
                <a:tc>
                  <a:txBody>
                    <a:bodyPr/>
                    <a:lstStyle/>
                    <a:p>
                      <a:pPr algn="ctr">
                        <a:spcAft>
                          <a:spcPts val="0"/>
                        </a:spcAft>
                      </a:pPr>
                      <a:r>
                        <a:rPr lang="en-US" sz="1600">
                          <a:solidFill>
                            <a:schemeClr val="accent1"/>
                          </a:solidFill>
                          <a:latin typeface="Times New Roman" pitchFamily="18" charset="0"/>
                          <a:cs typeface="Times New Roman" pitchFamily="18" charset="0"/>
                        </a:rPr>
                        <a:t>57.5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JNJ110416P00057500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0.2</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0.22</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71387">
                <a:tc>
                  <a:txBody>
                    <a:bodyPr/>
                    <a:lstStyle/>
                    <a:p>
                      <a:pPr algn="ctr">
                        <a:spcAft>
                          <a:spcPts val="0"/>
                        </a:spcAft>
                      </a:pPr>
                      <a:r>
                        <a:rPr lang="en-US" sz="1600">
                          <a:solidFill>
                            <a:schemeClr val="accent1"/>
                          </a:solidFill>
                          <a:latin typeface="Times New Roman" pitchFamily="18" charset="0"/>
                          <a:cs typeface="Times New Roman" pitchFamily="18" charset="0"/>
                        </a:rPr>
                        <a:t>60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JNJ110416P00060000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1.09</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1.13</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71387">
                <a:tc>
                  <a:txBody>
                    <a:bodyPr/>
                    <a:lstStyle/>
                    <a:p>
                      <a:pPr algn="ctr">
                        <a:spcAft>
                          <a:spcPts val="0"/>
                        </a:spcAft>
                      </a:pPr>
                      <a:r>
                        <a:rPr lang="en-US" sz="1600">
                          <a:solidFill>
                            <a:schemeClr val="accent1"/>
                          </a:solidFill>
                          <a:latin typeface="Times New Roman" pitchFamily="18" charset="0"/>
                          <a:cs typeface="Times New Roman" pitchFamily="18" charset="0"/>
                        </a:rPr>
                        <a:t>62.5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JNJ110416P00062500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3.25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dirty="0">
                          <a:solidFill>
                            <a:schemeClr val="accent1"/>
                          </a:solidFill>
                          <a:latin typeface="Times New Roman" pitchFamily="18" charset="0"/>
                          <a:cs typeface="Times New Roman" pitchFamily="18" charset="0"/>
                        </a:rPr>
                        <a:t>3.4</a:t>
                      </a:r>
                      <a:endParaRPr lang="zh-TW" sz="1600" dirty="0">
                        <a:solidFill>
                          <a:schemeClr val="accent1"/>
                        </a:solidFill>
                        <a:latin typeface="Times New Roman" pitchFamily="18" charset="0"/>
                        <a:ea typeface="新細明體"/>
                        <a:cs typeface="Times New Roman" pitchFamily="18" charset="0"/>
                      </a:endParaRPr>
                    </a:p>
                  </a:txBody>
                  <a:tcPr marL="68580" marR="68580" marT="0" marB="0" anchor="ctr"/>
                </a:tc>
              </a:tr>
              <a:tr h="260531">
                <a:tc>
                  <a:txBody>
                    <a:bodyPr/>
                    <a:lstStyle/>
                    <a:p>
                      <a:pPr algn="ctr">
                        <a:spcAft>
                          <a:spcPts val="0"/>
                        </a:spcAft>
                      </a:pPr>
                      <a:r>
                        <a:rPr lang="en-US" sz="1600">
                          <a:solidFill>
                            <a:schemeClr val="accent1"/>
                          </a:solidFill>
                          <a:latin typeface="Times New Roman" pitchFamily="18" charset="0"/>
                          <a:cs typeface="Times New Roman" pitchFamily="18" charset="0"/>
                        </a:rPr>
                        <a:t>65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JNJ110416P00065000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5.75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5.85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r>
              <a:tr h="271387">
                <a:tc>
                  <a:txBody>
                    <a:bodyPr/>
                    <a:lstStyle/>
                    <a:p>
                      <a:pPr algn="ctr">
                        <a:spcAft>
                          <a:spcPts val="0"/>
                        </a:spcAft>
                      </a:pPr>
                      <a:r>
                        <a:rPr lang="en-US" sz="1600">
                          <a:solidFill>
                            <a:schemeClr val="accent1"/>
                          </a:solidFill>
                          <a:latin typeface="Times New Roman" pitchFamily="18" charset="0"/>
                          <a:cs typeface="Times New Roman" pitchFamily="18" charset="0"/>
                        </a:rPr>
                        <a:t>67.5</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JNJ110416P00067500</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8.2</a:t>
                      </a:r>
                      <a:endParaRPr lang="zh-TW" sz="16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600" dirty="0">
                          <a:solidFill>
                            <a:schemeClr val="accent1"/>
                          </a:solidFill>
                          <a:latin typeface="Times New Roman" pitchFamily="18" charset="0"/>
                          <a:cs typeface="Times New Roman" pitchFamily="18" charset="0"/>
                        </a:rPr>
                        <a:t>8.5</a:t>
                      </a:r>
                      <a:endParaRPr lang="zh-TW" sz="16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sp>
        <p:nvSpPr>
          <p:cNvPr id="6"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53</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16.4.1 Long Straddle</a:t>
            </a:r>
            <a:endParaRPr lang="zh-TW" altLang="en-US" dirty="0"/>
          </a:p>
        </p:txBody>
      </p:sp>
      <p:sp>
        <p:nvSpPr>
          <p:cNvPr id="3" name="Content Placeholder 2"/>
          <p:cNvSpPr>
            <a:spLocks noGrp="1"/>
          </p:cNvSpPr>
          <p:nvPr>
            <p:ph idx="1"/>
          </p:nvPr>
        </p:nvSpPr>
        <p:spPr/>
        <p:txBody>
          <a:bodyPr/>
          <a:lstStyle/>
          <a:p>
            <a:r>
              <a:rPr lang="en-US" altLang="zh-TW" dirty="0" smtClean="0"/>
              <a:t>Assume that an investor expects the volatility of JNJ stock to increase in the future, and then can use a long straddle to profit. </a:t>
            </a:r>
          </a:p>
          <a:p>
            <a:r>
              <a:rPr lang="en-US" altLang="zh-TW" dirty="0" smtClean="0"/>
              <a:t>The investor can purchase a call option and a put option with the same exercise price $60. </a:t>
            </a:r>
          </a:p>
          <a:p>
            <a:r>
              <a:rPr lang="en-US" altLang="zh-TW" dirty="0" smtClean="0"/>
              <a:t>The investor will profit on this type of position as long as the price of the underlying asset moves sufficiently up or down to more than cover the original cost of the option premiums.  </a:t>
            </a:r>
          </a:p>
          <a:p>
            <a:r>
              <a:rPr lang="en-US" altLang="zh-TW" dirty="0" smtClean="0"/>
              <a:t>Let </a:t>
            </a:r>
            <a:r>
              <a:rPr lang="en-US" altLang="zh-TW" i="1" dirty="0" smtClean="0"/>
              <a:t>S</a:t>
            </a:r>
            <a:r>
              <a:rPr lang="en-US" altLang="zh-TW" i="1" baseline="-25000" dirty="0" smtClean="0"/>
              <a:t>0</a:t>
            </a:r>
            <a:r>
              <a:rPr lang="en-US" altLang="zh-TW" i="1" dirty="0" smtClean="0"/>
              <a:t>, S</a:t>
            </a:r>
            <a:r>
              <a:rPr lang="en-US" altLang="zh-TW" i="1" baseline="-25000" dirty="0" smtClean="0"/>
              <a:t>T</a:t>
            </a:r>
            <a:r>
              <a:rPr lang="en-US" altLang="zh-TW" dirty="0" smtClean="0"/>
              <a:t>, and </a:t>
            </a:r>
            <a:r>
              <a:rPr lang="en-US" altLang="zh-TW" i="1" dirty="0" smtClean="0"/>
              <a:t>X</a:t>
            </a:r>
            <a:r>
              <a:rPr lang="en-US" altLang="zh-TW" dirty="0" smtClean="0"/>
              <a:t> denote the stock purchase price, future stock price at the expiration time </a:t>
            </a:r>
            <a:r>
              <a:rPr lang="en-US" altLang="zh-TW" i="1" dirty="0" smtClean="0"/>
              <a:t>T</a:t>
            </a:r>
            <a:r>
              <a:rPr lang="en-US" altLang="zh-TW" dirty="0" smtClean="0"/>
              <a:t>, and the strike price, respectively. </a:t>
            </a:r>
          </a:p>
          <a:p>
            <a:r>
              <a:rPr lang="en-US" altLang="zh-TW" dirty="0" smtClean="0"/>
              <a:t>Given </a:t>
            </a:r>
            <a:r>
              <a:rPr lang="en-US" altLang="zh-TW" i="1" dirty="0" smtClean="0"/>
              <a:t>X</a:t>
            </a:r>
            <a:r>
              <a:rPr lang="en-US" altLang="zh-TW" dirty="0" smtClean="0"/>
              <a:t> = $60, and the premiums for the call option $0.31 and put option $1.13, Table 16.7 shows the values for long straddle at different stock prices at time </a:t>
            </a:r>
            <a:r>
              <a:rPr lang="en-US" altLang="zh-TW" i="1" dirty="0" smtClean="0"/>
              <a:t>T</a:t>
            </a:r>
            <a:r>
              <a:rPr lang="en-US" altLang="zh-TW" dirty="0" smtClean="0"/>
              <a:t>. </a:t>
            </a:r>
          </a:p>
          <a:p>
            <a:r>
              <a:rPr lang="en-US" altLang="zh-TW" dirty="0" smtClean="0"/>
              <a:t>The profit profile of the long straddle position is constructed in Figure 16.13.</a:t>
            </a:r>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54</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55576" y="1052736"/>
          <a:ext cx="7776865" cy="720080"/>
        </p:xfrm>
        <a:graphic>
          <a:graphicData uri="http://schemas.openxmlformats.org/drawingml/2006/table">
            <a:tbl>
              <a:tblPr>
                <a:tableStyleId>{2D5ABB26-0587-4C30-8999-92F81FD0307C}</a:tableStyleId>
              </a:tblPr>
              <a:tblGrid>
                <a:gridCol w="2736304"/>
                <a:gridCol w="1728192"/>
                <a:gridCol w="201623"/>
                <a:gridCol w="1555373"/>
                <a:gridCol w="1555373"/>
              </a:tblGrid>
              <a:tr h="360040">
                <a:tc>
                  <a:txBody>
                    <a:bodyPr/>
                    <a:lstStyle/>
                    <a:p>
                      <a:pPr algn="ctr">
                        <a:spcAft>
                          <a:spcPts val="0"/>
                        </a:spcAft>
                      </a:pPr>
                      <a:r>
                        <a:rPr lang="en-US" sz="1800" dirty="0">
                          <a:solidFill>
                            <a:schemeClr val="accent1"/>
                          </a:solidFill>
                          <a:latin typeface="Times New Roman" pitchFamily="18" charset="0"/>
                          <a:cs typeface="Times New Roman" pitchFamily="18" charset="0"/>
                        </a:rPr>
                        <a:t>Long a call at strike price</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$60.00</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Premium</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60040">
                <a:tc>
                  <a:txBody>
                    <a:bodyPr/>
                    <a:lstStyle/>
                    <a:p>
                      <a:pPr algn="ctr">
                        <a:spcAft>
                          <a:spcPts val="0"/>
                        </a:spcAft>
                      </a:pPr>
                      <a:r>
                        <a:rPr lang="en-US" sz="1800">
                          <a:solidFill>
                            <a:schemeClr val="accent1"/>
                          </a:solidFill>
                          <a:latin typeface="Times New Roman" pitchFamily="18" charset="0"/>
                          <a:cs typeface="Times New Roman" pitchFamily="18" charset="0"/>
                        </a:rPr>
                        <a:t>Long a Put at strike price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Premium</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$1.13</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graphicFrame>
        <p:nvGraphicFramePr>
          <p:cNvPr id="5" name="Table 4"/>
          <p:cNvGraphicFramePr>
            <a:graphicFrameLocks noGrp="1"/>
          </p:cNvGraphicFramePr>
          <p:nvPr/>
        </p:nvGraphicFramePr>
        <p:xfrm>
          <a:off x="755576" y="1916837"/>
          <a:ext cx="7776864" cy="4104451"/>
        </p:xfrm>
        <a:graphic>
          <a:graphicData uri="http://schemas.openxmlformats.org/drawingml/2006/table">
            <a:tbl>
              <a:tblPr>
                <a:tableStyleId>{2D5ABB26-0587-4C30-8999-92F81FD0307C}</a:tableStyleId>
              </a:tblPr>
              <a:tblGrid>
                <a:gridCol w="1112025"/>
                <a:gridCol w="1139460"/>
                <a:gridCol w="1069959"/>
                <a:gridCol w="1104710"/>
                <a:gridCol w="1104710"/>
                <a:gridCol w="1104710"/>
                <a:gridCol w="1141290"/>
              </a:tblGrid>
              <a:tr h="315727">
                <a:tc>
                  <a:txBody>
                    <a:bodyPr/>
                    <a:lstStyle/>
                    <a:p>
                      <a:pPr algn="ctr">
                        <a:spcAft>
                          <a:spcPts val="0"/>
                        </a:spcAft>
                      </a:pPr>
                      <a:r>
                        <a:rPr lang="en-US" sz="1800" dirty="0">
                          <a:solidFill>
                            <a:schemeClr val="accent1"/>
                          </a:solidFill>
                          <a:latin typeface="Times New Roman" pitchFamily="18" charset="0"/>
                          <a:cs typeface="Times New Roman" pitchFamily="18" charset="0"/>
                        </a:rPr>
                        <a:t>Stock</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Long Call (X = $60)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Long Put (X = $60)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Long Straddle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$13.87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$13.56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$11.37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$11.06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$8.87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$8.56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$6.37</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$7.50</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$6.06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$3.87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$3.56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$1.37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−$1.44</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$2.19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$4.69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$3.56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$7.19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$6.06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$70.00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$9.69</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$8.56</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sp>
        <p:nvSpPr>
          <p:cNvPr id="6" name="TextBox 5"/>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16.7 Value of Long Straddle Position at Option Expiration</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7"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55</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45057" name="Picture 1"/>
          <p:cNvPicPr>
            <a:picLocks noChangeAspect="1" noChangeArrowheads="1"/>
          </p:cNvPicPr>
          <p:nvPr/>
        </p:nvPicPr>
        <p:blipFill>
          <a:blip r:embed="rId2" cstate="print"/>
          <a:srcRect/>
          <a:stretch>
            <a:fillRect/>
          </a:stretch>
        </p:blipFill>
        <p:spPr bwMode="auto">
          <a:xfrm>
            <a:off x="251520" y="1340767"/>
            <a:ext cx="8568952" cy="4775405"/>
          </a:xfrm>
          <a:prstGeom prst="rect">
            <a:avLst/>
          </a:prstGeom>
          <a:solidFill>
            <a:srgbClr val="FFFFFF"/>
          </a:solidFill>
          <a:ln w="9525">
            <a:noFill/>
            <a:miter lim="800000"/>
            <a:headEnd/>
            <a:tailEnd/>
          </a:ln>
        </p:spPr>
      </p:pic>
      <p:sp>
        <p:nvSpPr>
          <p:cNvPr id="11" name="TextBox 10"/>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16.13 Profit Profile for Long Straddle</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5"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56</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16.4.2 Short Straddle</a:t>
            </a:r>
            <a:endParaRPr lang="zh-TW" altLang="en-US" dirty="0"/>
          </a:p>
        </p:txBody>
      </p:sp>
      <p:sp>
        <p:nvSpPr>
          <p:cNvPr id="3" name="Content Placeholder 2"/>
          <p:cNvSpPr>
            <a:spLocks noGrp="1"/>
          </p:cNvSpPr>
          <p:nvPr>
            <p:ph idx="1"/>
          </p:nvPr>
        </p:nvSpPr>
        <p:spPr>
          <a:xfrm>
            <a:off x="467544" y="1340768"/>
            <a:ext cx="8229600" cy="2722239"/>
          </a:xfrm>
        </p:spPr>
        <p:txBody>
          <a:bodyPr/>
          <a:lstStyle/>
          <a:p>
            <a:r>
              <a:rPr lang="en-US" altLang="zh-TW" dirty="0" smtClean="0"/>
              <a:t>Contrary to the long straddle strategy, an investor will use a short straddle via a short call and a short put on JNJ stock with the same exercise price $60 when he or she expects little or no movement in the price of JNJ stock.  </a:t>
            </a:r>
          </a:p>
          <a:p>
            <a:r>
              <a:rPr lang="en-US" altLang="zh-TW" dirty="0" smtClean="0"/>
              <a:t>Given </a:t>
            </a:r>
            <a:r>
              <a:rPr lang="en-US" altLang="zh-TW" i="1" dirty="0" smtClean="0"/>
              <a:t>X</a:t>
            </a:r>
            <a:r>
              <a:rPr lang="en-US" altLang="zh-TW" dirty="0" smtClean="0"/>
              <a:t> = $60, and the premiums for the call option $0.3 and put option $1.09, Table 16.8 shows the values for short straddle at different stock prices at time </a:t>
            </a:r>
            <a:r>
              <a:rPr lang="en-US" altLang="zh-TW" i="1" dirty="0" smtClean="0"/>
              <a:t>T</a:t>
            </a:r>
            <a:r>
              <a:rPr lang="en-US" altLang="zh-TW" dirty="0" smtClean="0"/>
              <a:t>. </a:t>
            </a:r>
          </a:p>
          <a:p>
            <a:r>
              <a:rPr lang="en-US" altLang="zh-TW" dirty="0" smtClean="0"/>
              <a:t>The profit profile of the short straddle position is constructed in Figure 16.14.</a:t>
            </a:r>
            <a:endParaRPr lang="zh-TW" altLang="zh-TW" dirty="0" smtClean="0"/>
          </a:p>
          <a:p>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57</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51520" y="1052741"/>
          <a:ext cx="8517688" cy="5180914"/>
        </p:xfrm>
        <a:graphic>
          <a:graphicData uri="http://schemas.openxmlformats.org/drawingml/2006/table">
            <a:tbl>
              <a:tblPr>
                <a:tableStyleId>{2D5ABB26-0587-4C30-8999-92F81FD0307C}</a:tableStyleId>
              </a:tblPr>
              <a:tblGrid>
                <a:gridCol w="1737793"/>
                <a:gridCol w="1879274"/>
                <a:gridCol w="394189"/>
                <a:gridCol w="394189"/>
                <a:gridCol w="1726361"/>
                <a:gridCol w="394189"/>
                <a:gridCol w="119486"/>
                <a:gridCol w="295451"/>
                <a:gridCol w="619905"/>
                <a:gridCol w="168473"/>
                <a:gridCol w="788378"/>
              </a:tblGrid>
              <a:tr h="493709">
                <a:tc gridSpan="3">
                  <a:txBody>
                    <a:bodyPr/>
                    <a:lstStyle/>
                    <a:p>
                      <a:pPr algn="ctr">
                        <a:spcAft>
                          <a:spcPts val="0"/>
                        </a:spcAft>
                      </a:pPr>
                      <a:r>
                        <a:rPr lang="en-US" sz="1600" dirty="0">
                          <a:solidFill>
                            <a:schemeClr val="accent1"/>
                          </a:solidFill>
                          <a:latin typeface="Times New Roman" pitchFamily="18" charset="0"/>
                          <a:cs typeface="Times New Roman" pitchFamily="18" charset="0"/>
                        </a:rPr>
                        <a:t>Short a call at strike price</a:t>
                      </a:r>
                      <a:endParaRPr lang="zh-TW" sz="1600" dirty="0">
                        <a:solidFill>
                          <a:schemeClr val="accent1"/>
                        </a:solidFill>
                        <a:latin typeface="Times New Roman" pitchFamily="18" charset="0"/>
                        <a:ea typeface="新細明體"/>
                        <a:cs typeface="Times New Roman" pitchFamily="18" charset="0"/>
                      </a:endParaRPr>
                    </a:p>
                  </a:txBody>
                  <a:tcPr marL="47043" marR="47043" marT="0" marB="0" anchor="ct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en-US" sz="1600">
                          <a:solidFill>
                            <a:schemeClr val="accent1"/>
                          </a:solidFill>
                          <a:latin typeface="Times New Roman" pitchFamily="18" charset="0"/>
                          <a:cs typeface="Times New Roman" pitchFamily="18" charset="0"/>
                        </a:rPr>
                        <a:t>$60.00</a:t>
                      </a:r>
                      <a:endParaRPr lang="zh-TW" sz="1600">
                        <a:solidFill>
                          <a:schemeClr val="accent1"/>
                        </a:solidFill>
                        <a:latin typeface="Times New Roman" pitchFamily="18" charset="0"/>
                        <a:ea typeface="新細明體"/>
                        <a:cs typeface="Times New Roman" pitchFamily="18" charset="0"/>
                      </a:endParaRPr>
                    </a:p>
                  </a:txBody>
                  <a:tcPr marL="47043" marR="47043" marT="0" marB="0" anchor="ct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 </a:t>
                      </a:r>
                      <a:endParaRPr lang="zh-TW" sz="1600">
                        <a:solidFill>
                          <a:schemeClr val="accent1"/>
                        </a:solidFill>
                        <a:latin typeface="Times New Roman" pitchFamily="18" charset="0"/>
                        <a:ea typeface="新細明體"/>
                        <a:cs typeface="Times New Roman" pitchFamily="18" charset="0"/>
                      </a:endParaRPr>
                    </a:p>
                  </a:txBody>
                  <a:tcPr marL="47043" marR="47043"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Premium</a:t>
                      </a:r>
                      <a:endParaRPr lang="zh-TW" sz="1600">
                        <a:solidFill>
                          <a:schemeClr val="accent1"/>
                        </a:solidFill>
                        <a:latin typeface="Times New Roman" pitchFamily="18" charset="0"/>
                        <a:ea typeface="新細明體"/>
                        <a:cs typeface="Times New Roman" pitchFamily="18" charset="0"/>
                      </a:endParaRPr>
                    </a:p>
                  </a:txBody>
                  <a:tcPr marL="47043" marR="47043" marT="0" marB="0" anchor="ct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$0.30</a:t>
                      </a:r>
                      <a:endParaRPr lang="zh-TW" sz="1600">
                        <a:solidFill>
                          <a:schemeClr val="accent1"/>
                        </a:solidFill>
                        <a:latin typeface="Times New Roman" pitchFamily="18" charset="0"/>
                        <a:ea typeface="新細明體"/>
                        <a:cs typeface="Times New Roman" pitchFamily="18" charset="0"/>
                      </a:endParaRPr>
                    </a:p>
                  </a:txBody>
                  <a:tcPr marL="47043" marR="47043" marT="0" marB="0" anchor="ctr"/>
                </a:tc>
                <a:tc hMerge="1">
                  <a:txBody>
                    <a:bodyPr/>
                    <a:lstStyle/>
                    <a:p>
                      <a:endParaRPr lang="zh-TW" altLang="en-US"/>
                    </a:p>
                  </a:txBody>
                  <a:tcPr/>
                </a:tc>
              </a:tr>
              <a:tr h="493709">
                <a:tc gridSpan="3">
                  <a:txBody>
                    <a:bodyPr/>
                    <a:lstStyle/>
                    <a:p>
                      <a:pPr algn="ctr">
                        <a:spcAft>
                          <a:spcPts val="0"/>
                        </a:spcAft>
                      </a:pPr>
                      <a:r>
                        <a:rPr lang="en-US" sz="1600">
                          <a:solidFill>
                            <a:schemeClr val="accent1"/>
                          </a:solidFill>
                          <a:latin typeface="Times New Roman" pitchFamily="18" charset="0"/>
                          <a:cs typeface="Times New Roman" pitchFamily="18" charset="0"/>
                        </a:rPr>
                        <a:t>Short a Put at strike price </a:t>
                      </a:r>
                      <a:endParaRPr lang="zh-TW" sz="1600">
                        <a:solidFill>
                          <a:schemeClr val="accent1"/>
                        </a:solidFill>
                        <a:latin typeface="Times New Roman" pitchFamily="18" charset="0"/>
                        <a:ea typeface="新細明體"/>
                        <a:cs typeface="Times New Roman" pitchFamily="18" charset="0"/>
                      </a:endParaRPr>
                    </a:p>
                  </a:txBody>
                  <a:tcPr marL="47043" marR="47043" marT="0" marB="0" anchor="ct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en-US" sz="1600" dirty="0">
                          <a:solidFill>
                            <a:schemeClr val="accent1"/>
                          </a:solidFill>
                          <a:latin typeface="Times New Roman" pitchFamily="18" charset="0"/>
                          <a:cs typeface="Times New Roman" pitchFamily="18" charset="0"/>
                        </a:rPr>
                        <a:t>$60.00</a:t>
                      </a:r>
                      <a:endParaRPr lang="zh-TW" sz="1600" dirty="0">
                        <a:solidFill>
                          <a:schemeClr val="accent1"/>
                        </a:solidFill>
                        <a:latin typeface="Times New Roman" pitchFamily="18" charset="0"/>
                        <a:ea typeface="新細明體"/>
                        <a:cs typeface="Times New Roman" pitchFamily="18" charset="0"/>
                      </a:endParaRPr>
                    </a:p>
                  </a:txBody>
                  <a:tcPr marL="47043" marR="47043" marT="0" marB="0" anchor="ctr"/>
                </a:tc>
                <a:tc hMerge="1">
                  <a:txBody>
                    <a:bodyPr/>
                    <a:lstStyle/>
                    <a:p>
                      <a:endParaRPr lang="zh-TW" altLang="en-US"/>
                    </a:p>
                  </a:txBody>
                  <a:tcPr/>
                </a:tc>
                <a:tc hMerge="1">
                  <a:txBody>
                    <a:bodyPr/>
                    <a:lstStyle/>
                    <a:p>
                      <a:endParaRPr lang="zh-TW" altLang="en-US"/>
                    </a:p>
                  </a:txBody>
                  <a:tcPr/>
                </a:tc>
                <a:tc>
                  <a:txBody>
                    <a:bodyPr/>
                    <a:lstStyle/>
                    <a:p>
                      <a:pPr algn="ctr">
                        <a:spcAft>
                          <a:spcPts val="0"/>
                        </a:spcAft>
                      </a:pPr>
                      <a:endParaRPr lang="en-US" sz="1600">
                        <a:solidFill>
                          <a:schemeClr val="accent1"/>
                        </a:solidFill>
                        <a:latin typeface="Times New Roman" pitchFamily="18" charset="0"/>
                        <a:ea typeface="Times New Roman"/>
                        <a:cs typeface="Times New Roman" pitchFamily="18" charset="0"/>
                      </a:endParaRPr>
                    </a:p>
                  </a:txBody>
                  <a:tcPr marL="47043" marR="47043"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Premium</a:t>
                      </a:r>
                      <a:endParaRPr lang="zh-TW" sz="1600">
                        <a:solidFill>
                          <a:schemeClr val="accent1"/>
                        </a:solidFill>
                        <a:latin typeface="Times New Roman" pitchFamily="18" charset="0"/>
                        <a:ea typeface="新細明體"/>
                        <a:cs typeface="Times New Roman" pitchFamily="18" charset="0"/>
                      </a:endParaRPr>
                    </a:p>
                  </a:txBody>
                  <a:tcPr marL="47043" marR="47043" marT="0" marB="0" anchor="ct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$1.09</a:t>
                      </a:r>
                      <a:endParaRPr lang="zh-TW" sz="1600">
                        <a:solidFill>
                          <a:schemeClr val="accent1"/>
                        </a:solidFill>
                        <a:latin typeface="Times New Roman" pitchFamily="18" charset="0"/>
                        <a:ea typeface="新細明體"/>
                        <a:cs typeface="Times New Roman" pitchFamily="18" charset="0"/>
                      </a:endParaRPr>
                    </a:p>
                  </a:txBody>
                  <a:tcPr marL="47043" marR="47043" marT="0" marB="0" anchor="ctr"/>
                </a:tc>
                <a:tc hMerge="1">
                  <a:txBody>
                    <a:bodyPr/>
                    <a:lstStyle/>
                    <a:p>
                      <a:endParaRPr lang="zh-TW" altLang="en-US"/>
                    </a:p>
                  </a:txBody>
                  <a:tcPr/>
                </a:tc>
              </a:tr>
              <a:tr h="329138">
                <a:tc>
                  <a:txBody>
                    <a:bodyPr/>
                    <a:lstStyle/>
                    <a:p>
                      <a:pPr algn="ctr">
                        <a:spcAft>
                          <a:spcPts val="0"/>
                        </a:spcAft>
                      </a:pPr>
                      <a:r>
                        <a:rPr lang="en-US" sz="1600" dirty="0">
                          <a:solidFill>
                            <a:schemeClr val="accent1"/>
                          </a:solidFill>
                          <a:latin typeface="Times New Roman" pitchFamily="18" charset="0"/>
                          <a:cs typeface="Times New Roman" pitchFamily="18" charset="0"/>
                        </a:rPr>
                        <a:t>Stock</a:t>
                      </a:r>
                      <a:endParaRPr lang="zh-TW" sz="1600" dirty="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Short Call (X = $60)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4">
                  <a:txBody>
                    <a:bodyPr/>
                    <a:lstStyle/>
                    <a:p>
                      <a:pPr algn="ctr">
                        <a:spcAft>
                          <a:spcPts val="0"/>
                        </a:spcAft>
                      </a:pPr>
                      <a:r>
                        <a:rPr lang="en-US" sz="1600">
                          <a:solidFill>
                            <a:schemeClr val="accent1"/>
                          </a:solidFill>
                          <a:latin typeface="Times New Roman" pitchFamily="18" charset="0"/>
                          <a:cs typeface="Times New Roman" pitchFamily="18" charset="0"/>
                        </a:rPr>
                        <a:t>Short Put (X = $60)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en-US" sz="1600">
                          <a:solidFill>
                            <a:schemeClr val="accent1"/>
                          </a:solidFill>
                          <a:latin typeface="Times New Roman" pitchFamily="18" charset="0"/>
                          <a:cs typeface="Times New Roman" pitchFamily="18" charset="0"/>
                        </a:rPr>
                        <a:t>Short Straddle</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Price</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Payoff</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Profit</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Payoff</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Profit</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Payoff</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Profit</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$45.00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$0.30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−$15.00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−$13.91</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−$15.00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−$13.61</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$47.50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$0.30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−$12.50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−$11.41</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−$12.50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−$11.11</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$50.00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$0.30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−$10.00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−$8.91</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−$10.00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−$8.61</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$52.50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$0.30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−$7.50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−$6.41</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−$7.50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−$6.11</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$55.00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$0.30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−$5.00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−$3.91</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−$5.00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−$3.61</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$57.50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$0.30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−$2.50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−$1.41</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−$2.50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−$1.11</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197141">
                <a:tc>
                  <a:txBody>
                    <a:bodyPr/>
                    <a:lstStyle/>
                    <a:p>
                      <a:pPr algn="ctr">
                        <a:spcAft>
                          <a:spcPts val="0"/>
                        </a:spcAft>
                      </a:pPr>
                      <a:r>
                        <a:rPr lang="en-US" sz="1600">
                          <a:solidFill>
                            <a:schemeClr val="accent1"/>
                          </a:solidFill>
                          <a:latin typeface="Times New Roman" pitchFamily="18" charset="0"/>
                          <a:cs typeface="Times New Roman" pitchFamily="18" charset="0"/>
                        </a:rPr>
                        <a:t>$60.00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$0.30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$1.09</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$1.39</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$62.50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−$2.50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−$2.20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$1.09</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−$2.50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−$1.11</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$65.00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−$5.00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−$4.70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$1.09</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−$5.00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−$3.61</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$67.50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a:solidFill>
                            <a:schemeClr val="accent1"/>
                          </a:solidFill>
                          <a:latin typeface="Times New Roman" pitchFamily="18" charset="0"/>
                          <a:cs typeface="Times New Roman" pitchFamily="18" charset="0"/>
                        </a:rPr>
                        <a:t>−$7.50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−$7.20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$1.09</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−$7.50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−$6.11</a:t>
                      </a:r>
                      <a:endParaRPr lang="zh-TW" sz="1600">
                        <a:solidFill>
                          <a:schemeClr val="accent1"/>
                        </a:solidFill>
                        <a:latin typeface="Times New Roman" pitchFamily="18" charset="0"/>
                        <a:ea typeface="新細明體"/>
                        <a:cs typeface="Times New Roman" pitchFamily="18" charset="0"/>
                      </a:endParaRPr>
                    </a:p>
                  </a:txBody>
                  <a:tcPr marL="0" marR="0" marT="0" marB="0" anchor="ctr"/>
                </a:tc>
              </a:tr>
              <a:tr h="329138">
                <a:tc>
                  <a:txBody>
                    <a:bodyPr/>
                    <a:lstStyle/>
                    <a:p>
                      <a:pPr algn="ctr">
                        <a:spcAft>
                          <a:spcPts val="0"/>
                        </a:spcAft>
                      </a:pPr>
                      <a:r>
                        <a:rPr lang="en-US" sz="1600">
                          <a:solidFill>
                            <a:schemeClr val="accent1"/>
                          </a:solidFill>
                          <a:latin typeface="Times New Roman" pitchFamily="18" charset="0"/>
                          <a:cs typeface="Times New Roman" pitchFamily="18" charset="0"/>
                        </a:rPr>
                        <a:t>$70.00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a:txBody>
                    <a:bodyPr/>
                    <a:lstStyle/>
                    <a:p>
                      <a:pPr algn="ctr">
                        <a:spcAft>
                          <a:spcPts val="0"/>
                        </a:spcAft>
                      </a:pPr>
                      <a:r>
                        <a:rPr lang="en-US" sz="1600" dirty="0">
                          <a:solidFill>
                            <a:schemeClr val="accent1"/>
                          </a:solidFill>
                          <a:latin typeface="Times New Roman" pitchFamily="18" charset="0"/>
                          <a:cs typeface="Times New Roman" pitchFamily="18" charset="0"/>
                        </a:rPr>
                        <a:t>−$10.00</a:t>
                      </a:r>
                      <a:endParaRPr lang="zh-TW" sz="1600" dirty="0">
                        <a:solidFill>
                          <a:schemeClr val="accent1"/>
                        </a:solidFill>
                        <a:latin typeface="Times New Roman" pitchFamily="18" charset="0"/>
                        <a:ea typeface="新細明體"/>
                        <a:cs typeface="Times New Roman" pitchFamily="18" charset="0"/>
                      </a:endParaRPr>
                    </a:p>
                  </a:txBody>
                  <a:tcPr marL="0" marR="0" marT="0" marB="0" anchor="ctr"/>
                </a:tc>
                <a:tc gridSpan="2">
                  <a:txBody>
                    <a:bodyPr/>
                    <a:lstStyle/>
                    <a:p>
                      <a:pPr algn="ctr">
                        <a:spcAft>
                          <a:spcPts val="0"/>
                        </a:spcAft>
                      </a:pPr>
                      <a:r>
                        <a:rPr lang="en-US" sz="1600">
                          <a:solidFill>
                            <a:schemeClr val="accent1"/>
                          </a:solidFill>
                          <a:latin typeface="Times New Roman" pitchFamily="18" charset="0"/>
                          <a:cs typeface="Times New Roman" pitchFamily="18" charset="0"/>
                        </a:rPr>
                        <a:t>−$9.70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a:solidFill>
                            <a:schemeClr val="accent1"/>
                          </a:solidFill>
                          <a:latin typeface="Times New Roman" pitchFamily="18" charset="0"/>
                          <a:cs typeface="Times New Roman" pitchFamily="18" charset="0"/>
                        </a:rPr>
                        <a:t>$0.00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gridSpan="3">
                  <a:txBody>
                    <a:bodyPr/>
                    <a:lstStyle/>
                    <a:p>
                      <a:pPr algn="ctr">
                        <a:spcAft>
                          <a:spcPts val="0"/>
                        </a:spcAft>
                      </a:pPr>
                      <a:r>
                        <a:rPr lang="en-US" sz="1600">
                          <a:solidFill>
                            <a:schemeClr val="accent1"/>
                          </a:solidFill>
                          <a:latin typeface="Times New Roman" pitchFamily="18" charset="0"/>
                          <a:cs typeface="Times New Roman" pitchFamily="18" charset="0"/>
                        </a:rPr>
                        <a:t>$1.09</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600">
                          <a:solidFill>
                            <a:schemeClr val="accent1"/>
                          </a:solidFill>
                          <a:latin typeface="Times New Roman" pitchFamily="18" charset="0"/>
                          <a:cs typeface="Times New Roman" pitchFamily="18" charset="0"/>
                        </a:rPr>
                        <a:t>−$10.00</a:t>
                      </a:r>
                      <a:endParaRPr lang="zh-TW" sz="1600">
                        <a:solidFill>
                          <a:schemeClr val="accent1"/>
                        </a:solidFill>
                        <a:latin typeface="Times New Roman" pitchFamily="18" charset="0"/>
                        <a:ea typeface="新細明體"/>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r>
                        <a:rPr lang="en-US" sz="1600" dirty="0">
                          <a:solidFill>
                            <a:schemeClr val="accent1"/>
                          </a:solidFill>
                          <a:latin typeface="Times New Roman" pitchFamily="18" charset="0"/>
                          <a:cs typeface="Times New Roman" pitchFamily="18" charset="0"/>
                        </a:rPr>
                        <a:t>−$8.61</a:t>
                      </a:r>
                      <a:endParaRPr lang="zh-TW" sz="1600" dirty="0">
                        <a:solidFill>
                          <a:schemeClr val="accent1"/>
                        </a:solidFill>
                        <a:latin typeface="Times New Roman" pitchFamily="18" charset="0"/>
                        <a:ea typeface="新細明體"/>
                        <a:cs typeface="Times New Roman" pitchFamily="18" charset="0"/>
                      </a:endParaRPr>
                    </a:p>
                  </a:txBody>
                  <a:tcPr marL="0" marR="0" marT="0" marB="0" anchor="ctr"/>
                </a:tc>
              </a:tr>
            </a:tbl>
          </a:graphicData>
        </a:graphic>
      </p:graphicFrame>
      <p:sp>
        <p:nvSpPr>
          <p:cNvPr id="6" name="TextBox 5"/>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16.8 Value of Short Straddle Position at Option Expiration</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58</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683568" y="1340768"/>
            <a:ext cx="7961921" cy="4437112"/>
          </a:xfrm>
          <a:prstGeom prst="rect">
            <a:avLst/>
          </a:prstGeom>
          <a:solidFill>
            <a:srgbClr val="FFFFFF"/>
          </a:solidFill>
          <a:ln w="9525">
            <a:noFill/>
            <a:miter lim="800000"/>
            <a:headEnd/>
            <a:tailEnd/>
          </a:ln>
        </p:spPr>
      </p:pic>
      <p:sp>
        <p:nvSpPr>
          <p:cNvPr id="5" name="TextBox 4"/>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dirty="0" smtClean="0">
                <a:solidFill>
                  <a:schemeClr val="accent1"/>
                </a:solidFill>
                <a:latin typeface="Times New Roman" pitchFamily="18" charset="0"/>
                <a:ea typeface="+mj-ea"/>
                <a:cs typeface="Times New Roman" pitchFamily="18" charset="0"/>
              </a:rPr>
              <a:t>Figure 16.14 Profit Profile for Short Straddle</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59</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Rot="1" noChangeArrowheads="1"/>
          </p:cNvSpPr>
          <p:nvPr>
            <p:ph type="body" sz="half" idx="1"/>
          </p:nvPr>
        </p:nvSpPr>
        <p:spPr>
          <a:xfrm>
            <a:off x="1835696" y="476672"/>
            <a:ext cx="5688631" cy="431800"/>
          </a:xfrm>
        </p:spPr>
        <p:txBody>
          <a:bodyPr>
            <a:normAutofit/>
          </a:bodyPr>
          <a:lstStyle/>
          <a:p>
            <a:pPr algn="ctr" eaLnBrk="1" hangingPunct="1">
              <a:buFont typeface="Wingdings" pitchFamily="2" charset="2"/>
              <a:buNone/>
            </a:pPr>
            <a:r>
              <a:rPr lang="en-US" altLang="zh-TW" sz="1600" dirty="0" smtClean="0"/>
              <a:t>Table 16.1 Options Quotes for Johnson&amp; Johnson at 03/29/2011 </a:t>
            </a:r>
          </a:p>
        </p:txBody>
      </p:sp>
      <p:sp>
        <p:nvSpPr>
          <p:cNvPr id="14427" name="Slide Number Placeholder 4"/>
          <p:cNvSpPr>
            <a:spLocks noGrp="1"/>
          </p:cNvSpPr>
          <p:nvPr>
            <p:ph type="sldNum" sz="quarter" idx="12"/>
          </p:nvPr>
        </p:nvSpPr>
        <p:spPr>
          <a:noFill/>
        </p:spPr>
        <p:txBody>
          <a:bodyPr/>
          <a:lstStyle/>
          <a:p>
            <a:fld id="{29CBC427-F39E-4959-9DCC-627068DA1025}" type="slidenum">
              <a:rPr lang="en-US" altLang="zh-TW" sz="1400" b="1">
                <a:solidFill>
                  <a:schemeClr val="accent6">
                    <a:lumMod val="20000"/>
                    <a:lumOff val="80000"/>
                  </a:schemeClr>
                </a:solidFill>
                <a:latin typeface="Times New Roman" pitchFamily="18" charset="0"/>
                <a:cs typeface="Times New Roman" pitchFamily="18" charset="0"/>
              </a:rPr>
              <a:pPr/>
              <a:t>6</a:t>
            </a:fld>
            <a:endParaRPr lang="en-US" altLang="zh-TW" sz="1400" b="1">
              <a:solidFill>
                <a:schemeClr val="accent6">
                  <a:lumMod val="20000"/>
                  <a:lumOff val="80000"/>
                </a:schemeClr>
              </a:solidFill>
              <a:latin typeface="Times New Roman" pitchFamily="18" charset="0"/>
              <a:cs typeface="Times New Roman" pitchFamily="18" charset="0"/>
            </a:endParaRPr>
          </a:p>
        </p:txBody>
      </p:sp>
      <p:graphicFrame>
        <p:nvGraphicFramePr>
          <p:cNvPr id="10" name="Table 9"/>
          <p:cNvGraphicFramePr>
            <a:graphicFrameLocks noGrp="1"/>
          </p:cNvGraphicFramePr>
          <p:nvPr/>
        </p:nvGraphicFramePr>
        <p:xfrm>
          <a:off x="395537" y="888098"/>
          <a:ext cx="8424935" cy="5493230"/>
        </p:xfrm>
        <a:graphic>
          <a:graphicData uri="http://schemas.openxmlformats.org/drawingml/2006/table">
            <a:tbl>
              <a:tblPr/>
              <a:tblGrid>
                <a:gridCol w="967330"/>
                <a:gridCol w="2839866"/>
                <a:gridCol w="856889"/>
                <a:gridCol w="856889"/>
                <a:gridCol w="856889"/>
                <a:gridCol w="959441"/>
                <a:gridCol w="1087631"/>
              </a:tblGrid>
              <a:tr h="200655">
                <a:tc gridSpan="5">
                  <a:txBody>
                    <a:bodyPr/>
                    <a:lstStyle/>
                    <a:p>
                      <a:pPr>
                        <a:spcAft>
                          <a:spcPts val="0"/>
                        </a:spcAft>
                      </a:pPr>
                      <a:r>
                        <a:rPr lang="en-US" sz="1200" b="1">
                          <a:latin typeface="Times New Roman"/>
                          <a:ea typeface="新細明體"/>
                        </a:rPr>
                        <a:t>Stock Price at </a:t>
                      </a:r>
                      <a:r>
                        <a:rPr lang="en-US" sz="1200">
                          <a:latin typeface="Times New Roman"/>
                          <a:ea typeface="新細明體"/>
                        </a:rPr>
                        <a:t>March 29, </a:t>
                      </a:r>
                      <a:r>
                        <a:rPr lang="en-US" sz="1200" b="1">
                          <a:latin typeface="Times New Roman"/>
                          <a:ea typeface="新細明體"/>
                        </a:rPr>
                        <a:t>2011 = $59.38</a:t>
                      </a:r>
                      <a:endParaRPr lang="zh-TW" sz="1200">
                        <a:latin typeface="Times New Roman"/>
                        <a:ea typeface="新細明體"/>
                      </a:endParaRPr>
                    </a:p>
                  </a:txBody>
                  <a:tcPr marL="15911" marR="15911" marT="0" marB="0" anchor="b">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spcAft>
                          <a:spcPts val="0"/>
                        </a:spcAft>
                      </a:pPr>
                      <a:endParaRPr lang="en-US" sz="1200">
                        <a:latin typeface="Times New Roman"/>
                        <a:ea typeface="新細明體"/>
                      </a:endParaRPr>
                    </a:p>
                  </a:txBody>
                  <a:tcPr marL="15911" marR="15911" marT="0" marB="0" anchor="b">
                    <a:lnL>
                      <a:noFill/>
                    </a:lnL>
                    <a:lnR>
                      <a:noFill/>
                    </a:lnR>
                    <a:lnT>
                      <a:noFill/>
                    </a:lnT>
                    <a:lnB>
                      <a:noFill/>
                    </a:lnB>
                  </a:tcPr>
                </a:tc>
                <a:tc>
                  <a:txBody>
                    <a:bodyPr/>
                    <a:lstStyle/>
                    <a:p>
                      <a:pPr>
                        <a:spcAft>
                          <a:spcPts val="0"/>
                        </a:spcAft>
                      </a:pPr>
                      <a:endParaRPr lang="en-US" sz="1200">
                        <a:latin typeface="Times New Roman"/>
                        <a:ea typeface="新細明體"/>
                      </a:endParaRPr>
                    </a:p>
                  </a:txBody>
                  <a:tcPr marL="15911" marR="15911" marT="0" marB="0" anchor="b">
                    <a:lnL>
                      <a:noFill/>
                    </a:lnL>
                    <a:lnR>
                      <a:noFill/>
                    </a:lnR>
                    <a:lnT>
                      <a:noFill/>
                    </a:lnT>
                    <a:lnB>
                      <a:noFill/>
                    </a:lnB>
                  </a:tcPr>
                </a:tc>
              </a:tr>
              <a:tr h="269115">
                <a:tc gridSpan="7">
                  <a:txBody>
                    <a:bodyPr/>
                    <a:lstStyle/>
                    <a:p>
                      <a:pPr>
                        <a:spcAft>
                          <a:spcPts val="0"/>
                        </a:spcAft>
                      </a:pPr>
                      <a:r>
                        <a:rPr lang="en-US" sz="1200" b="1" dirty="0">
                          <a:latin typeface="Times New Roman"/>
                          <a:ea typeface="新細明體"/>
                        </a:rPr>
                        <a:t>Call Options Expiring Fri. April 15, 2011</a:t>
                      </a:r>
                      <a:endParaRPr lang="zh-TW" sz="1200" dirty="0">
                        <a:latin typeface="Times New Roman"/>
                        <a:ea typeface="新細明體"/>
                      </a:endParaRPr>
                    </a:p>
                  </a:txBody>
                  <a:tcPr marL="15911" marR="15911" marT="0" marB="0">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0655">
                <a:tc>
                  <a:txBody>
                    <a:bodyPr/>
                    <a:lstStyle/>
                    <a:p>
                      <a:pPr algn="ctr">
                        <a:spcAft>
                          <a:spcPts val="0"/>
                        </a:spcAft>
                      </a:pPr>
                      <a:r>
                        <a:rPr lang="en-US" sz="1200" b="1">
                          <a:latin typeface="Times New Roman"/>
                          <a:ea typeface="新細明體"/>
                        </a:rPr>
                        <a:t>Strike</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新細明體"/>
                        </a:rPr>
                        <a:t>Symbol</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新細明體"/>
                        </a:rPr>
                        <a:t>Last</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新細明體"/>
                        </a:rPr>
                        <a:t>Bid</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新細明體"/>
                        </a:rPr>
                        <a:t>Ask</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新細明體"/>
                        </a:rPr>
                        <a:t>Vol</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新細明體"/>
                        </a:rPr>
                        <a:t>Open Int</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11042">
                <a:tc>
                  <a:txBody>
                    <a:bodyPr/>
                    <a:lstStyle/>
                    <a:p>
                      <a:pPr algn="ctr">
                        <a:spcAft>
                          <a:spcPts val="0"/>
                        </a:spcAft>
                      </a:pPr>
                      <a:r>
                        <a:rPr lang="en-US" sz="1200">
                          <a:solidFill>
                            <a:srgbClr val="000000"/>
                          </a:solidFill>
                          <a:latin typeface="Times New Roman"/>
                          <a:ea typeface="新細明體"/>
                        </a:rPr>
                        <a:t>35</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dirty="0">
                          <a:solidFill>
                            <a:srgbClr val="000000"/>
                          </a:solidFill>
                          <a:latin typeface="Times New Roman"/>
                          <a:ea typeface="新細明體"/>
                        </a:rPr>
                        <a:t>JNJ110416C00035000</a:t>
                      </a:r>
                      <a:endParaRPr lang="zh-TW" sz="1200" dirty="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24.7</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23.95</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24.45</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0</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122</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11042">
                <a:tc>
                  <a:txBody>
                    <a:bodyPr/>
                    <a:lstStyle/>
                    <a:p>
                      <a:pPr algn="ctr">
                        <a:spcAft>
                          <a:spcPts val="0"/>
                        </a:spcAft>
                      </a:pPr>
                      <a:r>
                        <a:rPr lang="en-US" sz="1200">
                          <a:solidFill>
                            <a:srgbClr val="000000"/>
                          </a:solidFill>
                          <a:latin typeface="Times New Roman"/>
                          <a:ea typeface="新細明體"/>
                        </a:rPr>
                        <a:t>40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JNJ110416C00040000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17.85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18.95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19.35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33</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360</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45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JNJ110416C00045000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13.85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14.15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14.25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45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54</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50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dirty="0">
                          <a:solidFill>
                            <a:srgbClr val="000000"/>
                          </a:solidFill>
                          <a:latin typeface="Times New Roman"/>
                          <a:ea typeface="新細明體"/>
                        </a:rPr>
                        <a:t>JNJ110416C00050000</a:t>
                      </a:r>
                      <a:endParaRPr lang="zh-TW" sz="1200" dirty="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8.75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9.2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9.35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213</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52.5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JNJ110416C00052500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6.62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6.7</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6.85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518</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55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JNJ110416C00055000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4.25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4.2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4.3</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1787</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57.5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JNJ110416C00057500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1.84</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1.89</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1.94</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40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4491</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60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JNJ110416C00060000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0.3</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0.3</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0.31</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399</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23603</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62.5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JNJ110416C00062500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0.04</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0.03</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0.04</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232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24478</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65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JNJ110416C00065000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N/A</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407</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12559</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67.5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JNJ110416C00067500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N/A</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24</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8731</a:t>
                      </a:r>
                      <a:endParaRPr lang="zh-TW" sz="1200">
                        <a:latin typeface="Times New Roman"/>
                        <a:ea typeface="新細明體"/>
                      </a:endParaRPr>
                    </a:p>
                  </a:txBody>
                  <a:tcPr marL="0" marR="0" marT="0" marB="0" anchor="b">
                    <a:lnL>
                      <a:noFill/>
                    </a:lnL>
                    <a:lnR>
                      <a:noFill/>
                    </a:lnR>
                    <a:lnT>
                      <a:noFill/>
                    </a:lnT>
                    <a:lnB>
                      <a:noFill/>
                    </a:lnB>
                  </a:tcPr>
                </a:tc>
              </a:tr>
              <a:tr h="200655">
                <a:tc gridSpan="7">
                  <a:txBody>
                    <a:bodyPr/>
                    <a:lstStyle/>
                    <a:p>
                      <a:pPr>
                        <a:spcAft>
                          <a:spcPts val="0"/>
                        </a:spcAft>
                      </a:pPr>
                      <a:endParaRPr lang="en-US" sz="1200">
                        <a:latin typeface="Times New Roman"/>
                        <a:ea typeface="新細明體"/>
                      </a:endParaRP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0655">
                <a:tc gridSpan="7">
                  <a:txBody>
                    <a:bodyPr/>
                    <a:lstStyle/>
                    <a:p>
                      <a:pPr>
                        <a:spcAft>
                          <a:spcPts val="0"/>
                        </a:spcAft>
                      </a:pPr>
                      <a:r>
                        <a:rPr lang="en-US" sz="1200" b="1">
                          <a:latin typeface="Times New Roman"/>
                          <a:ea typeface="新細明體"/>
                        </a:rPr>
                        <a:t>Put Options Expiring Fri. April 15, 2011</a:t>
                      </a:r>
                      <a:endParaRPr lang="zh-TW" sz="1200">
                        <a:latin typeface="Times New Roman"/>
                        <a:ea typeface="新細明體"/>
                      </a:endParaRPr>
                    </a:p>
                  </a:txBody>
                  <a:tcPr marL="0" marR="0" marT="0" marB="0" anchor="ctr">
                    <a:lnL>
                      <a:noFill/>
                    </a:lnL>
                    <a:lnR>
                      <a:noFill/>
                    </a:lnR>
                    <a:lnT>
                      <a:noFill/>
                    </a:lnT>
                    <a:lnB>
                      <a:noFill/>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0655">
                <a:tc>
                  <a:txBody>
                    <a:bodyPr/>
                    <a:lstStyle/>
                    <a:p>
                      <a:pPr algn="ctr">
                        <a:spcAft>
                          <a:spcPts val="0"/>
                        </a:spcAft>
                      </a:pPr>
                      <a:r>
                        <a:rPr lang="en-US" sz="1200" b="1" dirty="0">
                          <a:latin typeface="Times New Roman"/>
                          <a:ea typeface="新細明體"/>
                        </a:rPr>
                        <a:t>Strike</a:t>
                      </a:r>
                      <a:endParaRPr lang="zh-TW" sz="1200" dirty="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新細明體"/>
                        </a:rPr>
                        <a:t>Symbol</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新細明體"/>
                        </a:rPr>
                        <a:t>Last</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a:latin typeface="Times New Roman"/>
                          <a:ea typeface="新細明體"/>
                        </a:rPr>
                        <a:t>Bid</a:t>
                      </a:r>
                      <a:endParaRPr lang="zh-TW" sz="120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imes New Roman"/>
                          <a:ea typeface="新細明體"/>
                        </a:rPr>
                        <a:t>Ask</a:t>
                      </a:r>
                      <a:endParaRPr lang="zh-TW" sz="1200" dirty="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err="1">
                          <a:latin typeface="Times New Roman"/>
                          <a:ea typeface="新細明體"/>
                        </a:rPr>
                        <a:t>Vol</a:t>
                      </a:r>
                      <a:endParaRPr lang="zh-TW" sz="1200" dirty="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b="1" dirty="0">
                          <a:latin typeface="Times New Roman"/>
                          <a:ea typeface="新細明體"/>
                        </a:rPr>
                        <a:t>Open </a:t>
                      </a:r>
                      <a:r>
                        <a:rPr lang="en-US" sz="1200" b="1" dirty="0" err="1">
                          <a:latin typeface="Times New Roman"/>
                          <a:ea typeface="新細明體"/>
                        </a:rPr>
                        <a:t>Int</a:t>
                      </a:r>
                      <a:endParaRPr lang="zh-TW" sz="1200" dirty="0">
                        <a:latin typeface="Times New Roman"/>
                        <a:ea typeface="新細明體"/>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211042">
                <a:tc>
                  <a:txBody>
                    <a:bodyPr/>
                    <a:lstStyle/>
                    <a:p>
                      <a:pPr algn="ctr">
                        <a:spcAft>
                          <a:spcPts val="0"/>
                        </a:spcAft>
                      </a:pPr>
                      <a:r>
                        <a:rPr lang="en-US" sz="1200">
                          <a:solidFill>
                            <a:srgbClr val="000000"/>
                          </a:solidFill>
                          <a:latin typeface="Times New Roman"/>
                          <a:ea typeface="新細明體"/>
                        </a:rPr>
                        <a:t>47.5</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JNJ110416P00047500</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0.02</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0.01</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0.04</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2</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200">
                          <a:solidFill>
                            <a:srgbClr val="000000"/>
                          </a:solidFill>
                          <a:latin typeface="Times New Roman"/>
                          <a:ea typeface="新細明體"/>
                        </a:rPr>
                        <a:t>1983</a:t>
                      </a:r>
                      <a:endParaRPr lang="zh-TW" sz="1200">
                        <a:latin typeface="Times New Roman"/>
                        <a:ea typeface="新細明體"/>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211042">
                <a:tc>
                  <a:txBody>
                    <a:bodyPr/>
                    <a:lstStyle/>
                    <a:p>
                      <a:pPr algn="ctr">
                        <a:spcAft>
                          <a:spcPts val="0"/>
                        </a:spcAft>
                      </a:pPr>
                      <a:r>
                        <a:rPr lang="en-US" sz="1200">
                          <a:solidFill>
                            <a:srgbClr val="000000"/>
                          </a:solidFill>
                          <a:latin typeface="Times New Roman"/>
                          <a:ea typeface="新細明體"/>
                        </a:rPr>
                        <a:t>50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JNJ110416P00050000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0.04</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0.04</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3518</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52.5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JNJ110416P00052500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0.07</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4</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3355</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55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JNJ110416P00055000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0.09</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0.09</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0.1</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7993</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57.5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JNJ110416P00057500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0.23</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0.22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53</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24464</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60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JNJ110416P00060000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1.21</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1.09</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1.13</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16678</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62.5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JNJ110416P00062500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3.28</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3.25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3.4</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10861</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65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JNJ110416P00065000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5.85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5.75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5.85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3</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1038</a:t>
                      </a:r>
                      <a:endParaRPr lang="zh-TW" sz="1200">
                        <a:latin typeface="Times New Roman"/>
                        <a:ea typeface="新細明體"/>
                      </a:endParaRPr>
                    </a:p>
                  </a:txBody>
                  <a:tcPr marL="0" marR="0" marT="0" marB="0" anchor="b">
                    <a:lnL>
                      <a:noFill/>
                    </a:lnL>
                    <a:lnR>
                      <a:noFill/>
                    </a:lnR>
                    <a:lnT>
                      <a:noFill/>
                    </a:lnT>
                    <a:lnB>
                      <a:noFill/>
                    </a:lnB>
                  </a:tcPr>
                </a:tc>
              </a:tr>
              <a:tr h="211042">
                <a:tc>
                  <a:txBody>
                    <a:bodyPr/>
                    <a:lstStyle/>
                    <a:p>
                      <a:pPr algn="ctr">
                        <a:spcAft>
                          <a:spcPts val="0"/>
                        </a:spcAft>
                      </a:pPr>
                      <a:r>
                        <a:rPr lang="en-US" sz="1200">
                          <a:solidFill>
                            <a:srgbClr val="000000"/>
                          </a:solidFill>
                          <a:latin typeface="Times New Roman"/>
                          <a:ea typeface="新細明體"/>
                        </a:rPr>
                        <a:t>67.5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JNJ110416P00067500</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8.45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8.2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8.5</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a:solidFill>
                            <a:srgbClr val="000000"/>
                          </a:solidFill>
                          <a:latin typeface="Times New Roman"/>
                          <a:ea typeface="新細明體"/>
                        </a:rPr>
                        <a:t>2</a:t>
                      </a:r>
                      <a:endParaRPr lang="zh-TW" sz="1200">
                        <a:latin typeface="Times New Roman"/>
                        <a:ea typeface="新細明體"/>
                      </a:endParaRPr>
                    </a:p>
                  </a:txBody>
                  <a:tcPr marL="0" marR="0" marT="0" marB="0" anchor="b">
                    <a:lnL>
                      <a:noFill/>
                    </a:lnL>
                    <a:lnR>
                      <a:noFill/>
                    </a:lnR>
                    <a:lnT>
                      <a:noFill/>
                    </a:lnT>
                    <a:lnB>
                      <a:noFill/>
                    </a:lnB>
                  </a:tcPr>
                </a:tc>
                <a:tc>
                  <a:txBody>
                    <a:bodyPr/>
                    <a:lstStyle/>
                    <a:p>
                      <a:pPr algn="ctr">
                        <a:spcAft>
                          <a:spcPts val="0"/>
                        </a:spcAft>
                      </a:pPr>
                      <a:r>
                        <a:rPr lang="en-US" sz="1200" dirty="0">
                          <a:solidFill>
                            <a:srgbClr val="000000"/>
                          </a:solidFill>
                          <a:latin typeface="Times New Roman"/>
                          <a:ea typeface="新細明體"/>
                        </a:rPr>
                        <a:t>713</a:t>
                      </a:r>
                      <a:endParaRPr lang="zh-TW" sz="1200" dirty="0">
                        <a:latin typeface="Times New Roman"/>
                        <a:ea typeface="新細明體"/>
                      </a:endParaRPr>
                    </a:p>
                  </a:txBody>
                  <a:tcPr marL="0" marR="0" marT="0" marB="0" anchor="b">
                    <a:lnL>
                      <a:noFill/>
                    </a:lnL>
                    <a:lnR>
                      <a:noFill/>
                    </a:lnR>
                    <a:lnT>
                      <a:noFill/>
                    </a:lnT>
                    <a:lnB>
                      <a:noFill/>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16.4.3 Long Vertical (Bull) Spread</a:t>
            </a:r>
            <a:endParaRPr lang="zh-TW" altLang="en-US" dirty="0"/>
          </a:p>
        </p:txBody>
      </p:sp>
      <p:sp>
        <p:nvSpPr>
          <p:cNvPr id="3" name="Content Placeholder 2"/>
          <p:cNvSpPr>
            <a:spLocks noGrp="1"/>
          </p:cNvSpPr>
          <p:nvPr>
            <p:ph idx="1"/>
          </p:nvPr>
        </p:nvSpPr>
        <p:spPr>
          <a:xfrm>
            <a:off x="457200" y="1282825"/>
            <a:ext cx="8229600" cy="3082279"/>
          </a:xfrm>
        </p:spPr>
        <p:txBody>
          <a:bodyPr/>
          <a:lstStyle/>
          <a:p>
            <a:r>
              <a:rPr lang="en-US" altLang="zh-TW" dirty="0" smtClean="0"/>
              <a:t>This strategy combines a long call (or put) with a low strike price and a short call (or put) with a high strike price. </a:t>
            </a:r>
          </a:p>
          <a:p>
            <a:r>
              <a:rPr lang="en-US" altLang="zh-TW" dirty="0" smtClean="0"/>
              <a:t>For example, an investor purchases a call with the exercise price $57.50 and sells a call with the exercise price $62.50. </a:t>
            </a:r>
          </a:p>
          <a:p>
            <a:r>
              <a:rPr lang="en-US" altLang="zh-TW" dirty="0" smtClean="0"/>
              <a:t>Given </a:t>
            </a:r>
            <a:r>
              <a:rPr lang="en-US" altLang="zh-TW" i="1" dirty="0" smtClean="0"/>
              <a:t>X</a:t>
            </a:r>
            <a:r>
              <a:rPr lang="en-US" altLang="zh-TW" baseline="-25000" dirty="0" smtClean="0"/>
              <a:t>1</a:t>
            </a:r>
            <a:r>
              <a:rPr lang="en-US" altLang="zh-TW" dirty="0" smtClean="0"/>
              <a:t> = $57.50, </a:t>
            </a:r>
            <a:r>
              <a:rPr lang="en-US" altLang="zh-TW" i="1" dirty="0" smtClean="0"/>
              <a:t>X</a:t>
            </a:r>
            <a:r>
              <a:rPr lang="en-US" altLang="zh-TW" baseline="-25000" dirty="0" smtClean="0"/>
              <a:t>2</a:t>
            </a:r>
            <a:r>
              <a:rPr lang="en-US" altLang="zh-TW" dirty="0" smtClean="0"/>
              <a:t> = $62.50 and the premiums for the long call option is $1.94 and the short call option is $0.03, Table 16.9 shows the values for Long Vertical Spread at different stock prices at time T.</a:t>
            </a:r>
          </a:p>
          <a:p>
            <a:r>
              <a:rPr lang="en-US" altLang="zh-TW" dirty="0" smtClean="0"/>
              <a:t> The profit profile of the Long Vertical Spread is constructed in Figure 16.15.</a:t>
            </a:r>
            <a:endParaRPr lang="zh-TW" altLang="zh-TW" dirty="0" smtClean="0"/>
          </a:p>
          <a:p>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60</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6966" y="1124744"/>
          <a:ext cx="8363507" cy="631458"/>
        </p:xfrm>
        <a:graphic>
          <a:graphicData uri="http://schemas.openxmlformats.org/drawingml/2006/table">
            <a:tbl>
              <a:tblPr>
                <a:tableStyleId>{2D5ABB26-0587-4C30-8999-92F81FD0307C}</a:tableStyleId>
              </a:tblPr>
              <a:tblGrid>
                <a:gridCol w="3372350"/>
                <a:gridCol w="1552398"/>
                <a:gridCol w="1135666"/>
                <a:gridCol w="1135666"/>
                <a:gridCol w="1167427"/>
              </a:tblGrid>
              <a:tr h="315729">
                <a:tc>
                  <a:txBody>
                    <a:bodyPr/>
                    <a:lstStyle/>
                    <a:p>
                      <a:pPr algn="ctr">
                        <a:spcAft>
                          <a:spcPts val="0"/>
                        </a:spcAft>
                      </a:pPr>
                      <a:r>
                        <a:rPr lang="en-US" sz="1800">
                          <a:solidFill>
                            <a:schemeClr val="accent1"/>
                          </a:solidFill>
                          <a:latin typeface="Times New Roman" pitchFamily="18" charset="0"/>
                          <a:cs typeface="Times New Roman" pitchFamily="18" charset="0"/>
                        </a:rPr>
                        <a:t>Long a call at strike 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Premium</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$1.94</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9">
                <a:tc>
                  <a:txBody>
                    <a:bodyPr/>
                    <a:lstStyle/>
                    <a:p>
                      <a:pPr algn="ctr">
                        <a:spcAft>
                          <a:spcPts val="0"/>
                        </a:spcAft>
                      </a:pPr>
                      <a:r>
                        <a:rPr lang="en-US" sz="1800">
                          <a:solidFill>
                            <a:schemeClr val="accent1"/>
                          </a:solidFill>
                          <a:latin typeface="Times New Roman" pitchFamily="18" charset="0"/>
                          <a:cs typeface="Times New Roman" pitchFamily="18" charset="0"/>
                        </a:rPr>
                        <a:t>Short a call at strike price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Premium</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$0.03</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graphicFrame>
        <p:nvGraphicFramePr>
          <p:cNvPr id="5" name="Table 4"/>
          <p:cNvGraphicFramePr>
            <a:graphicFrameLocks noGrp="1"/>
          </p:cNvGraphicFramePr>
          <p:nvPr/>
        </p:nvGraphicFramePr>
        <p:xfrm>
          <a:off x="395534" y="2060848"/>
          <a:ext cx="8496943" cy="4104451"/>
        </p:xfrm>
        <a:graphic>
          <a:graphicData uri="http://schemas.openxmlformats.org/drawingml/2006/table">
            <a:tbl>
              <a:tblPr>
                <a:tableStyleId>{2D5ABB26-0587-4C30-8999-92F81FD0307C}</a:tableStyleId>
              </a:tblPr>
              <a:tblGrid>
                <a:gridCol w="1213849"/>
                <a:gridCol w="1213849"/>
                <a:gridCol w="1213849"/>
                <a:gridCol w="1213849"/>
                <a:gridCol w="1213849"/>
                <a:gridCol w="1213849"/>
                <a:gridCol w="1213849"/>
              </a:tblGrid>
              <a:tr h="315727">
                <a:tc>
                  <a:txBody>
                    <a:bodyPr/>
                    <a:lstStyle/>
                    <a:p>
                      <a:pPr algn="ctr">
                        <a:spcAft>
                          <a:spcPts val="0"/>
                        </a:spcAft>
                      </a:pPr>
                      <a:r>
                        <a:rPr lang="en-US" sz="1800" dirty="0">
                          <a:solidFill>
                            <a:schemeClr val="accent1"/>
                          </a:solidFill>
                          <a:latin typeface="Times New Roman" pitchFamily="18" charset="0"/>
                          <a:cs typeface="Times New Roman" pitchFamily="18" charset="0"/>
                        </a:rPr>
                        <a:t>Stock</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Short Call (X = $62.50)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Long Call (X = $57.50)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Long Vertical Spread</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−$1.94</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−$1.94</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$0.00</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−$1.94</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−$1.94</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−$1.94</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−$1.94</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$0.56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$0.59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$0.03</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$3.06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$3.09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−$2.47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$5.56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$3.09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−$4.97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$8.06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$3.09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$70.00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−$7.47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$10.56</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$3.09</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sp>
        <p:nvSpPr>
          <p:cNvPr id="6" name="TextBox 5"/>
          <p:cNvSpPr txBox="1"/>
          <p:nvPr/>
        </p:nvSpPr>
        <p:spPr>
          <a:xfrm>
            <a:off x="467544" y="548680"/>
            <a:ext cx="7776864" cy="360040"/>
          </a:xfrm>
          <a:prstGeom prst="rect">
            <a:avLst/>
          </a:prstGeom>
        </p:spPr>
        <p:txBody>
          <a:bodyPr vert="horz" wrap="square" lIns="91440" tIns="45720" rIns="91440" bIns="45720" rtlCol="0" anchor="ctr">
            <a:normAutofit/>
          </a:bodyPr>
          <a:lstStyle/>
          <a:p>
            <a:r>
              <a:rPr lang="en-US" altLang="zh-TW" sz="1600" dirty="0" smtClean="0">
                <a:solidFill>
                  <a:schemeClr val="accent1"/>
                </a:solidFill>
                <a:latin typeface="Times New Roman" pitchFamily="18" charset="0"/>
                <a:cs typeface="Times New Roman" pitchFamily="18" charset="0"/>
              </a:rPr>
              <a:t>Table 16.9 Value of Long Vertical Spread Position at Option Expiration</a:t>
            </a:r>
            <a:endParaRPr lang="zh-TW" altLang="zh-TW" sz="1600" dirty="0">
              <a:solidFill>
                <a:schemeClr val="accent1"/>
              </a:solidFill>
              <a:latin typeface="Times New Roman" pitchFamily="18" charset="0"/>
              <a:cs typeface="Times New Roman" pitchFamily="18" charset="0"/>
            </a:endParaRPr>
          </a:p>
        </p:txBody>
      </p:sp>
      <p:sp>
        <p:nvSpPr>
          <p:cNvPr id="7"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61</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16.15 Profit Profile for Long Vertical Straddle</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pic>
        <p:nvPicPr>
          <p:cNvPr id="101378" name="Picture 2"/>
          <p:cNvPicPr>
            <a:picLocks noChangeAspect="1" noChangeArrowheads="1"/>
          </p:cNvPicPr>
          <p:nvPr/>
        </p:nvPicPr>
        <p:blipFill>
          <a:blip r:embed="rId2" cstate="print"/>
          <a:srcRect/>
          <a:stretch>
            <a:fillRect/>
          </a:stretch>
        </p:blipFill>
        <p:spPr bwMode="auto">
          <a:xfrm>
            <a:off x="683568" y="1052736"/>
            <a:ext cx="7992888" cy="5203703"/>
          </a:xfrm>
          <a:prstGeom prst="rect">
            <a:avLst/>
          </a:prstGeom>
          <a:solidFill>
            <a:srgbClr val="FFFFFF"/>
          </a:solidFill>
          <a:ln w="9525">
            <a:noFill/>
            <a:miter lim="800000"/>
            <a:headEnd/>
            <a:tailEnd/>
          </a:ln>
        </p:spPr>
      </p:pic>
      <p:sp>
        <p:nvSpPr>
          <p:cNvPr id="5"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62</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16.4.4 Short Vertical (Bear) Spread</a:t>
            </a:r>
            <a:endParaRPr lang="zh-TW" altLang="en-US" dirty="0"/>
          </a:p>
        </p:txBody>
      </p:sp>
      <p:sp>
        <p:nvSpPr>
          <p:cNvPr id="3" name="Content Placeholder 2"/>
          <p:cNvSpPr>
            <a:spLocks noGrp="1"/>
          </p:cNvSpPr>
          <p:nvPr>
            <p:ph idx="1"/>
          </p:nvPr>
        </p:nvSpPr>
        <p:spPr>
          <a:xfrm>
            <a:off x="457200" y="1282825"/>
            <a:ext cx="8229600" cy="3154287"/>
          </a:xfrm>
        </p:spPr>
        <p:txBody>
          <a:bodyPr/>
          <a:lstStyle/>
          <a:p>
            <a:r>
              <a:rPr lang="en-US" altLang="zh-TW" dirty="0" smtClean="0"/>
              <a:t>Contrary to a long vertical spread, this strategy combines a long call (or put) with a high strike price and a short call (or put) with a low strike price. </a:t>
            </a:r>
          </a:p>
          <a:p>
            <a:r>
              <a:rPr lang="en-US" altLang="zh-TW" dirty="0" smtClean="0"/>
              <a:t>For example, an investor purchases a call with the exercise price $60 and sells a call with the exercise price $57.50. </a:t>
            </a:r>
          </a:p>
          <a:p>
            <a:r>
              <a:rPr lang="en-US" altLang="zh-TW" dirty="0" smtClean="0"/>
              <a:t>Given </a:t>
            </a:r>
            <a:r>
              <a:rPr lang="en-US" altLang="zh-TW" i="1" dirty="0" smtClean="0"/>
              <a:t>X</a:t>
            </a:r>
            <a:r>
              <a:rPr lang="en-US" altLang="zh-TW" baseline="-25000" dirty="0" smtClean="0"/>
              <a:t>1</a:t>
            </a:r>
            <a:r>
              <a:rPr lang="en-US" altLang="zh-TW" dirty="0" smtClean="0"/>
              <a:t> = $60, </a:t>
            </a:r>
            <a:r>
              <a:rPr lang="en-US" altLang="zh-TW" i="1" dirty="0" smtClean="0"/>
              <a:t>X</a:t>
            </a:r>
            <a:r>
              <a:rPr lang="en-US" altLang="zh-TW" baseline="-25000" dirty="0" smtClean="0"/>
              <a:t>2</a:t>
            </a:r>
            <a:r>
              <a:rPr lang="en-US" altLang="zh-TW" dirty="0" smtClean="0"/>
              <a:t> = $57.50 and the premiums for the long call option is $0.31 and the short call option is $1.89, Table 16.10 shows the values for short vertical spread at different stock prices at time </a:t>
            </a:r>
            <a:r>
              <a:rPr lang="en-US" altLang="zh-TW" i="1" dirty="0" smtClean="0"/>
              <a:t>T</a:t>
            </a:r>
            <a:r>
              <a:rPr lang="en-US" altLang="zh-TW" dirty="0" smtClean="0"/>
              <a:t>. </a:t>
            </a:r>
          </a:p>
          <a:p>
            <a:r>
              <a:rPr lang="en-US" altLang="zh-TW" dirty="0" smtClean="0"/>
              <a:t>The profit profile of the short vertical spread is constructed in Figure 16.16.</a:t>
            </a:r>
            <a:endParaRPr lang="zh-TW" altLang="zh-TW" dirty="0" smtClean="0"/>
          </a:p>
          <a:p>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63</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16.10 Value of Short Vertical Spread Position at Option Expiration</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graphicFrame>
        <p:nvGraphicFramePr>
          <p:cNvPr id="5" name="Table 4"/>
          <p:cNvGraphicFramePr>
            <a:graphicFrameLocks noGrp="1"/>
          </p:cNvGraphicFramePr>
          <p:nvPr/>
        </p:nvGraphicFramePr>
        <p:xfrm>
          <a:off x="539552" y="1124744"/>
          <a:ext cx="7992889" cy="864096"/>
        </p:xfrm>
        <a:graphic>
          <a:graphicData uri="http://schemas.openxmlformats.org/drawingml/2006/table">
            <a:tbl>
              <a:tblPr>
                <a:tableStyleId>{2D5ABB26-0587-4C30-8999-92F81FD0307C}</a:tableStyleId>
              </a:tblPr>
              <a:tblGrid>
                <a:gridCol w="3222909"/>
                <a:gridCol w="1483605"/>
                <a:gridCol w="1085341"/>
                <a:gridCol w="1085341"/>
                <a:gridCol w="1115693"/>
              </a:tblGrid>
              <a:tr h="432048">
                <a:tc>
                  <a:txBody>
                    <a:bodyPr/>
                    <a:lstStyle/>
                    <a:p>
                      <a:pPr algn="ctr">
                        <a:spcAft>
                          <a:spcPts val="0"/>
                        </a:spcAft>
                      </a:pPr>
                      <a:r>
                        <a:rPr lang="en-US" sz="1800">
                          <a:solidFill>
                            <a:schemeClr val="accent1"/>
                          </a:solidFill>
                          <a:latin typeface="Times New Roman" pitchFamily="18" charset="0"/>
                          <a:cs typeface="Times New Roman" pitchFamily="18" charset="0"/>
                        </a:rPr>
                        <a:t>Long a call at strike 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Premium</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432048">
                <a:tc>
                  <a:txBody>
                    <a:bodyPr/>
                    <a:lstStyle/>
                    <a:p>
                      <a:pPr algn="ctr">
                        <a:spcAft>
                          <a:spcPts val="0"/>
                        </a:spcAft>
                      </a:pPr>
                      <a:r>
                        <a:rPr lang="en-US" sz="1800">
                          <a:solidFill>
                            <a:schemeClr val="accent1"/>
                          </a:solidFill>
                          <a:latin typeface="Times New Roman" pitchFamily="18" charset="0"/>
                          <a:cs typeface="Times New Roman" pitchFamily="18" charset="0"/>
                        </a:rPr>
                        <a:t>Short a call at strike price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Premium</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$1.89</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graphicFrame>
        <p:nvGraphicFramePr>
          <p:cNvPr id="6" name="Table 5"/>
          <p:cNvGraphicFramePr>
            <a:graphicFrameLocks noGrp="1"/>
          </p:cNvGraphicFramePr>
          <p:nvPr/>
        </p:nvGraphicFramePr>
        <p:xfrm>
          <a:off x="539552" y="2132856"/>
          <a:ext cx="8064896" cy="4337364"/>
        </p:xfrm>
        <a:graphic>
          <a:graphicData uri="http://schemas.openxmlformats.org/drawingml/2006/table">
            <a:tbl>
              <a:tblPr>
                <a:tableStyleId>{2D5ABB26-0587-4C30-8999-92F81FD0307C}</a:tableStyleId>
              </a:tblPr>
              <a:tblGrid>
                <a:gridCol w="1152128"/>
                <a:gridCol w="1152128"/>
                <a:gridCol w="1152128"/>
                <a:gridCol w="1152128"/>
                <a:gridCol w="1152128"/>
                <a:gridCol w="1152128"/>
                <a:gridCol w="1152128"/>
              </a:tblGrid>
              <a:tr h="315727">
                <a:tc>
                  <a:txBody>
                    <a:bodyPr/>
                    <a:lstStyle/>
                    <a:p>
                      <a:pPr algn="ctr">
                        <a:spcAft>
                          <a:spcPts val="0"/>
                        </a:spcAft>
                      </a:pPr>
                      <a:r>
                        <a:rPr lang="en-US" sz="1800">
                          <a:solidFill>
                            <a:schemeClr val="accent1"/>
                          </a:solidFill>
                          <a:latin typeface="Times New Roman" pitchFamily="18" charset="0"/>
                          <a:cs typeface="Times New Roman" pitchFamily="18" charset="0"/>
                        </a:rPr>
                        <a:t>Stock</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Short Call (X = $57.50)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Long Call (X = $60)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Short Vertical Spread</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$1.89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$1.58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$1.89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$1.58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$1.89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$1.58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$1.89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$1.58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$1.89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$1.58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$1.89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$1.58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−$0.61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−$0.31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−$0.92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−$3.11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$2.19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−$0.92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−$5.61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$4.69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−$0.92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−$8.11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$7.19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−$0.92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5727">
                <a:tc>
                  <a:txBody>
                    <a:bodyPr/>
                    <a:lstStyle/>
                    <a:p>
                      <a:pPr algn="ctr">
                        <a:spcAft>
                          <a:spcPts val="0"/>
                        </a:spcAft>
                      </a:pPr>
                      <a:r>
                        <a:rPr lang="en-US" sz="1800">
                          <a:solidFill>
                            <a:schemeClr val="accent1"/>
                          </a:solidFill>
                          <a:latin typeface="Times New Roman" pitchFamily="18" charset="0"/>
                          <a:cs typeface="Times New Roman" pitchFamily="18" charset="0"/>
                        </a:rPr>
                        <a:t>$70.00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−$10.61</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$9.69</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−$0.92</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sp>
        <p:nvSpPr>
          <p:cNvPr id="7"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64</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 16.16 Profit</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Profile for short Vertical Spread</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pic>
        <p:nvPicPr>
          <p:cNvPr id="102401" name="Picture 1"/>
          <p:cNvPicPr>
            <a:picLocks noChangeAspect="1" noChangeArrowheads="1"/>
          </p:cNvPicPr>
          <p:nvPr/>
        </p:nvPicPr>
        <p:blipFill>
          <a:blip r:embed="rId2" cstate="print"/>
          <a:srcRect/>
          <a:stretch>
            <a:fillRect/>
          </a:stretch>
        </p:blipFill>
        <p:spPr bwMode="auto">
          <a:xfrm>
            <a:off x="323528" y="1124744"/>
            <a:ext cx="8344406" cy="4896544"/>
          </a:xfrm>
          <a:prstGeom prst="rect">
            <a:avLst/>
          </a:prstGeom>
          <a:solidFill>
            <a:srgbClr val="FFFFFF"/>
          </a:solidFill>
          <a:ln w="9525">
            <a:noFill/>
            <a:miter lim="800000"/>
            <a:headEnd/>
            <a:tailEnd/>
          </a:ln>
        </p:spPr>
      </p:pic>
      <p:sp>
        <p:nvSpPr>
          <p:cNvPr id="5"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65</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16.4.5 Protective Put</a:t>
            </a:r>
            <a:endParaRPr lang="zh-TW" altLang="en-US" dirty="0"/>
          </a:p>
        </p:txBody>
      </p:sp>
      <p:sp>
        <p:nvSpPr>
          <p:cNvPr id="3" name="Content Placeholder 2"/>
          <p:cNvSpPr>
            <a:spLocks noGrp="1"/>
          </p:cNvSpPr>
          <p:nvPr>
            <p:ph idx="1"/>
          </p:nvPr>
        </p:nvSpPr>
        <p:spPr>
          <a:xfrm>
            <a:off x="457200" y="1282825"/>
            <a:ext cx="8229600" cy="3298303"/>
          </a:xfrm>
        </p:spPr>
        <p:txBody>
          <a:bodyPr/>
          <a:lstStyle/>
          <a:p>
            <a:r>
              <a:rPr lang="en-US" altLang="zh-TW" dirty="0" smtClean="0"/>
              <a:t>Assume that an investor wants to invest in the JNJ stock on March 29, 2011, but does not desire to bear any potential loss for prices below $57.50. </a:t>
            </a:r>
          </a:p>
          <a:p>
            <a:r>
              <a:rPr lang="en-US" altLang="zh-TW" dirty="0" smtClean="0"/>
              <a:t>The investor can purchase JNJ stock and at the same time buy the put option with a strike price of $57.50. </a:t>
            </a:r>
          </a:p>
          <a:p>
            <a:r>
              <a:rPr lang="en-US" altLang="zh-TW" dirty="0" smtClean="0"/>
              <a:t>Given </a:t>
            </a:r>
            <a:r>
              <a:rPr lang="en-US" altLang="zh-TW" i="1" dirty="0" smtClean="0"/>
              <a:t>S</a:t>
            </a:r>
            <a:r>
              <a:rPr lang="en-US" altLang="zh-TW" i="1" baseline="-25000" dirty="0" smtClean="0"/>
              <a:t>0</a:t>
            </a:r>
            <a:r>
              <a:rPr lang="en-US" altLang="zh-TW" dirty="0" smtClean="0"/>
              <a:t>= $59.38, </a:t>
            </a:r>
            <a:r>
              <a:rPr lang="en-US" altLang="zh-TW" i="1" dirty="0" smtClean="0"/>
              <a:t>X</a:t>
            </a:r>
            <a:r>
              <a:rPr lang="en-US" altLang="zh-TW" dirty="0" smtClean="0"/>
              <a:t> = $57.50, and the premium for the put option $0.22 (the ask price), Table 16.11 shows the values for Protective Put at different stock prices at time </a:t>
            </a:r>
            <a:r>
              <a:rPr lang="en-US" altLang="zh-TW" i="1" dirty="0" smtClean="0"/>
              <a:t>T</a:t>
            </a:r>
            <a:r>
              <a:rPr lang="en-US" altLang="zh-TW" dirty="0" smtClean="0"/>
              <a:t>. </a:t>
            </a:r>
          </a:p>
          <a:p>
            <a:r>
              <a:rPr lang="en-US" altLang="zh-TW" dirty="0" smtClean="0"/>
              <a:t>The profit profile of the Protective Put position is constructed in Figure 16.17.</a:t>
            </a:r>
            <a:endParaRPr lang="zh-TW" altLang="en-US"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66</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16.11 Value of Protective Put Position at</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Option Expiration</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graphicFrame>
        <p:nvGraphicFramePr>
          <p:cNvPr id="5" name="Table 4"/>
          <p:cNvGraphicFramePr>
            <a:graphicFrameLocks noGrp="1"/>
          </p:cNvGraphicFramePr>
          <p:nvPr/>
        </p:nvGraphicFramePr>
        <p:xfrm>
          <a:off x="467544" y="1052736"/>
          <a:ext cx="8352927" cy="5341680"/>
        </p:xfrm>
        <a:graphic>
          <a:graphicData uri="http://schemas.openxmlformats.org/drawingml/2006/table">
            <a:tbl>
              <a:tblPr>
                <a:tableStyleId>{2D5ABB26-0587-4C30-8999-92F81FD0307C}</a:tableStyleId>
              </a:tblPr>
              <a:tblGrid>
                <a:gridCol w="1232430"/>
                <a:gridCol w="873842"/>
                <a:gridCol w="128853"/>
                <a:gridCol w="1145394"/>
                <a:gridCol w="1320337"/>
                <a:gridCol w="1145394"/>
                <a:gridCol w="1232430"/>
                <a:gridCol w="1145394"/>
                <a:gridCol w="128853"/>
              </a:tblGrid>
              <a:tr h="319536">
                <a:tc gridSpan="3">
                  <a:txBody>
                    <a:bodyPr/>
                    <a:lstStyle/>
                    <a:p>
                      <a:pPr algn="ctr">
                        <a:spcAft>
                          <a:spcPts val="0"/>
                        </a:spcAft>
                      </a:pPr>
                      <a:r>
                        <a:rPr lang="en-US" sz="1800">
                          <a:solidFill>
                            <a:schemeClr val="accent1"/>
                          </a:solidFill>
                          <a:latin typeface="Times New Roman" pitchFamily="18" charset="0"/>
                          <a:cs typeface="Times New Roman" pitchFamily="18" charset="0"/>
                        </a:rPr>
                        <a:t>Long a Put at strike 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Premium</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$0.22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gridSpan="3">
                  <a:txBody>
                    <a:bodyPr/>
                    <a:lstStyle/>
                    <a:p>
                      <a:pPr algn="ctr">
                        <a:spcAft>
                          <a:spcPts val="0"/>
                        </a:spcAft>
                      </a:pPr>
                      <a:r>
                        <a:rPr lang="en-US" sz="1800">
                          <a:solidFill>
                            <a:schemeClr val="accent1"/>
                          </a:solidFill>
                          <a:latin typeface="Times New Roman" pitchFamily="18" charset="0"/>
                          <a:cs typeface="Times New Roman" pitchFamily="18" charset="0"/>
                        </a:rPr>
                        <a:t>Buy one share of stock</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$59.38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0" marR="0" marT="0" marB="0" anchor="ct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0" marR="0" marT="0" marB="0" anchor="ctr"/>
                </a:tc>
                <a:tc gridSpan="2">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0" marR="0" marT="0" marB="0" anchor="ctr"/>
                </a:tc>
                <a:tc hMerge="1">
                  <a:txBody>
                    <a:bodyPr/>
                    <a:lstStyle/>
                    <a:p>
                      <a:endParaRPr lang="zh-TW" altLang="en-US"/>
                    </a:p>
                  </a:txBody>
                  <a:tcP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0" marR="0" marT="0" marB="0" anchor="ct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0" marR="0" marT="0" marB="0" anchor="ct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0" marR="0" marT="0" marB="0" anchor="ct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0" marR="0" marT="0" marB="0" anchor="ct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0" marR="0" marT="0" marB="0" anchor="ct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Stock</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3">
                  <a:txBody>
                    <a:bodyPr/>
                    <a:lstStyle/>
                    <a:p>
                      <a:pPr algn="ctr">
                        <a:spcAft>
                          <a:spcPts val="0"/>
                        </a:spcAft>
                      </a:pPr>
                      <a:r>
                        <a:rPr lang="en-US" sz="1800">
                          <a:solidFill>
                            <a:schemeClr val="accent1"/>
                          </a:solidFill>
                          <a:latin typeface="Times New Roman" pitchFamily="18" charset="0"/>
                          <a:cs typeface="Times New Roman" pitchFamily="18" charset="0"/>
                        </a:rPr>
                        <a:t>One Share of Stock</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Long Put (X = $57.50)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3">
                  <a:txBody>
                    <a:bodyPr/>
                    <a:lstStyle/>
                    <a:p>
                      <a:pPr algn="ctr">
                        <a:spcAft>
                          <a:spcPts val="0"/>
                        </a:spcAft>
                      </a:pPr>
                      <a:r>
                        <a:rPr lang="en-US" sz="1800">
                          <a:solidFill>
                            <a:schemeClr val="accent1"/>
                          </a:solidFill>
                          <a:latin typeface="Times New Roman" pitchFamily="18" charset="0"/>
                          <a:cs typeface="Times New Roman" pitchFamily="18" charset="0"/>
                        </a:rPr>
                        <a:t>Protective Put Value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−$14.38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$12.28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−$2.10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−$11.88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$9.78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−$2.10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−$9.38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$7.28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−$2.10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−$6.88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$4.78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−$2.10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−$4.38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$2.28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−$2.10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−$1.88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−$0.22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−$2.10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$0.62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−$0.22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$0.40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$3.12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−$0.22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$2.90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$5.62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−$0.22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$5.40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$8.12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−$0.22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$7.90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19536">
                <a:tc>
                  <a:txBody>
                    <a:bodyPr/>
                    <a:lstStyle/>
                    <a:p>
                      <a:pPr algn="ctr">
                        <a:spcAft>
                          <a:spcPts val="0"/>
                        </a:spcAft>
                      </a:pPr>
                      <a:r>
                        <a:rPr lang="en-US" sz="1800">
                          <a:solidFill>
                            <a:schemeClr val="accent1"/>
                          </a:solidFill>
                          <a:latin typeface="Times New Roman" pitchFamily="18" charset="0"/>
                          <a:cs typeface="Times New Roman" pitchFamily="18" charset="0"/>
                        </a:rPr>
                        <a:t>$70.00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$70.00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$10.62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−$0.22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dirty="0">
                          <a:solidFill>
                            <a:schemeClr val="accent1"/>
                          </a:solidFill>
                          <a:latin typeface="Times New Roman" pitchFamily="18" charset="0"/>
                          <a:cs typeface="Times New Roman" pitchFamily="18" charset="0"/>
                        </a:rPr>
                        <a:t>$10.40</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bl>
          </a:graphicData>
        </a:graphic>
      </p:graphicFrame>
      <p:sp>
        <p:nvSpPr>
          <p:cNvPr id="6"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67</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Figure</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16.17 Profit Profile for Protective Put</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pic>
        <p:nvPicPr>
          <p:cNvPr id="105473" name="Picture 1"/>
          <p:cNvPicPr>
            <a:picLocks noChangeAspect="1" noChangeArrowheads="1"/>
          </p:cNvPicPr>
          <p:nvPr/>
        </p:nvPicPr>
        <p:blipFill>
          <a:blip r:embed="rId2" cstate="print"/>
          <a:srcRect/>
          <a:stretch>
            <a:fillRect/>
          </a:stretch>
        </p:blipFill>
        <p:spPr bwMode="auto">
          <a:xfrm>
            <a:off x="467544" y="1340768"/>
            <a:ext cx="8280920" cy="4672394"/>
          </a:xfrm>
          <a:prstGeom prst="rect">
            <a:avLst/>
          </a:prstGeom>
          <a:solidFill>
            <a:srgbClr val="FFFFFF"/>
          </a:solidFill>
          <a:ln w="9525">
            <a:noFill/>
            <a:miter lim="800000"/>
            <a:headEnd/>
            <a:tailEnd/>
          </a:ln>
        </p:spPr>
      </p:pic>
      <p:sp>
        <p:nvSpPr>
          <p:cNvPr id="5"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68</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16.4.6 Covered Call</a:t>
            </a:r>
            <a:endParaRPr lang="zh-TW" altLang="en-US" dirty="0"/>
          </a:p>
        </p:txBody>
      </p:sp>
      <p:sp>
        <p:nvSpPr>
          <p:cNvPr id="3" name="Content Placeholder 2"/>
          <p:cNvSpPr>
            <a:spLocks noGrp="1"/>
          </p:cNvSpPr>
          <p:nvPr>
            <p:ph idx="1"/>
          </p:nvPr>
        </p:nvSpPr>
        <p:spPr>
          <a:xfrm>
            <a:off x="251520" y="1066800"/>
            <a:ext cx="8640960" cy="5314527"/>
          </a:xfrm>
        </p:spPr>
        <p:txBody>
          <a:bodyPr>
            <a:normAutofit lnSpcReduction="10000"/>
          </a:bodyPr>
          <a:lstStyle/>
          <a:p>
            <a:r>
              <a:rPr lang="en-US" altLang="zh-TW" dirty="0" smtClean="0"/>
              <a:t>This strategy involves investing in a stock and selling a call option on the stock at the same time. </a:t>
            </a:r>
          </a:p>
          <a:p>
            <a:r>
              <a:rPr lang="en-US" altLang="zh-TW" dirty="0" smtClean="0"/>
              <a:t>The value at the expiration of the call will be the stock value minus the value of the call. </a:t>
            </a:r>
          </a:p>
          <a:p>
            <a:r>
              <a:rPr lang="en-US" altLang="zh-TW" dirty="0" smtClean="0"/>
              <a:t>The call is “covered” because the potential obligation of delivering the stock is covered by the stock held in the portfolio. </a:t>
            </a:r>
          </a:p>
          <a:p>
            <a:r>
              <a:rPr lang="en-US" altLang="zh-TW" dirty="0" smtClean="0"/>
              <a:t>In essence, the sale of the call sold the claim to any stock value above the strike price in return for the initial premium. </a:t>
            </a:r>
          </a:p>
          <a:p>
            <a:r>
              <a:rPr lang="en-US" altLang="zh-TW" dirty="0" smtClean="0"/>
              <a:t>Suppose a manager of a stock fund holds a share of JNJ stock on March 29, 2011 and she plans to sell the JNJ stock if its price hits $62.50. </a:t>
            </a:r>
          </a:p>
          <a:p>
            <a:r>
              <a:rPr lang="en-US" altLang="zh-TW" dirty="0" smtClean="0"/>
              <a:t>Then she can write a share of a call option with a strike price of $62.50 to establish the position. </a:t>
            </a:r>
          </a:p>
          <a:p>
            <a:r>
              <a:rPr lang="en-US" altLang="zh-TW" dirty="0" smtClean="0"/>
              <a:t>She shorts the call and collects premiums. Given that </a:t>
            </a:r>
            <a:r>
              <a:rPr lang="en-US" altLang="zh-TW" i="1" dirty="0" smtClean="0"/>
              <a:t>S</a:t>
            </a:r>
            <a:r>
              <a:rPr lang="en-US" altLang="zh-TW" baseline="-25000" dirty="0" smtClean="0"/>
              <a:t>0</a:t>
            </a:r>
            <a:r>
              <a:rPr lang="en-US" altLang="zh-TW" dirty="0" smtClean="0"/>
              <a:t>= $59.38, </a:t>
            </a:r>
            <a:r>
              <a:rPr lang="en-US" altLang="zh-TW" i="1" dirty="0" smtClean="0"/>
              <a:t>X</a:t>
            </a:r>
            <a:r>
              <a:rPr lang="en-US" altLang="zh-TW" dirty="0" smtClean="0"/>
              <a:t> = $62.50, and the premium for the call option $0.03(the bid price), Table 16.12 shows the values for covered call at different stock prices at time </a:t>
            </a:r>
            <a:r>
              <a:rPr lang="en-US" altLang="zh-TW" i="1" dirty="0" smtClean="0"/>
              <a:t>T</a:t>
            </a:r>
            <a:r>
              <a:rPr lang="en-US" altLang="zh-TW" dirty="0" smtClean="0"/>
              <a:t>. </a:t>
            </a:r>
          </a:p>
          <a:p>
            <a:r>
              <a:rPr lang="en-US" altLang="zh-TW" dirty="0" smtClean="0"/>
              <a:t>The profit profile of the covered call position is constructed in Figure 16.18. </a:t>
            </a:r>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69</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250825" y="548680"/>
            <a:ext cx="8540750" cy="720725"/>
          </a:xfrm>
        </p:spPr>
        <p:txBody>
          <a:bodyPr/>
          <a:lstStyle/>
          <a:p>
            <a:pPr algn="ctr" eaLnBrk="1" hangingPunct="1"/>
            <a:r>
              <a:rPr lang="en-US" altLang="zh-TW" dirty="0" smtClean="0"/>
              <a:t>16.1.3 Relationship between the Option Price and the Underlying Asset Price</a:t>
            </a:r>
          </a:p>
        </p:txBody>
      </p:sp>
      <p:sp>
        <p:nvSpPr>
          <p:cNvPr id="16387" name="Rectangle 3"/>
          <p:cNvSpPr>
            <a:spLocks noGrp="1" noRot="1" noChangeArrowheads="1"/>
          </p:cNvSpPr>
          <p:nvPr>
            <p:ph idx="1"/>
          </p:nvPr>
        </p:nvSpPr>
        <p:spPr>
          <a:xfrm>
            <a:off x="250825" y="1701130"/>
            <a:ext cx="8713788" cy="4752206"/>
          </a:xfrm>
        </p:spPr>
        <p:txBody>
          <a:bodyPr>
            <a:normAutofit/>
          </a:bodyPr>
          <a:lstStyle/>
          <a:p>
            <a:pPr eaLnBrk="1" hangingPunct="1">
              <a:lnSpc>
                <a:spcPct val="80000"/>
              </a:lnSpc>
            </a:pPr>
            <a:r>
              <a:rPr lang="en-US" altLang="zh-TW" dirty="0" smtClean="0"/>
              <a:t>A call (put) option is said to be </a:t>
            </a:r>
            <a:r>
              <a:rPr lang="en-US" altLang="zh-TW" i="1" dirty="0" smtClean="0"/>
              <a:t>in the money </a:t>
            </a:r>
            <a:r>
              <a:rPr lang="en-US" altLang="zh-TW" dirty="0" smtClean="0"/>
              <a:t>if the underlying asset is selling above (below) the exercise price of the option.</a:t>
            </a:r>
          </a:p>
          <a:p>
            <a:pPr eaLnBrk="1" hangingPunct="1">
              <a:lnSpc>
                <a:spcPct val="80000"/>
              </a:lnSpc>
            </a:pPr>
            <a:r>
              <a:rPr lang="en-US" altLang="zh-TW" dirty="0" smtClean="0"/>
              <a:t>An </a:t>
            </a:r>
            <a:r>
              <a:rPr lang="en-US" altLang="zh-TW" i="1" dirty="0" smtClean="0"/>
              <a:t>at-the-money </a:t>
            </a:r>
            <a:r>
              <a:rPr lang="en-US" altLang="zh-TW" dirty="0" smtClean="0"/>
              <a:t>call (put) is one whose exercise price is equal to the current price of the underlying asset.</a:t>
            </a:r>
          </a:p>
          <a:p>
            <a:pPr eaLnBrk="1" hangingPunct="1">
              <a:lnSpc>
                <a:spcPct val="80000"/>
              </a:lnSpc>
            </a:pPr>
            <a:r>
              <a:rPr lang="en-US" altLang="zh-TW" dirty="0" smtClean="0"/>
              <a:t>A call (put) option is </a:t>
            </a:r>
            <a:r>
              <a:rPr lang="en-US" altLang="zh-TW" i="1" dirty="0" smtClean="0"/>
              <a:t>out of the money</a:t>
            </a:r>
            <a:r>
              <a:rPr lang="en-US" altLang="zh-TW" dirty="0" smtClean="0"/>
              <a:t> if the underlying asset is selling below (above) the exercise price of the option.</a:t>
            </a:r>
          </a:p>
          <a:p>
            <a:pPr>
              <a:lnSpc>
                <a:spcPct val="80000"/>
              </a:lnSpc>
            </a:pPr>
            <a:r>
              <a:rPr lang="en-US" altLang="zh-TW" dirty="0" smtClean="0"/>
              <a:t>The relationship between the price of an option and the price of the underlying asset indicates both the amount of intrinsic value and time value inherent in the option’s price: </a:t>
            </a:r>
          </a:p>
          <a:p>
            <a:pPr lvl="1">
              <a:lnSpc>
                <a:spcPct val="80000"/>
              </a:lnSpc>
              <a:buFont typeface="Wingdings" pitchFamily="2" charset="2"/>
              <a:buNone/>
            </a:pPr>
            <a:r>
              <a:rPr lang="en-US" altLang="zh-TW" b="1" dirty="0" smtClean="0"/>
              <a:t>Intrinsic value = Underlying asset price</a:t>
            </a:r>
            <a:r>
              <a:rPr lang="zh-TW" altLang="en-US" b="1" dirty="0" smtClean="0"/>
              <a:t>－</a:t>
            </a:r>
            <a:r>
              <a:rPr lang="en-US" altLang="zh-TW" b="1" dirty="0" smtClean="0"/>
              <a:t>Option exercise price</a:t>
            </a:r>
          </a:p>
          <a:p>
            <a:pPr lvl="1">
              <a:lnSpc>
                <a:spcPct val="80000"/>
              </a:lnSpc>
              <a:buFont typeface="Wingdings" pitchFamily="2" charset="2"/>
              <a:buNone/>
            </a:pPr>
            <a:endParaRPr lang="en-US" altLang="zh-TW" b="1" dirty="0" smtClean="0"/>
          </a:p>
          <a:p>
            <a:pPr>
              <a:lnSpc>
                <a:spcPct val="80000"/>
              </a:lnSpc>
            </a:pPr>
            <a:r>
              <a:rPr lang="en-US" altLang="zh-TW" dirty="0" smtClean="0"/>
              <a:t>An option’s time value is the amount by which the option’s premium (or market price) exceeds its intrinsic value.  </a:t>
            </a:r>
          </a:p>
          <a:p>
            <a:pPr>
              <a:lnSpc>
                <a:spcPct val="80000"/>
              </a:lnSpc>
            </a:pPr>
            <a:r>
              <a:rPr lang="en-US" altLang="zh-TW" dirty="0" smtClean="0"/>
              <a:t>For a call or put option: </a:t>
            </a:r>
            <a:endParaRPr lang="en-US" altLang="zh-TW" b="1" dirty="0" smtClean="0"/>
          </a:p>
          <a:p>
            <a:pPr algn="ctr" eaLnBrk="1" hangingPunct="1">
              <a:lnSpc>
                <a:spcPct val="80000"/>
              </a:lnSpc>
              <a:buFont typeface="Wingdings" pitchFamily="2" charset="2"/>
              <a:buNone/>
            </a:pPr>
            <a:r>
              <a:rPr lang="en-US" altLang="zh-TW" b="1" dirty="0" smtClean="0"/>
              <a:t>Time value = Option premium</a:t>
            </a:r>
            <a:r>
              <a:rPr lang="zh-TW" altLang="en-US" b="1" dirty="0" smtClean="0"/>
              <a:t>－</a:t>
            </a:r>
            <a:r>
              <a:rPr lang="en-US" altLang="zh-TW" b="1" dirty="0" smtClean="0"/>
              <a:t>Intrinsic value</a:t>
            </a:r>
          </a:p>
          <a:p>
            <a:pPr>
              <a:lnSpc>
                <a:spcPct val="80000"/>
              </a:lnSpc>
              <a:buNone/>
            </a:pPr>
            <a:r>
              <a:rPr lang="en-US" altLang="zh-TW" dirty="0" smtClean="0"/>
              <a:t>where intrinsic value is the maximum of zero or stock price minus exercise price. </a:t>
            </a:r>
            <a:endParaRPr lang="en-US" altLang="zh-TW" b="1" dirty="0" smtClean="0"/>
          </a:p>
        </p:txBody>
      </p:sp>
      <p:sp>
        <p:nvSpPr>
          <p:cNvPr id="16388" name="Slide Number Placeholder 3"/>
          <p:cNvSpPr>
            <a:spLocks noGrp="1"/>
          </p:cNvSpPr>
          <p:nvPr>
            <p:ph type="sldNum" sz="quarter" idx="4294967295"/>
          </p:nvPr>
        </p:nvSpPr>
        <p:spPr>
          <a:xfrm>
            <a:off x="76200" y="6638075"/>
            <a:ext cx="2133600" cy="365125"/>
          </a:xfrm>
          <a:prstGeom prst="rect">
            <a:avLst/>
          </a:prstGeom>
          <a:noFill/>
        </p:spPr>
        <p:txBody>
          <a:bodyPr/>
          <a:lstStyle/>
          <a:p>
            <a:fld id="{522D6A4E-C22F-4B88-A4BA-EC80DF47F52D}" type="slidenum">
              <a:rPr lang="en-US" altLang="zh-TW" sz="1400" b="1">
                <a:solidFill>
                  <a:schemeClr val="accent6">
                    <a:lumMod val="20000"/>
                    <a:lumOff val="80000"/>
                  </a:schemeClr>
                </a:solidFill>
                <a:latin typeface="Times New Roman" pitchFamily="18" charset="0"/>
                <a:cs typeface="Times New Roman" pitchFamily="18" charset="0"/>
              </a:rPr>
              <a:pPr/>
              <a:t>7</a:t>
            </a:fld>
            <a:endParaRPr lang="en-US" altLang="zh-TW" sz="1400" b="1">
              <a:solidFill>
                <a:schemeClr val="accent6">
                  <a:lumMod val="20000"/>
                  <a:lumOff val="80000"/>
                </a:schemeClr>
              </a:solidFill>
              <a:latin typeface="Times New Roman" pitchFamily="18" charset="0"/>
              <a:cs typeface="Times New Roman" pitchFamily="18" charset="0"/>
            </a:endParaRPr>
          </a:p>
        </p:txBody>
      </p:sp>
      <p:sp>
        <p:nvSpPr>
          <p:cNvPr id="5" name="TextBox 4"/>
          <p:cNvSpPr txBox="1"/>
          <p:nvPr/>
        </p:nvSpPr>
        <p:spPr>
          <a:xfrm>
            <a:off x="8100392" y="4149080"/>
            <a:ext cx="720080"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(16.1)</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6" name="TextBox 5"/>
          <p:cNvSpPr txBox="1"/>
          <p:nvPr/>
        </p:nvSpPr>
        <p:spPr>
          <a:xfrm>
            <a:off x="8100392" y="5589240"/>
            <a:ext cx="720080" cy="360040"/>
          </a:xfrm>
          <a:prstGeom prst="rect">
            <a:avLst/>
          </a:prstGeom>
        </p:spPr>
        <p:txBody>
          <a:bodyPr vert="horz" wrap="square" lIns="91440" tIns="45720" rIns="91440" bIns="45720" rtlCol="0" anchor="ctr">
            <a:no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(16.2)</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rPr>
              <a:t>Table 16.12 Value of Covered</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j-ea"/>
                <a:cs typeface="Times New Roman" pitchFamily="18" charset="0"/>
              </a:rPr>
              <a:t> Call Position at Option Expiration</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graphicFrame>
        <p:nvGraphicFramePr>
          <p:cNvPr id="5" name="Table 4"/>
          <p:cNvGraphicFramePr>
            <a:graphicFrameLocks noGrp="1"/>
          </p:cNvGraphicFramePr>
          <p:nvPr/>
        </p:nvGraphicFramePr>
        <p:xfrm>
          <a:off x="683566" y="1124744"/>
          <a:ext cx="7848873" cy="5253158"/>
        </p:xfrm>
        <a:graphic>
          <a:graphicData uri="http://schemas.openxmlformats.org/drawingml/2006/table">
            <a:tbl>
              <a:tblPr>
                <a:tableStyleId>{2D5ABB26-0587-4C30-8999-92F81FD0307C}</a:tableStyleId>
              </a:tblPr>
              <a:tblGrid>
                <a:gridCol w="1134181"/>
                <a:gridCol w="1378882"/>
                <a:gridCol w="1054166"/>
                <a:gridCol w="1156512"/>
                <a:gridCol w="894134"/>
                <a:gridCol w="1134181"/>
                <a:gridCol w="1096817"/>
              </a:tblGrid>
              <a:tr h="336037">
                <a:tc gridSpan="3">
                  <a:txBody>
                    <a:bodyPr/>
                    <a:lstStyle/>
                    <a:p>
                      <a:pPr algn="ctr">
                        <a:spcAft>
                          <a:spcPts val="0"/>
                        </a:spcAft>
                      </a:pPr>
                      <a:r>
                        <a:rPr lang="en-US" sz="1800">
                          <a:solidFill>
                            <a:schemeClr val="accent1"/>
                          </a:solidFill>
                          <a:latin typeface="Times New Roman" pitchFamily="18" charset="0"/>
                          <a:cs typeface="Times New Roman" pitchFamily="18" charset="0"/>
                        </a:rPr>
                        <a:t>Write a call at strike 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$62.5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Premium</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gridSpan="2">
                  <a:txBody>
                    <a:bodyPr/>
                    <a:lstStyle/>
                    <a:p>
                      <a:pPr algn="ctr">
                        <a:spcAft>
                          <a:spcPts val="0"/>
                        </a:spcAft>
                      </a:pPr>
                      <a:r>
                        <a:rPr lang="en-US" sz="1800">
                          <a:solidFill>
                            <a:schemeClr val="accent1"/>
                          </a:solidFill>
                          <a:latin typeface="Times New Roman" pitchFamily="18" charset="0"/>
                          <a:cs typeface="Times New Roman" pitchFamily="18" charset="0"/>
                        </a:rPr>
                        <a:t>Buy one share of stock</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$59.38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dirty="0">
                          <a:solidFill>
                            <a:schemeClr val="accent1"/>
                          </a:solidFill>
                          <a:latin typeface="Times New Roman" pitchFamily="18" charset="0"/>
                          <a:cs typeface="Times New Roman" pitchFamily="18" charset="0"/>
                        </a:rPr>
                        <a:t>Stock</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One Share of Stock</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Written Call (X = $62.50)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Covered Call</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−$14.38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−$14.35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−$11.88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−$11.85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−$9.38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−$9.35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−$6.88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−$6.85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−$4.35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−$1.88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−$1.85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$0.62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$0.65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$3.12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$3.15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$5.62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−$2.47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$3.15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$8.12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−$4.97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$3.15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36037">
                <a:tc>
                  <a:txBody>
                    <a:bodyPr/>
                    <a:lstStyle/>
                    <a:p>
                      <a:pPr algn="ctr">
                        <a:spcAft>
                          <a:spcPts val="0"/>
                        </a:spcAft>
                      </a:pPr>
                      <a:r>
                        <a:rPr lang="en-US" sz="1800">
                          <a:solidFill>
                            <a:schemeClr val="accent1"/>
                          </a:solidFill>
                          <a:latin typeface="Times New Roman" pitchFamily="18" charset="0"/>
                          <a:cs typeface="Times New Roman" pitchFamily="18" charset="0"/>
                        </a:rPr>
                        <a:t>$70.00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$10.62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−$7.47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$3.15</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sp>
        <p:nvSpPr>
          <p:cNvPr id="6"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70</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dirty="0" smtClean="0">
                <a:solidFill>
                  <a:schemeClr val="accent1"/>
                </a:solidFill>
                <a:latin typeface="Times New Roman" pitchFamily="18" charset="0"/>
                <a:ea typeface="+mj-ea"/>
                <a:cs typeface="Times New Roman" pitchFamily="18" charset="0"/>
              </a:rPr>
              <a:t>Figure 16.18 Profit Profile for Covered Call</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pic>
        <p:nvPicPr>
          <p:cNvPr id="108545" name="Picture 1"/>
          <p:cNvPicPr>
            <a:picLocks noChangeAspect="1" noChangeArrowheads="1"/>
          </p:cNvPicPr>
          <p:nvPr/>
        </p:nvPicPr>
        <p:blipFill>
          <a:blip r:embed="rId2" cstate="print"/>
          <a:srcRect/>
          <a:stretch>
            <a:fillRect/>
          </a:stretch>
        </p:blipFill>
        <p:spPr bwMode="auto">
          <a:xfrm>
            <a:off x="395536" y="1052736"/>
            <a:ext cx="8167702" cy="4608512"/>
          </a:xfrm>
          <a:prstGeom prst="rect">
            <a:avLst/>
          </a:prstGeom>
          <a:solidFill>
            <a:srgbClr val="FFFFFF"/>
          </a:solidFill>
          <a:ln w="9525">
            <a:noFill/>
            <a:miter lim="800000"/>
            <a:headEnd/>
            <a:tailEnd/>
          </a:ln>
        </p:spPr>
      </p:pic>
      <p:sp>
        <p:nvSpPr>
          <p:cNvPr id="5"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71</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16.4.7 Collar</a:t>
            </a:r>
            <a:endParaRPr lang="zh-TW" altLang="en-US" dirty="0"/>
          </a:p>
        </p:txBody>
      </p:sp>
      <p:sp>
        <p:nvSpPr>
          <p:cNvPr id="3" name="Content Placeholder 2"/>
          <p:cNvSpPr>
            <a:spLocks noGrp="1"/>
          </p:cNvSpPr>
          <p:nvPr>
            <p:ph idx="1"/>
          </p:nvPr>
        </p:nvSpPr>
        <p:spPr/>
        <p:txBody>
          <a:bodyPr/>
          <a:lstStyle/>
          <a:p>
            <a:r>
              <a:rPr lang="en-US" altLang="zh-TW" dirty="0" smtClean="0"/>
              <a:t>A collar combines a protective put and a short call option to bracket the value of a portfolio between two bounds. </a:t>
            </a:r>
          </a:p>
          <a:p>
            <a:r>
              <a:rPr lang="en-US" altLang="zh-TW" dirty="0" smtClean="0"/>
              <a:t>For example, an investor holds the JNJ stock selling at $59.38. </a:t>
            </a:r>
          </a:p>
          <a:p>
            <a:r>
              <a:rPr lang="en-US" altLang="zh-TW" dirty="0" smtClean="0"/>
              <a:t>Buying a protective put using the put option with an exercise price of $55 places a lower bound of $55 on the value of the portfolio. </a:t>
            </a:r>
          </a:p>
          <a:p>
            <a:r>
              <a:rPr lang="en-US" altLang="zh-TW" dirty="0" smtClean="0"/>
              <a:t>At the same time, the investor can write a call option with an exercise price of $62.50. </a:t>
            </a:r>
          </a:p>
          <a:p>
            <a:r>
              <a:rPr lang="en-US" altLang="zh-TW" dirty="0" smtClean="0"/>
              <a:t>The call and the put sell at $0.03 (the bid price) and $0.10 (the ask price), respectively, making the net outlay for the two options to be only $0.07.  </a:t>
            </a:r>
          </a:p>
          <a:p>
            <a:r>
              <a:rPr lang="en-US" altLang="zh-TW" dirty="0" smtClean="0"/>
              <a:t>Table 16.13 shows the values of the collar position at different stock prices at time </a:t>
            </a:r>
            <a:r>
              <a:rPr lang="en-US" altLang="zh-TW" i="1" dirty="0" smtClean="0"/>
              <a:t>T</a:t>
            </a:r>
            <a:r>
              <a:rPr lang="en-US" altLang="zh-TW" dirty="0" smtClean="0"/>
              <a:t>. </a:t>
            </a:r>
          </a:p>
          <a:p>
            <a:r>
              <a:rPr lang="en-US" altLang="zh-TW" dirty="0" smtClean="0"/>
              <a:t>The profit profile of the collar position is shown in Figure 16.19.</a:t>
            </a:r>
            <a:endParaRPr lang="zh-TW" altLang="zh-TW" dirty="0"/>
          </a:p>
        </p:txBody>
      </p:sp>
      <p:sp>
        <p:nvSpPr>
          <p:cNvPr id="4"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72</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dirty="0" smtClean="0">
                <a:solidFill>
                  <a:schemeClr val="accent1"/>
                </a:solidFill>
                <a:latin typeface="Times New Roman" pitchFamily="18" charset="0"/>
                <a:ea typeface="+mj-ea"/>
                <a:cs typeface="Times New Roman" pitchFamily="18" charset="0"/>
              </a:rPr>
              <a:t>Table 16.13 Value of Collar Position at Option Expiration</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graphicFrame>
        <p:nvGraphicFramePr>
          <p:cNvPr id="5" name="Table 4"/>
          <p:cNvGraphicFramePr>
            <a:graphicFrameLocks noGrp="1"/>
          </p:cNvGraphicFramePr>
          <p:nvPr/>
        </p:nvGraphicFramePr>
        <p:xfrm>
          <a:off x="539552" y="1124744"/>
          <a:ext cx="8136904" cy="936105"/>
        </p:xfrm>
        <a:graphic>
          <a:graphicData uri="http://schemas.openxmlformats.org/drawingml/2006/table">
            <a:tbl>
              <a:tblPr>
                <a:tableStyleId>{2D5ABB26-0587-4C30-8999-92F81FD0307C}</a:tableStyleId>
              </a:tblPr>
              <a:tblGrid>
                <a:gridCol w="2560924"/>
                <a:gridCol w="175380"/>
                <a:gridCol w="2055012"/>
                <a:gridCol w="1104896"/>
                <a:gridCol w="1104896"/>
                <a:gridCol w="1135796"/>
              </a:tblGrid>
              <a:tr h="312035">
                <a:tc gridSpan="2">
                  <a:txBody>
                    <a:bodyPr/>
                    <a:lstStyle/>
                    <a:p>
                      <a:pPr algn="ctr">
                        <a:spcAft>
                          <a:spcPts val="0"/>
                        </a:spcAft>
                      </a:pPr>
                      <a:r>
                        <a:rPr lang="en-US" sz="1800" dirty="0">
                          <a:solidFill>
                            <a:schemeClr val="accent1"/>
                          </a:solidFill>
                          <a:latin typeface="Times New Roman" pitchFamily="18" charset="0"/>
                          <a:cs typeface="Times New Roman" pitchFamily="18" charset="0"/>
                        </a:rPr>
                        <a:t>Write a call at strike price</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Premium</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035">
                <a:tc gridSpan="2">
                  <a:txBody>
                    <a:bodyPr/>
                    <a:lstStyle/>
                    <a:p>
                      <a:pPr algn="ctr">
                        <a:spcAft>
                          <a:spcPts val="0"/>
                        </a:spcAft>
                      </a:pPr>
                      <a:r>
                        <a:rPr lang="en-US" sz="1800" dirty="0">
                          <a:solidFill>
                            <a:schemeClr val="accent1"/>
                          </a:solidFill>
                          <a:latin typeface="Times New Roman" pitchFamily="18" charset="0"/>
                          <a:cs typeface="Times New Roman" pitchFamily="18" charset="0"/>
                        </a:rPr>
                        <a:t>Long a Put at strike price </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endParaRPr lang="en-US" sz="1800">
                        <a:solidFill>
                          <a:schemeClr val="accent1"/>
                        </a:solidFill>
                        <a:latin typeface="Times New Roman" pitchFamily="18" charset="0"/>
                        <a:ea typeface="Times New Roman"/>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Premium</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035">
                <a:tc>
                  <a:txBody>
                    <a:bodyPr/>
                    <a:lstStyle/>
                    <a:p>
                      <a:pPr algn="ctr">
                        <a:spcAft>
                          <a:spcPts val="0"/>
                        </a:spcAft>
                      </a:pPr>
                      <a:r>
                        <a:rPr lang="en-US" sz="1800">
                          <a:solidFill>
                            <a:schemeClr val="accent1"/>
                          </a:solidFill>
                          <a:latin typeface="Times New Roman" pitchFamily="18" charset="0"/>
                          <a:cs typeface="Times New Roman" pitchFamily="18" charset="0"/>
                        </a:rPr>
                        <a:t>Buy one share of stock</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 </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$59.38</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graphicFrame>
        <p:nvGraphicFramePr>
          <p:cNvPr id="6" name="Table 5"/>
          <p:cNvGraphicFramePr>
            <a:graphicFrameLocks noGrp="1"/>
          </p:cNvGraphicFramePr>
          <p:nvPr/>
        </p:nvGraphicFramePr>
        <p:xfrm>
          <a:off x="539552" y="2132856"/>
          <a:ext cx="8136903" cy="4282825"/>
        </p:xfrm>
        <a:graphic>
          <a:graphicData uri="http://schemas.openxmlformats.org/drawingml/2006/table">
            <a:tbl>
              <a:tblPr>
                <a:tableStyleId>{2D5ABB26-0587-4C30-8999-92F81FD0307C}</a:tableStyleId>
              </a:tblPr>
              <a:tblGrid>
                <a:gridCol w="938368"/>
                <a:gridCol w="938368"/>
                <a:gridCol w="931576"/>
                <a:gridCol w="903104"/>
                <a:gridCol w="830600"/>
                <a:gridCol w="895436"/>
                <a:gridCol w="895436"/>
                <a:gridCol w="938368"/>
                <a:gridCol w="865647"/>
              </a:tblGrid>
              <a:tr h="298258">
                <a:tc>
                  <a:txBody>
                    <a:bodyPr/>
                    <a:lstStyle/>
                    <a:p>
                      <a:pPr algn="ctr">
                        <a:spcAft>
                          <a:spcPts val="0"/>
                        </a:spcAft>
                      </a:pPr>
                      <a:r>
                        <a:rPr lang="en-US" sz="1800" dirty="0">
                          <a:solidFill>
                            <a:schemeClr val="accent1"/>
                          </a:solidFill>
                          <a:latin typeface="Times New Roman" pitchFamily="18" charset="0"/>
                          <a:cs typeface="Times New Roman" pitchFamily="18" charset="0"/>
                        </a:rPr>
                        <a:t>Stock</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gridSpan="2">
                  <a:txBody>
                    <a:bodyPr/>
                    <a:lstStyle/>
                    <a:p>
                      <a:pPr algn="ctr">
                        <a:spcAft>
                          <a:spcPts val="0"/>
                        </a:spcAft>
                      </a:pPr>
                      <a:r>
                        <a:rPr lang="en-US" sz="1800">
                          <a:solidFill>
                            <a:schemeClr val="accent1"/>
                          </a:solidFill>
                          <a:latin typeface="Times New Roman" pitchFamily="18" charset="0"/>
                          <a:cs typeface="Times New Roman" pitchFamily="18" charset="0"/>
                        </a:rPr>
                        <a:t>One Share of Stock</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Long put (X = $55)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dirty="0">
                          <a:solidFill>
                            <a:schemeClr val="accent1"/>
                          </a:solidFill>
                          <a:latin typeface="Times New Roman" pitchFamily="18" charset="0"/>
                          <a:cs typeface="Times New Roman" pitchFamily="18" charset="0"/>
                        </a:rPr>
                        <a:t>Write Call (X = $62.50)</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c gridSpan="2">
                  <a:txBody>
                    <a:bodyPr/>
                    <a:lstStyle/>
                    <a:p>
                      <a:pPr algn="ctr">
                        <a:spcAft>
                          <a:spcPts val="0"/>
                        </a:spcAft>
                      </a:pPr>
                      <a:r>
                        <a:rPr lang="en-US" sz="1800">
                          <a:solidFill>
                            <a:schemeClr val="accent1"/>
                          </a:solidFill>
                          <a:latin typeface="Times New Roman" pitchFamily="18" charset="0"/>
                          <a:cs typeface="Times New Roman" pitchFamily="18" charset="0"/>
                        </a:rPr>
                        <a:t>Collar Value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hMerge="1">
                  <a:txBody>
                    <a:bodyPr/>
                    <a:lstStyle/>
                    <a:p>
                      <a:endParaRPr lang="zh-TW" altLang="en-US"/>
                    </a:p>
                  </a:txBody>
                  <a:tcPr/>
                </a:tc>
              </a:tr>
              <a:tr h="298258">
                <a:tc>
                  <a:txBody>
                    <a:bodyPr/>
                    <a:lstStyle/>
                    <a:p>
                      <a:pPr algn="ctr">
                        <a:spcAft>
                          <a:spcPts val="0"/>
                        </a:spcAft>
                      </a:pPr>
                      <a:r>
                        <a:rPr lang="en-US" sz="1800">
                          <a:solidFill>
                            <a:schemeClr val="accent1"/>
                          </a:solidFill>
                          <a:latin typeface="Times New Roman" pitchFamily="18" charset="0"/>
                          <a:cs typeface="Times New Roman" pitchFamily="18" charset="0"/>
                        </a:rPr>
                        <a:t>Price</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Payoff</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Profit</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−$14.38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$9.90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−$4.45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−$11.88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$7.40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−$4.45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−$9.38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$4.90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−$4.45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−$6.88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$2.40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−$4.45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−$4.38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−$4.45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−$1.88</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−$1.95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$0.62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$0.55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$3.12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$0.03</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$3.05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$5.62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−$2.47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$3.05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$8.12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−$5.00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−$4.97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$3.05</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r>
              <a:tr h="312357">
                <a:tc>
                  <a:txBody>
                    <a:bodyPr/>
                    <a:lstStyle/>
                    <a:p>
                      <a:pPr algn="ctr">
                        <a:spcAft>
                          <a:spcPts val="0"/>
                        </a:spcAft>
                      </a:pPr>
                      <a:r>
                        <a:rPr lang="en-US" sz="1800" dirty="0">
                          <a:solidFill>
                            <a:schemeClr val="accent1"/>
                          </a:solidFill>
                          <a:latin typeface="Times New Roman" pitchFamily="18" charset="0"/>
                          <a:cs typeface="Times New Roman" pitchFamily="18" charset="0"/>
                        </a:rPr>
                        <a:t>$70.00</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$10.62</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$0.00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−$0.10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−$7.47</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a:solidFill>
                            <a:schemeClr val="accent1"/>
                          </a:solidFill>
                          <a:latin typeface="Times New Roman" pitchFamily="18" charset="0"/>
                          <a:cs typeface="Times New Roman" pitchFamily="18" charset="0"/>
                        </a:rPr>
                        <a:t>$62.50</a:t>
                      </a:r>
                      <a:endParaRPr lang="zh-TW" sz="1800">
                        <a:solidFill>
                          <a:schemeClr val="accent1"/>
                        </a:solidFill>
                        <a:latin typeface="Times New Roman" pitchFamily="18" charset="0"/>
                        <a:ea typeface="新細明體"/>
                        <a:cs typeface="Times New Roman" pitchFamily="18" charset="0"/>
                      </a:endParaRPr>
                    </a:p>
                  </a:txBody>
                  <a:tcPr marL="68580" marR="68580" marT="0" marB="0" anchor="ctr"/>
                </a:tc>
                <a:tc>
                  <a:txBody>
                    <a:bodyPr/>
                    <a:lstStyle/>
                    <a:p>
                      <a:pPr algn="ctr">
                        <a:spcAft>
                          <a:spcPts val="0"/>
                        </a:spcAft>
                      </a:pPr>
                      <a:r>
                        <a:rPr lang="en-US" sz="1800" dirty="0">
                          <a:solidFill>
                            <a:schemeClr val="accent1"/>
                          </a:solidFill>
                          <a:latin typeface="Times New Roman" pitchFamily="18" charset="0"/>
                          <a:cs typeface="Times New Roman" pitchFamily="18" charset="0"/>
                        </a:rPr>
                        <a:t>$3.05</a:t>
                      </a:r>
                      <a:endParaRPr lang="zh-TW" sz="1800" dirty="0">
                        <a:solidFill>
                          <a:schemeClr val="accent1"/>
                        </a:solidFill>
                        <a:latin typeface="Times New Roman" pitchFamily="18" charset="0"/>
                        <a:ea typeface="新細明體"/>
                        <a:cs typeface="Times New Roman" pitchFamily="18" charset="0"/>
                      </a:endParaRPr>
                    </a:p>
                  </a:txBody>
                  <a:tcPr marL="68580" marR="68580" marT="0" marB="0" anchor="ctr"/>
                </a:tc>
              </a:tr>
            </a:tbl>
          </a:graphicData>
        </a:graphic>
      </p:graphicFrame>
      <p:sp>
        <p:nvSpPr>
          <p:cNvPr id="7"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73</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548680"/>
            <a:ext cx="7776864" cy="36004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US" altLang="zh-TW" sz="1600" dirty="0" smtClean="0">
                <a:solidFill>
                  <a:schemeClr val="accent1"/>
                </a:solidFill>
                <a:latin typeface="Times New Roman" pitchFamily="18" charset="0"/>
                <a:ea typeface="+mj-ea"/>
                <a:cs typeface="Times New Roman" pitchFamily="18" charset="0"/>
              </a:rPr>
              <a:t>Figure 16.19 Profit Profile for Collar </a:t>
            </a:r>
            <a:endParaRPr kumimoji="0" lang="zh-TW" altLang="en-US" sz="16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pic>
        <p:nvPicPr>
          <p:cNvPr id="111617" name="Picture 1"/>
          <p:cNvPicPr>
            <a:picLocks noChangeAspect="1" noChangeArrowheads="1"/>
          </p:cNvPicPr>
          <p:nvPr/>
        </p:nvPicPr>
        <p:blipFill>
          <a:blip r:embed="rId2" cstate="print"/>
          <a:srcRect/>
          <a:stretch>
            <a:fillRect/>
          </a:stretch>
        </p:blipFill>
        <p:spPr bwMode="auto">
          <a:xfrm>
            <a:off x="323528" y="1268760"/>
            <a:ext cx="8496944" cy="4809034"/>
          </a:xfrm>
          <a:prstGeom prst="rect">
            <a:avLst/>
          </a:prstGeom>
          <a:solidFill>
            <a:srgbClr val="FFFFFF"/>
          </a:solidFill>
          <a:ln w="9525">
            <a:noFill/>
            <a:miter lim="800000"/>
            <a:headEnd/>
            <a:tailEnd/>
          </a:ln>
        </p:spPr>
      </p:pic>
      <p:sp>
        <p:nvSpPr>
          <p:cNvPr id="5" name="Slide Number Placeholder 7"/>
          <p:cNvSpPr txBox="1">
            <a:spLocks/>
          </p:cNvSpPr>
          <p:nvPr/>
        </p:nvSpPr>
        <p:spPr>
          <a:xfrm>
            <a:off x="76200" y="6638075"/>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33F9D48A-07B3-40F9-8380-B432C600D7EC}" type="slidenum">
              <a:rPr lang="en-US" altLang="zh-TW" sz="1400" b="1" smtClean="0">
                <a:solidFill>
                  <a:schemeClr val="accent6">
                    <a:lumMod val="20000"/>
                    <a:lumOff val="80000"/>
                  </a:schemeClr>
                </a:solidFill>
                <a:latin typeface="Times New Roman" pitchFamily="18" charset="0"/>
                <a:cs typeface="Times New Roman" pitchFamily="18" charset="0"/>
              </a:rPr>
              <a:pPr/>
              <a:t>74</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250825" y="332011"/>
            <a:ext cx="8540750" cy="720725"/>
          </a:xfrm>
        </p:spPr>
        <p:txBody>
          <a:bodyPr/>
          <a:lstStyle/>
          <a:p>
            <a:pPr marL="838200" indent="-838200" algn="l" eaLnBrk="1" hangingPunct="1"/>
            <a:r>
              <a:rPr lang="en-US" altLang="zh-TW" dirty="0" smtClean="0"/>
              <a:t>16.5 </a:t>
            </a:r>
            <a:r>
              <a:rPr lang="en-US" altLang="en-US" dirty="0" smtClean="0"/>
              <a:t> Summary</a:t>
            </a:r>
            <a:endParaRPr lang="en-US" altLang="zh-TW" dirty="0" smtClean="0"/>
          </a:p>
        </p:txBody>
      </p:sp>
      <p:sp>
        <p:nvSpPr>
          <p:cNvPr id="53251" name="Rectangle 3"/>
          <p:cNvSpPr>
            <a:spLocks noGrp="1" noRot="1" noChangeArrowheads="1"/>
          </p:cNvSpPr>
          <p:nvPr>
            <p:ph idx="1"/>
          </p:nvPr>
        </p:nvSpPr>
        <p:spPr>
          <a:xfrm>
            <a:off x="251520" y="1124744"/>
            <a:ext cx="8713788" cy="5400600"/>
          </a:xfrm>
        </p:spPr>
        <p:txBody>
          <a:bodyPr>
            <a:normAutofit/>
          </a:bodyPr>
          <a:lstStyle/>
          <a:p>
            <a:r>
              <a:rPr lang="en-US" altLang="zh-TW" dirty="0" smtClean="0"/>
              <a:t>This chapter has introduced some of the essential differences between the two most basic kinds of option, calls and puts.  </a:t>
            </a:r>
          </a:p>
          <a:p>
            <a:r>
              <a:rPr lang="en-US" altLang="zh-TW" dirty="0" smtClean="0"/>
              <a:t>A delineation was made of the relationship between the option’s price or premium and that of the underlying asset.  </a:t>
            </a:r>
          </a:p>
          <a:p>
            <a:r>
              <a:rPr lang="en-US" altLang="zh-TW" dirty="0" smtClean="0"/>
              <a:t>The option’s value was shown to be composed of intrinsic value, or the underlying asset price less the exercise price, and time value.  </a:t>
            </a:r>
          </a:p>
          <a:p>
            <a:r>
              <a:rPr lang="en-US" altLang="zh-TW" dirty="0" smtClean="0"/>
              <a:t>Moreover, it was demonstrated that the time value decays over time, particularly in the last month to maturity for an option. </a:t>
            </a:r>
            <a:endParaRPr lang="zh-TW" altLang="zh-TW" dirty="0" smtClean="0"/>
          </a:p>
          <a:p>
            <a:r>
              <a:rPr lang="en-US" altLang="zh-TW" dirty="0" smtClean="0"/>
              <a:t>Index and futures options were studied to introduce these important financial instruments.  </a:t>
            </a:r>
          </a:p>
          <a:p>
            <a:r>
              <a:rPr lang="en-US" altLang="zh-TW" dirty="0" smtClean="0"/>
              <a:t>Put</a:t>
            </a:r>
            <a:r>
              <a:rPr lang="en-US" altLang="zh-TW" b="1" i="1" dirty="0" smtClean="0"/>
              <a:t>–</a:t>
            </a:r>
            <a:r>
              <a:rPr lang="en-US" altLang="zh-TW" dirty="0" smtClean="0"/>
              <a:t>call parity theorems were developed for European, American, and futures options in order to show the basic valuation relationship between the underlying asset and its call and put options.  </a:t>
            </a:r>
          </a:p>
          <a:p>
            <a:r>
              <a:rPr lang="en-US" altLang="zh-TW" dirty="0" smtClean="0"/>
              <a:t>Finally, investment application of options and related combinations were discussed, along with relevant risk–return characteristics.</a:t>
            </a:r>
          </a:p>
        </p:txBody>
      </p:sp>
      <p:sp>
        <p:nvSpPr>
          <p:cNvPr id="53252" name="Slide Number Placeholder 3"/>
          <p:cNvSpPr>
            <a:spLocks noGrp="1"/>
          </p:cNvSpPr>
          <p:nvPr>
            <p:ph type="sldNum" sz="quarter" idx="4294967295"/>
          </p:nvPr>
        </p:nvSpPr>
        <p:spPr>
          <a:xfrm>
            <a:off x="76200" y="6638075"/>
            <a:ext cx="2133600" cy="365125"/>
          </a:xfrm>
          <a:prstGeom prst="rect">
            <a:avLst/>
          </a:prstGeom>
          <a:noFill/>
        </p:spPr>
        <p:txBody>
          <a:bodyPr/>
          <a:lstStyle/>
          <a:p>
            <a:fld id="{9753855C-C2BB-4469-A487-4EA2E0464F7F}" type="slidenum">
              <a:rPr lang="en-US" altLang="zh-TW" sz="1400" b="1">
                <a:solidFill>
                  <a:schemeClr val="accent6">
                    <a:lumMod val="20000"/>
                    <a:lumOff val="80000"/>
                  </a:schemeClr>
                </a:solidFill>
                <a:latin typeface="Times New Roman" pitchFamily="18" charset="0"/>
                <a:cs typeface="Times New Roman" pitchFamily="18" charset="0"/>
              </a:rPr>
              <a:pPr/>
              <a:t>75</a:t>
            </a:fld>
            <a:endParaRPr lang="en-US" altLang="zh-TW" sz="1400" b="1">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1520" y="476672"/>
            <a:ext cx="8587680" cy="5904655"/>
          </a:xfrm>
        </p:spPr>
        <p:txBody>
          <a:bodyPr/>
          <a:lstStyle/>
          <a:p>
            <a:r>
              <a:rPr lang="en-US" altLang="zh-TW" dirty="0" smtClean="0"/>
              <a:t>In general, the call price should be equal to or exceed the intrinsic value: </a:t>
            </a:r>
            <a:endParaRPr lang="zh-TW" altLang="zh-TW" dirty="0" smtClean="0"/>
          </a:p>
          <a:p>
            <a:pPr algn="ctr">
              <a:buNone/>
            </a:pPr>
            <a:r>
              <a:rPr lang="en-US" altLang="zh-TW" dirty="0" smtClean="0"/>
              <a:t>C </a:t>
            </a:r>
            <a:r>
              <a:rPr lang="en-US" altLang="zh-TW" dirty="0" smtClean="0">
                <a:sym typeface="Symbol"/>
              </a:rPr>
              <a:t></a:t>
            </a:r>
            <a:r>
              <a:rPr lang="en-US" altLang="zh-TW" dirty="0" smtClean="0"/>
              <a:t> Max (</a:t>
            </a:r>
            <a:r>
              <a:rPr lang="en-US" altLang="zh-TW" i="1" dirty="0" smtClean="0"/>
              <a:t>S – E, </a:t>
            </a:r>
            <a:r>
              <a:rPr lang="en-US" altLang="zh-TW" dirty="0" smtClean="0"/>
              <a:t>0)</a:t>
            </a:r>
          </a:p>
          <a:p>
            <a:pPr>
              <a:buNone/>
            </a:pPr>
            <a:r>
              <a:rPr lang="en-US" altLang="zh-TW" dirty="0" smtClean="0"/>
              <a:t>where</a:t>
            </a:r>
            <a:endParaRPr lang="zh-TW" altLang="zh-TW" dirty="0" smtClean="0"/>
          </a:p>
          <a:p>
            <a:pPr>
              <a:buNone/>
            </a:pPr>
            <a:r>
              <a:rPr lang="en-US" altLang="zh-TW" dirty="0" smtClean="0"/>
              <a:t>C = the value of the call option; </a:t>
            </a:r>
            <a:endParaRPr lang="zh-TW" altLang="zh-TW" dirty="0" smtClean="0"/>
          </a:p>
          <a:p>
            <a:pPr>
              <a:buNone/>
            </a:pPr>
            <a:r>
              <a:rPr lang="en-US" altLang="zh-TW" i="1" dirty="0" smtClean="0"/>
              <a:t>S </a:t>
            </a:r>
            <a:r>
              <a:rPr lang="en-US" altLang="zh-TW" dirty="0" smtClean="0"/>
              <a:t>= the current stock price; and </a:t>
            </a:r>
            <a:endParaRPr lang="zh-TW" altLang="zh-TW" dirty="0" smtClean="0"/>
          </a:p>
          <a:p>
            <a:pPr>
              <a:buNone/>
            </a:pPr>
            <a:r>
              <a:rPr lang="en-US" altLang="zh-TW" i="1" dirty="0" smtClean="0"/>
              <a:t>E </a:t>
            </a:r>
            <a:r>
              <a:rPr lang="en-US" altLang="zh-TW" dirty="0" smtClean="0"/>
              <a:t>= the exercise price. </a:t>
            </a:r>
            <a:endParaRPr lang="zh-TW" altLang="zh-TW" dirty="0" smtClean="0"/>
          </a:p>
        </p:txBody>
      </p:sp>
      <p:sp>
        <p:nvSpPr>
          <p:cNvPr id="17412" name="Slide Number Placeholder 3"/>
          <p:cNvSpPr>
            <a:spLocks noGrp="1"/>
          </p:cNvSpPr>
          <p:nvPr>
            <p:ph type="sldNum" sz="quarter" idx="4294967295"/>
          </p:nvPr>
        </p:nvSpPr>
        <p:spPr>
          <a:xfrm>
            <a:off x="0" y="6637338"/>
            <a:ext cx="2133600" cy="365125"/>
          </a:xfrm>
          <a:prstGeom prst="rect">
            <a:avLst/>
          </a:prstGeom>
          <a:noFill/>
        </p:spPr>
        <p:txBody>
          <a:bodyPr/>
          <a:lstStyle/>
          <a:p>
            <a:fld id="{7C0577C7-B9BB-443E-937E-4DC4350BD76C}" type="slidenum">
              <a:rPr lang="en-US" altLang="zh-TW" sz="1400" b="1">
                <a:solidFill>
                  <a:schemeClr val="accent6">
                    <a:lumMod val="20000"/>
                    <a:lumOff val="80000"/>
                  </a:schemeClr>
                </a:solidFill>
                <a:latin typeface="Times New Roman" pitchFamily="18" charset="0"/>
                <a:cs typeface="Times New Roman" pitchFamily="18" charset="0"/>
              </a:rPr>
              <a:pPr/>
              <a:t>8</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pic>
        <p:nvPicPr>
          <p:cNvPr id="32769" name="Picture 1"/>
          <p:cNvPicPr>
            <a:picLocks noChangeAspect="1" noChangeArrowheads="1"/>
          </p:cNvPicPr>
          <p:nvPr/>
        </p:nvPicPr>
        <p:blipFill>
          <a:blip r:embed="rId2" cstate="print"/>
          <a:srcRect t="16455"/>
          <a:stretch>
            <a:fillRect/>
          </a:stretch>
        </p:blipFill>
        <p:spPr bwMode="auto">
          <a:xfrm>
            <a:off x="2123728" y="3284984"/>
            <a:ext cx="5518994" cy="3183632"/>
          </a:xfrm>
          <a:prstGeom prst="rect">
            <a:avLst/>
          </a:prstGeom>
          <a:solidFill>
            <a:srgbClr val="FFFFFF"/>
          </a:solidFill>
          <a:ln w="9525">
            <a:noFill/>
            <a:miter lim="800000"/>
            <a:headEnd/>
            <a:tailEnd/>
          </a:ln>
        </p:spPr>
      </p:pic>
      <p:sp>
        <p:nvSpPr>
          <p:cNvPr id="9" name="Rectangle 3"/>
          <p:cNvSpPr>
            <a:spLocks noGrp="1" noRot="1" noChangeArrowheads="1"/>
          </p:cNvSpPr>
          <p:nvPr>
            <p:ph type="body" sz="half" idx="1"/>
          </p:nvPr>
        </p:nvSpPr>
        <p:spPr>
          <a:xfrm>
            <a:off x="1331640" y="2852936"/>
            <a:ext cx="7272808" cy="431800"/>
          </a:xfrm>
        </p:spPr>
        <p:txBody>
          <a:bodyPr>
            <a:normAutofit/>
          </a:bodyPr>
          <a:lstStyle/>
          <a:p>
            <a:pPr algn="ctr" eaLnBrk="1" hangingPunct="1">
              <a:buFont typeface="Wingdings" pitchFamily="2" charset="2"/>
              <a:buNone/>
            </a:pPr>
            <a:r>
              <a:rPr lang="en-US" altLang="zh-TW" sz="1600" dirty="0" smtClean="0"/>
              <a:t>Figure 16.1 The Relationship between an Option’s Exercise Price and its Time Value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1944215"/>
          </a:xfrm>
        </p:spPr>
        <p:txBody>
          <a:bodyPr/>
          <a:lstStyle/>
          <a:p>
            <a:r>
              <a:rPr lang="en-US" altLang="zh-TW" dirty="0" smtClean="0"/>
              <a:t>One more aspect of time value that is very important to discuss is the change in the amount of time value an option has as its duration shortens.</a:t>
            </a:r>
          </a:p>
          <a:p>
            <a:r>
              <a:rPr lang="en-US" altLang="zh-TW" dirty="0" smtClean="0"/>
              <a:t>Notice that for the simple care in Figure 16-2 the effect of time decay is smooth up until the last month before expiration, when the time value of an option begins to decay very rapidly.</a:t>
            </a:r>
            <a:endParaRPr lang="zh-TW" altLang="en-US" dirty="0"/>
          </a:p>
        </p:txBody>
      </p:sp>
      <p:pic>
        <p:nvPicPr>
          <p:cNvPr id="70658" name="Picture 2"/>
          <p:cNvPicPr>
            <a:picLocks noChangeAspect="1" noChangeArrowheads="1"/>
          </p:cNvPicPr>
          <p:nvPr/>
        </p:nvPicPr>
        <p:blipFill>
          <a:blip r:embed="rId2" cstate="print"/>
          <a:srcRect t="20526"/>
          <a:stretch>
            <a:fillRect/>
          </a:stretch>
        </p:blipFill>
        <p:spPr bwMode="auto">
          <a:xfrm>
            <a:off x="1475656" y="3212976"/>
            <a:ext cx="6164122" cy="3274690"/>
          </a:xfrm>
          <a:prstGeom prst="rect">
            <a:avLst/>
          </a:prstGeom>
          <a:solidFill>
            <a:srgbClr val="FFFFFF"/>
          </a:solidFill>
          <a:ln w="9525">
            <a:noFill/>
            <a:miter lim="800000"/>
            <a:headEnd/>
            <a:tailEnd/>
          </a:ln>
        </p:spPr>
      </p:pic>
      <p:sp>
        <p:nvSpPr>
          <p:cNvPr id="5" name="Rectangle 3"/>
          <p:cNvSpPr txBox="1">
            <a:spLocks noRot="1" noChangeArrowheads="1"/>
          </p:cNvSpPr>
          <p:nvPr/>
        </p:nvSpPr>
        <p:spPr>
          <a:xfrm>
            <a:off x="971600" y="2276872"/>
            <a:ext cx="7344816" cy="936104"/>
          </a:xfrm>
          <a:prstGeom prst="rect">
            <a:avLst/>
          </a:prstGeom>
        </p:spPr>
        <p:txBody>
          <a:bodyPr vert="horz" lIns="91440" tIns="45720" rIns="91440" bIns="45720" rtlCol="0">
            <a:normAutofit/>
          </a:bodyPr>
          <a:lstStyle/>
          <a:p>
            <a:pPr marL="173038" marR="0" lvl="0" indent="-173038" algn="ctr" defTabSz="914400" rtl="0" eaLnBrk="1" fontAlgn="auto" latinLnBrk="0" hangingPunct="1">
              <a:lnSpc>
                <a:spcPct val="100000"/>
              </a:lnSpc>
              <a:spcBef>
                <a:spcPct val="20000"/>
              </a:spcBef>
              <a:spcAft>
                <a:spcPts val="0"/>
              </a:spcAft>
              <a:buClrTx/>
              <a:buSzPct val="70000"/>
              <a:buFont typeface="Wingdings" pitchFamily="2" charset="2"/>
              <a:buNone/>
              <a:tabLst/>
              <a:defRPr/>
            </a:pPr>
            <a:r>
              <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n-ea"/>
                <a:cs typeface="Times New Roman" pitchFamily="18" charset="0"/>
              </a:rPr>
              <a:t>Figure 16.2 The Relationship between</a:t>
            </a: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n-ea"/>
                <a:cs typeface="Times New Roman" pitchFamily="18" charset="0"/>
              </a:rPr>
              <a:t> Time Value and Time to Maturity for a </a:t>
            </a:r>
          </a:p>
          <a:p>
            <a:pPr marL="173038" marR="0" lvl="0" indent="-173038" algn="ctr" defTabSz="914400" rtl="0" eaLnBrk="1" fontAlgn="auto" latinLnBrk="0" hangingPunct="1">
              <a:lnSpc>
                <a:spcPct val="100000"/>
              </a:lnSpc>
              <a:spcBef>
                <a:spcPct val="20000"/>
              </a:spcBef>
              <a:spcAft>
                <a:spcPts val="0"/>
              </a:spcAft>
              <a:buClrTx/>
              <a:buSzPct val="70000"/>
              <a:buFont typeface="Wingdings" pitchFamily="2" charset="2"/>
              <a:buNone/>
              <a:tabLst/>
              <a:defRPr/>
            </a:pP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n-ea"/>
                <a:cs typeface="Times New Roman" pitchFamily="18" charset="0"/>
              </a:rPr>
              <a:t>Near-to-the-Money Option </a:t>
            </a:r>
          </a:p>
          <a:p>
            <a:pPr marL="173038" marR="0" lvl="0" indent="-173038" algn="ctr" defTabSz="914400" rtl="0" eaLnBrk="1" fontAlgn="auto" latinLnBrk="0" hangingPunct="1">
              <a:lnSpc>
                <a:spcPct val="100000"/>
              </a:lnSpc>
              <a:spcBef>
                <a:spcPct val="20000"/>
              </a:spcBef>
              <a:spcAft>
                <a:spcPts val="0"/>
              </a:spcAft>
              <a:buClrTx/>
              <a:buSzPct val="70000"/>
              <a:buFont typeface="Wingdings" pitchFamily="2" charset="2"/>
              <a:buNone/>
              <a:tabLst/>
              <a:defRPr/>
            </a:pPr>
            <a:r>
              <a:rPr kumimoji="0" lang="en-US" altLang="zh-TW" sz="1600" b="0" i="0" u="none" strike="noStrike" kern="1200" cap="none" spc="0" normalizeH="0" noProof="0" dirty="0" smtClean="0">
                <a:ln>
                  <a:noFill/>
                </a:ln>
                <a:solidFill>
                  <a:schemeClr val="accent1"/>
                </a:solidFill>
                <a:effectLst/>
                <a:uLnTx/>
                <a:uFillTx/>
                <a:latin typeface="Times New Roman" pitchFamily="18" charset="0"/>
                <a:ea typeface="+mn-ea"/>
                <a:cs typeface="Times New Roman" pitchFamily="18" charset="0"/>
              </a:rPr>
              <a:t>(assuming a Constant Price for the Underlying Asset)</a:t>
            </a:r>
            <a:endParaRPr kumimoji="0" lang="en-US" altLang="zh-TW" sz="1600" b="0" i="0" u="none" strike="noStrike" kern="1200" cap="none" spc="0" normalizeH="0" baseline="0" noProof="0" dirty="0" smtClean="0">
              <a:ln>
                <a:noFill/>
              </a:ln>
              <a:solidFill>
                <a:schemeClr val="accent1"/>
              </a:solidFill>
              <a:effectLst/>
              <a:uLnTx/>
              <a:uFillTx/>
              <a:latin typeface="Times New Roman" pitchFamily="18" charset="0"/>
              <a:ea typeface="+mn-ea"/>
              <a:cs typeface="Times New Roman" pitchFamily="18" charset="0"/>
            </a:endParaRPr>
          </a:p>
        </p:txBody>
      </p:sp>
      <p:sp>
        <p:nvSpPr>
          <p:cNvPr id="6" name="Slide Number Placeholder 3"/>
          <p:cNvSpPr txBox="1">
            <a:spLocks/>
          </p:cNvSpPr>
          <p:nvPr/>
        </p:nvSpPr>
        <p:spPr>
          <a:xfrm>
            <a:off x="0" y="6597352"/>
            <a:ext cx="2133600" cy="365125"/>
          </a:xfrm>
          <a:prstGeom prst="rect">
            <a:avLst/>
          </a:prstGeom>
          <a:noFill/>
        </p:spPr>
        <p:txBody>
          <a:bodyPr/>
          <a:ls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7C0577C7-B9BB-443E-937E-4DC4350BD76C}" type="slidenum">
              <a:rPr lang="en-US" altLang="zh-TW" sz="1400" b="1" smtClean="0">
                <a:solidFill>
                  <a:schemeClr val="accent6">
                    <a:lumMod val="20000"/>
                    <a:lumOff val="80000"/>
                  </a:schemeClr>
                </a:solidFill>
                <a:latin typeface="Times New Roman" pitchFamily="18" charset="0"/>
                <a:cs typeface="Times New Roman" pitchFamily="18" charset="0"/>
              </a:rPr>
              <a:pPr/>
              <a:t>9</a:t>
            </a:fld>
            <a:endParaRPr lang="en-US" altLang="zh-TW" sz="1400" b="1" dirty="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SAPMFD Textbook">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SAPMFD Textbook</Template>
  <TotalTime>1026</TotalTime>
  <Words>7133</Words>
  <Application>Microsoft Office PowerPoint</Application>
  <PresentationFormat>On-screen Show (4:3)</PresentationFormat>
  <Paragraphs>1527</Paragraphs>
  <Slides>75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77" baseType="lpstr">
      <vt:lpstr>SAPMFD Textbook</vt:lpstr>
      <vt:lpstr>Equation</vt:lpstr>
      <vt:lpstr>Chapter 16  Options  and  Option Strategy</vt:lpstr>
      <vt:lpstr>Chapter Outline</vt:lpstr>
      <vt:lpstr>PowerPoint Presentation</vt:lpstr>
      <vt:lpstr>16.1 The Option Market and Related Definitions</vt:lpstr>
      <vt:lpstr>16.1.2 Types of Options and Their Characteristics</vt:lpstr>
      <vt:lpstr>PowerPoint Presentation</vt:lpstr>
      <vt:lpstr>16.1.3 Relationship between the Option Price and the Underlying Asset Price</vt:lpstr>
      <vt:lpstr>PowerPoint Presentation</vt:lpstr>
      <vt:lpstr>PowerPoint Presentation</vt:lpstr>
      <vt:lpstr>PowerPoint Presentation</vt:lpstr>
      <vt:lpstr>16.1.4 Additional Definitions and Distinguishing Features</vt:lpstr>
      <vt:lpstr>PowerPoint Presentation</vt:lpstr>
      <vt:lpstr>16.1.5 Types of Underlying Asset</vt:lpstr>
      <vt:lpstr>16.1.6 Institutional Characteristics</vt:lpstr>
      <vt:lpstr>16.2 Put-Call Parity</vt:lpstr>
      <vt:lpstr>PowerPoint Presentation</vt:lpstr>
      <vt:lpstr>PowerPoint Presentation</vt:lpstr>
      <vt:lpstr>PowerPoint Presentation</vt:lpstr>
      <vt:lpstr>16.2.2 American Options</vt:lpstr>
      <vt:lpstr>16.2.3 Futures Options</vt:lpstr>
      <vt:lpstr>16.2.4 Market Application</vt:lpstr>
      <vt:lpstr>16.3 Risk-Return Characteristics of Options</vt:lpstr>
      <vt:lpstr>PowerPoint Presentation</vt:lpstr>
      <vt:lpstr>16.3.2 Short Call</vt:lpstr>
      <vt:lpstr>PowerPoint Presentation</vt:lpstr>
      <vt:lpstr>PowerPoint Presentation</vt:lpstr>
      <vt:lpstr>PowerPoint Presentation</vt:lpstr>
      <vt:lpstr>16.3.3 Long Put</vt:lpstr>
      <vt:lpstr>PowerPoint Presentation</vt:lpstr>
      <vt:lpstr>16.3.4 short Put</vt:lpstr>
      <vt:lpstr>PowerPoint Presentation</vt:lpstr>
      <vt:lpstr>16.3.5 Long Straddle</vt:lpstr>
      <vt:lpstr>PowerPoint Presentation</vt:lpstr>
      <vt:lpstr>PowerPoint Presentation</vt:lpstr>
      <vt:lpstr>PowerPoint Presentation</vt:lpstr>
      <vt:lpstr>PowerPoint Presentation</vt:lpstr>
      <vt:lpstr>PowerPoint Presentation</vt:lpstr>
      <vt:lpstr>16.3.6 Short Straddle</vt:lpstr>
      <vt:lpstr>PowerPoint Presentation</vt:lpstr>
      <vt:lpstr>PowerPoint Presentation</vt:lpstr>
      <vt:lpstr>PowerPoint Presentation</vt:lpstr>
      <vt:lpstr>PowerPoint Presentation</vt:lpstr>
      <vt:lpstr>16.3.7 Long Vertical (Bull) Spread</vt:lpstr>
      <vt:lpstr>PowerPoint Presentation</vt:lpstr>
      <vt:lpstr>PowerPoint Presentation</vt:lpstr>
      <vt:lpstr>PowerPoint Presentation</vt:lpstr>
      <vt:lpstr>PowerPoint Presentation</vt:lpstr>
      <vt:lpstr>16.3.8 Short Vertical (Bear) Spread</vt:lpstr>
      <vt:lpstr>PowerPoint Presentation</vt:lpstr>
      <vt:lpstr>16.3.9 Calendar (Time) Spreads</vt:lpstr>
      <vt:lpstr>PowerPoint Presentation</vt:lpstr>
      <vt:lpstr>16.4 Excel Approach to Analyze the Option Strategies</vt:lpstr>
      <vt:lpstr>PowerPoint Presentation</vt:lpstr>
      <vt:lpstr>16.4.1 Long Straddle</vt:lpstr>
      <vt:lpstr>PowerPoint Presentation</vt:lpstr>
      <vt:lpstr>PowerPoint Presentation</vt:lpstr>
      <vt:lpstr>16.4.2 Short Straddle</vt:lpstr>
      <vt:lpstr>PowerPoint Presentation</vt:lpstr>
      <vt:lpstr>PowerPoint Presentation</vt:lpstr>
      <vt:lpstr>16.4.3 Long Vertical (Bull) Spread</vt:lpstr>
      <vt:lpstr>PowerPoint Presentation</vt:lpstr>
      <vt:lpstr>PowerPoint Presentation</vt:lpstr>
      <vt:lpstr>16.4.4 Short Vertical (Bear) Spread</vt:lpstr>
      <vt:lpstr>PowerPoint Presentation</vt:lpstr>
      <vt:lpstr>PowerPoint Presentation</vt:lpstr>
      <vt:lpstr>16.4.5 Protective Put</vt:lpstr>
      <vt:lpstr>PowerPoint Presentation</vt:lpstr>
      <vt:lpstr>PowerPoint Presentation</vt:lpstr>
      <vt:lpstr>16.4.6 Covered Call</vt:lpstr>
      <vt:lpstr>PowerPoint Presentation</vt:lpstr>
      <vt:lpstr>PowerPoint Presentation</vt:lpstr>
      <vt:lpstr>16.4.7 Collar</vt:lpstr>
      <vt:lpstr>PowerPoint Presentation</vt:lpstr>
      <vt:lpstr>PowerPoint Presentation</vt:lpstr>
      <vt:lpstr>16.5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Analysis, Planning and Forecasting Theory and Application</dc:title>
  <dc:creator>user</dc:creator>
  <cp:lastModifiedBy>Lee, Cheng-Few</cp:lastModifiedBy>
  <cp:revision>73</cp:revision>
  <dcterms:created xsi:type="dcterms:W3CDTF">2007-11-02T03:31:07Z</dcterms:created>
  <dcterms:modified xsi:type="dcterms:W3CDTF">2013-01-30T22:57:35Z</dcterms:modified>
</cp:coreProperties>
</file>