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59" r:id="rId5"/>
    <p:sldId id="262" r:id="rId6"/>
    <p:sldId id="260" r:id="rId7"/>
    <p:sldId id="261" r:id="rId8"/>
    <p:sldId id="263" r:id="rId9"/>
    <p:sldId id="264" r:id="rId10"/>
    <p:sldId id="265" r:id="rId11"/>
    <p:sldId id="266"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90" r:id="rId34"/>
    <p:sldId id="286"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4964" autoAdjust="0"/>
  </p:normalViewPr>
  <p:slideViewPr>
    <p:cSldViewPr>
      <p:cViewPr>
        <p:scale>
          <a:sx n="70" d="100"/>
          <a:sy n="70" d="100"/>
        </p:scale>
        <p:origin x="-1254" y="-8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6F60AD-6A67-4007-8042-DD19C558CA87}"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296365-7E1D-4F2A-B3FB-35653B8A3541}" type="slidenum">
              <a:rPr lang="en-US" smtClean="0"/>
              <a:t>‹#›</a:t>
            </a:fld>
            <a:endParaRPr lang="en-US"/>
          </a:p>
        </p:txBody>
      </p:sp>
    </p:spTree>
    <p:extLst>
      <p:ext uri="{BB962C8B-B14F-4D97-AF65-F5344CB8AC3E}">
        <p14:creationId xmlns:p14="http://schemas.microsoft.com/office/powerpoint/2010/main" val="327501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accent6">
                    <a:lumMod val="20000"/>
                    <a:lumOff val="80000"/>
                  </a:schemeClr>
                </a:solidFill>
                <a:latin typeface="Times New Roman" pitchFamily="18" charset="0"/>
                <a:cs typeface="Times New Roman" pitchFamily="18" charset="0"/>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511A69E-422D-463E-8342-05325BED6DE2}"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9511A69E-422D-463E-8342-05325BED6DE2}"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9511A69E-422D-463E-8342-05325BED6DE2}"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05800" cy="4525965"/>
          </a:xfrm>
        </p:spPr>
        <p:txBody>
          <a:bodyPr/>
          <a:lstStyle>
            <a:lvl1pPr marL="173038" indent="-173038">
              <a:lnSpc>
                <a:spcPts val="2600"/>
              </a:lnSpc>
              <a:buClrTx/>
              <a:buFont typeface="Arial" pitchFamily="34" charset="0"/>
              <a:buChar char="•"/>
              <a:defRPr sz="2000" b="0">
                <a:solidFill>
                  <a:schemeClr val="accent1"/>
                </a:solidFill>
                <a:latin typeface="Times New Roman" pitchFamily="18" charset="0"/>
                <a:cs typeface="Times New Roman" pitchFamily="18" charset="0"/>
              </a:defRPr>
            </a:lvl1pPr>
            <a:lvl2pPr marL="684213" indent="-227013">
              <a:lnSpc>
                <a:spcPts val="2600"/>
              </a:lnSpc>
              <a:buClrTx/>
              <a:defRPr sz="2000">
                <a:solidFill>
                  <a:schemeClr val="accent1"/>
                </a:solidFill>
                <a:latin typeface="Times New Roman" pitchFamily="18" charset="0"/>
                <a:cs typeface="Times New Roman" pitchFamily="18" charset="0"/>
              </a:defRPr>
            </a:lvl2pPr>
            <a:lvl3pPr marL="1087438" indent="-173038">
              <a:lnSpc>
                <a:spcPts val="2600"/>
              </a:lnSpc>
              <a:buClrTx/>
              <a:defRPr sz="1800">
                <a:solidFill>
                  <a:schemeClr val="accent1"/>
                </a:solidFill>
                <a:latin typeface="Times New Roman" pitchFamily="18" charset="0"/>
                <a:cs typeface="Times New Roman" pitchFamily="18" charset="0"/>
              </a:defRPr>
            </a:lvl3pPr>
            <a:lvl4pPr marL="1541463" indent="-169863">
              <a:lnSpc>
                <a:spcPts val="2600"/>
              </a:lnSpc>
              <a:buClrTx/>
              <a:defRPr sz="1600">
                <a:solidFill>
                  <a:schemeClr val="accent1"/>
                </a:solidFill>
                <a:latin typeface="Times New Roman" pitchFamily="18" charset="0"/>
                <a:cs typeface="Times New Roman" pitchFamily="18" charset="0"/>
              </a:defRPr>
            </a:lvl4pPr>
            <a:lvl5pPr marL="2001838" indent="-173038">
              <a:lnSpc>
                <a:spcPts val="2600"/>
              </a:lnSpc>
              <a:buClrTx/>
              <a:defRPr sz="1400">
                <a:solidFill>
                  <a:schemeClr val="accent1"/>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511A69E-422D-463E-8342-05325BED6DE2}" type="slidenum">
              <a:rPr lang="en-US" smtClean="0"/>
              <a:t>‹#›</a:t>
            </a:fld>
            <a:endParaRPr lang="en-US"/>
          </a:p>
        </p:txBody>
      </p:sp>
      <p:sp>
        <p:nvSpPr>
          <p:cNvPr id="16" name="Title 15"/>
          <p:cNvSpPr>
            <a:spLocks noGrp="1"/>
          </p:cNvSpPr>
          <p:nvPr>
            <p:ph type="title"/>
          </p:nvPr>
        </p:nvSpPr>
        <p:spPr/>
        <p:txBody>
          <a:bodyPr/>
          <a:lstStyle>
            <a:lvl1pPr>
              <a:defRPr>
                <a:solidFill>
                  <a:schemeClr val="accent1"/>
                </a:solidFill>
                <a:latin typeface="Times New Roman" pitchFamily="18" charset="0"/>
                <a:cs typeface="Times New Roman" pitchFamily="18"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9511A69E-422D-463E-8342-05325BED6DE2}" type="slidenum">
              <a:rPr lang="en-US" smtClean="0"/>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9511A69E-422D-463E-8342-05325BED6DE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9511A69E-422D-463E-8342-05325BED6DE2}"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9511A69E-422D-463E-8342-05325BED6DE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511A69E-422D-463E-8342-05325BED6DE2}" type="slidenum">
              <a:rPr lang="en-US" smtClean="0"/>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Microsoft_Excel_97-2003_Worksheet4.xls"/></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oleObject" Target="../embeddings/Microsoft_Excel_97-2003_Worksheet5.xls"/></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Microsoft_Excel_97-2003_Worksheet6.xls"/></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11.bin"/><Relationship Id="rId7" Type="http://schemas.openxmlformats.org/officeDocument/2006/relationships/oleObject" Target="../embeddings/Microsoft_Excel_97-2003_Worksheet8.xls"/><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6.emf"/><Relationship Id="rId4" Type="http://schemas.openxmlformats.org/officeDocument/2006/relationships/oleObject" Target="../embeddings/Microsoft_Excel_97-2003_Worksheet7.xls"/></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8.emf"/><Relationship Id="rId4" Type="http://schemas.openxmlformats.org/officeDocument/2006/relationships/oleObject" Target="../embeddings/Microsoft_Excel_97-2003_Worksheet9.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9.emf"/><Relationship Id="rId4" Type="http://schemas.openxmlformats.org/officeDocument/2006/relationships/oleObject" Target="../embeddings/Microsoft_Excel_97-2003_Worksheet10.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0.emf"/><Relationship Id="rId4" Type="http://schemas.openxmlformats.org/officeDocument/2006/relationships/oleObject" Target="../embeddings/Microsoft_Excel_97-2003_Worksheet11.xls"/></Relationships>
</file>

<file path=ppt/slides/_rels/slide2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6.bin"/><Relationship Id="rId7" Type="http://schemas.openxmlformats.org/officeDocument/2006/relationships/oleObject" Target="../embeddings/Microsoft_Excel_97-2003_Worksheet13.xls"/><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7.bin"/><Relationship Id="rId5" Type="http://schemas.openxmlformats.org/officeDocument/2006/relationships/image" Target="../media/image21.emf"/><Relationship Id="rId4" Type="http://schemas.openxmlformats.org/officeDocument/2006/relationships/oleObject" Target="../embeddings/Microsoft_Excel_97-2003_Worksheet12.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3.emf"/><Relationship Id="rId4" Type="http://schemas.openxmlformats.org/officeDocument/2006/relationships/oleObject" Target="../embeddings/Microsoft_Excel_97-2003_Worksheet14.xls"/></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8.wmf"/><Relationship Id="rId5" Type="http://schemas.openxmlformats.org/officeDocument/2006/relationships/oleObject" Target="../embeddings/oleObject20.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2.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2.wmf"/><Relationship Id="rId5" Type="http://schemas.openxmlformats.org/officeDocument/2006/relationships/oleObject" Target="../embeddings/oleObject24.bin"/><Relationship Id="rId4" Type="http://schemas.openxmlformats.org/officeDocument/2006/relationships/image" Target="../media/image31.wmf"/></Relationships>
</file>

<file path=ppt/slides/_rels/slide3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4.wmf"/><Relationship Id="rId5" Type="http://schemas.openxmlformats.org/officeDocument/2006/relationships/oleObject" Target="../embeddings/oleObject26.bin"/><Relationship Id="rId4" Type="http://schemas.openxmlformats.org/officeDocument/2006/relationships/image" Target="../media/image33.wmf"/></Relationships>
</file>

<file path=ppt/slides/_rels/slide34.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7.wmf"/><Relationship Id="rId5" Type="http://schemas.openxmlformats.org/officeDocument/2006/relationships/oleObject" Target="../embeddings/oleObject29.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1.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1.wmf"/><Relationship Id="rId5" Type="http://schemas.openxmlformats.org/officeDocument/2006/relationships/oleObject" Target="../embeddings/oleObject33.bin"/><Relationship Id="rId4" Type="http://schemas.openxmlformats.org/officeDocument/2006/relationships/image" Target="../media/image40.wmf"/></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emf"/><Relationship Id="rId5" Type="http://schemas.openxmlformats.org/officeDocument/2006/relationships/image" Target="../media/image6.emf"/><Relationship Id="rId10" Type="http://schemas.openxmlformats.org/officeDocument/2006/relationships/oleObject" Target="../embeddings/Microsoft_Excel_97-2003_Worksheet3.xls"/><Relationship Id="rId4" Type="http://schemas.openxmlformats.org/officeDocument/2006/relationships/oleObject" Target="../embeddings/Microsoft_Excel_97-2003_Worksheet1.xls"/><Relationship Id="rId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 y="228600"/>
            <a:ext cx="4652010" cy="3200400"/>
          </a:xfrm>
        </p:spPr>
        <p:txBody>
          <a:bodyPr/>
          <a:lstStyle/>
          <a:p>
            <a:r>
              <a:rPr lang="en-US" b="0" dirty="0" smtClean="0">
                <a:solidFill>
                  <a:schemeClr val="accent6">
                    <a:lumMod val="20000"/>
                    <a:lumOff val="80000"/>
                  </a:schemeClr>
                </a:solidFill>
                <a:latin typeface="Times New Roman" pitchFamily="18" charset="0"/>
                <a:cs typeface="Times New Roman" pitchFamily="18" charset="0"/>
              </a:rPr>
              <a:t>Chapter 18</a:t>
            </a:r>
            <a:br>
              <a:rPr lang="en-US" b="0" dirty="0" smtClean="0">
                <a:solidFill>
                  <a:schemeClr val="accent6">
                    <a:lumMod val="20000"/>
                    <a:lumOff val="80000"/>
                  </a:schemeClr>
                </a:solidFill>
                <a:latin typeface="Times New Roman" pitchFamily="18" charset="0"/>
                <a:cs typeface="Times New Roman" pitchFamily="18" charset="0"/>
              </a:rPr>
            </a:br>
            <a:r>
              <a:rPr lang="en-US" sz="3200" b="0" dirty="0" smtClean="0">
                <a:solidFill>
                  <a:schemeClr val="accent6">
                    <a:lumMod val="20000"/>
                    <a:lumOff val="80000"/>
                  </a:schemeClr>
                </a:solidFill>
                <a:latin typeface="Times New Roman" pitchFamily="18" charset="0"/>
                <a:cs typeface="Times New Roman" pitchFamily="18" charset="0"/>
              </a:rPr>
              <a:t/>
            </a:r>
            <a:br>
              <a:rPr lang="en-US" sz="3200" b="0" dirty="0" smtClean="0">
                <a:solidFill>
                  <a:schemeClr val="accent6">
                    <a:lumMod val="20000"/>
                    <a:lumOff val="80000"/>
                  </a:schemeClr>
                </a:solidFill>
                <a:latin typeface="Times New Roman" pitchFamily="18" charset="0"/>
                <a:cs typeface="Times New Roman" pitchFamily="18" charset="0"/>
              </a:rPr>
            </a:br>
            <a:r>
              <a:rPr lang="en-US" sz="3200" b="0" dirty="0" smtClean="0">
                <a:solidFill>
                  <a:schemeClr val="accent6">
                    <a:lumMod val="20000"/>
                    <a:lumOff val="80000"/>
                  </a:schemeClr>
                </a:solidFill>
                <a:latin typeface="Times New Roman" pitchFamily="18" charset="0"/>
                <a:cs typeface="Times New Roman" pitchFamily="18" charset="0"/>
              </a:rPr>
              <a:t>Decision Tree </a:t>
            </a:r>
            <a:r>
              <a:rPr lang="en-US" sz="3200" b="0" dirty="0" smtClean="0">
                <a:solidFill>
                  <a:schemeClr val="accent6">
                    <a:lumMod val="20000"/>
                    <a:lumOff val="80000"/>
                  </a:schemeClr>
                </a:solidFill>
                <a:latin typeface="Times New Roman" pitchFamily="18" charset="0"/>
                <a:cs typeface="Times New Roman" pitchFamily="18" charset="0"/>
              </a:rPr>
              <a:t>and </a:t>
            </a:r>
            <a:r>
              <a:rPr lang="en-US" sz="3200" b="0" dirty="0" smtClean="0">
                <a:solidFill>
                  <a:schemeClr val="accent6">
                    <a:lumMod val="20000"/>
                    <a:lumOff val="80000"/>
                  </a:schemeClr>
                </a:solidFill>
                <a:latin typeface="Times New Roman" pitchFamily="18" charset="0"/>
                <a:cs typeface="Times New Roman" pitchFamily="18" charset="0"/>
              </a:rPr>
              <a:t/>
            </a:r>
            <a:br>
              <a:rPr lang="en-US" sz="3200" b="0" dirty="0" smtClean="0">
                <a:solidFill>
                  <a:schemeClr val="accent6">
                    <a:lumMod val="20000"/>
                    <a:lumOff val="80000"/>
                  </a:schemeClr>
                </a:solidFill>
                <a:latin typeface="Times New Roman" pitchFamily="18" charset="0"/>
                <a:cs typeface="Times New Roman" pitchFamily="18" charset="0"/>
              </a:rPr>
            </a:br>
            <a:r>
              <a:rPr lang="en-US" sz="3200" b="0" dirty="0" smtClean="0">
                <a:solidFill>
                  <a:schemeClr val="accent6">
                    <a:lumMod val="20000"/>
                    <a:lumOff val="80000"/>
                  </a:schemeClr>
                </a:solidFill>
                <a:latin typeface="Times New Roman" pitchFamily="18" charset="0"/>
                <a:cs typeface="Times New Roman" pitchFamily="18" charset="0"/>
              </a:rPr>
              <a:t>Microsoft Excel Approach for </a:t>
            </a:r>
            <a:r>
              <a:rPr lang="en-US" sz="3200" b="0" dirty="0" smtClean="0">
                <a:solidFill>
                  <a:schemeClr val="accent6">
                    <a:lumMod val="20000"/>
                    <a:lumOff val="80000"/>
                  </a:schemeClr>
                </a:solidFill>
                <a:latin typeface="Times New Roman" pitchFamily="18" charset="0"/>
                <a:cs typeface="Times New Roman" pitchFamily="18" charset="0"/>
              </a:rPr>
              <a:t>Option </a:t>
            </a:r>
            <a:r>
              <a:rPr lang="en-US" sz="3200" b="0" dirty="0" smtClean="0">
                <a:solidFill>
                  <a:schemeClr val="accent6">
                    <a:lumMod val="20000"/>
                    <a:lumOff val="80000"/>
                  </a:schemeClr>
                </a:solidFill>
                <a:latin typeface="Times New Roman" pitchFamily="18" charset="0"/>
                <a:cs typeface="Times New Roman" pitchFamily="18" charset="0"/>
              </a:rPr>
              <a:t>Pricing Model</a:t>
            </a:r>
            <a:endParaRPr lang="en-US" sz="3200" b="0" dirty="0">
              <a:solidFill>
                <a:schemeClr val="accent6">
                  <a:lumMod val="20000"/>
                  <a:lumOff val="80000"/>
                </a:schemeClr>
              </a:solidFill>
              <a:latin typeface="Times New Roman" pitchFamily="18" charset="0"/>
              <a:cs typeface="Times New Roman" pitchFamily="18" charset="0"/>
            </a:endParaRPr>
          </a:p>
        </p:txBody>
      </p:sp>
      <p:sp>
        <p:nvSpPr>
          <p:cNvPr id="3" name="Rectangle 3"/>
          <p:cNvSpPr txBox="1">
            <a:spLocks noRot="1" noChangeArrowheads="1"/>
          </p:cNvSpPr>
          <p:nvPr/>
        </p:nvSpPr>
        <p:spPr>
          <a:xfrm>
            <a:off x="-76200" y="3973513"/>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9608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305800" cy="5440365"/>
          </a:xfrm>
        </p:spPr>
        <p:txBody>
          <a:bodyPr>
            <a:normAutofit/>
          </a:bodyPr>
          <a:lstStyle/>
          <a:p>
            <a:pPr algn="ctr"/>
            <a:r>
              <a:rPr lang="en-US" sz="2000" dirty="0"/>
              <a:t>We have just discussed the possible ending value of a GE call option in period 1</a:t>
            </a:r>
            <a:r>
              <a:rPr lang="en-US" sz="2000" dirty="0" smtClean="0"/>
              <a:t>.</a:t>
            </a:r>
          </a:p>
          <a:p>
            <a:pPr algn="ctr"/>
            <a:r>
              <a:rPr lang="en-US" sz="2000" dirty="0" smtClean="0"/>
              <a:t> </a:t>
            </a:r>
            <a:r>
              <a:rPr lang="en-US" sz="2000" dirty="0"/>
              <a:t>W</a:t>
            </a:r>
            <a:r>
              <a:rPr lang="en-US" sz="2000" dirty="0" smtClean="0"/>
              <a:t>hat </a:t>
            </a:r>
            <a:r>
              <a:rPr lang="en-US" sz="2000" dirty="0"/>
              <a:t>we are really interested in is what the value is now of the GE call option knowing the two resulting value of the GE call option</a:t>
            </a:r>
            <a:r>
              <a:rPr lang="en-US" sz="2000" dirty="0" smtClean="0"/>
              <a:t>.</a:t>
            </a:r>
          </a:p>
          <a:p>
            <a:pPr algn="ctr"/>
            <a:endParaRPr lang="en-US" sz="2000" dirty="0" smtClean="0"/>
          </a:p>
          <a:p>
            <a:pPr algn="ctr"/>
            <a:r>
              <a:rPr lang="en-US" sz="2000" dirty="0" smtClean="0"/>
              <a:t>To </a:t>
            </a:r>
            <a:r>
              <a:rPr lang="en-US" sz="2000" dirty="0"/>
              <a:t>help determine the value of a one-period GE call option, it is useful to know that it is possible to replicate the resulting two state of the value of the GE call option by </a:t>
            </a:r>
            <a:r>
              <a:rPr lang="en-US" sz="2000" b="1" dirty="0"/>
              <a:t>buying a combination of stocks, S, and bonds, B</a:t>
            </a:r>
            <a:r>
              <a:rPr lang="en-US" sz="2000" dirty="0"/>
              <a:t>. </a:t>
            </a:r>
            <a:endParaRPr lang="en-US" sz="2000" dirty="0" smtClean="0"/>
          </a:p>
          <a:p>
            <a:pPr algn="ctr"/>
            <a:r>
              <a:rPr lang="en-US" sz="2000" dirty="0" smtClean="0"/>
              <a:t>Below </a:t>
            </a:r>
            <a:r>
              <a:rPr lang="en-US" sz="2000" dirty="0"/>
              <a:t>is the formula to replicate the situation where the price increases to $21. </a:t>
            </a:r>
            <a:endParaRPr lang="en-US" sz="2000" dirty="0" smtClean="0"/>
          </a:p>
          <a:p>
            <a:pPr algn="ctr"/>
            <a:r>
              <a:rPr lang="en-US" sz="2000" dirty="0" smtClean="0"/>
              <a:t>We </a:t>
            </a:r>
            <a:r>
              <a:rPr lang="en-US" sz="2000" dirty="0"/>
              <a:t>will assume that the interest rate for the bond is 3%.</a:t>
            </a:r>
          </a:p>
          <a:p>
            <a:pPr marL="0" indent="0" algn="ctr">
              <a:buNone/>
            </a:pPr>
            <a:endParaRPr lang="en-US" sz="2000" dirty="0" smtClean="0"/>
          </a:p>
          <a:p>
            <a:pPr marL="0" indent="0" algn="ctr">
              <a:buNone/>
            </a:pPr>
            <a:r>
              <a:rPr lang="en-US" sz="2000" dirty="0" smtClean="0"/>
              <a:t>21S </a:t>
            </a:r>
            <a:r>
              <a:rPr lang="en-US" sz="2000" dirty="0"/>
              <a:t>+ 1.03B = 1</a:t>
            </a:r>
          </a:p>
          <a:p>
            <a:pPr marL="0" indent="0" algn="ctr">
              <a:buNone/>
            </a:pPr>
            <a:r>
              <a:rPr lang="en-US" sz="2000" dirty="0"/>
              <a:t>19S + 1.03B = 0</a:t>
            </a:r>
          </a:p>
          <a:p>
            <a:pPr algn="ctr"/>
            <a:endParaRPr lang="en-US" sz="2000"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10</a:t>
            </a:fld>
            <a:endParaRPr lang="en-US">
              <a:solidFill>
                <a:schemeClr val="accent6">
                  <a:lumMod val="20000"/>
                  <a:lumOff val="80000"/>
                </a:schemeClr>
              </a:solidFill>
            </a:endParaRPr>
          </a:p>
        </p:txBody>
      </p:sp>
    </p:spTree>
    <p:extLst>
      <p:ext uri="{BB962C8B-B14F-4D97-AF65-F5344CB8AC3E}">
        <p14:creationId xmlns:p14="http://schemas.microsoft.com/office/powerpoint/2010/main" val="53863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82000" cy="6096000"/>
          </a:xfrm>
        </p:spPr>
        <p:txBody>
          <a:bodyPr>
            <a:noAutofit/>
          </a:bodyPr>
          <a:lstStyle/>
          <a:p>
            <a:pPr>
              <a:lnSpc>
                <a:spcPct val="100000"/>
              </a:lnSpc>
              <a:spcBef>
                <a:spcPts val="0"/>
              </a:spcBef>
            </a:pPr>
            <a:r>
              <a:rPr lang="en-US" dirty="0"/>
              <a:t>We can use simple algebra to solve for both shares of </a:t>
            </a:r>
            <a:r>
              <a:rPr lang="en-US" dirty="0" smtClean="0"/>
              <a:t>stocks </a:t>
            </a:r>
            <a:r>
              <a:rPr lang="en-US" dirty="0"/>
              <a:t>and </a:t>
            </a:r>
            <a:r>
              <a:rPr lang="en-US" dirty="0" smtClean="0"/>
              <a:t>bonds</a:t>
            </a:r>
            <a:r>
              <a:rPr lang="en-US" dirty="0"/>
              <a:t>, S and B. </a:t>
            </a:r>
            <a:endParaRPr lang="en-US" dirty="0" smtClean="0"/>
          </a:p>
          <a:p>
            <a:pPr>
              <a:lnSpc>
                <a:spcPct val="100000"/>
              </a:lnSpc>
              <a:spcBef>
                <a:spcPts val="0"/>
              </a:spcBef>
            </a:pPr>
            <a:r>
              <a:rPr lang="en-US" dirty="0" smtClean="0"/>
              <a:t>The </a:t>
            </a:r>
            <a:r>
              <a:rPr lang="en-US" dirty="0"/>
              <a:t>first thing that we need to do is to rearrange the second equation as follows:</a:t>
            </a:r>
          </a:p>
          <a:p>
            <a:pPr marL="0" indent="0" algn="ctr">
              <a:lnSpc>
                <a:spcPct val="100000"/>
              </a:lnSpc>
              <a:spcBef>
                <a:spcPts val="0"/>
              </a:spcBef>
              <a:buNone/>
            </a:pPr>
            <a:r>
              <a:rPr lang="en-US" dirty="0"/>
              <a:t>1.03B = −19S</a:t>
            </a:r>
          </a:p>
          <a:p>
            <a:pPr>
              <a:lnSpc>
                <a:spcPct val="100000"/>
              </a:lnSpc>
              <a:spcBef>
                <a:spcPts val="0"/>
              </a:spcBef>
            </a:pPr>
            <a:r>
              <a:rPr lang="en-US" dirty="0"/>
              <a:t>With the above equation, we can rewrite the first equation as</a:t>
            </a:r>
          </a:p>
          <a:p>
            <a:pPr marL="0" indent="0" algn="ctr">
              <a:lnSpc>
                <a:spcPct val="100000"/>
              </a:lnSpc>
              <a:spcBef>
                <a:spcPts val="0"/>
              </a:spcBef>
              <a:buNone/>
            </a:pPr>
            <a:r>
              <a:rPr lang="en-US" dirty="0"/>
              <a:t>21S + (–19S) = 1</a:t>
            </a:r>
          </a:p>
          <a:p>
            <a:pPr marL="0" indent="0" algn="ctr">
              <a:lnSpc>
                <a:spcPct val="100000"/>
              </a:lnSpc>
              <a:spcBef>
                <a:spcPts val="0"/>
              </a:spcBef>
              <a:buNone/>
            </a:pPr>
            <a:r>
              <a:rPr lang="en-US" dirty="0"/>
              <a:t>2S = 1</a:t>
            </a:r>
          </a:p>
          <a:p>
            <a:pPr marL="0" indent="0" algn="ctr">
              <a:lnSpc>
                <a:spcPct val="100000"/>
              </a:lnSpc>
              <a:spcBef>
                <a:spcPts val="0"/>
              </a:spcBef>
              <a:buNone/>
            </a:pPr>
            <a:r>
              <a:rPr lang="en-US" dirty="0"/>
              <a:t>S = 0.5</a:t>
            </a:r>
          </a:p>
          <a:p>
            <a:pPr>
              <a:lnSpc>
                <a:spcPct val="100000"/>
              </a:lnSpc>
              <a:spcBef>
                <a:spcPts val="0"/>
              </a:spcBef>
            </a:pPr>
            <a:r>
              <a:rPr lang="en-US" dirty="0"/>
              <a:t>We can solve for the shares of bonds, B, by substituting the value 0.5 for the shares of stocks, S, in the first equation.</a:t>
            </a:r>
          </a:p>
          <a:p>
            <a:pPr marL="0" indent="0" algn="ctr">
              <a:lnSpc>
                <a:spcPct val="100000"/>
              </a:lnSpc>
              <a:spcBef>
                <a:spcPts val="0"/>
              </a:spcBef>
              <a:buNone/>
            </a:pPr>
            <a:r>
              <a:rPr lang="en-US" dirty="0"/>
              <a:t>21(0.5) + 1.03B = 1</a:t>
            </a:r>
          </a:p>
          <a:p>
            <a:pPr marL="0" indent="0" algn="ctr">
              <a:lnSpc>
                <a:spcPct val="100000"/>
              </a:lnSpc>
              <a:spcBef>
                <a:spcPts val="0"/>
              </a:spcBef>
              <a:buNone/>
            </a:pPr>
            <a:r>
              <a:rPr lang="en-US" dirty="0"/>
              <a:t>10.5 + 1.03B = 1</a:t>
            </a:r>
          </a:p>
          <a:p>
            <a:pPr marL="0" indent="0" algn="ctr">
              <a:lnSpc>
                <a:spcPct val="100000"/>
              </a:lnSpc>
              <a:spcBef>
                <a:spcPts val="0"/>
              </a:spcBef>
              <a:buNone/>
            </a:pPr>
            <a:r>
              <a:rPr lang="en-US" dirty="0"/>
              <a:t>1.03B = –9.5</a:t>
            </a:r>
          </a:p>
          <a:p>
            <a:pPr marL="0" indent="0" algn="ctr">
              <a:lnSpc>
                <a:spcPct val="100000"/>
              </a:lnSpc>
              <a:spcBef>
                <a:spcPts val="0"/>
              </a:spcBef>
              <a:buNone/>
            </a:pPr>
            <a:r>
              <a:rPr lang="en-US" dirty="0"/>
              <a:t>B = –</a:t>
            </a:r>
            <a:r>
              <a:rPr lang="en-US" dirty="0" smtClean="0"/>
              <a:t>9.223</a:t>
            </a:r>
          </a:p>
          <a:p>
            <a:pPr algn="ctr">
              <a:lnSpc>
                <a:spcPct val="100000"/>
              </a:lnSpc>
              <a:spcBef>
                <a:spcPts val="0"/>
              </a:spcBef>
            </a:pPr>
            <a:endParaRPr lang="en-US" dirty="0" smtClean="0"/>
          </a:p>
          <a:p>
            <a:pPr>
              <a:lnSpc>
                <a:spcPct val="100000"/>
              </a:lnSpc>
              <a:spcBef>
                <a:spcPts val="0"/>
              </a:spcBef>
            </a:pPr>
            <a:r>
              <a:rPr lang="en-US" dirty="0"/>
              <a:t>Therefore</a:t>
            </a:r>
            <a:r>
              <a:rPr lang="en-US" dirty="0" smtClean="0"/>
              <a:t>, </a:t>
            </a:r>
            <a:r>
              <a:rPr lang="en-US" dirty="0"/>
              <a:t>we should at period 0 buy 0.5 shares of GE stock and borrow 9.223 at 3% to replicate the payoff of the GE call option. </a:t>
            </a:r>
          </a:p>
          <a:p>
            <a:pPr>
              <a:lnSpc>
                <a:spcPct val="100000"/>
              </a:lnSpc>
              <a:spcBef>
                <a:spcPts val="0"/>
              </a:spcBef>
            </a:pPr>
            <a:r>
              <a:rPr lang="en-US" dirty="0" smtClean="0"/>
              <a:t>This </a:t>
            </a:r>
            <a:r>
              <a:rPr lang="en-US" dirty="0"/>
              <a:t>means the value of a GE call option should be 0.5 × 20 − 9.223 = 0.777</a:t>
            </a:r>
            <a:r>
              <a:rPr lang="en-US" dirty="0" smtClean="0"/>
              <a:t>.</a:t>
            </a:r>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11</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660759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305800" cy="3581400"/>
          </a:xfrm>
        </p:spPr>
        <p:txBody>
          <a:bodyPr/>
          <a:lstStyle/>
          <a:p>
            <a:r>
              <a:rPr lang="en-US" dirty="0"/>
              <a:t>If this was not the case, there would then be </a:t>
            </a:r>
            <a:r>
              <a:rPr lang="en-US" b="1" dirty="0"/>
              <a:t>arbitrage profits</a:t>
            </a:r>
            <a:r>
              <a:rPr lang="en-US" dirty="0"/>
              <a:t>. </a:t>
            </a:r>
          </a:p>
          <a:p>
            <a:r>
              <a:rPr lang="en-US" dirty="0" smtClean="0"/>
              <a:t>If the </a:t>
            </a:r>
            <a:r>
              <a:rPr lang="en-US" dirty="0"/>
              <a:t>call option were sold for $3, there would be a profit of 2.223. This would result in the increase in the selling of the GE call option. </a:t>
            </a:r>
          </a:p>
          <a:p>
            <a:r>
              <a:rPr lang="en-US" dirty="0"/>
              <a:t>The increase in the supply of GE call options would push the price down for the call options. If the call option were sold for $0.50, there would be a saving of 0.277. </a:t>
            </a:r>
          </a:p>
          <a:p>
            <a:r>
              <a:rPr lang="en-US" dirty="0"/>
              <a:t>This saving would result in the increase demand for the GE call option. This increase demand would result in the price of the call option to increase. The equilibrium point would be $0.777.</a:t>
            </a:r>
          </a:p>
          <a:p>
            <a:endParaRPr lang="en-US" dirty="0"/>
          </a:p>
        </p:txBody>
      </p:sp>
      <p:sp>
        <p:nvSpPr>
          <p:cNvPr id="3" name="Title 2"/>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12</a:t>
            </a:fld>
            <a:endParaRPr lang="en-US">
              <a:solidFill>
                <a:schemeClr val="accent6">
                  <a:lumMod val="20000"/>
                  <a:lumOff val="80000"/>
                </a:schemeClr>
              </a:solidFill>
            </a:endParaRPr>
          </a:p>
        </p:txBody>
      </p:sp>
    </p:spTree>
    <p:extLst>
      <p:ext uri="{BB962C8B-B14F-4D97-AF65-F5344CB8AC3E}">
        <p14:creationId xmlns:p14="http://schemas.microsoft.com/office/powerpoint/2010/main" val="3186121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8305800" cy="5867400"/>
          </a:xfrm>
        </p:spPr>
        <p:txBody>
          <a:bodyPr/>
          <a:lstStyle/>
          <a:p>
            <a:r>
              <a:rPr lang="en-US" dirty="0"/>
              <a:t>Using the abovementioned concept and procedure, a one-period call option model was derived </a:t>
            </a:r>
            <a:r>
              <a:rPr lang="en-US" dirty="0" smtClean="0"/>
              <a:t>as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If we let </a:t>
            </a:r>
            <a:r>
              <a:rPr lang="en-US" i="1" dirty="0" err="1"/>
              <a:t>i</a:t>
            </a:r>
            <a:r>
              <a:rPr lang="en-US" dirty="0"/>
              <a:t> = </a:t>
            </a:r>
            <a:r>
              <a:rPr lang="en-US" i="1" dirty="0"/>
              <a:t>r</a:t>
            </a:r>
            <a:r>
              <a:rPr lang="en-US" dirty="0"/>
              <a:t>, </a:t>
            </a:r>
            <a:r>
              <a:rPr lang="en-US" i="1" dirty="0"/>
              <a:t>R</a:t>
            </a:r>
            <a:r>
              <a:rPr lang="en-US" dirty="0"/>
              <a:t> = (1 + </a:t>
            </a:r>
            <a:r>
              <a:rPr lang="en-US" i="1" dirty="0"/>
              <a:t>r</a:t>
            </a:r>
            <a:r>
              <a:rPr lang="en-US" dirty="0"/>
              <a:t>), </a:t>
            </a:r>
            <a:r>
              <a:rPr lang="en-US" i="1" dirty="0"/>
              <a:t>p</a:t>
            </a:r>
            <a:r>
              <a:rPr lang="en-US" dirty="0"/>
              <a:t> = (</a:t>
            </a:r>
            <a:r>
              <a:rPr lang="en-US" i="1" dirty="0"/>
              <a:t>R </a:t>
            </a:r>
            <a:r>
              <a:rPr lang="en-US" dirty="0"/>
              <a:t>– </a:t>
            </a:r>
            <a:r>
              <a:rPr lang="en-US" i="1" dirty="0"/>
              <a:t>d</a:t>
            </a:r>
            <a:r>
              <a:rPr lang="en-US" dirty="0"/>
              <a:t>)/(</a:t>
            </a:r>
            <a:r>
              <a:rPr lang="en-US" i="1" dirty="0"/>
              <a:t>u </a:t>
            </a:r>
            <a:r>
              <a:rPr lang="en-US" dirty="0"/>
              <a:t>– </a:t>
            </a:r>
            <a:r>
              <a:rPr lang="en-US" i="1" dirty="0"/>
              <a:t>d</a:t>
            </a:r>
            <a:r>
              <a:rPr lang="en-US" dirty="0"/>
              <a:t>), 1 – </a:t>
            </a:r>
            <a:r>
              <a:rPr lang="en-US" i="1" dirty="0"/>
              <a:t>p</a:t>
            </a:r>
            <a:r>
              <a:rPr lang="en-US" dirty="0"/>
              <a:t> = (</a:t>
            </a:r>
            <a:r>
              <a:rPr lang="en-US" i="1" dirty="0"/>
              <a:t>u </a:t>
            </a:r>
            <a:r>
              <a:rPr lang="en-US" dirty="0"/>
              <a:t>– </a:t>
            </a:r>
            <a:r>
              <a:rPr lang="en-US" i="1" dirty="0"/>
              <a:t>R</a:t>
            </a:r>
            <a:r>
              <a:rPr lang="en-US" dirty="0"/>
              <a:t>)/(</a:t>
            </a:r>
            <a:r>
              <a:rPr lang="en-US" i="1" dirty="0"/>
              <a:t>u </a:t>
            </a:r>
            <a:r>
              <a:rPr lang="en-US" dirty="0"/>
              <a:t>– </a:t>
            </a:r>
            <a:r>
              <a:rPr lang="en-US" i="1" dirty="0"/>
              <a:t>d</a:t>
            </a:r>
            <a:r>
              <a:rPr lang="en-US" dirty="0" smtClean="0"/>
              <a:t>),</a:t>
            </a:r>
          </a:p>
          <a:p>
            <a:pPr marL="0" indent="0">
              <a:buNone/>
            </a:pPr>
            <a:r>
              <a:rPr lang="en-US" dirty="0" smtClean="0"/>
              <a:t> </a:t>
            </a:r>
            <a:r>
              <a:rPr lang="en-US" i="1" dirty="0"/>
              <a:t>C</a:t>
            </a:r>
            <a:r>
              <a:rPr lang="en-US" i="1" baseline="-25000" dirty="0"/>
              <a:t>u</a:t>
            </a:r>
            <a:r>
              <a:rPr lang="en-US" dirty="0"/>
              <a:t> =Max[</a:t>
            </a:r>
            <a:r>
              <a:rPr lang="en-US" i="1" dirty="0" err="1"/>
              <a:t>uS</a:t>
            </a:r>
            <a:r>
              <a:rPr lang="en-US" dirty="0"/>
              <a:t> –</a:t>
            </a:r>
            <a:r>
              <a:rPr lang="en-US" i="1" dirty="0"/>
              <a:t>X</a:t>
            </a:r>
            <a:r>
              <a:rPr lang="en-US" dirty="0"/>
              <a:t>, 0] and </a:t>
            </a:r>
            <a:r>
              <a:rPr lang="en-US" i="1" dirty="0"/>
              <a:t>C</a:t>
            </a:r>
            <a:r>
              <a:rPr lang="en-US" i="1" baseline="-25000" dirty="0"/>
              <a:t>d</a:t>
            </a:r>
            <a:r>
              <a:rPr lang="en-US" dirty="0"/>
              <a:t> =Max[</a:t>
            </a:r>
            <a:r>
              <a:rPr lang="en-US" i="1" dirty="0" err="1"/>
              <a:t>dS</a:t>
            </a:r>
            <a:r>
              <a:rPr lang="en-US" dirty="0"/>
              <a:t> –</a:t>
            </a:r>
            <a:r>
              <a:rPr lang="en-US" i="1" dirty="0"/>
              <a:t>X</a:t>
            </a:r>
            <a:r>
              <a:rPr lang="en-US" dirty="0"/>
              <a:t>, 0], then we have</a:t>
            </a:r>
          </a:p>
          <a:p>
            <a:pPr marL="0" indent="0" algn="ctr">
              <a:buNone/>
            </a:pPr>
            <a:r>
              <a:rPr lang="en-US" i="1" dirty="0"/>
              <a:t>C </a:t>
            </a:r>
            <a:r>
              <a:rPr lang="en-US" dirty="0"/>
              <a:t>= [ </a:t>
            </a:r>
            <a:r>
              <a:rPr lang="en-US" i="1" dirty="0" err="1"/>
              <a:t>pC</a:t>
            </a:r>
            <a:r>
              <a:rPr lang="en-US" i="1" baseline="-25000" dirty="0" err="1"/>
              <a:t>u</a:t>
            </a:r>
            <a:r>
              <a:rPr lang="en-US" dirty="0"/>
              <a:t> + (1 – </a:t>
            </a:r>
            <a:r>
              <a:rPr lang="en-US" i="1" dirty="0"/>
              <a:t>p</a:t>
            </a:r>
            <a:r>
              <a:rPr lang="en-US" dirty="0"/>
              <a:t>)</a:t>
            </a:r>
            <a:r>
              <a:rPr lang="en-US" i="1" dirty="0"/>
              <a:t>C</a:t>
            </a:r>
            <a:r>
              <a:rPr lang="en-US" i="1" baseline="-25000" dirty="0"/>
              <a:t>d</a:t>
            </a:r>
            <a:r>
              <a:rPr lang="en-US" dirty="0"/>
              <a:t>]/</a:t>
            </a:r>
            <a:r>
              <a:rPr lang="en-US" i="1" dirty="0" smtClean="0"/>
              <a:t>R</a:t>
            </a:r>
            <a:endParaRPr lang="en-US" dirty="0"/>
          </a:p>
          <a:p>
            <a:r>
              <a:rPr lang="en-US" dirty="0"/>
              <a:t>where, </a:t>
            </a:r>
            <a:r>
              <a:rPr lang="en-US" i="1" dirty="0"/>
              <a:t>C</a:t>
            </a:r>
            <a:r>
              <a:rPr lang="en-US" i="1" baseline="-25000" dirty="0"/>
              <a:t>u</a:t>
            </a:r>
            <a:r>
              <a:rPr lang="en-US" dirty="0"/>
              <a:t> = call option price after increase</a:t>
            </a:r>
          </a:p>
          <a:p>
            <a:pPr marL="0" indent="0">
              <a:buNone/>
            </a:pPr>
            <a:r>
              <a:rPr lang="en-US" i="1" dirty="0" smtClean="0"/>
              <a:t>	C</a:t>
            </a:r>
            <a:r>
              <a:rPr lang="en-US" i="1" baseline="-25000" dirty="0" smtClean="0"/>
              <a:t>d</a:t>
            </a:r>
            <a:r>
              <a:rPr lang="en-US" dirty="0" smtClean="0"/>
              <a:t> </a:t>
            </a:r>
            <a:r>
              <a:rPr lang="en-US" dirty="0"/>
              <a:t>= call option price after decrease.</a:t>
            </a:r>
          </a:p>
          <a:p>
            <a:pPr marL="0" indent="0">
              <a:buNone/>
            </a:pPr>
            <a:endParaRPr lang="en-US" dirty="0"/>
          </a:p>
          <a:p>
            <a:endParaRPr lang="en-US" dirty="0"/>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44746221"/>
              </p:ext>
            </p:extLst>
          </p:nvPr>
        </p:nvGraphicFramePr>
        <p:xfrm>
          <a:off x="1905000" y="1275355"/>
          <a:ext cx="4998057" cy="477245"/>
        </p:xfrm>
        <a:graphic>
          <a:graphicData uri="http://schemas.openxmlformats.org/presentationml/2006/ole">
            <mc:AlternateContent xmlns:mc="http://schemas.openxmlformats.org/markup-compatibility/2006">
              <mc:Choice xmlns:v="urn:schemas-microsoft-com:vml" Requires="v">
                <p:oleObj spid="_x0000_s5145" name="Equation" r:id="rId3" imgW="2400300" imgH="228600" progId="Equation.DSMT4">
                  <p:embed/>
                </p:oleObj>
              </mc:Choice>
              <mc:Fallback>
                <p:oleObj name="Equation" r:id="rId3" imgW="2400300" imgH="22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275355"/>
                        <a:ext cx="4998057" cy="477245"/>
                      </a:xfrm>
                      <a:prstGeom prst="rect">
                        <a:avLst/>
                      </a:prstGeom>
                      <a:noFill/>
                      <a:ln>
                        <a:noFill/>
                      </a:ln>
                    </p:spPr>
                  </p:pic>
                </p:oleObj>
              </mc:Fallback>
            </mc:AlternateContent>
          </a:graphicData>
        </a:graphic>
      </p:graphicFrame>
      <p:sp>
        <p:nvSpPr>
          <p:cNvPr id="5" name="TextBox 4"/>
          <p:cNvSpPr txBox="1"/>
          <p:nvPr/>
        </p:nvSpPr>
        <p:spPr>
          <a:xfrm>
            <a:off x="7177585" y="1637731"/>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(18.1)</a:t>
            </a: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28131311"/>
              </p:ext>
            </p:extLst>
          </p:nvPr>
        </p:nvGraphicFramePr>
        <p:xfrm>
          <a:off x="3657600" y="1790131"/>
          <a:ext cx="1828800" cy="2304000"/>
        </p:xfrm>
        <a:graphic>
          <a:graphicData uri="http://schemas.openxmlformats.org/presentationml/2006/ole">
            <mc:AlternateContent xmlns:mc="http://schemas.openxmlformats.org/markup-compatibility/2006">
              <mc:Choice xmlns:v="urn:schemas-microsoft-com:vml" Requires="v">
                <p:oleObj spid="_x0000_s5146" name="Equation" r:id="rId5" imgW="1206500" imgH="1524000" progId="Equation.DSMT4">
                  <p:embed/>
                </p:oleObj>
              </mc:Choice>
              <mc:Fallback>
                <p:oleObj name="Equation" r:id="rId5" imgW="1206500" imgH="152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790131"/>
                        <a:ext cx="1828800" cy="2304000"/>
                      </a:xfrm>
                      <a:prstGeom prst="rect">
                        <a:avLst/>
                      </a:prstGeom>
                      <a:noFill/>
                    </p:spPr>
                  </p:pic>
                </p:oleObj>
              </mc:Fallback>
            </mc:AlternateContent>
          </a:graphicData>
        </a:graphic>
      </p:graphicFrame>
      <p:sp>
        <p:nvSpPr>
          <p:cNvPr id="8" name="TextBox 7"/>
          <p:cNvSpPr txBox="1"/>
          <p:nvPr/>
        </p:nvSpPr>
        <p:spPr>
          <a:xfrm>
            <a:off x="7177585" y="5334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(18.2)</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13</a:t>
            </a:fld>
            <a:endParaRPr lang="en-US">
              <a:solidFill>
                <a:schemeClr val="accent6">
                  <a:lumMod val="20000"/>
                  <a:lumOff val="80000"/>
                </a:schemeClr>
              </a:solidFill>
            </a:endParaRPr>
          </a:p>
        </p:txBody>
      </p:sp>
    </p:spTree>
    <p:extLst>
      <p:ext uri="{BB962C8B-B14F-4D97-AF65-F5344CB8AC3E}">
        <p14:creationId xmlns:p14="http://schemas.microsoft.com/office/powerpoint/2010/main" val="87832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381000"/>
            <a:ext cx="8305800" cy="5867400"/>
          </a:xfrm>
        </p:spPr>
        <p:txBody>
          <a:bodyPr/>
          <a:lstStyle/>
          <a:p>
            <a:r>
              <a:rPr lang="en-US" dirty="0"/>
              <a:t>Below calculates the value of the </a:t>
            </a:r>
            <a:r>
              <a:rPr lang="en-US" dirty="0" smtClean="0"/>
              <a:t>ne-period </a:t>
            </a:r>
            <a:r>
              <a:rPr lang="en-US" dirty="0"/>
              <a:t>call option where the strike price, </a:t>
            </a:r>
            <a:r>
              <a:rPr lang="en-US" i="1" dirty="0"/>
              <a:t>X</a:t>
            </a:r>
            <a:r>
              <a:rPr lang="en-US" dirty="0"/>
              <a:t>, is $20 and the risk-free interest rate is 3%. We will assume that that the price of a stock for any given period will either increase or decrease by 5%.</a:t>
            </a:r>
          </a:p>
          <a:p>
            <a:pPr marL="0" indent="0" algn="ctr">
              <a:buNone/>
            </a:pPr>
            <a:r>
              <a:rPr lang="en-US" i="1" dirty="0"/>
              <a:t>X</a:t>
            </a:r>
            <a:r>
              <a:rPr lang="en-US" dirty="0"/>
              <a:t> = $20</a:t>
            </a:r>
          </a:p>
          <a:p>
            <a:pPr marL="0" indent="0" algn="ctr">
              <a:buNone/>
            </a:pPr>
            <a:r>
              <a:rPr lang="en-US" i="1" dirty="0"/>
              <a:t>S</a:t>
            </a:r>
            <a:r>
              <a:rPr lang="en-US" dirty="0"/>
              <a:t> = $20</a:t>
            </a:r>
          </a:p>
          <a:p>
            <a:pPr marL="0" indent="0" algn="ctr">
              <a:buNone/>
            </a:pPr>
            <a:r>
              <a:rPr lang="en-US" i="1" dirty="0"/>
              <a:t>u</a:t>
            </a:r>
            <a:r>
              <a:rPr lang="en-US" dirty="0"/>
              <a:t> = 1.05</a:t>
            </a:r>
          </a:p>
          <a:p>
            <a:pPr marL="0" indent="0" algn="ctr">
              <a:buNone/>
            </a:pPr>
            <a:r>
              <a:rPr lang="en-US" i="1" dirty="0"/>
              <a:t>d</a:t>
            </a:r>
            <a:r>
              <a:rPr lang="en-US" dirty="0"/>
              <a:t> = 0.95</a:t>
            </a:r>
          </a:p>
          <a:p>
            <a:pPr marL="0" indent="0" algn="ctr">
              <a:buNone/>
            </a:pPr>
            <a:r>
              <a:rPr lang="en-US" i="1" dirty="0"/>
              <a:t>R </a:t>
            </a:r>
            <a:r>
              <a:rPr lang="en-US" dirty="0"/>
              <a:t>= 1 + </a:t>
            </a:r>
            <a:r>
              <a:rPr lang="en-US" i="1" dirty="0"/>
              <a:t>r</a:t>
            </a:r>
            <a:r>
              <a:rPr lang="en-US" dirty="0"/>
              <a:t> = 1 + 0.03</a:t>
            </a:r>
          </a:p>
          <a:p>
            <a:pPr marL="0" indent="0" algn="ctr">
              <a:buNone/>
            </a:pPr>
            <a:r>
              <a:rPr lang="en-US" i="1" dirty="0"/>
              <a:t>p</a:t>
            </a:r>
            <a:r>
              <a:rPr lang="en-US" dirty="0"/>
              <a:t> = (1.03 – 0.95)/(1.05 – 0.95)</a:t>
            </a:r>
          </a:p>
          <a:p>
            <a:pPr marL="0" indent="0" algn="ctr">
              <a:buNone/>
            </a:pPr>
            <a:r>
              <a:rPr lang="en-US" i="1" dirty="0"/>
              <a:t>C</a:t>
            </a:r>
            <a:r>
              <a:rPr lang="en-US" dirty="0"/>
              <a:t> = [0.8(1) + 0.2(0)]/1.03 = $0.777</a:t>
            </a:r>
          </a:p>
          <a:p>
            <a:r>
              <a:rPr lang="en-US" dirty="0"/>
              <a:t>Therefore from the above calculations, the value of the call option is $7.94. Figure 18-6 shows the resulting Decision Tree for the above call option.</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64719224"/>
              </p:ext>
            </p:extLst>
          </p:nvPr>
        </p:nvGraphicFramePr>
        <p:xfrm>
          <a:off x="4800600" y="5105400"/>
          <a:ext cx="1873865" cy="1446213"/>
        </p:xfrm>
        <a:graphic>
          <a:graphicData uri="http://schemas.openxmlformats.org/presentationml/2006/ole">
            <mc:AlternateContent xmlns:mc="http://schemas.openxmlformats.org/markup-compatibility/2006">
              <mc:Choice xmlns:v="urn:schemas-microsoft-com:vml" Requires="v">
                <p:oleObj spid="_x0000_s6159" name="Worksheet" r:id="rId4" imgW="1228628" imgH="1028680" progId="Excel.Sheet.8">
                  <p:embed/>
                </p:oleObj>
              </mc:Choice>
              <mc:Fallback>
                <p:oleObj name="Worksheet" r:id="rId4" imgW="1228628" imgH="102868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105400"/>
                        <a:ext cx="1873865" cy="1446213"/>
                      </a:xfrm>
                      <a:prstGeom prst="rect">
                        <a:avLst/>
                      </a:prstGeom>
                      <a:noFill/>
                      <a:ln>
                        <a:noFill/>
                      </a:ln>
                    </p:spPr>
                  </p:pic>
                </p:oleObj>
              </mc:Fallback>
            </mc:AlternateContent>
          </a:graphicData>
        </a:graphic>
      </p:graphicFrame>
      <p:sp>
        <p:nvSpPr>
          <p:cNvPr id="8" name="TextBox 7"/>
          <p:cNvSpPr txBox="1"/>
          <p:nvPr/>
        </p:nvSpPr>
        <p:spPr>
          <a:xfrm>
            <a:off x="1066800" y="5318078"/>
            <a:ext cx="2895600" cy="762000"/>
          </a:xfrm>
          <a:prstGeom prst="rect">
            <a:avLst/>
          </a:prstGeom>
        </p:spPr>
        <p:txBody>
          <a:bodyPr vert="horz" wrap="square" lIns="91440" tIns="45720" rIns="91440" bIns="45720" rtlCol="0" anchor="ctr">
            <a:normAutofit lnSpcReduction="1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18-6</a:t>
            </a:r>
          </a:p>
          <a:p>
            <a:pPr marL="0" marR="0" indent="0" algn="ctr" defTabSz="914400" rtl="0" eaLnBrk="1" fontAlgn="auto" latinLnBrk="0" hangingPunct="1">
              <a:lnSpc>
                <a:spcPct val="100000"/>
              </a:lnSpc>
              <a:spcBef>
                <a:spcPct val="0"/>
              </a:spcBef>
              <a:spcAft>
                <a:spcPts val="0"/>
              </a:spcAft>
              <a:buClrTx/>
              <a:buSzTx/>
              <a:buFontTx/>
              <a:buNone/>
              <a:tabLst/>
            </a:pPr>
            <a:r>
              <a:rPr lang="en-US" sz="2400" noProof="0" dirty="0" smtClean="0">
                <a:solidFill>
                  <a:schemeClr val="accent1"/>
                </a:solidFill>
                <a:latin typeface="Perpetua" pitchFamily="18" charset="0"/>
                <a:ea typeface="+mj-ea"/>
                <a:cs typeface="+mj-cs"/>
              </a:rPr>
              <a:t>Call Option Price</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14</a:t>
            </a:fld>
            <a:endParaRPr lang="en-US">
              <a:solidFill>
                <a:schemeClr val="accent6">
                  <a:lumMod val="20000"/>
                  <a:lumOff val="80000"/>
                </a:schemeClr>
              </a:solidFill>
            </a:endParaRPr>
          </a:p>
        </p:txBody>
      </p:sp>
    </p:spTree>
    <p:extLst>
      <p:ext uri="{BB962C8B-B14F-4D97-AF65-F5344CB8AC3E}">
        <p14:creationId xmlns:p14="http://schemas.microsoft.com/office/powerpoint/2010/main" val="120247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5943600"/>
          </a:xfrm>
        </p:spPr>
        <p:txBody>
          <a:bodyPr>
            <a:normAutofit/>
          </a:bodyPr>
          <a:lstStyle/>
          <a:p>
            <a:r>
              <a:rPr lang="en-US" dirty="0"/>
              <a:t>Like the call option, it is possible to replicate the resulting two state of the value of the put option by buying a combination of stocks, S, and bonds, B. </a:t>
            </a:r>
            <a:endParaRPr lang="en-US" dirty="0" smtClean="0"/>
          </a:p>
          <a:p>
            <a:r>
              <a:rPr lang="en-US" dirty="0" smtClean="0"/>
              <a:t>Below </a:t>
            </a:r>
            <a:r>
              <a:rPr lang="en-US" dirty="0"/>
              <a:t>is the formula to replicate the situation where the price decreases to $19.</a:t>
            </a:r>
          </a:p>
          <a:p>
            <a:pPr marL="0" indent="0" algn="ctr">
              <a:buNone/>
            </a:pPr>
            <a:r>
              <a:rPr lang="en-US" dirty="0"/>
              <a:t>21S + 1.03B = 0</a:t>
            </a:r>
          </a:p>
          <a:p>
            <a:pPr marL="0" indent="0" algn="ctr">
              <a:buNone/>
            </a:pPr>
            <a:r>
              <a:rPr lang="en-US" dirty="0"/>
              <a:t>  19S + 1.03B = </a:t>
            </a:r>
            <a:r>
              <a:rPr lang="en-US" dirty="0" smtClean="0"/>
              <a:t>1</a:t>
            </a:r>
            <a:endParaRPr lang="en-US" dirty="0"/>
          </a:p>
          <a:p>
            <a:r>
              <a:rPr lang="en-US" dirty="0"/>
              <a:t>We will use simple algebra to solve for both shares of stocks and bonds, S and B. The first thing we will do is to rewrite the second equation as follows:</a:t>
            </a:r>
          </a:p>
          <a:p>
            <a:pPr marL="0" indent="0" algn="ctr">
              <a:buNone/>
            </a:pPr>
            <a:r>
              <a:rPr lang="en-US" dirty="0"/>
              <a:t>1.03B = 1.5 – </a:t>
            </a:r>
            <a:r>
              <a:rPr lang="en-US" dirty="0" smtClean="0"/>
              <a:t>19S</a:t>
            </a:r>
            <a:endParaRPr lang="en-US" dirty="0"/>
          </a:p>
          <a:p>
            <a:r>
              <a:rPr lang="en-US" dirty="0"/>
              <a:t>The next thing to do is to substitute the above equation to the first put option equation. Doing this would result in the following:</a:t>
            </a:r>
          </a:p>
          <a:p>
            <a:pPr marL="0" indent="0" algn="ctr">
              <a:buNone/>
            </a:pPr>
            <a:r>
              <a:rPr lang="en-US" dirty="0"/>
              <a:t>21S + 1.5 – 19S = </a:t>
            </a:r>
            <a:r>
              <a:rPr lang="en-US" dirty="0" smtClean="0"/>
              <a:t>0</a:t>
            </a:r>
            <a:endParaRPr lang="en-US" dirty="0"/>
          </a:p>
          <a:p>
            <a:r>
              <a:rPr lang="en-US" dirty="0"/>
              <a:t>The following solves for the shares of stocks, S,</a:t>
            </a:r>
          </a:p>
          <a:p>
            <a:pPr marL="0" indent="0" algn="ctr">
              <a:buNone/>
            </a:pPr>
            <a:r>
              <a:rPr lang="en-US" dirty="0"/>
              <a:t>2S = −1.5</a:t>
            </a:r>
          </a:p>
          <a:p>
            <a:pPr marL="0" indent="0" algn="ctr">
              <a:buNone/>
            </a:pPr>
            <a:r>
              <a:rPr lang="en-US" dirty="0"/>
              <a:t> S = −0.5</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15</a:t>
            </a:fld>
            <a:endParaRPr lang="en-US">
              <a:solidFill>
                <a:schemeClr val="accent6">
                  <a:lumMod val="20000"/>
                  <a:lumOff val="80000"/>
                </a:schemeClr>
              </a:solidFill>
            </a:endParaRPr>
          </a:p>
        </p:txBody>
      </p:sp>
    </p:spTree>
    <p:extLst>
      <p:ext uri="{BB962C8B-B14F-4D97-AF65-F5344CB8AC3E}">
        <p14:creationId xmlns:p14="http://schemas.microsoft.com/office/powerpoint/2010/main" val="1783550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305800" cy="4800600"/>
          </a:xfrm>
        </p:spPr>
        <p:txBody>
          <a:bodyPr>
            <a:normAutofit/>
          </a:bodyPr>
          <a:lstStyle/>
          <a:p>
            <a:r>
              <a:rPr lang="en-US" dirty="0"/>
              <a:t>Now let us solve for the shares of bonds, B by putting the value of S into the first equation</a:t>
            </a:r>
            <a:r>
              <a:rPr lang="en-US" dirty="0" smtClean="0"/>
              <a:t>.</a:t>
            </a:r>
          </a:p>
          <a:p>
            <a:pPr marL="0" indent="0" algn="ctr">
              <a:buNone/>
            </a:pPr>
            <a:r>
              <a:rPr lang="en-US" dirty="0" smtClean="0"/>
              <a:t> 21</a:t>
            </a:r>
            <a:r>
              <a:rPr lang="en-US" dirty="0"/>
              <a:t>(–0.5) + 1.03B = </a:t>
            </a:r>
            <a:r>
              <a:rPr lang="en-US" dirty="0" smtClean="0"/>
              <a:t>0</a:t>
            </a:r>
          </a:p>
          <a:p>
            <a:pPr marL="0" indent="0" algn="ctr">
              <a:buNone/>
            </a:pPr>
            <a:r>
              <a:rPr lang="en-US" dirty="0" smtClean="0"/>
              <a:t>1.03B </a:t>
            </a:r>
            <a:r>
              <a:rPr lang="en-US" dirty="0"/>
              <a:t>= </a:t>
            </a:r>
            <a:r>
              <a:rPr lang="en-US" dirty="0" smtClean="0"/>
              <a:t>10.5</a:t>
            </a:r>
          </a:p>
          <a:p>
            <a:pPr marL="0" indent="0" algn="ctr">
              <a:buNone/>
            </a:pPr>
            <a:r>
              <a:rPr lang="en-US" dirty="0" smtClean="0"/>
              <a:t>      B = 10.194</a:t>
            </a:r>
          </a:p>
          <a:p>
            <a:pPr marL="0" indent="0">
              <a:buNone/>
            </a:pPr>
            <a:endParaRPr lang="en-US" dirty="0"/>
          </a:p>
          <a:p>
            <a:r>
              <a:rPr lang="en-US" dirty="0"/>
              <a:t>From the above simple algebra exercise, we have S = –0.5 and B = </a:t>
            </a:r>
            <a:r>
              <a:rPr lang="en-US" dirty="0" smtClean="0"/>
              <a:t>10.194.</a:t>
            </a:r>
          </a:p>
          <a:p>
            <a:r>
              <a:rPr lang="en-US" dirty="0" smtClean="0"/>
              <a:t>This </a:t>
            </a:r>
            <a:r>
              <a:rPr lang="en-US" dirty="0"/>
              <a:t>tell us that we should in period 0 lend $10.194 at 3% and sell 0.5 shares of stock to replicate the put option payoff for period 1. </a:t>
            </a:r>
            <a:endParaRPr lang="en-US" dirty="0" smtClean="0"/>
          </a:p>
          <a:p>
            <a:r>
              <a:rPr lang="en-US" dirty="0" smtClean="0"/>
              <a:t>And</a:t>
            </a:r>
            <a:r>
              <a:rPr lang="en-US" dirty="0"/>
              <a:t>, the value of the GE put option should be 20(−0.5) + 10.194 = 0.194</a:t>
            </a:r>
            <a:r>
              <a:rPr lang="en-US" dirty="0" smtClean="0"/>
              <a:t>.</a:t>
            </a:r>
            <a:endParaRPr lang="en-US" dirty="0"/>
          </a:p>
          <a:p>
            <a:r>
              <a:rPr lang="en-US" dirty="0"/>
              <a:t>Using the same arbitrage argument that we used in the discussion of the call option, 0.194 has to be the equilibrium price of the put option.</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16</a:t>
            </a:fld>
            <a:endParaRPr lang="en-US">
              <a:solidFill>
                <a:schemeClr val="accent6">
                  <a:lumMod val="20000"/>
                  <a:lumOff val="80000"/>
                </a:schemeClr>
              </a:solidFill>
            </a:endParaRPr>
          </a:p>
        </p:txBody>
      </p:sp>
    </p:spTree>
    <p:extLst>
      <p:ext uri="{BB962C8B-B14F-4D97-AF65-F5344CB8AC3E}">
        <p14:creationId xmlns:p14="http://schemas.microsoft.com/office/powerpoint/2010/main" val="2606796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05800" cy="5715000"/>
          </a:xfrm>
        </p:spPr>
        <p:txBody>
          <a:bodyPr>
            <a:normAutofit/>
          </a:bodyPr>
          <a:lstStyle/>
          <a:p>
            <a:r>
              <a:rPr lang="en-US" dirty="0"/>
              <a:t>As with the call option, </a:t>
            </a:r>
            <a:r>
              <a:rPr lang="en-US" dirty="0" smtClean="0"/>
              <a:t>a </a:t>
            </a:r>
            <a:r>
              <a:rPr lang="en-US" dirty="0"/>
              <a:t>one-period </a:t>
            </a:r>
            <a:r>
              <a:rPr lang="en-US" dirty="0" smtClean="0"/>
              <a:t>put </a:t>
            </a:r>
            <a:r>
              <a:rPr lang="en-US" dirty="0"/>
              <a:t>option model </a:t>
            </a:r>
            <a:r>
              <a:rPr lang="en-US" dirty="0" smtClean="0"/>
              <a:t>was derived as</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r>
              <a:rPr lang="en-US" dirty="0"/>
              <a:t>If we let </a:t>
            </a:r>
            <a:r>
              <a:rPr lang="en-US" i="1" dirty="0" err="1"/>
              <a:t>i</a:t>
            </a:r>
            <a:r>
              <a:rPr lang="en-US" dirty="0"/>
              <a:t> = </a:t>
            </a:r>
            <a:r>
              <a:rPr lang="en-US" i="1" dirty="0"/>
              <a:t>r</a:t>
            </a:r>
            <a:r>
              <a:rPr lang="en-US" dirty="0"/>
              <a:t>, </a:t>
            </a:r>
            <a:r>
              <a:rPr lang="en-US" i="1" dirty="0"/>
              <a:t>R</a:t>
            </a:r>
            <a:r>
              <a:rPr lang="en-US" dirty="0"/>
              <a:t> = (1 + </a:t>
            </a:r>
            <a:r>
              <a:rPr lang="en-US" i="1" dirty="0"/>
              <a:t>r</a:t>
            </a:r>
            <a:r>
              <a:rPr lang="en-US" dirty="0"/>
              <a:t>), </a:t>
            </a:r>
            <a:r>
              <a:rPr lang="en-US" i="1" dirty="0"/>
              <a:t>p</a:t>
            </a:r>
            <a:r>
              <a:rPr lang="en-US" dirty="0"/>
              <a:t> = (</a:t>
            </a:r>
            <a:r>
              <a:rPr lang="en-US" i="1" dirty="0"/>
              <a:t>R</a:t>
            </a:r>
            <a:r>
              <a:rPr lang="en-US" dirty="0"/>
              <a:t> – </a:t>
            </a:r>
            <a:r>
              <a:rPr lang="en-US" i="1" dirty="0"/>
              <a:t>d</a:t>
            </a:r>
            <a:r>
              <a:rPr lang="en-US" dirty="0"/>
              <a:t>)/(</a:t>
            </a:r>
            <a:r>
              <a:rPr lang="en-US" i="1" dirty="0"/>
              <a:t>u</a:t>
            </a:r>
            <a:r>
              <a:rPr lang="en-US" dirty="0"/>
              <a:t> – </a:t>
            </a:r>
            <a:r>
              <a:rPr lang="en-US" i="1" dirty="0"/>
              <a:t>d</a:t>
            </a:r>
            <a:r>
              <a:rPr lang="en-US" dirty="0"/>
              <a:t>), 1 – </a:t>
            </a:r>
            <a:r>
              <a:rPr lang="en-US" i="1" dirty="0"/>
              <a:t>p</a:t>
            </a:r>
            <a:r>
              <a:rPr lang="en-US" dirty="0"/>
              <a:t> = (</a:t>
            </a:r>
            <a:r>
              <a:rPr lang="en-US" i="1" dirty="0"/>
              <a:t>u</a:t>
            </a:r>
            <a:r>
              <a:rPr lang="en-US" dirty="0"/>
              <a:t> – </a:t>
            </a:r>
            <a:r>
              <a:rPr lang="en-US" i="1" dirty="0"/>
              <a:t>R</a:t>
            </a:r>
            <a:r>
              <a:rPr lang="en-US" dirty="0"/>
              <a:t>)/(</a:t>
            </a:r>
            <a:r>
              <a:rPr lang="en-US" i="1" dirty="0"/>
              <a:t>u</a:t>
            </a:r>
            <a:r>
              <a:rPr lang="en-US" dirty="0"/>
              <a:t> – </a:t>
            </a:r>
            <a:r>
              <a:rPr lang="en-US" i="1" dirty="0"/>
              <a:t>d</a:t>
            </a:r>
            <a:r>
              <a:rPr lang="en-US" dirty="0"/>
              <a:t>), , </a:t>
            </a:r>
            <a:r>
              <a:rPr lang="en-US" i="1" dirty="0" err="1"/>
              <a:t>P</a:t>
            </a:r>
            <a:r>
              <a:rPr lang="en-US" i="1" baseline="-25000" dirty="0" err="1"/>
              <a:t>u</a:t>
            </a:r>
            <a:r>
              <a:rPr lang="en-US" dirty="0"/>
              <a:t> = Max[</a:t>
            </a:r>
            <a:r>
              <a:rPr lang="en-US" i="1" dirty="0"/>
              <a:t>X</a:t>
            </a:r>
            <a:r>
              <a:rPr lang="en-US" dirty="0"/>
              <a:t> – </a:t>
            </a:r>
            <a:r>
              <a:rPr lang="en-US" i="1" dirty="0"/>
              <a:t>u S</a:t>
            </a:r>
            <a:r>
              <a:rPr lang="en-US" dirty="0"/>
              <a:t>, 0] and </a:t>
            </a:r>
            <a:r>
              <a:rPr lang="en-US" i="1" dirty="0" err="1"/>
              <a:t>P</a:t>
            </a:r>
            <a:r>
              <a:rPr lang="en-US" i="1" baseline="-25000" dirty="0" err="1"/>
              <a:t>d</a:t>
            </a:r>
            <a:r>
              <a:rPr lang="en-US" dirty="0"/>
              <a:t> = Max[</a:t>
            </a:r>
            <a:r>
              <a:rPr lang="en-US" i="1" dirty="0"/>
              <a:t>X</a:t>
            </a:r>
            <a:r>
              <a:rPr lang="en-US" dirty="0"/>
              <a:t> – </a:t>
            </a:r>
            <a:r>
              <a:rPr lang="en-US" i="1" dirty="0" err="1"/>
              <a:t>dS</a:t>
            </a:r>
            <a:r>
              <a:rPr lang="en-US" dirty="0"/>
              <a:t>, 0], then we have</a:t>
            </a:r>
          </a:p>
          <a:p>
            <a:pPr marL="0" indent="0" algn="ctr">
              <a:buNone/>
            </a:pPr>
            <a:r>
              <a:rPr lang="en-US" i="1" dirty="0"/>
              <a:t>P</a:t>
            </a:r>
            <a:r>
              <a:rPr lang="en-US" dirty="0"/>
              <a:t> = [ </a:t>
            </a:r>
            <a:r>
              <a:rPr lang="en-US" i="1" dirty="0" err="1"/>
              <a:t>pP</a:t>
            </a:r>
            <a:r>
              <a:rPr lang="en-US" i="1" baseline="-25000" dirty="0" err="1"/>
              <a:t>u</a:t>
            </a:r>
            <a:r>
              <a:rPr lang="en-US" dirty="0"/>
              <a:t> + (1 – </a:t>
            </a:r>
            <a:r>
              <a:rPr lang="en-US" i="1" dirty="0"/>
              <a:t>p</a:t>
            </a:r>
            <a:r>
              <a:rPr lang="en-US" dirty="0"/>
              <a:t>)</a:t>
            </a:r>
            <a:r>
              <a:rPr lang="en-US" i="1" dirty="0" err="1"/>
              <a:t>P</a:t>
            </a:r>
            <a:r>
              <a:rPr lang="en-US" i="1" baseline="-25000" dirty="0" err="1"/>
              <a:t>d</a:t>
            </a:r>
            <a:r>
              <a:rPr lang="en-US" dirty="0"/>
              <a:t>]/</a:t>
            </a:r>
            <a:r>
              <a:rPr lang="en-US" i="1" dirty="0" smtClean="0"/>
              <a:t>R</a:t>
            </a:r>
            <a:r>
              <a:rPr lang="en-US" dirty="0" smtClean="0"/>
              <a:t> </a:t>
            </a:r>
            <a:endParaRPr lang="en-US" dirty="0"/>
          </a:p>
          <a:p>
            <a:r>
              <a:rPr lang="en-US" dirty="0" smtClean="0"/>
              <a:t>where</a:t>
            </a:r>
            <a:r>
              <a:rPr lang="en-US" dirty="0"/>
              <a:t>, </a:t>
            </a:r>
            <a:r>
              <a:rPr lang="en-US" i="1" dirty="0" err="1"/>
              <a:t>P</a:t>
            </a:r>
            <a:r>
              <a:rPr lang="en-US" i="1" baseline="-25000" dirty="0" err="1"/>
              <a:t>u</a:t>
            </a:r>
            <a:r>
              <a:rPr lang="en-US" dirty="0"/>
              <a:t> = put option price after increase</a:t>
            </a:r>
          </a:p>
          <a:p>
            <a:pPr marL="0" indent="0">
              <a:buNone/>
            </a:pPr>
            <a:r>
              <a:rPr lang="en-US" i="1" dirty="0" smtClean="0"/>
              <a:t>	</a:t>
            </a:r>
            <a:r>
              <a:rPr lang="en-US" i="1" dirty="0" err="1" smtClean="0"/>
              <a:t>P</a:t>
            </a:r>
            <a:r>
              <a:rPr lang="en-US" i="1" baseline="-25000" dirty="0" err="1" smtClean="0"/>
              <a:t>d</a:t>
            </a:r>
            <a:r>
              <a:rPr lang="en-US" dirty="0" smtClean="0"/>
              <a:t> </a:t>
            </a:r>
            <a:r>
              <a:rPr lang="en-US" dirty="0"/>
              <a:t>= put option price after decrease.</a:t>
            </a:r>
          </a:p>
          <a:p>
            <a:endParaRPr lang="en-US"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42641323"/>
              </p:ext>
            </p:extLst>
          </p:nvPr>
        </p:nvGraphicFramePr>
        <p:xfrm>
          <a:off x="1219200" y="1003110"/>
          <a:ext cx="5105400" cy="457200"/>
        </p:xfrm>
        <a:graphic>
          <a:graphicData uri="http://schemas.openxmlformats.org/presentationml/2006/ole">
            <mc:AlternateContent xmlns:mc="http://schemas.openxmlformats.org/markup-compatibility/2006">
              <mc:Choice xmlns:v="urn:schemas-microsoft-com:vml" Requires="v">
                <p:oleObj spid="_x0000_s8213" name="Equation" r:id="rId3" imgW="2552700" imgH="228600" progId="Equation.DSMT4">
                  <p:embed/>
                </p:oleObj>
              </mc:Choice>
              <mc:Fallback>
                <p:oleObj name="Equation" r:id="rId3" imgW="25527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003110"/>
                        <a:ext cx="5105400" cy="457200"/>
                      </a:xfrm>
                      <a:prstGeom prst="rect">
                        <a:avLst/>
                      </a:prstGeom>
                      <a:noFill/>
                    </p:spPr>
                  </p:pic>
                </p:oleObj>
              </mc:Fallback>
            </mc:AlternateContent>
          </a:graphicData>
        </a:graphic>
      </p:graphicFrame>
      <p:sp>
        <p:nvSpPr>
          <p:cNvPr id="6" name="TextBox 5"/>
          <p:cNvSpPr txBox="1"/>
          <p:nvPr/>
        </p:nvSpPr>
        <p:spPr>
          <a:xfrm>
            <a:off x="6758485" y="1219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(18.3)</a:t>
            </a: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253247470"/>
              </p:ext>
            </p:extLst>
          </p:nvPr>
        </p:nvGraphicFramePr>
        <p:xfrm>
          <a:off x="3200400" y="1561531"/>
          <a:ext cx="1905000" cy="2400000"/>
        </p:xfrm>
        <a:graphic>
          <a:graphicData uri="http://schemas.openxmlformats.org/presentationml/2006/ole">
            <mc:AlternateContent xmlns:mc="http://schemas.openxmlformats.org/markup-compatibility/2006">
              <mc:Choice xmlns:v="urn:schemas-microsoft-com:vml" Requires="v">
                <p:oleObj spid="_x0000_s8214" name="Equation" r:id="rId5" imgW="1206500" imgH="1524000" progId="Equation.DSMT4">
                  <p:embed/>
                </p:oleObj>
              </mc:Choice>
              <mc:Fallback>
                <p:oleObj name="Equation" r:id="rId5" imgW="1206500" imgH="152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561531"/>
                        <a:ext cx="1905000" cy="2400000"/>
                      </a:xfrm>
                      <a:prstGeom prst="rect">
                        <a:avLst/>
                      </a:prstGeom>
                      <a:noFill/>
                    </p:spPr>
                  </p:pic>
                </p:oleObj>
              </mc:Fallback>
            </mc:AlternateContent>
          </a:graphicData>
        </a:graphic>
      </p:graphicFrame>
      <p:sp>
        <p:nvSpPr>
          <p:cNvPr id="9" name="TextBox 8"/>
          <p:cNvSpPr txBox="1"/>
          <p:nvPr/>
        </p:nvSpPr>
        <p:spPr>
          <a:xfrm>
            <a:off x="6758485" y="5029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(18.4)</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17</a:t>
            </a:fld>
            <a:endParaRPr lang="en-US">
              <a:solidFill>
                <a:schemeClr val="accent6">
                  <a:lumMod val="20000"/>
                  <a:lumOff val="80000"/>
                </a:schemeClr>
              </a:solidFill>
            </a:endParaRPr>
          </a:p>
        </p:txBody>
      </p:sp>
    </p:spTree>
    <p:extLst>
      <p:ext uri="{BB962C8B-B14F-4D97-AF65-F5344CB8AC3E}">
        <p14:creationId xmlns:p14="http://schemas.microsoft.com/office/powerpoint/2010/main" val="4037152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305800" cy="5364165"/>
          </a:xfrm>
        </p:spPr>
        <p:txBody>
          <a:bodyPr/>
          <a:lstStyle/>
          <a:p>
            <a:r>
              <a:rPr lang="en-US" dirty="0"/>
              <a:t>Below calculates the value of the above one-period put option where the strike price, </a:t>
            </a:r>
            <a:r>
              <a:rPr lang="en-US" i="1" dirty="0"/>
              <a:t>X</a:t>
            </a:r>
            <a:r>
              <a:rPr lang="en-US" dirty="0"/>
              <a:t>, is $30 and the risk-free interest rate is 3%.</a:t>
            </a:r>
          </a:p>
          <a:p>
            <a:r>
              <a:rPr lang="en-US" i="1" dirty="0"/>
              <a:t>P </a:t>
            </a:r>
            <a:r>
              <a:rPr lang="en-US" dirty="0"/>
              <a:t>= [0.8(0) + 0.2(1)]/1.03 = $0.194.</a:t>
            </a:r>
          </a:p>
          <a:p>
            <a:r>
              <a:rPr lang="en-US" dirty="0"/>
              <a:t>From the above calculation, the put option pricing Decision Tree would look like the following.</a:t>
            </a:r>
          </a:p>
          <a:p>
            <a:r>
              <a:rPr lang="en-US" dirty="0"/>
              <a:t>Figure 18-7 shows the resulting Decision Tree for the above put option.</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11317706"/>
              </p:ext>
            </p:extLst>
          </p:nvPr>
        </p:nvGraphicFramePr>
        <p:xfrm>
          <a:off x="3200400" y="4127310"/>
          <a:ext cx="3156857" cy="1524000"/>
        </p:xfrm>
        <a:graphic>
          <a:graphicData uri="http://schemas.openxmlformats.org/presentationml/2006/ole">
            <mc:AlternateContent xmlns:mc="http://schemas.openxmlformats.org/markup-compatibility/2006">
              <mc:Choice xmlns:v="urn:schemas-microsoft-com:vml" Requires="v">
                <p:oleObj spid="_x0000_s9227" name="Worksheet" r:id="rId4" imgW="1838228" imgH="962030" progId="Excel.Sheet.8">
                  <p:embed/>
                </p:oleObj>
              </mc:Choice>
              <mc:Fallback>
                <p:oleObj name="Worksheet" r:id="rId4" imgW="1838228" imgH="962030"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127310"/>
                        <a:ext cx="3156857" cy="1524000"/>
                      </a:xfrm>
                      <a:prstGeom prst="rect">
                        <a:avLst/>
                      </a:prstGeom>
                      <a:noFill/>
                    </p:spPr>
                  </p:pic>
                </p:oleObj>
              </mc:Fallback>
            </mc:AlternateContent>
          </a:graphicData>
        </a:graphic>
      </p:graphicFrame>
      <p:sp>
        <p:nvSpPr>
          <p:cNvPr id="6" name="TextBox 5"/>
          <p:cNvSpPr txBox="1"/>
          <p:nvPr/>
        </p:nvSpPr>
        <p:spPr>
          <a:xfrm>
            <a:off x="457200" y="3352800"/>
            <a:ext cx="2743200" cy="762000"/>
          </a:xfrm>
          <a:prstGeom prst="rect">
            <a:avLst/>
          </a:prstGeom>
        </p:spPr>
        <p:txBody>
          <a:bodyPr vert="horz" wrap="square" lIns="91440" tIns="45720" rIns="91440" bIns="45720" rtlCol="0" anchor="ctr">
            <a:normAutofit lnSpcReduction="1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18-7</a:t>
            </a:r>
          </a:p>
          <a:p>
            <a:pPr marL="0" marR="0" indent="0" algn="ctr" defTabSz="914400" rtl="0" eaLnBrk="1" fontAlgn="auto" latinLnBrk="0" hangingPunct="1">
              <a:lnSpc>
                <a:spcPct val="100000"/>
              </a:lnSpc>
              <a:spcBef>
                <a:spcPct val="0"/>
              </a:spcBef>
              <a:spcAft>
                <a:spcPts val="0"/>
              </a:spcAft>
              <a:buClrTx/>
              <a:buSzTx/>
              <a:buFontTx/>
              <a:buNone/>
              <a:tabLst/>
            </a:pPr>
            <a:r>
              <a:rPr lang="en-US" sz="2400" noProof="0" dirty="0" smtClean="0">
                <a:solidFill>
                  <a:schemeClr val="accent1"/>
                </a:solidFill>
                <a:latin typeface="Perpetua" pitchFamily="18" charset="0"/>
                <a:ea typeface="+mj-ea"/>
                <a:cs typeface="+mj-cs"/>
              </a:rPr>
              <a:t>GE Put Option Price</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18</a:t>
            </a:fld>
            <a:endParaRPr lang="en-US">
              <a:solidFill>
                <a:schemeClr val="accent6">
                  <a:lumMod val="20000"/>
                  <a:lumOff val="80000"/>
                </a:schemeClr>
              </a:solidFill>
            </a:endParaRPr>
          </a:p>
        </p:txBody>
      </p:sp>
    </p:spTree>
    <p:extLst>
      <p:ext uri="{BB962C8B-B14F-4D97-AF65-F5344CB8AC3E}">
        <p14:creationId xmlns:p14="http://schemas.microsoft.com/office/powerpoint/2010/main" val="765434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305800" cy="5440365"/>
          </a:xfrm>
        </p:spPr>
        <p:txBody>
          <a:bodyPr>
            <a:normAutofit/>
          </a:bodyPr>
          <a:lstStyle/>
          <a:p>
            <a:pPr>
              <a:lnSpc>
                <a:spcPct val="120000"/>
              </a:lnSpc>
              <a:spcBef>
                <a:spcPts val="0"/>
              </a:spcBef>
            </a:pPr>
            <a:r>
              <a:rPr lang="en-US" dirty="0"/>
              <a:t>There is a relationship between the price of a put option and the price of all call option. This relationship is called the put-call parity. </a:t>
            </a:r>
          </a:p>
          <a:p>
            <a:pPr marL="0" indent="0" algn="ctr">
              <a:lnSpc>
                <a:spcPct val="120000"/>
              </a:lnSpc>
              <a:spcBef>
                <a:spcPts val="0"/>
              </a:spcBef>
              <a:buNone/>
            </a:pPr>
            <a:r>
              <a:rPr lang="en-US" dirty="0" smtClean="0"/>
              <a:t>P </a:t>
            </a:r>
            <a:r>
              <a:rPr lang="en-US" dirty="0"/>
              <a:t>= C + X/R – </a:t>
            </a:r>
            <a:r>
              <a:rPr lang="en-US" dirty="0" smtClean="0"/>
              <a:t>S</a:t>
            </a:r>
          </a:p>
          <a:p>
            <a:pPr marL="0" indent="0">
              <a:lnSpc>
                <a:spcPct val="120000"/>
              </a:lnSpc>
              <a:spcBef>
                <a:spcPts val="0"/>
              </a:spcBef>
              <a:buNone/>
            </a:pPr>
            <a:r>
              <a:rPr lang="en-US" dirty="0" smtClean="0"/>
              <a:t>where</a:t>
            </a:r>
            <a:endParaRPr lang="en-US" dirty="0"/>
          </a:p>
          <a:p>
            <a:pPr marL="0" indent="0" algn="ctr">
              <a:lnSpc>
                <a:spcPct val="120000"/>
              </a:lnSpc>
              <a:spcBef>
                <a:spcPts val="0"/>
              </a:spcBef>
              <a:buNone/>
            </a:pPr>
            <a:r>
              <a:rPr lang="en-US" dirty="0" smtClean="0"/>
              <a:t>C </a:t>
            </a:r>
            <a:r>
              <a:rPr lang="en-US" dirty="0"/>
              <a:t>= call </a:t>
            </a:r>
            <a:r>
              <a:rPr lang="en-US" dirty="0" smtClean="0"/>
              <a:t>price</a:t>
            </a:r>
          </a:p>
          <a:p>
            <a:pPr marL="0" indent="0" algn="ctr">
              <a:lnSpc>
                <a:spcPct val="120000"/>
              </a:lnSpc>
              <a:spcBef>
                <a:spcPts val="0"/>
              </a:spcBef>
              <a:buNone/>
            </a:pPr>
            <a:r>
              <a:rPr lang="en-US" dirty="0" smtClean="0"/>
              <a:t>X </a:t>
            </a:r>
            <a:r>
              <a:rPr lang="en-US" dirty="0"/>
              <a:t>= strike </a:t>
            </a:r>
            <a:r>
              <a:rPr lang="en-US" dirty="0" smtClean="0"/>
              <a:t>price</a:t>
            </a:r>
          </a:p>
          <a:p>
            <a:pPr marL="0" indent="0" algn="ctr">
              <a:lnSpc>
                <a:spcPct val="120000"/>
              </a:lnSpc>
              <a:spcBef>
                <a:spcPts val="0"/>
              </a:spcBef>
              <a:buNone/>
            </a:pPr>
            <a:r>
              <a:rPr lang="en-US" dirty="0" smtClean="0"/>
              <a:t>R </a:t>
            </a:r>
            <a:r>
              <a:rPr lang="en-US" dirty="0"/>
              <a:t>= 1 + interest </a:t>
            </a:r>
            <a:r>
              <a:rPr lang="en-US" dirty="0" smtClean="0"/>
              <a:t>rate</a:t>
            </a:r>
          </a:p>
          <a:p>
            <a:pPr marL="0" indent="0" algn="ctr">
              <a:lnSpc>
                <a:spcPct val="120000"/>
              </a:lnSpc>
              <a:spcBef>
                <a:spcPts val="0"/>
              </a:spcBef>
              <a:buNone/>
            </a:pPr>
            <a:r>
              <a:rPr lang="en-US" dirty="0" smtClean="0"/>
              <a:t>S </a:t>
            </a:r>
            <a:r>
              <a:rPr lang="en-US" dirty="0"/>
              <a:t>= stock </a:t>
            </a:r>
            <a:r>
              <a:rPr lang="en-US" dirty="0" smtClean="0"/>
              <a:t>price</a:t>
            </a:r>
            <a:endParaRPr lang="en-US" dirty="0"/>
          </a:p>
          <a:p>
            <a:pPr marL="0" indent="0">
              <a:lnSpc>
                <a:spcPct val="120000"/>
              </a:lnSpc>
              <a:spcBef>
                <a:spcPts val="0"/>
              </a:spcBef>
              <a:buNone/>
            </a:pPr>
            <a:endParaRPr lang="en-US" dirty="0"/>
          </a:p>
          <a:p>
            <a:pPr>
              <a:lnSpc>
                <a:spcPct val="120000"/>
              </a:lnSpc>
              <a:spcBef>
                <a:spcPts val="0"/>
              </a:spcBef>
            </a:pPr>
            <a:r>
              <a:rPr lang="en-US" dirty="0"/>
              <a:t>The following uses the put-call parity to calculate the price of the GE put option.</a:t>
            </a:r>
          </a:p>
          <a:p>
            <a:pPr marL="0" indent="0" algn="ctr">
              <a:lnSpc>
                <a:spcPct val="120000"/>
              </a:lnSpc>
              <a:spcBef>
                <a:spcPts val="0"/>
              </a:spcBef>
              <a:buNone/>
            </a:pPr>
            <a:r>
              <a:rPr lang="en-US" dirty="0" smtClean="0"/>
              <a:t>P </a:t>
            </a:r>
            <a:r>
              <a:rPr lang="en-US" dirty="0"/>
              <a:t>= $0.777 + $20/(1.03) – $</a:t>
            </a:r>
            <a:r>
              <a:rPr lang="en-US" dirty="0" smtClean="0"/>
              <a:t>20</a:t>
            </a:r>
          </a:p>
          <a:p>
            <a:pPr marL="0" indent="0" algn="ctr">
              <a:lnSpc>
                <a:spcPct val="120000"/>
              </a:lnSpc>
              <a:spcBef>
                <a:spcPts val="0"/>
              </a:spcBef>
              <a:buNone/>
            </a:pPr>
            <a:r>
              <a:rPr lang="en-US" dirty="0" smtClean="0"/>
              <a:t>= </a:t>
            </a:r>
            <a:r>
              <a:rPr lang="en-US" dirty="0"/>
              <a:t>0.777 + 19.417 – </a:t>
            </a:r>
            <a:r>
              <a:rPr lang="en-US" dirty="0" smtClean="0"/>
              <a:t>20</a:t>
            </a:r>
          </a:p>
          <a:p>
            <a:pPr marL="0" indent="0" algn="ctr">
              <a:lnSpc>
                <a:spcPct val="120000"/>
              </a:lnSpc>
              <a:spcBef>
                <a:spcPts val="0"/>
              </a:spcBef>
              <a:buNone/>
            </a:pPr>
            <a:r>
              <a:rPr lang="en-US" dirty="0" smtClean="0"/>
              <a:t>= </a:t>
            </a:r>
            <a:r>
              <a:rPr lang="en-US" dirty="0"/>
              <a:t>0.194.</a:t>
            </a:r>
          </a:p>
        </p:txBody>
      </p:sp>
      <p:sp>
        <p:nvSpPr>
          <p:cNvPr id="4" name="TextBox 3"/>
          <p:cNvSpPr txBox="1"/>
          <p:nvPr/>
        </p:nvSpPr>
        <p:spPr>
          <a:xfrm>
            <a:off x="6758485" y="1421642"/>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(18.5)</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19</a:t>
            </a:fld>
            <a:endParaRPr lang="en-US">
              <a:solidFill>
                <a:schemeClr val="accent6">
                  <a:lumMod val="20000"/>
                  <a:lumOff val="80000"/>
                </a:schemeClr>
              </a:solidFill>
            </a:endParaRPr>
          </a:p>
        </p:txBody>
      </p:sp>
    </p:spTree>
    <p:extLst>
      <p:ext uri="{BB962C8B-B14F-4D97-AF65-F5344CB8AC3E}">
        <p14:creationId xmlns:p14="http://schemas.microsoft.com/office/powerpoint/2010/main" val="300158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1"/>
            <a:ext cx="8305800" cy="5105399"/>
          </a:xfrm>
        </p:spPr>
        <p:txBody>
          <a:bodyPr>
            <a:normAutofit/>
          </a:bodyPr>
          <a:lstStyle/>
          <a:p>
            <a:pPr>
              <a:lnSpc>
                <a:spcPct val="100000"/>
              </a:lnSpc>
            </a:pPr>
            <a:r>
              <a:rPr lang="en-US" sz="1800" dirty="0"/>
              <a:t>18.1	CALL AND PUT </a:t>
            </a:r>
            <a:r>
              <a:rPr lang="en-US" sz="1800" dirty="0" smtClean="0"/>
              <a:t>OPTIONS</a:t>
            </a:r>
          </a:p>
          <a:p>
            <a:pPr>
              <a:lnSpc>
                <a:spcPct val="100000"/>
              </a:lnSpc>
            </a:pPr>
            <a:endParaRPr lang="en-US" sz="1800" dirty="0"/>
          </a:p>
          <a:p>
            <a:pPr>
              <a:lnSpc>
                <a:spcPct val="100000"/>
              </a:lnSpc>
            </a:pPr>
            <a:r>
              <a:rPr lang="en-US" sz="1800" dirty="0"/>
              <a:t>18.2	ONE-PERIOD OPTION PRICING </a:t>
            </a:r>
            <a:r>
              <a:rPr lang="en-US" sz="1800" dirty="0" smtClean="0"/>
              <a:t>MODEL</a:t>
            </a:r>
          </a:p>
          <a:p>
            <a:pPr>
              <a:lnSpc>
                <a:spcPct val="100000"/>
              </a:lnSpc>
            </a:pPr>
            <a:endParaRPr lang="en-US" sz="1800" dirty="0"/>
          </a:p>
          <a:p>
            <a:pPr>
              <a:lnSpc>
                <a:spcPct val="100000"/>
              </a:lnSpc>
            </a:pPr>
            <a:r>
              <a:rPr lang="en-US" sz="1800" dirty="0"/>
              <a:t>18.3	TWO-PERIOD OPTION PRICING </a:t>
            </a:r>
            <a:r>
              <a:rPr lang="en-US" sz="1800" dirty="0" smtClean="0"/>
              <a:t>MODEL</a:t>
            </a:r>
          </a:p>
          <a:p>
            <a:pPr>
              <a:lnSpc>
                <a:spcPct val="100000"/>
              </a:lnSpc>
            </a:pPr>
            <a:endParaRPr lang="en-US" sz="1800" dirty="0"/>
          </a:p>
          <a:p>
            <a:pPr>
              <a:lnSpc>
                <a:spcPct val="100000"/>
              </a:lnSpc>
            </a:pPr>
            <a:r>
              <a:rPr lang="en-US" sz="1800" dirty="0"/>
              <a:t>18.4	USING MICROSOFT EXCEL TO CREATE THE BINOMIAL OPTION </a:t>
            </a:r>
            <a:r>
              <a:rPr lang="en-US" sz="1800" dirty="0" smtClean="0"/>
              <a:t>TREES</a:t>
            </a:r>
          </a:p>
          <a:p>
            <a:pPr>
              <a:lnSpc>
                <a:spcPct val="100000"/>
              </a:lnSpc>
            </a:pPr>
            <a:endParaRPr lang="en-US" sz="1800" dirty="0"/>
          </a:p>
          <a:p>
            <a:pPr>
              <a:lnSpc>
                <a:spcPct val="100000"/>
              </a:lnSpc>
            </a:pPr>
            <a:r>
              <a:rPr lang="en-US" sz="1800" dirty="0"/>
              <a:t>18.5	BLACK</a:t>
            </a:r>
            <a:r>
              <a:rPr lang="en-US" altLang="zh-TW" sz="1800" dirty="0"/>
              <a:t>–</a:t>
            </a:r>
            <a:r>
              <a:rPr lang="en-US" sz="1800" dirty="0"/>
              <a:t>SCHOLES OPTION PRICING </a:t>
            </a:r>
            <a:r>
              <a:rPr lang="en-US" sz="1800" dirty="0" smtClean="0"/>
              <a:t>MODEL</a:t>
            </a:r>
          </a:p>
          <a:p>
            <a:pPr>
              <a:lnSpc>
                <a:spcPct val="100000"/>
              </a:lnSpc>
            </a:pPr>
            <a:endParaRPr lang="en-US" sz="1800" dirty="0"/>
          </a:p>
          <a:p>
            <a:pPr>
              <a:lnSpc>
                <a:spcPct val="100000"/>
              </a:lnSpc>
            </a:pPr>
            <a:r>
              <a:rPr lang="en-US" sz="1800" dirty="0"/>
              <a:t>18.6	RELATIONSHIP BETWEEN THE BINOMIAL OPTION PRICING MODEL AND THE BLACK</a:t>
            </a:r>
            <a:r>
              <a:rPr lang="en-US" altLang="zh-TW" sz="1800" dirty="0"/>
              <a:t>–</a:t>
            </a:r>
            <a:r>
              <a:rPr lang="en-US" sz="1800" dirty="0"/>
              <a:t>SCHOLES OPTION PRICING </a:t>
            </a:r>
            <a:r>
              <a:rPr lang="en-US" sz="1800" dirty="0" smtClean="0"/>
              <a:t>MODEL</a:t>
            </a:r>
          </a:p>
          <a:p>
            <a:pPr>
              <a:lnSpc>
                <a:spcPct val="100000"/>
              </a:lnSpc>
            </a:pPr>
            <a:endParaRPr lang="en-US" sz="1800" dirty="0"/>
          </a:p>
          <a:p>
            <a:pPr>
              <a:lnSpc>
                <a:spcPct val="100000"/>
              </a:lnSpc>
            </a:pPr>
            <a:r>
              <a:rPr lang="en-US" sz="1800" dirty="0"/>
              <a:t>18.7	DECISION TREE BLACK</a:t>
            </a:r>
            <a:r>
              <a:rPr lang="en-US" altLang="zh-TW" sz="1800" dirty="0"/>
              <a:t>–</a:t>
            </a:r>
            <a:r>
              <a:rPr lang="en-US" sz="1800" dirty="0"/>
              <a:t>SCHOLES </a:t>
            </a:r>
            <a:r>
              <a:rPr lang="en-US" sz="1800" dirty="0" smtClean="0"/>
              <a:t>CALCULATION</a:t>
            </a:r>
            <a:endParaRPr lang="en-US" sz="1800" dirty="0"/>
          </a:p>
          <a:p>
            <a:pPr>
              <a:lnSpc>
                <a:spcPct val="100000"/>
              </a:lnSpc>
            </a:pPr>
            <a:endParaRPr lang="en-US" sz="1600" dirty="0"/>
          </a:p>
        </p:txBody>
      </p:sp>
      <p:sp>
        <p:nvSpPr>
          <p:cNvPr id="4" name="Title 3"/>
          <p:cNvSpPr>
            <a:spLocks noGrp="1"/>
          </p:cNvSpPr>
          <p:nvPr>
            <p:ph type="title"/>
          </p:nvPr>
        </p:nvSpPr>
        <p:spPr/>
        <p:txBody>
          <a:bodyPr/>
          <a:lstStyle/>
          <a:p>
            <a:pPr algn="ctr"/>
            <a:r>
              <a:rPr lang="en-US" dirty="0" smtClean="0">
                <a:latin typeface="Times New Roman" pitchFamily="18" charset="0"/>
                <a:cs typeface="Times New Roman" pitchFamily="18" charset="0"/>
              </a:rPr>
              <a:t>Outline</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4"/>
          </p:nvPr>
        </p:nvSpPr>
        <p:spPr/>
        <p:txBody>
          <a:bodyPr/>
          <a:lstStyle/>
          <a:p>
            <a:fld id="{9511A69E-422D-463E-8342-05325BED6DE2}" type="slidenum">
              <a:rPr lang="en-US" smtClean="0">
                <a:solidFill>
                  <a:schemeClr val="accent6">
                    <a:lumMod val="20000"/>
                    <a:lumOff val="80000"/>
                  </a:schemeClr>
                </a:solidFill>
              </a:rPr>
              <a:t>2</a:t>
            </a:fld>
            <a:endParaRPr lang="en-US">
              <a:solidFill>
                <a:schemeClr val="accent6">
                  <a:lumMod val="20000"/>
                  <a:lumOff val="80000"/>
                </a:schemeClr>
              </a:solidFill>
            </a:endParaRPr>
          </a:p>
        </p:txBody>
      </p:sp>
    </p:spTree>
    <p:extLst>
      <p:ext uri="{BB962C8B-B14F-4D97-AF65-F5344CB8AC3E}">
        <p14:creationId xmlns:p14="http://schemas.microsoft.com/office/powerpoint/2010/main" val="206380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now will look at pricing options for two periods. </a:t>
            </a:r>
            <a:endParaRPr lang="en-US" dirty="0" smtClean="0"/>
          </a:p>
          <a:p>
            <a:r>
              <a:rPr lang="en-US" dirty="0"/>
              <a:t>This Decision Tree was created based on the assumption that a stock price will either increase by 5% or decrease by 5%.</a:t>
            </a:r>
          </a:p>
          <a:p>
            <a:endParaRPr lang="en-US" dirty="0"/>
          </a:p>
        </p:txBody>
      </p:sp>
      <p:sp>
        <p:nvSpPr>
          <p:cNvPr id="3" name="Title 2"/>
          <p:cNvSpPr>
            <a:spLocks noGrp="1"/>
          </p:cNvSpPr>
          <p:nvPr>
            <p:ph type="title"/>
          </p:nvPr>
        </p:nvSpPr>
        <p:spPr/>
        <p:txBody>
          <a:bodyPr/>
          <a:lstStyle/>
          <a:p>
            <a:pPr algn="ctr"/>
            <a:r>
              <a:rPr lang="en-US" dirty="0" smtClean="0"/>
              <a:t>18.3 Two-Period Option Pricing Model</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73872239"/>
              </p:ext>
            </p:extLst>
          </p:nvPr>
        </p:nvGraphicFramePr>
        <p:xfrm>
          <a:off x="2895600" y="2895600"/>
          <a:ext cx="2877545" cy="2395592"/>
        </p:xfrm>
        <a:graphic>
          <a:graphicData uri="http://schemas.openxmlformats.org/presentationml/2006/ole">
            <mc:AlternateContent xmlns:mc="http://schemas.openxmlformats.org/markup-compatibility/2006">
              <mc:Choice xmlns:v="urn:schemas-microsoft-com:vml" Requires="v">
                <p:oleObj spid="_x0000_s10250" name="Worksheet" r:id="rId4" imgW="1838228" imgH="1657462" progId="Excel.Sheet.8">
                  <p:embed/>
                </p:oleObj>
              </mc:Choice>
              <mc:Fallback>
                <p:oleObj name="Worksheet" r:id="rId4" imgW="1838228" imgH="1657462"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895600"/>
                        <a:ext cx="2877545" cy="2395592"/>
                      </a:xfrm>
                      <a:prstGeom prst="rect">
                        <a:avLst/>
                      </a:prstGeom>
                      <a:noFill/>
                    </p:spPr>
                  </p:pic>
                </p:oleObj>
              </mc:Fallback>
            </mc:AlternateContent>
          </a:graphicData>
        </a:graphic>
      </p:graphicFrame>
      <p:sp>
        <p:nvSpPr>
          <p:cNvPr id="6" name="TextBox 5"/>
          <p:cNvSpPr txBox="1"/>
          <p:nvPr/>
        </p:nvSpPr>
        <p:spPr>
          <a:xfrm>
            <a:off x="3200400" y="5334000"/>
            <a:ext cx="2743200" cy="762000"/>
          </a:xfrm>
          <a:prstGeom prst="rect">
            <a:avLst/>
          </a:prstGeom>
        </p:spPr>
        <p:txBody>
          <a:bodyPr vert="horz" wrap="square" lIns="91440" tIns="45720" rIns="91440" bIns="45720" rtlCol="0" anchor="ctr">
            <a:normAutofit lnSpcReduction="1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18-8</a:t>
            </a:r>
          </a:p>
          <a:p>
            <a:pPr marL="0" marR="0" indent="0" algn="ctr" defTabSz="914400" rtl="0" eaLnBrk="1" fontAlgn="auto" latinLnBrk="0" hangingPunct="1">
              <a:lnSpc>
                <a:spcPct val="100000"/>
              </a:lnSpc>
              <a:spcBef>
                <a:spcPct val="0"/>
              </a:spcBef>
              <a:spcAft>
                <a:spcPts val="0"/>
              </a:spcAft>
              <a:buClrTx/>
              <a:buSzTx/>
              <a:buFontTx/>
              <a:buNone/>
              <a:tabLst/>
            </a:pPr>
            <a:r>
              <a:rPr lang="en-US" sz="2400" noProof="0" dirty="0" smtClean="0">
                <a:solidFill>
                  <a:schemeClr val="accent1"/>
                </a:solidFill>
                <a:latin typeface="Perpetua" pitchFamily="18" charset="0"/>
                <a:ea typeface="+mj-ea"/>
                <a:cs typeface="+mj-cs"/>
              </a:rPr>
              <a:t>GE Stock Price</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7" name="Slide Number Placeholder 6"/>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20</a:t>
            </a:fld>
            <a:endParaRPr lang="en-US">
              <a:solidFill>
                <a:schemeClr val="accent6">
                  <a:lumMod val="20000"/>
                  <a:lumOff val="80000"/>
                </a:schemeClr>
              </a:solidFill>
            </a:endParaRPr>
          </a:p>
        </p:txBody>
      </p:sp>
    </p:spTree>
    <p:extLst>
      <p:ext uri="{BB962C8B-B14F-4D97-AF65-F5344CB8AC3E}">
        <p14:creationId xmlns:p14="http://schemas.microsoft.com/office/powerpoint/2010/main" val="1905297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62000"/>
            <a:ext cx="8305800" cy="5334000"/>
          </a:xfrm>
        </p:spPr>
        <p:txBody>
          <a:bodyPr>
            <a:normAutofit lnSpcReduction="10000"/>
          </a:bodyPr>
          <a:lstStyle/>
          <a:p>
            <a:pPr>
              <a:lnSpc>
                <a:spcPct val="150000"/>
              </a:lnSpc>
            </a:pPr>
            <a:r>
              <a:rPr lang="en-US" dirty="0"/>
              <a:t>The highest possible value for our stock based on our assumption is $</a:t>
            </a:r>
            <a:r>
              <a:rPr lang="en-US" dirty="0" smtClean="0"/>
              <a:t>22.05.</a:t>
            </a:r>
          </a:p>
          <a:p>
            <a:pPr>
              <a:lnSpc>
                <a:spcPct val="150000"/>
              </a:lnSpc>
            </a:pPr>
            <a:r>
              <a:rPr lang="en-US" dirty="0" smtClean="0"/>
              <a:t>We </a:t>
            </a:r>
            <a:r>
              <a:rPr lang="en-US" dirty="0"/>
              <a:t>get this value first by multiplying the stock price at period 0 by 105% to get the resulting value of $21 of period 1. </a:t>
            </a:r>
            <a:endParaRPr lang="en-US" dirty="0" smtClean="0"/>
          </a:p>
          <a:p>
            <a:pPr>
              <a:lnSpc>
                <a:spcPct val="150000"/>
              </a:lnSpc>
            </a:pPr>
            <a:r>
              <a:rPr lang="en-US" dirty="0" smtClean="0"/>
              <a:t>We </a:t>
            </a:r>
            <a:r>
              <a:rPr lang="en-US" dirty="0"/>
              <a:t>then again multiply the stock price in period 1 by 105% to get the resulting value of $22.05. </a:t>
            </a:r>
            <a:endParaRPr lang="en-US" dirty="0" smtClean="0"/>
          </a:p>
          <a:p>
            <a:pPr>
              <a:lnSpc>
                <a:spcPct val="150000"/>
              </a:lnSpc>
            </a:pPr>
            <a:r>
              <a:rPr lang="en-US" dirty="0" smtClean="0"/>
              <a:t>In </a:t>
            </a:r>
            <a:r>
              <a:rPr lang="en-US" dirty="0"/>
              <a:t>period 2, the value of a call option when a stock price is $22.05 is the stock price minus the exercise price, $22.05 – $20, or $2.05. </a:t>
            </a:r>
            <a:endParaRPr lang="en-US" dirty="0" smtClean="0"/>
          </a:p>
          <a:p>
            <a:pPr>
              <a:lnSpc>
                <a:spcPct val="150000"/>
              </a:lnSpc>
            </a:pPr>
            <a:r>
              <a:rPr lang="en-US" dirty="0" smtClean="0"/>
              <a:t>In </a:t>
            </a:r>
            <a:r>
              <a:rPr lang="en-US" dirty="0"/>
              <a:t>period 2, the value of a put option when a stock price $22.05 is the exercise price minus the stock price, $20 – $22.05, or –$2.05. </a:t>
            </a:r>
            <a:endParaRPr lang="en-US" dirty="0" smtClean="0"/>
          </a:p>
          <a:p>
            <a:pPr>
              <a:lnSpc>
                <a:spcPct val="150000"/>
              </a:lnSpc>
            </a:pPr>
            <a:r>
              <a:rPr lang="en-US" dirty="0" smtClean="0"/>
              <a:t>A </a:t>
            </a:r>
            <a:r>
              <a:rPr lang="en-US" dirty="0"/>
              <a:t>negative value has no value to an investor so the value of the put option would be $0.</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21</a:t>
            </a:fld>
            <a:endParaRPr lang="en-US">
              <a:solidFill>
                <a:schemeClr val="accent6">
                  <a:lumMod val="20000"/>
                  <a:lumOff val="80000"/>
                </a:schemeClr>
              </a:solidFill>
            </a:endParaRPr>
          </a:p>
        </p:txBody>
      </p:sp>
    </p:spTree>
    <p:extLst>
      <p:ext uri="{BB962C8B-B14F-4D97-AF65-F5344CB8AC3E}">
        <p14:creationId xmlns:p14="http://schemas.microsoft.com/office/powerpoint/2010/main" val="1307179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05800" cy="6096000"/>
          </a:xfrm>
        </p:spPr>
        <p:txBody>
          <a:bodyPr>
            <a:normAutofit lnSpcReduction="10000"/>
          </a:bodyPr>
          <a:lstStyle/>
          <a:p>
            <a:pPr>
              <a:lnSpc>
                <a:spcPct val="150000"/>
              </a:lnSpc>
            </a:pPr>
            <a:r>
              <a:rPr lang="en-US" dirty="0"/>
              <a:t>The lowest possible value for our stock based on our assumptions is $</a:t>
            </a:r>
            <a:r>
              <a:rPr lang="en-US" dirty="0" smtClean="0"/>
              <a:t>18.05.</a:t>
            </a:r>
          </a:p>
          <a:p>
            <a:pPr>
              <a:lnSpc>
                <a:spcPct val="150000"/>
              </a:lnSpc>
            </a:pPr>
            <a:r>
              <a:rPr lang="en-US" dirty="0" smtClean="0"/>
              <a:t>We </a:t>
            </a:r>
            <a:r>
              <a:rPr lang="en-US" dirty="0"/>
              <a:t>get this value first by multiplying the stock price at period 0 by 95% (decreasing the value of the stock by 5%) to get the resulting value of $19.0 of period 1. </a:t>
            </a:r>
            <a:endParaRPr lang="en-US" dirty="0" smtClean="0"/>
          </a:p>
          <a:p>
            <a:pPr>
              <a:lnSpc>
                <a:spcPct val="150000"/>
              </a:lnSpc>
            </a:pPr>
            <a:r>
              <a:rPr lang="en-US" dirty="0" smtClean="0"/>
              <a:t>We </a:t>
            </a:r>
            <a:r>
              <a:rPr lang="en-US" dirty="0"/>
              <a:t>then again multiply the stock price in period 1 by 95% to get the resulting value of $18.05. </a:t>
            </a:r>
            <a:endParaRPr lang="en-US" dirty="0" smtClean="0"/>
          </a:p>
          <a:p>
            <a:pPr>
              <a:lnSpc>
                <a:spcPct val="150000"/>
              </a:lnSpc>
            </a:pPr>
            <a:r>
              <a:rPr lang="en-US" dirty="0" smtClean="0"/>
              <a:t>In </a:t>
            </a:r>
            <a:r>
              <a:rPr lang="en-US" dirty="0"/>
              <a:t>period 2, the value of a call option when a stock price is $18.05 is the stock price minus the exercise price, $18.05 – $20, or –$1.95. A negative value has no value to an investor so the value of a call option would be $0. </a:t>
            </a:r>
            <a:endParaRPr lang="en-US" dirty="0" smtClean="0"/>
          </a:p>
          <a:p>
            <a:pPr>
              <a:lnSpc>
                <a:spcPct val="150000"/>
              </a:lnSpc>
            </a:pPr>
            <a:r>
              <a:rPr lang="en-US" dirty="0" smtClean="0"/>
              <a:t>In </a:t>
            </a:r>
            <a:r>
              <a:rPr lang="en-US" dirty="0"/>
              <a:t>period 2, the value of a put option when a stock price is $18.05 is the exercise price minus the stock price, $20 − $18.05, or $1.95. </a:t>
            </a:r>
            <a:endParaRPr lang="en-US" dirty="0" smtClean="0"/>
          </a:p>
          <a:p>
            <a:pPr>
              <a:lnSpc>
                <a:spcPct val="150000"/>
              </a:lnSpc>
            </a:pPr>
            <a:r>
              <a:rPr lang="en-US" dirty="0" smtClean="0"/>
              <a:t>We </a:t>
            </a:r>
            <a:r>
              <a:rPr lang="en-US" dirty="0"/>
              <a:t>can derive the call and put option value for the other possible value of the stock in period 2 in the same fashion</a:t>
            </a:r>
            <a:r>
              <a:rPr lang="en-US" dirty="0" smtClean="0"/>
              <a:t>.</a:t>
            </a:r>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22</a:t>
            </a:fld>
            <a:endParaRPr lang="en-US">
              <a:solidFill>
                <a:schemeClr val="accent6">
                  <a:lumMod val="20000"/>
                  <a:lumOff val="80000"/>
                </a:schemeClr>
              </a:solidFill>
            </a:endParaRPr>
          </a:p>
        </p:txBody>
      </p:sp>
    </p:spTree>
    <p:extLst>
      <p:ext uri="{BB962C8B-B14F-4D97-AF65-F5344CB8AC3E}">
        <p14:creationId xmlns:p14="http://schemas.microsoft.com/office/powerpoint/2010/main" val="3269444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3352800"/>
            <a:ext cx="8305800" cy="2743200"/>
          </a:xfrm>
        </p:spPr>
        <p:txBody>
          <a:bodyPr>
            <a:normAutofit/>
          </a:bodyPr>
          <a:lstStyle/>
          <a:p>
            <a:r>
              <a:rPr lang="en-US" dirty="0"/>
              <a:t>We </a:t>
            </a:r>
            <a:r>
              <a:rPr lang="en-US" b="1" dirty="0"/>
              <a:t>cannot</a:t>
            </a:r>
            <a:r>
              <a:rPr lang="en-US" dirty="0"/>
              <a:t> calculate the value of the call and put option in period 1 the same way we did in period 2 because it is not the ending value of the stock. </a:t>
            </a:r>
            <a:endParaRPr lang="en-US" dirty="0" smtClean="0"/>
          </a:p>
          <a:p>
            <a:r>
              <a:rPr lang="en-US" dirty="0" smtClean="0"/>
              <a:t>In </a:t>
            </a:r>
            <a:r>
              <a:rPr lang="en-US" dirty="0"/>
              <a:t>period 1, there are two possible call values. </a:t>
            </a:r>
            <a:endParaRPr lang="en-US" dirty="0" smtClean="0"/>
          </a:p>
          <a:p>
            <a:pPr marL="968375" lvl="1" indent="-457200">
              <a:buFont typeface="+mj-lt"/>
              <a:buAutoNum type="arabicPeriod"/>
            </a:pPr>
            <a:r>
              <a:rPr lang="en-US" dirty="0" smtClean="0"/>
              <a:t>One value is </a:t>
            </a:r>
            <a:r>
              <a:rPr lang="en-US" dirty="0"/>
              <a:t>when the stock price </a:t>
            </a:r>
            <a:r>
              <a:rPr lang="en-US" dirty="0" smtClean="0"/>
              <a:t>increased</a:t>
            </a:r>
          </a:p>
          <a:p>
            <a:pPr marL="968375" lvl="1" indent="-457200">
              <a:buFont typeface="+mj-lt"/>
              <a:buAutoNum type="arabicPeriod"/>
            </a:pPr>
            <a:r>
              <a:rPr lang="en-US" dirty="0" smtClean="0"/>
              <a:t>one </a:t>
            </a:r>
            <a:r>
              <a:rPr lang="en-US" dirty="0"/>
              <a:t>value is when the stock price </a:t>
            </a:r>
            <a:r>
              <a:rPr lang="en-US" dirty="0" smtClean="0"/>
              <a:t>decreased</a:t>
            </a:r>
          </a:p>
          <a:p>
            <a:pPr marL="173038" lvl="1" indent="-173038"/>
            <a:r>
              <a:rPr lang="en-US" dirty="0"/>
              <a:t>The call option Decision Tree shown in Figure 18.9 shows two possible values for a call option in period </a:t>
            </a:r>
            <a:r>
              <a:rPr lang="en-US" dirty="0" smtClean="0"/>
              <a:t>1</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85361460"/>
              </p:ext>
            </p:extLst>
          </p:nvPr>
        </p:nvGraphicFramePr>
        <p:xfrm>
          <a:off x="914400" y="510127"/>
          <a:ext cx="2590800" cy="2156873"/>
        </p:xfrm>
        <a:graphic>
          <a:graphicData uri="http://schemas.openxmlformats.org/presentationml/2006/ole">
            <mc:AlternateContent xmlns:mc="http://schemas.openxmlformats.org/markup-compatibility/2006">
              <mc:Choice xmlns:v="urn:schemas-microsoft-com:vml" Requires="v">
                <p:oleObj spid="_x0000_s12309" name="Worksheet" r:id="rId4" imgW="1838228" imgH="1657462" progId="Excel.Sheet.8">
                  <p:embed/>
                </p:oleObj>
              </mc:Choice>
              <mc:Fallback>
                <p:oleObj name="Worksheet" r:id="rId4" imgW="1838228" imgH="1657462"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10127"/>
                        <a:ext cx="2590800" cy="2156873"/>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529200482"/>
              </p:ext>
            </p:extLst>
          </p:nvPr>
        </p:nvGraphicFramePr>
        <p:xfrm>
          <a:off x="5791200" y="510127"/>
          <a:ext cx="2590800" cy="2156873"/>
        </p:xfrm>
        <a:graphic>
          <a:graphicData uri="http://schemas.openxmlformats.org/presentationml/2006/ole">
            <mc:AlternateContent xmlns:mc="http://schemas.openxmlformats.org/markup-compatibility/2006">
              <mc:Choice xmlns:v="urn:schemas-microsoft-com:vml" Requires="v">
                <p:oleObj spid="_x0000_s12310" name="Worksheet" r:id="rId7" imgW="1838228" imgH="1657462" progId="Excel.Sheet.8">
                  <p:embed/>
                </p:oleObj>
              </mc:Choice>
              <mc:Fallback>
                <p:oleObj name="Worksheet" r:id="rId7" imgW="1838228" imgH="1657462" progId="Excel.Sheet.8">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510127"/>
                        <a:ext cx="2590800" cy="2156873"/>
                      </a:xfrm>
                      <a:prstGeom prst="rect">
                        <a:avLst/>
                      </a:prstGeom>
                      <a:noFill/>
                    </p:spPr>
                  </p:pic>
                </p:oleObj>
              </mc:Fallback>
            </mc:AlternateContent>
          </a:graphicData>
        </a:graphic>
      </p:graphicFrame>
      <p:sp>
        <p:nvSpPr>
          <p:cNvPr id="9" name="TextBox 8"/>
          <p:cNvSpPr txBox="1"/>
          <p:nvPr/>
        </p:nvSpPr>
        <p:spPr>
          <a:xfrm>
            <a:off x="228600" y="2667000"/>
            <a:ext cx="4495800" cy="5334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18-9:  </a:t>
            </a:r>
            <a:r>
              <a:rPr lang="en-US" sz="2400" noProof="0" dirty="0" smtClean="0">
                <a:solidFill>
                  <a:schemeClr val="accent1"/>
                </a:solidFill>
                <a:latin typeface="Perpetua" pitchFamily="18" charset="0"/>
                <a:ea typeface="+mj-ea"/>
                <a:cs typeface="+mj-cs"/>
              </a:rPr>
              <a:t>GE Call Option</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10" name="TextBox 9"/>
          <p:cNvSpPr txBox="1"/>
          <p:nvPr/>
        </p:nvSpPr>
        <p:spPr>
          <a:xfrm>
            <a:off x="5257800" y="2667000"/>
            <a:ext cx="3657600" cy="5334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18-10:</a:t>
            </a:r>
            <a:r>
              <a:rPr kumimoji="0" lang="en-US" sz="2400" b="0" i="0" u="none" strike="noStrike" kern="1200" cap="none" spc="0" normalizeH="0" noProof="0" dirty="0" smtClean="0">
                <a:ln>
                  <a:noFill/>
                </a:ln>
                <a:solidFill>
                  <a:schemeClr val="accent1"/>
                </a:solidFill>
                <a:effectLst/>
                <a:uLnTx/>
                <a:uFillTx/>
                <a:latin typeface="Perpetua" pitchFamily="18" charset="0"/>
                <a:ea typeface="+mj-ea"/>
                <a:cs typeface="+mj-cs"/>
              </a:rPr>
              <a:t>  </a:t>
            </a:r>
            <a:r>
              <a:rPr lang="en-US" sz="2400" noProof="0" dirty="0" smtClean="0">
                <a:solidFill>
                  <a:schemeClr val="accent1"/>
                </a:solidFill>
                <a:latin typeface="Perpetua" pitchFamily="18" charset="0"/>
                <a:ea typeface="+mj-ea"/>
                <a:cs typeface="+mj-cs"/>
              </a:rPr>
              <a:t>GE Put Option</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23</a:t>
            </a:fld>
            <a:endParaRPr lang="en-US">
              <a:solidFill>
                <a:schemeClr val="accent6">
                  <a:lumMod val="20000"/>
                  <a:lumOff val="80000"/>
                </a:schemeClr>
              </a:solidFill>
            </a:endParaRPr>
          </a:p>
        </p:txBody>
      </p:sp>
    </p:spTree>
    <p:extLst>
      <p:ext uri="{BB962C8B-B14F-4D97-AF65-F5344CB8AC3E}">
        <p14:creationId xmlns:p14="http://schemas.microsoft.com/office/powerpoint/2010/main" val="3520006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1"/>
            <a:ext cx="8305800" cy="1219200"/>
          </a:xfrm>
        </p:spPr>
        <p:txBody>
          <a:bodyPr/>
          <a:lstStyle/>
          <a:p>
            <a:pPr marL="173038" lvl="1" indent="-173038" algn="ctr"/>
            <a:r>
              <a:rPr lang="en-US" dirty="0" smtClean="0"/>
              <a:t>If </a:t>
            </a:r>
            <a:r>
              <a:rPr lang="en-US" dirty="0"/>
              <a:t>we just focus on the value of a call option when the stock price increases from period 1, we will notice that it is like the Decision Tree for a call option for one period.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90850707"/>
              </p:ext>
            </p:extLst>
          </p:nvPr>
        </p:nvGraphicFramePr>
        <p:xfrm>
          <a:off x="2584487" y="2532228"/>
          <a:ext cx="3975025" cy="2209800"/>
        </p:xfrm>
        <a:graphic>
          <a:graphicData uri="http://schemas.openxmlformats.org/presentationml/2006/ole">
            <mc:AlternateContent xmlns:mc="http://schemas.openxmlformats.org/markup-compatibility/2006">
              <mc:Choice xmlns:v="urn:schemas-microsoft-com:vml" Requires="v">
                <p:oleObj spid="_x0000_s13321" name="Worksheet" r:id="rId4" imgW="2752791" imgH="1657462" progId="Excel.Sheet.8">
                  <p:embed/>
                </p:oleObj>
              </mc:Choice>
              <mc:Fallback>
                <p:oleObj name="Worksheet" r:id="rId4" imgW="2752791" imgH="1657462"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4487" y="2532228"/>
                        <a:ext cx="3975025" cy="2209800"/>
                      </a:xfrm>
                      <a:prstGeom prst="rect">
                        <a:avLst/>
                      </a:prstGeom>
                      <a:noFill/>
                    </p:spPr>
                  </p:pic>
                </p:oleObj>
              </mc:Fallback>
            </mc:AlternateContent>
          </a:graphicData>
        </a:graphic>
      </p:graphicFrame>
      <p:sp>
        <p:nvSpPr>
          <p:cNvPr id="8" name="TextBox 7"/>
          <p:cNvSpPr txBox="1"/>
          <p:nvPr/>
        </p:nvSpPr>
        <p:spPr>
          <a:xfrm>
            <a:off x="2324100" y="4802875"/>
            <a:ext cx="4495800" cy="5334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18-11:  </a:t>
            </a:r>
            <a:r>
              <a:rPr lang="en-US" sz="2400" noProof="0" dirty="0" smtClean="0">
                <a:solidFill>
                  <a:schemeClr val="accent1"/>
                </a:solidFill>
                <a:latin typeface="Perpetua" pitchFamily="18" charset="0"/>
                <a:ea typeface="+mj-ea"/>
                <a:cs typeface="+mj-cs"/>
              </a:rPr>
              <a:t>GE Call Option</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24</a:t>
            </a:fld>
            <a:endParaRPr lang="en-US">
              <a:solidFill>
                <a:schemeClr val="accent6">
                  <a:lumMod val="20000"/>
                  <a:lumOff val="80000"/>
                </a:schemeClr>
              </a:solidFill>
            </a:endParaRPr>
          </a:p>
        </p:txBody>
      </p:sp>
    </p:spTree>
    <p:extLst>
      <p:ext uri="{BB962C8B-B14F-4D97-AF65-F5344CB8AC3E}">
        <p14:creationId xmlns:p14="http://schemas.microsoft.com/office/powerpoint/2010/main" val="243549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1"/>
            <a:ext cx="8305800" cy="762000"/>
          </a:xfrm>
        </p:spPr>
        <p:txBody>
          <a:bodyPr/>
          <a:lstStyle/>
          <a:p>
            <a:pPr algn="ctr"/>
            <a:r>
              <a:rPr lang="en-US" dirty="0"/>
              <a:t>Using the same method for pricing a call option for one period, the price of a call option when stock price increase from period 0 will be $1.5922.</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84013404"/>
              </p:ext>
            </p:extLst>
          </p:nvPr>
        </p:nvGraphicFramePr>
        <p:xfrm>
          <a:off x="2667000" y="2057400"/>
          <a:ext cx="4523304" cy="2514600"/>
        </p:xfrm>
        <a:graphic>
          <a:graphicData uri="http://schemas.openxmlformats.org/presentationml/2006/ole">
            <mc:AlternateContent xmlns:mc="http://schemas.openxmlformats.org/markup-compatibility/2006">
              <mc:Choice xmlns:v="urn:schemas-microsoft-com:vml" Requires="v">
                <p:oleObj spid="_x0000_s14345" name="Worksheet" r:id="rId4" imgW="2752791" imgH="1657462" progId="Excel.Sheet.8">
                  <p:embed/>
                </p:oleObj>
              </mc:Choice>
              <mc:Fallback>
                <p:oleObj name="Worksheet" r:id="rId4" imgW="2752791" imgH="1657462"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057400"/>
                        <a:ext cx="4523304" cy="2514600"/>
                      </a:xfrm>
                      <a:prstGeom prst="rect">
                        <a:avLst/>
                      </a:prstGeom>
                      <a:noFill/>
                    </p:spPr>
                  </p:pic>
                </p:oleObj>
              </mc:Fallback>
            </mc:AlternateContent>
          </a:graphicData>
        </a:graphic>
      </p:graphicFrame>
      <p:sp>
        <p:nvSpPr>
          <p:cNvPr id="6" name="TextBox 5"/>
          <p:cNvSpPr txBox="1"/>
          <p:nvPr/>
        </p:nvSpPr>
        <p:spPr>
          <a:xfrm>
            <a:off x="2324100" y="4876800"/>
            <a:ext cx="4495800" cy="5334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18-12:  </a:t>
            </a:r>
            <a:r>
              <a:rPr lang="en-US" sz="2400" noProof="0" dirty="0" smtClean="0">
                <a:solidFill>
                  <a:schemeClr val="accent1"/>
                </a:solidFill>
                <a:latin typeface="Perpetua" pitchFamily="18" charset="0"/>
                <a:ea typeface="+mj-ea"/>
                <a:cs typeface="+mj-cs"/>
              </a:rPr>
              <a:t>GE Call Option</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25</a:t>
            </a:fld>
            <a:endParaRPr lang="en-US">
              <a:solidFill>
                <a:schemeClr val="accent6">
                  <a:lumMod val="20000"/>
                  <a:lumOff val="80000"/>
                </a:schemeClr>
              </a:solidFill>
            </a:endParaRPr>
          </a:p>
        </p:txBody>
      </p:sp>
    </p:spTree>
    <p:extLst>
      <p:ext uri="{BB962C8B-B14F-4D97-AF65-F5344CB8AC3E}">
        <p14:creationId xmlns:p14="http://schemas.microsoft.com/office/powerpoint/2010/main" val="3728740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1"/>
            <a:ext cx="8305800" cy="1143000"/>
          </a:xfrm>
        </p:spPr>
        <p:txBody>
          <a:bodyPr/>
          <a:lstStyle/>
          <a:p>
            <a:pPr algn="ctr"/>
            <a:r>
              <a:rPr lang="en-US" dirty="0"/>
              <a:t>In the same fashion we can price the value of a call option when a stock price decreases. The price of a call option when a stock price decreases from period 0 is $0.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47207023"/>
              </p:ext>
            </p:extLst>
          </p:nvPr>
        </p:nvGraphicFramePr>
        <p:xfrm>
          <a:off x="2362200" y="2057400"/>
          <a:ext cx="4419600" cy="2456949"/>
        </p:xfrm>
        <a:graphic>
          <a:graphicData uri="http://schemas.openxmlformats.org/presentationml/2006/ole">
            <mc:AlternateContent xmlns:mc="http://schemas.openxmlformats.org/markup-compatibility/2006">
              <mc:Choice xmlns:v="urn:schemas-microsoft-com:vml" Requires="v">
                <p:oleObj spid="_x0000_s15369" name="Worksheet" r:id="rId4" imgW="2752791" imgH="1657462" progId="Excel.Sheet.8">
                  <p:embed/>
                </p:oleObj>
              </mc:Choice>
              <mc:Fallback>
                <p:oleObj name="Worksheet" r:id="rId4" imgW="2752791" imgH="1657462"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057400"/>
                        <a:ext cx="4419600" cy="2456949"/>
                      </a:xfrm>
                      <a:prstGeom prst="rect">
                        <a:avLst/>
                      </a:prstGeom>
                      <a:noFill/>
                    </p:spPr>
                  </p:pic>
                </p:oleObj>
              </mc:Fallback>
            </mc:AlternateContent>
          </a:graphicData>
        </a:graphic>
      </p:graphicFrame>
      <p:sp>
        <p:nvSpPr>
          <p:cNvPr id="6" name="TextBox 5"/>
          <p:cNvSpPr txBox="1"/>
          <p:nvPr/>
        </p:nvSpPr>
        <p:spPr>
          <a:xfrm>
            <a:off x="2324100" y="4876800"/>
            <a:ext cx="4495800" cy="5334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18-13:  </a:t>
            </a:r>
            <a:r>
              <a:rPr lang="en-US" sz="2400" noProof="0" dirty="0" smtClean="0">
                <a:solidFill>
                  <a:schemeClr val="accent1"/>
                </a:solidFill>
                <a:latin typeface="Perpetua" pitchFamily="18" charset="0"/>
                <a:ea typeface="+mj-ea"/>
                <a:cs typeface="+mj-cs"/>
              </a:rPr>
              <a:t>GE Call Option</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26</a:t>
            </a:fld>
            <a:endParaRPr lang="en-US">
              <a:solidFill>
                <a:schemeClr val="accent6">
                  <a:lumMod val="20000"/>
                  <a:lumOff val="80000"/>
                </a:schemeClr>
              </a:solidFill>
            </a:endParaRPr>
          </a:p>
        </p:txBody>
      </p:sp>
    </p:spTree>
    <p:extLst>
      <p:ext uri="{BB962C8B-B14F-4D97-AF65-F5344CB8AC3E}">
        <p14:creationId xmlns:p14="http://schemas.microsoft.com/office/powerpoint/2010/main" val="12663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5867399"/>
          </a:xfrm>
        </p:spPr>
        <p:txBody>
          <a:bodyPr/>
          <a:lstStyle/>
          <a:p>
            <a:pPr algn="ctr"/>
            <a:r>
              <a:rPr lang="en-US" dirty="0"/>
              <a:t>In the same fashion we can price the value of a call option in period 0</a:t>
            </a:r>
            <a:r>
              <a:rPr lang="en-US" dirty="0" smtClean="0"/>
              <a:t>.</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a:t>We can calculate the value of a put option in the same manner as we did in calculating the value of a call option.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45731071"/>
              </p:ext>
            </p:extLst>
          </p:nvPr>
        </p:nvGraphicFramePr>
        <p:xfrm>
          <a:off x="381000" y="914400"/>
          <a:ext cx="3975025" cy="2209800"/>
        </p:xfrm>
        <a:graphic>
          <a:graphicData uri="http://schemas.openxmlformats.org/presentationml/2006/ole">
            <mc:AlternateContent xmlns:mc="http://schemas.openxmlformats.org/markup-compatibility/2006">
              <mc:Choice xmlns:v="urn:schemas-microsoft-com:vml" Requires="v">
                <p:oleObj spid="_x0000_s16403" name="Worksheet" r:id="rId4" imgW="2752791" imgH="1657462" progId="Excel.Sheet.8">
                  <p:embed/>
                </p:oleObj>
              </mc:Choice>
              <mc:Fallback>
                <p:oleObj name="Worksheet" r:id="rId4" imgW="2752791" imgH="1657462"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14400"/>
                        <a:ext cx="3975025" cy="22098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999044655"/>
              </p:ext>
            </p:extLst>
          </p:nvPr>
        </p:nvGraphicFramePr>
        <p:xfrm>
          <a:off x="4876800" y="4114800"/>
          <a:ext cx="3926329" cy="2133600"/>
        </p:xfrm>
        <a:graphic>
          <a:graphicData uri="http://schemas.openxmlformats.org/presentationml/2006/ole">
            <mc:AlternateContent xmlns:mc="http://schemas.openxmlformats.org/markup-compatibility/2006">
              <mc:Choice xmlns:v="urn:schemas-microsoft-com:vml" Requires="v">
                <p:oleObj spid="_x0000_s16404" name="Worksheet" r:id="rId7" imgW="2819441" imgH="1657462" progId="Excel.Sheet.8">
                  <p:embed/>
                </p:oleObj>
              </mc:Choice>
              <mc:Fallback>
                <p:oleObj name="Worksheet" r:id="rId7" imgW="2819441" imgH="1657462" progId="Excel.Sheet.8">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114800"/>
                        <a:ext cx="3926329" cy="2133600"/>
                      </a:xfrm>
                      <a:prstGeom prst="rect">
                        <a:avLst/>
                      </a:prstGeom>
                      <a:noFill/>
                    </p:spPr>
                  </p:pic>
                </p:oleObj>
              </mc:Fallback>
            </mc:AlternateContent>
          </a:graphicData>
        </a:graphic>
      </p:graphicFrame>
      <p:sp>
        <p:nvSpPr>
          <p:cNvPr id="8" name="TextBox 7"/>
          <p:cNvSpPr txBox="1"/>
          <p:nvPr/>
        </p:nvSpPr>
        <p:spPr>
          <a:xfrm>
            <a:off x="4114800" y="1600200"/>
            <a:ext cx="4495800" cy="5334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18-14:  </a:t>
            </a:r>
            <a:r>
              <a:rPr lang="en-US" sz="2400" noProof="0" dirty="0" smtClean="0">
                <a:solidFill>
                  <a:schemeClr val="accent1"/>
                </a:solidFill>
                <a:latin typeface="Perpetua" pitchFamily="18" charset="0"/>
                <a:ea typeface="+mj-ea"/>
                <a:cs typeface="+mj-cs"/>
              </a:rPr>
              <a:t>GE Call Option</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9" name="TextBox 8"/>
          <p:cNvSpPr txBox="1"/>
          <p:nvPr/>
        </p:nvSpPr>
        <p:spPr>
          <a:xfrm>
            <a:off x="381000" y="4881349"/>
            <a:ext cx="4495800" cy="5334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18-15:  </a:t>
            </a:r>
            <a:r>
              <a:rPr lang="en-US" sz="2400" noProof="0" dirty="0" smtClean="0">
                <a:solidFill>
                  <a:schemeClr val="accent1"/>
                </a:solidFill>
                <a:latin typeface="Perpetua" pitchFamily="18" charset="0"/>
                <a:ea typeface="+mj-ea"/>
                <a:cs typeface="+mj-cs"/>
              </a:rPr>
              <a:t>GE Put Option</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27</a:t>
            </a:fld>
            <a:endParaRPr lang="en-US">
              <a:solidFill>
                <a:schemeClr val="accent6">
                  <a:lumMod val="20000"/>
                  <a:lumOff val="80000"/>
                </a:schemeClr>
              </a:solidFill>
            </a:endParaRPr>
          </a:p>
        </p:txBody>
      </p:sp>
    </p:spTree>
    <p:extLst>
      <p:ext uri="{BB962C8B-B14F-4D97-AF65-F5344CB8AC3E}">
        <p14:creationId xmlns:p14="http://schemas.microsoft.com/office/powerpoint/2010/main" val="3282031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4953000" cy="4267200"/>
          </a:xfrm>
        </p:spPr>
        <p:txBody>
          <a:bodyPr>
            <a:normAutofit/>
          </a:bodyPr>
          <a:lstStyle/>
          <a:p>
            <a:r>
              <a:rPr lang="en-US" dirty="0"/>
              <a:t>In the previous section, we priced the value of a call and put option by pricing backward, from the last period to the first period. </a:t>
            </a:r>
            <a:endParaRPr lang="en-US" dirty="0" smtClean="0"/>
          </a:p>
          <a:p>
            <a:r>
              <a:rPr lang="en-US" dirty="0" smtClean="0"/>
              <a:t>This </a:t>
            </a:r>
            <a:r>
              <a:rPr lang="en-US" dirty="0"/>
              <a:t>method of pricing call and put options will work for any </a:t>
            </a:r>
            <a:r>
              <a:rPr lang="en-US" i="1" dirty="0"/>
              <a:t>n-</a:t>
            </a:r>
            <a:r>
              <a:rPr lang="en-US" dirty="0"/>
              <a:t>period. </a:t>
            </a:r>
            <a:endParaRPr lang="en-US" dirty="0" smtClean="0"/>
          </a:p>
          <a:p>
            <a:r>
              <a:rPr lang="en-US" dirty="0" smtClean="0"/>
              <a:t>To </a:t>
            </a:r>
            <a:r>
              <a:rPr lang="en-US" dirty="0"/>
              <a:t>price the value of a call options for two periods required seven sets of calculations. The number of calculations increases dramatically as </a:t>
            </a:r>
            <a:r>
              <a:rPr lang="en-US" i="1" dirty="0"/>
              <a:t>n </a:t>
            </a:r>
            <a:r>
              <a:rPr lang="en-US" dirty="0"/>
              <a:t>increases. </a:t>
            </a:r>
          </a:p>
          <a:p>
            <a:r>
              <a:rPr lang="en-US" b="1" dirty="0"/>
              <a:t>Table 18-1 </a:t>
            </a:r>
            <a:r>
              <a:rPr lang="en-US" dirty="0"/>
              <a:t>lists the number of calculations for specific number of periods</a:t>
            </a:r>
            <a:r>
              <a:rPr lang="en-US" dirty="0" smtClean="0"/>
              <a:t>.</a:t>
            </a:r>
            <a:endParaRPr lang="en-US" dirty="0"/>
          </a:p>
        </p:txBody>
      </p:sp>
      <p:sp>
        <p:nvSpPr>
          <p:cNvPr id="3" name="Title 2"/>
          <p:cNvSpPr>
            <a:spLocks noGrp="1"/>
          </p:cNvSpPr>
          <p:nvPr>
            <p:ph type="title"/>
          </p:nvPr>
        </p:nvSpPr>
        <p:spPr>
          <a:xfrm>
            <a:off x="464400" y="410837"/>
            <a:ext cx="8229600" cy="1036963"/>
          </a:xfrm>
        </p:spPr>
        <p:txBody>
          <a:bodyPr/>
          <a:lstStyle/>
          <a:p>
            <a:pPr algn="ctr"/>
            <a:r>
              <a:rPr lang="en-US" dirty="0" smtClean="0"/>
              <a:t>18.4 Using Microsoft Excel To Create the Binomial Option Trees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1793696"/>
              </p:ext>
            </p:extLst>
          </p:nvPr>
        </p:nvGraphicFramePr>
        <p:xfrm>
          <a:off x="5410200" y="1828800"/>
          <a:ext cx="3429000" cy="4419600"/>
        </p:xfrm>
        <a:graphic>
          <a:graphicData uri="http://schemas.openxmlformats.org/presentationml/2006/ole">
            <mc:AlternateContent xmlns:mc="http://schemas.openxmlformats.org/markup-compatibility/2006">
              <mc:Choice xmlns:v="urn:schemas-microsoft-com:vml" Requires="v">
                <p:oleObj spid="_x0000_s17418" name="Worksheet" r:id="rId4" imgW="1838257" imgH="2276565" progId="Excel.Sheet.8">
                  <p:embed/>
                </p:oleObj>
              </mc:Choice>
              <mc:Fallback>
                <p:oleObj name="Worksheet" r:id="rId4" imgW="1838257" imgH="2276565" progId="Excel.Sheet.8">
                  <p:embed/>
                  <p:pic>
                    <p:nvPicPr>
                      <p:cNvPr id="0" name="Object 1"/>
                      <p:cNvPicPr>
                        <a:picLocks noChangeAspect="1" noChangeArrowheads="1"/>
                      </p:cNvPicPr>
                      <p:nvPr/>
                    </p:nvPicPr>
                    <p:blipFill>
                      <a:blip r:embed="rId5"/>
                      <a:srcRect/>
                      <a:stretch>
                        <a:fillRect/>
                      </a:stretch>
                    </p:blipFill>
                    <p:spPr bwMode="auto">
                      <a:xfrm>
                        <a:off x="5410200" y="1828800"/>
                        <a:ext cx="3429000" cy="4419600"/>
                      </a:xfrm>
                      <a:prstGeom prst="rect">
                        <a:avLst/>
                      </a:prstGeom>
                      <a:noFill/>
                    </p:spPr>
                  </p:pic>
                </p:oleObj>
              </mc:Fallback>
            </mc:AlternateContent>
          </a:graphicData>
        </a:graphic>
      </p:graphicFrame>
      <p:sp>
        <p:nvSpPr>
          <p:cNvPr id="6" name="TextBox 5"/>
          <p:cNvSpPr txBox="1"/>
          <p:nvPr/>
        </p:nvSpPr>
        <p:spPr>
          <a:xfrm>
            <a:off x="6529316" y="1600200"/>
            <a:ext cx="1676400" cy="533400"/>
          </a:xfrm>
          <a:prstGeom prst="rect">
            <a:avLst/>
          </a:prstGeom>
        </p:spPr>
        <p:txBody>
          <a:bodyPr vert="horz" wrap="square" lIns="91440" tIns="45720" rIns="91440" bIns="45720" rtlCol="0" anchor="ctr">
            <a:normAutofit/>
          </a:bodyPr>
          <a:lstStyle/>
          <a:p>
            <a:pPr algn="ctr"/>
            <a:r>
              <a:rPr lang="en-US" sz="2400" b="1" dirty="0">
                <a:solidFill>
                  <a:schemeClr val="accent1"/>
                </a:solidFill>
                <a:latin typeface="Times New Roman" pitchFamily="18" charset="0"/>
                <a:cs typeface="Times New Roman" pitchFamily="18" charset="0"/>
              </a:rPr>
              <a:t>Table </a:t>
            </a:r>
            <a:r>
              <a:rPr lang="en-US" sz="2400" b="1" dirty="0" smtClean="0">
                <a:solidFill>
                  <a:schemeClr val="accent1"/>
                </a:solidFill>
                <a:latin typeface="Times New Roman" pitchFamily="18" charset="0"/>
                <a:cs typeface="Times New Roman" pitchFamily="18" charset="0"/>
              </a:rPr>
              <a:t>18-1</a:t>
            </a:r>
            <a:endParaRPr lang="en-US" sz="2400" b="1" dirty="0">
              <a:solidFill>
                <a:schemeClr val="accent1"/>
              </a:solidFill>
              <a:latin typeface="Times New Roman" pitchFamily="18" charset="0"/>
              <a:cs typeface="Times New Roman" pitchFamily="18" charset="0"/>
            </a:endParaRPr>
          </a:p>
        </p:txBody>
      </p:sp>
      <p:sp>
        <p:nvSpPr>
          <p:cNvPr id="7" name="Slide Number Placeholder 6"/>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28</a:t>
            </a:fld>
            <a:endParaRPr lang="en-US">
              <a:solidFill>
                <a:schemeClr val="accent6">
                  <a:lumMod val="20000"/>
                  <a:lumOff val="80000"/>
                </a:schemeClr>
              </a:solidFill>
            </a:endParaRPr>
          </a:p>
        </p:txBody>
      </p:sp>
    </p:spTree>
    <p:extLst>
      <p:ext uri="{BB962C8B-B14F-4D97-AF65-F5344CB8AC3E}">
        <p14:creationId xmlns:p14="http://schemas.microsoft.com/office/powerpoint/2010/main" val="3495634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3352800"/>
          </a:xfrm>
        </p:spPr>
        <p:txBody>
          <a:bodyPr>
            <a:normAutofit/>
          </a:bodyPr>
          <a:lstStyle/>
          <a:p>
            <a:r>
              <a:rPr lang="en-US" dirty="0"/>
              <a:t>After two periods it becomes very cumbersome to calculate and create the Decision Trees for a call and put option. </a:t>
            </a:r>
            <a:endParaRPr lang="en-US" dirty="0" smtClean="0"/>
          </a:p>
          <a:p>
            <a:r>
              <a:rPr lang="en-US" dirty="0" smtClean="0"/>
              <a:t>In </a:t>
            </a:r>
            <a:r>
              <a:rPr lang="en-US" dirty="0"/>
              <a:t>the previous section, we saw that calculations were very repetitive and mechanical. </a:t>
            </a:r>
            <a:endParaRPr lang="en-US" dirty="0" smtClean="0"/>
          </a:p>
          <a:p>
            <a:r>
              <a:rPr lang="en-US" dirty="0" smtClean="0"/>
              <a:t>To </a:t>
            </a:r>
            <a:r>
              <a:rPr lang="en-US" dirty="0"/>
              <a:t>solve this problem, this chapter will use Microsoft Excel to do the calculations and create the Decision Trees for the call and put options. We will also use Microsoft Excel to calculate and draw the related Decision Trees for the underlying stock and bond</a:t>
            </a:r>
            <a:r>
              <a:rPr lang="en-US" dirty="0" smtClean="0"/>
              <a:t>.</a:t>
            </a:r>
          </a:p>
          <a:p>
            <a:r>
              <a:rPr lang="en-US" dirty="0" smtClean="0"/>
              <a:t>Figure 18-17 is using </a:t>
            </a:r>
            <a:r>
              <a:rPr lang="en-US" dirty="0"/>
              <a:t>M</a:t>
            </a:r>
            <a:r>
              <a:rPr lang="en-US" dirty="0" smtClean="0"/>
              <a:t>icrosoft </a:t>
            </a:r>
            <a:r>
              <a:rPr lang="en-US" dirty="0"/>
              <a:t>E</a:t>
            </a:r>
            <a:r>
              <a:rPr lang="en-US" dirty="0" smtClean="0"/>
              <a:t>xcel to solve the Binomial OPM</a:t>
            </a:r>
          </a:p>
        </p:txBody>
      </p:sp>
      <p:pic>
        <p:nvPicPr>
          <p:cNvPr id="18434"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a:stretch/>
        </p:blipFill>
        <p:spPr bwMode="auto">
          <a:xfrm>
            <a:off x="838200" y="3962400"/>
            <a:ext cx="3790950" cy="217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962400"/>
            <a:ext cx="2847751" cy="243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0" y="6163386"/>
            <a:ext cx="4572000" cy="381000"/>
          </a:xfrm>
          <a:prstGeom prst="rect">
            <a:avLst/>
          </a:prstGeom>
        </p:spPr>
        <p:txBody>
          <a:bodyPr vert="horz" wrap="square" lIns="91440" tIns="45720" rIns="91440" bIns="45720" rtlCol="0" anchor="ctr">
            <a:normAutofit fontScale="70000" lnSpcReduction="20000"/>
          </a:bodyPr>
          <a:lstStyle/>
          <a:p>
            <a:pPr algn="ctr"/>
            <a:r>
              <a:rPr lang="en-US" sz="2400" b="1" dirty="0">
                <a:solidFill>
                  <a:schemeClr val="accent1"/>
                </a:solidFill>
                <a:latin typeface="Times New Roman" pitchFamily="18" charset="0"/>
                <a:cs typeface="Times New Roman" pitchFamily="18" charset="0"/>
              </a:rPr>
              <a:t>Figure 18-16  Excel File BinomialBS_OPM.xls</a:t>
            </a:r>
          </a:p>
        </p:txBody>
      </p:sp>
      <p:sp>
        <p:nvSpPr>
          <p:cNvPr id="7" name="TextBox 6"/>
          <p:cNvSpPr txBox="1"/>
          <p:nvPr/>
        </p:nvSpPr>
        <p:spPr>
          <a:xfrm>
            <a:off x="7800752" y="4038100"/>
            <a:ext cx="1265830" cy="2286997"/>
          </a:xfrm>
          <a:prstGeom prst="rect">
            <a:avLst/>
          </a:prstGeom>
        </p:spPr>
        <p:txBody>
          <a:bodyPr vert="horz" wrap="square" lIns="91440" tIns="45720" rIns="91440" bIns="45720" rtlCol="0" anchor="ctr">
            <a:noAutofit/>
          </a:bodyPr>
          <a:lstStyle/>
          <a:p>
            <a:pPr algn="ctr"/>
            <a:r>
              <a:rPr lang="en-US" sz="1600" b="1" dirty="0">
                <a:solidFill>
                  <a:schemeClr val="accent1"/>
                </a:solidFill>
                <a:latin typeface="Times New Roman" pitchFamily="18" charset="0"/>
                <a:cs typeface="Times New Roman" pitchFamily="18" charset="0"/>
              </a:rPr>
              <a:t>Figure </a:t>
            </a:r>
            <a:r>
              <a:rPr lang="en-US" sz="1600" b="1" dirty="0" smtClean="0">
                <a:solidFill>
                  <a:schemeClr val="accent1"/>
                </a:solidFill>
                <a:latin typeface="Times New Roman" pitchFamily="18" charset="0"/>
                <a:cs typeface="Times New Roman" pitchFamily="18" charset="0"/>
              </a:rPr>
              <a:t>18-17</a:t>
            </a:r>
          </a:p>
          <a:p>
            <a:pPr algn="ctr"/>
            <a:endParaRPr lang="en-US" sz="1600" b="1" dirty="0" smtClean="0">
              <a:solidFill>
                <a:schemeClr val="accent1"/>
              </a:solidFill>
              <a:latin typeface="Times New Roman" pitchFamily="18" charset="0"/>
              <a:cs typeface="Times New Roman" pitchFamily="18" charset="0"/>
            </a:endParaRPr>
          </a:p>
          <a:p>
            <a:pPr algn="ctr"/>
            <a:r>
              <a:rPr lang="en-US" sz="1600" b="1" dirty="0" smtClean="0">
                <a:solidFill>
                  <a:schemeClr val="accent1"/>
                </a:solidFill>
                <a:latin typeface="Times New Roman" pitchFamily="18" charset="0"/>
                <a:cs typeface="Times New Roman" pitchFamily="18" charset="0"/>
              </a:rPr>
              <a:t>Dialog </a:t>
            </a:r>
            <a:r>
              <a:rPr lang="en-US" sz="1600" b="1" dirty="0">
                <a:solidFill>
                  <a:schemeClr val="accent1"/>
                </a:solidFill>
                <a:latin typeface="Times New Roman" pitchFamily="18" charset="0"/>
                <a:cs typeface="Times New Roman" pitchFamily="18" charset="0"/>
              </a:rPr>
              <a:t>Box Showing Parameters for the Binomial OPM</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29</a:t>
            </a:fld>
            <a:endParaRPr lang="en-US">
              <a:solidFill>
                <a:schemeClr val="accent6">
                  <a:lumMod val="20000"/>
                  <a:lumOff val="80000"/>
                </a:schemeClr>
              </a:solidFill>
            </a:endParaRPr>
          </a:p>
        </p:txBody>
      </p:sp>
    </p:spTree>
    <p:extLst>
      <p:ext uri="{BB962C8B-B14F-4D97-AF65-F5344CB8AC3E}">
        <p14:creationId xmlns:p14="http://schemas.microsoft.com/office/powerpoint/2010/main" val="174970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305800" cy="3886200"/>
          </a:xfrm>
        </p:spPr>
        <p:txBody>
          <a:bodyPr>
            <a:normAutofit/>
          </a:bodyPr>
          <a:lstStyle/>
          <a:p>
            <a:r>
              <a:rPr lang="en-US" sz="2000" dirty="0"/>
              <a:t>A </a:t>
            </a:r>
            <a:r>
              <a:rPr lang="en-US" sz="2000" i="1" dirty="0"/>
              <a:t>call option </a:t>
            </a:r>
            <a:r>
              <a:rPr lang="en-US" sz="2000" dirty="0"/>
              <a:t>gives the owner the right but </a:t>
            </a:r>
            <a:r>
              <a:rPr lang="en-US" sz="2000" b="1" dirty="0"/>
              <a:t>not the obligation</a:t>
            </a:r>
            <a:r>
              <a:rPr lang="en-US" sz="2000" dirty="0"/>
              <a:t> to buy the underlying security at a specified </a:t>
            </a:r>
            <a:r>
              <a:rPr lang="en-US" sz="2000" dirty="0" smtClean="0"/>
              <a:t>price</a:t>
            </a:r>
          </a:p>
          <a:p>
            <a:endParaRPr lang="en-US" sz="2000" dirty="0" smtClean="0"/>
          </a:p>
          <a:p>
            <a:r>
              <a:rPr lang="en-US" sz="2000" dirty="0" smtClean="0"/>
              <a:t>The </a:t>
            </a:r>
            <a:r>
              <a:rPr lang="en-US" sz="2000" i="1" dirty="0" smtClean="0"/>
              <a:t>exercise price</a:t>
            </a:r>
            <a:r>
              <a:rPr lang="en-US" sz="2000" dirty="0" smtClean="0"/>
              <a:t> is the price in which the owner </a:t>
            </a:r>
            <a:r>
              <a:rPr lang="en-US" sz="2000" b="1" dirty="0" smtClean="0"/>
              <a:t>can buy </a:t>
            </a:r>
            <a:r>
              <a:rPr lang="en-US" sz="2000" dirty="0" smtClean="0"/>
              <a:t>the underlying price</a:t>
            </a:r>
          </a:p>
          <a:p>
            <a:endParaRPr lang="en-US" sz="2000" dirty="0" smtClean="0"/>
          </a:p>
          <a:p>
            <a:r>
              <a:rPr lang="en-US" sz="2000" i="1" dirty="0" smtClean="0"/>
              <a:t>Call option </a:t>
            </a:r>
            <a:r>
              <a:rPr lang="en-US" sz="2000" dirty="0" smtClean="0"/>
              <a:t>becomes </a:t>
            </a:r>
            <a:r>
              <a:rPr lang="en-US" sz="2000" b="1" dirty="0" smtClean="0"/>
              <a:t>valuable</a:t>
            </a:r>
            <a:r>
              <a:rPr lang="en-US" sz="2000" dirty="0" smtClean="0"/>
              <a:t> when: </a:t>
            </a:r>
          </a:p>
          <a:p>
            <a:pPr marL="0" indent="0" algn="ctr">
              <a:buNone/>
            </a:pPr>
            <a:r>
              <a:rPr lang="en-US" sz="2000" dirty="0" smtClean="0"/>
              <a:t>exercise price &lt; current price of underlying stock price</a:t>
            </a:r>
          </a:p>
          <a:p>
            <a:pPr algn="ctr"/>
            <a:endParaRPr lang="en-US" dirty="0" smtClean="0"/>
          </a:p>
        </p:txBody>
      </p:sp>
      <p:sp>
        <p:nvSpPr>
          <p:cNvPr id="3" name="Title 2"/>
          <p:cNvSpPr>
            <a:spLocks noGrp="1"/>
          </p:cNvSpPr>
          <p:nvPr>
            <p:ph type="title"/>
          </p:nvPr>
        </p:nvSpPr>
        <p:spPr/>
        <p:txBody>
          <a:bodyPr/>
          <a:lstStyle/>
          <a:p>
            <a:pPr algn="ctr"/>
            <a:r>
              <a:rPr lang="en-US" dirty="0" smtClean="0"/>
              <a:t>18.1 Call and Put Options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a:t>
            </a:fld>
            <a:endParaRPr lang="en-US">
              <a:solidFill>
                <a:schemeClr val="accent6">
                  <a:lumMod val="20000"/>
                  <a:lumOff val="80000"/>
                </a:schemeClr>
              </a:solidFill>
            </a:endParaRPr>
          </a:p>
        </p:txBody>
      </p:sp>
    </p:spTree>
    <p:extLst>
      <p:ext uri="{BB962C8B-B14F-4D97-AF65-F5344CB8AC3E}">
        <p14:creationId xmlns:p14="http://schemas.microsoft.com/office/powerpoint/2010/main" val="3705996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2057400"/>
            <a:ext cx="3848100" cy="3429000"/>
          </a:xfrm>
        </p:spPr>
        <p:txBody>
          <a:bodyPr>
            <a:normAutofit/>
          </a:bodyPr>
          <a:lstStyle/>
          <a:p>
            <a:r>
              <a:rPr lang="en-US" dirty="0" smtClean="0"/>
              <a:t>Pushing </a:t>
            </a:r>
            <a:r>
              <a:rPr lang="en-US" i="1" dirty="0" smtClean="0"/>
              <a:t>calculate</a:t>
            </a:r>
            <a:r>
              <a:rPr lang="en-US" dirty="0" smtClean="0"/>
              <a:t> button in Figure 18.17 will produce </a:t>
            </a:r>
          </a:p>
          <a:p>
            <a:pPr marL="0" indent="0">
              <a:buNone/>
            </a:pPr>
            <a:r>
              <a:rPr lang="en-US" dirty="0" smtClean="0"/>
              <a:t>Figure 18.19 Call Option Pricing.</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1000"/>
            <a:ext cx="443189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a:off x="838200" y="4495800"/>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30</a:t>
            </a:fld>
            <a:endParaRPr lang="en-US">
              <a:solidFill>
                <a:schemeClr val="accent6">
                  <a:lumMod val="20000"/>
                  <a:lumOff val="80000"/>
                </a:schemeClr>
              </a:solidFill>
            </a:endParaRPr>
          </a:p>
        </p:txBody>
      </p:sp>
    </p:spTree>
    <p:extLst>
      <p:ext uri="{BB962C8B-B14F-4D97-AF65-F5344CB8AC3E}">
        <p14:creationId xmlns:p14="http://schemas.microsoft.com/office/powerpoint/2010/main" val="541911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457200"/>
            <a:ext cx="8305800" cy="5796887"/>
          </a:xfrm>
        </p:spPr>
        <p:txBody>
          <a:bodyPr/>
          <a:lstStyle/>
          <a:p>
            <a:r>
              <a:rPr lang="en-US" dirty="0" err="1" smtClean="0"/>
              <a:t>Benninga</a:t>
            </a:r>
            <a:r>
              <a:rPr lang="en-US" dirty="0" smtClean="0"/>
              <a:t> </a:t>
            </a:r>
            <a:r>
              <a:rPr lang="en-US" dirty="0"/>
              <a:t>(2000, p. 260) has defined the price of a call option in a Binomial OPM with </a:t>
            </a:r>
            <a:r>
              <a:rPr lang="en-US" i="1" dirty="0"/>
              <a:t>n </a:t>
            </a:r>
            <a:r>
              <a:rPr lang="en-US" dirty="0"/>
              <a:t>periods </a:t>
            </a:r>
            <a:r>
              <a:rPr lang="en-US" dirty="0" smtClean="0"/>
              <a:t>as</a:t>
            </a:r>
          </a:p>
          <a:p>
            <a:endParaRPr lang="en-US" dirty="0"/>
          </a:p>
          <a:p>
            <a:endParaRPr lang="en-US" dirty="0" smtClean="0"/>
          </a:p>
          <a:p>
            <a:pPr marL="0" indent="0">
              <a:buNone/>
            </a:pPr>
            <a:r>
              <a:rPr lang="en-US" dirty="0"/>
              <a:t>and the price of a put option in a Binomial OPM with </a:t>
            </a:r>
            <a:r>
              <a:rPr lang="en-US" i="1" dirty="0"/>
              <a:t>n- </a:t>
            </a:r>
            <a:r>
              <a:rPr lang="en-US" dirty="0"/>
              <a:t>periods </a:t>
            </a:r>
            <a:r>
              <a:rPr lang="en-US" dirty="0" smtClean="0"/>
              <a:t>as</a:t>
            </a:r>
          </a:p>
          <a:p>
            <a:pPr marL="0" indent="0">
              <a:buNone/>
            </a:pPr>
            <a:endParaRPr lang="en-US" dirty="0"/>
          </a:p>
          <a:p>
            <a:pPr marL="0" indent="0">
              <a:buNone/>
            </a:pPr>
            <a:endParaRPr lang="en-US" dirty="0" smtClean="0"/>
          </a:p>
          <a:p>
            <a:pPr marL="0" indent="0">
              <a:buNone/>
            </a:pPr>
            <a:r>
              <a:rPr lang="en-US" dirty="0"/>
              <a:t>Lee </a:t>
            </a:r>
            <a:r>
              <a:rPr lang="en-US" i="1" dirty="0"/>
              <a:t>et al.</a:t>
            </a:r>
            <a:r>
              <a:rPr lang="en-US" dirty="0"/>
              <a:t> (2000, p. 237) has defined the pricing of a call option in a Binomial OPM with </a:t>
            </a:r>
            <a:r>
              <a:rPr lang="en-US" i="1" dirty="0"/>
              <a:t>n- </a:t>
            </a:r>
            <a:r>
              <a:rPr lang="en-US" dirty="0"/>
              <a:t>period as</a:t>
            </a:r>
          </a:p>
          <a:p>
            <a:pPr marL="0" indent="0">
              <a:buNone/>
            </a:pPr>
            <a:endParaRPr lang="en-US" dirty="0" smtClean="0"/>
          </a:p>
          <a:p>
            <a:pPr marL="0" indent="0">
              <a:buNone/>
            </a:pPr>
            <a:endParaRPr lang="en-US" dirty="0"/>
          </a:p>
          <a:p>
            <a:pPr marL="0" indent="0">
              <a:buNone/>
            </a:pPr>
            <a:r>
              <a:rPr lang="en-US" dirty="0"/>
              <a:t>The definition of the pricing of a put option in a Binomial OPM with </a:t>
            </a:r>
            <a:r>
              <a:rPr lang="en-US" i="1" dirty="0"/>
              <a:t>n </a:t>
            </a:r>
            <a:r>
              <a:rPr lang="en-US" dirty="0"/>
              <a:t>period would then be defined as</a:t>
            </a:r>
          </a:p>
          <a:p>
            <a:pPr marL="0" indent="0">
              <a:buNone/>
            </a:pPr>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44368385"/>
              </p:ext>
            </p:extLst>
          </p:nvPr>
        </p:nvGraphicFramePr>
        <p:xfrm>
          <a:off x="2286000" y="1085065"/>
          <a:ext cx="3886200" cy="793777"/>
        </p:xfrm>
        <a:graphic>
          <a:graphicData uri="http://schemas.openxmlformats.org/presentationml/2006/ole">
            <mc:AlternateContent xmlns:mc="http://schemas.openxmlformats.org/markup-compatibility/2006">
              <mc:Choice xmlns:v="urn:schemas-microsoft-com:vml" Requires="v">
                <p:oleObj spid="_x0000_s20513" name="Equation" r:id="rId3" imgW="2235200" imgH="457200" progId="Equation.DSMT4">
                  <p:embed/>
                </p:oleObj>
              </mc:Choice>
              <mc:Fallback>
                <p:oleObj name="Equation" r:id="rId3" imgW="22352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085065"/>
                        <a:ext cx="3886200" cy="793777"/>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90294903"/>
              </p:ext>
            </p:extLst>
          </p:nvPr>
        </p:nvGraphicFramePr>
        <p:xfrm>
          <a:off x="2209800" y="2413379"/>
          <a:ext cx="4175126" cy="762000"/>
        </p:xfrm>
        <a:graphic>
          <a:graphicData uri="http://schemas.openxmlformats.org/presentationml/2006/ole">
            <mc:AlternateContent xmlns:mc="http://schemas.openxmlformats.org/markup-compatibility/2006">
              <mc:Choice xmlns:v="urn:schemas-microsoft-com:vml" Requires="v">
                <p:oleObj spid="_x0000_s20514" name="Equation" r:id="rId5" imgW="2501900" imgH="457200" progId="Equation.DSMT4">
                  <p:embed/>
                </p:oleObj>
              </mc:Choice>
              <mc:Fallback>
                <p:oleObj name="Equation" r:id="rId5" imgW="25019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413379"/>
                        <a:ext cx="4175126" cy="7620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319316548"/>
              </p:ext>
            </p:extLst>
          </p:nvPr>
        </p:nvGraphicFramePr>
        <p:xfrm>
          <a:off x="1676400" y="3883925"/>
          <a:ext cx="6136698" cy="723900"/>
        </p:xfrm>
        <a:graphic>
          <a:graphicData uri="http://schemas.openxmlformats.org/presentationml/2006/ole">
            <mc:AlternateContent xmlns:mc="http://schemas.openxmlformats.org/markup-compatibility/2006">
              <mc:Choice xmlns:v="urn:schemas-microsoft-com:vml" Requires="v">
                <p:oleObj spid="_x0000_s20515" name="Equation" r:id="rId7" imgW="3556000" imgH="419100" progId="Equation.DSMT4">
                  <p:embed/>
                </p:oleObj>
              </mc:Choice>
              <mc:Fallback>
                <p:oleObj name="Equation" r:id="rId7" imgW="3556000" imgH="4191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883925"/>
                        <a:ext cx="6136698" cy="72390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984676985"/>
              </p:ext>
            </p:extLst>
          </p:nvPr>
        </p:nvGraphicFramePr>
        <p:xfrm>
          <a:off x="1676400" y="5445457"/>
          <a:ext cx="6103794" cy="723900"/>
        </p:xfrm>
        <a:graphic>
          <a:graphicData uri="http://schemas.openxmlformats.org/presentationml/2006/ole">
            <mc:AlternateContent xmlns:mc="http://schemas.openxmlformats.org/markup-compatibility/2006">
              <mc:Choice xmlns:v="urn:schemas-microsoft-com:vml" Requires="v">
                <p:oleObj spid="_x0000_s20516" name="Equation" r:id="rId9" imgW="3530600" imgH="419100" progId="Equation.DSMT4">
                  <p:embed/>
                </p:oleObj>
              </mc:Choice>
              <mc:Fallback>
                <p:oleObj name="Equation" r:id="rId9" imgW="3530600" imgH="4191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5445457"/>
                        <a:ext cx="6103794" cy="723900"/>
                      </a:xfrm>
                      <a:prstGeom prst="rect">
                        <a:avLst/>
                      </a:prstGeom>
                      <a:noFill/>
                    </p:spPr>
                  </p:pic>
                </p:oleObj>
              </mc:Fallback>
            </mc:AlternateContent>
          </a:graphicData>
        </a:graphic>
      </p:graphicFrame>
      <p:sp>
        <p:nvSpPr>
          <p:cNvPr id="12" name="TextBox 11"/>
          <p:cNvSpPr txBox="1"/>
          <p:nvPr/>
        </p:nvSpPr>
        <p:spPr>
          <a:xfrm>
            <a:off x="7626255" y="1726442"/>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(18.6)</a:t>
            </a:r>
          </a:p>
        </p:txBody>
      </p:sp>
      <p:sp>
        <p:nvSpPr>
          <p:cNvPr id="13" name="TextBox 12"/>
          <p:cNvSpPr txBox="1"/>
          <p:nvPr/>
        </p:nvSpPr>
        <p:spPr>
          <a:xfrm>
            <a:off x="7626255" y="2819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(18.7)</a:t>
            </a:r>
          </a:p>
        </p:txBody>
      </p:sp>
      <p:sp>
        <p:nvSpPr>
          <p:cNvPr id="14" name="TextBox 13"/>
          <p:cNvSpPr txBox="1"/>
          <p:nvPr/>
        </p:nvSpPr>
        <p:spPr>
          <a:xfrm>
            <a:off x="7626255" y="3886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(18.8)</a:t>
            </a:r>
          </a:p>
        </p:txBody>
      </p:sp>
      <p:sp>
        <p:nvSpPr>
          <p:cNvPr id="15" name="TextBox 14"/>
          <p:cNvSpPr txBox="1"/>
          <p:nvPr/>
        </p:nvSpPr>
        <p:spPr>
          <a:xfrm>
            <a:off x="7626255" y="5445457"/>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(18.9)</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31</a:t>
            </a:fld>
            <a:endParaRPr lang="en-US">
              <a:solidFill>
                <a:schemeClr val="accent6">
                  <a:lumMod val="20000"/>
                  <a:lumOff val="80000"/>
                </a:schemeClr>
              </a:solidFill>
            </a:endParaRPr>
          </a:p>
        </p:txBody>
      </p:sp>
    </p:spTree>
    <p:extLst>
      <p:ext uri="{BB962C8B-B14F-4D97-AF65-F5344CB8AC3E}">
        <p14:creationId xmlns:p14="http://schemas.microsoft.com/office/powerpoint/2010/main" val="2141165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1524000"/>
            <a:ext cx="8305800" cy="4648200"/>
          </a:xfrm>
        </p:spPr>
        <p:txBody>
          <a:bodyPr>
            <a:normAutofit/>
          </a:bodyPr>
          <a:lstStyle/>
          <a:p>
            <a:r>
              <a:rPr lang="en-US" dirty="0" smtClean="0"/>
              <a:t>The </a:t>
            </a:r>
            <a:r>
              <a:rPr lang="en-US" dirty="0"/>
              <a:t>Black–Scholes model prices European call and put options. </a:t>
            </a:r>
            <a:endParaRPr lang="en-US" dirty="0" smtClean="0"/>
          </a:p>
          <a:p>
            <a:r>
              <a:rPr lang="en-US" dirty="0"/>
              <a:t>The Black–Scholes model for a European call option is</a:t>
            </a:r>
          </a:p>
          <a:p>
            <a:pPr marL="0" indent="0" algn="ctr">
              <a:buNone/>
            </a:pPr>
            <a:r>
              <a:rPr lang="en-US" dirty="0" smtClean="0"/>
              <a:t>C </a:t>
            </a:r>
            <a:r>
              <a:rPr lang="en-US" dirty="0"/>
              <a:t>= SN(d1) – </a:t>
            </a:r>
            <a:r>
              <a:rPr lang="en-US" dirty="0" err="1"/>
              <a:t>X</a:t>
            </a:r>
            <a:r>
              <a:rPr lang="en-US" i="1" dirty="0" err="1"/>
              <a:t>e</a:t>
            </a:r>
            <a:r>
              <a:rPr lang="en-US" i="1" baseline="30000" dirty="0" err="1"/>
              <a:t>-rT</a:t>
            </a:r>
            <a:r>
              <a:rPr lang="en-US" dirty="0" err="1"/>
              <a:t>N</a:t>
            </a:r>
            <a:r>
              <a:rPr lang="en-US" dirty="0"/>
              <a:t>(d2</a:t>
            </a:r>
            <a:r>
              <a:rPr lang="en-US" dirty="0" smtClean="0"/>
              <a:t>)</a:t>
            </a:r>
          </a:p>
          <a:p>
            <a:pPr marL="0" indent="0">
              <a:buNone/>
            </a:pPr>
            <a:r>
              <a:rPr lang="en-US" dirty="0" smtClean="0"/>
              <a:t>Where</a:t>
            </a:r>
          </a:p>
          <a:p>
            <a:pPr marL="0" indent="0">
              <a:buNone/>
            </a:pPr>
            <a:r>
              <a:rPr lang="en-US" dirty="0" smtClean="0"/>
              <a:t>C </a:t>
            </a:r>
            <a:r>
              <a:rPr lang="en-US" dirty="0"/>
              <a:t>= Call </a:t>
            </a:r>
            <a:r>
              <a:rPr lang="en-US" dirty="0" smtClean="0"/>
              <a:t>price; S </a:t>
            </a:r>
            <a:r>
              <a:rPr lang="en-US" dirty="0"/>
              <a:t>= Stock </a:t>
            </a:r>
            <a:r>
              <a:rPr lang="en-US" dirty="0" smtClean="0"/>
              <a:t>price; r </a:t>
            </a:r>
            <a:r>
              <a:rPr lang="en-US" dirty="0"/>
              <a:t>= risk free interest </a:t>
            </a:r>
            <a:r>
              <a:rPr lang="en-US" dirty="0" smtClean="0"/>
              <a:t>rate; T </a:t>
            </a:r>
            <a:r>
              <a:rPr lang="en-US" dirty="0"/>
              <a:t>= time to maturity of option in </a:t>
            </a:r>
            <a:r>
              <a:rPr lang="en-US" dirty="0" smtClean="0"/>
              <a:t>years; N</a:t>
            </a:r>
            <a:r>
              <a:rPr lang="en-US" dirty="0"/>
              <a:t>(∙) = standard normal distribution; </a:t>
            </a:r>
            <a:r>
              <a:rPr lang="en-US" dirty="0" smtClean="0"/>
              <a:t>and </a:t>
            </a:r>
            <a:r>
              <a:rPr lang="en-US" dirty="0" smtClean="0">
                <a:sym typeface="Symbol"/>
              </a:rPr>
              <a:t></a:t>
            </a:r>
            <a:r>
              <a:rPr lang="en-US" dirty="0" smtClean="0"/>
              <a:t> = </a:t>
            </a:r>
            <a:r>
              <a:rPr lang="en-US" dirty="0"/>
              <a:t>stock volatility</a:t>
            </a:r>
            <a:r>
              <a:rPr lang="en-US" dirty="0" smtClean="0"/>
              <a:t>.</a:t>
            </a:r>
          </a:p>
          <a:p>
            <a:endParaRPr lang="en-US" dirty="0" smtClean="0"/>
          </a:p>
          <a:p>
            <a:endParaRPr lang="en-US" dirty="0"/>
          </a:p>
          <a:p>
            <a:pPr marL="0" indent="0">
              <a:buNone/>
            </a:pPr>
            <a:endParaRPr lang="en-US" dirty="0"/>
          </a:p>
          <a:p>
            <a:r>
              <a:rPr lang="en-US" dirty="0" smtClean="0"/>
              <a:t>Let </a:t>
            </a:r>
            <a:r>
              <a:rPr lang="en-US" dirty="0"/>
              <a:t>us manually calculate the price of an European call option in term of Equation (18.10) with the following parameter values, </a:t>
            </a:r>
            <a:r>
              <a:rPr lang="en-US" i="1" dirty="0"/>
              <a:t>S</a:t>
            </a:r>
            <a:r>
              <a:rPr lang="en-US" dirty="0"/>
              <a:t> = 20, </a:t>
            </a:r>
            <a:r>
              <a:rPr lang="en-US" i="1" dirty="0"/>
              <a:t>X</a:t>
            </a:r>
            <a:r>
              <a:rPr lang="en-US" dirty="0"/>
              <a:t> =20, </a:t>
            </a:r>
            <a:r>
              <a:rPr lang="en-US" i="1" dirty="0"/>
              <a:t>r</a:t>
            </a:r>
            <a:r>
              <a:rPr lang="en-US" dirty="0"/>
              <a:t> = 3%, </a:t>
            </a:r>
            <a:r>
              <a:rPr lang="en-US" i="1" dirty="0"/>
              <a:t>T</a:t>
            </a:r>
            <a:r>
              <a:rPr lang="en-US" dirty="0"/>
              <a:t> = 4, </a:t>
            </a:r>
            <a:r>
              <a:rPr lang="en-US" i="1" dirty="0">
                <a:sym typeface="Symbol"/>
              </a:rPr>
              <a:t></a:t>
            </a:r>
            <a:r>
              <a:rPr lang="en-US" dirty="0"/>
              <a:t> = 20%</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pPr algn="ctr"/>
            <a:r>
              <a:rPr lang="en-US" dirty="0" smtClean="0"/>
              <a:t>18.5 Black-Sholes Option Pricing Model</a:t>
            </a:r>
            <a:endParaRPr lang="en-US" dirty="0"/>
          </a:p>
        </p:txBody>
      </p:sp>
      <p:sp>
        <p:nvSpPr>
          <p:cNvPr id="4" name="TextBox 3"/>
          <p:cNvSpPr txBox="1"/>
          <p:nvPr/>
        </p:nvSpPr>
        <p:spPr>
          <a:xfrm>
            <a:off x="7162800" y="2322395"/>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(18.10)</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24246629"/>
              </p:ext>
            </p:extLst>
          </p:nvPr>
        </p:nvGraphicFramePr>
        <p:xfrm>
          <a:off x="1970964" y="3657600"/>
          <a:ext cx="2590800" cy="998688"/>
        </p:xfrm>
        <a:graphic>
          <a:graphicData uri="http://schemas.openxmlformats.org/presentationml/2006/ole">
            <mc:AlternateContent xmlns:mc="http://schemas.openxmlformats.org/markup-compatibility/2006">
              <mc:Choice xmlns:v="urn:schemas-microsoft-com:vml" Requires="v">
                <p:oleObj spid="_x0000_s21519" name="Equation" r:id="rId3" imgW="1701800" imgH="660400" progId="Equation.DSMT4">
                  <p:embed/>
                </p:oleObj>
              </mc:Choice>
              <mc:Fallback>
                <p:oleObj name="Equation" r:id="rId3" imgW="1701800" imgH="660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964" y="3657600"/>
                        <a:ext cx="2590800" cy="998688"/>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662758447"/>
              </p:ext>
            </p:extLst>
          </p:nvPr>
        </p:nvGraphicFramePr>
        <p:xfrm>
          <a:off x="5105400" y="3962400"/>
          <a:ext cx="1625048" cy="359385"/>
        </p:xfrm>
        <a:graphic>
          <a:graphicData uri="http://schemas.openxmlformats.org/presentationml/2006/ole">
            <mc:AlternateContent xmlns:mc="http://schemas.openxmlformats.org/markup-compatibility/2006">
              <mc:Choice xmlns:v="urn:schemas-microsoft-com:vml" Requires="v">
                <p:oleObj spid="_x0000_s21520" name="Equation" r:id="rId5" imgW="990170" imgH="215806" progId="Equation.DSMT4">
                  <p:embed/>
                </p:oleObj>
              </mc:Choice>
              <mc:Fallback>
                <p:oleObj name="Equation" r:id="rId5" imgW="990170" imgH="215806"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962400"/>
                        <a:ext cx="1625048" cy="359385"/>
                      </a:xfrm>
                      <a:prstGeom prst="rect">
                        <a:avLst/>
                      </a:prstGeom>
                      <a:noFill/>
                    </p:spPr>
                  </p:pic>
                </p:oleObj>
              </mc:Fallback>
            </mc:AlternateContent>
          </a:graphicData>
        </a:graphic>
      </p:graphicFrame>
      <p:sp>
        <p:nvSpPr>
          <p:cNvPr id="9" name="Slide Number Placeholder 8"/>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32</a:t>
            </a:fld>
            <a:endParaRPr lang="en-US">
              <a:solidFill>
                <a:schemeClr val="accent6">
                  <a:lumMod val="20000"/>
                  <a:lumOff val="80000"/>
                </a:schemeClr>
              </a:solidFill>
            </a:endParaRPr>
          </a:p>
        </p:txBody>
      </p:sp>
    </p:spTree>
    <p:extLst>
      <p:ext uri="{BB962C8B-B14F-4D97-AF65-F5344CB8AC3E}">
        <p14:creationId xmlns:p14="http://schemas.microsoft.com/office/powerpoint/2010/main" val="3216215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8305800" cy="5867400"/>
          </a:xfrm>
        </p:spPr>
        <p:txBody>
          <a:bodyPr/>
          <a:lstStyle/>
          <a:p>
            <a:r>
              <a:rPr lang="en-US" dirty="0" smtClean="0"/>
              <a:t>Solution</a:t>
            </a:r>
          </a:p>
          <a:p>
            <a:endParaRPr lang="en-US" dirty="0"/>
          </a:p>
          <a:p>
            <a:endParaRPr lang="en-US" dirty="0" smtClean="0"/>
          </a:p>
          <a:p>
            <a:endParaRPr lang="en-US" dirty="0"/>
          </a:p>
          <a:p>
            <a:pPr marL="0" indent="0">
              <a:buNone/>
            </a:pPr>
            <a:r>
              <a:rPr lang="en-US" dirty="0"/>
              <a:t> </a:t>
            </a:r>
            <a:r>
              <a:rPr lang="en-US" dirty="0" smtClean="0"/>
              <a:t>    </a:t>
            </a:r>
            <a:r>
              <a:rPr lang="it-IT" dirty="0" smtClean="0"/>
              <a:t>N(d1</a:t>
            </a:r>
            <a:r>
              <a:rPr lang="it-IT" dirty="0"/>
              <a:t>) = 0.69146, N(d2)= 0.5398, </a:t>
            </a:r>
            <a:r>
              <a:rPr lang="it-IT" i="1" dirty="0" smtClean="0"/>
              <a:t>e</a:t>
            </a:r>
            <a:r>
              <a:rPr lang="it-IT" i="1" baseline="30000" dirty="0" smtClean="0"/>
              <a:t>-rT</a:t>
            </a:r>
            <a:r>
              <a:rPr lang="it-IT" i="1" dirty="0" smtClean="0"/>
              <a:t>=</a:t>
            </a:r>
            <a:r>
              <a:rPr lang="it-IT" dirty="0" smtClean="0"/>
              <a:t>0.8869</a:t>
            </a:r>
            <a:endParaRPr lang="en-US" dirty="0"/>
          </a:p>
          <a:p>
            <a:pPr marL="0" indent="0">
              <a:buNone/>
            </a:pPr>
            <a:r>
              <a:rPr lang="en-US" dirty="0"/>
              <a:t> </a:t>
            </a:r>
            <a:r>
              <a:rPr lang="en-US" dirty="0" smtClean="0"/>
              <a:t>    </a:t>
            </a:r>
            <a:r>
              <a:rPr lang="it-IT" dirty="0" smtClean="0"/>
              <a:t>C </a:t>
            </a:r>
            <a:r>
              <a:rPr lang="it-IT" dirty="0"/>
              <a:t>= (20) * (0.69146) – (20) *(0.8869)* 0.5398</a:t>
            </a:r>
            <a:endParaRPr lang="en-US" dirty="0"/>
          </a:p>
          <a:p>
            <a:pPr marL="0" indent="0">
              <a:buNone/>
            </a:pPr>
            <a:r>
              <a:rPr lang="it-IT" dirty="0"/>
              <a:t>  </a:t>
            </a:r>
            <a:r>
              <a:rPr lang="it-IT" dirty="0" smtClean="0"/>
              <a:t>	= </a:t>
            </a:r>
            <a:r>
              <a:rPr lang="it-IT" dirty="0"/>
              <a:t>13.8292 – 9.5749724 = 4.2542276</a:t>
            </a:r>
            <a:endParaRPr lang="en-US" dirty="0"/>
          </a:p>
          <a:p>
            <a:endParaRPr lang="en-US" dirty="0" smtClean="0"/>
          </a:p>
          <a:p>
            <a:r>
              <a:rPr lang="en-US" dirty="0" smtClean="0"/>
              <a:t>The </a:t>
            </a:r>
            <a:r>
              <a:rPr lang="en-US" dirty="0"/>
              <a:t>Black–Scholes put–call parity equation is </a:t>
            </a:r>
          </a:p>
          <a:p>
            <a:endParaRPr lang="en-US" dirty="0" smtClean="0"/>
          </a:p>
          <a:p>
            <a:r>
              <a:rPr lang="en-US" dirty="0" smtClean="0"/>
              <a:t>The </a:t>
            </a:r>
            <a:r>
              <a:rPr lang="en-US" dirty="0"/>
              <a:t>put option value for the stock would be</a:t>
            </a:r>
          </a:p>
          <a:p>
            <a:pPr marL="0" indent="0" algn="ctr">
              <a:buNone/>
            </a:pPr>
            <a:r>
              <a:rPr lang="en-US" i="1" dirty="0"/>
              <a:t>P =</a:t>
            </a:r>
            <a:r>
              <a:rPr lang="en-US" dirty="0"/>
              <a:t> 4.25 – 20 + 20(0.8869)</a:t>
            </a:r>
          </a:p>
          <a:p>
            <a:pPr marL="0" indent="0" algn="ctr">
              <a:buNone/>
            </a:pPr>
            <a:r>
              <a:rPr lang="en-US" dirty="0"/>
              <a:t> = 4.25 – 20 + 17.738</a:t>
            </a:r>
          </a:p>
          <a:p>
            <a:pPr marL="0" indent="0" algn="ctr">
              <a:buNone/>
            </a:pPr>
            <a:r>
              <a:rPr lang="en-US" dirty="0"/>
              <a:t> = 1.988.</a:t>
            </a:r>
          </a:p>
          <a:p>
            <a:pPr marL="0" indent="0">
              <a:buNone/>
            </a:pPr>
            <a:endParaRPr lang="en-US" dirty="0" smtClean="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58415026"/>
              </p:ext>
            </p:extLst>
          </p:nvPr>
        </p:nvGraphicFramePr>
        <p:xfrm>
          <a:off x="774700" y="762000"/>
          <a:ext cx="7594600" cy="990600"/>
        </p:xfrm>
        <a:graphic>
          <a:graphicData uri="http://schemas.openxmlformats.org/presentationml/2006/ole">
            <mc:AlternateContent xmlns:mc="http://schemas.openxmlformats.org/markup-compatibility/2006">
              <mc:Choice xmlns:v="urn:schemas-microsoft-com:vml" Requires="v">
                <p:oleObj spid="_x0000_s22550" name="Equation" r:id="rId3" imgW="5041900" imgH="660400" progId="Equation.DSMT4">
                  <p:embed/>
                </p:oleObj>
              </mc:Choice>
              <mc:Fallback>
                <p:oleObj name="Equation" r:id="rId3" imgW="5041900" imgH="660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 y="762000"/>
                        <a:ext cx="7594600" cy="9906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74484881"/>
              </p:ext>
            </p:extLst>
          </p:nvPr>
        </p:nvGraphicFramePr>
        <p:xfrm>
          <a:off x="762000" y="1676400"/>
          <a:ext cx="1905000" cy="353346"/>
        </p:xfrm>
        <a:graphic>
          <a:graphicData uri="http://schemas.openxmlformats.org/presentationml/2006/ole">
            <mc:AlternateContent xmlns:mc="http://schemas.openxmlformats.org/markup-compatibility/2006">
              <mc:Choice xmlns:v="urn:schemas-microsoft-com:vml" Requires="v">
                <p:oleObj spid="_x0000_s22551" name="Equation" r:id="rId5" imgW="1180588" imgH="215806" progId="Equation.DSMT4">
                  <p:embed/>
                </p:oleObj>
              </mc:Choice>
              <mc:Fallback>
                <p:oleObj name="Equation" r:id="rId5" imgW="1180588" imgH="215806"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676400"/>
                        <a:ext cx="1905000" cy="353346"/>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134225710"/>
              </p:ext>
            </p:extLst>
          </p:nvPr>
        </p:nvGraphicFramePr>
        <p:xfrm>
          <a:off x="5486400" y="3886200"/>
          <a:ext cx="2612571" cy="457200"/>
        </p:xfrm>
        <a:graphic>
          <a:graphicData uri="http://schemas.openxmlformats.org/presentationml/2006/ole">
            <mc:AlternateContent xmlns:mc="http://schemas.openxmlformats.org/markup-compatibility/2006">
              <mc:Choice xmlns:v="urn:schemas-microsoft-com:vml" Requires="v">
                <p:oleObj spid="_x0000_s22552" name="Equation" r:id="rId7" imgW="1143000" imgH="203200" progId="Equation.DSMT4">
                  <p:embed/>
                </p:oleObj>
              </mc:Choice>
              <mc:Fallback>
                <p:oleObj name="Equation" r:id="rId7" imgW="1143000" imgH="2032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3886200"/>
                        <a:ext cx="2612571" cy="4572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33</a:t>
            </a:fld>
            <a:endParaRPr lang="en-US">
              <a:solidFill>
                <a:schemeClr val="accent6">
                  <a:lumMod val="20000"/>
                  <a:lumOff val="80000"/>
                </a:schemeClr>
              </a:solidFill>
            </a:endParaRPr>
          </a:p>
        </p:txBody>
      </p:sp>
    </p:spTree>
    <p:extLst>
      <p:ext uri="{BB962C8B-B14F-4D97-AF65-F5344CB8AC3E}">
        <p14:creationId xmlns:p14="http://schemas.microsoft.com/office/powerpoint/2010/main" val="442811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14600"/>
            <a:ext cx="8305800" cy="3886199"/>
          </a:xfrm>
        </p:spPr>
        <p:txBody>
          <a:bodyPr/>
          <a:lstStyle/>
          <a:p>
            <a:r>
              <a:rPr lang="en-US" dirty="0"/>
              <a:t>We can use either the Binomial model or Black–Scholes to price an option.  They both should result in similar numbers. </a:t>
            </a:r>
            <a:endParaRPr lang="en-US" dirty="0" smtClean="0"/>
          </a:p>
          <a:p>
            <a:r>
              <a:rPr lang="en-US" dirty="0" smtClean="0"/>
              <a:t>If </a:t>
            </a:r>
            <a:r>
              <a:rPr lang="en-US" dirty="0"/>
              <a:t>we look at the parameters in both models, we will notice that the Binomial model has an </a:t>
            </a:r>
            <a:r>
              <a:rPr lang="en-US" i="1" dirty="0"/>
              <a:t>Increase Factor (U)</a:t>
            </a:r>
            <a:r>
              <a:rPr lang="en-US" dirty="0"/>
              <a:t>, a </a:t>
            </a:r>
            <a:r>
              <a:rPr lang="en-US" i="1" dirty="0"/>
              <a:t>Decrease Factor (D)</a:t>
            </a:r>
            <a:r>
              <a:rPr lang="en-US" dirty="0"/>
              <a:t>,</a:t>
            </a:r>
            <a:r>
              <a:rPr lang="en-US" i="1" dirty="0"/>
              <a:t> </a:t>
            </a:r>
            <a:r>
              <a:rPr lang="en-US" dirty="0"/>
              <a:t>and </a:t>
            </a:r>
            <a:r>
              <a:rPr lang="en-US" i="1" dirty="0"/>
              <a:t>n</a:t>
            </a:r>
            <a:r>
              <a:rPr lang="en-US" dirty="0"/>
              <a:t>-period parameters that the Black–Scholes model does not have.  </a:t>
            </a:r>
            <a:endParaRPr lang="en-US" dirty="0" smtClean="0"/>
          </a:p>
          <a:p>
            <a:r>
              <a:rPr lang="en-US" dirty="0" smtClean="0"/>
              <a:t>We </a:t>
            </a:r>
            <a:r>
              <a:rPr lang="en-US" dirty="0"/>
              <a:t>also notice that the Black–Scholes model has the </a:t>
            </a:r>
            <a:r>
              <a:rPr lang="en-US" i="1" dirty="0">
                <a:sym typeface="Symbol"/>
              </a:rPr>
              <a:t></a:t>
            </a:r>
            <a:r>
              <a:rPr lang="en-US" dirty="0"/>
              <a:t> and </a:t>
            </a:r>
            <a:r>
              <a:rPr lang="en-US" i="1" dirty="0"/>
              <a:t>T</a:t>
            </a:r>
            <a:r>
              <a:rPr lang="en-US" dirty="0"/>
              <a:t> parameters that the Binomial model does not have. </a:t>
            </a:r>
            <a:endParaRPr lang="en-US" dirty="0" smtClean="0"/>
          </a:p>
          <a:p>
            <a:r>
              <a:rPr lang="en-US" dirty="0" err="1"/>
              <a:t>Benninga</a:t>
            </a:r>
            <a:r>
              <a:rPr lang="en-US" dirty="0"/>
              <a:t> (2008) suggest the following translation between the Binomial and Black–Scholes parameters.</a:t>
            </a:r>
          </a:p>
        </p:txBody>
      </p:sp>
      <p:sp>
        <p:nvSpPr>
          <p:cNvPr id="3" name="Title 2"/>
          <p:cNvSpPr>
            <a:spLocks noGrp="1"/>
          </p:cNvSpPr>
          <p:nvPr>
            <p:ph type="title"/>
          </p:nvPr>
        </p:nvSpPr>
        <p:spPr>
          <a:xfrm>
            <a:off x="457200" y="381000"/>
            <a:ext cx="8229600" cy="1676400"/>
          </a:xfrm>
        </p:spPr>
        <p:txBody>
          <a:bodyPr/>
          <a:lstStyle/>
          <a:p>
            <a:pPr algn="ctr"/>
            <a:r>
              <a:rPr lang="en-US" dirty="0" smtClean="0"/>
              <a:t>18.6 Relationship Between the Binomial Option Pricing Model and the Black-Scholes Option Pricing Model</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71606168"/>
              </p:ext>
            </p:extLst>
          </p:nvPr>
        </p:nvGraphicFramePr>
        <p:xfrm>
          <a:off x="304800" y="5867400"/>
          <a:ext cx="1813560" cy="533400"/>
        </p:xfrm>
        <a:graphic>
          <a:graphicData uri="http://schemas.openxmlformats.org/presentationml/2006/ole">
            <mc:AlternateContent xmlns:mc="http://schemas.openxmlformats.org/markup-compatibility/2006">
              <mc:Choice xmlns:v="urn:schemas-microsoft-com:vml" Requires="v">
                <p:oleObj spid="_x0000_s23577" name="Equation" r:id="rId3" imgW="621760" imgH="177646" progId="Equation.DSMT4">
                  <p:embed/>
                </p:oleObj>
              </mc:Choice>
              <mc:Fallback>
                <p:oleObj name="Equation" r:id="rId3" imgW="621760" imgH="177646"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867400"/>
                        <a:ext cx="1813560" cy="533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62001322"/>
              </p:ext>
            </p:extLst>
          </p:nvPr>
        </p:nvGraphicFramePr>
        <p:xfrm>
          <a:off x="2438400" y="5867400"/>
          <a:ext cx="1762539" cy="533400"/>
        </p:xfrm>
        <a:graphic>
          <a:graphicData uri="http://schemas.openxmlformats.org/presentationml/2006/ole">
            <mc:AlternateContent xmlns:mc="http://schemas.openxmlformats.org/markup-compatibility/2006">
              <mc:Choice xmlns:v="urn:schemas-microsoft-com:vml" Requires="v">
                <p:oleObj spid="_x0000_s23578" name="Equation" r:id="rId5" imgW="507780" imgH="203112" progId="Equation.DSMT4">
                  <p:embed/>
                </p:oleObj>
              </mc:Choice>
              <mc:Fallback>
                <p:oleObj name="Equation" r:id="rId5" imgW="507780" imgH="203112"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5867400"/>
                        <a:ext cx="1762539" cy="5334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457005037"/>
              </p:ext>
            </p:extLst>
          </p:nvPr>
        </p:nvGraphicFramePr>
        <p:xfrm>
          <a:off x="4573137" y="5715000"/>
          <a:ext cx="1920240" cy="685800"/>
        </p:xfrm>
        <a:graphic>
          <a:graphicData uri="http://schemas.openxmlformats.org/presentationml/2006/ole">
            <mc:AlternateContent xmlns:mc="http://schemas.openxmlformats.org/markup-compatibility/2006">
              <mc:Choice xmlns:v="urn:schemas-microsoft-com:vml" Requires="v">
                <p:oleObj spid="_x0000_s23579" name="Equation" r:id="rId7" imgW="634725" imgH="228501" progId="Equation.DSMT4">
                  <p:embed/>
                </p:oleObj>
              </mc:Choice>
              <mc:Fallback>
                <p:oleObj name="Equation" r:id="rId7" imgW="634725" imgH="228501"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3137" y="5715000"/>
                        <a:ext cx="1920240" cy="68580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970780596"/>
              </p:ext>
            </p:extLst>
          </p:nvPr>
        </p:nvGraphicFramePr>
        <p:xfrm>
          <a:off x="6629400" y="5791200"/>
          <a:ext cx="2264229" cy="609600"/>
        </p:xfrm>
        <a:graphic>
          <a:graphicData uri="http://schemas.openxmlformats.org/presentationml/2006/ole">
            <mc:AlternateContent xmlns:mc="http://schemas.openxmlformats.org/markup-compatibility/2006">
              <mc:Choice xmlns:v="urn:schemas-microsoft-com:vml" Requires="v">
                <p:oleObj spid="_x0000_s23580" name="Equation" r:id="rId9" imgW="685800" imgH="228600" progId="Equation.DSMT4">
                  <p:embed/>
                </p:oleObj>
              </mc:Choice>
              <mc:Fallback>
                <p:oleObj name="Equation" r:id="rId9" imgW="685800" imgH="2286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5791200"/>
                        <a:ext cx="2264229" cy="609600"/>
                      </a:xfrm>
                      <a:prstGeom prst="rect">
                        <a:avLst/>
                      </a:prstGeom>
                      <a:noFill/>
                    </p:spPr>
                  </p:pic>
                </p:oleObj>
              </mc:Fallback>
            </mc:AlternateContent>
          </a:graphicData>
        </a:graphic>
      </p:graphicFrame>
      <p:sp>
        <p:nvSpPr>
          <p:cNvPr id="12" name="Slide Number Placeholder 1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34</a:t>
            </a:fld>
            <a:endParaRPr lang="en-US">
              <a:solidFill>
                <a:schemeClr val="accent6">
                  <a:lumMod val="20000"/>
                  <a:lumOff val="80000"/>
                </a:schemeClr>
              </a:solidFill>
            </a:endParaRPr>
          </a:p>
        </p:txBody>
      </p:sp>
    </p:spTree>
    <p:extLst>
      <p:ext uri="{BB962C8B-B14F-4D97-AF65-F5344CB8AC3E}">
        <p14:creationId xmlns:p14="http://schemas.microsoft.com/office/powerpoint/2010/main" val="1858271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305800" cy="5211765"/>
          </a:xfrm>
        </p:spPr>
        <p:txBody>
          <a:bodyPr/>
          <a:lstStyle/>
          <a:p>
            <a:r>
              <a:rPr lang="en-US" dirty="0"/>
              <a:t>In the Excel program, shown in Appendix 18A, we use </a:t>
            </a:r>
            <a:r>
              <a:rPr lang="en-US" dirty="0" err="1"/>
              <a:t>Benniga’s</a:t>
            </a:r>
            <a:r>
              <a:rPr lang="en-US" dirty="0"/>
              <a:t> (2008) </a:t>
            </a:r>
            <a:r>
              <a:rPr lang="en-US" i="1" dirty="0"/>
              <a:t>Increase Factor</a:t>
            </a:r>
            <a:r>
              <a:rPr lang="en-US" dirty="0"/>
              <a:t> and </a:t>
            </a:r>
            <a:r>
              <a:rPr lang="en-US" i="1" dirty="0"/>
              <a:t>Decrease Factor </a:t>
            </a:r>
            <a:r>
              <a:rPr lang="en-US" dirty="0"/>
              <a:t>definitions.  </a:t>
            </a:r>
            <a:endParaRPr lang="en-US" dirty="0" smtClean="0"/>
          </a:p>
          <a:p>
            <a:r>
              <a:rPr lang="en-US" dirty="0" smtClean="0"/>
              <a:t>They </a:t>
            </a:r>
            <a:r>
              <a:rPr lang="en-US" dirty="0"/>
              <a:t>are defined as follows</a:t>
            </a:r>
            <a:r>
              <a:rPr lang="en-US" dirty="0" smtClean="0"/>
              <a:t>:</a:t>
            </a:r>
          </a:p>
          <a:p>
            <a:endParaRPr lang="en-US" dirty="0"/>
          </a:p>
          <a:p>
            <a:endParaRPr lang="en-US" dirty="0" smtClean="0"/>
          </a:p>
          <a:p>
            <a:endParaRPr lang="en-US" dirty="0"/>
          </a:p>
          <a:p>
            <a:endParaRPr lang="en-US" dirty="0" smtClean="0"/>
          </a:p>
          <a:p>
            <a:endParaRPr lang="en-US" dirty="0"/>
          </a:p>
          <a:p>
            <a:pPr marL="0" indent="0">
              <a:buNone/>
            </a:pPr>
            <a:r>
              <a:rPr lang="en-US" dirty="0"/>
              <a:t>where</a:t>
            </a:r>
          </a:p>
          <a:p>
            <a:pPr marL="0" indent="0">
              <a:buNone/>
            </a:pPr>
            <a:r>
              <a:rPr lang="en-US" dirty="0"/>
              <a:t>	</a:t>
            </a:r>
            <a:r>
              <a:rPr lang="en-US" i="1" dirty="0"/>
              <a:t>u</a:t>
            </a:r>
            <a:r>
              <a:rPr lang="en-US" dirty="0"/>
              <a:t> = 1 + percentage of price increase;</a:t>
            </a:r>
          </a:p>
          <a:p>
            <a:pPr marL="0" indent="0">
              <a:buNone/>
            </a:pPr>
            <a:r>
              <a:rPr lang="en-US" dirty="0"/>
              <a:t>	</a:t>
            </a:r>
            <a:r>
              <a:rPr lang="en-US" i="1" dirty="0"/>
              <a:t>d</a:t>
            </a:r>
            <a:r>
              <a:rPr lang="en-US" dirty="0"/>
              <a:t> = 1 – percentage of price increase; and</a:t>
            </a:r>
          </a:p>
          <a:p>
            <a:pPr marL="0" indent="0">
              <a:buNone/>
            </a:pPr>
            <a:r>
              <a:rPr lang="en-US" dirty="0"/>
              <a:t>	R = 1 + interest rate.</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28022085"/>
              </p:ext>
            </p:extLst>
          </p:nvPr>
        </p:nvGraphicFramePr>
        <p:xfrm>
          <a:off x="1447800" y="2286000"/>
          <a:ext cx="2230582" cy="1066800"/>
        </p:xfrm>
        <a:graphic>
          <a:graphicData uri="http://schemas.openxmlformats.org/presentationml/2006/ole">
            <mc:AlternateContent xmlns:mc="http://schemas.openxmlformats.org/markup-compatibility/2006">
              <mc:Choice xmlns:v="urn:schemas-microsoft-com:vml" Requires="v">
                <p:oleObj spid="_x0000_s24589" name="Equation" r:id="rId3" imgW="876300" imgH="419100" progId="Equation.DSMT4">
                  <p:embed/>
                </p:oleObj>
              </mc:Choice>
              <mc:Fallback>
                <p:oleObj name="Equation" r:id="rId3" imgW="8763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286000"/>
                        <a:ext cx="2230582" cy="10668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44767814"/>
              </p:ext>
            </p:extLst>
          </p:nvPr>
        </p:nvGraphicFramePr>
        <p:xfrm>
          <a:off x="4572000" y="2362200"/>
          <a:ext cx="2230582" cy="1066800"/>
        </p:xfrm>
        <a:graphic>
          <a:graphicData uri="http://schemas.openxmlformats.org/presentationml/2006/ole">
            <mc:AlternateContent xmlns:mc="http://schemas.openxmlformats.org/markup-compatibility/2006">
              <mc:Choice xmlns:v="urn:schemas-microsoft-com:vml" Requires="v">
                <p:oleObj spid="_x0000_s24590" name="Equation" r:id="rId5" imgW="876300" imgH="419100" progId="Equation.DSMT4">
                  <p:embed/>
                </p:oleObj>
              </mc:Choice>
              <mc:Fallback>
                <p:oleObj name="Equation" r:id="rId5" imgW="876300" imgH="419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362200"/>
                        <a:ext cx="2230582" cy="10668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35</a:t>
            </a:fld>
            <a:endParaRPr lang="en-US">
              <a:solidFill>
                <a:schemeClr val="accent6">
                  <a:lumMod val="20000"/>
                  <a:lumOff val="80000"/>
                </a:schemeClr>
              </a:solidFill>
            </a:endParaRPr>
          </a:p>
        </p:txBody>
      </p:sp>
    </p:spTree>
    <p:extLst>
      <p:ext uri="{BB962C8B-B14F-4D97-AF65-F5344CB8AC3E}">
        <p14:creationId xmlns:p14="http://schemas.microsoft.com/office/powerpoint/2010/main" val="2702266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2438400"/>
            <a:ext cx="4267200" cy="3611565"/>
          </a:xfrm>
        </p:spPr>
        <p:txBody>
          <a:bodyPr/>
          <a:lstStyle/>
          <a:p>
            <a:r>
              <a:rPr lang="en-US" dirty="0" smtClean="0"/>
              <a:t>.Notice </a:t>
            </a:r>
            <a:r>
              <a:rPr lang="en-US" dirty="0"/>
              <a:t>that in Figure 18-22 the </a:t>
            </a:r>
            <a:r>
              <a:rPr lang="en-US" i="1" dirty="0"/>
              <a:t>Binomial Black-Scholes Approximation</a:t>
            </a:r>
            <a:r>
              <a:rPr lang="en-US" dirty="0"/>
              <a:t> check-box is checked. </a:t>
            </a:r>
            <a:endParaRPr lang="en-US" dirty="0" smtClean="0"/>
          </a:p>
          <a:p>
            <a:r>
              <a:rPr lang="en-US" dirty="0" smtClean="0"/>
              <a:t>Checking </a:t>
            </a:r>
            <a:r>
              <a:rPr lang="en-US" dirty="0"/>
              <a:t>this box will cause </a:t>
            </a:r>
            <a:r>
              <a:rPr lang="en-US" i="1" dirty="0"/>
              <a:t>T</a:t>
            </a:r>
            <a:r>
              <a:rPr lang="en-US" dirty="0"/>
              <a:t> and </a:t>
            </a:r>
            <a:r>
              <a:rPr lang="en-US" i="1" dirty="0">
                <a:sym typeface="Symbol"/>
              </a:rPr>
              <a:t></a:t>
            </a:r>
            <a:r>
              <a:rPr lang="en-US" dirty="0"/>
              <a:t> parameters to appear and will adjust the </a:t>
            </a:r>
            <a:r>
              <a:rPr lang="en-US" i="1" dirty="0"/>
              <a:t>Increase Factor — u and Decrease Factor — d</a:t>
            </a:r>
            <a:r>
              <a:rPr lang="en-US" dirty="0"/>
              <a:t> parameters. </a:t>
            </a:r>
          </a:p>
        </p:txBody>
      </p:sp>
      <p:sp>
        <p:nvSpPr>
          <p:cNvPr id="3" name="Title 2"/>
          <p:cNvSpPr>
            <a:spLocks noGrp="1"/>
          </p:cNvSpPr>
          <p:nvPr>
            <p:ph type="title"/>
          </p:nvPr>
        </p:nvSpPr>
        <p:spPr>
          <a:xfrm>
            <a:off x="457200" y="685800"/>
            <a:ext cx="8229600" cy="639763"/>
          </a:xfrm>
        </p:spPr>
        <p:txBody>
          <a:bodyPr/>
          <a:lstStyle/>
          <a:p>
            <a:pPr algn="ctr"/>
            <a:r>
              <a:rPr lang="en-US" dirty="0" smtClean="0"/>
              <a:t>18.7 Decision Tree </a:t>
            </a:r>
            <a:br>
              <a:rPr lang="en-US" dirty="0" smtClean="0"/>
            </a:br>
            <a:r>
              <a:rPr lang="en-US" dirty="0" smtClean="0"/>
              <a:t>Black-Scholes Calculations</a:t>
            </a:r>
            <a:endParaRPr lang="en-US" dirty="0"/>
          </a:p>
        </p:txBody>
      </p:sp>
      <p:pic>
        <p:nvPicPr>
          <p:cNvPr id="2560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84" y="1905000"/>
            <a:ext cx="3522813"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0400" y="5632450"/>
            <a:ext cx="4494582" cy="838697"/>
          </a:xfrm>
          <a:prstGeom prst="rect">
            <a:avLst/>
          </a:prstGeom>
        </p:spPr>
        <p:txBody>
          <a:bodyPr vert="horz" wrap="square" lIns="91440" tIns="45720" rIns="91440" bIns="45720" rtlCol="0" anchor="ctr">
            <a:noAutofit/>
          </a:bodyPr>
          <a:lstStyle/>
          <a:p>
            <a:pPr algn="ctr"/>
            <a:r>
              <a:rPr lang="en-US" sz="1600" b="1" dirty="0">
                <a:solidFill>
                  <a:schemeClr val="accent1"/>
                </a:solidFill>
                <a:latin typeface="Times New Roman" pitchFamily="18" charset="0"/>
                <a:cs typeface="Times New Roman" pitchFamily="18" charset="0"/>
              </a:rPr>
              <a:t>Figure </a:t>
            </a:r>
            <a:r>
              <a:rPr lang="en-US" sz="1600" b="1" dirty="0" smtClean="0">
                <a:solidFill>
                  <a:schemeClr val="accent1"/>
                </a:solidFill>
                <a:latin typeface="Times New Roman" pitchFamily="18" charset="0"/>
                <a:cs typeface="Times New Roman" pitchFamily="18" charset="0"/>
              </a:rPr>
              <a:t>18-22</a:t>
            </a:r>
          </a:p>
          <a:p>
            <a:pPr algn="ctr"/>
            <a:r>
              <a:rPr lang="en-US" sz="1600" b="1" dirty="0" smtClean="0">
                <a:solidFill>
                  <a:schemeClr val="accent1"/>
                </a:solidFill>
                <a:latin typeface="Times New Roman" pitchFamily="18" charset="0"/>
                <a:cs typeface="Times New Roman" pitchFamily="18" charset="0"/>
              </a:rPr>
              <a:t>Dialog </a:t>
            </a:r>
            <a:r>
              <a:rPr lang="en-US" sz="1600" b="1" dirty="0">
                <a:solidFill>
                  <a:schemeClr val="accent1"/>
                </a:solidFill>
                <a:latin typeface="Times New Roman" pitchFamily="18" charset="0"/>
                <a:cs typeface="Times New Roman" pitchFamily="18" charset="0"/>
              </a:rPr>
              <a:t>Box Showing Parameters </a:t>
            </a:r>
            <a:endParaRPr lang="en-US" sz="1600" b="1" dirty="0" smtClean="0">
              <a:solidFill>
                <a:schemeClr val="accent1"/>
              </a:solidFill>
              <a:latin typeface="Times New Roman" pitchFamily="18" charset="0"/>
              <a:cs typeface="Times New Roman" pitchFamily="18" charset="0"/>
            </a:endParaRPr>
          </a:p>
          <a:p>
            <a:pPr algn="ctr"/>
            <a:r>
              <a:rPr lang="en-US" sz="1600" b="1" dirty="0" smtClean="0">
                <a:solidFill>
                  <a:schemeClr val="accent1"/>
                </a:solidFill>
                <a:latin typeface="Times New Roman" pitchFamily="18" charset="0"/>
                <a:cs typeface="Times New Roman" pitchFamily="18" charset="0"/>
              </a:rPr>
              <a:t>for </a:t>
            </a:r>
            <a:r>
              <a:rPr lang="en-US" sz="1600" b="1" dirty="0">
                <a:solidFill>
                  <a:schemeClr val="accent1"/>
                </a:solidFill>
                <a:latin typeface="Times New Roman" pitchFamily="18" charset="0"/>
                <a:cs typeface="Times New Roman" pitchFamily="18" charset="0"/>
              </a:rPr>
              <a:t>the Binomial OPM</a:t>
            </a:r>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36</a:t>
            </a:fld>
            <a:endParaRPr lang="en-US">
              <a:solidFill>
                <a:schemeClr val="accent6">
                  <a:lumMod val="20000"/>
                  <a:lumOff val="80000"/>
                </a:schemeClr>
              </a:solidFill>
            </a:endParaRPr>
          </a:p>
        </p:txBody>
      </p:sp>
    </p:spTree>
    <p:extLst>
      <p:ext uri="{BB962C8B-B14F-4D97-AF65-F5344CB8AC3E}">
        <p14:creationId xmlns:p14="http://schemas.microsoft.com/office/powerpoint/2010/main" val="3700654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81001"/>
            <a:ext cx="4038600" cy="6095999"/>
          </a:xfrm>
        </p:spPr>
        <p:txBody>
          <a:bodyPr>
            <a:normAutofit/>
          </a:bodyPr>
          <a:lstStyle/>
          <a:p>
            <a:r>
              <a:rPr lang="en-US" dirty="0" smtClean="0"/>
              <a:t>Figure 18-23 Decision Tree Approximation of Black-Scholes Call Pricing</a:t>
            </a:r>
          </a:p>
          <a:p>
            <a:endParaRPr lang="en-US" dirty="0"/>
          </a:p>
          <a:p>
            <a:endParaRPr lang="en-US" dirty="0" smtClean="0"/>
          </a:p>
          <a:p>
            <a:r>
              <a:rPr lang="en-US" dirty="0"/>
              <a:t>Notice in Figures 18-23 </a:t>
            </a:r>
            <a:r>
              <a:rPr lang="en-US" dirty="0" smtClean="0"/>
              <a:t> </a:t>
            </a:r>
            <a:r>
              <a:rPr lang="en-US" dirty="0"/>
              <a:t>Binomial OPM value does not agree with the Black–Scholes OPM.  </a:t>
            </a:r>
            <a:endParaRPr lang="en-US" dirty="0" smtClean="0"/>
          </a:p>
          <a:p>
            <a:r>
              <a:rPr lang="en-US" dirty="0" smtClean="0"/>
              <a:t>The </a:t>
            </a:r>
            <a:r>
              <a:rPr lang="en-US" dirty="0"/>
              <a:t>Binomial OPM value will get very close to the Black–Scholes OPM value once the Binomial parameter </a:t>
            </a:r>
            <a:r>
              <a:rPr lang="en-US" i="1" dirty="0"/>
              <a:t>n</a:t>
            </a:r>
            <a:r>
              <a:rPr lang="en-US" dirty="0"/>
              <a:t> gets very large. </a:t>
            </a:r>
            <a:endParaRPr lang="en-US" dirty="0" smtClean="0"/>
          </a:p>
          <a:p>
            <a:r>
              <a:rPr lang="en-US" dirty="0"/>
              <a:t>T</a:t>
            </a:r>
            <a:r>
              <a:rPr lang="en-US" dirty="0" smtClean="0"/>
              <a:t>his </a:t>
            </a:r>
            <a:r>
              <a:rPr lang="en-US" dirty="0"/>
              <a:t>demonstrated that the Binomial value will be close to the Black–Scholes when the Binomial </a:t>
            </a:r>
            <a:r>
              <a:rPr lang="en-US" i="1" dirty="0"/>
              <a:t>n </a:t>
            </a:r>
            <a:r>
              <a:rPr lang="en-US" dirty="0"/>
              <a:t>parameter gets larger than 500.</a:t>
            </a:r>
          </a:p>
          <a:p>
            <a:endParaRPr lang="en-US" dirty="0" smtClean="0"/>
          </a:p>
          <a:p>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81001"/>
            <a:ext cx="4724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a:off x="1990867" y="1600200"/>
            <a:ext cx="1143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37</a:t>
            </a:fld>
            <a:endParaRPr lang="en-US">
              <a:solidFill>
                <a:schemeClr val="accent6">
                  <a:lumMod val="20000"/>
                  <a:lumOff val="80000"/>
                </a:schemeClr>
              </a:solidFill>
            </a:endParaRPr>
          </a:p>
        </p:txBody>
      </p:sp>
    </p:spTree>
    <p:extLst>
      <p:ext uri="{BB962C8B-B14F-4D97-AF65-F5344CB8AC3E}">
        <p14:creationId xmlns:p14="http://schemas.microsoft.com/office/powerpoint/2010/main" val="2547412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305800" cy="4876800"/>
          </a:xfrm>
        </p:spPr>
        <p:txBody>
          <a:bodyPr/>
          <a:lstStyle/>
          <a:p>
            <a:r>
              <a:rPr lang="en-US" dirty="0"/>
              <a:t>This chapter demonstrated, with the aid of Microsoft Excel and Decision Trees, the Binomial Option model in a less mathematical fashion. </a:t>
            </a:r>
            <a:endParaRPr lang="en-US" dirty="0" smtClean="0"/>
          </a:p>
          <a:p>
            <a:endParaRPr lang="en-US" dirty="0" smtClean="0"/>
          </a:p>
          <a:p>
            <a:r>
              <a:rPr lang="en-US" dirty="0" smtClean="0"/>
              <a:t>This </a:t>
            </a:r>
            <a:r>
              <a:rPr lang="en-US" dirty="0"/>
              <a:t>chapter allowed the reader to focus more on the concepts by studying the associated Decision Trees, which were created by Microsoft Excel. </a:t>
            </a:r>
            <a:endParaRPr lang="en-US" dirty="0" smtClean="0"/>
          </a:p>
          <a:p>
            <a:endParaRPr lang="en-US" dirty="0" smtClean="0"/>
          </a:p>
          <a:p>
            <a:r>
              <a:rPr lang="en-US" dirty="0" smtClean="0"/>
              <a:t>This </a:t>
            </a:r>
            <a:r>
              <a:rPr lang="en-US" dirty="0"/>
              <a:t>chapter also demonstrated that using Microsoft Excel releases the reader from the computation burden of the Binomial Option Model</a:t>
            </a:r>
            <a:r>
              <a:rPr lang="en-US" dirty="0" smtClean="0"/>
              <a:t>.</a:t>
            </a:r>
          </a:p>
          <a:p>
            <a:endParaRPr lang="en-US" dirty="0"/>
          </a:p>
          <a:p>
            <a:r>
              <a:rPr lang="en-US" dirty="0"/>
              <a:t>This chapter also used Decision trees to demonstrate the relationship between the Binomial OPM and the Black–Scholes OPM.</a:t>
            </a:r>
          </a:p>
          <a:p>
            <a:endParaRPr lang="en-US" dirty="0"/>
          </a:p>
        </p:txBody>
      </p:sp>
      <p:sp>
        <p:nvSpPr>
          <p:cNvPr id="3" name="Title 2"/>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38</a:t>
            </a:fld>
            <a:endParaRPr lang="en-US">
              <a:solidFill>
                <a:schemeClr val="accent6">
                  <a:lumMod val="20000"/>
                  <a:lumOff val="80000"/>
                </a:schemeClr>
              </a:solidFill>
            </a:endParaRPr>
          </a:p>
        </p:txBody>
      </p:sp>
    </p:spTree>
    <p:extLst>
      <p:ext uri="{BB962C8B-B14F-4D97-AF65-F5344CB8AC3E}">
        <p14:creationId xmlns:p14="http://schemas.microsoft.com/office/powerpoint/2010/main" val="975345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52601"/>
            <a:ext cx="8305800" cy="2819400"/>
          </a:xfrm>
        </p:spPr>
        <p:txBody>
          <a:bodyPr>
            <a:normAutofit/>
          </a:bodyPr>
          <a:lstStyle/>
          <a:p>
            <a:r>
              <a:rPr lang="en-US" sz="2000" dirty="0" smtClean="0"/>
              <a:t>A call option on a GE stock with an exercise price of $20 when the stock price of an GE stock is $25 is worth $5. </a:t>
            </a:r>
          </a:p>
          <a:p>
            <a:r>
              <a:rPr lang="en-US" sz="2000" dirty="0" smtClean="0"/>
              <a:t>The reason it is worth $5 is because a holder of the call option can buy the GE stock at $20 and then sell the GE stock at the prevailing price of $25 for a profit of $5.  </a:t>
            </a:r>
          </a:p>
          <a:p>
            <a:r>
              <a:rPr lang="en-US" sz="2000" dirty="0" smtClean="0"/>
              <a:t>Also, a call option on an GE stock with an exercise price of $30 when the stock price of an GE stock is $15 is worth $0.</a:t>
            </a:r>
            <a:endParaRPr lang="en-US" sz="2000" dirty="0"/>
          </a:p>
        </p:txBody>
      </p:sp>
      <p:sp>
        <p:nvSpPr>
          <p:cNvPr id="3" name="Title 2"/>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a:t>
            </a:fld>
            <a:endParaRPr lang="en-US">
              <a:solidFill>
                <a:schemeClr val="accent6">
                  <a:lumMod val="20000"/>
                  <a:lumOff val="80000"/>
                </a:schemeClr>
              </a:solidFill>
            </a:endParaRPr>
          </a:p>
        </p:txBody>
      </p:sp>
    </p:spTree>
    <p:extLst>
      <p:ext uri="{BB962C8B-B14F-4D97-AF65-F5344CB8AC3E}">
        <p14:creationId xmlns:p14="http://schemas.microsoft.com/office/powerpoint/2010/main" val="411917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Figure 18-1 Value of GE Call Option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58614"/>
            <a:ext cx="808314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a:t>
            </a:fld>
            <a:endParaRPr lang="en-US">
              <a:solidFill>
                <a:schemeClr val="accent6">
                  <a:lumMod val="20000"/>
                  <a:lumOff val="80000"/>
                </a:schemeClr>
              </a:solidFill>
            </a:endParaRPr>
          </a:p>
        </p:txBody>
      </p:sp>
    </p:spTree>
    <p:extLst>
      <p:ext uri="{BB962C8B-B14F-4D97-AF65-F5344CB8AC3E}">
        <p14:creationId xmlns:p14="http://schemas.microsoft.com/office/powerpoint/2010/main" val="151587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305800" cy="2895600"/>
          </a:xfrm>
        </p:spPr>
        <p:txBody>
          <a:bodyPr>
            <a:normAutofit/>
          </a:bodyPr>
          <a:lstStyle/>
          <a:p>
            <a:r>
              <a:rPr lang="en-US" sz="2000" i="1" dirty="0" smtClean="0"/>
              <a:t>Put option</a:t>
            </a:r>
            <a:r>
              <a:rPr lang="en-US" sz="2000" dirty="0" smtClean="0"/>
              <a:t> gives the owner </a:t>
            </a:r>
            <a:r>
              <a:rPr lang="en-US" sz="2000" b="1" dirty="0" smtClean="0"/>
              <a:t>the right but not the obligation </a:t>
            </a:r>
            <a:r>
              <a:rPr lang="en-US" sz="2000" dirty="0" smtClean="0"/>
              <a:t>to sell the underlying security at a specified price.</a:t>
            </a:r>
          </a:p>
          <a:p>
            <a:endParaRPr lang="en-US" sz="2000" dirty="0" smtClean="0"/>
          </a:p>
          <a:p>
            <a:r>
              <a:rPr lang="en-US" sz="2000" i="1" dirty="0" smtClean="0"/>
              <a:t>Put option</a:t>
            </a:r>
            <a:r>
              <a:rPr lang="en-US" sz="2000" dirty="0" smtClean="0"/>
              <a:t> becomes </a:t>
            </a:r>
            <a:r>
              <a:rPr lang="en-US" sz="2000" b="1" dirty="0" smtClean="0"/>
              <a:t>valuable</a:t>
            </a:r>
            <a:r>
              <a:rPr lang="en-US" sz="2000" dirty="0" smtClean="0"/>
              <a:t> when:</a:t>
            </a:r>
          </a:p>
          <a:p>
            <a:endParaRPr lang="en-US" sz="2000" dirty="0" smtClean="0"/>
          </a:p>
          <a:p>
            <a:pPr marL="0" indent="0" algn="ctr">
              <a:buNone/>
            </a:pPr>
            <a:r>
              <a:rPr lang="en-US" sz="2000" dirty="0" smtClean="0"/>
              <a:t>exercise price &gt; current price of underlying stock price</a:t>
            </a:r>
            <a:endParaRPr lang="en-US" sz="2000" i="1"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a:t>
            </a:fld>
            <a:endParaRPr lang="en-US">
              <a:solidFill>
                <a:schemeClr val="accent6">
                  <a:lumMod val="20000"/>
                  <a:lumOff val="80000"/>
                </a:schemeClr>
              </a:solidFill>
            </a:endParaRPr>
          </a:p>
        </p:txBody>
      </p:sp>
    </p:spTree>
    <p:extLst>
      <p:ext uri="{BB962C8B-B14F-4D97-AF65-F5344CB8AC3E}">
        <p14:creationId xmlns:p14="http://schemas.microsoft.com/office/powerpoint/2010/main" val="225061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1"/>
            <a:ext cx="8305800" cy="2971800"/>
          </a:xfrm>
        </p:spPr>
        <p:txBody>
          <a:bodyPr>
            <a:normAutofit/>
          </a:bodyPr>
          <a:lstStyle/>
          <a:p>
            <a:r>
              <a:rPr lang="en-US" sz="2000" dirty="0" smtClean="0"/>
              <a:t>A put </a:t>
            </a:r>
            <a:r>
              <a:rPr lang="en-US" sz="2000" dirty="0"/>
              <a:t>option on an GE stock with an exercise price of $20 when the stock price of a GE stock is $15 is worth $5. </a:t>
            </a:r>
            <a:endParaRPr lang="en-US" sz="2000" dirty="0" smtClean="0"/>
          </a:p>
          <a:p>
            <a:r>
              <a:rPr lang="en-US" sz="2000" dirty="0" smtClean="0"/>
              <a:t>The </a:t>
            </a:r>
            <a:r>
              <a:rPr lang="en-US" sz="2000" dirty="0"/>
              <a:t>reason it is worth $5 is because a holder of the put option can buy the GE stock at the prevailing price of $15 and then sell the GE stock at the put price of $20 for a profit of $5. </a:t>
            </a:r>
            <a:endParaRPr lang="en-US" sz="2000" dirty="0" smtClean="0"/>
          </a:p>
          <a:p>
            <a:r>
              <a:rPr lang="en-US" sz="2000" dirty="0" smtClean="0"/>
              <a:t>Also</a:t>
            </a:r>
            <a:r>
              <a:rPr lang="en-US" sz="2000" dirty="0"/>
              <a:t>, a put option on a GE stock with an exercise price of $20 when the stock price of the GE stock is $25 is worth $0. </a:t>
            </a:r>
          </a:p>
          <a:p>
            <a:endParaRPr lang="en-US" sz="1800" dirty="0"/>
          </a:p>
        </p:txBody>
      </p:sp>
      <p:sp>
        <p:nvSpPr>
          <p:cNvPr id="3" name="Title 2"/>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a:t>
            </a:fld>
            <a:endParaRPr lang="en-US">
              <a:solidFill>
                <a:schemeClr val="accent6">
                  <a:lumMod val="20000"/>
                  <a:lumOff val="80000"/>
                </a:schemeClr>
              </a:solidFill>
            </a:endParaRPr>
          </a:p>
        </p:txBody>
      </p:sp>
    </p:spTree>
    <p:extLst>
      <p:ext uri="{BB962C8B-B14F-4D97-AF65-F5344CB8AC3E}">
        <p14:creationId xmlns:p14="http://schemas.microsoft.com/office/powerpoint/2010/main" val="85220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Figure 18-2 Value of GE Put Option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97" y="1066800"/>
            <a:ext cx="8305800" cy="532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a:t>
            </a:fld>
            <a:endParaRPr lang="en-US">
              <a:solidFill>
                <a:schemeClr val="accent6">
                  <a:lumMod val="20000"/>
                  <a:lumOff val="80000"/>
                </a:schemeClr>
              </a:solidFill>
            </a:endParaRPr>
          </a:p>
        </p:txBody>
      </p:sp>
    </p:spTree>
    <p:extLst>
      <p:ext uri="{BB962C8B-B14F-4D97-AF65-F5344CB8AC3E}">
        <p14:creationId xmlns:p14="http://schemas.microsoft.com/office/powerpoint/2010/main" val="264347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305800" cy="2057399"/>
          </a:xfrm>
        </p:spPr>
        <p:txBody>
          <a:bodyPr/>
          <a:lstStyle/>
          <a:p>
            <a:r>
              <a:rPr lang="en-US" dirty="0" smtClean="0"/>
              <a:t>Let us look at a case</a:t>
            </a:r>
          </a:p>
          <a:p>
            <a:pPr marL="914400" lvl="1" indent="-457200">
              <a:buFont typeface="+mj-lt"/>
              <a:buAutoNum type="arabicPeriod"/>
            </a:pPr>
            <a:r>
              <a:rPr lang="en-US" dirty="0" smtClean="0"/>
              <a:t>where only the value of options for one period matters</a:t>
            </a:r>
          </a:p>
          <a:p>
            <a:pPr marL="914400" lvl="1" indent="-457200">
              <a:buFont typeface="+mj-lt"/>
              <a:buAutoNum type="arabicPeriod"/>
            </a:pPr>
            <a:r>
              <a:rPr lang="en-US" dirty="0"/>
              <a:t>w</a:t>
            </a:r>
            <a:r>
              <a:rPr lang="en-US" dirty="0" smtClean="0"/>
              <a:t>here we know for certain </a:t>
            </a:r>
            <a:r>
              <a:rPr lang="en-US" dirty="0" err="1"/>
              <a:t>certain</a:t>
            </a:r>
            <a:r>
              <a:rPr lang="en-US" dirty="0"/>
              <a:t> that a GE stock with a price of $20 will either go up 5% or go down 5% in the next period and the exercise after one period is $20.</a:t>
            </a:r>
          </a:p>
        </p:txBody>
      </p:sp>
      <p:sp>
        <p:nvSpPr>
          <p:cNvPr id="3" name="Title 2"/>
          <p:cNvSpPr>
            <a:spLocks noGrp="1"/>
          </p:cNvSpPr>
          <p:nvPr>
            <p:ph type="title"/>
          </p:nvPr>
        </p:nvSpPr>
        <p:spPr/>
        <p:txBody>
          <a:bodyPr/>
          <a:lstStyle/>
          <a:p>
            <a:pPr algn="ctr"/>
            <a:r>
              <a:rPr lang="en-US" dirty="0" smtClean="0"/>
              <a:t>18.2 One- Period Option Pricing Model</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66024277"/>
              </p:ext>
            </p:extLst>
          </p:nvPr>
        </p:nvGraphicFramePr>
        <p:xfrm>
          <a:off x="533400" y="4648200"/>
          <a:ext cx="2171337" cy="1676400"/>
        </p:xfrm>
        <a:graphic>
          <a:graphicData uri="http://schemas.openxmlformats.org/presentationml/2006/ole">
            <mc:AlternateContent xmlns:mc="http://schemas.openxmlformats.org/markup-compatibility/2006">
              <mc:Choice xmlns:v="urn:schemas-microsoft-com:vml" Requires="v">
                <p:oleObj spid="_x0000_s3115" name="Worksheet" r:id="rId4" imgW="1228628" imgH="1028680" progId="Excel.Sheet.8">
                  <p:embed/>
                </p:oleObj>
              </mc:Choice>
              <mc:Fallback>
                <p:oleObj name="Worksheet" r:id="rId4" imgW="1228628" imgH="1028680"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648200"/>
                        <a:ext cx="2171337" cy="1676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935230574"/>
              </p:ext>
            </p:extLst>
          </p:nvPr>
        </p:nvGraphicFramePr>
        <p:xfrm>
          <a:off x="3352800" y="4648200"/>
          <a:ext cx="2133600" cy="1647265"/>
        </p:xfrm>
        <a:graphic>
          <a:graphicData uri="http://schemas.openxmlformats.org/presentationml/2006/ole">
            <mc:AlternateContent xmlns:mc="http://schemas.openxmlformats.org/markup-compatibility/2006">
              <mc:Choice xmlns:v="urn:schemas-microsoft-com:vml" Requires="v">
                <p:oleObj spid="_x0000_s3116" name="Worksheet" r:id="rId7" imgW="1228628" imgH="1028680" progId="Excel.Sheet.8">
                  <p:embed/>
                </p:oleObj>
              </mc:Choice>
              <mc:Fallback>
                <p:oleObj name="Worksheet" r:id="rId7" imgW="1228628" imgH="1028680" progId="Excel.Sheet.8">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648200"/>
                        <a:ext cx="2133600" cy="1647265"/>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845295361"/>
              </p:ext>
            </p:extLst>
          </p:nvPr>
        </p:nvGraphicFramePr>
        <p:xfrm>
          <a:off x="6172200" y="4648200"/>
          <a:ext cx="2079897" cy="1605803"/>
        </p:xfrm>
        <a:graphic>
          <a:graphicData uri="http://schemas.openxmlformats.org/presentationml/2006/ole">
            <mc:AlternateContent xmlns:mc="http://schemas.openxmlformats.org/markup-compatibility/2006">
              <mc:Choice xmlns:v="urn:schemas-microsoft-com:vml" Requires="v">
                <p:oleObj spid="_x0000_s3117" name="Worksheet" r:id="rId10" imgW="1228628" imgH="1028680" progId="Excel.Sheet.8">
                  <p:embed/>
                </p:oleObj>
              </mc:Choice>
              <mc:Fallback>
                <p:oleObj name="Worksheet" r:id="rId10" imgW="1228628" imgH="1028680" progId="Excel.Sheet.8">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200" y="4648200"/>
                        <a:ext cx="2079897" cy="1605803"/>
                      </a:xfrm>
                      <a:prstGeom prst="rect">
                        <a:avLst/>
                      </a:prstGeom>
                      <a:noFill/>
                    </p:spPr>
                  </p:pic>
                </p:oleObj>
              </mc:Fallback>
            </mc:AlternateContent>
          </a:graphicData>
        </a:graphic>
      </p:graphicFrame>
      <p:sp>
        <p:nvSpPr>
          <p:cNvPr id="10" name="TextBox 9"/>
          <p:cNvSpPr txBox="1"/>
          <p:nvPr/>
        </p:nvSpPr>
        <p:spPr>
          <a:xfrm>
            <a:off x="304800" y="3657600"/>
            <a:ext cx="2362200" cy="762000"/>
          </a:xfrm>
          <a:prstGeom prst="rect">
            <a:avLst/>
          </a:prstGeom>
        </p:spPr>
        <p:txBody>
          <a:bodyPr vert="horz" wrap="square" lIns="91440" tIns="45720" rIns="91440" bIns="45720" rtlCol="0" anchor="ctr">
            <a:normAutofit lnSpcReduction="1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18-3</a:t>
            </a:r>
          </a:p>
          <a:p>
            <a:pPr marL="0" marR="0" indent="0" algn="ctr" defTabSz="914400" rtl="0" eaLnBrk="1" fontAlgn="auto" latinLnBrk="0" hangingPunct="1">
              <a:lnSpc>
                <a:spcPct val="100000"/>
              </a:lnSpc>
              <a:spcBef>
                <a:spcPct val="0"/>
              </a:spcBef>
              <a:spcAft>
                <a:spcPts val="0"/>
              </a:spcAft>
              <a:buClrTx/>
              <a:buSzTx/>
              <a:buFontTx/>
              <a:buNone/>
              <a:tabLst/>
            </a:pPr>
            <a:r>
              <a:rPr lang="en-US" sz="2400" noProof="0" dirty="0" smtClean="0">
                <a:solidFill>
                  <a:schemeClr val="accent1"/>
                </a:solidFill>
                <a:latin typeface="Perpetua" pitchFamily="18" charset="0"/>
                <a:ea typeface="+mj-ea"/>
                <a:cs typeface="+mj-cs"/>
              </a:rPr>
              <a:t>GE Stock Price</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11" name="TextBox 10"/>
          <p:cNvSpPr txBox="1"/>
          <p:nvPr/>
        </p:nvSpPr>
        <p:spPr>
          <a:xfrm>
            <a:off x="2895600" y="3657600"/>
            <a:ext cx="2895600" cy="762000"/>
          </a:xfrm>
          <a:prstGeom prst="rect">
            <a:avLst/>
          </a:prstGeom>
        </p:spPr>
        <p:txBody>
          <a:bodyPr vert="horz" wrap="square" lIns="91440" tIns="45720" rIns="91440" bIns="45720" rtlCol="0" anchor="ctr">
            <a:normAutofit lnSpcReduction="1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18-4</a:t>
            </a:r>
          </a:p>
          <a:p>
            <a:pPr marL="0" marR="0" indent="0" algn="ctr" defTabSz="914400" rtl="0" eaLnBrk="1" fontAlgn="auto" latinLnBrk="0" hangingPunct="1">
              <a:lnSpc>
                <a:spcPct val="100000"/>
              </a:lnSpc>
              <a:spcBef>
                <a:spcPct val="0"/>
              </a:spcBef>
              <a:spcAft>
                <a:spcPts val="0"/>
              </a:spcAft>
              <a:buClrTx/>
              <a:buSzTx/>
              <a:buFontTx/>
              <a:buNone/>
              <a:tabLst/>
            </a:pPr>
            <a:r>
              <a:rPr lang="en-US" sz="2400" noProof="0" dirty="0" smtClean="0">
                <a:solidFill>
                  <a:schemeClr val="accent1"/>
                </a:solidFill>
                <a:latin typeface="Perpetua" pitchFamily="18" charset="0"/>
                <a:ea typeface="+mj-ea"/>
                <a:cs typeface="+mj-cs"/>
              </a:rPr>
              <a:t>GE Call Option Price</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12" name="TextBox 11"/>
          <p:cNvSpPr txBox="1"/>
          <p:nvPr/>
        </p:nvSpPr>
        <p:spPr>
          <a:xfrm>
            <a:off x="5791200" y="3657600"/>
            <a:ext cx="2743200" cy="762000"/>
          </a:xfrm>
          <a:prstGeom prst="rect">
            <a:avLst/>
          </a:prstGeom>
        </p:spPr>
        <p:txBody>
          <a:bodyPr vert="horz" wrap="square" lIns="91440" tIns="45720" rIns="91440" bIns="45720" rtlCol="0" anchor="ctr">
            <a:normAutofit lnSpcReduction="1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18-5</a:t>
            </a:r>
          </a:p>
          <a:p>
            <a:pPr marL="0" marR="0" indent="0" algn="ctr" defTabSz="914400" rtl="0" eaLnBrk="1" fontAlgn="auto" latinLnBrk="0" hangingPunct="1">
              <a:lnSpc>
                <a:spcPct val="100000"/>
              </a:lnSpc>
              <a:spcBef>
                <a:spcPct val="0"/>
              </a:spcBef>
              <a:spcAft>
                <a:spcPts val="0"/>
              </a:spcAft>
              <a:buClrTx/>
              <a:buSzTx/>
              <a:buFontTx/>
              <a:buNone/>
              <a:tabLst/>
            </a:pPr>
            <a:r>
              <a:rPr lang="en-US" sz="2400" noProof="0" dirty="0" smtClean="0">
                <a:solidFill>
                  <a:schemeClr val="accent1"/>
                </a:solidFill>
                <a:latin typeface="Perpetua" pitchFamily="18" charset="0"/>
                <a:ea typeface="+mj-ea"/>
                <a:cs typeface="+mj-cs"/>
              </a:rPr>
              <a:t>GE Put Option Price</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13" name="Slide Number Placeholder 1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a:t>
            </a:fld>
            <a:endParaRPr lang="en-US">
              <a:solidFill>
                <a:schemeClr val="accent6">
                  <a:lumMod val="20000"/>
                  <a:lumOff val="80000"/>
                </a:schemeClr>
              </a:solidFill>
            </a:endParaRPr>
          </a:p>
        </p:txBody>
      </p:sp>
    </p:spTree>
    <p:extLst>
      <p:ext uri="{BB962C8B-B14F-4D97-AF65-F5344CB8AC3E}">
        <p14:creationId xmlns:p14="http://schemas.microsoft.com/office/powerpoint/2010/main" val="2768993316"/>
      </p:ext>
    </p:extLst>
  </p:cSld>
  <p:clrMapOvr>
    <a:masterClrMapping/>
  </p:clrMapOvr>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197</TotalTime>
  <Words>3151</Words>
  <Application>Microsoft Office PowerPoint</Application>
  <PresentationFormat>On-screen Show (4:3)</PresentationFormat>
  <Paragraphs>333</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Book Powerpoint FINAL</vt:lpstr>
      <vt:lpstr>Worksheet</vt:lpstr>
      <vt:lpstr>Equation</vt:lpstr>
      <vt:lpstr>Chapter 18  Decision Tree and  Microsoft Excel Approach for Option Pricing Model</vt:lpstr>
      <vt:lpstr>Outline</vt:lpstr>
      <vt:lpstr>18.1 Call and Put Options</vt:lpstr>
      <vt:lpstr>Example</vt:lpstr>
      <vt:lpstr>Figure 18-1 Value of GE Call Option</vt:lpstr>
      <vt:lpstr>PowerPoint Presentation</vt:lpstr>
      <vt:lpstr>Example</vt:lpstr>
      <vt:lpstr>Figure 18-2 Value of GE Put Option</vt:lpstr>
      <vt:lpstr>18.2 One- Period Option Pricing Model</vt:lpstr>
      <vt:lpstr>PowerPoint Presentation</vt:lpstr>
      <vt:lpstr>PowerPoint Presentation</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18.3 Two-Period Option Pricing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18.4 Using Microsoft Excel To Create the Binomial Option Trees</vt:lpstr>
      <vt:lpstr>PowerPoint Presentation</vt:lpstr>
      <vt:lpstr>PowerPoint Presentation</vt:lpstr>
      <vt:lpstr>PowerPoint Presentation</vt:lpstr>
      <vt:lpstr>18.5 Black-Sholes Option Pricing Model</vt:lpstr>
      <vt:lpstr>PowerPoint Presentation</vt:lpstr>
      <vt:lpstr>18.6 Relationship Between the Binomial Option Pricing Model and the Black-Scholes Option Pricing Model</vt:lpstr>
      <vt:lpstr>PowerPoint Presentation</vt:lpstr>
      <vt:lpstr>18.7 Decision Tree  Black-Scholes Calculations</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Research</cp:lastModifiedBy>
  <cp:revision>21</cp:revision>
  <dcterms:created xsi:type="dcterms:W3CDTF">2012-10-22T17:28:15Z</dcterms:created>
  <dcterms:modified xsi:type="dcterms:W3CDTF">2013-01-22T19:13:12Z</dcterms:modified>
</cp:coreProperties>
</file>