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4"/>
  </p:notesMasterIdLst>
  <p:sldIdLst>
    <p:sldId id="256" r:id="rId2"/>
    <p:sldId id="313" r:id="rId3"/>
    <p:sldId id="261" r:id="rId4"/>
    <p:sldId id="262" r:id="rId5"/>
    <p:sldId id="314" r:id="rId6"/>
    <p:sldId id="315" r:id="rId7"/>
    <p:sldId id="264" r:id="rId8"/>
    <p:sldId id="316" r:id="rId9"/>
    <p:sldId id="317" r:id="rId10"/>
    <p:sldId id="266" r:id="rId11"/>
    <p:sldId id="318"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3E5F39-D689-4ACF-9F2C-72746C2E4B1E}">
          <p14:sldIdLst>
            <p14:sldId id="256"/>
            <p14:sldId id="313"/>
            <p14:sldId id="261"/>
            <p14:sldId id="262"/>
            <p14:sldId id="314"/>
            <p14:sldId id="315"/>
            <p14:sldId id="264"/>
            <p14:sldId id="316"/>
            <p14:sldId id="317"/>
            <p14:sldId id="266"/>
            <p14:sldId id="318"/>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20682" autoAdjust="0"/>
    <p:restoredTop sz="90029" autoAdjust="0"/>
  </p:normalViewPr>
  <p:slideViewPr>
    <p:cSldViewPr>
      <p:cViewPr varScale="1">
        <p:scale>
          <a:sx n="98" d="100"/>
          <a:sy n="98" d="100"/>
        </p:scale>
        <p:origin x="-162" y="-96"/>
      </p:cViewPr>
      <p:guideLst>
        <p:guide orient="horz" pos="2160"/>
        <p:guide pos="2880"/>
      </p:guideLst>
    </p:cSldViewPr>
  </p:slideViewPr>
  <p:notesTextViewPr>
    <p:cViewPr>
      <p:scale>
        <a:sx n="1" d="1"/>
        <a:sy n="1" d="1"/>
      </p:scale>
      <p:origin x="0" y="0"/>
    </p:cViewPr>
  </p:notesTextViewPr>
  <p:sorterViewPr>
    <p:cViewPr>
      <p:scale>
        <a:sx n="100" d="100"/>
        <a:sy n="100" d="100"/>
      </p:scale>
      <p:origin x="0" y="5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BD6D-E51D-4C0A-A084-27941227CF34}" type="datetimeFigureOut">
              <a:rPr lang="en-US" smtClean="0"/>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AF7B-0B3D-47EA-BDEA-9DC22E3BD92E}" type="slidenum">
              <a:rPr lang="en-US" smtClean="0"/>
              <a:t>‹#›</a:t>
            </a:fld>
            <a:endParaRPr lang="en-US"/>
          </a:p>
        </p:txBody>
      </p:sp>
    </p:spTree>
    <p:extLst>
      <p:ext uri="{BB962C8B-B14F-4D97-AF65-F5344CB8AC3E}">
        <p14:creationId xmlns:p14="http://schemas.microsoft.com/office/powerpoint/2010/main" val="10298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1D884-7B35-49FB-9233-7A8213574B9D}" type="slidenum">
              <a:rPr lang="en-US" smtClean="0"/>
              <a:t>‹#›</a:t>
            </a:fld>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6FE08266-A21C-4FB4-8C29-1ED51992B4C9}" type="slidenum">
              <a:rPr lang="en-US" altLang="zh-TW"/>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2.bin"/><Relationship Id="rId18" Type="http://schemas.openxmlformats.org/officeDocument/2006/relationships/image" Target="../media/image22.w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9.wmf"/><Relationship Id="rId17" Type="http://schemas.openxmlformats.org/officeDocument/2006/relationships/oleObject" Target="../embeddings/oleObject14.bin"/><Relationship Id="rId2" Type="http://schemas.openxmlformats.org/officeDocument/2006/relationships/slideLayout" Target="../slideLayouts/slideLayout13.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8.wmf"/><Relationship Id="rId19" Type="http://schemas.openxmlformats.org/officeDocument/2006/relationships/oleObject" Target="../embeddings/oleObject15.bin"/><Relationship Id="rId4" Type="http://schemas.openxmlformats.org/officeDocument/2006/relationships/image" Target="../media/image15.wmf"/><Relationship Id="rId9" Type="http://schemas.openxmlformats.org/officeDocument/2006/relationships/oleObject" Target="../embeddings/oleObject10.bin"/><Relationship Id="rId14" Type="http://schemas.openxmlformats.org/officeDocument/2006/relationships/image" Target="../media/image20.wmf"/><Relationship Id="rId22" Type="http://schemas.openxmlformats.org/officeDocument/2006/relationships/image" Target="../media/image2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18.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23.bin"/><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2</a:t>
            </a:r>
            <a:endParaRPr lang="en-US" dirty="0">
              <a:solidFill>
                <a:srgbClr val="FFFFFF"/>
              </a:solidFill>
            </a:endParaRPr>
          </a:p>
        </p:txBody>
      </p:sp>
      <p:sp>
        <p:nvSpPr>
          <p:cNvPr id="3" name="Subtitle 2"/>
          <p:cNvSpPr>
            <a:spLocks noGrp="1"/>
          </p:cNvSpPr>
          <p:nvPr>
            <p:ph type="subTitle" idx="1"/>
          </p:nvPr>
        </p:nvSpPr>
        <p:spPr>
          <a:xfrm>
            <a:off x="76200" y="2667000"/>
            <a:ext cx="4648200" cy="2438400"/>
          </a:xfrm>
        </p:spPr>
        <p:txBody>
          <a:bodyPr>
            <a:normAutofit/>
          </a:bodyPr>
          <a:lstStyle/>
          <a:p>
            <a:r>
              <a:rPr lang="en-US" sz="2400" dirty="0">
                <a:solidFill>
                  <a:srgbClr val="FFFFFF"/>
                </a:solidFill>
                <a:latin typeface="Times New Roman" pitchFamily="18" charset="0"/>
                <a:cs typeface="Times New Roman" pitchFamily="18" charset="0"/>
              </a:rPr>
              <a:t>Accounting Information, Regression Analysis</a:t>
            </a: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85725" y="381000"/>
            <a:ext cx="3448050" cy="838200"/>
          </a:xfrm>
        </p:spPr>
        <p:txBody>
          <a:bodyPr/>
          <a:lstStyle/>
          <a:p>
            <a:pPr algn="l"/>
            <a:r>
              <a:rPr lang="en-US" altLang="en-US" sz="2400" b="1" dirty="0" smtClean="0">
                <a:latin typeface="Times New Roman" pitchFamily="18" charset="0"/>
                <a:cs typeface="Times New Roman" pitchFamily="18" charset="0"/>
              </a:rPr>
              <a:t>2.2.4 Statement </a:t>
            </a:r>
            <a:r>
              <a:rPr lang="en-US" altLang="en-US" sz="2400" b="1" dirty="0">
                <a:latin typeface="Times New Roman" pitchFamily="18" charset="0"/>
                <a:cs typeface="Times New Roman" pitchFamily="18" charset="0"/>
              </a:rPr>
              <a:t>of Cash Flows</a:t>
            </a:r>
            <a:endParaRPr lang="en-US" altLang="zh-TW" sz="2400" b="1" dirty="0">
              <a:latin typeface="Times New Roman" pitchFamily="18" charset="0"/>
              <a:cs typeface="Times New Roman" pitchFamily="18" charset="0"/>
            </a:endParaRPr>
          </a:p>
        </p:txBody>
      </p:sp>
      <p:sp>
        <p:nvSpPr>
          <p:cNvPr id="29702" name="Rectangle 6"/>
          <p:cNvSpPr>
            <a:spLocks noChangeArrowheads="1"/>
          </p:cNvSpPr>
          <p:nvPr/>
        </p:nvSpPr>
        <p:spPr bwMode="auto">
          <a:xfrm>
            <a:off x="-85725" y="713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57200" algn="l"/>
              </a:tabLst>
            </a:pPr>
            <a:endParaRPr lang="en-US"/>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95902"/>
            <a:ext cx="5524500"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1638053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85725" y="381000"/>
            <a:ext cx="3448050" cy="838200"/>
          </a:xfrm>
        </p:spPr>
        <p:txBody>
          <a:bodyPr/>
          <a:lstStyle/>
          <a:p>
            <a:pPr algn="l"/>
            <a:r>
              <a:rPr lang="en-US" altLang="en-US" sz="2400" b="1" dirty="0" smtClean="0">
                <a:latin typeface="Times New Roman" pitchFamily="18" charset="0"/>
                <a:cs typeface="Times New Roman" pitchFamily="18" charset="0"/>
              </a:rPr>
              <a:t>2.2.4 Statement </a:t>
            </a:r>
            <a:r>
              <a:rPr lang="en-US" altLang="en-US" sz="2400" b="1" dirty="0">
                <a:latin typeface="Times New Roman" pitchFamily="18" charset="0"/>
                <a:cs typeface="Times New Roman" pitchFamily="18" charset="0"/>
              </a:rPr>
              <a:t>of Cash Flows</a:t>
            </a:r>
            <a:endParaRPr lang="en-US" altLang="zh-TW" sz="2400" b="1" dirty="0">
              <a:latin typeface="Times New Roman" pitchFamily="18" charset="0"/>
              <a:cs typeface="Times New Roman" pitchFamily="18" charset="0"/>
            </a:endParaRPr>
          </a:p>
        </p:txBody>
      </p:sp>
      <p:sp>
        <p:nvSpPr>
          <p:cNvPr id="29702" name="Rectangle 6"/>
          <p:cNvSpPr>
            <a:spLocks noChangeArrowheads="1"/>
          </p:cNvSpPr>
          <p:nvPr/>
        </p:nvSpPr>
        <p:spPr bwMode="auto">
          <a:xfrm>
            <a:off x="-85725" y="713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57200" algn="l"/>
              </a:tabLst>
            </a:pPr>
            <a:endParaRPr lang="en-US"/>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2" y="1504950"/>
            <a:ext cx="55721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1538398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250825" y="404813"/>
            <a:ext cx="7634288" cy="576262"/>
          </a:xfrm>
        </p:spPr>
        <p:txBody>
          <a:bodyPr/>
          <a:lstStyle/>
          <a:p>
            <a:pPr algn="l"/>
            <a:r>
              <a:rPr lang="en-US" altLang="en-US" sz="2800" b="1" dirty="0">
                <a:latin typeface="Times New Roman" pitchFamily="18" charset="0"/>
                <a:cs typeface="Times New Roman" pitchFamily="18" charset="0"/>
              </a:rPr>
              <a:t>2.3	Critique of accounting information</a:t>
            </a:r>
            <a:r>
              <a:rPr lang="en-US" altLang="en-US" sz="4000" dirty="0">
                <a:latin typeface="Times New Roman" pitchFamily="18" charset="0"/>
                <a:cs typeface="Times New Roman" pitchFamily="18" charset="0"/>
              </a:rPr>
              <a:t> </a:t>
            </a:r>
            <a:endParaRPr lang="en-US" altLang="zh-TW" sz="4000" dirty="0">
              <a:latin typeface="Times New Roman" pitchFamily="18" charset="0"/>
              <a:cs typeface="Times New Roman" pitchFamily="18" charset="0"/>
            </a:endParaRPr>
          </a:p>
        </p:txBody>
      </p:sp>
      <p:sp>
        <p:nvSpPr>
          <p:cNvPr id="30723" name="Rectangle 3"/>
          <p:cNvSpPr>
            <a:spLocks noGrp="1" noRot="1" noChangeArrowheads="1"/>
          </p:cNvSpPr>
          <p:nvPr>
            <p:ph type="body" idx="1"/>
          </p:nvPr>
        </p:nvSpPr>
        <p:spPr>
          <a:xfrm>
            <a:off x="301625" y="1268413"/>
            <a:ext cx="8540750" cy="4321175"/>
          </a:xfrm>
        </p:spPr>
        <p:txBody>
          <a:bodyPr>
            <a:normAutofit/>
          </a:bodyPr>
          <a:lstStyle/>
          <a:p>
            <a:r>
              <a:rPr lang="en-US" altLang="zh-TW" dirty="0">
                <a:latin typeface="Times New Roman" pitchFamily="18" charset="0"/>
                <a:cs typeface="Times New Roman" pitchFamily="18" charset="0"/>
              </a:rPr>
              <a:t>	Criticism</a:t>
            </a:r>
          </a:p>
          <a:p>
            <a:pPr>
              <a:buFont typeface="Wingdings" pitchFamily="2" charset="2"/>
              <a:buNone/>
            </a:pPr>
            <a:endParaRPr lang="en-US"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	Methods for improvement</a:t>
            </a:r>
          </a:p>
          <a:p>
            <a:pPr>
              <a:buFont typeface="Wingdings" pitchFamily="2" charset="2"/>
              <a:buNone/>
            </a:pPr>
            <a:r>
              <a:rPr lang="en-US" altLang="zh-TW" b="1" dirty="0">
                <a:latin typeface="Times New Roman" pitchFamily="18" charset="0"/>
                <a:cs typeface="Times New Roman" pitchFamily="18" charset="0"/>
              </a:rPr>
              <a:t>        </a:t>
            </a:r>
            <a:r>
              <a:rPr lang="en-US" altLang="zh-TW" dirty="0">
                <a:latin typeface="Times New Roman" pitchFamily="18" charset="0"/>
                <a:cs typeface="Times New Roman" pitchFamily="18" charset="0"/>
              </a:rPr>
              <a:t>a)  Use of Alternative Information</a:t>
            </a:r>
          </a:p>
          <a:p>
            <a:pPr>
              <a:buFont typeface="Wingdings" pitchFamily="2" charset="2"/>
              <a:buNone/>
            </a:pPr>
            <a:r>
              <a:rPr lang="en-US" altLang="zh-TW" dirty="0">
                <a:latin typeface="Times New Roman" pitchFamily="18" charset="0"/>
                <a:cs typeface="Times New Roman" pitchFamily="18" charset="0"/>
              </a:rPr>
              <a:t>        b)  Statistical Adjustments</a:t>
            </a:r>
          </a:p>
          <a:p>
            <a:pPr>
              <a:buFont typeface="Wingdings" pitchFamily="2" charset="2"/>
              <a:buNone/>
            </a:pPr>
            <a:r>
              <a:rPr lang="en-US" altLang="zh-TW" dirty="0">
                <a:latin typeface="Times New Roman" pitchFamily="18" charset="0"/>
                <a:cs typeface="Times New Roman" pitchFamily="18" charset="0"/>
              </a:rPr>
              <a:t>        c)  Application of Finance and Economic </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          Theories</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297740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50825" y="549275"/>
            <a:ext cx="8281988" cy="431800"/>
          </a:xfrm>
        </p:spPr>
        <p:txBody>
          <a:bodyPr/>
          <a:lstStyle/>
          <a:p>
            <a:pPr algn="l"/>
            <a:r>
              <a:rPr lang="en-US" altLang="en-US" sz="2800" b="1" dirty="0">
                <a:latin typeface="Times New Roman" pitchFamily="18" charset="0"/>
                <a:cs typeface="Times New Roman" pitchFamily="18" charset="0"/>
              </a:rPr>
              <a:t>2.4	Static ratio analysis and its extension</a:t>
            </a:r>
            <a:endParaRPr lang="en-US" altLang="zh-TW" sz="2800" b="1" dirty="0">
              <a:latin typeface="Times New Roman" pitchFamily="18" charset="0"/>
              <a:cs typeface="Times New Roman" pitchFamily="18" charset="0"/>
            </a:endParaRPr>
          </a:p>
        </p:txBody>
      </p:sp>
      <p:sp>
        <p:nvSpPr>
          <p:cNvPr id="31747" name="Rectangle 3"/>
          <p:cNvSpPr>
            <a:spLocks noGrp="1" noRot="1" noChangeArrowheads="1"/>
          </p:cNvSpPr>
          <p:nvPr>
            <p:ph type="body" idx="1"/>
          </p:nvPr>
        </p:nvSpPr>
        <p:spPr>
          <a:xfrm>
            <a:off x="301625" y="1555750"/>
            <a:ext cx="8540750" cy="2736850"/>
          </a:xfrm>
        </p:spPr>
        <p:txBody>
          <a:bodyPr/>
          <a:lstStyle/>
          <a:p>
            <a:r>
              <a:rPr lang="en-US" altLang="zh-TW" dirty="0">
                <a:latin typeface="Times New Roman" pitchFamily="18" charset="0"/>
                <a:cs typeface="Times New Roman" pitchFamily="18" charset="0"/>
              </a:rPr>
              <a:t>	Static determination of financial ratios</a:t>
            </a:r>
          </a:p>
          <a:p>
            <a:r>
              <a:rPr lang="en-US" altLang="zh-TW" dirty="0">
                <a:latin typeface="Times New Roman" pitchFamily="18" charset="0"/>
                <a:cs typeface="Times New Roman" pitchFamily="18" charset="0"/>
              </a:rPr>
              <a:t>	Dynamic analysis of financial ratios</a:t>
            </a:r>
          </a:p>
          <a:p>
            <a:r>
              <a:rPr lang="en-US" altLang="zh-TW" dirty="0">
                <a:latin typeface="Times New Roman" pitchFamily="18" charset="0"/>
                <a:cs typeface="Times New Roman" pitchFamily="18" charset="0"/>
              </a:rPr>
              <a:t>	Statistical distribution of financial ratios</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331030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250825" y="188913"/>
            <a:ext cx="8137525" cy="576262"/>
          </a:xfrm>
        </p:spPr>
        <p:txBody>
          <a:bodyPr/>
          <a:lstStyle/>
          <a:p>
            <a:pPr algn="l"/>
            <a:r>
              <a:rPr lang="en-US" altLang="zh-TW" sz="2800"/>
              <a:t>Static determination of financial ratios</a:t>
            </a:r>
          </a:p>
        </p:txBody>
      </p:sp>
      <p:sp>
        <p:nvSpPr>
          <p:cNvPr id="32771" name="Rectangle 3"/>
          <p:cNvSpPr>
            <a:spLocks noGrp="1" noRot="1" noChangeArrowheads="1"/>
          </p:cNvSpPr>
          <p:nvPr>
            <p:ph type="body" idx="1"/>
          </p:nvPr>
        </p:nvSpPr>
        <p:spPr>
          <a:xfrm>
            <a:off x="301625" y="765175"/>
            <a:ext cx="8540750" cy="5832475"/>
          </a:xfrm>
        </p:spPr>
        <p:txBody>
          <a:bodyPr/>
          <a:lstStyle/>
          <a:p>
            <a:pPr algn="just">
              <a:buFont typeface="Wingdings" pitchFamily="2" charset="2"/>
              <a:buNone/>
            </a:pPr>
            <a:r>
              <a:rPr lang="en-US" altLang="zh-TW" sz="1600" b="1"/>
              <a:t>Table 2.5: Company ratios period 2003-2004</a:t>
            </a:r>
          </a:p>
          <a:p>
            <a:pPr>
              <a:buFont typeface="Wingdings" pitchFamily="2" charset="2"/>
              <a:buNone/>
            </a:pPr>
            <a:endParaRPr lang="en-US" altLang="zh-TW" sz="1600"/>
          </a:p>
        </p:txBody>
      </p:sp>
      <p:graphicFrame>
        <p:nvGraphicFramePr>
          <p:cNvPr id="32777" name="Object 9"/>
          <p:cNvGraphicFramePr>
            <a:graphicFrameLocks noChangeAspect="1"/>
          </p:cNvGraphicFramePr>
          <p:nvPr/>
        </p:nvGraphicFramePr>
        <p:xfrm>
          <a:off x="3059113" y="2781300"/>
          <a:ext cx="1439862" cy="522288"/>
        </p:xfrm>
        <a:graphic>
          <a:graphicData uri="http://schemas.openxmlformats.org/presentationml/2006/ole">
            <mc:AlternateContent xmlns:mc="http://schemas.openxmlformats.org/markup-compatibility/2006">
              <mc:Choice xmlns:v="urn:schemas-microsoft-com:vml" Requires="v">
                <p:oleObj spid="_x0000_s1173" name="Equation" r:id="rId3" imgW="1180588" imgH="431613" progId="Equation.DSMT4">
                  <p:embed/>
                </p:oleObj>
              </mc:Choice>
              <mc:Fallback>
                <p:oleObj name="Equation" r:id="rId3" imgW="1180588"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781300"/>
                        <a:ext cx="1439862"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6" name="Object 8"/>
          <p:cNvGraphicFramePr>
            <a:graphicFrameLocks noChangeAspect="1"/>
          </p:cNvGraphicFramePr>
          <p:nvPr/>
        </p:nvGraphicFramePr>
        <p:xfrm>
          <a:off x="2771775" y="3357563"/>
          <a:ext cx="2087563" cy="533400"/>
        </p:xfrm>
        <a:graphic>
          <a:graphicData uri="http://schemas.openxmlformats.org/presentationml/2006/ole">
            <mc:AlternateContent xmlns:mc="http://schemas.openxmlformats.org/markup-compatibility/2006">
              <mc:Choice xmlns:v="urn:schemas-microsoft-com:vml" Requires="v">
                <p:oleObj spid="_x0000_s1174" name="Equation" r:id="rId5" imgW="1676400" imgH="431800" progId="Equation.DSMT4">
                  <p:embed/>
                </p:oleObj>
              </mc:Choice>
              <mc:Fallback>
                <p:oleObj name="Equation" r:id="rId5" imgW="16764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357563"/>
                        <a:ext cx="20875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7"/>
          <p:cNvGraphicFramePr>
            <a:graphicFrameLocks noChangeAspect="1"/>
          </p:cNvGraphicFramePr>
          <p:nvPr/>
        </p:nvGraphicFramePr>
        <p:xfrm>
          <a:off x="3419475" y="4365625"/>
          <a:ext cx="936625" cy="533400"/>
        </p:xfrm>
        <a:graphic>
          <a:graphicData uri="http://schemas.openxmlformats.org/presentationml/2006/ole">
            <mc:AlternateContent xmlns:mc="http://schemas.openxmlformats.org/markup-compatibility/2006">
              <mc:Choice xmlns:v="urn:schemas-microsoft-com:vml" Requires="v">
                <p:oleObj spid="_x0000_s1175" name="Equation" r:id="rId7" imgW="748975" imgH="431613" progId="Equation.DSMT4">
                  <p:embed/>
                </p:oleObj>
              </mc:Choice>
              <mc:Fallback>
                <p:oleObj name="Equation" r:id="rId7" imgW="748975" imgH="43161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4365625"/>
                        <a:ext cx="9366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6"/>
          <p:cNvGraphicFramePr>
            <a:graphicFrameLocks noChangeAspect="1"/>
          </p:cNvGraphicFramePr>
          <p:nvPr/>
        </p:nvGraphicFramePr>
        <p:xfrm>
          <a:off x="3348038" y="4941888"/>
          <a:ext cx="1008062" cy="533400"/>
        </p:xfrm>
        <a:graphic>
          <a:graphicData uri="http://schemas.openxmlformats.org/presentationml/2006/ole">
            <mc:AlternateContent xmlns:mc="http://schemas.openxmlformats.org/markup-compatibility/2006">
              <mc:Choice xmlns:v="urn:schemas-microsoft-com:vml" Requires="v">
                <p:oleObj spid="_x0000_s1176" name="Equation" r:id="rId9" imgW="812447" imgH="431613" progId="Equation.DSMT4">
                  <p:embed/>
                </p:oleObj>
              </mc:Choice>
              <mc:Fallback>
                <p:oleObj name="Equation" r:id="rId9" imgW="812447" imgH="43161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4941888"/>
                        <a:ext cx="100806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5"/>
          <p:cNvGraphicFramePr>
            <a:graphicFrameLocks noChangeAspect="1"/>
          </p:cNvGraphicFramePr>
          <p:nvPr/>
        </p:nvGraphicFramePr>
        <p:xfrm>
          <a:off x="3276600" y="5445125"/>
          <a:ext cx="1008063" cy="533400"/>
        </p:xfrm>
        <a:graphic>
          <a:graphicData uri="http://schemas.openxmlformats.org/presentationml/2006/ole">
            <mc:AlternateContent xmlns:mc="http://schemas.openxmlformats.org/markup-compatibility/2006">
              <mc:Choice xmlns:v="urn:schemas-microsoft-com:vml" Requires="v">
                <p:oleObj spid="_x0000_s1177" name="Equation" r:id="rId11" imgW="812447" imgH="431613" progId="Equation.DSMT4">
                  <p:embed/>
                </p:oleObj>
              </mc:Choice>
              <mc:Fallback>
                <p:oleObj name="Equation" r:id="rId11" imgW="812447" imgH="43161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5445125"/>
                        <a:ext cx="100806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2" name="Object 4"/>
          <p:cNvGraphicFramePr>
            <a:graphicFrameLocks noChangeAspect="1"/>
          </p:cNvGraphicFramePr>
          <p:nvPr/>
        </p:nvGraphicFramePr>
        <p:xfrm>
          <a:off x="3059113" y="6021388"/>
          <a:ext cx="1439862" cy="534987"/>
        </p:xfrm>
        <a:graphic>
          <a:graphicData uri="http://schemas.openxmlformats.org/presentationml/2006/ole">
            <mc:AlternateContent xmlns:mc="http://schemas.openxmlformats.org/markup-compatibility/2006">
              <mc:Choice xmlns:v="urn:schemas-microsoft-com:vml" Requires="v">
                <p:oleObj spid="_x0000_s1178" name="Equation" r:id="rId13" imgW="1155700" imgH="431800" progId="Equation.DSMT4">
                  <p:embed/>
                </p:oleObj>
              </mc:Choice>
              <mc:Fallback>
                <p:oleObj name="Equation" r:id="rId13" imgW="1155700" imgH="431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9113" y="6021388"/>
                        <a:ext cx="1439862"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95" name="Rectangle 27"/>
          <p:cNvSpPr>
            <a:spLocks noChangeArrowheads="1"/>
          </p:cNvSpPr>
          <p:nvPr/>
        </p:nvSpPr>
        <p:spPr bwMode="auto">
          <a:xfrm>
            <a:off x="827088" y="963613"/>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02" name="Rectangle 34"/>
          <p:cNvSpPr>
            <a:spLocks noChangeArrowheads="1"/>
          </p:cNvSpPr>
          <p:nvPr/>
        </p:nvSpPr>
        <p:spPr bwMode="auto">
          <a:xfrm>
            <a:off x="827088" y="963613"/>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15" name="Rectangle 47"/>
          <p:cNvSpPr>
            <a:spLocks noChangeArrowheads="1"/>
          </p:cNvSpPr>
          <p:nvPr/>
        </p:nvSpPr>
        <p:spPr bwMode="auto">
          <a:xfrm>
            <a:off x="827088" y="963613"/>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22" name="Rectangle 54"/>
          <p:cNvSpPr>
            <a:spLocks noChangeArrowheads="1"/>
          </p:cNvSpPr>
          <p:nvPr/>
        </p:nvSpPr>
        <p:spPr bwMode="auto">
          <a:xfrm>
            <a:off x="827088" y="963613"/>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29" name="Rectangle 61"/>
          <p:cNvSpPr>
            <a:spLocks noChangeArrowheads="1"/>
          </p:cNvSpPr>
          <p:nvPr/>
        </p:nvSpPr>
        <p:spPr bwMode="auto">
          <a:xfrm>
            <a:off x="827088" y="963613"/>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36" name="Rectangle 68"/>
          <p:cNvSpPr>
            <a:spLocks noChangeArrowheads="1"/>
          </p:cNvSpPr>
          <p:nvPr/>
        </p:nvSpPr>
        <p:spPr bwMode="auto">
          <a:xfrm>
            <a:off x="827088" y="963613"/>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2948" name="Group 180"/>
          <p:cNvGraphicFramePr>
            <a:graphicFrameLocks noGrp="1"/>
          </p:cNvGraphicFramePr>
          <p:nvPr>
            <p:extLst>
              <p:ext uri="{D42A27DB-BD31-4B8C-83A1-F6EECF244321}">
                <p14:modId xmlns:p14="http://schemas.microsoft.com/office/powerpoint/2010/main" val="2110191628"/>
              </p:ext>
            </p:extLst>
          </p:nvPr>
        </p:nvGraphicFramePr>
        <p:xfrm>
          <a:off x="468313" y="1323975"/>
          <a:ext cx="7850187" cy="5200971"/>
        </p:xfrm>
        <a:graphic>
          <a:graphicData uri="http://schemas.openxmlformats.org/drawingml/2006/table">
            <a:tbl>
              <a:tblPr/>
              <a:tblGrid>
                <a:gridCol w="2241550"/>
                <a:gridCol w="2305050"/>
                <a:gridCol w="844550"/>
                <a:gridCol w="846137"/>
                <a:gridCol w="844550"/>
                <a:gridCol w="768350"/>
              </a:tblGrid>
              <a:tr h="287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Times New Roman" pitchFamily="18" charset="0"/>
                          <a:ea typeface="Times New Roman" pitchFamily="18" charset="0"/>
                          <a:cs typeface="Courier" pitchFamily="49" charset="0"/>
                        </a:rPr>
                        <a:t>Ratio Classification</a:t>
                      </a:r>
                      <a:endParaRPr kumimoji="1" lang="en-US" altLang="zh-TW" sz="1600" b="0" i="0" u="none" strike="noStrike" cap="none" normalizeH="0" baseline="0" dirty="0" smtClean="0">
                        <a:ln>
                          <a:noFill/>
                        </a:ln>
                        <a:solidFill>
                          <a:schemeClr val="tx1"/>
                        </a:solidFill>
                        <a:effectLst/>
                        <a:latin typeface="Arial" charset="0"/>
                        <a:ea typeface="Times New Roman" pitchFamily="18" charset="0"/>
                        <a:cs typeface="Courier" pitchFamily="49"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Formula</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Times New Roman" pitchFamily="18" charset="0"/>
                          <a:cs typeface="Courier" pitchFamily="49" charset="0"/>
                        </a:rPr>
                        <a:t>J&amp;J</a:t>
                      </a:r>
                      <a:endParaRPr kumimoji="1" lang="en-US" altLang="zh-TW" sz="1600" b="0" i="0" u="none" strike="noStrike" cap="none" normalizeH="0" baseline="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Times New Roman" pitchFamily="18" charset="0"/>
                          <a:cs typeface="Courier" pitchFamily="49" charset="0"/>
                        </a:rPr>
                        <a:t>Industry</a:t>
                      </a:r>
                      <a:endParaRPr kumimoji="1" lang="en-US" altLang="zh-TW" sz="1600" b="0" i="0" u="none" strike="noStrike" cap="none" normalizeH="0" baseline="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42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b="1" dirty="0">
                          <a:effectLst/>
                          <a:latin typeface="Times New Roman"/>
                          <a:ea typeface="Times New Roman"/>
                          <a:cs typeface="Courier"/>
                        </a:rPr>
                        <a:t>2008</a:t>
                      </a:r>
                      <a:endParaRPr lang="en-US" sz="1600" dirty="0">
                        <a:effectLst/>
                        <a:latin typeface="Courier"/>
                        <a:ea typeface="SimSun"/>
                        <a:cs typeface="Courier"/>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b="1" dirty="0">
                          <a:effectLst/>
                          <a:latin typeface="Times New Roman"/>
                          <a:ea typeface="Times New Roman"/>
                          <a:cs typeface="Courier"/>
                        </a:rPr>
                        <a:t>2009</a:t>
                      </a:r>
                      <a:endParaRPr lang="en-US" sz="1600" dirty="0">
                        <a:effectLst/>
                        <a:latin typeface="Courier"/>
                        <a:ea typeface="SimSun"/>
                        <a:cs typeface="Courier"/>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b="1">
                          <a:effectLst/>
                          <a:latin typeface="Times New Roman"/>
                          <a:ea typeface="Times New Roman"/>
                          <a:cs typeface="Courier"/>
                        </a:rPr>
                        <a:t>2008</a:t>
                      </a:r>
                      <a:endParaRPr lang="en-US" sz="1600">
                        <a:effectLst/>
                        <a:latin typeface="Courier"/>
                        <a:ea typeface="SimSun"/>
                        <a:cs typeface="Courier"/>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600" b="1">
                          <a:effectLst/>
                          <a:latin typeface="Times New Roman"/>
                          <a:ea typeface="Times New Roman"/>
                          <a:cs typeface="Courier"/>
                        </a:rPr>
                        <a:t>2009</a:t>
                      </a:r>
                      <a:endParaRPr lang="en-US" sz="1600">
                        <a:effectLst/>
                        <a:latin typeface="Courier"/>
                        <a:ea typeface="SimSun"/>
                        <a:cs typeface="Courier"/>
                      </a:endParaRPr>
                    </a:p>
                  </a:txBody>
                  <a:tcPr marL="9525" marR="9525" marT="9525" marB="0" anchor="ctr">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Liquidity Ratio</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algn="ctr">
                        <a:spcBef>
                          <a:spcPts val="0"/>
                        </a:spcBef>
                        <a:spcAft>
                          <a:spcPts val="0"/>
                        </a:spcAft>
                      </a:pPr>
                      <a:r>
                        <a:rPr lang="en-US" sz="1600" b="1">
                          <a:effectLst/>
                          <a:latin typeface="Times New Roman"/>
                          <a:ea typeface="Times New Roman"/>
                          <a:cs typeface="Courier"/>
                        </a:rPr>
                        <a:t> </a:t>
                      </a:r>
                      <a:endParaRPr lang="en-US" sz="1600">
                        <a:effectLst/>
                        <a:latin typeface="Courier"/>
                        <a:ea typeface="SimSun"/>
                        <a:cs typeface="Courier"/>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algn="ctr">
                        <a:spcBef>
                          <a:spcPts val="0"/>
                        </a:spcBef>
                        <a:spcAft>
                          <a:spcPts val="0"/>
                        </a:spcAft>
                      </a:pPr>
                      <a:r>
                        <a:rPr lang="en-US" sz="1600" b="1" dirty="0">
                          <a:effectLst/>
                          <a:latin typeface="Times New Roman"/>
                          <a:ea typeface="Times New Roman"/>
                          <a:cs typeface="Courier"/>
                        </a:rPr>
                        <a:t> </a:t>
                      </a:r>
                      <a:endParaRPr lang="en-US" sz="1600" dirty="0">
                        <a:effectLst/>
                        <a:latin typeface="Courier"/>
                        <a:ea typeface="SimSun"/>
                        <a:cs typeface="Courier"/>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algn="ctr">
                        <a:spcBef>
                          <a:spcPts val="0"/>
                        </a:spcBef>
                        <a:spcAft>
                          <a:spcPts val="0"/>
                        </a:spcAft>
                      </a:pPr>
                      <a:r>
                        <a:rPr lang="en-US" sz="1600" b="1" dirty="0">
                          <a:effectLst/>
                          <a:latin typeface="Times New Roman"/>
                          <a:ea typeface="Times New Roman"/>
                          <a:cs typeface="Courier"/>
                        </a:rPr>
                        <a:t> </a:t>
                      </a:r>
                      <a:endParaRPr lang="en-US" sz="1600" dirty="0">
                        <a:effectLst/>
                        <a:latin typeface="Courier"/>
                        <a:ea typeface="SimSun"/>
                        <a:cs typeface="Courier"/>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algn="ctr">
                        <a:spcBef>
                          <a:spcPts val="0"/>
                        </a:spcBef>
                        <a:spcAft>
                          <a:spcPts val="0"/>
                        </a:spcAft>
                      </a:pPr>
                      <a:r>
                        <a:rPr lang="en-US" sz="1600" b="1">
                          <a:effectLst/>
                          <a:latin typeface="Times New Roman"/>
                          <a:ea typeface="Times New Roman"/>
                          <a:cs typeface="Courier"/>
                        </a:rPr>
                        <a:t> </a:t>
                      </a:r>
                      <a:endParaRPr lang="en-US" sz="1600">
                        <a:effectLst/>
                        <a:latin typeface="Courier"/>
                        <a:ea typeface="SimSun"/>
                        <a:cs typeface="Courier"/>
                      </a:endParaRPr>
                    </a:p>
                  </a:txBody>
                  <a:tcPr marL="9525" marR="9525" marT="9525" marB="0" anchor="ctr">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Current Ratio</a:t>
                      </a:r>
                      <a:endParaRPr kumimoji="1" lang="en-US" altLang="zh-TW" sz="1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Times New Roman"/>
                          <a:cs typeface="Courier"/>
                        </a:rPr>
                        <a:t>1.65</a:t>
                      </a:r>
                      <a:endParaRPr lang="en-US" sz="1600" dirty="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1.82</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SimSun"/>
                          <a:cs typeface="Courier"/>
                        </a:rPr>
                        <a:t>2.18</a:t>
                      </a:r>
                      <a:endParaRPr lang="en-US" sz="1600" dirty="0">
                        <a:solidFill>
                          <a:schemeClr val="tx1"/>
                        </a:solidFill>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2.06</a:t>
                      </a:r>
                      <a:endParaRPr lang="en-US" sz="1600">
                        <a:solidFill>
                          <a:schemeClr val="tx1"/>
                        </a:solidFill>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Quick Ratio</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0.61</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Times New Roman"/>
                          <a:cs typeface="Courier"/>
                        </a:rPr>
                        <a:t>0.89</a:t>
                      </a:r>
                      <a:endParaRPr lang="en-US" sz="1600" dirty="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SimSun"/>
                          <a:cs typeface="Courier"/>
                        </a:rPr>
                        <a:t>1.61</a:t>
                      </a:r>
                      <a:endParaRPr lang="en-US" sz="1600" dirty="0">
                        <a:solidFill>
                          <a:schemeClr val="tx1"/>
                        </a:solidFill>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1.51</a:t>
                      </a:r>
                      <a:endParaRPr lang="en-US" sz="1600">
                        <a:solidFill>
                          <a:schemeClr val="tx1"/>
                        </a:solidFill>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Leverage Ratio</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b="1">
                          <a:solidFill>
                            <a:schemeClr val="tx1"/>
                          </a:solidFill>
                          <a:effectLst/>
                          <a:latin typeface="Times New Roman"/>
                          <a:ea typeface="Times New Roman"/>
                          <a:cs typeface="Courier"/>
                        </a:rPr>
                        <a:t> </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b="1">
                          <a:solidFill>
                            <a:schemeClr val="tx1"/>
                          </a:solidFill>
                          <a:effectLst/>
                          <a:latin typeface="Times New Roman"/>
                          <a:ea typeface="Times New Roman"/>
                          <a:cs typeface="Courier"/>
                        </a:rPr>
                        <a:t> </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b="1" dirty="0">
                          <a:solidFill>
                            <a:schemeClr val="tx1"/>
                          </a:solidFill>
                          <a:effectLst/>
                          <a:latin typeface="Times New Roman"/>
                          <a:ea typeface="Times New Roman"/>
                          <a:cs typeface="Courier"/>
                        </a:rPr>
                        <a:t> </a:t>
                      </a:r>
                      <a:endParaRPr lang="en-US" sz="1600" dirty="0">
                        <a:solidFill>
                          <a:schemeClr val="tx1"/>
                        </a:solidFill>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b="1" dirty="0">
                          <a:solidFill>
                            <a:schemeClr val="tx1"/>
                          </a:solidFill>
                          <a:effectLst/>
                          <a:latin typeface="Times New Roman"/>
                          <a:ea typeface="Times New Roman"/>
                          <a:cs typeface="Courier"/>
                        </a:rPr>
                        <a:t> </a:t>
                      </a:r>
                      <a:endParaRPr lang="en-US" sz="1600" dirty="0">
                        <a:solidFill>
                          <a:schemeClr val="tx1"/>
                        </a:solidFill>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Debt-to-Asset</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0.48</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0.45</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Times New Roman"/>
                          <a:cs typeface="Courier"/>
                        </a:rPr>
                        <a:t>0.48</a:t>
                      </a:r>
                      <a:endParaRPr lang="en-US" sz="1600" dirty="0">
                        <a:solidFill>
                          <a:schemeClr val="tx1"/>
                        </a:solidFill>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Times New Roman"/>
                          <a:cs typeface="Courier"/>
                        </a:rPr>
                        <a:t>0.49</a:t>
                      </a:r>
                      <a:endParaRPr lang="en-US" sz="1600" dirty="0">
                        <a:solidFill>
                          <a:schemeClr val="tx1"/>
                        </a:solidFill>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Debt-to-Equity</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0.96</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0.84</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1.02</a:t>
                      </a:r>
                      <a:endParaRPr lang="en-US" sz="1600">
                        <a:solidFill>
                          <a:schemeClr val="tx1"/>
                        </a:solidFill>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Times New Roman"/>
                          <a:cs typeface="Courier"/>
                        </a:rPr>
                        <a:t>1.04</a:t>
                      </a:r>
                      <a:endParaRPr lang="en-US" sz="1600" dirty="0">
                        <a:solidFill>
                          <a:schemeClr val="tx1"/>
                        </a:solidFill>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Equity Multiplier</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2.00</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1.87</a:t>
                      </a:r>
                      <a:endParaRPr lang="en-US" sz="1600">
                        <a:solidFill>
                          <a:schemeClr val="tx1"/>
                        </a:solidFill>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Times New Roman"/>
                          <a:cs typeface="Courier"/>
                        </a:rPr>
                        <a:t>2.10</a:t>
                      </a:r>
                      <a:endParaRPr lang="en-US" sz="1600">
                        <a:solidFill>
                          <a:schemeClr val="tx1"/>
                        </a:solidFill>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Times New Roman"/>
                          <a:cs typeface="Courier"/>
                        </a:rPr>
                        <a:t>2.12</a:t>
                      </a:r>
                      <a:endParaRPr lang="en-US" sz="1600" dirty="0">
                        <a:solidFill>
                          <a:schemeClr val="tx1"/>
                        </a:solidFill>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Times Interest Paid</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cap="flat">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SimSun"/>
                          <a:cs typeface="Courier"/>
                        </a:rPr>
                        <a:t>27.78</a:t>
                      </a:r>
                      <a:endParaRPr lang="en-US" sz="1600">
                        <a:solidFill>
                          <a:schemeClr val="tx1"/>
                        </a:solidFill>
                        <a:effectLst/>
                        <a:latin typeface="Courier"/>
                        <a:ea typeface="SimSun"/>
                        <a:cs typeface="Courier"/>
                      </a:endParaRPr>
                    </a:p>
                  </a:txBody>
                  <a:tcPr marL="9525" marR="9525" marT="9525" marB="0" anchor="ctr">
                    <a:lnL>
                      <a:noFill/>
                    </a:lnL>
                    <a:lnR>
                      <a:noFill/>
                    </a:lnR>
                    <a:lnT>
                      <a:noFill/>
                    </a:lnT>
                    <a:lnB cap="flat">
                      <a:noFill/>
                    </a:lnB>
                    <a:lnTlToBr>
                      <a:noFill/>
                    </a:lnTlToBr>
                    <a:lnBlToTr>
                      <a:noFill/>
                    </a:lnBlToTr>
                    <a:noFill/>
                  </a:tcPr>
                </a:tc>
                <a:tc>
                  <a:txBody>
                    <a:bodyPr/>
                    <a:lstStyle/>
                    <a:p>
                      <a:pPr marL="0" marR="0" algn="ctr">
                        <a:spcBef>
                          <a:spcPts val="0"/>
                        </a:spcBef>
                        <a:spcAft>
                          <a:spcPts val="0"/>
                        </a:spcAft>
                      </a:pPr>
                      <a:r>
                        <a:rPr lang="en-US" sz="1600">
                          <a:solidFill>
                            <a:schemeClr val="tx1"/>
                          </a:solidFill>
                          <a:effectLst/>
                          <a:latin typeface="Times New Roman"/>
                          <a:ea typeface="SimSun"/>
                          <a:cs typeface="Courier"/>
                        </a:rPr>
                        <a:t>30.39</a:t>
                      </a:r>
                      <a:endParaRPr lang="en-US" sz="1600">
                        <a:solidFill>
                          <a:schemeClr val="tx1"/>
                        </a:solidFill>
                        <a:effectLst/>
                        <a:latin typeface="Courier"/>
                        <a:ea typeface="SimSun"/>
                        <a:cs typeface="Courier"/>
                      </a:endParaRPr>
                    </a:p>
                  </a:txBody>
                  <a:tcPr marL="9525" marR="9525" marT="9525" marB="0" anchor="ctr">
                    <a:lnL>
                      <a:noFill/>
                    </a:lnL>
                    <a:lnR>
                      <a:noFill/>
                    </a:lnR>
                    <a:lnT>
                      <a:noFill/>
                    </a:lnT>
                    <a:lnB cap="flat">
                      <a:noFill/>
                    </a:lnB>
                    <a:lnTlToBr>
                      <a:noFill/>
                    </a:lnTlToBr>
                    <a:lnBlToTr>
                      <a:noFill/>
                    </a:lnBlToTr>
                    <a:noFill/>
                  </a:tcPr>
                </a:tc>
                <a:tc>
                  <a:txBody>
                    <a:bodyPr/>
                    <a:lstStyle/>
                    <a:p>
                      <a:pPr marL="0" marR="76200" algn="ctr">
                        <a:spcBef>
                          <a:spcPts val="0"/>
                        </a:spcBef>
                        <a:spcAft>
                          <a:spcPts val="0"/>
                        </a:spcAft>
                      </a:pPr>
                      <a:r>
                        <a:rPr lang="en-US" sz="1600">
                          <a:solidFill>
                            <a:schemeClr val="tx1"/>
                          </a:solidFill>
                          <a:effectLst/>
                          <a:latin typeface="Times New Roman"/>
                          <a:ea typeface="SimSun"/>
                          <a:cs typeface="Courier"/>
                        </a:rPr>
                        <a:t>26.49</a:t>
                      </a:r>
                      <a:endParaRPr lang="en-US" sz="1600">
                        <a:solidFill>
                          <a:schemeClr val="tx1"/>
                        </a:solidFill>
                        <a:effectLst/>
                        <a:latin typeface="Courier"/>
                        <a:ea typeface="SimSun"/>
                        <a:cs typeface="Courier"/>
                      </a:endParaRPr>
                    </a:p>
                  </a:txBody>
                  <a:tcPr marL="0" marR="0" marT="0" marB="0" anchor="ctr">
                    <a:lnL>
                      <a:noFill/>
                    </a:lnL>
                    <a:lnR>
                      <a:noFill/>
                    </a:lnR>
                    <a:lnT>
                      <a:noFill/>
                    </a:lnT>
                    <a:lnB cap="flat">
                      <a:noFill/>
                    </a:lnB>
                    <a:lnTlToBr>
                      <a:noFill/>
                    </a:lnTlToBr>
                    <a:lnBlToTr>
                      <a:noFill/>
                    </a:lnBlToTr>
                    <a:noFill/>
                  </a:tcPr>
                </a:tc>
                <a:tc>
                  <a:txBody>
                    <a:bodyPr/>
                    <a:lstStyle/>
                    <a:p>
                      <a:pPr marL="0" marR="0" algn="ctr">
                        <a:spcBef>
                          <a:spcPts val="0"/>
                        </a:spcBef>
                        <a:spcAft>
                          <a:spcPts val="0"/>
                        </a:spcAft>
                      </a:pPr>
                      <a:r>
                        <a:rPr lang="en-US" sz="1600" dirty="0">
                          <a:solidFill>
                            <a:schemeClr val="tx1"/>
                          </a:solidFill>
                          <a:effectLst/>
                          <a:latin typeface="Times New Roman"/>
                          <a:ea typeface="SimSun"/>
                          <a:cs typeface="Courier"/>
                        </a:rPr>
                        <a:t>27.16</a:t>
                      </a:r>
                      <a:endParaRPr lang="en-US" sz="1600" dirty="0">
                        <a:solidFill>
                          <a:schemeClr val="tx1"/>
                        </a:solidFill>
                        <a:effectLst/>
                        <a:latin typeface="Courier"/>
                        <a:ea typeface="SimSun"/>
                        <a:cs typeface="Courier"/>
                      </a:endParaRPr>
                    </a:p>
                  </a:txBody>
                  <a:tcPr marL="9525" marR="9525" marT="9525" marB="0" anchor="ctr">
                    <a:lnL>
                      <a:noFill/>
                    </a:lnL>
                    <a:lnR cap="flat">
                      <a:noFill/>
                    </a:lnR>
                    <a:lnT>
                      <a:noFill/>
                    </a:lnT>
                    <a:lnB cap="flat">
                      <a:noFill/>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174868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79388" y="188913"/>
            <a:ext cx="8540750" cy="503237"/>
          </a:xfrm>
        </p:spPr>
        <p:txBody>
          <a:bodyPr/>
          <a:lstStyle/>
          <a:p>
            <a:pPr algn="l"/>
            <a:r>
              <a:rPr lang="en-US" altLang="zh-TW" sz="2800"/>
              <a:t>Static determination of financial ratios</a:t>
            </a:r>
          </a:p>
        </p:txBody>
      </p:sp>
      <p:sp>
        <p:nvSpPr>
          <p:cNvPr id="33795" name="Rectangle 3"/>
          <p:cNvSpPr>
            <a:spLocks noGrp="1" noRot="1" noChangeArrowheads="1"/>
          </p:cNvSpPr>
          <p:nvPr>
            <p:ph type="body" idx="1"/>
          </p:nvPr>
        </p:nvSpPr>
        <p:spPr>
          <a:xfrm>
            <a:off x="179388" y="836613"/>
            <a:ext cx="8496300" cy="504825"/>
          </a:xfrm>
        </p:spPr>
        <p:txBody>
          <a:bodyPr/>
          <a:lstStyle/>
          <a:p>
            <a:pPr>
              <a:lnSpc>
                <a:spcPct val="90000"/>
              </a:lnSpc>
              <a:buFont typeface="Wingdings" pitchFamily="2" charset="2"/>
              <a:buNone/>
            </a:pPr>
            <a:r>
              <a:rPr lang="en-US" altLang="zh-TW" sz="2000" b="1"/>
              <a:t>Table 2.5: Company ratios period 2003-2004 (Continued)</a:t>
            </a:r>
          </a:p>
        </p:txBody>
      </p:sp>
      <p:graphicFrame>
        <p:nvGraphicFramePr>
          <p:cNvPr id="33805" name="Object 13"/>
          <p:cNvGraphicFramePr>
            <a:graphicFrameLocks noChangeAspect="1"/>
          </p:cNvGraphicFramePr>
          <p:nvPr/>
        </p:nvGraphicFramePr>
        <p:xfrm>
          <a:off x="3348038" y="2276475"/>
          <a:ext cx="1323975" cy="390525"/>
        </p:xfrm>
        <a:graphic>
          <a:graphicData uri="http://schemas.openxmlformats.org/presentationml/2006/ole">
            <mc:AlternateContent xmlns:mc="http://schemas.openxmlformats.org/markup-compatibility/2006">
              <mc:Choice xmlns:v="urn:schemas-microsoft-com:vml" Requires="v">
                <p:oleObj spid="_x0000_s2283" name="Equation" r:id="rId3" imgW="1320227" imgH="393529" progId="Equation.DSMT4">
                  <p:embed/>
                </p:oleObj>
              </mc:Choice>
              <mc:Fallback>
                <p:oleObj name="Equation" r:id="rId3" imgW="1320227"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276475"/>
                        <a:ext cx="13239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4" name="Object 12"/>
          <p:cNvGraphicFramePr>
            <a:graphicFrameLocks noChangeAspect="1"/>
          </p:cNvGraphicFramePr>
          <p:nvPr/>
        </p:nvGraphicFramePr>
        <p:xfrm>
          <a:off x="3348038" y="2708275"/>
          <a:ext cx="1304925" cy="428625"/>
        </p:xfrm>
        <a:graphic>
          <a:graphicData uri="http://schemas.openxmlformats.org/presentationml/2006/ole">
            <mc:AlternateContent xmlns:mc="http://schemas.openxmlformats.org/markup-compatibility/2006">
              <mc:Choice xmlns:v="urn:schemas-microsoft-com:vml" Requires="v">
                <p:oleObj spid="_x0000_s2284" name="Equation" r:id="rId5" imgW="1307532" imgH="431613" progId="Equation.DSMT4">
                  <p:embed/>
                </p:oleObj>
              </mc:Choice>
              <mc:Fallback>
                <p:oleObj name="Equation" r:id="rId5" imgW="1307532"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708275"/>
                        <a:ext cx="13049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3" name="Object 11"/>
          <p:cNvGraphicFramePr>
            <a:graphicFrameLocks noChangeAspect="1"/>
          </p:cNvGraphicFramePr>
          <p:nvPr/>
        </p:nvGraphicFramePr>
        <p:xfrm>
          <a:off x="3376613" y="3141663"/>
          <a:ext cx="1266825" cy="419100"/>
        </p:xfrm>
        <a:graphic>
          <a:graphicData uri="http://schemas.openxmlformats.org/presentationml/2006/ole">
            <mc:AlternateContent xmlns:mc="http://schemas.openxmlformats.org/markup-compatibility/2006">
              <mc:Choice xmlns:v="urn:schemas-microsoft-com:vml" Requires="v">
                <p:oleObj spid="_x0000_s2285" name="Equation" r:id="rId7" imgW="1270000" imgH="419100" progId="Equation.DSMT4">
                  <p:embed/>
                </p:oleObj>
              </mc:Choice>
              <mc:Fallback>
                <p:oleObj name="Equation" r:id="rId7" imgW="12700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6613" y="3141663"/>
                        <a:ext cx="12668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2" name="Object 10"/>
          <p:cNvGraphicFramePr>
            <a:graphicFrameLocks noChangeAspect="1"/>
          </p:cNvGraphicFramePr>
          <p:nvPr/>
        </p:nvGraphicFramePr>
        <p:xfrm>
          <a:off x="3563938" y="3500438"/>
          <a:ext cx="847725" cy="428625"/>
        </p:xfrm>
        <a:graphic>
          <a:graphicData uri="http://schemas.openxmlformats.org/presentationml/2006/ole">
            <mc:AlternateContent xmlns:mc="http://schemas.openxmlformats.org/markup-compatibility/2006">
              <mc:Choice xmlns:v="urn:schemas-microsoft-com:vml" Requires="v">
                <p:oleObj spid="_x0000_s2286" name="Equation" r:id="rId9" imgW="850531" imgH="431613" progId="Equation.DSMT4">
                  <p:embed/>
                </p:oleObj>
              </mc:Choice>
              <mc:Fallback>
                <p:oleObj name="Equation" r:id="rId9" imgW="850531" imgH="43161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938" y="3500438"/>
                        <a:ext cx="8477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1" name="Object 9"/>
          <p:cNvGraphicFramePr>
            <a:graphicFrameLocks noChangeAspect="1"/>
          </p:cNvGraphicFramePr>
          <p:nvPr/>
        </p:nvGraphicFramePr>
        <p:xfrm>
          <a:off x="3563938" y="3860800"/>
          <a:ext cx="800100" cy="428625"/>
        </p:xfrm>
        <a:graphic>
          <a:graphicData uri="http://schemas.openxmlformats.org/presentationml/2006/ole">
            <mc:AlternateContent xmlns:mc="http://schemas.openxmlformats.org/markup-compatibility/2006">
              <mc:Choice xmlns:v="urn:schemas-microsoft-com:vml" Requires="v">
                <p:oleObj spid="_x0000_s2287" name="Equation" r:id="rId11" imgW="799753" imgH="431613" progId="Equation.DSMT4">
                  <p:embed/>
                </p:oleObj>
              </mc:Choice>
              <mc:Fallback>
                <p:oleObj name="Equation" r:id="rId11" imgW="799753" imgH="43161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3938" y="3860800"/>
                        <a:ext cx="8001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0" name="Object 8"/>
          <p:cNvGraphicFramePr>
            <a:graphicFrameLocks noChangeAspect="1"/>
          </p:cNvGraphicFramePr>
          <p:nvPr/>
        </p:nvGraphicFramePr>
        <p:xfrm>
          <a:off x="3563938" y="4365625"/>
          <a:ext cx="771525" cy="390525"/>
        </p:xfrm>
        <a:graphic>
          <a:graphicData uri="http://schemas.openxmlformats.org/presentationml/2006/ole">
            <mc:AlternateContent xmlns:mc="http://schemas.openxmlformats.org/markup-compatibility/2006">
              <mc:Choice xmlns:v="urn:schemas-microsoft-com:vml" Requires="v">
                <p:oleObj spid="_x0000_s2288" name="Equation" r:id="rId13" imgW="774364" imgH="393529" progId="Equation.DSMT4">
                  <p:embed/>
                </p:oleObj>
              </mc:Choice>
              <mc:Fallback>
                <p:oleObj name="Equation" r:id="rId13" imgW="774364" imgH="3935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63938" y="4365625"/>
                        <a:ext cx="7715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nvGraphicFramePr>
        <p:xfrm>
          <a:off x="3563938" y="4724400"/>
          <a:ext cx="800100" cy="428625"/>
        </p:xfrm>
        <a:graphic>
          <a:graphicData uri="http://schemas.openxmlformats.org/presentationml/2006/ole">
            <mc:AlternateContent xmlns:mc="http://schemas.openxmlformats.org/markup-compatibility/2006">
              <mc:Choice xmlns:v="urn:schemas-microsoft-com:vml" Requires="v">
                <p:oleObj spid="_x0000_s2289" name="Equation" r:id="rId15" imgW="799753" imgH="431613" progId="Equation.DSMT4">
                  <p:embed/>
                </p:oleObj>
              </mc:Choice>
              <mc:Fallback>
                <p:oleObj name="Equation" r:id="rId15" imgW="799753" imgH="431613"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63938" y="4724400"/>
                        <a:ext cx="8001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6"/>
          <p:cNvGraphicFramePr>
            <a:graphicFrameLocks noChangeAspect="1"/>
          </p:cNvGraphicFramePr>
          <p:nvPr/>
        </p:nvGraphicFramePr>
        <p:xfrm>
          <a:off x="3563938" y="5157788"/>
          <a:ext cx="809625" cy="428625"/>
        </p:xfrm>
        <a:graphic>
          <a:graphicData uri="http://schemas.openxmlformats.org/presentationml/2006/ole">
            <mc:AlternateContent xmlns:mc="http://schemas.openxmlformats.org/markup-compatibility/2006">
              <mc:Choice xmlns:v="urn:schemas-microsoft-com:vml" Requires="v">
                <p:oleObj spid="_x0000_s2290" name="Equation" r:id="rId17" imgW="812447" imgH="431613" progId="Equation.DSMT4">
                  <p:embed/>
                </p:oleObj>
              </mc:Choice>
              <mc:Fallback>
                <p:oleObj name="Equation" r:id="rId17" imgW="812447" imgH="431613"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63938" y="5157788"/>
                        <a:ext cx="8096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5"/>
          <p:cNvGraphicFramePr>
            <a:graphicFrameLocks noChangeAspect="1"/>
          </p:cNvGraphicFramePr>
          <p:nvPr/>
        </p:nvGraphicFramePr>
        <p:xfrm>
          <a:off x="3348038" y="5876925"/>
          <a:ext cx="1552575" cy="428625"/>
        </p:xfrm>
        <a:graphic>
          <a:graphicData uri="http://schemas.openxmlformats.org/presentationml/2006/ole">
            <mc:AlternateContent xmlns:mc="http://schemas.openxmlformats.org/markup-compatibility/2006">
              <mc:Choice xmlns:v="urn:schemas-microsoft-com:vml" Requires="v">
                <p:oleObj spid="_x0000_s2291" name="Equation" r:id="rId19" imgW="1548728" imgH="431613" progId="Equation.DSMT4">
                  <p:embed/>
                </p:oleObj>
              </mc:Choice>
              <mc:Fallback>
                <p:oleObj name="Equation" r:id="rId19" imgW="1548728" imgH="431613"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48038" y="5876925"/>
                        <a:ext cx="15525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4"/>
          <p:cNvGraphicFramePr>
            <a:graphicFrameLocks noChangeAspect="1"/>
          </p:cNvGraphicFramePr>
          <p:nvPr/>
        </p:nvGraphicFramePr>
        <p:xfrm>
          <a:off x="3348038" y="6237288"/>
          <a:ext cx="1552575" cy="428625"/>
        </p:xfrm>
        <a:graphic>
          <a:graphicData uri="http://schemas.openxmlformats.org/presentationml/2006/ole">
            <mc:AlternateContent xmlns:mc="http://schemas.openxmlformats.org/markup-compatibility/2006">
              <mc:Choice xmlns:v="urn:schemas-microsoft-com:vml" Requires="v">
                <p:oleObj spid="_x0000_s2292" name="Equation" r:id="rId21" imgW="1548728" imgH="431613" progId="Equation.DSMT4">
                  <p:embed/>
                </p:oleObj>
              </mc:Choice>
              <mc:Fallback>
                <p:oleObj name="Equation" r:id="rId21" imgW="1548728" imgH="431613"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48038" y="6237288"/>
                        <a:ext cx="15525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23" name="Rectangle 31"/>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30" name="Rectangle 38"/>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37" name="Rectangle 45"/>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44" name="Rectangle 52"/>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51" name="Rectangle 59"/>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64" name="Rectangle 72"/>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71" name="Rectangle 79"/>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78" name="Rectangle 86"/>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91" name="Rectangle 99"/>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898" name="Rectangle 106"/>
          <p:cNvSpPr>
            <a:spLocks noChangeArrowheads="1"/>
          </p:cNvSpPr>
          <p:nvPr/>
        </p:nvSpPr>
        <p:spPr bwMode="auto">
          <a:xfrm>
            <a:off x="827088" y="-330200"/>
            <a:ext cx="1714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036" name="Group 244"/>
          <p:cNvGraphicFramePr>
            <a:graphicFrameLocks noGrp="1"/>
          </p:cNvGraphicFramePr>
          <p:nvPr>
            <p:extLst>
              <p:ext uri="{D42A27DB-BD31-4B8C-83A1-F6EECF244321}">
                <p14:modId xmlns:p14="http://schemas.microsoft.com/office/powerpoint/2010/main" val="738321772"/>
              </p:ext>
            </p:extLst>
          </p:nvPr>
        </p:nvGraphicFramePr>
        <p:xfrm>
          <a:off x="323850" y="1268413"/>
          <a:ext cx="8497888" cy="5400678"/>
        </p:xfrm>
        <a:graphic>
          <a:graphicData uri="http://schemas.openxmlformats.org/drawingml/2006/table">
            <a:tbl>
              <a:tblPr/>
              <a:tblGrid>
                <a:gridCol w="2425700"/>
                <a:gridCol w="2495550"/>
                <a:gridCol w="915988"/>
                <a:gridCol w="912812"/>
                <a:gridCol w="915988"/>
                <a:gridCol w="831850"/>
              </a:tblGrid>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Times New Roman" pitchFamily="18" charset="0"/>
                          <a:ea typeface="Times New Roman" pitchFamily="18" charset="0"/>
                          <a:cs typeface="Courier" pitchFamily="49" charset="0"/>
                        </a:rPr>
                        <a:t>Ratio Classification</a:t>
                      </a:r>
                      <a:endParaRPr kumimoji="1" lang="en-US" altLang="zh-TW" sz="1400" b="0" i="0" u="none" strike="noStrike" cap="none" normalizeH="0" baseline="0" dirty="0" smtClean="0">
                        <a:ln>
                          <a:noFill/>
                        </a:ln>
                        <a:solidFill>
                          <a:schemeClr val="tx1"/>
                        </a:solidFill>
                        <a:effectLst/>
                        <a:latin typeface="Arial" charset="0"/>
                        <a:ea typeface="Times New Roman" pitchFamily="18" charset="0"/>
                        <a:cs typeface="Courier" pitchFamily="49"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Formula</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Times New Roman" pitchFamily="18" charset="0"/>
                          <a:cs typeface="Courier" pitchFamily="49" charset="0"/>
                        </a:rPr>
                        <a:t>J&amp;J</a:t>
                      </a:r>
                      <a:endParaRPr kumimoji="1" lang="en-US" altLang="zh-TW" sz="1400" b="0" i="0" u="none" strike="noStrike" cap="none" normalizeH="0" baseline="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Times New Roman" pitchFamily="18" charset="0"/>
                          <a:cs typeface="Courier" pitchFamily="49" charset="0"/>
                        </a:rPr>
                        <a:t>Industry</a:t>
                      </a:r>
                      <a:endParaRPr kumimoji="1" lang="en-US" altLang="zh-TW" sz="1400" b="0" i="0" u="none" strike="noStrike" cap="none" normalizeH="0" baseline="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38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Times New Roman" pitchFamily="18" charset="0"/>
                          <a:ea typeface="Times New Roman" pitchFamily="18" charset="0"/>
                          <a:cs typeface="Courier" pitchFamily="49" charset="0"/>
                        </a:rPr>
                        <a:t>2008</a:t>
                      </a:r>
                      <a:endParaRPr kumimoji="1" lang="en-US" altLang="zh-TW" sz="1400" b="0" i="0" u="none" strike="noStrike" cap="none" normalizeH="0" baseline="0" dirty="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Times New Roman" pitchFamily="18" charset="0"/>
                          <a:ea typeface="Times New Roman" pitchFamily="18" charset="0"/>
                          <a:cs typeface="Courier" pitchFamily="49" charset="0"/>
                        </a:rPr>
                        <a:t>2009</a:t>
                      </a:r>
                      <a:endParaRPr kumimoji="1" lang="en-US" altLang="zh-TW" sz="1400" b="0" i="0" u="none" strike="noStrike" cap="none" normalizeH="0" baseline="0" dirty="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Times New Roman" pitchFamily="18" charset="0"/>
                          <a:ea typeface="Times New Roman" pitchFamily="18" charset="0"/>
                          <a:cs typeface="Courier" pitchFamily="49" charset="0"/>
                        </a:rPr>
                        <a:t>2008</a:t>
                      </a:r>
                      <a:endParaRPr kumimoji="1" lang="en-US" altLang="zh-TW" sz="1400" b="0" i="0" u="none" strike="noStrike" cap="none" normalizeH="0" baseline="0" dirty="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Times New Roman" pitchFamily="18" charset="0"/>
                          <a:cs typeface="Courier" pitchFamily="49" charset="0"/>
                        </a:rPr>
                        <a:t>2009</a:t>
                      </a:r>
                      <a:endParaRPr kumimoji="1" lang="en-US" altLang="zh-TW" sz="1400" b="0" i="0" u="none" strike="noStrike" cap="none" normalizeH="0" baseline="0" smtClean="0">
                        <a:ln>
                          <a:noFill/>
                        </a:ln>
                        <a:solidFill>
                          <a:schemeClr val="tx1"/>
                        </a:solidFill>
                        <a:effectLst/>
                        <a:latin typeface="Arial" charset="0"/>
                        <a:ea typeface="Times New Roman" pitchFamily="18" charset="0"/>
                        <a:cs typeface="Courier" pitchFamily="49"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Activity Ratios</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Average collection period</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54.11</a:t>
                      </a:r>
                      <a:endParaRPr lang="en-US" sz="1200" dirty="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56.32</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72.73</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73.14</a:t>
                      </a:r>
                      <a:endParaRPr lang="en-US" sz="120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Accounts receivable Turnover</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6.65</a:t>
                      </a:r>
                      <a:endParaRPr lang="en-US" sz="1200" dirty="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6.39</a:t>
                      </a:r>
                      <a:endParaRPr lang="en-US" sz="1200" dirty="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5.81</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5.88</a:t>
                      </a:r>
                      <a:endParaRPr lang="en-US" sz="120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Inventory Turnover</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3.09</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3.04</a:t>
                      </a:r>
                      <a:endParaRPr lang="en-US" sz="1200" dirty="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2.40</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2.38</a:t>
                      </a:r>
                      <a:endParaRPr lang="en-US" sz="120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Fixed Asset Turnover</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1.26</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1.12</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3.82</a:t>
                      </a:r>
                      <a:endParaRPr lang="en-US" sz="1200" dirty="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3.82</a:t>
                      </a:r>
                      <a:endParaRPr lang="en-US" sz="120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Total Asset Turnover</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0.75</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0.65</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SimSun"/>
                          <a:cs typeface="Courier"/>
                        </a:rPr>
                        <a:t>0.67</a:t>
                      </a:r>
                      <a:endParaRPr lang="en-US" sz="1200" dirty="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0.71</a:t>
                      </a:r>
                      <a:endParaRPr lang="en-US" sz="120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Profitability Ratios</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a:effectLst/>
                          <a:latin typeface="Times New Roman"/>
                          <a:ea typeface="Times New Roman"/>
                          <a:cs typeface="Courier"/>
                        </a:rPr>
                        <a:t> </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a:effectLst/>
                          <a:latin typeface="Times New Roman"/>
                          <a:ea typeface="Times New Roman"/>
                          <a:cs typeface="Courier"/>
                        </a:rPr>
                        <a:t> </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dirty="0">
                          <a:effectLst/>
                          <a:latin typeface="Times New Roman"/>
                          <a:ea typeface="Times New Roman"/>
                          <a:cs typeface="Courier"/>
                        </a:rPr>
                        <a:t> </a:t>
                      </a:r>
                      <a:endParaRPr lang="en-US" sz="1200" dirty="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dirty="0">
                          <a:effectLst/>
                          <a:latin typeface="Times New Roman"/>
                          <a:ea typeface="Times New Roman"/>
                          <a:cs typeface="Courier"/>
                        </a:rPr>
                        <a:t> </a:t>
                      </a:r>
                      <a:endParaRPr lang="en-US" sz="1200" dirty="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Times New Roman" pitchFamily="18" charset="0"/>
                          <a:cs typeface="Courier" pitchFamily="49" charset="0"/>
                        </a:rPr>
                        <a:t>Profit margin</a:t>
                      </a:r>
                      <a:endParaRPr kumimoji="1" lang="en-US" altLang="zh-TW" sz="1400" b="0" i="0" u="none" strike="noStrike" cap="none" normalizeH="0" baseline="0" smtClean="0">
                        <a:ln>
                          <a:noFill/>
                        </a:ln>
                        <a:solidFill>
                          <a:schemeClr val="tx1"/>
                        </a:solidFill>
                        <a:effectLst/>
                        <a:latin typeface="Arial" charset="0"/>
                        <a:ea typeface="Times New Roman" pitchFamily="18" charset="0"/>
                        <a:cs typeface="Courier" pitchFamily="49"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20.30%</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19.80%</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19.47%</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19.43%</a:t>
                      </a:r>
                      <a:endParaRPr lang="en-US" sz="1200" dirty="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Return on assets</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15.25%</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12.95%</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12.41%</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12.38%</a:t>
                      </a:r>
                      <a:endParaRPr lang="en-US" sz="1200" dirty="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Return on equity</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30.20%</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26.40%</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Times New Roman"/>
                          <a:cs typeface="Courier"/>
                        </a:rPr>
                        <a:t>25.07%</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Times New Roman"/>
                          <a:cs typeface="Courier"/>
                        </a:rPr>
                        <a:t>24.51%</a:t>
                      </a:r>
                      <a:endParaRPr lang="en-US" sz="1200" dirty="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Market value</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a:effectLst/>
                          <a:latin typeface="Times New Roman"/>
                          <a:ea typeface="Times New Roman"/>
                          <a:cs typeface="Courier"/>
                        </a:rPr>
                        <a:t> </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a:effectLst/>
                          <a:latin typeface="Times New Roman"/>
                          <a:ea typeface="Times New Roman"/>
                          <a:cs typeface="Courier"/>
                        </a:rPr>
                        <a:t> </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a:effectLst/>
                          <a:latin typeface="Times New Roman"/>
                          <a:ea typeface="Times New Roman"/>
                          <a:cs typeface="Courier"/>
                        </a:rPr>
                        <a:t> </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b="1" dirty="0">
                          <a:effectLst/>
                          <a:latin typeface="Times New Roman"/>
                          <a:ea typeface="Times New Roman"/>
                          <a:cs typeface="Courier"/>
                        </a:rPr>
                        <a:t> </a:t>
                      </a:r>
                      <a:endParaRPr lang="en-US" sz="1200" dirty="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Price/earnings</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12.95</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14.47</a:t>
                      </a:r>
                      <a:endParaRPr lang="en-US" sz="1200">
                        <a:effectLst/>
                        <a:latin typeface="Courier"/>
                        <a:ea typeface="SimSun"/>
                        <a:cs typeface="Courier"/>
                      </a:endParaRPr>
                    </a:p>
                  </a:txBody>
                  <a:tcPr marL="9525" marR="9525" marT="9525"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17.32</a:t>
                      </a:r>
                      <a:endParaRPr lang="en-US" sz="1200">
                        <a:effectLst/>
                        <a:latin typeface="Courier"/>
                        <a:ea typeface="SimSun"/>
                        <a:cs typeface="Courier"/>
                      </a:endParaRPr>
                    </a:p>
                  </a:txBody>
                  <a:tcPr marL="0" marR="0" marT="0" marB="0" anchor="ctr">
                    <a:lnL>
                      <a:noFill/>
                    </a:lnL>
                    <a:lnR>
                      <a:noFill/>
                    </a:lnR>
                    <a:lnT>
                      <a:noFill/>
                    </a:lnT>
                    <a:lnB>
                      <a:noFill/>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SimSun"/>
                          <a:cs typeface="Courier"/>
                        </a:rPr>
                        <a:t>20.99</a:t>
                      </a:r>
                      <a:endParaRPr lang="en-US" sz="1200" dirty="0">
                        <a:effectLst/>
                        <a:latin typeface="Courier"/>
                        <a:ea typeface="SimSun"/>
                        <a:cs typeface="Courier"/>
                      </a:endParaRPr>
                    </a:p>
                  </a:txBody>
                  <a:tcPr marL="9525" marR="9525" marT="9525" marB="0" anchor="ctr">
                    <a:lnL>
                      <a:noFill/>
                    </a:lnL>
                    <a:lnR cap="flat">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Price-to-book-value</a:t>
                      </a:r>
                      <a:endParaRPr kumimoji="1" lang="en-US" altLang="zh-TW" sz="14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4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3.90</a:t>
                      </a:r>
                      <a:endParaRPr lang="en-US" sz="1200">
                        <a:effectLst/>
                        <a:latin typeface="Courier"/>
                        <a:ea typeface="SimSun"/>
                        <a:cs typeface="Courier"/>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3.51</a:t>
                      </a:r>
                      <a:endParaRPr lang="en-US" sz="1200">
                        <a:effectLst/>
                        <a:latin typeface="Courier"/>
                        <a:ea typeface="SimSun"/>
                        <a:cs typeface="Courier"/>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a:effectLst/>
                          <a:latin typeface="Times New Roman"/>
                          <a:ea typeface="SimSun"/>
                          <a:cs typeface="Courier"/>
                        </a:rPr>
                        <a:t>3.63</a:t>
                      </a:r>
                      <a:endParaRPr lang="en-US" sz="1200">
                        <a:effectLst/>
                        <a:latin typeface="Courier"/>
                        <a:ea typeface="SimSun"/>
                        <a:cs typeface="Courier"/>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200" dirty="0">
                          <a:effectLst/>
                          <a:latin typeface="Times New Roman"/>
                          <a:ea typeface="SimSun"/>
                          <a:cs typeface="Courier"/>
                        </a:rPr>
                        <a:t>4.27</a:t>
                      </a:r>
                      <a:endParaRPr lang="en-US" sz="1200" dirty="0">
                        <a:effectLst/>
                        <a:latin typeface="Courier"/>
                        <a:ea typeface="SimSun"/>
                        <a:cs typeface="Courier"/>
                      </a:endParaRPr>
                    </a:p>
                  </a:txBody>
                  <a:tcPr marL="9525" marR="9525" marT="9525" marB="0" anchor="ctr">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422540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None/>
            </a:pPr>
            <a:r>
              <a:rPr lang="en-US" altLang="zh-TW" dirty="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pPr marL="0" indent="0">
              <a:buNone/>
              <a:tabLst>
                <a:tab pos="4064000" algn="ctr"/>
                <a:tab pos="8107363" algn="r"/>
              </a:tabLst>
            </a:pPr>
            <a:r>
              <a:rPr lang="en-US" dirty="0" smtClean="0"/>
              <a:t>	</a:t>
            </a:r>
            <a:r>
              <a:rPr lang="en-US" spc="-15" dirty="0" err="1" smtClean="0">
                <a:latin typeface="Cambria Math"/>
                <a:ea typeface="SimSun"/>
                <a:cs typeface="Times New Roman"/>
              </a:rPr>
              <a:t>Y</a:t>
            </a:r>
            <a:r>
              <a:rPr lang="en-US" spc="-15" baseline="-25000" dirty="0" err="1" smtClean="0">
                <a:latin typeface="Cambria Math"/>
                <a:ea typeface="SimSun"/>
                <a:cs typeface="Times New Roman"/>
              </a:rPr>
              <a:t>j</a:t>
            </a:r>
            <a:r>
              <a:rPr lang="en-US" spc="-15" baseline="-25000" dirty="0" err="1">
                <a:latin typeface="Cambria Math"/>
                <a:ea typeface="SimSun"/>
                <a:cs typeface="Times New Roman"/>
              </a:rPr>
              <a:t>,t</a:t>
            </a:r>
            <a:r>
              <a:rPr lang="en-US" spc="-15" dirty="0">
                <a:latin typeface="Cambria Math"/>
                <a:ea typeface="SimSun"/>
                <a:cs typeface="Times New Roman"/>
              </a:rPr>
              <a:t>=Y</a:t>
            </a:r>
            <a:r>
              <a:rPr lang="en-US" spc="-15" baseline="-25000" dirty="0">
                <a:latin typeface="Cambria Math"/>
                <a:ea typeface="SimSun"/>
                <a:cs typeface="Times New Roman"/>
              </a:rPr>
              <a:t>j,t</a:t>
            </a:r>
            <a:r>
              <a:rPr lang="en-US" spc="-15" dirty="0">
                <a:latin typeface="Cambria Math"/>
                <a:ea typeface="SimSun"/>
                <a:cs typeface="Times New Roman"/>
              </a:rPr>
              <a:t>-1+δ</a:t>
            </a:r>
            <a:r>
              <a:rPr lang="en-US" spc="-15" baseline="-25000" dirty="0">
                <a:latin typeface="Cambria Math"/>
                <a:ea typeface="SimSun"/>
                <a:cs typeface="Times New Roman"/>
              </a:rPr>
              <a:t>j</a:t>
            </a:r>
            <a:r>
              <a:rPr lang="en-US" spc="-15" dirty="0">
                <a:latin typeface="Cambria Math"/>
                <a:ea typeface="SimSun"/>
                <a:cs typeface="Times New Roman"/>
              </a:rPr>
              <a:t>(</a:t>
            </a:r>
            <a:r>
              <a:rPr lang="en-US" spc="-15" dirty="0" err="1">
                <a:latin typeface="Cambria Math"/>
                <a:ea typeface="SimSun"/>
                <a:cs typeface="Times New Roman"/>
              </a:rPr>
              <a:t>Y</a:t>
            </a:r>
            <a:r>
              <a:rPr lang="en-US" spc="-15" baseline="-25000" dirty="0" err="1">
                <a:latin typeface="Cambria Math"/>
                <a:ea typeface="SimSun"/>
                <a:cs typeface="Times New Roman"/>
              </a:rPr>
              <a:t>j,t</a:t>
            </a:r>
            <a:r>
              <a:rPr lang="en-US" spc="-15" dirty="0">
                <a:latin typeface="Cambria Math"/>
                <a:ea typeface="SimSun"/>
                <a:cs typeface="Times New Roman"/>
              </a:rPr>
              <a:t>*-Y</a:t>
            </a:r>
            <a:r>
              <a:rPr lang="en-US" spc="-15" baseline="-25000" dirty="0">
                <a:latin typeface="Cambria Math"/>
                <a:ea typeface="SimSun"/>
                <a:cs typeface="Times New Roman"/>
              </a:rPr>
              <a:t>j,t-1</a:t>
            </a:r>
            <a:r>
              <a:rPr lang="en-US" spc="-15" dirty="0" smtClean="0">
                <a:latin typeface="Cambria Math"/>
                <a:ea typeface="SimSun"/>
                <a:cs typeface="Times New Roman"/>
              </a:rPr>
              <a:t>)</a:t>
            </a:r>
            <a:r>
              <a:rPr lang="en-US" dirty="0"/>
              <a:t> 	</a:t>
            </a:r>
            <a:r>
              <a:rPr lang="en-US" altLang="zh-TW" dirty="0" smtClean="0">
                <a:latin typeface="Times New Roman" pitchFamily="18" charset="0"/>
                <a:cs typeface="Times New Roman" pitchFamily="18" charset="0"/>
              </a:rPr>
              <a:t>(2.1)</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where 0≤</a:t>
            </a:r>
            <a:r>
              <a:rPr lang="en-US" spc="-15" dirty="0">
                <a:latin typeface="Cambria Math"/>
                <a:ea typeface="SimSun"/>
                <a:cs typeface="Times New Roman"/>
              </a:rPr>
              <a:t>δ</a:t>
            </a:r>
            <a:r>
              <a:rPr lang="en-US" altLang="zh-TW" baseline="-25000" dirty="0">
                <a:latin typeface="Times New Roman" pitchFamily="18" charset="0"/>
                <a:cs typeface="Times New Roman" pitchFamily="18" charset="0"/>
              </a:rPr>
              <a:t>j</a:t>
            </a:r>
            <a:r>
              <a:rPr lang="en-US" altLang="zh-TW" dirty="0" smtClean="0">
                <a:latin typeface="Times New Roman" pitchFamily="18" charset="0"/>
                <a:cs typeface="Times New Roman" pitchFamily="18" charset="0"/>
              </a:rPr>
              <a:t>≤1</a:t>
            </a:r>
            <a:r>
              <a:rPr lang="en-US" altLang="zh-TW" dirty="0">
                <a:latin typeface="Times New Roman" pitchFamily="18" charset="0"/>
                <a:cs typeface="Times New Roman" pitchFamily="18" charset="0"/>
              </a:rPr>
              <a:t>, and</a:t>
            </a:r>
          </a:p>
          <a:p>
            <a:pPr>
              <a:lnSpc>
                <a:spcPct val="165000"/>
              </a:lnSpc>
              <a:spcBef>
                <a:spcPct val="0"/>
              </a:spcBef>
              <a:buFont typeface="Wingdings" pitchFamily="2" charset="2"/>
              <a:buNone/>
            </a:pPr>
            <a:r>
              <a:rPr lang="en-US" altLang="zh-TW" dirty="0">
                <a:latin typeface="Times New Roman" pitchFamily="18" charset="0"/>
                <a:cs typeface="Times New Roman" pitchFamily="18" charset="0"/>
              </a:rPr>
              <a:t>                </a:t>
            </a:r>
            <a:r>
              <a:rPr lang="en-US" spc="-15" dirty="0" err="1" smtClean="0">
                <a:latin typeface="Cambria Math"/>
                <a:ea typeface="SimSun"/>
                <a:cs typeface="Times New Roman"/>
              </a:rPr>
              <a:t>δ</a:t>
            </a:r>
            <a:r>
              <a:rPr lang="en-US" altLang="zh-TW" baseline="-25000" dirty="0" err="1" smtClean="0">
                <a:latin typeface="Times New Roman" pitchFamily="18" charset="0"/>
                <a:cs typeface="Times New Roman" pitchFamily="18" charset="0"/>
              </a:rPr>
              <a:t>j</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 A partial adjustment coefficient;</a:t>
            </a:r>
          </a:p>
          <a:p>
            <a:pPr>
              <a:lnSpc>
                <a:spcPct val="165000"/>
              </a:lnSpc>
              <a:spcBef>
                <a:spcPct val="0"/>
              </a:spcBef>
              <a:buFont typeface="Wingdings" pitchFamily="2" charset="2"/>
              <a:buNone/>
            </a:pPr>
            <a:r>
              <a:rPr lang="en-US" altLang="zh-TW" dirty="0">
                <a:latin typeface="Times New Roman" pitchFamily="18" charset="0"/>
                <a:cs typeface="Times New Roman" pitchFamily="18" charset="0"/>
              </a:rPr>
              <a:t>              </a:t>
            </a:r>
            <a:r>
              <a:rPr lang="en-US" altLang="zh-TW" dirty="0" err="1">
                <a:latin typeface="Times New Roman" pitchFamily="18" charset="0"/>
                <a:cs typeface="Times New Roman" pitchFamily="18" charset="0"/>
              </a:rPr>
              <a:t>Y</a:t>
            </a:r>
            <a:r>
              <a:rPr lang="en-US" altLang="zh-TW" baseline="-25000" dirty="0" err="1">
                <a:latin typeface="Times New Roman" pitchFamily="18" charset="0"/>
                <a:cs typeface="Times New Roman" pitchFamily="18" charset="0"/>
              </a:rPr>
              <a:t>j,t</a:t>
            </a:r>
            <a:r>
              <a:rPr lang="en-US" altLang="zh-TW" dirty="0">
                <a:latin typeface="Times New Roman" pitchFamily="18" charset="0"/>
                <a:cs typeface="Times New Roman" pitchFamily="18" charset="0"/>
              </a:rPr>
              <a:t> = Firm’s </a:t>
            </a:r>
            <a:r>
              <a:rPr lang="en-US" altLang="zh-TW" dirty="0" err="1">
                <a:latin typeface="Times New Roman" pitchFamily="18" charset="0"/>
                <a:cs typeface="Times New Roman" pitchFamily="18" charset="0"/>
              </a:rPr>
              <a:t>jth</a:t>
            </a:r>
            <a:r>
              <a:rPr lang="en-US" altLang="zh-TW" dirty="0">
                <a:latin typeface="Times New Roman" pitchFamily="18" charset="0"/>
                <a:cs typeface="Times New Roman" pitchFamily="18" charset="0"/>
              </a:rPr>
              <a:t> financial ratio period t;</a:t>
            </a:r>
          </a:p>
          <a:p>
            <a:pPr>
              <a:lnSpc>
                <a:spcPct val="165000"/>
              </a:lnSpc>
              <a:spcBef>
                <a:spcPct val="0"/>
              </a:spcBef>
              <a:buFont typeface="Wingdings" pitchFamily="2" charset="2"/>
              <a:buNone/>
            </a:pPr>
            <a:r>
              <a:rPr lang="en-US" altLang="zh-TW" dirty="0">
                <a:latin typeface="Times New Roman" pitchFamily="18" charset="0"/>
                <a:cs typeface="Times New Roman" pitchFamily="18" charset="0"/>
              </a:rPr>
              <a:t>            Y</a:t>
            </a:r>
            <a:r>
              <a:rPr lang="en-US" altLang="zh-TW" baseline="-25000" dirty="0">
                <a:latin typeface="Times New Roman" pitchFamily="18" charset="0"/>
                <a:cs typeface="Times New Roman" pitchFamily="18" charset="0"/>
              </a:rPr>
              <a:t>j,t-1</a:t>
            </a:r>
            <a:r>
              <a:rPr lang="en-US" altLang="zh-TW" dirty="0">
                <a:latin typeface="Times New Roman" pitchFamily="18" charset="0"/>
                <a:cs typeface="Times New Roman" pitchFamily="18" charset="0"/>
              </a:rPr>
              <a:t> = Firm’s </a:t>
            </a:r>
            <a:r>
              <a:rPr lang="en-US" altLang="zh-TW" dirty="0" err="1">
                <a:latin typeface="Times New Roman" pitchFamily="18" charset="0"/>
                <a:cs typeface="Times New Roman" pitchFamily="18" charset="0"/>
              </a:rPr>
              <a:t>jth</a:t>
            </a:r>
            <a:r>
              <a:rPr lang="en-US" altLang="zh-TW" dirty="0">
                <a:latin typeface="Times New Roman" pitchFamily="18" charset="0"/>
                <a:cs typeface="Times New Roman" pitchFamily="18" charset="0"/>
              </a:rPr>
              <a:t> financial ratio period t-1; and</a:t>
            </a:r>
          </a:p>
          <a:p>
            <a:pPr>
              <a:lnSpc>
                <a:spcPct val="165000"/>
              </a:lnSpc>
              <a:spcBef>
                <a:spcPct val="0"/>
              </a:spcBef>
              <a:buFont typeface="Wingdings" pitchFamily="2" charset="2"/>
              <a:buNone/>
            </a:pPr>
            <a:r>
              <a:rPr lang="en-US" altLang="zh-TW" dirty="0">
                <a:latin typeface="Times New Roman" pitchFamily="18" charset="0"/>
                <a:cs typeface="Times New Roman" pitchFamily="18" charset="0"/>
              </a:rPr>
              <a:t>             Y*</a:t>
            </a:r>
            <a:r>
              <a:rPr lang="en-US" altLang="zh-TW" baseline="-25000" dirty="0" err="1">
                <a:latin typeface="Times New Roman" pitchFamily="18" charset="0"/>
                <a:cs typeface="Times New Roman" pitchFamily="18" charset="0"/>
              </a:rPr>
              <a:t>j,t</a:t>
            </a:r>
            <a:r>
              <a:rPr lang="en-US" altLang="zh-TW" dirty="0">
                <a:latin typeface="Times New Roman" pitchFamily="18" charset="0"/>
                <a:cs typeface="Times New Roman" pitchFamily="18" charset="0"/>
              </a:rPr>
              <a:t> = Firm’s </a:t>
            </a:r>
            <a:r>
              <a:rPr lang="en-US" altLang="zh-TW" dirty="0" err="1">
                <a:latin typeface="Times New Roman" pitchFamily="18" charset="0"/>
                <a:cs typeface="Times New Roman" pitchFamily="18" charset="0"/>
              </a:rPr>
              <a:t>jth</a:t>
            </a:r>
            <a:r>
              <a:rPr lang="en-US" altLang="zh-TW" dirty="0">
                <a:latin typeface="Times New Roman" pitchFamily="18" charset="0"/>
                <a:cs typeface="Times New Roman" pitchFamily="18" charset="0"/>
              </a:rPr>
              <a:t> financial ratio target in period t,</a:t>
            </a:r>
            <a:endParaRPr lang="en-US" dirty="0"/>
          </a:p>
        </p:txBody>
      </p:sp>
      <p:sp>
        <p:nvSpPr>
          <p:cNvPr id="34819" name="Rectangle 3"/>
          <p:cNvSpPr>
            <a:spLocks noGrp="1" noRot="1" noChangeArrowheads="1"/>
          </p:cNvSpPr>
          <p:nvPr>
            <p:ph type="body" sz="quarter" idx="13"/>
          </p:nvPr>
        </p:nvSpPr>
        <p:spPr/>
        <p:txBody>
          <a:bodyPr>
            <a:normAutofit/>
          </a:bodyPr>
          <a:lstStyle/>
          <a:p>
            <a:pPr>
              <a:buFont typeface="Wingdings" pitchFamily="2" charset="2"/>
              <a:buNone/>
            </a:pPr>
            <a:r>
              <a:rPr lang="en-US" altLang="zh-TW" sz="2400" dirty="0" smtClean="0">
                <a:latin typeface="Times New Roman" pitchFamily="18" charset="0"/>
                <a:cs typeface="Times New Roman" pitchFamily="18" charset="0"/>
              </a:rPr>
              <a:t>Basic Model</a:t>
            </a:r>
            <a:endParaRPr lang="en-US" altLang="zh-TW" sz="2400" dirty="0">
              <a:latin typeface="Times New Roman" pitchFamily="18" charset="0"/>
              <a:cs typeface="Times New Roman" pitchFamily="18" charset="0"/>
            </a:endParaRPr>
          </a:p>
        </p:txBody>
      </p:sp>
      <p:sp>
        <p:nvSpPr>
          <p:cNvPr id="34818" name="Rectangle 2"/>
          <p:cNvSpPr>
            <a:spLocks noGrp="1" noRot="1" noChangeArrowheads="1"/>
          </p:cNvSpPr>
          <p:nvPr>
            <p:ph type="title"/>
          </p:nvPr>
        </p:nvSpPr>
        <p:spPr/>
        <p:txBody>
          <a:bodyPr/>
          <a:lstStyle/>
          <a:p>
            <a:pPr algn="l"/>
            <a:r>
              <a:rPr lang="en-US" altLang="zh-TW" sz="2800" b="1" dirty="0">
                <a:latin typeface="Times New Roman" pitchFamily="18" charset="0"/>
                <a:cs typeface="Times New Roman" pitchFamily="18" charset="0"/>
              </a:rPr>
              <a:t>Dynamic Analysis of Financial Ratios</a:t>
            </a:r>
          </a:p>
        </p:txBody>
      </p:sp>
      <p:sp>
        <p:nvSpPr>
          <p:cNvPr id="34821" name="Rectangle 5"/>
          <p:cNvSpPr>
            <a:spLocks noChangeArrowheads="1"/>
          </p:cNvSpPr>
          <p:nvPr/>
        </p:nvSpPr>
        <p:spPr bwMode="auto">
          <a:xfrm>
            <a:off x="0" y="31157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2" name="Slide Number Placeholder 1"/>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141853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nSpc>
                <a:spcPct val="200000"/>
              </a:lnSpc>
              <a:spcBef>
                <a:spcPct val="0"/>
              </a:spcBef>
              <a:buFont typeface="Wingdings" pitchFamily="2" charset="2"/>
              <a:buNone/>
              <a:tabLst>
                <a:tab pos="4175125" algn="ctr"/>
                <a:tab pos="8108950" algn="r"/>
                <a:tab pos="8339138" algn="r"/>
              </a:tabLst>
            </a:pPr>
            <a:r>
              <a:rPr lang="en-US" altLang="zh-TW" dirty="0">
                <a:solidFill>
                  <a:srgbClr val="000000"/>
                </a:solidFill>
                <a:latin typeface="Times New Roman" pitchFamily="18" charset="0"/>
                <a:cs typeface="Times New Roman" pitchFamily="18" charset="0"/>
              </a:rPr>
              <a:t>	Y*</a:t>
            </a:r>
            <a:r>
              <a:rPr lang="en-US" altLang="zh-TW" baseline="-25000" dirty="0" err="1">
                <a:solidFill>
                  <a:srgbClr val="000000"/>
                </a:solidFill>
                <a:latin typeface="Times New Roman" pitchFamily="18" charset="0"/>
                <a:cs typeface="Times New Roman" pitchFamily="18" charset="0"/>
              </a:rPr>
              <a:t>j,t</a:t>
            </a:r>
            <a:r>
              <a:rPr lang="en-US" altLang="zh-TW" dirty="0">
                <a:solidFill>
                  <a:srgbClr val="000000"/>
                </a:solidFill>
                <a:latin typeface="Times New Roman" pitchFamily="18" charset="0"/>
                <a:cs typeface="Times New Roman" pitchFamily="18" charset="0"/>
              </a:rPr>
              <a:t> = CX</a:t>
            </a:r>
            <a:r>
              <a:rPr lang="en-US" altLang="zh-TW" baseline="-25000" dirty="0">
                <a:solidFill>
                  <a:srgbClr val="000000"/>
                </a:solidFill>
                <a:latin typeface="Times New Roman" pitchFamily="18" charset="0"/>
                <a:cs typeface="Times New Roman" pitchFamily="18" charset="0"/>
              </a:rPr>
              <a:t>j,t-1</a:t>
            </a:r>
            <a:r>
              <a:rPr lang="en-US" altLang="zh-TW" dirty="0">
                <a:solidFill>
                  <a:srgbClr val="000000"/>
                </a:solidFill>
                <a:latin typeface="Times New Roman" pitchFamily="18" charset="0"/>
                <a:cs typeface="Times New Roman" pitchFamily="18" charset="0"/>
              </a:rPr>
              <a:t> + </a:t>
            </a:r>
            <a:r>
              <a:rPr lang="en-US" altLang="zh-TW" dirty="0" err="1" smtClean="0">
                <a:solidFill>
                  <a:srgbClr val="000000"/>
                </a:solidFill>
                <a:latin typeface="Times New Roman" pitchFamily="18" charset="0"/>
                <a:cs typeface="Times New Roman" pitchFamily="18" charset="0"/>
              </a:rPr>
              <a:t>τ</a:t>
            </a:r>
            <a:r>
              <a:rPr lang="en-US" altLang="zh-TW" baseline="-25000" dirty="0" err="1" smtClean="0">
                <a:solidFill>
                  <a:srgbClr val="000000"/>
                </a:solidFill>
                <a:latin typeface="Times New Roman" pitchFamily="18" charset="0"/>
                <a:cs typeface="Times New Roman" pitchFamily="18" charset="0"/>
              </a:rPr>
              <a:t>j</a:t>
            </a:r>
            <a:r>
              <a:rPr lang="en-US" altLang="zh-TW" baseline="-25000" dirty="0" err="1">
                <a:solidFill>
                  <a:srgbClr val="000000"/>
                </a:solidFill>
                <a:latin typeface="Times New Roman" pitchFamily="18" charset="0"/>
                <a:cs typeface="Times New Roman" pitchFamily="18" charset="0"/>
              </a:rPr>
              <a:t>,</a:t>
            </a:r>
            <a:r>
              <a:rPr lang="en-US" altLang="zh-TW" baseline="-25000" dirty="0" err="1" smtClean="0">
                <a:solidFill>
                  <a:srgbClr val="000000"/>
                </a:solidFill>
                <a:latin typeface="Times New Roman" pitchFamily="18" charset="0"/>
                <a:cs typeface="Times New Roman" pitchFamily="18" charset="0"/>
              </a:rPr>
              <a:t>t</a:t>
            </a:r>
            <a:r>
              <a:rPr lang="en-US" altLang="zh-TW" dirty="0">
                <a:solidFill>
                  <a:srgbClr val="000000"/>
                </a:solidFill>
                <a:latin typeface="Times New Roman" pitchFamily="18" charset="0"/>
                <a:cs typeface="Times New Roman" pitchFamily="18" charset="0"/>
              </a:rPr>
              <a:t>, 	(2.2</a:t>
            </a:r>
            <a:r>
              <a:rPr lang="en-US" altLang="zh-TW" dirty="0" smtClean="0">
                <a:solidFill>
                  <a:srgbClr val="000000"/>
                </a:solidFill>
                <a:latin typeface="Times New Roman" pitchFamily="18" charset="0"/>
                <a:cs typeface="Times New Roman" pitchFamily="18" charset="0"/>
              </a:rPr>
              <a:t>)</a:t>
            </a:r>
          </a:p>
          <a:p>
            <a:pPr marL="0" indent="0">
              <a:lnSpc>
                <a:spcPct val="200000"/>
              </a:lnSpc>
              <a:spcBef>
                <a:spcPct val="0"/>
              </a:spcBef>
              <a:buFont typeface="Wingdings" pitchFamily="2" charset="2"/>
              <a:buNone/>
              <a:tabLst>
                <a:tab pos="4175125" algn="ctr"/>
                <a:tab pos="8108950" algn="r"/>
                <a:tab pos="8339138" algn="r"/>
              </a:tabLst>
            </a:pPr>
            <a:r>
              <a:rPr lang="en-US" altLang="zh-TW" dirty="0">
                <a:solidFill>
                  <a:srgbClr val="000000"/>
                </a:solidFill>
                <a:latin typeface="Times New Roman" pitchFamily="18" charset="0"/>
                <a:cs typeface="Times New Roman" pitchFamily="18" charset="0"/>
              </a:rPr>
              <a:t>	</a:t>
            </a:r>
            <a:r>
              <a:rPr lang="en-US" spc="-15" dirty="0" err="1" smtClean="0">
                <a:latin typeface="Cambria Math"/>
                <a:ea typeface="SimSun"/>
                <a:cs typeface="Times New Roman"/>
              </a:rPr>
              <a:t>Y</a:t>
            </a:r>
            <a:r>
              <a:rPr lang="en-US" altLang="zh-TW" baseline="-25000" dirty="0" err="1" smtClean="0">
                <a:solidFill>
                  <a:srgbClr val="000000"/>
                </a:solidFill>
                <a:latin typeface="Times New Roman" pitchFamily="18" charset="0"/>
                <a:cs typeface="Times New Roman" pitchFamily="18" charset="0"/>
              </a:rPr>
              <a:t>j</a:t>
            </a:r>
            <a:r>
              <a:rPr lang="en-US" altLang="zh-TW" baseline="-25000" dirty="0" err="1">
                <a:solidFill>
                  <a:srgbClr val="000000"/>
                </a:solidFill>
                <a:latin typeface="Times New Roman" pitchFamily="18" charset="0"/>
                <a:cs typeface="Times New Roman" pitchFamily="18" charset="0"/>
              </a:rPr>
              <a:t>,t</a:t>
            </a:r>
            <a:r>
              <a:rPr lang="en-US" altLang="zh-TW" dirty="0">
                <a:solidFill>
                  <a:srgbClr val="000000"/>
                </a:solidFill>
                <a:latin typeface="Times New Roman" pitchFamily="18" charset="0"/>
                <a:cs typeface="Times New Roman" pitchFamily="18" charset="0"/>
              </a:rPr>
              <a:t> </a:t>
            </a:r>
            <a:r>
              <a:rPr lang="en-US" spc="-15" dirty="0" smtClean="0">
                <a:latin typeface="Cambria Math"/>
                <a:ea typeface="SimSun"/>
                <a:cs typeface="Times New Roman"/>
              </a:rPr>
              <a:t>-Y</a:t>
            </a:r>
            <a:r>
              <a:rPr lang="en-US" altLang="zh-TW" baseline="-25000" dirty="0">
                <a:solidFill>
                  <a:srgbClr val="000000"/>
                </a:solidFill>
                <a:latin typeface="Times New Roman" pitchFamily="18" charset="0"/>
                <a:cs typeface="Times New Roman" pitchFamily="18" charset="0"/>
              </a:rPr>
              <a:t>j,</a:t>
            </a:r>
            <a:r>
              <a:rPr lang="en-US" altLang="zh-TW" baseline="-25000" dirty="0" smtClean="0">
                <a:solidFill>
                  <a:srgbClr val="000000"/>
                </a:solidFill>
                <a:latin typeface="Times New Roman" pitchFamily="18" charset="0"/>
                <a:cs typeface="Times New Roman" pitchFamily="18" charset="0"/>
              </a:rPr>
              <a:t>t-1</a:t>
            </a:r>
            <a:r>
              <a:rPr lang="en-US" altLang="zh-TW" dirty="0" smtClean="0">
                <a:solidFill>
                  <a:srgbClr val="000000"/>
                </a:solidFill>
                <a:latin typeface="Times New Roman" pitchFamily="18" charset="0"/>
                <a:cs typeface="Times New Roman" pitchFamily="18" charset="0"/>
              </a:rPr>
              <a:t> </a:t>
            </a:r>
            <a:r>
              <a:rPr lang="en-US" spc="-15" dirty="0" smtClean="0">
                <a:latin typeface="Cambria Math"/>
                <a:ea typeface="SimSun"/>
                <a:cs typeface="Times New Roman"/>
              </a:rPr>
              <a:t>=</a:t>
            </a:r>
            <a:r>
              <a:rPr lang="en-US" spc="-15" dirty="0" err="1" smtClean="0">
                <a:latin typeface="Cambria Math"/>
                <a:ea typeface="SimSun"/>
                <a:cs typeface="Times New Roman"/>
              </a:rPr>
              <a:t>δ</a:t>
            </a:r>
            <a:r>
              <a:rPr lang="en-US" altLang="zh-TW" baseline="-25000" dirty="0" err="1" smtClean="0">
                <a:solidFill>
                  <a:srgbClr val="000000"/>
                </a:solidFill>
                <a:latin typeface="Times New Roman" pitchFamily="18" charset="0"/>
                <a:cs typeface="Times New Roman" pitchFamily="18" charset="0"/>
              </a:rPr>
              <a:t>j</a:t>
            </a:r>
            <a:r>
              <a:rPr lang="en-US" spc="-15" dirty="0" smtClean="0">
                <a:latin typeface="Cambria Math"/>
                <a:ea typeface="SimSun"/>
                <a:cs typeface="Times New Roman"/>
              </a:rPr>
              <a:t>[X</a:t>
            </a:r>
            <a:r>
              <a:rPr lang="en-US" altLang="zh-TW" baseline="-25000" dirty="0">
                <a:solidFill>
                  <a:srgbClr val="000000"/>
                </a:solidFill>
                <a:latin typeface="Times New Roman" pitchFamily="18" charset="0"/>
                <a:cs typeface="Times New Roman" pitchFamily="18" charset="0"/>
              </a:rPr>
              <a:t>j,t-1</a:t>
            </a:r>
            <a:r>
              <a:rPr lang="en-US" spc="-15" dirty="0" smtClean="0">
                <a:latin typeface="Cambria Math"/>
                <a:ea typeface="SimSun"/>
                <a:cs typeface="Times New Roman"/>
              </a:rPr>
              <a:t>-Y</a:t>
            </a:r>
            <a:r>
              <a:rPr lang="en-US" altLang="zh-TW" baseline="-25000" dirty="0">
                <a:solidFill>
                  <a:srgbClr val="000000"/>
                </a:solidFill>
                <a:latin typeface="Times New Roman" pitchFamily="18" charset="0"/>
                <a:cs typeface="Times New Roman" pitchFamily="18" charset="0"/>
              </a:rPr>
              <a:t>j,t-1</a:t>
            </a:r>
            <a:r>
              <a:rPr lang="en-US" spc="-15" dirty="0" smtClean="0">
                <a:latin typeface="Cambria Math"/>
                <a:ea typeface="SimSun"/>
                <a:cs typeface="Times New Roman"/>
              </a:rPr>
              <a:t>]</a:t>
            </a:r>
            <a:r>
              <a:rPr lang="en-US" altLang="zh-TW" dirty="0" smtClean="0">
                <a:solidFill>
                  <a:srgbClr val="000000"/>
                </a:solidFill>
                <a:latin typeface="Times New Roman" pitchFamily="18" charset="0"/>
                <a:cs typeface="Times New Roman" pitchFamily="18" charset="0"/>
              </a:rPr>
              <a:t> </a:t>
            </a:r>
            <a:r>
              <a:rPr lang="en-US" altLang="zh-TW" dirty="0">
                <a:solidFill>
                  <a:srgbClr val="000000"/>
                </a:solidFill>
                <a:latin typeface="Times New Roman" pitchFamily="18" charset="0"/>
                <a:cs typeface="Times New Roman" pitchFamily="18" charset="0"/>
              </a:rPr>
              <a:t>	(2.3</a:t>
            </a:r>
            <a:r>
              <a:rPr lang="en-US" altLang="zh-TW" dirty="0" smtClean="0">
                <a:solidFill>
                  <a:srgbClr val="000000"/>
                </a:solidFill>
                <a:latin typeface="Times New Roman" pitchFamily="18" charset="0"/>
                <a:cs typeface="Times New Roman" pitchFamily="18" charset="0"/>
              </a:rPr>
              <a:t>)</a:t>
            </a:r>
          </a:p>
          <a:p>
            <a:pPr marL="0" indent="0">
              <a:lnSpc>
                <a:spcPct val="200000"/>
              </a:lnSpc>
              <a:spcBef>
                <a:spcPct val="0"/>
              </a:spcBef>
              <a:buNone/>
              <a:tabLst>
                <a:tab pos="4175125" algn="ctr"/>
                <a:tab pos="8108950" algn="r"/>
                <a:tab pos="8339138" algn="r"/>
              </a:tabLst>
            </a:pPr>
            <a:r>
              <a:rPr lang="en-US" altLang="zh-TW" dirty="0">
                <a:solidFill>
                  <a:srgbClr val="000000"/>
                </a:solidFill>
                <a:latin typeface="Times New Roman" pitchFamily="18" charset="0"/>
                <a:cs typeface="Times New Roman" pitchFamily="18" charset="0"/>
              </a:rPr>
              <a:t>	</a:t>
            </a:r>
            <a:r>
              <a:rPr lang="en-US" i="1" spc="-15" dirty="0" err="1" smtClean="0">
                <a:latin typeface="Cambria Math"/>
                <a:ea typeface="SimSun"/>
                <a:cs typeface="Times New Roman"/>
              </a:rPr>
              <a:t>Z</a:t>
            </a:r>
            <a:r>
              <a:rPr lang="en-US" altLang="zh-TW" baseline="-25000" dirty="0" err="1">
                <a:solidFill>
                  <a:srgbClr val="000000"/>
                </a:solidFill>
                <a:latin typeface="Times New Roman" pitchFamily="18" charset="0"/>
                <a:cs typeface="Times New Roman" pitchFamily="18" charset="0"/>
              </a:rPr>
              <a:t>j,t</a:t>
            </a:r>
            <a:r>
              <a:rPr lang="en-US" altLang="zh-TW" dirty="0">
                <a:solidFill>
                  <a:srgbClr val="000000"/>
                </a:solidFill>
                <a:latin typeface="Times New Roman" pitchFamily="18" charset="0"/>
                <a:cs typeface="Times New Roman" pitchFamily="18" charset="0"/>
              </a:rPr>
              <a:t> </a:t>
            </a:r>
            <a:r>
              <a:rPr lang="en-US" spc="-15" dirty="0" smtClean="0">
                <a:latin typeface="Cambria Math"/>
                <a:ea typeface="SimSun"/>
                <a:cs typeface="Times New Roman"/>
              </a:rPr>
              <a:t>=</a:t>
            </a:r>
            <a:r>
              <a:rPr lang="en-US" i="1" spc="-15" dirty="0" smtClean="0">
                <a:latin typeface="Cambria Math"/>
                <a:ea typeface="SimSun"/>
                <a:cs typeface="Times New Roman"/>
              </a:rPr>
              <a:t>A</a:t>
            </a:r>
            <a:r>
              <a:rPr lang="en-US" altLang="zh-TW" baseline="-25000" dirty="0" smtClean="0">
                <a:solidFill>
                  <a:srgbClr val="000000"/>
                </a:solidFill>
                <a:latin typeface="Times New Roman" pitchFamily="18" charset="0"/>
                <a:cs typeface="Times New Roman" pitchFamily="18" charset="0"/>
              </a:rPr>
              <a:t>j</a:t>
            </a:r>
            <a:r>
              <a:rPr lang="en-US" spc="-15" dirty="0" smtClean="0">
                <a:latin typeface="Cambria Math"/>
                <a:ea typeface="SimSun"/>
                <a:cs typeface="Times New Roman"/>
              </a:rPr>
              <a:t>+</a:t>
            </a:r>
            <a:r>
              <a:rPr lang="en-US" i="1" spc="-15" dirty="0" smtClean="0">
                <a:latin typeface="Cambria Math"/>
                <a:ea typeface="SimSun"/>
                <a:cs typeface="Times New Roman"/>
              </a:rPr>
              <a:t>B</a:t>
            </a:r>
            <a:r>
              <a:rPr lang="en-US" altLang="zh-TW" baseline="-25000" dirty="0" smtClean="0">
                <a:solidFill>
                  <a:srgbClr val="000000"/>
                </a:solidFill>
                <a:latin typeface="Times New Roman" pitchFamily="18" charset="0"/>
                <a:cs typeface="Times New Roman" pitchFamily="18" charset="0"/>
              </a:rPr>
              <a:t>j</a:t>
            </a:r>
            <a:r>
              <a:rPr lang="en-US" i="1" spc="-15" dirty="0" smtClean="0">
                <a:latin typeface="Cambria Math"/>
                <a:ea typeface="SimSun"/>
                <a:cs typeface="Times New Roman"/>
              </a:rPr>
              <a:t>W</a:t>
            </a:r>
            <a:r>
              <a:rPr lang="en-US" altLang="zh-TW" baseline="-25000" dirty="0">
                <a:solidFill>
                  <a:srgbClr val="000000"/>
                </a:solidFill>
                <a:latin typeface="Times New Roman" pitchFamily="18" charset="0"/>
                <a:cs typeface="Times New Roman" pitchFamily="18" charset="0"/>
              </a:rPr>
              <a:t>j,t-1</a:t>
            </a:r>
            <a:r>
              <a:rPr lang="en-US" spc="-15" dirty="0" smtClean="0">
                <a:latin typeface="Cambria Math"/>
                <a:ea typeface="SimSun"/>
                <a:cs typeface="Times New Roman"/>
              </a:rPr>
              <a:t>+</a:t>
            </a:r>
            <a:r>
              <a:rPr lang="en-US" i="1" spc="-15" dirty="0" smtClean="0">
                <a:latin typeface="Cambria Math"/>
                <a:ea typeface="SimSun"/>
                <a:cs typeface="Times New Roman"/>
              </a:rPr>
              <a:t>ε</a:t>
            </a:r>
            <a:r>
              <a:rPr lang="en-US" altLang="zh-TW" baseline="-25000" dirty="0">
                <a:solidFill>
                  <a:srgbClr val="000000"/>
                </a:solidFill>
                <a:latin typeface="Times New Roman" pitchFamily="18" charset="0"/>
                <a:cs typeface="Times New Roman" pitchFamily="18" charset="0"/>
              </a:rPr>
              <a:t>j,</a:t>
            </a:r>
            <a:r>
              <a:rPr lang="en-US" altLang="zh-TW" baseline="-25000" dirty="0" smtClean="0">
                <a:solidFill>
                  <a:srgbClr val="000000"/>
                </a:solidFill>
                <a:latin typeface="Times New Roman" pitchFamily="18" charset="0"/>
                <a:cs typeface="Times New Roman" pitchFamily="18" charset="0"/>
              </a:rPr>
              <a:t>t</a:t>
            </a:r>
            <a:r>
              <a:rPr lang="en-US" altLang="zh-TW" dirty="0">
                <a:solidFill>
                  <a:srgbClr val="000000"/>
                </a:solidFill>
                <a:latin typeface="Times New Roman" pitchFamily="18" charset="0"/>
                <a:cs typeface="Times New Roman" pitchFamily="18" charset="0"/>
              </a:rPr>
              <a:t>	 </a:t>
            </a:r>
            <a:r>
              <a:rPr lang="en-US" altLang="zh-TW" dirty="0" smtClean="0">
                <a:solidFill>
                  <a:srgbClr val="000000"/>
                </a:solidFill>
                <a:latin typeface="Times New Roman" pitchFamily="18" charset="0"/>
                <a:cs typeface="Times New Roman" pitchFamily="18" charset="0"/>
              </a:rPr>
              <a:t>(</a:t>
            </a:r>
            <a:r>
              <a:rPr lang="en-US" altLang="zh-TW" dirty="0">
                <a:solidFill>
                  <a:srgbClr val="000000"/>
                </a:solidFill>
                <a:latin typeface="Times New Roman" pitchFamily="18" charset="0"/>
                <a:cs typeface="Times New Roman" pitchFamily="18" charset="0"/>
              </a:rPr>
              <a:t>2.4)</a:t>
            </a:r>
          </a:p>
          <a:p>
            <a:pPr>
              <a:lnSpc>
                <a:spcPct val="80000"/>
              </a:lnSpc>
              <a:buFont typeface="Wingdings" pitchFamily="2" charset="2"/>
              <a:buNone/>
            </a:pPr>
            <a:endParaRPr lang="fr-FR" altLang="zh-TW" sz="2000" dirty="0">
              <a:solidFill>
                <a:srgbClr val="000000"/>
              </a:solidFill>
              <a:latin typeface="Times New Roman" pitchFamily="18" charset="0"/>
              <a:cs typeface="Times New Roman" pitchFamily="18" charset="0"/>
            </a:endParaRPr>
          </a:p>
          <a:p>
            <a:pPr>
              <a:lnSpc>
                <a:spcPct val="80000"/>
              </a:lnSpc>
              <a:buFont typeface="Wingdings" pitchFamily="2" charset="2"/>
              <a:buNone/>
            </a:pPr>
            <a:r>
              <a:rPr lang="fr-FR" altLang="zh-TW" sz="2000" dirty="0" err="1">
                <a:solidFill>
                  <a:srgbClr val="000000"/>
                </a:solidFill>
                <a:latin typeface="Times New Roman" pitchFamily="18" charset="0"/>
                <a:cs typeface="Times New Roman" pitchFamily="18" charset="0"/>
              </a:rPr>
              <a:t>where</a:t>
            </a:r>
            <a:endParaRPr lang="fr-FR" altLang="zh-TW" sz="2000" dirty="0">
              <a:solidFill>
                <a:srgbClr val="000000"/>
              </a:solidFill>
              <a:latin typeface="Times New Roman" pitchFamily="18" charset="0"/>
              <a:cs typeface="Times New Roman" pitchFamily="18" charset="0"/>
            </a:endParaRPr>
          </a:p>
          <a:p>
            <a:pPr marL="914400" indent="0">
              <a:lnSpc>
                <a:spcPct val="200000"/>
              </a:lnSpc>
              <a:spcBef>
                <a:spcPct val="0"/>
              </a:spcBef>
              <a:buFont typeface="Wingdings" pitchFamily="2" charset="2"/>
              <a:buNone/>
            </a:pPr>
            <a:r>
              <a:rPr lang="fr-FR" altLang="zh-TW" sz="2000" dirty="0" err="1">
                <a:solidFill>
                  <a:srgbClr val="000000"/>
                </a:solidFill>
                <a:latin typeface="Times New Roman" pitchFamily="18" charset="0"/>
                <a:cs typeface="Times New Roman" pitchFamily="18" charset="0"/>
              </a:rPr>
              <a:t>Z</a:t>
            </a:r>
            <a:r>
              <a:rPr lang="fr-FR" altLang="zh-TW" sz="2000" baseline="-25000" dirty="0" err="1">
                <a:solidFill>
                  <a:srgbClr val="000000"/>
                </a:solidFill>
                <a:latin typeface="Times New Roman" pitchFamily="18" charset="0"/>
                <a:cs typeface="Times New Roman" pitchFamily="18" charset="0"/>
              </a:rPr>
              <a:t>j,t</a:t>
            </a:r>
            <a:r>
              <a:rPr lang="fr-FR" altLang="zh-TW" sz="2000" dirty="0">
                <a:solidFill>
                  <a:srgbClr val="000000"/>
                </a:solidFill>
                <a:latin typeface="Times New Roman" pitchFamily="18" charset="0"/>
                <a:cs typeface="Times New Roman" pitchFamily="18" charset="0"/>
              </a:rPr>
              <a:t> = </a:t>
            </a:r>
            <a:r>
              <a:rPr lang="fr-FR" altLang="zh-TW" sz="2000" dirty="0" err="1">
                <a:solidFill>
                  <a:srgbClr val="000000"/>
                </a:solidFill>
                <a:latin typeface="Times New Roman" pitchFamily="18" charset="0"/>
                <a:cs typeface="Times New Roman" pitchFamily="18" charset="0"/>
              </a:rPr>
              <a:t>Y</a:t>
            </a:r>
            <a:r>
              <a:rPr lang="fr-FR" altLang="zh-TW" sz="2000" baseline="-25000" dirty="0" err="1">
                <a:solidFill>
                  <a:srgbClr val="000000"/>
                </a:solidFill>
                <a:latin typeface="Times New Roman" pitchFamily="18" charset="0"/>
                <a:cs typeface="Times New Roman" pitchFamily="18" charset="0"/>
              </a:rPr>
              <a:t>j,t</a:t>
            </a:r>
            <a:r>
              <a:rPr lang="fr-FR" altLang="zh-TW" sz="2000" dirty="0">
                <a:solidFill>
                  <a:srgbClr val="000000"/>
                </a:solidFill>
                <a:latin typeface="Times New Roman" pitchFamily="18" charset="0"/>
                <a:cs typeface="Times New Roman" pitchFamily="18" charset="0"/>
              </a:rPr>
              <a:t> - Y</a:t>
            </a:r>
            <a:r>
              <a:rPr lang="fr-FR" altLang="zh-TW" sz="2000" baseline="-25000" dirty="0">
                <a:solidFill>
                  <a:srgbClr val="000000"/>
                </a:solidFill>
                <a:latin typeface="Times New Roman" pitchFamily="18" charset="0"/>
                <a:cs typeface="Times New Roman" pitchFamily="18" charset="0"/>
              </a:rPr>
              <a:t>j,t-1</a:t>
            </a:r>
            <a:r>
              <a:rPr lang="fr-FR" altLang="zh-TW" sz="2000" dirty="0">
                <a:solidFill>
                  <a:srgbClr val="000000"/>
                </a:solidFill>
                <a:latin typeface="Times New Roman" pitchFamily="18" charset="0"/>
                <a:cs typeface="Times New Roman" pitchFamily="18" charset="0"/>
              </a:rPr>
              <a:t>;</a:t>
            </a:r>
          </a:p>
          <a:p>
            <a:pPr marL="914400" indent="0">
              <a:lnSpc>
                <a:spcPct val="200000"/>
              </a:lnSpc>
              <a:spcBef>
                <a:spcPct val="0"/>
              </a:spcBef>
              <a:buFont typeface="Wingdings" pitchFamily="2" charset="2"/>
              <a:buNone/>
            </a:pPr>
            <a:r>
              <a:rPr lang="fr-FR" altLang="zh-TW" sz="2000" dirty="0">
                <a:solidFill>
                  <a:srgbClr val="000000"/>
                </a:solidFill>
                <a:latin typeface="Times New Roman" pitchFamily="18" charset="0"/>
                <a:cs typeface="Times New Roman" pitchFamily="18" charset="0"/>
              </a:rPr>
              <a:t>W</a:t>
            </a:r>
            <a:r>
              <a:rPr lang="fr-FR" altLang="zh-TW" sz="2000" baseline="-25000" dirty="0">
                <a:solidFill>
                  <a:srgbClr val="000000"/>
                </a:solidFill>
                <a:latin typeface="Times New Roman" pitchFamily="18" charset="0"/>
                <a:cs typeface="Times New Roman" pitchFamily="18" charset="0"/>
              </a:rPr>
              <a:t>j,t-1</a:t>
            </a:r>
            <a:r>
              <a:rPr lang="fr-FR" altLang="zh-TW" sz="2000" dirty="0">
                <a:solidFill>
                  <a:srgbClr val="000000"/>
                </a:solidFill>
                <a:latin typeface="Times New Roman" pitchFamily="18" charset="0"/>
                <a:cs typeface="Times New Roman" pitchFamily="18" charset="0"/>
              </a:rPr>
              <a:t> = X</a:t>
            </a:r>
            <a:r>
              <a:rPr lang="fr-FR" altLang="zh-TW" sz="2000" baseline="-25000" dirty="0">
                <a:solidFill>
                  <a:srgbClr val="000000"/>
                </a:solidFill>
                <a:latin typeface="Times New Roman" pitchFamily="18" charset="0"/>
                <a:cs typeface="Times New Roman" pitchFamily="18" charset="0"/>
              </a:rPr>
              <a:t>j,t-1</a:t>
            </a:r>
            <a:r>
              <a:rPr lang="fr-FR" altLang="zh-TW" sz="2000" dirty="0">
                <a:solidFill>
                  <a:srgbClr val="000000"/>
                </a:solidFill>
                <a:latin typeface="Times New Roman" pitchFamily="18" charset="0"/>
                <a:cs typeface="Times New Roman" pitchFamily="18" charset="0"/>
              </a:rPr>
              <a:t> - Y</a:t>
            </a:r>
            <a:r>
              <a:rPr lang="fr-FR" altLang="zh-TW" sz="2000" baseline="-25000" dirty="0">
                <a:solidFill>
                  <a:srgbClr val="000000"/>
                </a:solidFill>
                <a:latin typeface="Times New Roman" pitchFamily="18" charset="0"/>
                <a:cs typeface="Times New Roman" pitchFamily="18" charset="0"/>
              </a:rPr>
              <a:t>j,t-1</a:t>
            </a:r>
            <a:r>
              <a:rPr lang="fr-FR" altLang="zh-TW" sz="2000" dirty="0">
                <a:solidFill>
                  <a:srgbClr val="000000"/>
                </a:solidFill>
                <a:latin typeface="Times New Roman" pitchFamily="18" charset="0"/>
                <a:cs typeface="Times New Roman" pitchFamily="18" charset="0"/>
              </a:rPr>
              <a:t>;</a:t>
            </a:r>
          </a:p>
          <a:p>
            <a:pPr marL="914400" indent="0">
              <a:lnSpc>
                <a:spcPct val="200000"/>
              </a:lnSpc>
              <a:spcBef>
                <a:spcPct val="0"/>
              </a:spcBef>
              <a:buFont typeface="Wingdings" pitchFamily="2" charset="2"/>
              <a:buNone/>
            </a:pPr>
            <a:r>
              <a:rPr lang="fr-FR" altLang="zh-TW" sz="2000" dirty="0" err="1">
                <a:solidFill>
                  <a:srgbClr val="000000"/>
                </a:solidFill>
                <a:latin typeface="Times New Roman" pitchFamily="18" charset="0"/>
                <a:cs typeface="Times New Roman" pitchFamily="18" charset="0"/>
              </a:rPr>
              <a:t>A</a:t>
            </a:r>
            <a:r>
              <a:rPr lang="fr-FR" altLang="zh-TW" sz="2000" baseline="-25000" dirty="0" err="1">
                <a:solidFill>
                  <a:srgbClr val="000000"/>
                </a:solidFill>
                <a:latin typeface="Times New Roman" pitchFamily="18" charset="0"/>
                <a:cs typeface="Times New Roman" pitchFamily="18" charset="0"/>
              </a:rPr>
              <a:t>j</a:t>
            </a:r>
            <a:r>
              <a:rPr lang="fr-FR" altLang="zh-TW" sz="2000" dirty="0">
                <a:solidFill>
                  <a:srgbClr val="000000"/>
                </a:solidFill>
                <a:latin typeface="Times New Roman" pitchFamily="18" charset="0"/>
                <a:cs typeface="Times New Roman" pitchFamily="18" charset="0"/>
              </a:rPr>
              <a:t> and </a:t>
            </a:r>
            <a:r>
              <a:rPr lang="fr-FR" altLang="zh-TW" sz="2000" dirty="0" err="1">
                <a:solidFill>
                  <a:srgbClr val="000000"/>
                </a:solidFill>
                <a:latin typeface="Times New Roman" pitchFamily="18" charset="0"/>
                <a:cs typeface="Times New Roman" pitchFamily="18" charset="0"/>
              </a:rPr>
              <a:t>B</a:t>
            </a:r>
            <a:r>
              <a:rPr lang="fr-FR" altLang="zh-TW" sz="2000" baseline="-25000" dirty="0" err="1">
                <a:solidFill>
                  <a:srgbClr val="000000"/>
                </a:solidFill>
                <a:latin typeface="Times New Roman" pitchFamily="18" charset="0"/>
                <a:cs typeface="Times New Roman" pitchFamily="18" charset="0"/>
              </a:rPr>
              <a:t>j</a:t>
            </a:r>
            <a:r>
              <a:rPr lang="fr-FR" altLang="zh-TW" sz="2000" dirty="0">
                <a:solidFill>
                  <a:srgbClr val="000000"/>
                </a:solidFill>
                <a:latin typeface="Times New Roman" pitchFamily="18" charset="0"/>
                <a:cs typeface="Times New Roman" pitchFamily="18" charset="0"/>
              </a:rPr>
              <a:t> = </a:t>
            </a:r>
            <a:r>
              <a:rPr lang="fr-FR" altLang="zh-TW" sz="2000" dirty="0" err="1">
                <a:solidFill>
                  <a:srgbClr val="000000"/>
                </a:solidFill>
                <a:latin typeface="Times New Roman" pitchFamily="18" charset="0"/>
                <a:cs typeface="Times New Roman" pitchFamily="18" charset="0"/>
              </a:rPr>
              <a:t>Regression</a:t>
            </a:r>
            <a:r>
              <a:rPr lang="fr-FR" altLang="zh-TW" sz="2000" dirty="0">
                <a:solidFill>
                  <a:srgbClr val="000000"/>
                </a:solidFill>
                <a:latin typeface="Times New Roman" pitchFamily="18" charset="0"/>
                <a:cs typeface="Times New Roman" pitchFamily="18" charset="0"/>
              </a:rPr>
              <a:t> </a:t>
            </a:r>
            <a:r>
              <a:rPr lang="fr-FR" altLang="zh-TW" sz="2000" dirty="0" err="1">
                <a:solidFill>
                  <a:srgbClr val="000000"/>
                </a:solidFill>
                <a:latin typeface="Times New Roman" pitchFamily="18" charset="0"/>
                <a:cs typeface="Times New Roman" pitchFamily="18" charset="0"/>
              </a:rPr>
              <a:t>parameters</a:t>
            </a:r>
            <a:r>
              <a:rPr lang="fr-FR" altLang="zh-TW" sz="2000" dirty="0">
                <a:solidFill>
                  <a:srgbClr val="000000"/>
                </a:solidFill>
                <a:latin typeface="Times New Roman" pitchFamily="18" charset="0"/>
                <a:cs typeface="Times New Roman" pitchFamily="18" charset="0"/>
              </a:rPr>
              <a:t>,</a:t>
            </a:r>
            <a:r>
              <a:rPr lang="en-US" altLang="zh-TW" sz="2000" dirty="0">
                <a:solidFill>
                  <a:srgbClr val="000000"/>
                </a:solidFill>
                <a:latin typeface="Times New Roman" pitchFamily="18" charset="0"/>
                <a:cs typeface="Times New Roman" pitchFamily="18" charset="0"/>
              </a:rPr>
              <a:t> and</a:t>
            </a:r>
          </a:p>
          <a:p>
            <a:pPr marL="914400" indent="0">
              <a:lnSpc>
                <a:spcPct val="200000"/>
              </a:lnSpc>
              <a:spcBef>
                <a:spcPct val="0"/>
              </a:spcBef>
              <a:buFont typeface="Wingdings" pitchFamily="2" charset="2"/>
              <a:buNone/>
            </a:pPr>
            <a:r>
              <a:rPr lang="en-US" sz="2000" i="1" spc="-15" dirty="0" err="1">
                <a:latin typeface="Cambria Math"/>
                <a:ea typeface="SimSun"/>
                <a:cs typeface="Times New Roman"/>
              </a:rPr>
              <a:t>ε</a:t>
            </a:r>
            <a:r>
              <a:rPr lang="en-US" altLang="zh-TW" sz="2000" baseline="-25000" dirty="0" err="1">
                <a:solidFill>
                  <a:srgbClr val="000000"/>
                </a:solidFill>
                <a:latin typeface="Times New Roman" pitchFamily="18" charset="0"/>
                <a:cs typeface="Times New Roman" pitchFamily="18" charset="0"/>
              </a:rPr>
              <a:t>jj,t</a:t>
            </a:r>
            <a:r>
              <a:rPr lang="en-US" altLang="zh-TW" sz="2000" dirty="0">
                <a:solidFill>
                  <a:srgbClr val="000000"/>
                </a:solidFill>
                <a:latin typeface="Times New Roman" pitchFamily="18" charset="0"/>
                <a:cs typeface="Times New Roman" pitchFamily="18" charset="0"/>
              </a:rPr>
              <a:t> = The error term.</a:t>
            </a:r>
          </a:p>
          <a:p>
            <a:endParaRPr lang="en-US" dirty="0"/>
          </a:p>
        </p:txBody>
      </p:sp>
      <p:sp>
        <p:nvSpPr>
          <p:cNvPr id="35843" name="Rectangle 3"/>
          <p:cNvSpPr>
            <a:spLocks noGrp="1" noRot="1" noChangeArrowheads="1"/>
          </p:cNvSpPr>
          <p:nvPr>
            <p:ph type="body" sz="quarter" idx="13"/>
          </p:nvPr>
        </p:nvSpPr>
        <p:spPr/>
        <p:txBody>
          <a:bodyPr>
            <a:noAutofit/>
          </a:bodyPr>
          <a:lstStyle/>
          <a:p>
            <a:pPr marL="0" indent="0">
              <a:spcBef>
                <a:spcPct val="0"/>
              </a:spcBef>
              <a:buFont typeface="Wingdings" pitchFamily="2" charset="2"/>
              <a:buNone/>
              <a:tabLst>
                <a:tab pos="4176713" algn="ctr"/>
                <a:tab pos="8339138" algn="r"/>
              </a:tabLst>
            </a:pPr>
            <a:r>
              <a:rPr lang="en-US" altLang="zh-TW" dirty="0" smtClean="0">
                <a:solidFill>
                  <a:srgbClr val="000000"/>
                </a:solidFill>
                <a:latin typeface="Times New Roman" pitchFamily="18" charset="0"/>
                <a:cs typeface="Times New Roman" pitchFamily="18" charset="0"/>
              </a:rPr>
              <a:t>Basic Model</a:t>
            </a:r>
            <a:endParaRPr lang="en-US" altLang="zh-TW" dirty="0">
              <a:solidFill>
                <a:srgbClr val="000000"/>
              </a:solidFill>
              <a:latin typeface="Times New Roman" pitchFamily="18" charset="0"/>
              <a:cs typeface="Times New Roman" pitchFamily="18" charset="0"/>
            </a:endParaRPr>
          </a:p>
        </p:txBody>
      </p:sp>
      <p:sp>
        <p:nvSpPr>
          <p:cNvPr id="35842" name="Rectangle 2"/>
          <p:cNvSpPr>
            <a:spLocks noGrp="1" noRot="1" noChangeArrowheads="1"/>
          </p:cNvSpPr>
          <p:nvPr>
            <p:ph type="title"/>
          </p:nvPr>
        </p:nvSpPr>
        <p:spPr>
          <a:xfrm>
            <a:off x="184731" y="381000"/>
            <a:ext cx="8509269" cy="669600"/>
          </a:xfrm>
        </p:spPr>
        <p:txBody>
          <a:bodyPr/>
          <a:lstStyle/>
          <a:p>
            <a:pPr algn="l"/>
            <a:r>
              <a:rPr lang="en-US" altLang="zh-TW" sz="2800" b="1" dirty="0">
                <a:latin typeface="Times New Roman" pitchFamily="18" charset="0"/>
                <a:cs typeface="Times New Roman" pitchFamily="18" charset="0"/>
              </a:rPr>
              <a:t>Dynamic Analysis of Financial Ratios</a:t>
            </a:r>
          </a:p>
        </p:txBody>
      </p:sp>
      <p:sp>
        <p:nvSpPr>
          <p:cNvPr id="35846" name="Rectangle 6"/>
          <p:cNvSpPr>
            <a:spLocks noChangeArrowheads="1"/>
          </p:cNvSpPr>
          <p:nvPr/>
        </p:nvSpPr>
        <p:spPr bwMode="auto">
          <a:xfrm>
            <a:off x="0" y="30062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35851" name="Rectangle 11"/>
          <p:cNvSpPr>
            <a:spLocks noChangeArrowheads="1"/>
          </p:cNvSpPr>
          <p:nvPr/>
        </p:nvSpPr>
        <p:spPr bwMode="auto">
          <a:xfrm>
            <a:off x="0" y="3244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78649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nSpc>
                <a:spcPct val="180000"/>
              </a:lnSpc>
              <a:spcBef>
                <a:spcPct val="0"/>
              </a:spcBef>
              <a:buFont typeface="Wingdings" pitchFamily="2" charset="2"/>
              <a:buNone/>
              <a:tabLst>
                <a:tab pos="4121150" algn="ctr"/>
                <a:tab pos="8108950" algn="r"/>
                <a:tab pos="8339138" algn="r"/>
              </a:tabLst>
            </a:pPr>
            <a:r>
              <a:rPr lang="fr-FR" altLang="zh-TW" dirty="0">
                <a:latin typeface="Times New Roman" pitchFamily="18" charset="0"/>
                <a:cs typeface="Times New Roman" pitchFamily="18" charset="0"/>
              </a:rPr>
              <a:t>	</a:t>
            </a:r>
            <a:r>
              <a:rPr lang="fr-FR" altLang="zh-TW" dirty="0" err="1">
                <a:latin typeface="Times New Roman" pitchFamily="18" charset="0"/>
                <a:cs typeface="Times New Roman" pitchFamily="18" charset="0"/>
              </a:rPr>
              <a:t>Z′</a:t>
            </a:r>
            <a:r>
              <a:rPr lang="fr-FR" altLang="zh-TW" baseline="-25000" dirty="0" err="1">
                <a:latin typeface="Times New Roman" pitchFamily="18" charset="0"/>
                <a:cs typeface="Times New Roman" pitchFamily="18" charset="0"/>
              </a:rPr>
              <a:t>j,t</a:t>
            </a:r>
            <a:r>
              <a:rPr lang="fr-FR" altLang="zh-TW" dirty="0">
                <a:latin typeface="Times New Roman" pitchFamily="18" charset="0"/>
                <a:cs typeface="Times New Roman" pitchFamily="18" charset="0"/>
              </a:rPr>
              <a:t> = </a:t>
            </a:r>
            <a:r>
              <a:rPr lang="fr-FR" altLang="zh-TW" dirty="0" err="1">
                <a:latin typeface="Times New Roman" pitchFamily="18" charset="0"/>
                <a:cs typeface="Times New Roman" pitchFamily="18" charset="0"/>
              </a:rPr>
              <a:t>A′</a:t>
            </a:r>
            <a:r>
              <a:rPr lang="fr-FR" altLang="zh-TW" baseline="-25000" dirty="0" err="1">
                <a:latin typeface="Times New Roman" pitchFamily="18" charset="0"/>
                <a:cs typeface="Times New Roman" pitchFamily="18" charset="0"/>
              </a:rPr>
              <a:t>j</a:t>
            </a:r>
            <a:r>
              <a:rPr lang="fr-FR" altLang="zh-TW" dirty="0">
                <a:latin typeface="Times New Roman" pitchFamily="18" charset="0"/>
                <a:cs typeface="Times New Roman" pitchFamily="18" charset="0"/>
              </a:rPr>
              <a:t> + B′</a:t>
            </a:r>
            <a:r>
              <a:rPr lang="fr-FR" altLang="zh-TW" baseline="-25000" dirty="0">
                <a:latin typeface="Times New Roman" pitchFamily="18" charset="0"/>
                <a:cs typeface="Times New Roman" pitchFamily="18" charset="0"/>
              </a:rPr>
              <a:t>j</a:t>
            </a:r>
            <a:r>
              <a:rPr lang="fr-FR" altLang="zh-TW" dirty="0">
                <a:latin typeface="Times New Roman" pitchFamily="18" charset="0"/>
                <a:cs typeface="Times New Roman" pitchFamily="18" charset="0"/>
              </a:rPr>
              <a:t>W′</a:t>
            </a:r>
            <a:r>
              <a:rPr lang="fr-FR" altLang="zh-TW" baseline="-25000" dirty="0">
                <a:latin typeface="Times New Roman" pitchFamily="18" charset="0"/>
                <a:cs typeface="Times New Roman" pitchFamily="18" charset="0"/>
              </a:rPr>
              <a:t>j,t-1</a:t>
            </a:r>
            <a:r>
              <a:rPr lang="fr-FR" altLang="zh-TW" dirty="0">
                <a:latin typeface="Times New Roman" pitchFamily="18" charset="0"/>
                <a:cs typeface="Times New Roman" pitchFamily="18" charset="0"/>
              </a:rPr>
              <a:t> + </a:t>
            </a:r>
            <a:r>
              <a:rPr lang="en-US" i="1" spc="-15" dirty="0" err="1">
                <a:latin typeface="Cambria Math"/>
                <a:ea typeface="SimSun"/>
                <a:cs typeface="Times New Roman"/>
              </a:rPr>
              <a:t>ε</a:t>
            </a:r>
            <a:r>
              <a:rPr lang="en-US" altLang="zh-TW" baseline="-25000" dirty="0" err="1">
                <a:solidFill>
                  <a:srgbClr val="000000"/>
                </a:solidFill>
                <a:latin typeface="Times New Roman" pitchFamily="18" charset="0"/>
                <a:cs typeface="Times New Roman" pitchFamily="18" charset="0"/>
              </a:rPr>
              <a:t>j</a:t>
            </a:r>
            <a:r>
              <a:rPr lang="fr-FR" altLang="zh-TW" dirty="0" smtClean="0">
                <a:latin typeface="Times New Roman" pitchFamily="18" charset="0"/>
                <a:cs typeface="Times New Roman" pitchFamily="18" charset="0"/>
              </a:rPr>
              <a:t>′</a:t>
            </a:r>
            <a:r>
              <a:rPr lang="fr-FR" altLang="zh-TW" baseline="-25000" dirty="0" err="1">
                <a:latin typeface="Times New Roman" pitchFamily="18" charset="0"/>
                <a:cs typeface="Times New Roman" pitchFamily="18" charset="0"/>
              </a:rPr>
              <a:t>j,t</a:t>
            </a:r>
            <a:r>
              <a:rPr lang="fr-FR" altLang="zh-TW" dirty="0">
                <a:latin typeface="Times New Roman" pitchFamily="18" charset="0"/>
                <a:cs typeface="Times New Roman" pitchFamily="18" charset="0"/>
              </a:rPr>
              <a:t>,	(2.5)</a:t>
            </a:r>
          </a:p>
          <a:p>
            <a:pPr>
              <a:lnSpc>
                <a:spcPct val="180000"/>
              </a:lnSpc>
              <a:spcBef>
                <a:spcPct val="0"/>
              </a:spcBef>
              <a:buFont typeface="Wingdings" pitchFamily="2" charset="2"/>
              <a:buNone/>
            </a:pPr>
            <a:r>
              <a:rPr lang="fr-FR" altLang="zh-TW" dirty="0" err="1">
                <a:latin typeface="Times New Roman" pitchFamily="18" charset="0"/>
                <a:cs typeface="Times New Roman" pitchFamily="18" charset="0"/>
              </a:rPr>
              <a:t>where</a:t>
            </a:r>
            <a:endParaRPr lang="fr-FR" altLang="zh-TW" dirty="0">
              <a:latin typeface="Times New Roman" pitchFamily="18" charset="0"/>
              <a:cs typeface="Times New Roman" pitchFamily="18" charset="0"/>
            </a:endParaRPr>
          </a:p>
          <a:p>
            <a:pPr marL="622300">
              <a:lnSpc>
                <a:spcPct val="180000"/>
              </a:lnSpc>
              <a:spcBef>
                <a:spcPct val="0"/>
              </a:spcBef>
              <a:buFont typeface="Wingdings" pitchFamily="2" charset="2"/>
              <a:buNone/>
            </a:pPr>
            <a:r>
              <a:rPr lang="fr-FR" altLang="zh-TW" dirty="0" err="1">
                <a:latin typeface="Times New Roman" pitchFamily="18" charset="0"/>
                <a:cs typeface="Times New Roman" pitchFamily="18" charset="0"/>
              </a:rPr>
              <a:t>Z′</a:t>
            </a:r>
            <a:r>
              <a:rPr lang="fr-FR" altLang="zh-TW" baseline="-25000" dirty="0" err="1">
                <a:latin typeface="Times New Roman" pitchFamily="18" charset="0"/>
                <a:cs typeface="Times New Roman" pitchFamily="18" charset="0"/>
              </a:rPr>
              <a:t>j,t</a:t>
            </a:r>
            <a:r>
              <a:rPr lang="fr-FR" altLang="zh-TW" dirty="0">
                <a:latin typeface="Times New Roman" pitchFamily="18" charset="0"/>
                <a:cs typeface="Times New Roman" pitchFamily="18" charset="0"/>
              </a:rPr>
              <a:t> = log (</a:t>
            </a:r>
            <a:r>
              <a:rPr lang="fr-FR" altLang="zh-TW" dirty="0" err="1">
                <a:latin typeface="Times New Roman" pitchFamily="18" charset="0"/>
                <a:cs typeface="Times New Roman" pitchFamily="18" charset="0"/>
              </a:rPr>
              <a:t>Y</a:t>
            </a:r>
            <a:r>
              <a:rPr lang="fr-FR" altLang="zh-TW" baseline="-25000" dirty="0" err="1">
                <a:latin typeface="Times New Roman" pitchFamily="18" charset="0"/>
                <a:cs typeface="Times New Roman" pitchFamily="18" charset="0"/>
              </a:rPr>
              <a:t>j,t</a:t>
            </a:r>
            <a:r>
              <a:rPr lang="fr-FR" altLang="zh-TW" dirty="0">
                <a:latin typeface="Times New Roman" pitchFamily="18" charset="0"/>
                <a:cs typeface="Times New Roman" pitchFamily="18" charset="0"/>
              </a:rPr>
              <a:t>) - log (Y</a:t>
            </a:r>
            <a:r>
              <a:rPr lang="fr-FR" altLang="zh-TW" baseline="-25000" dirty="0">
                <a:latin typeface="Times New Roman" pitchFamily="18" charset="0"/>
                <a:cs typeface="Times New Roman" pitchFamily="18" charset="0"/>
              </a:rPr>
              <a:t>j,t-1</a:t>
            </a:r>
            <a:r>
              <a:rPr lang="fr-FR" altLang="zh-TW" dirty="0">
                <a:latin typeface="Times New Roman" pitchFamily="18" charset="0"/>
                <a:cs typeface="Times New Roman" pitchFamily="18" charset="0"/>
              </a:rPr>
              <a:t>);</a:t>
            </a:r>
          </a:p>
          <a:p>
            <a:pPr marL="622300">
              <a:lnSpc>
                <a:spcPct val="180000"/>
              </a:lnSpc>
              <a:spcBef>
                <a:spcPct val="0"/>
              </a:spcBef>
              <a:buFont typeface="Wingdings" pitchFamily="2" charset="2"/>
              <a:buNone/>
            </a:pPr>
            <a:r>
              <a:rPr lang="fr-FR" altLang="zh-TW" dirty="0">
                <a:latin typeface="Times New Roman" pitchFamily="18" charset="0"/>
                <a:cs typeface="Times New Roman" pitchFamily="18" charset="0"/>
              </a:rPr>
              <a:t>W′</a:t>
            </a:r>
            <a:r>
              <a:rPr lang="fr-FR" altLang="zh-TW" baseline="-25000" dirty="0">
                <a:latin typeface="Times New Roman" pitchFamily="18" charset="0"/>
                <a:cs typeface="Times New Roman" pitchFamily="18" charset="0"/>
              </a:rPr>
              <a:t>j,t-1</a:t>
            </a:r>
            <a:r>
              <a:rPr lang="fr-FR" altLang="zh-TW" dirty="0">
                <a:latin typeface="Times New Roman" pitchFamily="18" charset="0"/>
                <a:cs typeface="Times New Roman" pitchFamily="18" charset="0"/>
              </a:rPr>
              <a:t> = log (X</a:t>
            </a:r>
            <a:r>
              <a:rPr lang="fr-FR" altLang="zh-TW" baseline="-25000" dirty="0">
                <a:latin typeface="Times New Roman" pitchFamily="18" charset="0"/>
                <a:cs typeface="Times New Roman" pitchFamily="18" charset="0"/>
              </a:rPr>
              <a:t>j,t-1</a:t>
            </a:r>
            <a:r>
              <a:rPr lang="fr-FR" altLang="zh-TW" dirty="0">
                <a:latin typeface="Times New Roman" pitchFamily="18" charset="0"/>
                <a:cs typeface="Times New Roman" pitchFamily="18" charset="0"/>
              </a:rPr>
              <a:t>) - log (Y</a:t>
            </a:r>
            <a:r>
              <a:rPr lang="fr-FR" altLang="zh-TW" baseline="-25000" dirty="0">
                <a:latin typeface="Times New Roman" pitchFamily="18" charset="0"/>
                <a:cs typeface="Times New Roman" pitchFamily="18" charset="0"/>
              </a:rPr>
              <a:t>j,t-1</a:t>
            </a:r>
            <a:r>
              <a:rPr lang="fr-FR" altLang="zh-TW" dirty="0">
                <a:latin typeface="Times New Roman" pitchFamily="18" charset="0"/>
                <a:cs typeface="Times New Roman" pitchFamily="18" charset="0"/>
              </a:rPr>
              <a:t>);</a:t>
            </a:r>
            <a:r>
              <a:rPr lang="en-US" altLang="zh-TW" dirty="0">
                <a:latin typeface="Times New Roman" pitchFamily="18" charset="0"/>
                <a:cs typeface="Times New Roman" pitchFamily="18" charset="0"/>
              </a:rPr>
              <a:t> and</a:t>
            </a:r>
          </a:p>
          <a:p>
            <a:pPr marL="622300">
              <a:lnSpc>
                <a:spcPct val="180000"/>
              </a:lnSpc>
              <a:spcBef>
                <a:spcPct val="0"/>
              </a:spcBef>
              <a:buFont typeface="Wingdings" pitchFamily="2" charset="2"/>
              <a:buNone/>
            </a:pPr>
            <a:r>
              <a:rPr lang="en-US" i="1" spc="-15" dirty="0" err="1">
                <a:latin typeface="Cambria Math"/>
                <a:ea typeface="SimSun"/>
                <a:cs typeface="Times New Roman"/>
              </a:rPr>
              <a:t>ε</a:t>
            </a:r>
            <a:r>
              <a:rPr lang="en-US" altLang="zh-TW" baseline="-25000" dirty="0" err="1">
                <a:solidFill>
                  <a:srgbClr val="000000"/>
                </a:solidFill>
                <a:latin typeface="Times New Roman" pitchFamily="18" charset="0"/>
                <a:cs typeface="Times New Roman" pitchFamily="18" charset="0"/>
              </a:rPr>
              <a:t>j</a:t>
            </a:r>
            <a:r>
              <a:rPr lang="fr-FR" altLang="zh-TW" dirty="0" smtClean="0">
                <a:latin typeface="Times New Roman" pitchFamily="18" charset="0"/>
                <a:cs typeface="Times New Roman" pitchFamily="18" charset="0"/>
              </a:rPr>
              <a:t>′</a:t>
            </a:r>
            <a:r>
              <a:rPr lang="en-US" altLang="zh-TW" baseline="-25000" dirty="0" err="1">
                <a:latin typeface="Times New Roman" pitchFamily="18" charset="0"/>
                <a:cs typeface="Times New Roman" pitchFamily="18" charset="0"/>
              </a:rPr>
              <a:t>j,t</a:t>
            </a:r>
            <a:r>
              <a:rPr lang="en-US" altLang="zh-TW" baseline="-25000" dirty="0">
                <a:latin typeface="Times New Roman" pitchFamily="18" charset="0"/>
                <a:cs typeface="Times New Roman" pitchFamily="18" charset="0"/>
              </a:rPr>
              <a:t> </a:t>
            </a:r>
            <a:r>
              <a:rPr lang="en-US" altLang="zh-TW" dirty="0">
                <a:latin typeface="Times New Roman" pitchFamily="18" charset="0"/>
                <a:cs typeface="Times New Roman" pitchFamily="18" charset="0"/>
              </a:rPr>
              <a:t>= The Error term.</a:t>
            </a:r>
          </a:p>
          <a:p>
            <a:endParaRPr lang="en-US" dirty="0"/>
          </a:p>
        </p:txBody>
      </p:sp>
      <p:sp>
        <p:nvSpPr>
          <p:cNvPr id="36867" name="Rectangle 3"/>
          <p:cNvSpPr>
            <a:spLocks noGrp="1" noRot="1" noChangeArrowheads="1"/>
          </p:cNvSpPr>
          <p:nvPr>
            <p:ph type="body" sz="quarter" idx="13"/>
          </p:nvPr>
        </p:nvSpPr>
        <p:spPr/>
        <p:txBody>
          <a:bodyPr>
            <a:noAutofit/>
          </a:bodyPr>
          <a:lstStyle/>
          <a:p>
            <a:pPr marL="0" indent="0">
              <a:spcBef>
                <a:spcPct val="0"/>
              </a:spcBef>
              <a:buFont typeface="Wingdings" pitchFamily="2" charset="2"/>
              <a:buNone/>
              <a:tabLst>
                <a:tab pos="4121150" algn="ctr"/>
                <a:tab pos="8339138" algn="r"/>
              </a:tabLst>
            </a:pPr>
            <a:r>
              <a:rPr lang="en-US" altLang="zh-TW" dirty="0" smtClean="0">
                <a:latin typeface="Times New Roman" pitchFamily="18" charset="0"/>
                <a:cs typeface="Times New Roman" pitchFamily="18" charset="0"/>
              </a:rPr>
              <a:t>Extensions of Basic Model</a:t>
            </a:r>
            <a:endParaRPr lang="en-US" altLang="zh-TW" dirty="0">
              <a:latin typeface="Times New Roman" pitchFamily="18" charset="0"/>
              <a:cs typeface="Times New Roman" pitchFamily="18" charset="0"/>
            </a:endParaRPr>
          </a:p>
        </p:txBody>
      </p:sp>
      <p:sp>
        <p:nvSpPr>
          <p:cNvPr id="36866" name="Rectangle 2"/>
          <p:cNvSpPr>
            <a:spLocks noGrp="1" noRot="1" noChangeArrowheads="1"/>
          </p:cNvSpPr>
          <p:nvPr>
            <p:ph type="title"/>
          </p:nvPr>
        </p:nvSpPr>
        <p:spPr/>
        <p:txBody>
          <a:bodyPr/>
          <a:lstStyle/>
          <a:p>
            <a:pPr algn="l"/>
            <a:r>
              <a:rPr lang="en-US" altLang="zh-TW" sz="2800" b="1" dirty="0">
                <a:latin typeface="Times New Roman" pitchFamily="18" charset="0"/>
                <a:cs typeface="Times New Roman" pitchFamily="18" charset="0"/>
              </a:rPr>
              <a:t>Dynamic Analysis of Financial Ratios</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1068124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latin typeface="Times New Roman" pitchFamily="18" charset="0"/>
                <a:cs typeface="Times New Roman" pitchFamily="18" charset="0"/>
              </a:rPr>
              <a:t>Extension of Basic Model</a:t>
            </a:r>
            <a:endParaRPr lang="en-US" dirty="0">
              <a:latin typeface="Times New Roman" pitchFamily="18" charset="0"/>
              <a:cs typeface="Times New Roman" pitchFamily="18" charset="0"/>
            </a:endParaRPr>
          </a:p>
        </p:txBody>
      </p:sp>
      <p:sp>
        <p:nvSpPr>
          <p:cNvPr id="37890" name="Rectangle 2"/>
          <p:cNvSpPr>
            <a:spLocks noGrp="1" noRot="1" noChangeArrowheads="1"/>
          </p:cNvSpPr>
          <p:nvPr>
            <p:ph type="title"/>
          </p:nvPr>
        </p:nvSpPr>
        <p:spPr/>
        <p:txBody>
          <a:bodyPr/>
          <a:lstStyle/>
          <a:p>
            <a:pPr algn="l"/>
            <a:r>
              <a:rPr lang="en-US" altLang="zh-TW" sz="2800" b="1">
                <a:latin typeface="Times New Roman" pitchFamily="18" charset="0"/>
                <a:cs typeface="Times New Roman" pitchFamily="18" charset="0"/>
              </a:rPr>
              <a:t>Dynamic Analysis of Financial Ratios</a:t>
            </a:r>
          </a:p>
        </p:txBody>
      </p:sp>
      <p:graphicFrame>
        <p:nvGraphicFramePr>
          <p:cNvPr id="37894" name="Object 6"/>
          <p:cNvGraphicFramePr>
            <a:graphicFrameLocks noChangeAspect="1"/>
          </p:cNvGraphicFramePr>
          <p:nvPr>
            <p:extLst>
              <p:ext uri="{D42A27DB-BD31-4B8C-83A1-F6EECF244321}">
                <p14:modId xmlns:p14="http://schemas.microsoft.com/office/powerpoint/2010/main" val="2627752944"/>
              </p:ext>
            </p:extLst>
          </p:nvPr>
        </p:nvGraphicFramePr>
        <p:xfrm>
          <a:off x="1701800" y="1436688"/>
          <a:ext cx="5678488" cy="1874837"/>
        </p:xfrm>
        <a:graphic>
          <a:graphicData uri="http://schemas.openxmlformats.org/presentationml/2006/ole">
            <mc:AlternateContent xmlns:mc="http://schemas.openxmlformats.org/markup-compatibility/2006">
              <mc:Choice xmlns:v="urn:schemas-microsoft-com:vml" Requires="v">
                <p:oleObj spid="_x0000_s5197" name="Equation" r:id="rId3" imgW="2768400" imgH="914400" progId="Equation.DSMT4">
                  <p:embed/>
                </p:oleObj>
              </mc:Choice>
              <mc:Fallback>
                <p:oleObj name="Equation" r:id="rId3" imgW="27684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800" y="1436688"/>
                        <a:ext cx="5678488" cy="187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3198588509"/>
              </p:ext>
            </p:extLst>
          </p:nvPr>
        </p:nvGraphicFramePr>
        <p:xfrm>
          <a:off x="2268538" y="4106863"/>
          <a:ext cx="3509962" cy="546100"/>
        </p:xfrm>
        <a:graphic>
          <a:graphicData uri="http://schemas.openxmlformats.org/presentationml/2006/ole">
            <mc:AlternateContent xmlns:mc="http://schemas.openxmlformats.org/markup-compatibility/2006">
              <mc:Choice xmlns:v="urn:schemas-microsoft-com:vml" Requires="v">
                <p:oleObj spid="_x0000_s5198" name="Equation" r:id="rId5" imgW="1485720" imgH="228600" progId="Equation.DSMT4">
                  <p:embed/>
                </p:oleObj>
              </mc:Choice>
              <mc:Fallback>
                <p:oleObj name="Equation" r:id="rId5" imgW="14857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4106863"/>
                        <a:ext cx="3509962"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998864306"/>
              </p:ext>
            </p:extLst>
          </p:nvPr>
        </p:nvGraphicFramePr>
        <p:xfrm>
          <a:off x="1331913" y="5340350"/>
          <a:ext cx="6181725" cy="609600"/>
        </p:xfrm>
        <a:graphic>
          <a:graphicData uri="http://schemas.openxmlformats.org/presentationml/2006/ole">
            <mc:AlternateContent xmlns:mc="http://schemas.openxmlformats.org/markup-compatibility/2006">
              <mc:Choice xmlns:v="urn:schemas-microsoft-com:vml" Requires="v">
                <p:oleObj spid="_x0000_s5199" name="Equation" r:id="rId7" imgW="2577960" imgH="253800" progId="Equation.DSMT4">
                  <p:embed/>
                </p:oleObj>
              </mc:Choice>
              <mc:Fallback>
                <p:oleObj name="Equation" r:id="rId7" imgW="25779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1913" y="5340350"/>
                        <a:ext cx="6181725"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6" name="Rectangle 8"/>
          <p:cNvSpPr>
            <a:spLocks noChangeArrowheads="1"/>
          </p:cNvSpPr>
          <p:nvPr/>
        </p:nvSpPr>
        <p:spPr bwMode="auto">
          <a:xfrm>
            <a:off x="0" y="34395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2" name="TextBox 1"/>
          <p:cNvSpPr txBox="1"/>
          <p:nvPr/>
        </p:nvSpPr>
        <p:spPr>
          <a:xfrm>
            <a:off x="7033533" y="3711867"/>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4" name="Slide Number Placeholder 3"/>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193694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1"/>
            <a:ext cx="8839200" cy="533399"/>
          </a:xfrm>
        </p:spPr>
        <p:txBody>
          <a:bodyPr/>
          <a:lstStyle/>
          <a:p>
            <a:r>
              <a:rPr lang="en-US" dirty="0" smtClean="0">
                <a:latin typeface="Times New Roman" pitchFamily="18" charset="0"/>
                <a:cs typeface="Times New Roman" pitchFamily="18" charset="0"/>
              </a:rPr>
              <a:t>Chapter 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562599"/>
          </a:xfrm>
        </p:spPr>
        <p:txBody>
          <a:bodyPr>
            <a:normAutofit/>
          </a:bodyPr>
          <a:lstStyle/>
          <a:p>
            <a:pPr lvl="0">
              <a:spcBef>
                <a:spcPts val="0"/>
              </a:spcBef>
            </a:pPr>
            <a:r>
              <a:rPr lang="en-US" sz="2000" dirty="0" smtClean="0">
                <a:latin typeface="Times New Roman" pitchFamily="18" charset="0"/>
                <a:cs typeface="Times New Roman" pitchFamily="18" charset="0"/>
              </a:rPr>
              <a:t>2.1 Introduction</a:t>
            </a:r>
            <a:endParaRPr lang="en-US" sz="2000" dirty="0">
              <a:latin typeface="Times New Roman" pitchFamily="18" charset="0"/>
              <a:cs typeface="Times New Roman" pitchFamily="18" charset="0"/>
            </a:endParaRPr>
          </a:p>
          <a:p>
            <a:pPr lvl="0">
              <a:spcBef>
                <a:spcPts val="0"/>
              </a:spcBef>
            </a:pPr>
            <a:r>
              <a:rPr lang="en-US" sz="2000" dirty="0" smtClean="0">
                <a:latin typeface="Times New Roman" pitchFamily="18" charset="0"/>
                <a:cs typeface="Times New Roman" pitchFamily="18" charset="0"/>
              </a:rPr>
              <a:t>2.2 Financial Statement: A Brief Review</a:t>
            </a:r>
          </a:p>
          <a:p>
            <a:pPr lvl="1">
              <a:spcBef>
                <a:spcPts val="0"/>
              </a:spcBef>
            </a:pPr>
            <a:r>
              <a:rPr lang="en-US" sz="1600" dirty="0" smtClean="0">
                <a:latin typeface="Times New Roman" pitchFamily="18" charset="0"/>
                <a:cs typeface="Times New Roman" pitchFamily="18" charset="0"/>
              </a:rPr>
              <a:t>2.2.1 Balance Sheet</a:t>
            </a:r>
          </a:p>
          <a:p>
            <a:pPr lvl="1">
              <a:spcBef>
                <a:spcPts val="0"/>
              </a:spcBef>
            </a:pPr>
            <a:r>
              <a:rPr lang="en-US" sz="1600" dirty="0" smtClean="0">
                <a:latin typeface="Times New Roman" pitchFamily="18" charset="0"/>
                <a:cs typeface="Times New Roman" pitchFamily="18" charset="0"/>
              </a:rPr>
              <a:t>2.2.2 Statement of Earnings</a:t>
            </a:r>
            <a:endParaRPr lang="en-US" sz="1600" dirty="0">
              <a:latin typeface="Times New Roman" pitchFamily="18" charset="0"/>
              <a:cs typeface="Times New Roman" pitchFamily="18" charset="0"/>
            </a:endParaRPr>
          </a:p>
          <a:p>
            <a:pPr lvl="1">
              <a:spcBef>
                <a:spcPts val="0"/>
              </a:spcBef>
            </a:pPr>
            <a:r>
              <a:rPr lang="en-US" sz="1600" dirty="0" smtClean="0">
                <a:latin typeface="Times New Roman" pitchFamily="18" charset="0"/>
                <a:cs typeface="Times New Roman" pitchFamily="18" charset="0"/>
              </a:rPr>
              <a:t>2.2.3 Statement of Equity</a:t>
            </a:r>
          </a:p>
          <a:p>
            <a:pPr lvl="1">
              <a:spcBef>
                <a:spcPts val="0"/>
              </a:spcBef>
            </a:pPr>
            <a:r>
              <a:rPr lang="en-US" sz="1600" dirty="0" smtClean="0">
                <a:latin typeface="Times New Roman" pitchFamily="18" charset="0"/>
                <a:cs typeface="Times New Roman" pitchFamily="18" charset="0"/>
              </a:rPr>
              <a:t>2.2.4 Statement of Cash Flows</a:t>
            </a:r>
          </a:p>
          <a:p>
            <a:pPr lvl="1">
              <a:spcBef>
                <a:spcPts val="0"/>
              </a:spcBef>
            </a:pPr>
            <a:r>
              <a:rPr lang="en-US" sz="1600" dirty="0" smtClean="0">
                <a:latin typeface="Times New Roman" pitchFamily="18" charset="0"/>
                <a:cs typeface="Times New Roman" pitchFamily="18" charset="0"/>
              </a:rPr>
              <a:t>2.2.5 Interrelationship Among Four Financial Statements</a:t>
            </a:r>
          </a:p>
          <a:p>
            <a:pPr lvl="1">
              <a:spcBef>
                <a:spcPts val="0"/>
              </a:spcBef>
            </a:pPr>
            <a:r>
              <a:rPr lang="en-US" sz="1600" dirty="0" smtClean="0">
                <a:latin typeface="Times New Roman" pitchFamily="18" charset="0"/>
                <a:cs typeface="Times New Roman" pitchFamily="18" charset="0"/>
              </a:rPr>
              <a:t>2.2.6 Annual vs. Quarterly Financial Data</a:t>
            </a:r>
          </a:p>
          <a:p>
            <a:pPr lvl="0">
              <a:spcBef>
                <a:spcPts val="0"/>
              </a:spcBef>
            </a:pPr>
            <a:r>
              <a:rPr lang="en-US" sz="2000" dirty="0" smtClean="0">
                <a:latin typeface="Times New Roman" pitchFamily="18" charset="0"/>
                <a:cs typeface="Times New Roman" pitchFamily="18" charset="0"/>
              </a:rPr>
              <a:t>2.3 Critique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Accounting Information </a:t>
            </a:r>
          </a:p>
          <a:p>
            <a:pPr lvl="1">
              <a:spcBef>
                <a:spcPts val="0"/>
              </a:spcBef>
            </a:pPr>
            <a:r>
              <a:rPr lang="en-US" sz="1600" dirty="0" smtClean="0">
                <a:latin typeface="Times New Roman" pitchFamily="18" charset="0"/>
                <a:cs typeface="Times New Roman" pitchFamily="18" charset="0"/>
              </a:rPr>
              <a:t>2.3.1 Criticism</a:t>
            </a:r>
          </a:p>
          <a:p>
            <a:pPr lvl="1">
              <a:spcBef>
                <a:spcPts val="0"/>
              </a:spcBef>
            </a:pPr>
            <a:r>
              <a:rPr lang="en-US" sz="1600" dirty="0" smtClean="0">
                <a:latin typeface="Times New Roman" pitchFamily="18" charset="0"/>
                <a:cs typeface="Times New Roman" pitchFamily="18" charset="0"/>
              </a:rPr>
              <a:t>2.3.2 Methods for Improvement</a:t>
            </a:r>
          </a:p>
          <a:p>
            <a:pPr lvl="0">
              <a:spcBef>
                <a:spcPts val="0"/>
              </a:spcBef>
            </a:pPr>
            <a:r>
              <a:rPr lang="en-US" sz="2000" dirty="0" smtClean="0">
                <a:latin typeface="Times New Roman" pitchFamily="18" charset="0"/>
                <a:cs typeface="Times New Roman" pitchFamily="18" charset="0"/>
              </a:rPr>
              <a:t>2.4 Static </a:t>
            </a:r>
            <a:r>
              <a:rPr lang="en-US" sz="2000" dirty="0">
                <a:latin typeface="Times New Roman" pitchFamily="18" charset="0"/>
                <a:cs typeface="Times New Roman" pitchFamily="18" charset="0"/>
              </a:rPr>
              <a:t>ratio analysis and its extension</a:t>
            </a:r>
          </a:p>
          <a:p>
            <a:pPr lvl="1">
              <a:spcBef>
                <a:spcPts val="0"/>
              </a:spcBef>
            </a:pPr>
            <a:r>
              <a:rPr lang="en-US" sz="1600" dirty="0" smtClean="0">
                <a:latin typeface="Times New Roman" pitchFamily="18" charset="0"/>
                <a:cs typeface="Times New Roman" pitchFamily="18" charset="0"/>
              </a:rPr>
              <a:t>2.4.1 Static Determination of Financial Ratios</a:t>
            </a:r>
          </a:p>
          <a:p>
            <a:pPr lvl="1">
              <a:spcBef>
                <a:spcPts val="0"/>
              </a:spcBef>
            </a:pPr>
            <a:r>
              <a:rPr lang="en-US" sz="1600" dirty="0" smtClean="0">
                <a:latin typeface="Times New Roman" pitchFamily="18" charset="0"/>
                <a:cs typeface="Times New Roman" pitchFamily="18" charset="0"/>
              </a:rPr>
              <a:t>2.4.2 Dynamic Analysis of Financial Ratios</a:t>
            </a:r>
          </a:p>
          <a:p>
            <a:pPr lvl="1">
              <a:spcBef>
                <a:spcPts val="0"/>
              </a:spcBef>
            </a:pPr>
            <a:r>
              <a:rPr lang="en-US" sz="1600" dirty="0" smtClean="0">
                <a:latin typeface="Times New Roman" pitchFamily="18" charset="0"/>
                <a:cs typeface="Times New Roman" pitchFamily="18" charset="0"/>
              </a:rPr>
              <a:t>2.4.3 Statistical Distribution of Financial Ratios</a:t>
            </a:r>
          </a:p>
          <a:p>
            <a:pPr lvl="0">
              <a:spcBef>
                <a:spcPts val="0"/>
              </a:spcBef>
            </a:pPr>
            <a:r>
              <a:rPr lang="en-US" sz="2000" dirty="0" smtClean="0">
                <a:latin typeface="Times New Roman" pitchFamily="18" charset="0"/>
                <a:cs typeface="Times New Roman" pitchFamily="18" charset="0"/>
              </a:rPr>
              <a:t>2.5 Cost-Volume-Profit Analysis and its Applications</a:t>
            </a:r>
          </a:p>
          <a:p>
            <a:pPr lvl="1">
              <a:spcBef>
                <a:spcPts val="0"/>
              </a:spcBef>
            </a:pPr>
            <a:r>
              <a:rPr lang="en-US" sz="1600" dirty="0" smtClean="0">
                <a:latin typeface="Times New Roman" pitchFamily="18" charset="0"/>
                <a:cs typeface="Times New Roman" pitchFamily="18" charset="0"/>
              </a:rPr>
              <a:t>2.5.1 Deterministic Analysis</a:t>
            </a:r>
          </a:p>
          <a:p>
            <a:pPr lvl="1">
              <a:spcBef>
                <a:spcPts val="0"/>
              </a:spcBef>
            </a:pPr>
            <a:r>
              <a:rPr lang="en-US" sz="1600" dirty="0" smtClean="0">
                <a:latin typeface="Times New Roman" pitchFamily="18" charset="0"/>
                <a:cs typeface="Times New Roman" pitchFamily="18" charset="0"/>
              </a:rPr>
              <a:t>2.5.2 Stochastic Analysis</a:t>
            </a:r>
            <a:endParaRPr lang="en-US" sz="1600" dirty="0">
              <a:latin typeface="Times New Roman" pitchFamily="18" charset="0"/>
              <a:cs typeface="Times New Roman" pitchFamily="18" charset="0"/>
            </a:endParaRPr>
          </a:p>
          <a:p>
            <a:pPr lvl="0">
              <a:spcBef>
                <a:spcPts val="0"/>
              </a:spcBef>
            </a:pPr>
            <a:r>
              <a:rPr lang="en-US" sz="2000" dirty="0" smtClean="0">
                <a:latin typeface="Times New Roman" pitchFamily="18" charset="0"/>
                <a:cs typeface="Times New Roman" pitchFamily="18" charset="0"/>
              </a:rPr>
              <a:t>2.6 Accounting Income vs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Economic </a:t>
            </a:r>
            <a:r>
              <a:rPr lang="en-US" sz="2000" dirty="0" smtClean="0">
                <a:latin typeface="Times New Roman" pitchFamily="18" charset="0"/>
                <a:cs typeface="Times New Roman" pitchFamily="18" charset="0"/>
              </a:rPr>
              <a:t>Income</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361D884-7B35-49FB-9233-7A8213574B9D}" type="slidenum">
              <a:rPr lang="en-US" smtClean="0">
                <a:solidFill>
                  <a:schemeClr val="accent6">
                    <a:lumMod val="20000"/>
                    <a:lumOff val="80000"/>
                  </a:schemeClr>
                </a:solidFill>
              </a:rPr>
              <a:t>2</a:t>
            </a:fld>
            <a:endParaRPr lang="en-US" dirty="0">
              <a:solidFill>
                <a:schemeClr val="accent6">
                  <a:lumMod val="20000"/>
                  <a:lumOff val="80000"/>
                </a:schemeClr>
              </a:solidFill>
            </a:endParaRPr>
          </a:p>
        </p:txBody>
      </p:sp>
    </p:spTree>
    <p:extLst>
      <p:ext uri="{BB962C8B-B14F-4D97-AF65-F5344CB8AC3E}">
        <p14:creationId xmlns:p14="http://schemas.microsoft.com/office/powerpoint/2010/main" val="28357265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067" name="Group 155"/>
          <p:cNvGraphicFramePr>
            <a:graphicFrameLocks noGrp="1"/>
          </p:cNvGraphicFramePr>
          <p:nvPr>
            <p:ph idx="1"/>
            <p:extLst>
              <p:ext uri="{D42A27DB-BD31-4B8C-83A1-F6EECF244321}">
                <p14:modId xmlns:p14="http://schemas.microsoft.com/office/powerpoint/2010/main" val="22704429"/>
              </p:ext>
            </p:extLst>
          </p:nvPr>
        </p:nvGraphicFramePr>
        <p:xfrm>
          <a:off x="533400" y="1600200"/>
          <a:ext cx="8305799" cy="4480559"/>
        </p:xfrm>
        <a:graphic>
          <a:graphicData uri="http://schemas.openxmlformats.org/drawingml/2006/table">
            <a:tbl>
              <a:tblPr/>
              <a:tblGrid>
                <a:gridCol w="2373716"/>
                <a:gridCol w="2964939"/>
                <a:gridCol w="2967144"/>
              </a:tblGrid>
              <a:tr h="451529">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defRPr/>
                      </a:pPr>
                      <a:r>
                        <a:rPr lang="en-US" altLang="zh-TW" sz="1600" b="1" dirty="0" smtClean="0">
                          <a:latin typeface="Times New Roman" pitchFamily="18" charset="0"/>
                          <a:cs typeface="Times New Roman" pitchFamily="18" charset="0"/>
                        </a:rPr>
                        <a:t>Table 2.6: Dynamic adjustment ratio regression results</a:t>
                      </a:r>
                      <a:endParaRPr lang="en-US" altLang="zh-TW" sz="1050" b="1" dirty="0" smtClean="0">
                        <a:latin typeface="Times New Roman" pitchFamily="18" charset="0"/>
                        <a:cs typeface="Times New Roman" pitchFamily="18" charset="0"/>
                      </a:endParaRPr>
                    </a:p>
                  </a:txBody>
                  <a:tcPr marL="127069" marR="12706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127069" marR="12706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152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Variable</a:t>
                      </a:r>
                      <a:endParaRPr kumimoji="1" lang="en-US" altLang="zh-TW" sz="1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127069" marR="12706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Current Ratio</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Leverage Ratio</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152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Mean Z</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0.0075</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-0.03083</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152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Mean W</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-0.14583</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0.361666667</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152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Var(Z)</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0.013039</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0.006099</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0084">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Cov(Z,W)</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0.074</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0.009</a:t>
                      </a:r>
                      <a:endParaRPr kumimoji="1" lang="en-US" altLang="zh-TW" sz="1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152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a:t>
                      </a:r>
                      <a:r>
                        <a:rPr kumimoji="1" lang="en-US" altLang="zh-TW" sz="16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j</a:t>
                      </a: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0.810*</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0.259</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152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t-Statistics</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[3.53]</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[1.06]</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1529">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a:t>
                      </a:r>
                      <a:r>
                        <a:rPr kumimoji="1" lang="en-US" altLang="zh-TW" sz="16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j</a:t>
                      </a: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0.032</a:t>
                      </a: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kumimoji="1" lang="en-US" altLang="zh-TW" sz="16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-0.042</a:t>
                      </a:r>
                      <a:endParaRPr kumimoji="1" lang="en-US" altLang="zh-TW" sz="1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8243">
                <a:tc gridSpan="3">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r>
                        <a:rPr lang="en-US" altLang="zh-TW" sz="1600" b="1" dirty="0" smtClean="0">
                          <a:latin typeface="Times New Roman" pitchFamily="18" charset="0"/>
                          <a:cs typeface="Times New Roman" pitchFamily="18" charset="0"/>
                        </a:rPr>
                        <a:t> * Partial adjustment coefficient significant at 95% level</a:t>
                      </a:r>
                      <a:endParaRPr kumimoji="1" lang="en-US" altLang="zh-TW" sz="1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127069" marR="127069"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6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r"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6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127069" marR="12706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 Placeholder 1"/>
          <p:cNvSpPr>
            <a:spLocks noGrp="1"/>
          </p:cNvSpPr>
          <p:nvPr>
            <p:ph type="body" sz="quarter" idx="13"/>
          </p:nvPr>
        </p:nvSpPr>
        <p:spPr/>
        <p:txBody>
          <a:bodyPr/>
          <a:lstStyle/>
          <a:p>
            <a:r>
              <a:rPr lang="en-US" dirty="0" smtClean="0">
                <a:latin typeface="Times New Roman" pitchFamily="18" charset="0"/>
                <a:cs typeface="Times New Roman" pitchFamily="18" charset="0"/>
              </a:rPr>
              <a:t>Empirical Data</a:t>
            </a:r>
            <a:endParaRPr lang="en-US" dirty="0">
              <a:latin typeface="Times New Roman" pitchFamily="18" charset="0"/>
              <a:cs typeface="Times New Roman" pitchFamily="18" charset="0"/>
            </a:endParaRPr>
          </a:p>
        </p:txBody>
      </p:sp>
      <p:sp>
        <p:nvSpPr>
          <p:cNvPr id="38914" name="Rectangle 2"/>
          <p:cNvSpPr>
            <a:spLocks noGrp="1" noRot="1" noChangeArrowheads="1"/>
          </p:cNvSpPr>
          <p:nvPr>
            <p:ph type="title"/>
          </p:nvPr>
        </p:nvSpPr>
        <p:spPr/>
        <p:txBody>
          <a:bodyPr/>
          <a:lstStyle/>
          <a:p>
            <a:pPr algn="l"/>
            <a:r>
              <a:rPr lang="en-US" altLang="zh-TW" sz="2800" b="1" dirty="0">
                <a:latin typeface="Times New Roman" pitchFamily="18" charset="0"/>
                <a:cs typeface="Times New Roman" pitchFamily="18" charset="0"/>
              </a:rPr>
              <a:t>Dynamic Analysis of Financial Ratios</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220823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107" name="Group 171"/>
          <p:cNvGraphicFramePr>
            <a:graphicFrameLocks noGrp="1"/>
          </p:cNvGraphicFramePr>
          <p:nvPr>
            <p:ph idx="1"/>
            <p:extLst>
              <p:ext uri="{D42A27DB-BD31-4B8C-83A1-F6EECF244321}">
                <p14:modId xmlns:p14="http://schemas.microsoft.com/office/powerpoint/2010/main" val="2247241630"/>
              </p:ext>
            </p:extLst>
          </p:nvPr>
        </p:nvGraphicFramePr>
        <p:xfrm>
          <a:off x="533400" y="1600200"/>
          <a:ext cx="8305800" cy="3660778"/>
        </p:xfrm>
        <a:graphic>
          <a:graphicData uri="http://schemas.openxmlformats.org/drawingml/2006/table">
            <a:tbl>
              <a:tblPr/>
              <a:tblGrid>
                <a:gridCol w="1661160"/>
                <a:gridCol w="1661160"/>
                <a:gridCol w="1661160"/>
                <a:gridCol w="1661160"/>
                <a:gridCol w="1661160"/>
              </a:tblGrid>
              <a:tr h="481013">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lang="fr-FR" altLang="zh-TW" sz="1800" b="1" dirty="0" smtClean="0">
                          <a:latin typeface="Times New Roman" pitchFamily="18" charset="0"/>
                          <a:cs typeface="Times New Roman" pitchFamily="18" charset="0"/>
                        </a:rPr>
                        <a:t>Table 2.7: Ratio </a:t>
                      </a:r>
                      <a:r>
                        <a:rPr lang="fr-FR" altLang="zh-TW" sz="1800" b="1" dirty="0" err="1" smtClean="0">
                          <a:latin typeface="Times New Roman" pitchFamily="18" charset="0"/>
                          <a:cs typeface="Times New Roman" pitchFamily="18" charset="0"/>
                        </a:rPr>
                        <a:t>correlation</a:t>
                      </a:r>
                      <a:r>
                        <a:rPr lang="fr-FR" altLang="zh-TW" sz="1800" b="1" dirty="0" smtClean="0">
                          <a:latin typeface="Times New Roman" pitchFamily="18" charset="0"/>
                          <a:cs typeface="Times New Roman" pitchFamily="18" charset="0"/>
                        </a:rPr>
                        <a:t> coefficient matrix</a:t>
                      </a:r>
                      <a:endParaRPr lang="en-US" altLang="zh-TW" sz="1800" b="1" dirty="0" smtClean="0">
                        <a:latin typeface="Times New Roman" pitchFamily="18" charset="0"/>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8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3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Arial" charset="0"/>
                        <a:ea typeface="新細明體" pitchFamily="18" charset="-12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CR</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GPM</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LR</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CR</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smtClean="0">
                        <a:ln>
                          <a:noFill/>
                        </a:ln>
                        <a:solidFill>
                          <a:schemeClr val="tx1"/>
                        </a:solidFill>
                        <a:effectLst/>
                        <a:latin typeface="Arial" charset="0"/>
                        <a:ea typeface="新細明體" pitchFamily="18" charset="-12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smtClean="0">
                        <a:ln>
                          <a:noFill/>
                        </a:ln>
                        <a:solidFill>
                          <a:schemeClr val="tx1"/>
                        </a:solidFill>
                        <a:effectLst/>
                        <a:latin typeface="Arial" charset="0"/>
                        <a:ea typeface="新細明體" pitchFamily="18" charset="-12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smtClean="0">
                        <a:ln>
                          <a:noFill/>
                        </a:ln>
                        <a:solidFill>
                          <a:schemeClr val="tx1"/>
                        </a:solidFill>
                        <a:effectLst/>
                        <a:latin typeface="Arial" charset="0"/>
                        <a:ea typeface="新細明體" pitchFamily="18" charset="-12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17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-0.443841</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smtClean="0">
                        <a:ln>
                          <a:noFill/>
                        </a:ln>
                        <a:solidFill>
                          <a:schemeClr val="tx1"/>
                        </a:solidFill>
                        <a:effectLst/>
                        <a:latin typeface="Arial" charset="0"/>
                        <a:ea typeface="新細明體" pitchFamily="18" charset="-12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smtClean="0">
                        <a:ln>
                          <a:noFill/>
                        </a:ln>
                        <a:solidFill>
                          <a:schemeClr val="tx1"/>
                        </a:solidFill>
                        <a:effectLst/>
                        <a:latin typeface="Arial" charset="0"/>
                        <a:ea typeface="新細明體" pitchFamily="18" charset="-12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GPM</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0.363273</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0.381393</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smtClean="0">
                        <a:ln>
                          <a:noFill/>
                        </a:ln>
                        <a:solidFill>
                          <a:schemeClr val="tx1"/>
                        </a:solidFill>
                        <a:effectLst/>
                        <a:latin typeface="Arial" charset="0"/>
                        <a:ea typeface="新細明體" pitchFamily="18" charset="-12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LR</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-0.51175</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0.21961</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-0.05028</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1.0</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08730" marR="10873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 Placeholder 1"/>
          <p:cNvSpPr>
            <a:spLocks noGrp="1"/>
          </p:cNvSpPr>
          <p:nvPr>
            <p:ph type="body" sz="quarter" idx="13"/>
          </p:nvPr>
        </p:nvSpPr>
        <p:spPr/>
        <p:txBody>
          <a:bodyPr/>
          <a:lstStyle/>
          <a:p>
            <a:r>
              <a:rPr lang="en-US" dirty="0" smtClean="0">
                <a:latin typeface="Times New Roman" pitchFamily="18" charset="0"/>
                <a:cs typeface="Times New Roman" pitchFamily="18" charset="0"/>
              </a:rPr>
              <a:t>Empirical Data</a:t>
            </a:r>
            <a:endParaRPr lang="en-US" dirty="0">
              <a:latin typeface="Times New Roman" pitchFamily="18" charset="0"/>
              <a:cs typeface="Times New Roman" pitchFamily="18" charset="0"/>
            </a:endParaRPr>
          </a:p>
        </p:txBody>
      </p:sp>
      <p:sp>
        <p:nvSpPr>
          <p:cNvPr id="39938" name="Rectangle 2"/>
          <p:cNvSpPr>
            <a:spLocks noGrp="1" noRot="1" noChangeArrowheads="1"/>
          </p:cNvSpPr>
          <p:nvPr>
            <p:ph type="title"/>
          </p:nvPr>
        </p:nvSpPr>
        <p:spPr/>
        <p:txBody>
          <a:bodyPr/>
          <a:lstStyle/>
          <a:p>
            <a:pPr algn="l"/>
            <a:r>
              <a:rPr lang="en-US" altLang="zh-TW" sz="2800" b="1">
                <a:latin typeface="Times New Roman" pitchFamily="18" charset="0"/>
                <a:cs typeface="Times New Roman" pitchFamily="18" charset="0"/>
              </a:rPr>
              <a:t>Dynamic Analysis of Financial Ratios</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206545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90000"/>
              </a:lnSpc>
              <a:buFont typeface="Wingdings" pitchFamily="2" charset="2"/>
              <a:buNone/>
            </a:pPr>
            <a:r>
              <a:rPr lang="en-US" altLang="zh-TW" sz="2800" dirty="0">
                <a:latin typeface="Times New Roman" pitchFamily="18" charset="0"/>
                <a:cs typeface="Times New Roman" pitchFamily="18" charset="0"/>
              </a:rPr>
              <a:t> </a:t>
            </a:r>
            <a:r>
              <a:rPr lang="fr-FR" altLang="zh-TW" dirty="0">
                <a:latin typeface="Times New Roman" pitchFamily="18" charset="0"/>
                <a:cs typeface="Times New Roman" pitchFamily="18" charset="0"/>
              </a:rPr>
              <a:t>Z</a:t>
            </a:r>
            <a:r>
              <a:rPr lang="fr-FR" altLang="zh-TW" baseline="-18000" dirty="0">
                <a:latin typeface="Times New Roman" pitchFamily="18" charset="0"/>
                <a:cs typeface="Times New Roman" pitchFamily="18" charset="0"/>
              </a:rPr>
              <a:t>1,t</a:t>
            </a:r>
            <a:r>
              <a:rPr lang="fr-FR" altLang="zh-TW" dirty="0">
                <a:latin typeface="Times New Roman" pitchFamily="18" charset="0"/>
                <a:cs typeface="Times New Roman" pitchFamily="18" charset="0"/>
              </a:rPr>
              <a:t> = A</a:t>
            </a:r>
            <a:r>
              <a:rPr lang="fr-FR" altLang="zh-TW" baseline="-18000" dirty="0">
                <a:latin typeface="Times New Roman" pitchFamily="18" charset="0"/>
                <a:cs typeface="Times New Roman" pitchFamily="18" charset="0"/>
              </a:rPr>
              <a:t>0</a:t>
            </a:r>
            <a:r>
              <a:rPr lang="fr-FR" altLang="zh-TW" dirty="0">
                <a:latin typeface="Times New Roman" pitchFamily="18" charset="0"/>
                <a:cs typeface="Times New Roman" pitchFamily="18" charset="0"/>
              </a:rPr>
              <a:t> +A</a:t>
            </a:r>
            <a:r>
              <a:rPr lang="fr-FR" altLang="zh-TW" baseline="-18000" dirty="0">
                <a:latin typeface="Times New Roman" pitchFamily="18" charset="0"/>
                <a:cs typeface="Times New Roman" pitchFamily="18" charset="0"/>
              </a:rPr>
              <a:t>1</a:t>
            </a:r>
            <a:r>
              <a:rPr lang="fr-FR" altLang="zh-TW" dirty="0">
                <a:latin typeface="Times New Roman" pitchFamily="18" charset="0"/>
                <a:cs typeface="Times New Roman" pitchFamily="18" charset="0"/>
              </a:rPr>
              <a:t>Z</a:t>
            </a:r>
            <a:r>
              <a:rPr lang="fr-FR" altLang="zh-TW" baseline="-18000" dirty="0">
                <a:latin typeface="Times New Roman" pitchFamily="18" charset="0"/>
                <a:cs typeface="Times New Roman" pitchFamily="18" charset="0"/>
              </a:rPr>
              <a:t>2,t</a:t>
            </a:r>
            <a:r>
              <a:rPr lang="fr-FR" altLang="zh-TW" dirty="0">
                <a:latin typeface="Times New Roman" pitchFamily="18" charset="0"/>
                <a:cs typeface="Times New Roman" pitchFamily="18" charset="0"/>
              </a:rPr>
              <a:t> + A</a:t>
            </a:r>
            <a:r>
              <a:rPr lang="fr-FR" altLang="zh-TW" baseline="-18000" dirty="0">
                <a:latin typeface="Times New Roman" pitchFamily="18" charset="0"/>
                <a:cs typeface="Times New Roman" pitchFamily="18" charset="0"/>
              </a:rPr>
              <a:t>2</a:t>
            </a:r>
            <a:r>
              <a:rPr lang="fr-FR" altLang="zh-TW" dirty="0">
                <a:latin typeface="Times New Roman" pitchFamily="18" charset="0"/>
                <a:cs typeface="Times New Roman" pitchFamily="18" charset="0"/>
              </a:rPr>
              <a:t>W</a:t>
            </a:r>
            <a:r>
              <a:rPr lang="fr-FR" altLang="zh-TW" baseline="-18000" dirty="0">
                <a:latin typeface="Times New Roman" pitchFamily="18" charset="0"/>
                <a:cs typeface="Times New Roman" pitchFamily="18" charset="0"/>
              </a:rPr>
              <a:t>1</a:t>
            </a:r>
            <a:r>
              <a:rPr lang="fr-FR" altLang="zh-TW" dirty="0">
                <a:latin typeface="Times New Roman" pitchFamily="18" charset="0"/>
                <a:cs typeface="Times New Roman" pitchFamily="18" charset="0"/>
              </a:rPr>
              <a:t> + </a:t>
            </a:r>
            <a:r>
              <a:rPr lang="en-US" i="1" spc="-15" dirty="0" err="1">
                <a:latin typeface="Cambria Math"/>
                <a:ea typeface="SimSun"/>
                <a:cs typeface="Times New Roman"/>
              </a:rPr>
              <a:t>ε</a:t>
            </a:r>
            <a:r>
              <a:rPr lang="en-US" altLang="zh-TW" baseline="-25000" dirty="0" err="1">
                <a:solidFill>
                  <a:srgbClr val="000000"/>
                </a:solidFill>
                <a:latin typeface="Times New Roman" pitchFamily="18" charset="0"/>
                <a:cs typeface="Times New Roman" pitchFamily="18" charset="0"/>
              </a:rPr>
              <a:t>j</a:t>
            </a:r>
            <a:r>
              <a:rPr lang="fr-FR" altLang="zh-TW" baseline="-18000" dirty="0" smtClean="0">
                <a:latin typeface="Times New Roman" pitchFamily="18" charset="0"/>
                <a:cs typeface="Times New Roman" pitchFamily="18" charset="0"/>
              </a:rPr>
              <a:t>1</a:t>
            </a:r>
            <a:r>
              <a:rPr lang="fr-FR" altLang="zh-TW" baseline="-18000" dirty="0">
                <a:latin typeface="Times New Roman" pitchFamily="18" charset="0"/>
                <a:cs typeface="Times New Roman" pitchFamily="18" charset="0"/>
              </a:rPr>
              <a:t>,t</a:t>
            </a:r>
            <a:r>
              <a:rPr lang="fr-FR" altLang="zh-TW" dirty="0">
                <a:latin typeface="Times New Roman" pitchFamily="18" charset="0"/>
                <a:cs typeface="Times New Roman" pitchFamily="18" charset="0"/>
              </a:rPr>
              <a:t>,    (2.9a)</a:t>
            </a:r>
          </a:p>
          <a:p>
            <a:pPr>
              <a:lnSpc>
                <a:spcPct val="90000"/>
              </a:lnSpc>
              <a:buFont typeface="Wingdings" pitchFamily="2" charset="2"/>
              <a:buNone/>
            </a:pPr>
            <a:r>
              <a:rPr lang="fr-FR" altLang="zh-TW" dirty="0">
                <a:latin typeface="Times New Roman" pitchFamily="18" charset="0"/>
                <a:cs typeface="Times New Roman" pitchFamily="18" charset="0"/>
              </a:rPr>
              <a:t>     Z</a:t>
            </a:r>
            <a:r>
              <a:rPr lang="fr-FR" altLang="zh-TW" baseline="-18000" dirty="0">
                <a:latin typeface="Times New Roman" pitchFamily="18" charset="0"/>
                <a:cs typeface="Times New Roman" pitchFamily="18" charset="0"/>
              </a:rPr>
              <a:t>2,t</a:t>
            </a:r>
            <a:r>
              <a:rPr lang="fr-FR" altLang="zh-TW" dirty="0">
                <a:latin typeface="Times New Roman" pitchFamily="18" charset="0"/>
                <a:cs typeface="Times New Roman" pitchFamily="18" charset="0"/>
              </a:rPr>
              <a:t> = B</a:t>
            </a:r>
            <a:r>
              <a:rPr lang="fr-FR" altLang="zh-TW" baseline="-18000" dirty="0">
                <a:latin typeface="Times New Roman" pitchFamily="18" charset="0"/>
                <a:cs typeface="Times New Roman" pitchFamily="18" charset="0"/>
              </a:rPr>
              <a:t>0</a:t>
            </a:r>
            <a:r>
              <a:rPr lang="fr-FR" altLang="zh-TW" dirty="0">
                <a:latin typeface="Times New Roman" pitchFamily="18" charset="0"/>
                <a:cs typeface="Times New Roman" pitchFamily="18" charset="0"/>
              </a:rPr>
              <a:t> + B</a:t>
            </a:r>
            <a:r>
              <a:rPr lang="fr-FR" altLang="zh-TW" baseline="-18000" dirty="0">
                <a:latin typeface="Times New Roman" pitchFamily="18" charset="0"/>
                <a:cs typeface="Times New Roman" pitchFamily="18" charset="0"/>
              </a:rPr>
              <a:t>1</a:t>
            </a:r>
            <a:r>
              <a:rPr lang="fr-FR" altLang="zh-TW" dirty="0">
                <a:latin typeface="Times New Roman" pitchFamily="18" charset="0"/>
                <a:cs typeface="Times New Roman" pitchFamily="18" charset="0"/>
              </a:rPr>
              <a:t>Z</a:t>
            </a:r>
            <a:r>
              <a:rPr lang="fr-FR" altLang="zh-TW" baseline="-18000" dirty="0">
                <a:latin typeface="Times New Roman" pitchFamily="18" charset="0"/>
                <a:cs typeface="Times New Roman" pitchFamily="18" charset="0"/>
              </a:rPr>
              <a:t>1,t</a:t>
            </a:r>
            <a:r>
              <a:rPr lang="fr-FR" altLang="zh-TW" dirty="0">
                <a:latin typeface="Times New Roman" pitchFamily="18" charset="0"/>
                <a:cs typeface="Times New Roman" pitchFamily="18" charset="0"/>
              </a:rPr>
              <a:t> + B</a:t>
            </a:r>
            <a:r>
              <a:rPr lang="fr-FR" altLang="zh-TW" baseline="-18000" dirty="0">
                <a:latin typeface="Times New Roman" pitchFamily="18" charset="0"/>
                <a:cs typeface="Times New Roman" pitchFamily="18" charset="0"/>
              </a:rPr>
              <a:t>2</a:t>
            </a:r>
            <a:r>
              <a:rPr lang="fr-FR" altLang="zh-TW" dirty="0">
                <a:latin typeface="Times New Roman" pitchFamily="18" charset="0"/>
                <a:cs typeface="Times New Roman" pitchFamily="18" charset="0"/>
              </a:rPr>
              <a:t>W</a:t>
            </a:r>
            <a:r>
              <a:rPr lang="fr-FR" altLang="zh-TW" baseline="-18000" dirty="0">
                <a:latin typeface="Times New Roman" pitchFamily="18" charset="0"/>
                <a:cs typeface="Times New Roman" pitchFamily="18" charset="0"/>
              </a:rPr>
              <a:t>2</a:t>
            </a:r>
            <a:r>
              <a:rPr lang="fr-FR" altLang="zh-TW" dirty="0">
                <a:latin typeface="Times New Roman" pitchFamily="18" charset="0"/>
                <a:cs typeface="Times New Roman" pitchFamily="18" charset="0"/>
              </a:rPr>
              <a:t> + </a:t>
            </a:r>
            <a:r>
              <a:rPr lang="en-US" i="1" spc="-15" dirty="0" err="1">
                <a:latin typeface="Cambria Math"/>
                <a:ea typeface="SimSun"/>
                <a:cs typeface="Times New Roman"/>
              </a:rPr>
              <a:t>ε</a:t>
            </a:r>
            <a:r>
              <a:rPr lang="en-US" altLang="zh-TW" baseline="-25000" dirty="0" err="1">
                <a:solidFill>
                  <a:srgbClr val="000000"/>
                </a:solidFill>
                <a:latin typeface="Times New Roman" pitchFamily="18" charset="0"/>
                <a:cs typeface="Times New Roman" pitchFamily="18" charset="0"/>
              </a:rPr>
              <a:t>j</a:t>
            </a:r>
            <a:r>
              <a:rPr lang="fr-FR" altLang="zh-TW" baseline="-18000" dirty="0" smtClean="0">
                <a:latin typeface="Times New Roman" pitchFamily="18" charset="0"/>
                <a:cs typeface="Times New Roman" pitchFamily="18" charset="0"/>
              </a:rPr>
              <a:t>2</a:t>
            </a:r>
            <a:r>
              <a:rPr lang="fr-FR" altLang="zh-TW" baseline="-18000" dirty="0">
                <a:latin typeface="Times New Roman" pitchFamily="18" charset="0"/>
                <a:cs typeface="Times New Roman" pitchFamily="18" charset="0"/>
              </a:rPr>
              <a:t>,t</a:t>
            </a:r>
            <a:r>
              <a:rPr lang="fr-FR" altLang="zh-TW" dirty="0">
                <a:latin typeface="Times New Roman" pitchFamily="18" charset="0"/>
                <a:cs typeface="Times New Roman" pitchFamily="18" charset="0"/>
              </a:rPr>
              <a:t>.    (2.9b)</a:t>
            </a:r>
            <a:endParaRPr lang="en-US" altLang="zh-TW" dirty="0">
              <a:latin typeface="Times New Roman" pitchFamily="18" charset="0"/>
              <a:cs typeface="Times New Roman" pitchFamily="18" charset="0"/>
            </a:endParaRPr>
          </a:p>
          <a:p>
            <a:pPr>
              <a:lnSpc>
                <a:spcPct val="90000"/>
              </a:lnSpc>
              <a:buFont typeface="Wingdings" pitchFamily="2" charset="2"/>
              <a:buNone/>
            </a:pPr>
            <a:r>
              <a:rPr lang="en-US" altLang="zh-TW" dirty="0">
                <a:latin typeface="Times New Roman" pitchFamily="18" charset="0"/>
                <a:cs typeface="Times New Roman" pitchFamily="18" charset="0"/>
              </a:rPr>
              <a:t>where </a:t>
            </a:r>
          </a:p>
          <a:p>
            <a:pPr>
              <a:lnSpc>
                <a:spcPct val="90000"/>
              </a:lnSpc>
              <a:buFont typeface="Wingdings" pitchFamily="2" charset="2"/>
              <a:buNone/>
            </a:pPr>
            <a:r>
              <a:rPr lang="en-US" altLang="zh-TW" dirty="0">
                <a:latin typeface="Times New Roman" pitchFamily="18" charset="0"/>
                <a:cs typeface="Times New Roman" pitchFamily="18" charset="0"/>
              </a:rPr>
              <a:t>    A</a:t>
            </a:r>
            <a:r>
              <a:rPr lang="en-US" altLang="zh-TW" baseline="-18000" dirty="0">
                <a:latin typeface="Times New Roman" pitchFamily="18" charset="0"/>
                <a:cs typeface="Times New Roman" pitchFamily="18" charset="0"/>
              </a:rPr>
              <a:t>i</a:t>
            </a:r>
            <a:r>
              <a:rPr lang="en-US" altLang="zh-TW" dirty="0">
                <a:latin typeface="Times New Roman" pitchFamily="18" charset="0"/>
                <a:cs typeface="Times New Roman" pitchFamily="18" charset="0"/>
              </a:rPr>
              <a:t>, B</a:t>
            </a:r>
            <a:r>
              <a:rPr lang="en-US" altLang="zh-TW" baseline="-18000" dirty="0">
                <a:latin typeface="Times New Roman" pitchFamily="18" charset="0"/>
                <a:cs typeface="Times New Roman" pitchFamily="18" charset="0"/>
              </a:rPr>
              <a:t>i</a:t>
            </a:r>
            <a:r>
              <a:rPr lang="en-US" altLang="zh-TW" dirty="0">
                <a:latin typeface="Times New Roman" pitchFamily="18" charset="0"/>
                <a:cs typeface="Times New Roman" pitchFamily="18" charset="0"/>
              </a:rPr>
              <a:t> (</a:t>
            </a:r>
            <a:r>
              <a:rPr lang="en-US" altLang="zh-TW" dirty="0" err="1">
                <a:latin typeface="Times New Roman" pitchFamily="18" charset="0"/>
                <a:cs typeface="Times New Roman" pitchFamily="18" charset="0"/>
              </a:rPr>
              <a:t>i</a:t>
            </a:r>
            <a:r>
              <a:rPr lang="en-US" altLang="zh-TW" dirty="0">
                <a:latin typeface="Times New Roman" pitchFamily="18" charset="0"/>
                <a:cs typeface="Times New Roman" pitchFamily="18" charset="0"/>
              </a:rPr>
              <a:t> = 0, 1, 2) are coefficients, </a:t>
            </a:r>
            <a:r>
              <a:rPr lang="en-US" i="1" spc="-15" dirty="0">
                <a:latin typeface="Cambria Math"/>
                <a:ea typeface="SimSun"/>
                <a:cs typeface="Times New Roman"/>
              </a:rPr>
              <a:t>ε</a:t>
            </a:r>
            <a:r>
              <a:rPr lang="en-US" altLang="zh-TW" baseline="-25000" dirty="0">
                <a:solidFill>
                  <a:srgbClr val="000000"/>
                </a:solidFill>
                <a:latin typeface="Times New Roman" pitchFamily="18" charset="0"/>
                <a:cs typeface="Times New Roman" pitchFamily="18" charset="0"/>
              </a:rPr>
              <a:t>j</a:t>
            </a:r>
            <a:r>
              <a:rPr lang="en-US" altLang="zh-TW" baseline="-18000" dirty="0" smtClean="0">
                <a:latin typeface="Times New Roman" pitchFamily="18" charset="0"/>
                <a:cs typeface="Times New Roman" pitchFamily="18" charset="0"/>
              </a:rPr>
              <a:t>1</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and </a:t>
            </a:r>
            <a:r>
              <a:rPr lang="en-US" i="1" spc="-15" dirty="0">
                <a:latin typeface="Cambria Math"/>
                <a:ea typeface="SimSun"/>
                <a:cs typeface="Times New Roman"/>
              </a:rPr>
              <a:t>ε</a:t>
            </a:r>
            <a:r>
              <a:rPr lang="en-US" altLang="zh-TW" baseline="-25000" dirty="0">
                <a:solidFill>
                  <a:srgbClr val="000000"/>
                </a:solidFill>
                <a:latin typeface="Times New Roman" pitchFamily="18" charset="0"/>
                <a:cs typeface="Times New Roman" pitchFamily="18" charset="0"/>
              </a:rPr>
              <a:t>j</a:t>
            </a:r>
            <a:r>
              <a:rPr lang="en-US" altLang="zh-TW" baseline="-18000" dirty="0" smtClean="0">
                <a:latin typeface="Times New Roman" pitchFamily="18" charset="0"/>
                <a:cs typeface="Times New Roman" pitchFamily="18" charset="0"/>
              </a:rPr>
              <a:t>2</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are error terms,  </a:t>
            </a:r>
          </a:p>
          <a:p>
            <a:pPr>
              <a:lnSpc>
                <a:spcPct val="90000"/>
              </a:lnSpc>
              <a:buFont typeface="Wingdings" pitchFamily="2" charset="2"/>
              <a:buNone/>
            </a:pPr>
            <a:r>
              <a:rPr lang="en-US" altLang="zh-TW" dirty="0">
                <a:latin typeface="Times New Roman" pitchFamily="18" charset="0"/>
                <a:cs typeface="Times New Roman" pitchFamily="18" charset="0"/>
              </a:rPr>
              <a:t>         and</a:t>
            </a:r>
          </a:p>
          <a:p>
            <a:pPr>
              <a:lnSpc>
                <a:spcPct val="90000"/>
              </a:lnSpc>
              <a:buFont typeface="Wingdings" pitchFamily="2" charset="2"/>
              <a:buNone/>
            </a:pPr>
            <a:r>
              <a:rPr lang="en-US" altLang="zh-TW" dirty="0">
                <a:latin typeface="Times New Roman" pitchFamily="18" charset="0"/>
                <a:cs typeface="Times New Roman" pitchFamily="18" charset="0"/>
              </a:rPr>
              <a:t>    Z</a:t>
            </a:r>
            <a:r>
              <a:rPr lang="en-US" altLang="zh-TW" baseline="-18000" dirty="0">
                <a:latin typeface="Times New Roman" pitchFamily="18" charset="0"/>
                <a:cs typeface="Times New Roman" pitchFamily="18" charset="0"/>
              </a:rPr>
              <a:t>1,t</a:t>
            </a:r>
            <a:r>
              <a:rPr lang="en-US" altLang="zh-TW" dirty="0">
                <a:latin typeface="Times New Roman" pitchFamily="18" charset="0"/>
                <a:cs typeface="Times New Roman" pitchFamily="18" charset="0"/>
              </a:rPr>
              <a:t> = Individual firm’s current ratio in period t - </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         individual firm’s current ratio in period t-1;</a:t>
            </a:r>
          </a:p>
          <a:p>
            <a:pPr>
              <a:lnSpc>
                <a:spcPct val="90000"/>
              </a:lnSpc>
              <a:buFont typeface="Wingdings" pitchFamily="2" charset="2"/>
              <a:buNone/>
            </a:pPr>
            <a:r>
              <a:rPr lang="en-US" altLang="zh-TW" dirty="0">
                <a:latin typeface="Times New Roman" pitchFamily="18" charset="0"/>
                <a:cs typeface="Times New Roman" pitchFamily="18" charset="0"/>
              </a:rPr>
              <a:t>    Z</a:t>
            </a:r>
            <a:r>
              <a:rPr lang="en-US" altLang="zh-TW" baseline="-18000" dirty="0">
                <a:latin typeface="Times New Roman" pitchFamily="18" charset="0"/>
                <a:cs typeface="Times New Roman" pitchFamily="18" charset="0"/>
              </a:rPr>
              <a:t>2,t</a:t>
            </a:r>
            <a:r>
              <a:rPr lang="en-US" altLang="zh-TW" dirty="0">
                <a:latin typeface="Times New Roman" pitchFamily="18" charset="0"/>
                <a:cs typeface="Times New Roman" pitchFamily="18" charset="0"/>
              </a:rPr>
              <a:t> = Individual firm’s leverage ratio in period t - </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         individual firm’s leverage ratio period t-1;</a:t>
            </a:r>
          </a:p>
          <a:p>
            <a:pPr>
              <a:lnSpc>
                <a:spcPct val="90000"/>
              </a:lnSpc>
              <a:buFont typeface="Wingdings" pitchFamily="2" charset="2"/>
              <a:buNone/>
            </a:pPr>
            <a:r>
              <a:rPr lang="en-US" altLang="zh-TW" dirty="0">
                <a:latin typeface="Times New Roman" pitchFamily="18" charset="0"/>
                <a:cs typeface="Times New Roman" pitchFamily="18" charset="0"/>
              </a:rPr>
              <a:t>    W</a:t>
            </a:r>
            <a:r>
              <a:rPr lang="en-US" altLang="zh-TW" baseline="-18000" dirty="0">
                <a:latin typeface="Times New Roman" pitchFamily="18" charset="0"/>
                <a:cs typeface="Times New Roman" pitchFamily="18" charset="0"/>
              </a:rPr>
              <a:t>1,t</a:t>
            </a:r>
            <a:r>
              <a:rPr lang="en-US" altLang="zh-TW" dirty="0">
                <a:latin typeface="Times New Roman" pitchFamily="18" charset="0"/>
                <a:cs typeface="Times New Roman" pitchFamily="18" charset="0"/>
              </a:rPr>
              <a:t> = Industry average current ratio in period t-1 -</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          individual firm’s current ratio period t-1;</a:t>
            </a:r>
          </a:p>
          <a:p>
            <a:pPr>
              <a:lnSpc>
                <a:spcPct val="90000"/>
              </a:lnSpc>
              <a:buFont typeface="Wingdings" pitchFamily="2" charset="2"/>
              <a:buNone/>
            </a:pPr>
            <a:r>
              <a:rPr lang="en-US" altLang="zh-TW" dirty="0">
                <a:latin typeface="Times New Roman" pitchFamily="18" charset="0"/>
                <a:cs typeface="Times New Roman" pitchFamily="18" charset="0"/>
              </a:rPr>
              <a:t>    W</a:t>
            </a:r>
            <a:r>
              <a:rPr lang="en-US" altLang="zh-TW" baseline="-18000" dirty="0">
                <a:latin typeface="Times New Roman" pitchFamily="18" charset="0"/>
                <a:cs typeface="Times New Roman" pitchFamily="18" charset="0"/>
              </a:rPr>
              <a:t>2,t</a:t>
            </a:r>
            <a:r>
              <a:rPr lang="en-US" altLang="zh-TW" dirty="0">
                <a:latin typeface="Times New Roman" pitchFamily="18" charset="0"/>
                <a:cs typeface="Times New Roman" pitchFamily="18" charset="0"/>
              </a:rPr>
              <a:t> = Industry average leverage ratio in period t-1 - </a:t>
            </a:r>
            <a:br>
              <a:rPr lang="en-US" altLang="zh-TW" dirty="0">
                <a:latin typeface="Times New Roman" pitchFamily="18" charset="0"/>
                <a:cs typeface="Times New Roman" pitchFamily="18" charset="0"/>
              </a:rPr>
            </a:br>
            <a:r>
              <a:rPr lang="en-US" altLang="zh-TW" dirty="0">
                <a:latin typeface="Times New Roman" pitchFamily="18" charset="0"/>
                <a:cs typeface="Times New Roman" pitchFamily="18" charset="0"/>
              </a:rPr>
              <a:t>          individual firm’s leverage ratio in period t-1.</a:t>
            </a:r>
            <a:endParaRPr lang="en-US" dirty="0"/>
          </a:p>
        </p:txBody>
      </p:sp>
      <p:sp>
        <p:nvSpPr>
          <p:cNvPr id="40963" name="Rectangle 3"/>
          <p:cNvSpPr>
            <a:spLocks noGrp="1" noRot="1" noChangeArrowheads="1"/>
          </p:cNvSpPr>
          <p:nvPr>
            <p:ph type="body" sz="quarter" idx="13"/>
          </p:nvPr>
        </p:nvSpPr>
        <p:spPr/>
        <p:txBody>
          <a:bodyPr>
            <a:normAutofit/>
          </a:bodyPr>
          <a:lstStyle/>
          <a:p>
            <a:pPr>
              <a:lnSpc>
                <a:spcPct val="90000"/>
              </a:lnSpc>
              <a:buFont typeface="Wingdings" pitchFamily="2" charset="2"/>
              <a:buNone/>
            </a:pPr>
            <a:r>
              <a:rPr lang="en-US" altLang="zh-TW" sz="2400" dirty="0" smtClean="0">
                <a:latin typeface="Times New Roman" pitchFamily="18" charset="0"/>
                <a:cs typeface="Times New Roman" pitchFamily="18" charset="0"/>
              </a:rPr>
              <a:t>Empirical Data</a:t>
            </a:r>
            <a:endParaRPr lang="en-US" altLang="zh-TW" sz="2400" dirty="0">
              <a:latin typeface="Times New Roman" pitchFamily="18" charset="0"/>
              <a:cs typeface="Times New Roman" pitchFamily="18" charset="0"/>
            </a:endParaRPr>
          </a:p>
        </p:txBody>
      </p:sp>
      <p:sp>
        <p:nvSpPr>
          <p:cNvPr id="40962" name="Rectangle 2"/>
          <p:cNvSpPr>
            <a:spLocks noGrp="1" noRot="1" noChangeArrowheads="1"/>
          </p:cNvSpPr>
          <p:nvPr>
            <p:ph type="title"/>
          </p:nvPr>
        </p:nvSpPr>
        <p:spPr/>
        <p:txBody>
          <a:bodyPr/>
          <a:lstStyle/>
          <a:p>
            <a:pPr algn="l"/>
            <a:r>
              <a:rPr lang="en-US" altLang="zh-TW" sz="2800" b="1" dirty="0">
                <a:latin typeface="Times New Roman" pitchFamily="18" charset="0"/>
                <a:cs typeface="Times New Roman" pitchFamily="18" charset="0"/>
              </a:rPr>
              <a:t>Dynamic Analysis of Financial Ratios</a:t>
            </a:r>
          </a:p>
        </p:txBody>
      </p:sp>
      <p:sp>
        <p:nvSpPr>
          <p:cNvPr id="3" name="Slide Number Placeholder 2"/>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7223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67" name="Group 83"/>
          <p:cNvGraphicFramePr>
            <a:graphicFrameLocks noGrp="1"/>
          </p:cNvGraphicFramePr>
          <p:nvPr>
            <p:ph idx="1"/>
            <p:extLst>
              <p:ext uri="{D42A27DB-BD31-4B8C-83A1-F6EECF244321}">
                <p14:modId xmlns:p14="http://schemas.microsoft.com/office/powerpoint/2010/main" val="1028322923"/>
              </p:ext>
            </p:extLst>
          </p:nvPr>
        </p:nvGraphicFramePr>
        <p:xfrm>
          <a:off x="533400" y="1600200"/>
          <a:ext cx="8305799" cy="2903856"/>
        </p:xfrm>
        <a:graphic>
          <a:graphicData uri="http://schemas.openxmlformats.org/drawingml/2006/table">
            <a:tbl>
              <a:tblPr/>
              <a:tblGrid>
                <a:gridCol w="2076994"/>
                <a:gridCol w="2076996"/>
                <a:gridCol w="2074815"/>
                <a:gridCol w="2076994"/>
              </a:tblGrid>
              <a:tr h="574675">
                <a:tc gridSpan="4">
                  <a:txBody>
                    <a:bodyPr/>
                    <a:lstStyle/>
                    <a:p>
                      <a:pPr>
                        <a:buFont typeface="Wingdings" pitchFamily="2" charset="2"/>
                        <a:buNone/>
                      </a:pPr>
                      <a:r>
                        <a:rPr lang="en-US" altLang="zh-TW" sz="1800" b="1" dirty="0" smtClean="0">
                          <a:latin typeface="Times New Roman" pitchFamily="18" charset="0"/>
                          <a:cs typeface="Times New Roman" pitchFamily="18" charset="0"/>
                        </a:rPr>
                        <a:t>Table 2.8: Johnson &amp; Johnson empirical results for the simultaneous equation system</a:t>
                      </a:r>
                      <a:endParaRPr lang="en-US" altLang="zh-TW" sz="1800" b="1" dirty="0">
                        <a:latin typeface="Times New Roman" pitchFamily="18" charset="0"/>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endParaRPr kumimoji="1" lang="en-US" altLang="zh-TW" sz="18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sz="1800" b="0" i="0" u="none" strike="noStrike" cap="none" normalizeH="0" baseline="0" dirty="0" smtClean="0">
                        <a:ln>
                          <a:noFill/>
                        </a:ln>
                        <a:solidFill>
                          <a:schemeClr val="tx1"/>
                        </a:solidFill>
                        <a:effectLst/>
                        <a:latin typeface="Arial" charset="0"/>
                        <a:ea typeface="新細明體" pitchFamily="18" charset="-12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a:t>
                      </a:r>
                      <a:r>
                        <a:rPr kumimoji="1" lang="en-US" altLang="zh-TW" sz="18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0</a:t>
                      </a: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a:t>
                      </a:r>
                      <a:r>
                        <a:rPr kumimoji="1" lang="en-US" altLang="zh-TW" sz="18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0</a:t>
                      </a: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a:t>
                      </a:r>
                      <a:r>
                        <a:rPr kumimoji="1" lang="en-US" altLang="zh-TW" sz="18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1</a:t>
                      </a: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a:t>
                      </a:r>
                      <a:r>
                        <a:rPr kumimoji="1" lang="en-US" altLang="zh-TW" sz="18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1</a:t>
                      </a: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a:t>
                      </a:r>
                      <a:r>
                        <a:rPr kumimoji="1" lang="en-US" altLang="zh-TW" sz="18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2</a:t>
                      </a: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(B</a:t>
                      </a:r>
                      <a:r>
                        <a:rPr kumimoji="1" lang="en-US" altLang="zh-TW" sz="1800" b="0" i="0" u="none" strike="noStrike" cap="none" normalizeH="0" baseline="-30000" smtClean="0">
                          <a:ln>
                            <a:noFill/>
                          </a:ln>
                          <a:solidFill>
                            <a:schemeClr val="tx1"/>
                          </a:solidFill>
                          <a:effectLst/>
                          <a:latin typeface="Times New Roman" pitchFamily="18" charset="0"/>
                          <a:ea typeface="SimSun" pitchFamily="2" charset="-122"/>
                          <a:cs typeface="Times New Roman" pitchFamily="18" charset="0"/>
                        </a:rPr>
                        <a:t>2</a:t>
                      </a: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(2.9a)</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-0.071</a:t>
                      </a:r>
                      <a:endParaRPr kumimoji="1" lang="en-US" altLang="zh-TW" sz="1800" b="0" i="0" u="none" strike="noStrike" cap="none" normalizeH="0" baseline="0" dirty="0" smtClean="0">
                        <a:ln>
                          <a:noFill/>
                        </a:ln>
                        <a:solidFill>
                          <a:schemeClr val="tx1"/>
                        </a:solidFill>
                        <a:effectLst/>
                        <a:latin typeface="Arial" charset="0"/>
                        <a:ea typeface="SimSun"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1" lang="en-US" altLang="zh-TW" sz="18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[-1.80]</a:t>
                      </a:r>
                      <a:endParaRPr kumimoji="1" lang="en-US" altLang="zh-TW" sz="1800" b="0" i="0" u="none" strike="noStrike" cap="none" normalizeH="0" baseline="0" dirty="0" smtClean="0">
                        <a:ln>
                          <a:noFill/>
                        </a:ln>
                        <a:solidFill>
                          <a:schemeClr val="tx1"/>
                        </a:solidFill>
                        <a:effectLst/>
                        <a:latin typeface="Arial" charset="0"/>
                        <a:ea typeface="新細明體" pitchFamily="18" charset="-120"/>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-0.378</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[-5.52]</a:t>
                      </a:r>
                      <a:endParaRPr kumimoji="1" lang="en-US" altLang="zh-TW"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0.080</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[1.20]</a:t>
                      </a:r>
                      <a:endParaRPr kumimoji="1" lang="en-US" altLang="zh-TW"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96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(2.9b)</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-0.0577</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[-1.59]</a:t>
                      </a:r>
                      <a:endParaRPr kumimoji="1" lang="en-US" altLang="zh-TW"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-0.842</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[-6.07]</a:t>
                      </a:r>
                      <a:endParaRPr kumimoji="1" lang="en-US" altLang="zh-TW"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0.074</a:t>
                      </a:r>
                      <a:endParaRPr kumimoji="1" lang="en-US" altLang="zh-TW" sz="1800" b="0" i="0" u="none" strike="noStrike" cap="none" normalizeH="0" baseline="0" smtClean="0">
                        <a:ln>
                          <a:noFill/>
                        </a:ln>
                        <a:solidFill>
                          <a:schemeClr val="tx1"/>
                        </a:solidFill>
                        <a:effectLst/>
                        <a:latin typeface="Arial" charset="0"/>
                        <a:ea typeface="SimSun" pitchFamily="2" charset="-122"/>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tab pos="-457200" algn="l"/>
                        </a:tabLst>
                      </a:pPr>
                      <a:r>
                        <a:rPr kumimoji="1" lang="en-US" altLang="zh-TW"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[0.91]</a:t>
                      </a:r>
                      <a:endParaRPr kumimoji="1" lang="en-US" altLang="zh-TW" sz="18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txBody>
                  <a:tcPr marL="125535" marR="12553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987" name="Rectangle 3"/>
          <p:cNvSpPr>
            <a:spLocks noGrp="1" noRot="1" noChangeArrowheads="1"/>
          </p:cNvSpPr>
          <p:nvPr>
            <p:ph type="body" sz="quarter" idx="13"/>
          </p:nvPr>
        </p:nvSpPr>
        <p:spPr/>
        <p:txBody>
          <a:bodyPr>
            <a:normAutofit/>
          </a:bodyPr>
          <a:lstStyle/>
          <a:p>
            <a:pPr>
              <a:buFont typeface="Wingdings" pitchFamily="2" charset="2"/>
              <a:buNone/>
            </a:pPr>
            <a:r>
              <a:rPr lang="en-US" altLang="zh-TW" sz="1800" b="1" dirty="0" smtClean="0">
                <a:latin typeface="Times New Roman" pitchFamily="18" charset="0"/>
                <a:cs typeface="Times New Roman" pitchFamily="18" charset="0"/>
              </a:rPr>
              <a:t>Empirical Data</a:t>
            </a:r>
            <a:endParaRPr lang="en-US" altLang="zh-TW" sz="1800" b="1" dirty="0">
              <a:latin typeface="Times New Roman" pitchFamily="18" charset="0"/>
              <a:cs typeface="Times New Roman" pitchFamily="18" charset="0"/>
            </a:endParaRPr>
          </a:p>
        </p:txBody>
      </p:sp>
      <p:sp>
        <p:nvSpPr>
          <p:cNvPr id="41986" name="Rectangle 2"/>
          <p:cNvSpPr>
            <a:spLocks noGrp="1" noRot="1" noChangeArrowheads="1"/>
          </p:cNvSpPr>
          <p:nvPr>
            <p:ph type="title"/>
          </p:nvPr>
        </p:nvSpPr>
        <p:spPr/>
        <p:txBody>
          <a:bodyPr/>
          <a:lstStyle/>
          <a:p>
            <a:pPr algn="l"/>
            <a:r>
              <a:rPr lang="en-US" altLang="zh-TW" sz="2800" b="1">
                <a:latin typeface="Times New Roman" pitchFamily="18" charset="0"/>
                <a:cs typeface="Times New Roman" pitchFamily="18" charset="0"/>
              </a:rPr>
              <a:t>Dynamic Analysis of Financial Ratios</a:t>
            </a:r>
          </a:p>
        </p:txBody>
      </p:sp>
      <p:sp>
        <p:nvSpPr>
          <p:cNvPr id="2" name="Slide Number Placeholder 1"/>
          <p:cNvSpPr>
            <a:spLocks noGrp="1"/>
          </p:cNvSpPr>
          <p:nvPr>
            <p:ph type="sldNum" sz="quarter" idx="4"/>
          </p:nvPr>
        </p:nvSpPr>
        <p:spPr/>
        <p:txBody>
          <a:bodyPr/>
          <a:lstStyle/>
          <a:p>
            <a:fld id="{63E98819-4578-415F-810A-1B13636BD7A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390245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301625" y="609600"/>
            <a:ext cx="8540750" cy="515938"/>
          </a:xfrm>
        </p:spPr>
        <p:txBody>
          <a:bodyPr/>
          <a:lstStyle/>
          <a:p>
            <a:pPr algn="l"/>
            <a:r>
              <a:rPr lang="en-US" altLang="zh-TW" sz="2800" b="1">
                <a:latin typeface="Times New Roman" pitchFamily="18" charset="0"/>
                <a:cs typeface="Times New Roman" pitchFamily="18" charset="0"/>
              </a:rPr>
              <a:t>Statistical Distribution of Financial Ratios</a:t>
            </a:r>
          </a:p>
        </p:txBody>
      </p:sp>
      <p:graphicFrame>
        <p:nvGraphicFramePr>
          <p:cNvPr id="45060" name="Object 4"/>
          <p:cNvGraphicFramePr>
            <a:graphicFrameLocks noChangeAspect="1"/>
          </p:cNvGraphicFramePr>
          <p:nvPr>
            <p:extLst>
              <p:ext uri="{D42A27DB-BD31-4B8C-83A1-F6EECF244321}">
                <p14:modId xmlns:p14="http://schemas.microsoft.com/office/powerpoint/2010/main" val="1494147661"/>
              </p:ext>
            </p:extLst>
          </p:nvPr>
        </p:nvGraphicFramePr>
        <p:xfrm>
          <a:off x="671513" y="1196975"/>
          <a:ext cx="6996112" cy="765175"/>
        </p:xfrm>
        <a:graphic>
          <a:graphicData uri="http://schemas.openxmlformats.org/presentationml/2006/ole">
            <mc:AlternateContent xmlns:mc="http://schemas.openxmlformats.org/markup-compatibility/2006">
              <mc:Choice xmlns:v="urn:schemas-microsoft-com:vml" Requires="v">
                <p:oleObj spid="_x0000_s6173" name="Equation" r:id="rId3" imgW="3835080" imgH="419040" progId="Equation.DSMT4">
                  <p:embed/>
                </p:oleObj>
              </mc:Choice>
              <mc:Fallback>
                <p:oleObj name="Equation" r:id="rId3" imgW="383508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196975"/>
                        <a:ext cx="6996112"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743200"/>
            <a:ext cx="7056437"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7"/>
          <p:cNvSpPr>
            <a:spLocks noChangeArrowheads="1"/>
          </p:cNvSpPr>
          <p:nvPr/>
        </p:nvSpPr>
        <p:spPr bwMode="auto">
          <a:xfrm>
            <a:off x="611188" y="1989138"/>
            <a:ext cx="7559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457200" algn="l"/>
              </a:tabLst>
            </a:pPr>
            <a:r>
              <a:rPr lang="en-US" altLang="zh-TW" dirty="0">
                <a:latin typeface="Times New Roman" pitchFamily="18" charset="0"/>
                <a:cs typeface="Times New Roman" pitchFamily="18" charset="0"/>
              </a:rPr>
              <a:t>where </a:t>
            </a:r>
            <a:r>
              <a:rPr lang="en-US" altLang="zh-TW" dirty="0" smtClean="0">
                <a:latin typeface="Times New Roman" pitchFamily="18" charset="0"/>
                <a:cs typeface="Times New Roman" pitchFamily="18" charset="0"/>
                <a:sym typeface="Symbol" pitchFamily="18" charset="2"/>
              </a:rPr>
              <a:t>μ </a:t>
            </a:r>
            <a:r>
              <a:rPr lang="en-US" altLang="zh-TW" dirty="0" smtClean="0">
                <a:latin typeface="Times New Roman" pitchFamily="18" charset="0"/>
                <a:cs typeface="Times New Roman" pitchFamily="18" charset="0"/>
              </a:rPr>
              <a:t>and </a:t>
            </a:r>
            <a:r>
              <a:rPr lang="en-US" altLang="zh-TW" dirty="0" smtClean="0">
                <a:latin typeface="Times New Roman" pitchFamily="18" charset="0"/>
                <a:cs typeface="Times New Roman" pitchFamily="18" charset="0"/>
                <a:sym typeface="Symbol" pitchFamily="18" charset="2"/>
              </a:rPr>
              <a:t>σ</a:t>
            </a:r>
            <a:r>
              <a:rPr lang="en-US" altLang="zh-TW" baseline="20000" dirty="0" smtClean="0">
                <a:latin typeface="Times New Roman" pitchFamily="18" charset="0"/>
                <a:cs typeface="Times New Roman" pitchFamily="18" charset="0"/>
              </a:rPr>
              <a:t>2</a:t>
            </a:r>
            <a:r>
              <a:rPr lang="en-US" altLang="zh-TW" dirty="0" smtClean="0">
                <a:latin typeface="Times New Roman" pitchFamily="18" charset="0"/>
                <a:cs typeface="Times New Roman" pitchFamily="18" charset="0"/>
                <a:sym typeface="Symbol" pitchFamily="18" charset="2"/>
              </a:rPr>
              <a:t> </a:t>
            </a:r>
            <a:r>
              <a:rPr lang="en-US" altLang="zh-TW" dirty="0">
                <a:latin typeface="Times New Roman" pitchFamily="18" charset="0"/>
                <a:cs typeface="Times New Roman" pitchFamily="18" charset="0"/>
                <a:sym typeface="Symbol" pitchFamily="18" charset="2"/>
              </a:rPr>
              <a:t>are the population mean and variance, respectively, and e and </a:t>
            </a:r>
            <a:r>
              <a:rPr lang="en-US" altLang="zh-TW" dirty="0" smtClean="0">
                <a:latin typeface="Times New Roman" pitchFamily="18" charset="0"/>
                <a:cs typeface="Times New Roman" pitchFamily="18" charset="0"/>
                <a:sym typeface="Symbol" pitchFamily="18" charset="2"/>
              </a:rPr>
              <a:t>π </a:t>
            </a:r>
            <a:r>
              <a:rPr lang="en-US" altLang="zh-TW" dirty="0" smtClean="0">
                <a:latin typeface="Times New Roman" pitchFamily="18" charset="0"/>
                <a:cs typeface="Times New Roman" pitchFamily="18" charset="0"/>
              </a:rPr>
              <a:t>are </a:t>
            </a:r>
            <a:r>
              <a:rPr lang="en-US" altLang="zh-TW" dirty="0">
                <a:latin typeface="Times New Roman" pitchFamily="18" charset="0"/>
                <a:cs typeface="Times New Roman" pitchFamily="18" charset="0"/>
              </a:rPr>
              <a:t>given constants; that is, </a:t>
            </a:r>
            <a:r>
              <a:rPr lang="en-US" altLang="zh-TW" dirty="0" smtClean="0">
                <a:latin typeface="Times New Roman" pitchFamily="18" charset="0"/>
                <a:cs typeface="Times New Roman" pitchFamily="18" charset="0"/>
                <a:sym typeface="Symbol" pitchFamily="18" charset="2"/>
              </a:rPr>
              <a:t>π</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3.14159 and e = 2.71828.</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2029652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01625" y="609600"/>
            <a:ext cx="8540750" cy="515938"/>
          </a:xfrm>
        </p:spPr>
        <p:txBody>
          <a:bodyPr/>
          <a:lstStyle/>
          <a:p>
            <a:pPr algn="l"/>
            <a:r>
              <a:rPr lang="en-US" altLang="zh-TW" sz="2800" b="1">
                <a:latin typeface="Times New Roman" pitchFamily="18" charset="0"/>
                <a:cs typeface="Times New Roman" pitchFamily="18" charset="0"/>
              </a:rPr>
              <a:t>Statistical Distribution of Financial Ratios</a:t>
            </a:r>
          </a:p>
        </p:txBody>
      </p:sp>
      <p:sp>
        <p:nvSpPr>
          <p:cNvPr id="46083" name="Rectangle 3"/>
          <p:cNvSpPr>
            <a:spLocks noGrp="1" noRot="1" noChangeArrowheads="1"/>
          </p:cNvSpPr>
          <p:nvPr>
            <p:ph type="body" idx="1"/>
          </p:nvPr>
        </p:nvSpPr>
        <p:spPr>
          <a:xfrm>
            <a:off x="250825" y="1412875"/>
            <a:ext cx="8540750" cy="5184775"/>
          </a:xfrm>
        </p:spPr>
        <p:txBody>
          <a:bodyPr/>
          <a:lstStyle/>
          <a:p>
            <a:pPr>
              <a:buFont typeface="Wingdings" pitchFamily="2" charset="2"/>
              <a:buNone/>
            </a:pPr>
            <a:r>
              <a:rPr lang="en-US" altLang="zh-TW" sz="2400" dirty="0">
                <a:latin typeface="Times New Roman" pitchFamily="18" charset="0"/>
                <a:cs typeface="Times New Roman" pitchFamily="18" charset="0"/>
              </a:rPr>
              <a:t>    There is a direct relationship between the normal distribution and the log-normal distribution.  If Y is log-normally distributed, then X = log Y is normally distributed.  Following this definition, the mean and the variance of Y can be defined as:</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    where </a:t>
            </a:r>
            <a:r>
              <a:rPr lang="en-US" altLang="zh-TW" sz="2400" dirty="0" err="1">
                <a:latin typeface="Times New Roman" pitchFamily="18" charset="0"/>
                <a:cs typeface="Times New Roman" pitchFamily="18" charset="0"/>
              </a:rPr>
              <a:t>exp</a:t>
            </a:r>
            <a:r>
              <a:rPr lang="en-US" altLang="zh-TW" sz="2400" dirty="0">
                <a:latin typeface="Times New Roman" pitchFamily="18" charset="0"/>
                <a:cs typeface="Times New Roman" pitchFamily="18" charset="0"/>
              </a:rPr>
              <a:t> represents an exponential with base e.</a:t>
            </a:r>
          </a:p>
        </p:txBody>
      </p:sp>
      <p:sp>
        <p:nvSpPr>
          <p:cNvPr id="46085" name="Rectangle 5"/>
          <p:cNvSpPr>
            <a:spLocks noChangeArrowheads="1"/>
          </p:cNvSpPr>
          <p:nvPr/>
        </p:nvSpPr>
        <p:spPr bwMode="auto">
          <a:xfrm>
            <a:off x="0" y="29157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graphicFrame>
        <p:nvGraphicFramePr>
          <p:cNvPr id="46084" name="Object 4"/>
          <p:cNvGraphicFramePr>
            <a:graphicFrameLocks noChangeAspect="1"/>
          </p:cNvGraphicFramePr>
          <p:nvPr>
            <p:extLst>
              <p:ext uri="{D42A27DB-BD31-4B8C-83A1-F6EECF244321}">
                <p14:modId xmlns:p14="http://schemas.microsoft.com/office/powerpoint/2010/main" val="310404892"/>
              </p:ext>
            </p:extLst>
          </p:nvPr>
        </p:nvGraphicFramePr>
        <p:xfrm>
          <a:off x="1116013" y="3573463"/>
          <a:ext cx="6551612" cy="1406525"/>
        </p:xfrm>
        <a:graphic>
          <a:graphicData uri="http://schemas.openxmlformats.org/presentationml/2006/ole">
            <mc:AlternateContent xmlns:mc="http://schemas.openxmlformats.org/markup-compatibility/2006">
              <mc:Choice xmlns:v="urn:schemas-microsoft-com:vml" Requires="v">
                <p:oleObj spid="_x0000_s7196" name="Equation" r:id="rId3" imgW="2705040" imgH="583920" progId="Equation.DSMT4">
                  <p:embed/>
                </p:oleObj>
              </mc:Choice>
              <mc:Fallback>
                <p:oleObj name="Equation" r:id="rId3" imgW="2705040" imgH="583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573463"/>
                        <a:ext cx="6551612" cy="140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3186435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468313" y="404813"/>
            <a:ext cx="2519362" cy="5832475"/>
          </a:xfrm>
        </p:spPr>
        <p:txBody>
          <a:bodyPr/>
          <a:lstStyle/>
          <a:p>
            <a:pPr algn="l"/>
            <a:r>
              <a:rPr lang="en-US" altLang="zh-TW" sz="2800" b="1" dirty="0" smtClean="0">
                <a:latin typeface="Times New Roman" pitchFamily="18" charset="0"/>
                <a:cs typeface="Times New Roman" pitchFamily="18" charset="0"/>
              </a:rPr>
              <a:t>Deterministic Analysis</a:t>
            </a:r>
            <a:endParaRPr lang="en-US" altLang="zh-TW" sz="2800" b="1" dirty="0">
              <a:latin typeface="Times New Roman" pitchFamily="18" charset="0"/>
              <a:cs typeface="Times New Roman" pitchFamily="18" charset="0"/>
            </a:endParaRPr>
          </a:p>
        </p:txBody>
      </p:sp>
      <p:pic>
        <p:nvPicPr>
          <p:cNvPr id="47108" name="Picture 4" descr="figuers%202"/>
          <p:cNvPicPr>
            <a:picLocks noChangeAspect="1" noChangeArrowheads="1"/>
          </p:cNvPicPr>
          <p:nvPr/>
        </p:nvPicPr>
        <p:blipFill>
          <a:blip r:embed="rId2">
            <a:extLst>
              <a:ext uri="{28A0092B-C50C-407E-A947-70E740481C1C}">
                <a14:useLocalDpi xmlns:a14="http://schemas.microsoft.com/office/drawing/2010/main" val="0"/>
              </a:ext>
            </a:extLst>
          </a:blip>
          <a:srcRect l="10986" t="1108" r="12617" b="1637"/>
          <a:stretch>
            <a:fillRect/>
          </a:stretch>
        </p:blipFill>
        <p:spPr bwMode="auto">
          <a:xfrm rot="21540000">
            <a:off x="3035808" y="187325"/>
            <a:ext cx="48545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3590285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01625" y="609600"/>
            <a:ext cx="8540750" cy="515938"/>
          </a:xfrm>
        </p:spPr>
        <p:txBody>
          <a:bodyPr/>
          <a:lstStyle/>
          <a:p>
            <a:pPr algn="l"/>
            <a:r>
              <a:rPr lang="en-US" altLang="zh-TW" sz="2400" b="1" dirty="0">
                <a:latin typeface="Times New Roman" pitchFamily="18" charset="0"/>
                <a:cs typeface="Times New Roman" pitchFamily="18" charset="0"/>
              </a:rPr>
              <a:t>2.5 COST-VOLUME-PROFIT ANALYSIS AND ITS APPLICATIONS</a:t>
            </a:r>
          </a:p>
        </p:txBody>
      </p:sp>
      <p:sp>
        <p:nvSpPr>
          <p:cNvPr id="48131" name="Rectangle 3"/>
          <p:cNvSpPr>
            <a:spLocks noGrp="1" noRot="1" noChangeArrowheads="1"/>
          </p:cNvSpPr>
          <p:nvPr>
            <p:ph type="body" idx="1"/>
          </p:nvPr>
        </p:nvSpPr>
        <p:spPr>
          <a:xfrm>
            <a:off x="1258888" y="2205038"/>
            <a:ext cx="5545137" cy="1800225"/>
          </a:xfrm>
        </p:spPr>
        <p:txBody>
          <a:bodyPr/>
          <a:lstStyle/>
          <a:p>
            <a:r>
              <a:rPr lang="en-US" altLang="zh-TW">
                <a:latin typeface="Times New Roman" pitchFamily="18" charset="0"/>
                <a:cs typeface="Times New Roman" pitchFamily="18" charset="0"/>
              </a:rPr>
              <a:t>	Deterministic analysis</a:t>
            </a:r>
          </a:p>
          <a:p>
            <a:r>
              <a:rPr lang="en-US" altLang="zh-TW">
                <a:latin typeface="Times New Roman" pitchFamily="18" charset="0"/>
                <a:cs typeface="Times New Roman" pitchFamily="18" charset="0"/>
              </a:rPr>
              <a:t>	Stochastic analysis</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912688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301625" y="609600"/>
            <a:ext cx="8540750" cy="515938"/>
          </a:xfrm>
        </p:spPr>
        <p:txBody>
          <a:bodyPr/>
          <a:lstStyle/>
          <a:p>
            <a:pPr algn="l"/>
            <a:r>
              <a:rPr lang="en-US" altLang="zh-TW" sz="2800" b="1">
                <a:latin typeface="Times New Roman" pitchFamily="18" charset="0"/>
                <a:cs typeface="Times New Roman" pitchFamily="18" charset="0"/>
              </a:rPr>
              <a:t>Deterministic Analysis</a:t>
            </a:r>
          </a:p>
        </p:txBody>
      </p:sp>
      <p:sp>
        <p:nvSpPr>
          <p:cNvPr id="50179" name="Rectangle 3"/>
          <p:cNvSpPr>
            <a:spLocks noGrp="1" noRot="1" noChangeArrowheads="1"/>
          </p:cNvSpPr>
          <p:nvPr>
            <p:ph type="body" idx="1"/>
          </p:nvPr>
        </p:nvSpPr>
        <p:spPr>
          <a:xfrm>
            <a:off x="250825" y="1412875"/>
            <a:ext cx="8540750" cy="5184775"/>
          </a:xfrm>
        </p:spPr>
        <p:txBody>
          <a:bodyPr/>
          <a:lstStyle/>
          <a:p>
            <a:pPr>
              <a:buFont typeface="Wingdings" pitchFamily="2" charset="2"/>
              <a:buNone/>
            </a:pPr>
            <a:r>
              <a:rPr lang="en-US" altLang="zh-TW" sz="2800">
                <a:latin typeface="Times New Roman" pitchFamily="18" charset="0"/>
                <a:cs typeface="Times New Roman" pitchFamily="18" charset="0"/>
              </a:rPr>
              <a:t> Operating Profit = EBIT = Q(P</a:t>
            </a:r>
            <a:r>
              <a:rPr lang="zh-TW" altLang="en-US" sz="2800">
                <a:latin typeface="Times New Roman" pitchFamily="18" charset="0"/>
                <a:cs typeface="Times New Roman" pitchFamily="18" charset="0"/>
              </a:rPr>
              <a:t>－</a:t>
            </a:r>
            <a:r>
              <a:rPr lang="en-US" altLang="zh-TW" sz="2800">
                <a:latin typeface="Times New Roman" pitchFamily="18" charset="0"/>
                <a:cs typeface="Times New Roman" pitchFamily="18" charset="0"/>
              </a:rPr>
              <a:t>V)</a:t>
            </a:r>
            <a:r>
              <a:rPr lang="zh-TW" altLang="en-US" sz="2800">
                <a:latin typeface="Times New Roman" pitchFamily="18" charset="0"/>
                <a:cs typeface="Times New Roman" pitchFamily="18" charset="0"/>
              </a:rPr>
              <a:t>－</a:t>
            </a:r>
            <a:r>
              <a:rPr lang="en-US" altLang="zh-TW" sz="2800">
                <a:latin typeface="Times New Roman" pitchFamily="18" charset="0"/>
                <a:cs typeface="Times New Roman" pitchFamily="18" charset="0"/>
              </a:rPr>
              <a:t>F,       (2.12)</a:t>
            </a:r>
          </a:p>
          <a:p>
            <a:pPr>
              <a:buFont typeface="Wingdings" pitchFamily="2" charset="2"/>
              <a:buNone/>
            </a:pPr>
            <a:endParaRPr lang="en-US" altLang="zh-TW" sz="2800">
              <a:latin typeface="Times New Roman" pitchFamily="18" charset="0"/>
              <a:cs typeface="Times New Roman" pitchFamily="18" charset="0"/>
            </a:endParaRPr>
          </a:p>
          <a:p>
            <a:pPr>
              <a:buFont typeface="Wingdings" pitchFamily="2" charset="2"/>
              <a:buNone/>
            </a:pPr>
            <a:r>
              <a:rPr lang="en-US" altLang="zh-TW" sz="2800">
                <a:latin typeface="Times New Roman" pitchFamily="18" charset="0"/>
                <a:cs typeface="Times New Roman" pitchFamily="18" charset="0"/>
              </a:rPr>
              <a:t>where </a:t>
            </a:r>
          </a:p>
          <a:p>
            <a:pPr>
              <a:buFont typeface="Wingdings" pitchFamily="2" charset="2"/>
              <a:buNone/>
            </a:pPr>
            <a:r>
              <a:rPr lang="en-US" altLang="zh-TW" sz="2800">
                <a:latin typeface="Times New Roman" pitchFamily="18" charset="0"/>
                <a:cs typeface="Times New Roman" pitchFamily="18" charset="0"/>
              </a:rPr>
              <a:t>	</a:t>
            </a:r>
          </a:p>
          <a:p>
            <a:pPr>
              <a:buFont typeface="Wingdings" pitchFamily="2" charset="2"/>
              <a:buNone/>
            </a:pPr>
            <a:r>
              <a:rPr lang="en-US" altLang="zh-TW" sz="2800">
                <a:latin typeface="Times New Roman" pitchFamily="18" charset="0"/>
                <a:cs typeface="Times New Roman" pitchFamily="18" charset="0"/>
              </a:rPr>
              <a:t>   Q = Quantity of goods sold;</a:t>
            </a:r>
          </a:p>
          <a:p>
            <a:pPr>
              <a:buFont typeface="Wingdings" pitchFamily="2" charset="2"/>
              <a:buNone/>
            </a:pPr>
            <a:r>
              <a:rPr lang="en-US" altLang="zh-TW" sz="2800">
                <a:latin typeface="Times New Roman" pitchFamily="18" charset="0"/>
                <a:cs typeface="Times New Roman" pitchFamily="18" charset="0"/>
              </a:rPr>
              <a:t>	P = Price per unit sold;  </a:t>
            </a:r>
          </a:p>
          <a:p>
            <a:pPr>
              <a:buFont typeface="Wingdings" pitchFamily="2" charset="2"/>
              <a:buNone/>
            </a:pPr>
            <a:r>
              <a:rPr lang="en-US" altLang="zh-TW" sz="2800">
                <a:latin typeface="Times New Roman" pitchFamily="18" charset="0"/>
                <a:cs typeface="Times New Roman" pitchFamily="18" charset="0"/>
              </a:rPr>
              <a:t>	V = Variable cost per unit sold;</a:t>
            </a:r>
          </a:p>
          <a:p>
            <a:pPr>
              <a:buFont typeface="Wingdings" pitchFamily="2" charset="2"/>
              <a:buNone/>
            </a:pPr>
            <a:r>
              <a:rPr lang="en-US" altLang="zh-TW" sz="2800">
                <a:latin typeface="Times New Roman" pitchFamily="18" charset="0"/>
                <a:cs typeface="Times New Roman" pitchFamily="18" charset="0"/>
              </a:rPr>
              <a:t>	F = Total amount of fixed costs; and</a:t>
            </a:r>
          </a:p>
          <a:p>
            <a:pPr>
              <a:buFont typeface="Wingdings" pitchFamily="2" charset="2"/>
              <a:buNone/>
            </a:pPr>
            <a:r>
              <a:rPr lang="en-US" altLang="zh-TW" sz="2800">
                <a:latin typeface="Times New Roman" pitchFamily="18" charset="0"/>
                <a:cs typeface="Times New Roman" pitchFamily="18" charset="0"/>
              </a:rPr>
              <a:t>	P - V = Contribution margin.</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2398602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301625" y="609600"/>
            <a:ext cx="8540750" cy="515938"/>
          </a:xfrm>
        </p:spPr>
        <p:txBody>
          <a:bodyPr/>
          <a:lstStyle/>
          <a:p>
            <a:pPr algn="l"/>
            <a:r>
              <a:rPr lang="en-US" altLang="zh-TW" sz="2800" b="1" dirty="0">
                <a:latin typeface="Times New Roman" pitchFamily="18" charset="0"/>
                <a:cs typeface="Times New Roman" pitchFamily="18" charset="0"/>
              </a:rPr>
              <a:t>Deterministic Analysis</a:t>
            </a:r>
          </a:p>
        </p:txBody>
      </p:sp>
      <p:graphicFrame>
        <p:nvGraphicFramePr>
          <p:cNvPr id="51206" name="Object 6"/>
          <p:cNvGraphicFramePr>
            <a:graphicFrameLocks noChangeAspect="1"/>
          </p:cNvGraphicFramePr>
          <p:nvPr>
            <p:extLst>
              <p:ext uri="{D42A27DB-BD31-4B8C-83A1-F6EECF244321}">
                <p14:modId xmlns:p14="http://schemas.microsoft.com/office/powerpoint/2010/main" val="2569966692"/>
              </p:ext>
            </p:extLst>
          </p:nvPr>
        </p:nvGraphicFramePr>
        <p:xfrm>
          <a:off x="2373313" y="1268413"/>
          <a:ext cx="3567112" cy="811212"/>
        </p:xfrm>
        <a:graphic>
          <a:graphicData uri="http://schemas.openxmlformats.org/presentationml/2006/ole">
            <mc:AlternateContent xmlns:mc="http://schemas.openxmlformats.org/markup-compatibility/2006">
              <mc:Choice xmlns:v="urn:schemas-microsoft-com:vml" Requires="v">
                <p:oleObj spid="_x0000_s8266" name="Equation" r:id="rId3" imgW="1828800" imgH="419040" progId="Equation.DSMT4">
                  <p:embed/>
                </p:oleObj>
              </mc:Choice>
              <mc:Fallback>
                <p:oleObj name="Equation" r:id="rId3" imgW="182880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313" y="1268413"/>
                        <a:ext cx="3567112"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extLst>
              <p:ext uri="{D42A27DB-BD31-4B8C-83A1-F6EECF244321}">
                <p14:modId xmlns:p14="http://schemas.microsoft.com/office/powerpoint/2010/main" val="3427360148"/>
              </p:ext>
            </p:extLst>
          </p:nvPr>
        </p:nvGraphicFramePr>
        <p:xfrm>
          <a:off x="468313" y="2565400"/>
          <a:ext cx="8424862" cy="754063"/>
        </p:xfrm>
        <a:graphic>
          <a:graphicData uri="http://schemas.openxmlformats.org/presentationml/2006/ole">
            <mc:AlternateContent xmlns:mc="http://schemas.openxmlformats.org/markup-compatibility/2006">
              <mc:Choice xmlns:v="urn:schemas-microsoft-com:vml" Requires="v">
                <p:oleObj spid="_x0000_s8267" name="Equation" r:id="rId5" imgW="4673520" imgH="419040" progId="Equation.DSMT4">
                  <p:embed/>
                </p:oleObj>
              </mc:Choice>
              <mc:Fallback>
                <p:oleObj name="Equation" r:id="rId5" imgW="467352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565400"/>
                        <a:ext cx="8424862" cy="754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4" name="Object 4"/>
          <p:cNvGraphicFramePr>
            <a:graphicFrameLocks noChangeAspect="1"/>
          </p:cNvGraphicFramePr>
          <p:nvPr>
            <p:extLst>
              <p:ext uri="{D42A27DB-BD31-4B8C-83A1-F6EECF244321}">
                <p14:modId xmlns:p14="http://schemas.microsoft.com/office/powerpoint/2010/main" val="3776859999"/>
              </p:ext>
            </p:extLst>
          </p:nvPr>
        </p:nvGraphicFramePr>
        <p:xfrm>
          <a:off x="2051050" y="3573463"/>
          <a:ext cx="4392613" cy="836612"/>
        </p:xfrm>
        <a:graphic>
          <a:graphicData uri="http://schemas.openxmlformats.org/presentationml/2006/ole">
            <mc:AlternateContent xmlns:mc="http://schemas.openxmlformats.org/markup-compatibility/2006">
              <mc:Choice xmlns:v="urn:schemas-microsoft-com:vml" Requires="v">
                <p:oleObj spid="_x0000_s8268" name="Equation" r:id="rId7" imgW="2184120" imgH="419040" progId="Equation.DSMT4">
                  <p:embed/>
                </p:oleObj>
              </mc:Choice>
              <mc:Fallback>
                <p:oleObj name="Equation" r:id="rId7" imgW="218412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3573463"/>
                        <a:ext cx="43926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7" name="Rectangle 7"/>
          <p:cNvSpPr>
            <a:spLocks noChangeArrowheads="1"/>
          </p:cNvSpPr>
          <p:nvPr/>
        </p:nvSpPr>
        <p:spPr bwMode="auto">
          <a:xfrm>
            <a:off x="0" y="2606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51208" name="Rectangle 8"/>
          <p:cNvSpPr>
            <a:spLocks noChangeArrowheads="1"/>
          </p:cNvSpPr>
          <p:nvPr/>
        </p:nvSpPr>
        <p:spPr bwMode="auto">
          <a:xfrm>
            <a:off x="0" y="3034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Times New Roman" pitchFamily="18" charset="0"/>
              <a:cs typeface="Times New Roman" pitchFamily="18" charset="0"/>
            </a:endParaRPr>
          </a:p>
        </p:txBody>
      </p:sp>
      <p:sp>
        <p:nvSpPr>
          <p:cNvPr id="51210" name="Rectangle 10"/>
          <p:cNvSpPr>
            <a:spLocks noChangeArrowheads="1"/>
          </p:cNvSpPr>
          <p:nvPr/>
        </p:nvSpPr>
        <p:spPr bwMode="auto">
          <a:xfrm>
            <a:off x="468313" y="5000625"/>
            <a:ext cx="813593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457200" algn="l"/>
              </a:tabLst>
            </a:pPr>
            <a:r>
              <a:rPr lang="en-US" altLang="zh-TW" sz="2800">
                <a:solidFill>
                  <a:srgbClr val="000000"/>
                </a:solidFill>
                <a:latin typeface="Times New Roman" pitchFamily="18" charset="0"/>
                <a:cs typeface="Times New Roman" pitchFamily="18" charset="0"/>
              </a:rPr>
              <a:t>Operating profit = EBIT = Q</a:t>
            </a:r>
            <a:r>
              <a:rPr lang="en-US" altLang="zh-TW" sz="2800" baseline="34000">
                <a:solidFill>
                  <a:srgbClr val="000000"/>
                </a:solidFill>
                <a:latin typeface="Times New Roman" pitchFamily="18" charset="0"/>
                <a:cs typeface="Times New Roman" pitchFamily="18" charset="0"/>
              </a:rPr>
              <a:t>π</a:t>
            </a:r>
            <a:r>
              <a:rPr lang="en-US" altLang="zh-TW" sz="2800">
                <a:solidFill>
                  <a:srgbClr val="000000"/>
                </a:solidFill>
                <a:latin typeface="Times New Roman" pitchFamily="18" charset="0"/>
                <a:cs typeface="Times New Roman" pitchFamily="18" charset="0"/>
              </a:rPr>
              <a:t>(P</a:t>
            </a:r>
            <a:r>
              <a:rPr lang="en-US" altLang="zh-TW" sz="2800" baseline="34000">
                <a:solidFill>
                  <a:srgbClr val="000000"/>
                </a:solidFill>
                <a:latin typeface="Times New Roman" pitchFamily="18" charset="0"/>
                <a:cs typeface="Times New Roman" pitchFamily="18" charset="0"/>
              </a:rPr>
              <a:t>π</a:t>
            </a:r>
            <a:r>
              <a:rPr lang="en-US" altLang="zh-TW" sz="2800">
                <a:solidFill>
                  <a:srgbClr val="000000"/>
                </a:solidFill>
                <a:latin typeface="Times New Roman" pitchFamily="18" charset="0"/>
                <a:cs typeface="Times New Roman" pitchFamily="18" charset="0"/>
              </a:rPr>
              <a:t> </a:t>
            </a:r>
            <a:r>
              <a:rPr lang="zh-TW" altLang="en-US">
                <a:solidFill>
                  <a:srgbClr val="000000"/>
                </a:solidFill>
                <a:latin typeface="Times New Roman" pitchFamily="18" charset="0"/>
                <a:cs typeface="Times New Roman" pitchFamily="18" charset="0"/>
              </a:rPr>
              <a:t>－</a:t>
            </a:r>
            <a:r>
              <a:rPr lang="zh-TW" altLang="en-US" sz="2800">
                <a:solidFill>
                  <a:srgbClr val="000000"/>
                </a:solidFill>
                <a:latin typeface="Times New Roman" pitchFamily="18" charset="0"/>
                <a:cs typeface="Times New Roman" pitchFamily="18" charset="0"/>
              </a:rPr>
              <a:t> </a:t>
            </a:r>
            <a:r>
              <a:rPr lang="en-US" altLang="zh-TW" sz="2800">
                <a:solidFill>
                  <a:srgbClr val="000000"/>
                </a:solidFill>
                <a:latin typeface="Times New Roman" pitchFamily="18" charset="0"/>
                <a:cs typeface="Times New Roman" pitchFamily="18" charset="0"/>
              </a:rPr>
              <a:t>V</a:t>
            </a:r>
            <a:r>
              <a:rPr lang="en-US" altLang="zh-TW" sz="2800" baseline="34000">
                <a:solidFill>
                  <a:srgbClr val="000000"/>
                </a:solidFill>
                <a:latin typeface="Times New Roman" pitchFamily="18" charset="0"/>
                <a:cs typeface="Times New Roman" pitchFamily="18" charset="0"/>
              </a:rPr>
              <a:t>π</a:t>
            </a:r>
            <a:r>
              <a:rPr lang="en-US" altLang="zh-TW" sz="2800">
                <a:solidFill>
                  <a:srgbClr val="000000"/>
                </a:solidFill>
                <a:latin typeface="Times New Roman" pitchFamily="18" charset="0"/>
                <a:cs typeface="Times New Roman" pitchFamily="18" charset="0"/>
              </a:rPr>
              <a:t>) </a:t>
            </a:r>
            <a:r>
              <a:rPr lang="zh-TW" altLang="en-US">
                <a:solidFill>
                  <a:srgbClr val="000000"/>
                </a:solidFill>
                <a:latin typeface="Times New Roman" pitchFamily="18" charset="0"/>
                <a:cs typeface="Times New Roman" pitchFamily="18" charset="0"/>
              </a:rPr>
              <a:t>－</a:t>
            </a:r>
            <a:r>
              <a:rPr lang="en-US" altLang="zh-TW" sz="2800">
                <a:solidFill>
                  <a:srgbClr val="000000"/>
                </a:solidFill>
                <a:latin typeface="Times New Roman" pitchFamily="18" charset="0"/>
                <a:cs typeface="Times New Roman" pitchFamily="18" charset="0"/>
              </a:rPr>
              <a:t>F.     (2.16)</a:t>
            </a:r>
          </a:p>
          <a:p>
            <a:pPr>
              <a:tabLst>
                <a:tab pos="-457200" algn="l"/>
              </a:tabLst>
            </a:pPr>
            <a:r>
              <a:rPr lang="en-US" altLang="zh-TW" sz="2800">
                <a:latin typeface="Times New Roman" pitchFamily="18" charset="0"/>
                <a:cs typeface="Times New Roman" pitchFamily="18" charset="0"/>
              </a:rPr>
              <a:t>                                                 </a:t>
            </a:r>
          </a:p>
          <a:p>
            <a:pPr>
              <a:tabLst>
                <a:tab pos="-457200" algn="l"/>
              </a:tabLst>
            </a:pPr>
            <a:r>
              <a:rPr lang="en-US" altLang="zh-TW" sz="2800">
                <a:latin typeface="Times New Roman" pitchFamily="18" charset="0"/>
                <a:cs typeface="Times New Roman" pitchFamily="18" charset="0"/>
              </a:rPr>
              <a:t>                                                                      </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426774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250825" y="333375"/>
            <a:ext cx="8447088" cy="803275"/>
          </a:xfrm>
        </p:spPr>
        <p:txBody>
          <a:bodyPr/>
          <a:lstStyle/>
          <a:p>
            <a:pPr algn="l"/>
            <a:r>
              <a:rPr lang="en-US" altLang="en-US" sz="3200" b="1" dirty="0"/>
              <a:t>2.2	Financial statement: A brief review</a:t>
            </a:r>
            <a:r>
              <a:rPr lang="en-US" altLang="en-US" dirty="0"/>
              <a:t> </a:t>
            </a:r>
            <a:endParaRPr lang="en-US" altLang="zh-TW" dirty="0"/>
          </a:p>
        </p:txBody>
      </p:sp>
      <p:sp>
        <p:nvSpPr>
          <p:cNvPr id="25603" name="Rectangle 3"/>
          <p:cNvSpPr>
            <a:spLocks noGrp="1" noRot="1" noChangeArrowheads="1"/>
          </p:cNvSpPr>
          <p:nvPr>
            <p:ph type="body" idx="1"/>
          </p:nvPr>
        </p:nvSpPr>
        <p:spPr>
          <a:xfrm>
            <a:off x="468313" y="1557338"/>
            <a:ext cx="8207375" cy="4105275"/>
          </a:xfrm>
        </p:spPr>
        <p:txBody>
          <a:bodyPr/>
          <a:lstStyle/>
          <a:p>
            <a:r>
              <a:rPr lang="en-US" altLang="zh-TW" dirty="0">
                <a:latin typeface="Times New Roman" pitchFamily="18" charset="0"/>
                <a:cs typeface="Times New Roman" pitchFamily="18" charset="0"/>
              </a:rPr>
              <a:t>	Balance sheet</a:t>
            </a:r>
          </a:p>
          <a:p>
            <a:r>
              <a:rPr lang="en-US" altLang="zh-TW" dirty="0">
                <a:latin typeface="Times New Roman" pitchFamily="18" charset="0"/>
                <a:cs typeface="Times New Roman" pitchFamily="18" charset="0"/>
              </a:rPr>
              <a:t>	Income statement</a:t>
            </a:r>
          </a:p>
          <a:p>
            <a:r>
              <a:rPr lang="en-US" altLang="zh-TW" dirty="0">
                <a:latin typeface="Times New Roman" pitchFamily="18" charset="0"/>
                <a:cs typeface="Times New Roman" pitchFamily="18" charset="0"/>
              </a:rPr>
              <a:t>	Cash flow statement</a:t>
            </a:r>
          </a:p>
          <a:p>
            <a:r>
              <a:rPr lang="en-US" altLang="zh-TW" dirty="0">
                <a:latin typeface="Times New Roman" pitchFamily="18" charset="0"/>
                <a:cs typeface="Times New Roman" pitchFamily="18" charset="0"/>
              </a:rPr>
              <a:t>	Equity </a:t>
            </a:r>
            <a:r>
              <a:rPr lang="en-US" altLang="zh-TW" dirty="0" smtClean="0">
                <a:latin typeface="Times New Roman" pitchFamily="18" charset="0"/>
                <a:cs typeface="Times New Roman" pitchFamily="18" charset="0"/>
              </a:rPr>
              <a:t>statement</a:t>
            </a:r>
            <a:endParaRPr lang="en-US" altLang="zh-TW" dirty="0">
              <a:latin typeface="Times New Roman" pitchFamily="18" charset="0"/>
              <a:cs typeface="Times New Roman" pitchFamily="18" charset="0"/>
            </a:endParaRPr>
          </a:p>
          <a:p>
            <a:r>
              <a:rPr lang="en-US" altLang="zh-TW" dirty="0">
                <a:latin typeface="Times New Roman" pitchFamily="18" charset="0"/>
                <a:cs typeface="Times New Roman" pitchFamily="18" charset="0"/>
              </a:rPr>
              <a:t>	Annual vs. quarterly financial data</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3558507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301625" y="609600"/>
            <a:ext cx="8540750" cy="515938"/>
          </a:xfrm>
        </p:spPr>
        <p:txBody>
          <a:bodyPr/>
          <a:lstStyle/>
          <a:p>
            <a:pPr algn="l"/>
            <a:r>
              <a:rPr lang="en-US" altLang="zh-TW" sz="2800" b="1"/>
              <a:t>Deterministic Analysis</a:t>
            </a:r>
          </a:p>
        </p:txBody>
      </p:sp>
      <p:pic>
        <p:nvPicPr>
          <p:cNvPr id="52228" name="Picture 4" descr="figure%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57338"/>
            <a:ext cx="6408737"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76579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301625" y="609600"/>
            <a:ext cx="8540750" cy="515938"/>
          </a:xfrm>
        </p:spPr>
        <p:txBody>
          <a:bodyPr/>
          <a:lstStyle/>
          <a:p>
            <a:pPr algn="l"/>
            <a:r>
              <a:rPr lang="en-US" altLang="zh-TW" sz="2800" b="1" dirty="0">
                <a:latin typeface="Times New Roman" pitchFamily="18" charset="0"/>
                <a:cs typeface="Times New Roman" pitchFamily="18" charset="0"/>
              </a:rPr>
              <a:t>2.6 ACCOUNTING INCOME VS. ECONOMIC INCOME</a:t>
            </a:r>
          </a:p>
        </p:txBody>
      </p:sp>
      <p:sp>
        <p:nvSpPr>
          <p:cNvPr id="53251" name="Rectangle 3"/>
          <p:cNvSpPr>
            <a:spLocks noGrp="1" noRot="1" noChangeArrowheads="1"/>
          </p:cNvSpPr>
          <p:nvPr>
            <p:ph type="body" idx="1"/>
          </p:nvPr>
        </p:nvSpPr>
        <p:spPr>
          <a:xfrm>
            <a:off x="250825" y="1412875"/>
            <a:ext cx="8540750" cy="5184775"/>
          </a:xfrm>
        </p:spPr>
        <p:txBody>
          <a:bodyPr/>
          <a:lstStyle/>
          <a:p>
            <a:pPr>
              <a:buFont typeface="Wingdings" pitchFamily="2" charset="2"/>
              <a:buNone/>
            </a:pPr>
            <a:r>
              <a:rPr lang="en-US" altLang="zh-TW">
                <a:latin typeface="Times New Roman" pitchFamily="18" charset="0"/>
                <a:cs typeface="Times New Roman" pitchFamily="18" charset="0"/>
              </a:rPr>
              <a:t> E</a:t>
            </a:r>
            <a:r>
              <a:rPr lang="en-US" altLang="zh-TW" baseline="-22000">
                <a:latin typeface="Times New Roman" pitchFamily="18" charset="0"/>
                <a:cs typeface="Times New Roman" pitchFamily="18" charset="0"/>
              </a:rPr>
              <a:t>t</a:t>
            </a:r>
            <a:r>
              <a:rPr lang="en-US" altLang="zh-TW">
                <a:latin typeface="Times New Roman" pitchFamily="18" charset="0"/>
                <a:cs typeface="Times New Roman" pitchFamily="18" charset="0"/>
              </a:rPr>
              <a:t> = A</a:t>
            </a:r>
            <a:r>
              <a:rPr lang="en-US" altLang="zh-TW" baseline="-22000">
                <a:latin typeface="Times New Roman" pitchFamily="18" charset="0"/>
                <a:cs typeface="Times New Roman" pitchFamily="18" charset="0"/>
              </a:rPr>
              <a:t>t</a:t>
            </a:r>
            <a:r>
              <a:rPr lang="en-US" altLang="zh-TW">
                <a:latin typeface="Times New Roman" pitchFamily="18" charset="0"/>
                <a:cs typeface="Times New Roman" pitchFamily="18" charset="0"/>
              </a:rPr>
              <a:t> + P</a:t>
            </a:r>
            <a:r>
              <a:rPr lang="en-US" altLang="zh-TW" baseline="-22000">
                <a:latin typeface="Times New Roman" pitchFamily="18" charset="0"/>
                <a:cs typeface="Times New Roman" pitchFamily="18" charset="0"/>
              </a:rPr>
              <a:t>t</a:t>
            </a:r>
            <a:r>
              <a:rPr lang="en-US" altLang="zh-TW">
                <a:latin typeface="Times New Roman" pitchFamily="18" charset="0"/>
                <a:cs typeface="Times New Roman" pitchFamily="18" charset="0"/>
              </a:rPr>
              <a:t>,                        (2.17)</a:t>
            </a:r>
          </a:p>
          <a:p>
            <a:pPr>
              <a:buFont typeface="Wingdings" pitchFamily="2" charset="2"/>
              <a:buNone/>
            </a:pPr>
            <a:endParaRPr lang="en-US" altLang="zh-TW">
              <a:latin typeface="Times New Roman" pitchFamily="18" charset="0"/>
              <a:cs typeface="Times New Roman" pitchFamily="18" charset="0"/>
            </a:endParaRPr>
          </a:p>
          <a:p>
            <a:pPr>
              <a:buFont typeface="Wingdings" pitchFamily="2" charset="2"/>
              <a:buNone/>
            </a:pPr>
            <a:r>
              <a:rPr lang="en-US" altLang="zh-TW">
                <a:latin typeface="Times New Roman" pitchFamily="18" charset="0"/>
                <a:cs typeface="Times New Roman" pitchFamily="18" charset="0"/>
              </a:rPr>
              <a:t>where</a:t>
            </a:r>
          </a:p>
          <a:p>
            <a:pPr>
              <a:buFont typeface="Wingdings" pitchFamily="2" charset="2"/>
              <a:buNone/>
            </a:pPr>
            <a:endParaRPr lang="en-US" altLang="zh-TW">
              <a:latin typeface="Times New Roman" pitchFamily="18" charset="0"/>
              <a:cs typeface="Times New Roman" pitchFamily="18" charset="0"/>
            </a:endParaRPr>
          </a:p>
          <a:p>
            <a:pPr>
              <a:buFont typeface="Wingdings" pitchFamily="2" charset="2"/>
              <a:buNone/>
            </a:pPr>
            <a:r>
              <a:rPr lang="en-US" altLang="zh-TW">
                <a:latin typeface="Times New Roman" pitchFamily="18" charset="0"/>
                <a:cs typeface="Times New Roman" pitchFamily="18" charset="0"/>
              </a:rPr>
              <a:t>	E</a:t>
            </a:r>
            <a:r>
              <a:rPr lang="en-US" altLang="zh-TW" baseline="-22000">
                <a:latin typeface="Times New Roman" pitchFamily="18" charset="0"/>
                <a:cs typeface="Times New Roman" pitchFamily="18" charset="0"/>
              </a:rPr>
              <a:t>t</a:t>
            </a:r>
            <a:r>
              <a:rPr lang="en-US" altLang="zh-TW">
                <a:latin typeface="Times New Roman" pitchFamily="18" charset="0"/>
                <a:cs typeface="Times New Roman" pitchFamily="18" charset="0"/>
              </a:rPr>
              <a:t> = Economic income,</a:t>
            </a:r>
          </a:p>
          <a:p>
            <a:pPr>
              <a:buFont typeface="Wingdings" pitchFamily="2" charset="2"/>
              <a:buNone/>
            </a:pPr>
            <a:r>
              <a:rPr lang="en-US" altLang="zh-TW">
                <a:latin typeface="Times New Roman" pitchFamily="18" charset="0"/>
                <a:cs typeface="Times New Roman" pitchFamily="18" charset="0"/>
              </a:rPr>
              <a:t>	A</a:t>
            </a:r>
            <a:r>
              <a:rPr lang="en-US" altLang="zh-TW" baseline="-22000">
                <a:latin typeface="Times New Roman" pitchFamily="18" charset="0"/>
                <a:cs typeface="Times New Roman" pitchFamily="18" charset="0"/>
              </a:rPr>
              <a:t>t</a:t>
            </a:r>
            <a:r>
              <a:rPr lang="en-US" altLang="zh-TW">
                <a:latin typeface="Times New Roman" pitchFamily="18" charset="0"/>
                <a:cs typeface="Times New Roman" pitchFamily="18" charset="0"/>
              </a:rPr>
              <a:t> = Accounting earnings,</a:t>
            </a:r>
          </a:p>
          <a:p>
            <a:pPr>
              <a:buFont typeface="Wingdings" pitchFamily="2" charset="2"/>
              <a:buNone/>
            </a:pPr>
            <a:r>
              <a:rPr lang="en-US" altLang="zh-TW">
                <a:latin typeface="Times New Roman" pitchFamily="18" charset="0"/>
                <a:cs typeface="Times New Roman" pitchFamily="18" charset="0"/>
              </a:rPr>
              <a:t>           and </a:t>
            </a:r>
          </a:p>
          <a:p>
            <a:pPr>
              <a:buFont typeface="Wingdings" pitchFamily="2" charset="2"/>
              <a:buNone/>
            </a:pPr>
            <a:r>
              <a:rPr lang="en-US" altLang="zh-TW">
                <a:latin typeface="Times New Roman" pitchFamily="18" charset="0"/>
                <a:cs typeface="Times New Roman" pitchFamily="18" charset="0"/>
              </a:rPr>
              <a:t>	P</a:t>
            </a:r>
            <a:r>
              <a:rPr lang="en-US" altLang="zh-TW" baseline="-22000">
                <a:latin typeface="Times New Roman" pitchFamily="18" charset="0"/>
                <a:cs typeface="Times New Roman" pitchFamily="18" charset="0"/>
              </a:rPr>
              <a:t>t</a:t>
            </a:r>
            <a:r>
              <a:rPr lang="en-US" altLang="zh-TW">
                <a:latin typeface="Times New Roman" pitchFamily="18" charset="0"/>
                <a:cs typeface="Times New Roman" pitchFamily="18" charset="0"/>
              </a:rPr>
              <a:t> = Proxy errors.</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779047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301625" y="609600"/>
            <a:ext cx="8540750" cy="515938"/>
          </a:xfrm>
        </p:spPr>
        <p:txBody>
          <a:bodyPr/>
          <a:lstStyle/>
          <a:p>
            <a:pPr algn="l"/>
            <a:r>
              <a:rPr lang="en-US" altLang="zh-TW" sz="3200" b="1" dirty="0">
                <a:latin typeface="Times New Roman" pitchFamily="18" charset="0"/>
                <a:cs typeface="Times New Roman" pitchFamily="18" charset="0"/>
              </a:rPr>
              <a:t>2.7 SUMMARY</a:t>
            </a:r>
          </a:p>
        </p:txBody>
      </p:sp>
      <p:sp>
        <p:nvSpPr>
          <p:cNvPr id="54275" name="Rectangle 3"/>
          <p:cNvSpPr>
            <a:spLocks noGrp="1" noRot="1" noChangeArrowheads="1"/>
          </p:cNvSpPr>
          <p:nvPr>
            <p:ph type="body" idx="1"/>
          </p:nvPr>
        </p:nvSpPr>
        <p:spPr>
          <a:xfrm>
            <a:off x="250825" y="1412875"/>
            <a:ext cx="8540750" cy="5184775"/>
          </a:xfrm>
        </p:spPr>
        <p:txBody>
          <a:bodyPr/>
          <a:lstStyle/>
          <a:p>
            <a:pPr>
              <a:lnSpc>
                <a:spcPct val="80000"/>
              </a:lnSpc>
              <a:buFont typeface="Wingdings" pitchFamily="2" charset="2"/>
              <a:buNone/>
            </a:pPr>
            <a:r>
              <a:rPr lang="en-US" altLang="zh-TW" sz="2200">
                <a:latin typeface="Times New Roman" pitchFamily="18" charset="0"/>
                <a:cs typeface="Times New Roman" pitchFamily="18" charset="0"/>
              </a:rPr>
              <a:t>     In this chapter, the usefulness of accounting information in financial analysis is conceptually and analytically evaluated.  Both statistical methods and regression analysis techniques are used to show how accounting information can be used to perform active financial analysis for the pharmaceutical industry.</a:t>
            </a:r>
          </a:p>
          <a:p>
            <a:pPr>
              <a:lnSpc>
                <a:spcPct val="80000"/>
              </a:lnSpc>
              <a:buFont typeface="Wingdings" pitchFamily="2" charset="2"/>
              <a:buNone/>
            </a:pPr>
            <a:r>
              <a:rPr lang="en-US" altLang="zh-TW" sz="2200">
                <a:latin typeface="Times New Roman" pitchFamily="18" charset="0"/>
                <a:cs typeface="Times New Roman" pitchFamily="18" charset="0"/>
              </a:rPr>
              <a:t>    </a:t>
            </a:r>
          </a:p>
          <a:p>
            <a:pPr>
              <a:lnSpc>
                <a:spcPct val="80000"/>
              </a:lnSpc>
              <a:buFont typeface="Wingdings" pitchFamily="2" charset="2"/>
              <a:buNone/>
            </a:pPr>
            <a:r>
              <a:rPr lang="en-US" altLang="zh-TW" sz="2200">
                <a:latin typeface="Times New Roman" pitchFamily="18" charset="0"/>
                <a:cs typeface="Times New Roman" pitchFamily="18" charset="0"/>
              </a:rPr>
              <a:t>     In these analyses, static ratio analysis is generalized to dynamic ratio analysis.  The necessity of using simultaneous-equation technique in conducting dynamic financial ratio analysis is also demonstrated in detail.  In addition, both deterministic and stochastic CVP analyses are examined.  The potential applications of CVP analysis in financial analysis and planning are discussed in some detail.  Overall, this chapter gives readers a good understanding of basic accounting information and econometric methods, which are needed for financial analysis and planning.</a:t>
            </a:r>
          </a:p>
        </p:txBody>
      </p:sp>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368445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52400" y="381000"/>
            <a:ext cx="8839200" cy="381000"/>
          </a:xfrm>
        </p:spPr>
        <p:txBody>
          <a:bodyPr/>
          <a:lstStyle/>
          <a:p>
            <a:pPr algn="l"/>
            <a:r>
              <a:rPr lang="en-US" altLang="zh-TW" sz="3200" dirty="0" smtClean="0">
                <a:latin typeface="Times New Roman" pitchFamily="18" charset="0"/>
                <a:cs typeface="Times New Roman" pitchFamily="18" charset="0"/>
              </a:rPr>
              <a:t>2.2.1 Balance Sheet</a:t>
            </a:r>
            <a:endParaRPr lang="en-US" altLang="zh-TW" sz="3200" dirty="0">
              <a:latin typeface="Times New Roman" pitchFamily="18" charset="0"/>
              <a:cs typeface="Times New Roman" pitchFamily="18" charset="0"/>
            </a:endParaRPr>
          </a:p>
        </p:txBody>
      </p:sp>
      <p:graphicFrame>
        <p:nvGraphicFramePr>
          <p:cNvPr id="25" name="Content Placeholder 20"/>
          <p:cNvGraphicFramePr>
            <a:graphicFrameLocks noGrp="1"/>
          </p:cNvGraphicFramePr>
          <p:nvPr>
            <p:ph idx="1"/>
            <p:extLst>
              <p:ext uri="{D42A27DB-BD31-4B8C-83A1-F6EECF244321}">
                <p14:modId xmlns:p14="http://schemas.microsoft.com/office/powerpoint/2010/main" val="2496791520"/>
              </p:ext>
            </p:extLst>
          </p:nvPr>
        </p:nvGraphicFramePr>
        <p:xfrm>
          <a:off x="152400" y="990600"/>
          <a:ext cx="8839199" cy="5499266"/>
        </p:xfrm>
        <a:graphic>
          <a:graphicData uri="http://schemas.openxmlformats.org/drawingml/2006/table">
            <a:tbl>
              <a:tblPr/>
              <a:tblGrid>
                <a:gridCol w="3876839"/>
                <a:gridCol w="827060"/>
                <a:gridCol w="827060"/>
                <a:gridCol w="827060"/>
                <a:gridCol w="827060"/>
                <a:gridCol w="827060"/>
                <a:gridCol w="827060"/>
              </a:tblGrid>
              <a:tr h="152400">
                <a:tc gridSpan="7">
                  <a:txBody>
                    <a:bodyPr/>
                    <a:lstStyle/>
                    <a:p>
                      <a:pPr algn="ctr" fontAlgn="b"/>
                      <a:r>
                        <a:rPr lang="en-US" sz="1100" b="0" i="0" u="none" strike="noStrike" dirty="0">
                          <a:solidFill>
                            <a:srgbClr val="000000"/>
                          </a:solidFill>
                          <a:effectLst/>
                          <a:latin typeface="Times New Roman"/>
                        </a:rPr>
                        <a:t>Table 2-1 Consolidated Balance Sheets of Johnson &amp; Johnson </a:t>
                      </a:r>
                      <a:r>
                        <a:rPr lang="en-US" sz="1100" b="0" i="0" u="none" strike="noStrike" dirty="0" err="1">
                          <a:solidFill>
                            <a:srgbClr val="000000"/>
                          </a:solidFill>
                          <a:effectLst/>
                          <a:latin typeface="Times New Roman"/>
                        </a:rPr>
                        <a:t>Inc</a:t>
                      </a:r>
                      <a:r>
                        <a:rPr lang="en-US" sz="1100" b="0" i="0" u="none" strike="noStrike" dirty="0">
                          <a:solidFill>
                            <a:srgbClr val="000000"/>
                          </a:solidFill>
                          <a:effectLst/>
                          <a:latin typeface="Times New Roman"/>
                        </a:rPr>
                        <a:t> &amp; Consolidated Subsidiaries (2004–2009)</a:t>
                      </a:r>
                    </a:p>
                  </a:txBody>
                  <a:tcPr marL="8600" marR="8600" marT="6014"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476">
                <a:tc gridSpan="7">
                  <a:txBody>
                    <a:bodyPr/>
                    <a:lstStyle/>
                    <a:p>
                      <a:pPr algn="ctr" fontAlgn="b"/>
                      <a:r>
                        <a:rPr lang="en-US" sz="1050" b="0" i="0" u="none" strike="noStrike" dirty="0">
                          <a:solidFill>
                            <a:srgbClr val="000000"/>
                          </a:solidFill>
                          <a:effectLst/>
                          <a:latin typeface="Times New Roman"/>
                        </a:rPr>
                        <a:t> (Dollars in Millions)</a:t>
                      </a:r>
                    </a:p>
                  </a:txBody>
                  <a:tcPr marL="8600" marR="8600" marT="6014"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165">
                <a:tc>
                  <a:txBody>
                    <a:bodyPr/>
                    <a:lstStyle/>
                    <a:p>
                      <a:pPr algn="l" fontAlgn="ctr"/>
                      <a:r>
                        <a:rPr lang="en-US" sz="1050" b="1" i="0" u="none" strike="noStrike" dirty="0">
                          <a:solidFill>
                            <a:srgbClr val="000000"/>
                          </a:solidFill>
                          <a:effectLst/>
                          <a:latin typeface="Times New Roman"/>
                        </a:rPr>
                        <a:t>Assets</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2004</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dirty="0">
                          <a:solidFill>
                            <a:srgbClr val="000000"/>
                          </a:solidFill>
                          <a:effectLst/>
                          <a:latin typeface="Times New Roman"/>
                        </a:rPr>
                        <a:t>2005</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2006</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2007</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2008</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2009</a:t>
                      </a:r>
                    </a:p>
                  </a:txBody>
                  <a:tcPr marL="8600" marR="77404"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61476">
                <a:tc>
                  <a:txBody>
                    <a:bodyPr/>
                    <a:lstStyle/>
                    <a:p>
                      <a:pPr algn="l" fontAlgn="ctr"/>
                      <a:r>
                        <a:rPr lang="en-US" sz="1050" b="1" i="0" u="none" strike="noStrike">
                          <a:solidFill>
                            <a:srgbClr val="000000"/>
                          </a:solidFill>
                          <a:effectLst/>
                          <a:latin typeface="Times New Roman"/>
                        </a:rPr>
                        <a:t>Current Assets</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Cash and Cash Equivalent ($)</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9,203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16,055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4,083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7,770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10,768</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15,810</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Marketable Securities</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3,681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83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1,545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2,041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3,615</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Account Receivable</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6,831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7,010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8,712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9,444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9,719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9,646</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Inventory</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3,744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3,959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4,889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5,110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5,052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5,180</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Deferred Taxes on Income</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1,737</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1,845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2,094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2,609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3,430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2,793</a:t>
                      </a:r>
                    </a:p>
                  </a:txBody>
                  <a:tcPr marL="8600" marR="8600" marT="6014" marB="0" anchor="ctr">
                    <a:lnL>
                      <a:noFill/>
                    </a:lnL>
                    <a:lnR>
                      <a:noFill/>
                    </a:lnR>
                    <a:lnT>
                      <a:noFill/>
                    </a:lnT>
                    <a:lnB>
                      <a:noFill/>
                    </a:lnB>
                    <a:solidFill>
                      <a:srgbClr val="FFFFFF"/>
                    </a:solidFill>
                  </a:tcPr>
                </a:tc>
              </a:tr>
              <a:tr h="161476">
                <a:tc>
                  <a:txBody>
                    <a:bodyPr/>
                    <a:lstStyle/>
                    <a:p>
                      <a:pPr algn="l" fontAlgn="ctr"/>
                      <a:r>
                        <a:rPr lang="en-US" sz="1050" b="0" i="0" u="none" strike="noStrike">
                          <a:solidFill>
                            <a:srgbClr val="000000"/>
                          </a:solidFill>
                          <a:effectLst/>
                          <a:latin typeface="Times New Roman"/>
                        </a:rPr>
                        <a:t>Prepaid Expenses and Other Receivable</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2,124</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2,442</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3,196</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3,467</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dirty="0">
                          <a:solidFill>
                            <a:srgbClr val="000000"/>
                          </a:solidFill>
                          <a:effectLst/>
                          <a:latin typeface="Times New Roman"/>
                        </a:rPr>
                        <a:t>3,367</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2,497</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169165">
                <a:tc>
                  <a:txBody>
                    <a:bodyPr/>
                    <a:lstStyle/>
                    <a:p>
                      <a:pPr algn="l" fontAlgn="ctr"/>
                      <a:r>
                        <a:rPr lang="en-US" sz="1050" b="1" i="0" u="none" strike="noStrike">
                          <a:solidFill>
                            <a:srgbClr val="000000"/>
                          </a:solidFill>
                          <a:effectLst/>
                          <a:latin typeface="Times New Roman"/>
                        </a:rPr>
                        <a:t>Total Current Assets</a:t>
                      </a:r>
                    </a:p>
                  </a:txBody>
                  <a:tcPr marL="8600" marR="8600" marT="6014" marB="0" anchor="ctr">
                    <a:lnL>
                      <a:noFill/>
                    </a:lnL>
                    <a:lnR>
                      <a:noFill/>
                    </a:lnR>
                    <a:lnT>
                      <a:noFill/>
                    </a:lnT>
                    <a:lnB>
                      <a:noFill/>
                    </a:lnB>
                    <a:solidFill>
                      <a:srgbClr val="FFFFFF"/>
                    </a:solidFill>
                  </a:tcPr>
                </a:tc>
                <a:tc>
                  <a:txBody>
                    <a:bodyPr/>
                    <a:lstStyle/>
                    <a:p>
                      <a:pPr algn="r" fontAlgn="ctr"/>
                      <a:r>
                        <a:rPr lang="en-US" sz="1050" b="1" i="0" u="none" strike="noStrike">
                          <a:solidFill>
                            <a:srgbClr val="000000"/>
                          </a:solidFill>
                          <a:effectLst/>
                          <a:latin typeface="Times New Roman"/>
                        </a:rPr>
                        <a:t>27,320</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31,394</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22,975</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29,945</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34,377</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dirty="0">
                          <a:solidFill>
                            <a:srgbClr val="000000"/>
                          </a:solidFill>
                          <a:effectLst/>
                          <a:latin typeface="Times New Roman"/>
                        </a:rPr>
                        <a:t>39,541</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61476">
                <a:tc>
                  <a:txBody>
                    <a:bodyPr/>
                    <a:lstStyle/>
                    <a:p>
                      <a:pPr algn="l" fontAlgn="ctr"/>
                      <a:r>
                        <a:rPr lang="en-US" sz="1050" b="0" i="0" u="none" strike="noStrike" dirty="0">
                          <a:solidFill>
                            <a:srgbClr val="000000"/>
                          </a:solidFill>
                          <a:effectLst/>
                          <a:latin typeface="Times New Roman"/>
                        </a:rPr>
                        <a:t> </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159751">
                <a:tc>
                  <a:txBody>
                    <a:bodyPr/>
                    <a:lstStyle/>
                    <a:p>
                      <a:pPr algn="l" fontAlgn="ctr"/>
                      <a:r>
                        <a:rPr lang="en-US" sz="1050" b="0" i="0" u="none" strike="noStrike" dirty="0">
                          <a:solidFill>
                            <a:srgbClr val="000000"/>
                          </a:solidFill>
                          <a:effectLst/>
                          <a:latin typeface="Times New Roman"/>
                        </a:rPr>
                        <a:t>Marketable Securities — Non-current</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46</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16</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Property, Plant and Equipment, Net</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10,436</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10,830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13,044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14,185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14,365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14,759</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Intangible Assets, Net</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11,842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12,175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28,688</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28,763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27,695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31,185</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Deferred Taxes on Income</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551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385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3,210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4,889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5,841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5,507</a:t>
                      </a:r>
                    </a:p>
                  </a:txBody>
                  <a:tcPr marL="8600" marR="8600" marT="6014" marB="0" anchor="ctr">
                    <a:lnL>
                      <a:noFill/>
                    </a:lnL>
                    <a:lnR>
                      <a:noFill/>
                    </a:lnR>
                    <a:lnT>
                      <a:noFill/>
                    </a:lnT>
                    <a:lnB>
                      <a:noFill/>
                    </a:lnB>
                    <a:solidFill>
                      <a:srgbClr val="FFFFFF"/>
                    </a:solidFill>
                  </a:tcPr>
                </a:tc>
              </a:tr>
              <a:tr h="161476">
                <a:tc>
                  <a:txBody>
                    <a:bodyPr/>
                    <a:lstStyle/>
                    <a:p>
                      <a:pPr algn="l" fontAlgn="ctr"/>
                      <a:r>
                        <a:rPr lang="en-US" sz="1050" b="0" i="0" u="none" strike="noStrike">
                          <a:solidFill>
                            <a:srgbClr val="000000"/>
                          </a:solidFill>
                          <a:effectLst/>
                          <a:latin typeface="Times New Roman"/>
                        </a:rPr>
                        <a:t>Other Assets</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3,122</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3,221</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2,623</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3,170</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2,634</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dirty="0">
                          <a:solidFill>
                            <a:srgbClr val="000000"/>
                          </a:solidFill>
                          <a:effectLst/>
                          <a:latin typeface="Times New Roman"/>
                        </a:rPr>
                        <a:t>3,690</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169165">
                <a:tc>
                  <a:txBody>
                    <a:bodyPr/>
                    <a:lstStyle/>
                    <a:p>
                      <a:pPr algn="l" fontAlgn="ctr"/>
                      <a:r>
                        <a:rPr lang="en-US" sz="1050" b="1" i="0" u="none" strike="noStrike">
                          <a:solidFill>
                            <a:srgbClr val="000000"/>
                          </a:solidFill>
                          <a:effectLst/>
                          <a:latin typeface="Times New Roman"/>
                        </a:rPr>
                        <a:t>Total Assets</a:t>
                      </a:r>
                    </a:p>
                  </a:txBody>
                  <a:tcPr marL="8600" marR="8600" marT="6014" marB="0" anchor="ctr">
                    <a:lnL>
                      <a:noFill/>
                    </a:lnL>
                    <a:lnR>
                      <a:noFill/>
                    </a:lnR>
                    <a:lnT>
                      <a:noFill/>
                    </a:lnT>
                    <a:lnB>
                      <a:noFill/>
                    </a:lnB>
                    <a:solidFill>
                      <a:srgbClr val="FFFFFF"/>
                    </a:solidFill>
                  </a:tcPr>
                </a:tc>
                <a:tc>
                  <a:txBody>
                    <a:bodyPr/>
                    <a:lstStyle/>
                    <a:p>
                      <a:pPr algn="r" fontAlgn="ctr"/>
                      <a:r>
                        <a:rPr lang="en-US" sz="1050" b="1" i="0" u="none" strike="noStrike">
                          <a:solidFill>
                            <a:srgbClr val="000000"/>
                          </a:solidFill>
                          <a:effectLst/>
                          <a:latin typeface="Times New Roman"/>
                        </a:rPr>
                        <a:t>53,317</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58,025</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70,556</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80,954</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84,912</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dirty="0">
                          <a:solidFill>
                            <a:srgbClr val="000000"/>
                          </a:solidFill>
                          <a:effectLst/>
                          <a:latin typeface="Times New Roman"/>
                        </a:rPr>
                        <a:t>94,682</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61476">
                <a:tc>
                  <a:txBody>
                    <a:bodyPr/>
                    <a:lstStyle/>
                    <a:p>
                      <a:pPr algn="l" fontAlgn="ctr"/>
                      <a:r>
                        <a:rPr lang="en-US" sz="1050" b="1" i="0" u="none" strike="noStrike">
                          <a:solidFill>
                            <a:srgbClr val="000000"/>
                          </a:solidFill>
                          <a:effectLst/>
                          <a:latin typeface="Times New Roman"/>
                        </a:rPr>
                        <a:t> </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161476">
                <a:tc>
                  <a:txBody>
                    <a:bodyPr/>
                    <a:lstStyle/>
                    <a:p>
                      <a:pPr algn="l" fontAlgn="ctr"/>
                      <a:r>
                        <a:rPr lang="en-US" sz="1050" b="1" i="0" u="none" strike="noStrike">
                          <a:solidFill>
                            <a:srgbClr val="000000"/>
                          </a:solidFill>
                          <a:effectLst/>
                          <a:latin typeface="Times New Roman"/>
                        </a:rPr>
                        <a:t>Liabilities and Shareholder’s Equity</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dirty="0">
                          <a:solidFill>
                            <a:srgbClr val="000000"/>
                          </a:solidFill>
                          <a:effectLst/>
                          <a:latin typeface="Times New Roman"/>
                        </a:rPr>
                        <a:t> </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161476">
                <a:tc>
                  <a:txBody>
                    <a:bodyPr/>
                    <a:lstStyle/>
                    <a:p>
                      <a:pPr algn="l" fontAlgn="ctr"/>
                      <a:r>
                        <a:rPr lang="en-US" sz="1050" b="1" i="0" u="none" strike="noStrike">
                          <a:solidFill>
                            <a:srgbClr val="000000"/>
                          </a:solidFill>
                          <a:effectLst/>
                          <a:latin typeface="Times New Roman"/>
                        </a:rPr>
                        <a:t>Current Liabilities</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Loans and Notes Payable</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280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668</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4,579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2,463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3,732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6,318</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Account Payable</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5,227</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4,315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5,691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6,909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7,503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5,541</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Accrued Liabilities</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3,523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3,529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4,587</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6,412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5,531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5,796</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Accrued Rebates, Returns, and Promotion</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2,297</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2,017</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2,189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2,318</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2,237</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2,028</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Accrued Salaries, Wages, and Commissions</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1,094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1,166</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1,391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1,512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1,432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1,606</a:t>
                      </a:r>
                    </a:p>
                  </a:txBody>
                  <a:tcPr marL="8600" marR="8600" marT="6014" marB="0" anchor="ctr">
                    <a:lnL>
                      <a:noFill/>
                    </a:lnL>
                    <a:lnR>
                      <a:noFill/>
                    </a:lnR>
                    <a:lnT>
                      <a:noFill/>
                    </a:lnT>
                    <a:lnB>
                      <a:noFill/>
                    </a:lnB>
                    <a:solidFill>
                      <a:srgbClr val="FFFFFF"/>
                    </a:solidFill>
                  </a:tcPr>
                </a:tc>
              </a:tr>
              <a:tr h="161476">
                <a:tc>
                  <a:txBody>
                    <a:bodyPr/>
                    <a:lstStyle/>
                    <a:p>
                      <a:pPr algn="l" fontAlgn="ctr"/>
                      <a:r>
                        <a:rPr lang="en-US" sz="1050" b="0" i="0" u="none" strike="noStrike">
                          <a:solidFill>
                            <a:srgbClr val="000000"/>
                          </a:solidFill>
                          <a:effectLst/>
                          <a:latin typeface="Times New Roman"/>
                        </a:rPr>
                        <a:t>Taxes on Income</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1,506</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940</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724</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223</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a:solidFill>
                            <a:srgbClr val="000000"/>
                          </a:solidFill>
                          <a:effectLst/>
                          <a:latin typeface="Times New Roman"/>
                        </a:rPr>
                        <a:t>417</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0" i="0" u="none" strike="noStrike" dirty="0">
                          <a:solidFill>
                            <a:srgbClr val="000000"/>
                          </a:solidFill>
                          <a:effectLst/>
                          <a:latin typeface="Times New Roman"/>
                        </a:rPr>
                        <a:t>442</a:t>
                      </a:r>
                    </a:p>
                  </a:txBody>
                  <a:tcPr marL="8600" marR="8600" marT="6014"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169165">
                <a:tc>
                  <a:txBody>
                    <a:bodyPr/>
                    <a:lstStyle/>
                    <a:p>
                      <a:pPr algn="l" fontAlgn="ctr"/>
                      <a:r>
                        <a:rPr lang="en-US" sz="1050" b="1" i="0" u="none" strike="noStrike">
                          <a:solidFill>
                            <a:srgbClr val="000000"/>
                          </a:solidFill>
                          <a:effectLst/>
                          <a:latin typeface="Times New Roman"/>
                        </a:rPr>
                        <a:t>Total Current Liabilities</a:t>
                      </a:r>
                    </a:p>
                  </a:txBody>
                  <a:tcPr marL="8600" marR="8600" marT="6014" marB="0" anchor="ctr">
                    <a:lnL>
                      <a:noFill/>
                    </a:lnL>
                    <a:lnR>
                      <a:noFill/>
                    </a:lnR>
                    <a:lnT>
                      <a:noFill/>
                    </a:lnT>
                    <a:lnB>
                      <a:noFill/>
                    </a:lnB>
                    <a:solidFill>
                      <a:srgbClr val="FFFFFF"/>
                    </a:solidFill>
                  </a:tcPr>
                </a:tc>
                <a:tc>
                  <a:txBody>
                    <a:bodyPr/>
                    <a:lstStyle/>
                    <a:p>
                      <a:pPr algn="r" fontAlgn="ctr"/>
                      <a:r>
                        <a:rPr lang="en-US" sz="1050" b="1" i="0" u="none" strike="noStrike">
                          <a:solidFill>
                            <a:srgbClr val="000000"/>
                          </a:solidFill>
                          <a:effectLst/>
                          <a:latin typeface="Times New Roman"/>
                        </a:rPr>
                        <a:t>13,927</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12,635</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19,161</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19,837</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a:solidFill>
                            <a:srgbClr val="000000"/>
                          </a:solidFill>
                          <a:effectLst/>
                          <a:latin typeface="Times New Roman"/>
                        </a:rPr>
                        <a:t>20,852</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50" b="1" i="0" u="none" strike="noStrike" dirty="0">
                          <a:solidFill>
                            <a:srgbClr val="000000"/>
                          </a:solidFill>
                          <a:effectLst/>
                          <a:latin typeface="Times New Roman"/>
                        </a:rPr>
                        <a:t>21,731</a:t>
                      </a:r>
                    </a:p>
                  </a:txBody>
                  <a:tcPr marL="8600" marR="8600" marT="60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61476">
                <a:tc>
                  <a:txBody>
                    <a:bodyPr/>
                    <a:lstStyle/>
                    <a:p>
                      <a:pPr algn="l" fontAlgn="ctr"/>
                      <a:r>
                        <a:rPr lang="en-US" sz="1050" b="0" i="0" u="none" strike="noStrike">
                          <a:solidFill>
                            <a:srgbClr val="000000"/>
                          </a:solidFill>
                          <a:effectLst/>
                          <a:latin typeface="Times New Roman"/>
                        </a:rPr>
                        <a:t> </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50" b="0" i="0" u="none" strike="noStrike" dirty="0">
                          <a:solidFill>
                            <a:srgbClr val="000000"/>
                          </a:solidFill>
                          <a:effectLst/>
                          <a:latin typeface="Times New Roman"/>
                        </a:rPr>
                        <a:t> </a:t>
                      </a:r>
                    </a:p>
                  </a:txBody>
                  <a:tcPr marL="8600" marR="8600" marT="6014"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Long-term Debt</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2,565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2,017</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2,014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7,074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8,120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8,223</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Deferred Tax liability</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403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211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1,319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1,493</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1,432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1,424</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Employee Related Obligations</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2,631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3,065</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5,584</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5,402</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7,791</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6,769</a:t>
                      </a:r>
                    </a:p>
                  </a:txBody>
                  <a:tcPr marL="8600" marR="8600" marT="6014" marB="0" anchor="ctr">
                    <a:lnL>
                      <a:noFill/>
                    </a:lnL>
                    <a:lnR>
                      <a:noFill/>
                    </a:lnR>
                    <a:lnT>
                      <a:noFill/>
                    </a:lnT>
                    <a:lnB>
                      <a:noFill/>
                    </a:lnB>
                    <a:solidFill>
                      <a:srgbClr val="FFFFFF"/>
                    </a:solidFill>
                  </a:tcPr>
                </a:tc>
              </a:tr>
              <a:tr h="159751">
                <a:tc>
                  <a:txBody>
                    <a:bodyPr/>
                    <a:lstStyle/>
                    <a:p>
                      <a:pPr algn="l" fontAlgn="ctr"/>
                      <a:r>
                        <a:rPr lang="en-US" sz="1050" b="0" i="0" u="none" strike="noStrike">
                          <a:solidFill>
                            <a:srgbClr val="000000"/>
                          </a:solidFill>
                          <a:effectLst/>
                          <a:latin typeface="Times New Roman"/>
                        </a:rPr>
                        <a:t>Other Liabilities</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1,978</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2,226</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3,160</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3,829</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a:solidFill>
                            <a:srgbClr val="000000"/>
                          </a:solidFill>
                          <a:effectLst/>
                          <a:latin typeface="Times New Roman"/>
                        </a:rPr>
                        <a:t>4,206</a:t>
                      </a:r>
                    </a:p>
                  </a:txBody>
                  <a:tcPr marL="8600" marR="8600" marT="6014" marB="0" anchor="ctr">
                    <a:lnL>
                      <a:noFill/>
                    </a:lnL>
                    <a:lnR>
                      <a:noFill/>
                    </a:lnR>
                    <a:lnT>
                      <a:noFill/>
                    </a:lnT>
                    <a:lnB>
                      <a:noFill/>
                    </a:lnB>
                    <a:solidFill>
                      <a:srgbClr val="FFFFFF"/>
                    </a:solidFill>
                  </a:tcPr>
                </a:tc>
                <a:tc>
                  <a:txBody>
                    <a:bodyPr/>
                    <a:lstStyle/>
                    <a:p>
                      <a:pPr algn="r" fontAlgn="ctr"/>
                      <a:r>
                        <a:rPr lang="en-US" sz="1050" b="0" i="0" u="none" strike="noStrike" dirty="0">
                          <a:solidFill>
                            <a:srgbClr val="000000"/>
                          </a:solidFill>
                          <a:effectLst/>
                          <a:latin typeface="Times New Roman"/>
                        </a:rPr>
                        <a:t>5,947</a:t>
                      </a:r>
                    </a:p>
                  </a:txBody>
                  <a:tcPr marL="8600" marR="8600" marT="6014" marB="0" anchor="ctr">
                    <a:lnL>
                      <a:noFill/>
                    </a:lnL>
                    <a:lnR>
                      <a:noFill/>
                    </a:lnR>
                    <a:lnT>
                      <a:noFill/>
                    </a:lnT>
                    <a:lnB>
                      <a:noFill/>
                    </a:lnB>
                    <a:solidFill>
                      <a:srgbClr val="FFFFFF"/>
                    </a:solidFill>
                  </a:tcPr>
                </a:tc>
              </a:tr>
            </a:tbl>
          </a:graphicData>
        </a:graphic>
      </p:graphicFrame>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753133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52400" y="381000"/>
            <a:ext cx="8839200" cy="381000"/>
          </a:xfrm>
        </p:spPr>
        <p:txBody>
          <a:bodyPr/>
          <a:lstStyle/>
          <a:p>
            <a:pPr algn="l"/>
            <a:r>
              <a:rPr lang="en-US" altLang="zh-TW" sz="3200" dirty="0" smtClean="0">
                <a:latin typeface="Times New Roman" pitchFamily="18" charset="0"/>
                <a:cs typeface="Times New Roman" pitchFamily="18" charset="0"/>
              </a:rPr>
              <a:t>2.2.1 Balance Sheet</a:t>
            </a:r>
            <a:endParaRPr lang="en-US" altLang="zh-TW"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868422"/>
              </p:ext>
            </p:extLst>
          </p:nvPr>
        </p:nvGraphicFramePr>
        <p:xfrm>
          <a:off x="457195" y="2303939"/>
          <a:ext cx="8229604" cy="2461260"/>
        </p:xfrm>
        <a:graphic>
          <a:graphicData uri="http://schemas.openxmlformats.org/drawingml/2006/table">
            <a:tbl>
              <a:tblPr/>
              <a:tblGrid>
                <a:gridCol w="3465094"/>
                <a:gridCol w="794085"/>
                <a:gridCol w="794085"/>
                <a:gridCol w="794085"/>
                <a:gridCol w="794085"/>
                <a:gridCol w="794085"/>
                <a:gridCol w="794085"/>
              </a:tblGrid>
              <a:tr h="200025">
                <a:tc gridSpan="7">
                  <a:txBody>
                    <a:bodyPr/>
                    <a:lstStyle/>
                    <a:p>
                      <a:pPr algn="ctr" fontAlgn="b"/>
                      <a:r>
                        <a:rPr lang="en-US" sz="1400" b="0" i="0" u="none" strike="noStrike">
                          <a:solidFill>
                            <a:srgbClr val="000000"/>
                          </a:solidFill>
                          <a:effectLst/>
                          <a:latin typeface="Times New Roman"/>
                        </a:rPr>
                        <a:t>Table 2-1 Consolidated Balance Sheets of Johnson &amp; Johnson Inc &amp; Consolidated Subsidiaries (2004–2009)</a:t>
                      </a:r>
                    </a:p>
                  </a:txBody>
                  <a:tcPr marL="9525" marR="9525" marT="9525"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gridSpan="7">
                  <a:txBody>
                    <a:bodyPr/>
                    <a:lstStyle/>
                    <a:p>
                      <a:pPr algn="ctr" fontAlgn="b"/>
                      <a:r>
                        <a:rPr lang="en-US" sz="1200" b="0" i="0" u="none" strike="noStrike">
                          <a:solidFill>
                            <a:srgbClr val="000000"/>
                          </a:solidFill>
                          <a:effectLst/>
                          <a:latin typeface="Times New Roman"/>
                        </a:rPr>
                        <a:t>(continued)</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a:txBody>
                    <a:bodyPr/>
                    <a:lstStyle/>
                    <a:p>
                      <a:pPr algn="l" fontAlgn="ctr"/>
                      <a:r>
                        <a:rPr lang="en-US" sz="1200" b="1" i="0" u="none" strike="noStrike">
                          <a:solidFill>
                            <a:srgbClr val="000000"/>
                          </a:solidFill>
                          <a:effectLst/>
                          <a:latin typeface="Times New Roman"/>
                        </a:rPr>
                        <a:t>Shareowners’ Equity</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200025">
                <a:tc>
                  <a:txBody>
                    <a:bodyPr/>
                    <a:lstStyle/>
                    <a:p>
                      <a:pPr algn="l" fontAlgn="ctr"/>
                      <a:r>
                        <a:rPr lang="en-US" sz="1200" b="0" i="0" u="none" strike="noStrike">
                          <a:solidFill>
                            <a:srgbClr val="000000"/>
                          </a:solidFill>
                          <a:effectLst/>
                          <a:latin typeface="Times New Roman"/>
                        </a:rPr>
                        <a:t>Preferred Stock-without Par Value</a:t>
                      </a:r>
                    </a:p>
                  </a:txBody>
                  <a:tcPr marL="9525" marR="9525" marT="9525"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c>
                  <a:txBody>
                    <a:bodyPr/>
                    <a:lstStyle/>
                    <a:p>
                      <a:pPr algn="r" fontAlgn="ctr"/>
                      <a:r>
                        <a:rPr lang="en-US" sz="14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r>
              <a:tr h="190500">
                <a:tc>
                  <a:txBody>
                    <a:bodyPr/>
                    <a:lstStyle/>
                    <a:p>
                      <a:pPr algn="l" fontAlgn="ctr"/>
                      <a:r>
                        <a:rPr lang="en-US" sz="1200" b="0" i="0" u="none" strike="noStrike">
                          <a:solidFill>
                            <a:srgbClr val="000000"/>
                          </a:solidFill>
                          <a:effectLst/>
                          <a:latin typeface="Times New Roman"/>
                        </a:rPr>
                        <a:t>Common Stock-Par Value $1.00</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3,120</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3,120</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3,120</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3,120</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3,120</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3,120</a:t>
                      </a:r>
                    </a:p>
                  </a:txBody>
                  <a:tcPr marL="9525" marR="9525" marT="9525" marB="0" anchor="ctr">
                    <a:lnL>
                      <a:noFill/>
                    </a:lnL>
                    <a:lnR>
                      <a:noFill/>
                    </a:lnR>
                    <a:lnT>
                      <a:noFill/>
                    </a:lnT>
                    <a:lnB>
                      <a:noFill/>
                    </a:lnB>
                    <a:solidFill>
                      <a:srgbClr val="FFFFFF"/>
                    </a:solidFill>
                  </a:tcPr>
                </a:tc>
              </a:tr>
              <a:tr h="190500">
                <a:tc>
                  <a:txBody>
                    <a:bodyPr/>
                    <a:lstStyle/>
                    <a:p>
                      <a:pPr algn="l" fontAlgn="ctr"/>
                      <a:r>
                        <a:rPr lang="en-US" sz="1200" b="0" i="0" u="none" strike="noStrike">
                          <a:solidFill>
                            <a:srgbClr val="000000"/>
                          </a:solidFill>
                          <a:effectLst/>
                          <a:latin typeface="Times New Roman"/>
                        </a:rPr>
                        <a:t>Net Receivable from Employee Stock Plan</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−11</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 — </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 </a:t>
                      </a:r>
                    </a:p>
                  </a:txBody>
                  <a:tcPr marL="9525" marR="9525" marT="9525" marB="0" anchor="ctr">
                    <a:lnL>
                      <a:noFill/>
                    </a:lnL>
                    <a:lnR>
                      <a:noFill/>
                    </a:lnR>
                    <a:lnT>
                      <a:noFill/>
                    </a:lnT>
                    <a:lnB>
                      <a:noFill/>
                    </a:lnB>
                    <a:solidFill>
                      <a:srgbClr val="FFFFFF"/>
                    </a:solidFill>
                  </a:tcPr>
                </a:tc>
              </a:tr>
              <a:tr h="190500">
                <a:tc>
                  <a:txBody>
                    <a:bodyPr/>
                    <a:lstStyle/>
                    <a:p>
                      <a:pPr algn="l" fontAlgn="ctr"/>
                      <a:r>
                        <a:rPr lang="en-US" sz="1200" b="0" i="0" u="none" strike="noStrike">
                          <a:solidFill>
                            <a:srgbClr val="000000"/>
                          </a:solidFill>
                          <a:effectLst/>
                          <a:latin typeface="Times New Roman"/>
                        </a:rPr>
                        <a:t>Accumulated Other Comprehensive Income</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−515</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−755</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−2,118</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−693</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−4,955</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−3,058</a:t>
                      </a:r>
                    </a:p>
                  </a:txBody>
                  <a:tcPr marL="9525" marR="9525" marT="9525" marB="0" anchor="ctr">
                    <a:lnL>
                      <a:noFill/>
                    </a:lnL>
                    <a:lnR>
                      <a:noFill/>
                    </a:lnR>
                    <a:lnT>
                      <a:noFill/>
                    </a:lnT>
                    <a:lnB>
                      <a:noFill/>
                    </a:lnB>
                    <a:solidFill>
                      <a:srgbClr val="FFFFFF"/>
                    </a:solidFill>
                  </a:tcPr>
                </a:tc>
              </a:tr>
              <a:tr h="200025">
                <a:tc>
                  <a:txBody>
                    <a:bodyPr/>
                    <a:lstStyle/>
                    <a:p>
                      <a:pPr algn="l" fontAlgn="ctr"/>
                      <a:r>
                        <a:rPr lang="en-US" sz="1200" b="0" i="0" u="none" strike="noStrike">
                          <a:solidFill>
                            <a:srgbClr val="000000"/>
                          </a:solidFill>
                          <a:effectLst/>
                          <a:latin typeface="Times New Roman"/>
                        </a:rPr>
                        <a:t>Retained Earnings</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35,223</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41,471</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49,290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55,280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63,379</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70,306</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209550">
                <a:tc>
                  <a:txBody>
                    <a:bodyPr/>
                    <a:lstStyle/>
                    <a:p>
                      <a:pPr algn="l" fontAlgn="ctr"/>
                      <a:r>
                        <a:rPr lang="en-US" sz="1200" b="0" i="0" u="none" strike="noStrike">
                          <a:solidFill>
                            <a:srgbClr val="000000"/>
                          </a:solidFill>
                          <a:effectLst/>
                          <a:latin typeface="Times New Roman"/>
                        </a:rPr>
                        <a:t>Less: Common Stock Held in Treasury</a:t>
                      </a:r>
                    </a:p>
                  </a:txBody>
                  <a:tcPr marL="9525" marR="9525" marT="9525" marB="0" anchor="ctr">
                    <a:lnL>
                      <a:noFill/>
                    </a:lnL>
                    <a:lnR>
                      <a:noFill/>
                    </a:lnR>
                    <a:lnT>
                      <a:noFill/>
                    </a:lnT>
                    <a:lnB>
                      <a:noFill/>
                    </a:lnB>
                    <a:solidFill>
                      <a:srgbClr val="FFFFFF"/>
                    </a:solidFill>
                  </a:tcPr>
                </a:tc>
                <a:tc>
                  <a:txBody>
                    <a:bodyPr/>
                    <a:lstStyle/>
                    <a:p>
                      <a:pPr algn="r" fontAlgn="ctr"/>
                      <a:r>
                        <a:rPr lang="en-US" sz="1200" b="0" i="0" u="none" strike="noStrike">
                          <a:solidFill>
                            <a:srgbClr val="000000"/>
                          </a:solidFill>
                          <a:effectLst/>
                          <a:latin typeface="Times New Roman"/>
                        </a:rPr>
                        <a:t>6,004</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5,965</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10,974</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14,388</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19,033</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0" i="0" u="none" strike="noStrike">
                          <a:solidFill>
                            <a:srgbClr val="000000"/>
                          </a:solidFill>
                          <a:effectLst/>
                          <a:latin typeface="Times New Roman"/>
                        </a:rPr>
                        <a:t>19,780</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09550">
                <a:tc>
                  <a:txBody>
                    <a:bodyPr/>
                    <a:lstStyle/>
                    <a:p>
                      <a:pPr algn="l" fontAlgn="ctr"/>
                      <a:r>
                        <a:rPr lang="en-US" sz="1200" b="1" i="0" u="none" strike="noStrike">
                          <a:solidFill>
                            <a:srgbClr val="000000"/>
                          </a:solidFill>
                          <a:effectLst/>
                          <a:latin typeface="Times New Roman"/>
                        </a:rPr>
                        <a:t>Total Shareowners’ Equity</a:t>
                      </a:r>
                    </a:p>
                  </a:txBody>
                  <a:tcPr marL="9525" marR="9525" marT="9525" marB="0" anchor="ctr">
                    <a:lnL>
                      <a:noFill/>
                    </a:lnL>
                    <a:lnR>
                      <a:noFill/>
                    </a:lnR>
                    <a:lnT>
                      <a:noFill/>
                    </a:lnT>
                    <a:lnB>
                      <a:noFill/>
                    </a:lnB>
                    <a:solidFill>
                      <a:srgbClr val="FFFFFF"/>
                    </a:solidFill>
                  </a:tcPr>
                </a:tc>
                <a:tc>
                  <a:txBody>
                    <a:bodyPr/>
                    <a:lstStyle/>
                    <a:p>
                      <a:pPr algn="r" fontAlgn="ctr"/>
                      <a:r>
                        <a:rPr lang="en-US" sz="1200" b="1" i="0" u="none" strike="noStrike">
                          <a:solidFill>
                            <a:srgbClr val="000000"/>
                          </a:solidFill>
                          <a:effectLst/>
                          <a:latin typeface="Times New Roman"/>
                        </a:rPr>
                        <a:t>31,813</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37,871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39,318</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43,319</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42,511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50,588</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09550">
                <a:tc>
                  <a:txBody>
                    <a:bodyPr/>
                    <a:lstStyle/>
                    <a:p>
                      <a:pPr algn="l" fontAlgn="ctr"/>
                      <a:r>
                        <a:rPr lang="en-US" sz="1200" b="0" i="0" u="none" strike="noStrike">
                          <a:solidFill>
                            <a:srgbClr val="000000"/>
                          </a:solidFill>
                          <a:effectLst/>
                          <a:latin typeface="Courier"/>
                        </a:rPr>
                        <a:t> </a:t>
                      </a:r>
                    </a:p>
                  </a:txBody>
                  <a:tcPr marL="9525" marR="9525" marT="9525" marB="0" anchor="ctr">
                    <a:lnL>
                      <a:noFill/>
                    </a:lnL>
                    <a:lnR>
                      <a:noFill/>
                    </a:lnR>
                    <a:lnT>
                      <a:noFill/>
                    </a:lnT>
                    <a:lnB>
                      <a:noFill/>
                    </a:lnB>
                    <a:solidFill>
                      <a:srgbClr val="FFFFFF"/>
                    </a:solidFill>
                  </a:tcPr>
                </a:tc>
                <a:tc>
                  <a:txBody>
                    <a:bodyPr/>
                    <a:lstStyle/>
                    <a:p>
                      <a:pPr algn="r" fontAlgn="ctr"/>
                      <a:r>
                        <a:rPr lang="en-US" sz="1200" b="1"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 </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09550">
                <a:tc>
                  <a:txBody>
                    <a:bodyPr/>
                    <a:lstStyle/>
                    <a:p>
                      <a:pPr algn="l" fontAlgn="ctr"/>
                      <a:r>
                        <a:rPr lang="en-US" sz="1200" b="0" i="0" u="none" strike="noStrike">
                          <a:solidFill>
                            <a:srgbClr val="000000"/>
                          </a:solidFill>
                          <a:effectLst/>
                          <a:latin typeface="Times New Roman"/>
                        </a:rPr>
                        <a:t>Total Liabilities and Shareholders’ Equity</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53,317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58,025</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70556</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80954</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a:solidFill>
                            <a:srgbClr val="000000"/>
                          </a:solidFill>
                          <a:effectLst/>
                          <a:latin typeface="Times New Roman"/>
                        </a:rPr>
                        <a:t>84912</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200" b="1" i="0" u="none" strike="noStrike" dirty="0">
                          <a:solidFill>
                            <a:srgbClr val="000000"/>
                          </a:solidFill>
                          <a:effectLst/>
                          <a:latin typeface="Times New Roman"/>
                        </a:rPr>
                        <a:t>94682</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980149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52400" y="381000"/>
            <a:ext cx="8839200" cy="381000"/>
          </a:xfrm>
        </p:spPr>
        <p:txBody>
          <a:bodyPr/>
          <a:lstStyle/>
          <a:p>
            <a:pPr algn="l"/>
            <a:r>
              <a:rPr lang="en-US" altLang="zh-TW" sz="3200" dirty="0" smtClean="0">
                <a:latin typeface="Times New Roman" pitchFamily="18" charset="0"/>
                <a:cs typeface="Times New Roman" pitchFamily="18" charset="0"/>
              </a:rPr>
              <a:t>2.2.2 Income Statement</a:t>
            </a:r>
            <a:endParaRPr lang="en-US" altLang="zh-TW" sz="32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2227916" y="1066799"/>
          <a:ext cx="4688167" cy="5059365"/>
        </p:xfrm>
        <a:graphic>
          <a:graphicData uri="http://schemas.openxmlformats.org/drawingml/2006/table">
            <a:tbl>
              <a:tblPr/>
              <a:tblGrid>
                <a:gridCol w="1321105"/>
                <a:gridCol w="561177"/>
                <a:gridCol w="561177"/>
                <a:gridCol w="561177"/>
                <a:gridCol w="561177"/>
                <a:gridCol w="561177"/>
                <a:gridCol w="561177"/>
              </a:tblGrid>
              <a:tr h="175368">
                <a:tc gridSpan="7">
                  <a:txBody>
                    <a:bodyPr/>
                    <a:lstStyle/>
                    <a:p>
                      <a:pPr algn="ctr" fontAlgn="b"/>
                      <a:r>
                        <a:rPr lang="en-US" sz="1000" b="0" i="0" u="none" strike="noStrike">
                          <a:solidFill>
                            <a:srgbClr val="000000"/>
                          </a:solidFill>
                          <a:effectLst/>
                          <a:latin typeface="Times New Roman"/>
                        </a:rPr>
                        <a:t>Table 2-2 Consolidated Statements of Earnings of JNJ Inc. &amp; Subsidiaries (2004-09)</a:t>
                      </a:r>
                    </a:p>
                  </a:txBody>
                  <a:tcPr marL="8768" marR="8768" marT="8768"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136">
                <a:tc gridSpan="7">
                  <a:txBody>
                    <a:bodyPr/>
                    <a:lstStyle/>
                    <a:p>
                      <a:pPr algn="ctr" fontAlgn="b"/>
                      <a:r>
                        <a:rPr lang="en-US" sz="1000" b="0" i="0" u="none" strike="noStrike">
                          <a:solidFill>
                            <a:srgbClr val="000000"/>
                          </a:solidFill>
                          <a:effectLst/>
                          <a:latin typeface="Times New Roman"/>
                        </a:rPr>
                        <a:t> (dollars in millions)</a:t>
                      </a:r>
                    </a:p>
                  </a:txBody>
                  <a:tcPr marL="8768" marR="8768" marT="8768"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1030">
                <a:tc>
                  <a:txBody>
                    <a:bodyPr/>
                    <a:lstStyle/>
                    <a:p>
                      <a:pPr algn="l" fontAlgn="ctr"/>
                      <a:r>
                        <a:rPr lang="en-US" sz="1000" b="0" i="0" u="none" strike="noStrike">
                          <a:solidFill>
                            <a:srgbClr val="000000"/>
                          </a:solidFill>
                          <a:effectLst/>
                          <a:latin typeface="Times New Roman"/>
                        </a:rPr>
                        <a:t>(Dollars in Millions Except Per Share Figures) </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solidFill>
                            <a:srgbClr val="000000"/>
                          </a:solidFill>
                          <a:effectLst/>
                          <a:latin typeface="Times New Roman"/>
                        </a:rPr>
                        <a:t>2004</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solidFill>
                            <a:srgbClr val="000000"/>
                          </a:solidFill>
                          <a:effectLst/>
                          <a:latin typeface="Times New Roman"/>
                        </a:rPr>
                        <a:t>2005</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solidFill>
                            <a:srgbClr val="000000"/>
                          </a:solidFill>
                          <a:effectLst/>
                          <a:latin typeface="Times New Roman"/>
                        </a:rPr>
                        <a:t>2006</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solidFill>
                            <a:srgbClr val="000000"/>
                          </a:solidFill>
                          <a:effectLst/>
                          <a:latin typeface="Times New Roman"/>
                        </a:rPr>
                        <a:t>2007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solidFill>
                            <a:srgbClr val="000000"/>
                          </a:solidFill>
                          <a:effectLst/>
                          <a:latin typeface="Times New Roman"/>
                        </a:rPr>
                        <a:t>2008</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a:solidFill>
                            <a:srgbClr val="000000"/>
                          </a:solidFill>
                          <a:effectLst/>
                          <a:latin typeface="Times New Roman"/>
                        </a:rPr>
                        <a:t>2009</a:t>
                      </a:r>
                    </a:p>
                  </a:txBody>
                  <a:tcPr marL="8768" marR="78916"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92905">
                <a:tc>
                  <a:txBody>
                    <a:bodyPr/>
                    <a:lstStyle/>
                    <a:p>
                      <a:pPr algn="l" fontAlgn="ctr"/>
                      <a:r>
                        <a:rPr lang="en-US" sz="1000" b="1" i="0" u="none" strike="noStrike">
                          <a:solidFill>
                            <a:srgbClr val="000000"/>
                          </a:solidFill>
                          <a:effectLst/>
                          <a:latin typeface="Times New Roman"/>
                        </a:rPr>
                        <a:t>Sales to Customers ($)</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47,348</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50,514</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53,324</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61,095</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63,747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61,897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92905">
                <a:tc>
                  <a:txBody>
                    <a:bodyPr/>
                    <a:lstStyle/>
                    <a:p>
                      <a:pPr algn="l" fontAlgn="ctr"/>
                      <a:r>
                        <a:rPr lang="en-US" sz="1000" b="0" i="0" u="none" strike="noStrike">
                          <a:solidFill>
                            <a:srgbClr val="000000"/>
                          </a:solidFill>
                          <a:effectLst/>
                          <a:latin typeface="Times New Roman"/>
                        </a:rPr>
                        <a:t>Cost of Products Sold</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13,422</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13,954</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15,057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17,751</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18,511</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18,447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4136">
                <a:tc>
                  <a:txBody>
                    <a:bodyPr/>
                    <a:lstStyle/>
                    <a:p>
                      <a:pPr algn="l" fontAlgn="ctr"/>
                      <a:r>
                        <a:rPr lang="en-US" sz="1000" b="0" i="0" u="none" strike="noStrike">
                          <a:solidFill>
                            <a:srgbClr val="000000"/>
                          </a:solidFill>
                          <a:effectLst/>
                          <a:latin typeface="Times New Roman"/>
                        </a:rPr>
                        <a:t>Gross Profit</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33,926</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36,560</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38,267</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43,344</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45,236</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43,450</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315662">
                <a:tc>
                  <a:txBody>
                    <a:bodyPr/>
                    <a:lstStyle/>
                    <a:p>
                      <a:pPr algn="l" fontAlgn="ctr"/>
                      <a:r>
                        <a:rPr lang="en-US" sz="1000" b="0" i="0" u="none" strike="noStrike">
                          <a:solidFill>
                            <a:srgbClr val="000000"/>
                          </a:solidFill>
                          <a:effectLst/>
                          <a:latin typeface="Times New Roman"/>
                        </a:rPr>
                        <a:t>Selling, Marketing and administrative expenses</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15,860</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16,877</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17,433</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20,451</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21,490</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19,801</a:t>
                      </a:r>
                    </a:p>
                  </a:txBody>
                  <a:tcPr marL="8768" marR="8768" marT="8768" marB="0" anchor="ctr">
                    <a:lnL>
                      <a:noFill/>
                    </a:lnL>
                    <a:lnR>
                      <a:noFill/>
                    </a:lnR>
                    <a:lnT>
                      <a:noFill/>
                    </a:lnT>
                    <a:lnB>
                      <a:noFill/>
                    </a:lnB>
                    <a:solidFill>
                      <a:srgbClr val="FFFFFF"/>
                    </a:solidFill>
                  </a:tcPr>
                </a:tc>
              </a:tr>
              <a:tr h="175368">
                <a:tc>
                  <a:txBody>
                    <a:bodyPr/>
                    <a:lstStyle/>
                    <a:p>
                      <a:pPr algn="l" fontAlgn="ctr"/>
                      <a:r>
                        <a:rPr lang="en-US" sz="1000" b="0" i="0" u="none" strike="noStrike">
                          <a:solidFill>
                            <a:srgbClr val="000000"/>
                          </a:solidFill>
                          <a:effectLst/>
                          <a:latin typeface="Times New Roman"/>
                        </a:rPr>
                        <a:t>Research Expense</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5,203</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6,312</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7,125</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7,680</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7,577</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6,986</a:t>
                      </a:r>
                    </a:p>
                  </a:txBody>
                  <a:tcPr marL="8768" marR="8768" marT="8768" marB="0" anchor="ctr">
                    <a:lnL>
                      <a:noFill/>
                    </a:lnL>
                    <a:lnR>
                      <a:noFill/>
                    </a:lnR>
                    <a:lnT>
                      <a:noFill/>
                    </a:lnT>
                    <a:lnB>
                      <a:noFill/>
                    </a:lnB>
                    <a:solidFill>
                      <a:srgbClr val="FFFFFF"/>
                    </a:solidFill>
                  </a:tcPr>
                </a:tc>
              </a:tr>
              <a:tr h="473493">
                <a:tc>
                  <a:txBody>
                    <a:bodyPr/>
                    <a:lstStyle/>
                    <a:p>
                      <a:pPr algn="l" fontAlgn="ctr"/>
                      <a:r>
                        <a:rPr lang="en-US" sz="1000" b="0" i="0" u="none" strike="noStrike">
                          <a:solidFill>
                            <a:srgbClr val="000000"/>
                          </a:solidFill>
                          <a:effectLst/>
                          <a:latin typeface="Times New Roman"/>
                        </a:rPr>
                        <a:t>Purchased in-process research and development</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18</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362</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559</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807</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181</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a:t>
                      </a:r>
                    </a:p>
                  </a:txBody>
                  <a:tcPr marL="8768" marR="8768" marT="8768" marB="0" anchor="ctr">
                    <a:lnL>
                      <a:noFill/>
                    </a:lnL>
                    <a:lnR>
                      <a:noFill/>
                    </a:lnR>
                    <a:lnT>
                      <a:noFill/>
                    </a:lnT>
                    <a:lnB>
                      <a:noFill/>
                    </a:lnB>
                    <a:solidFill>
                      <a:srgbClr val="FFFFFF"/>
                    </a:solidFill>
                  </a:tcPr>
                </a:tc>
              </a:tr>
              <a:tr h="175368">
                <a:tc>
                  <a:txBody>
                    <a:bodyPr/>
                    <a:lstStyle/>
                    <a:p>
                      <a:pPr algn="l" fontAlgn="ctr"/>
                      <a:r>
                        <a:rPr lang="en-US" sz="1000" b="0" i="0" u="none" strike="noStrike">
                          <a:solidFill>
                            <a:srgbClr val="000000"/>
                          </a:solidFill>
                          <a:effectLst/>
                          <a:latin typeface="Times New Roman"/>
                        </a:rPr>
                        <a:t>Interest Income</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−195</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−487</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−829</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−452</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−361</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90</a:t>
                      </a:r>
                    </a:p>
                  </a:txBody>
                  <a:tcPr marL="8768" marR="8768" marT="8768" marB="0" anchor="ctr">
                    <a:lnL>
                      <a:noFill/>
                    </a:lnL>
                    <a:lnR>
                      <a:noFill/>
                    </a:lnR>
                    <a:lnT>
                      <a:noFill/>
                    </a:lnT>
                    <a:lnB>
                      <a:noFill/>
                    </a:lnB>
                    <a:solidFill>
                      <a:srgbClr val="FFFFFF"/>
                    </a:solidFill>
                  </a:tcPr>
                </a:tc>
              </a:tr>
              <a:tr h="315662">
                <a:tc>
                  <a:txBody>
                    <a:bodyPr/>
                    <a:lstStyle/>
                    <a:p>
                      <a:pPr algn="l" fontAlgn="ctr"/>
                      <a:r>
                        <a:rPr lang="en-US" sz="1000" b="0" i="0" u="none" strike="noStrike">
                          <a:solidFill>
                            <a:srgbClr val="000000"/>
                          </a:solidFill>
                          <a:effectLst/>
                          <a:latin typeface="Times New Roman"/>
                        </a:rPr>
                        <a:t>Interest Expense, net of portion capitalized</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187</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54</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63</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296</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435</a:t>
                      </a:r>
                    </a:p>
                  </a:txBody>
                  <a:tcPr marL="8768" marR="8768" marT="8768"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imes New Roman"/>
                        </a:rPr>
                        <a:t>451</a:t>
                      </a:r>
                    </a:p>
                  </a:txBody>
                  <a:tcPr marL="8768" marR="8768" marT="8768" marB="0" anchor="ctr">
                    <a:lnL>
                      <a:noFill/>
                    </a:lnL>
                    <a:lnR>
                      <a:noFill/>
                    </a:lnR>
                    <a:lnT>
                      <a:noFill/>
                    </a:lnT>
                    <a:lnB>
                      <a:noFill/>
                    </a:lnB>
                    <a:solidFill>
                      <a:srgbClr val="FFFFFF"/>
                    </a:solidFill>
                  </a:tcPr>
                </a:tc>
              </a:tr>
              <a:tr h="324431">
                <a:tc>
                  <a:txBody>
                    <a:bodyPr/>
                    <a:lstStyle/>
                    <a:p>
                      <a:pPr algn="l" fontAlgn="ctr"/>
                      <a:r>
                        <a:rPr lang="en-US" sz="1000" b="0" i="0" u="none" strike="noStrike">
                          <a:solidFill>
                            <a:srgbClr val="000000"/>
                          </a:solidFill>
                          <a:effectLst/>
                          <a:latin typeface="Times New Roman"/>
                        </a:rPr>
                        <a:t>Other (income) expense, Net</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15</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−214</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−671</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1,279</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−1,015</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547</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192905">
                <a:tc>
                  <a:txBody>
                    <a:bodyPr/>
                    <a:lstStyle/>
                    <a:p>
                      <a:pPr algn="l" fontAlgn="ctr"/>
                      <a:r>
                        <a:rPr lang="en-US" sz="1000" b="0" i="0" u="none" strike="noStrike">
                          <a:solidFill>
                            <a:srgbClr val="000000"/>
                          </a:solidFill>
                          <a:effectLst/>
                          <a:latin typeface="Times New Roman"/>
                        </a:rPr>
                        <a:t> </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21,088</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22,904</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23,680</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30,061</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26,307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27,695</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482262">
                <a:tc>
                  <a:txBody>
                    <a:bodyPr/>
                    <a:lstStyle/>
                    <a:p>
                      <a:pPr algn="l" fontAlgn="ctr"/>
                      <a:r>
                        <a:rPr lang="en-US" sz="1000" b="0" i="0" u="none" strike="noStrike">
                          <a:solidFill>
                            <a:srgbClr val="000000"/>
                          </a:solidFill>
                          <a:effectLst/>
                          <a:latin typeface="Times New Roman"/>
                        </a:rPr>
                        <a:t>Earnings before Provision for Taxes on Income</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12,838</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13,656</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14,587</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13,283</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16,929</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0" i="0" u="none" strike="noStrike">
                          <a:solidFill>
                            <a:srgbClr val="000000"/>
                          </a:solidFill>
                          <a:effectLst/>
                          <a:latin typeface="Times New Roman"/>
                        </a:rPr>
                        <a:t>15,755</a:t>
                      </a:r>
                    </a:p>
                  </a:txBody>
                  <a:tcPr marL="8768" marR="8768" marT="8768"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r>
              <a:tr h="324431">
                <a:tc>
                  <a:txBody>
                    <a:bodyPr/>
                    <a:lstStyle/>
                    <a:p>
                      <a:pPr algn="l" fontAlgn="ctr"/>
                      <a:r>
                        <a:rPr lang="en-US" sz="1000" b="0" i="0" u="none" strike="noStrike">
                          <a:solidFill>
                            <a:srgbClr val="000000"/>
                          </a:solidFill>
                          <a:effectLst/>
                          <a:latin typeface="Times New Roman"/>
                        </a:rPr>
                        <a:t>Provision for Taxes on Income</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4,329</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3,245</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3,534</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2,707</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3,980</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3,489</a:t>
                      </a:r>
                    </a:p>
                  </a:txBody>
                  <a:tcPr marL="8768" marR="8768" marT="8768"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r h="192905">
                <a:tc>
                  <a:txBody>
                    <a:bodyPr/>
                    <a:lstStyle/>
                    <a:p>
                      <a:pPr algn="l" fontAlgn="ctr"/>
                      <a:r>
                        <a:rPr lang="en-US" sz="1000" b="1" i="0" u="none" strike="noStrike">
                          <a:solidFill>
                            <a:srgbClr val="000000"/>
                          </a:solidFill>
                          <a:effectLst/>
                          <a:latin typeface="Times New Roman"/>
                        </a:rPr>
                        <a:t>Net Earnings</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8,509</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10,411</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11,053</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10,576</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12,949</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12,266</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333199">
                <a:tc>
                  <a:txBody>
                    <a:bodyPr/>
                    <a:lstStyle/>
                    <a:p>
                      <a:pPr algn="l" fontAlgn="ctr"/>
                      <a:r>
                        <a:rPr lang="en-US" sz="1000" b="1" i="0" u="none" strike="noStrike">
                          <a:solidFill>
                            <a:srgbClr val="000000"/>
                          </a:solidFill>
                          <a:effectLst/>
                          <a:latin typeface="Times New Roman"/>
                        </a:rPr>
                        <a:t>Basic Net Earnings per Share ($)</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2.87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3.5</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3.76</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3.67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4.62</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4.45</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333199">
                <a:tc>
                  <a:txBody>
                    <a:bodyPr/>
                    <a:lstStyle/>
                    <a:p>
                      <a:pPr algn="l" fontAlgn="ctr"/>
                      <a:r>
                        <a:rPr lang="en-US" sz="1000" b="1" i="0" u="none" strike="noStrike">
                          <a:solidFill>
                            <a:srgbClr val="000000"/>
                          </a:solidFill>
                          <a:effectLst/>
                          <a:latin typeface="Times New Roman"/>
                        </a:rPr>
                        <a:t>Diluted Net Earnings per Share ($)</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2.84</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3.46</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3.73</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3.63</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a:solidFill>
                            <a:srgbClr val="000000"/>
                          </a:solidFill>
                          <a:effectLst/>
                          <a:latin typeface="Times New Roman"/>
                        </a:rPr>
                        <a:t>4.57</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0" i="0" u="none" strike="noStrike" dirty="0">
                          <a:solidFill>
                            <a:srgbClr val="000000"/>
                          </a:solidFill>
                          <a:effectLst/>
                          <a:latin typeface="Times New Roman"/>
                        </a:rPr>
                        <a:t>4.4</a:t>
                      </a:r>
                    </a:p>
                  </a:txBody>
                  <a:tcPr marL="8768" marR="8768" marT="876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1727380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52400" y="457200"/>
            <a:ext cx="3581401" cy="914400"/>
          </a:xfrm>
        </p:spPr>
        <p:txBody>
          <a:bodyPr/>
          <a:lstStyle/>
          <a:p>
            <a:pPr algn="l"/>
            <a:r>
              <a:rPr lang="en-US" altLang="en-US" sz="2800" b="1" dirty="0" smtClean="0">
                <a:latin typeface="Times New Roman" pitchFamily="18" charset="0"/>
                <a:cs typeface="Times New Roman" pitchFamily="18" charset="0"/>
              </a:rPr>
              <a:t>2.2.3 Statement </a:t>
            </a:r>
            <a:r>
              <a:rPr lang="en-US" altLang="en-US" sz="2800" b="1" dirty="0">
                <a:latin typeface="Times New Roman" pitchFamily="18" charset="0"/>
                <a:cs typeface="Times New Roman" pitchFamily="18" charset="0"/>
              </a:rPr>
              <a:t>of Equity</a:t>
            </a:r>
            <a:endParaRPr lang="en-US" altLang="zh-TW" sz="2800" b="1" dirty="0">
              <a:latin typeface="Times New Roman" pitchFamily="18" charset="0"/>
              <a:cs typeface="Times New Roman" pitchFamily="18" charset="0"/>
            </a:endParaRPr>
          </a:p>
        </p:txBody>
      </p:sp>
      <p:sp>
        <p:nvSpPr>
          <p:cNvPr id="28678" name="Rectangle 6"/>
          <p:cNvSpPr>
            <a:spLocks noChangeArrowheads="1"/>
          </p:cNvSpPr>
          <p:nvPr/>
        </p:nvSpPr>
        <p:spPr bwMode="auto">
          <a:xfrm>
            <a:off x="0" y="-47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679" name="Rectangle 7"/>
          <p:cNvSpPr>
            <a:spLocks noChangeArrowheads="1"/>
          </p:cNvSpPr>
          <p:nvPr/>
        </p:nvSpPr>
        <p:spPr bwMode="auto">
          <a:xfrm>
            <a:off x="0" y="7334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57200" algn="l"/>
              </a:tabLst>
            </a:pPr>
            <a:endParaRPr lang="en-US"/>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228600"/>
            <a:ext cx="5410199" cy="6405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3240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52400" y="457200"/>
            <a:ext cx="3581401" cy="914400"/>
          </a:xfrm>
        </p:spPr>
        <p:txBody>
          <a:bodyPr/>
          <a:lstStyle/>
          <a:p>
            <a:pPr algn="l"/>
            <a:r>
              <a:rPr lang="en-US" altLang="en-US" sz="2800" b="1" dirty="0" smtClean="0">
                <a:latin typeface="Times New Roman" pitchFamily="18" charset="0"/>
                <a:cs typeface="Times New Roman" pitchFamily="18" charset="0"/>
              </a:rPr>
              <a:t>2.2.3 Statement </a:t>
            </a:r>
            <a:r>
              <a:rPr lang="en-US" altLang="en-US" sz="2800" b="1" dirty="0">
                <a:latin typeface="Times New Roman" pitchFamily="18" charset="0"/>
                <a:cs typeface="Times New Roman" pitchFamily="18" charset="0"/>
              </a:rPr>
              <a:t>of Equity</a:t>
            </a:r>
            <a:endParaRPr lang="en-US" altLang="zh-TW" sz="2800" b="1" dirty="0">
              <a:latin typeface="Times New Roman" pitchFamily="18" charset="0"/>
              <a:cs typeface="Times New Roman" pitchFamily="18" charset="0"/>
            </a:endParaRPr>
          </a:p>
        </p:txBody>
      </p:sp>
      <p:sp>
        <p:nvSpPr>
          <p:cNvPr id="28678" name="Rectangle 6"/>
          <p:cNvSpPr>
            <a:spLocks noChangeArrowheads="1"/>
          </p:cNvSpPr>
          <p:nvPr/>
        </p:nvSpPr>
        <p:spPr bwMode="auto">
          <a:xfrm>
            <a:off x="0" y="-476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4556" y="76200"/>
            <a:ext cx="5589444" cy="672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3493920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52400" y="457200"/>
            <a:ext cx="2667000" cy="914400"/>
          </a:xfrm>
        </p:spPr>
        <p:txBody>
          <a:bodyPr/>
          <a:lstStyle/>
          <a:p>
            <a:pPr algn="l"/>
            <a:r>
              <a:rPr lang="en-US" altLang="en-US" sz="2800" b="1" dirty="0" smtClean="0">
                <a:latin typeface="Times New Roman" pitchFamily="18" charset="0"/>
                <a:cs typeface="Times New Roman" pitchFamily="18" charset="0"/>
              </a:rPr>
              <a:t>2.2.3 Statement </a:t>
            </a:r>
            <a:r>
              <a:rPr lang="en-US" altLang="en-US" sz="2800" b="1" dirty="0">
                <a:latin typeface="Times New Roman" pitchFamily="18" charset="0"/>
                <a:cs typeface="Times New Roman" pitchFamily="18" charset="0"/>
              </a:rPr>
              <a:t>of Equity</a:t>
            </a:r>
            <a:endParaRPr lang="en-US" altLang="zh-TW" sz="2800" b="1" dirty="0">
              <a:latin typeface="Times New Roman" pitchFamily="18" charset="0"/>
              <a:cs typeface="Times New Roman" pitchFamily="18"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7200"/>
            <a:ext cx="61626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361D884-7B35-49FB-9233-7A8213574B9D}"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9119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8209</TotalTime>
  <Words>1493</Words>
  <Application>Microsoft Office PowerPoint</Application>
  <PresentationFormat>On-screen Show (4:3)</PresentationFormat>
  <Paragraphs>761</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Book Powerpoint FINAL</vt:lpstr>
      <vt:lpstr>Equation</vt:lpstr>
      <vt:lpstr>Chapter 2</vt:lpstr>
      <vt:lpstr>Chapter Outline</vt:lpstr>
      <vt:lpstr>2.2 Financial statement: A brief review </vt:lpstr>
      <vt:lpstr>2.2.1 Balance Sheet</vt:lpstr>
      <vt:lpstr>2.2.1 Balance Sheet</vt:lpstr>
      <vt:lpstr>2.2.2 Income Statement</vt:lpstr>
      <vt:lpstr>2.2.3 Statement of Equity</vt:lpstr>
      <vt:lpstr>2.2.3 Statement of Equity</vt:lpstr>
      <vt:lpstr>2.2.3 Statement of Equity</vt:lpstr>
      <vt:lpstr>2.2.4 Statement of Cash Flows</vt:lpstr>
      <vt:lpstr>2.2.4 Statement of Cash Flows</vt:lpstr>
      <vt:lpstr>2.3 Critique of accounting information </vt:lpstr>
      <vt:lpstr>2.4 Static ratio analysis and its extension</vt:lpstr>
      <vt:lpstr>Static determination of financial ratios</vt:lpstr>
      <vt:lpstr>Static determination of financial ratios</vt:lpstr>
      <vt:lpstr>Dynamic Analysis of Financial Ratios</vt:lpstr>
      <vt:lpstr>Dynamic Analysis of Financial Ratios</vt:lpstr>
      <vt:lpstr>Dynamic Analysis of Financial Ratios</vt:lpstr>
      <vt:lpstr>Dynamic Analysis of Financial Ratios</vt:lpstr>
      <vt:lpstr>Dynamic Analysis of Financial Ratios</vt:lpstr>
      <vt:lpstr>Dynamic Analysis of Financial Ratios</vt:lpstr>
      <vt:lpstr>Dynamic Analysis of Financial Ratios</vt:lpstr>
      <vt:lpstr>Dynamic Analysis of Financial Ratios</vt:lpstr>
      <vt:lpstr>Statistical Distribution of Financial Ratios</vt:lpstr>
      <vt:lpstr>Statistical Distribution of Financial Ratios</vt:lpstr>
      <vt:lpstr>Deterministic Analysis</vt:lpstr>
      <vt:lpstr>2.5 COST-VOLUME-PROFIT ANALYSIS AND ITS APPLICATIONS</vt:lpstr>
      <vt:lpstr>Deterministic Analysis</vt:lpstr>
      <vt:lpstr>Deterministic Analysis</vt:lpstr>
      <vt:lpstr>Deterministic Analysis</vt:lpstr>
      <vt:lpstr>2.6 ACCOUNTING INCOME VS. ECONOMIC INCOME</vt:lpstr>
      <vt:lpstr>2.7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410</cp:revision>
  <dcterms:created xsi:type="dcterms:W3CDTF">2012-10-03T18:41:24Z</dcterms:created>
  <dcterms:modified xsi:type="dcterms:W3CDTF">2013-01-23T21:36:14Z</dcterms:modified>
</cp:coreProperties>
</file>