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64C070-D309-425B-9B4F-B801505091D5}">
          <p14:sldIdLst>
            <p14:sldId id="256"/>
            <p14:sldId id="257"/>
            <p14:sldId id="258"/>
            <p14:sldId id="259"/>
          </p14:sldIdLst>
        </p14:section>
        <p14:section name="Untitled Section" id="{397B6C21-0855-4E9F-A7E2-05CAB9863DFC}">
          <p14:sldIdLst>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6"/>
            <p14:sldId id="297"/>
            <p14:sldId id="298"/>
            <p14:sldId id="299"/>
            <p14:sldId id="300"/>
            <p14:sldId id="301"/>
            <p14:sldId id="302"/>
            <p14:sldId id="303"/>
            <p14:sldId id="304"/>
            <p14:sldId id="305"/>
            <p14:sldId id="306"/>
            <p14:sldId id="307"/>
            <p14:sldId id="308"/>
            <p14:sldId id="309"/>
            <p14:sldId id="310"/>
            <p14:sldId id="311"/>
            <p14:sldId id="313"/>
            <p14:sldId id="314"/>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3411" autoAdjust="0"/>
  </p:normalViewPr>
  <p:slideViewPr>
    <p:cSldViewPr>
      <p:cViewPr>
        <p:scale>
          <a:sx n="90" d="100"/>
          <a:sy n="90" d="100"/>
        </p:scale>
        <p:origin x="-804" y="-36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6.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7F4D6-45DE-4F8F-BCE4-39139A9B7803}"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E6631-3A4E-4668-942E-5FCC1DE7B512}" type="slidenum">
              <a:rPr lang="en-US" smtClean="0"/>
              <a:t>‹#›</a:t>
            </a:fld>
            <a:endParaRPr lang="en-US"/>
          </a:p>
        </p:txBody>
      </p:sp>
    </p:spTree>
    <p:extLst>
      <p:ext uri="{BB962C8B-B14F-4D97-AF65-F5344CB8AC3E}">
        <p14:creationId xmlns:p14="http://schemas.microsoft.com/office/powerpoint/2010/main" val="328659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ClrTx/>
              <a:buFont typeface="Arial" pitchFamily="34" charset="0"/>
              <a:buChar char="•"/>
              <a:defRPr sz="2000" b="0"/>
            </a:lvl1pPr>
            <a:lvl2pPr marL="684213" indent="-227013">
              <a:lnSpc>
                <a:spcPts val="2600"/>
              </a:lnSpc>
              <a:buClrTx/>
              <a:defRPr sz="2000"/>
            </a:lvl2pPr>
            <a:lvl3pPr marL="1087438" indent="-173038">
              <a:lnSpc>
                <a:spcPts val="2600"/>
              </a:lnSpc>
              <a:buClrTx/>
              <a:defRPr sz="1800"/>
            </a:lvl3pPr>
            <a:lvl4pPr marL="1541463" indent="-169863">
              <a:lnSpc>
                <a:spcPts val="2600"/>
              </a:lnSpc>
              <a:buClrTx/>
              <a:defRPr sz="1600"/>
            </a:lvl4pPr>
            <a:lvl5pPr marL="2001838" indent="-173038">
              <a:lnSpc>
                <a:spcPts val="2600"/>
              </a:lnSpc>
              <a:buClrTx/>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Times New Roman" pitchFamily="18" charset="0"/>
          <a:ea typeface="+mj-ea"/>
          <a:cs typeface="Times New Roman" pitchFamily="18"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Times New Roman" pitchFamily="18" charset="0"/>
          <a:ea typeface="+mn-ea"/>
          <a:cs typeface="Times New Roman" pitchFamily="18"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Times New Roman" pitchFamily="18" charset="0"/>
          <a:ea typeface="+mn-ea"/>
          <a:cs typeface="Times New Roman" pitchFamily="18"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Times New Roman" pitchFamily="18" charset="0"/>
          <a:ea typeface="+mn-ea"/>
          <a:cs typeface="Times New Roman" pitchFamily="18"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Times New Roman" pitchFamily="18" charset="0"/>
          <a:ea typeface="+mn-ea"/>
          <a:cs typeface="Times New Roman" pitchFamily="18"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1.wmf"/><Relationship Id="rId5" Type="http://schemas.openxmlformats.org/officeDocument/2006/relationships/oleObject" Target="../embeddings/oleObject37.bin"/><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8.wmf"/><Relationship Id="rId5" Type="http://schemas.openxmlformats.org/officeDocument/2006/relationships/oleObject" Target="../embeddings/oleObject44.bin"/><Relationship Id="rId4" Type="http://schemas.openxmlformats.org/officeDocument/2006/relationships/image" Target="../media/image4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1.wmf"/><Relationship Id="rId5" Type="http://schemas.openxmlformats.org/officeDocument/2006/relationships/oleObject" Target="../embeddings/oleObject47.bin"/><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5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54.wmf"/><Relationship Id="rId4" Type="http://schemas.openxmlformats.org/officeDocument/2006/relationships/oleObject" Target="../embeddings/oleObject50.bin"/></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5.wmf"/><Relationship Id="rId5" Type="http://schemas.openxmlformats.org/officeDocument/2006/relationships/oleObject" Target="../embeddings/oleObject51.bin"/><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6.w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image" Target="../media/image10.wmf"/></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56.wmf"/><Relationship Id="rId4" Type="http://schemas.openxmlformats.org/officeDocument/2006/relationships/oleObject" Target="../embeddings/oleObject53.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58.wmf"/><Relationship Id="rId5" Type="http://schemas.openxmlformats.org/officeDocument/2006/relationships/oleObject" Target="../embeddings/oleObject55.bin"/><Relationship Id="rId4" Type="http://schemas.openxmlformats.org/officeDocument/2006/relationships/image" Target="../media/image5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0.wmf"/><Relationship Id="rId5" Type="http://schemas.openxmlformats.org/officeDocument/2006/relationships/oleObject" Target="../embeddings/oleObject57.bin"/><Relationship Id="rId4" Type="http://schemas.openxmlformats.org/officeDocument/2006/relationships/image" Target="../media/image59.wmf"/></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59.bin"/><Relationship Id="rId5" Type="http://schemas.openxmlformats.org/officeDocument/2006/relationships/image" Target="../media/image61.wmf"/><Relationship Id="rId4" Type="http://schemas.openxmlformats.org/officeDocument/2006/relationships/oleObject" Target="../embeddings/oleObject58.bin"/></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63.wmf"/><Relationship Id="rId4" Type="http://schemas.openxmlformats.org/officeDocument/2006/relationships/oleObject" Target="../embeddings/oleObject60.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65.wmf"/><Relationship Id="rId5" Type="http://schemas.openxmlformats.org/officeDocument/2006/relationships/oleObject" Target="../embeddings/oleObject62.bin"/><Relationship Id="rId4" Type="http://schemas.openxmlformats.org/officeDocument/2006/relationships/image" Target="../media/image6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67.wmf"/><Relationship Id="rId5" Type="http://schemas.openxmlformats.org/officeDocument/2006/relationships/oleObject" Target="../embeddings/oleObject64.bin"/><Relationship Id="rId4" Type="http://schemas.openxmlformats.org/officeDocument/2006/relationships/image" Target="../media/image6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69.wmf"/><Relationship Id="rId5" Type="http://schemas.openxmlformats.org/officeDocument/2006/relationships/oleObject" Target="../embeddings/oleObject66.bin"/><Relationship Id="rId4" Type="http://schemas.openxmlformats.org/officeDocument/2006/relationships/image" Target="../media/image6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70.wmf"/><Relationship Id="rId5" Type="http://schemas.openxmlformats.org/officeDocument/2006/relationships/oleObject" Target="../embeddings/oleObject68.bin"/><Relationship Id="rId4" Type="http://schemas.openxmlformats.org/officeDocument/2006/relationships/image" Target="../media/image6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71.wmf"/><Relationship Id="rId4" Type="http://schemas.openxmlformats.org/officeDocument/2006/relationships/oleObject" Target="../embeddings/oleObject6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3.wmf"/><Relationship Id="rId5" Type="http://schemas.openxmlformats.org/officeDocument/2006/relationships/oleObject" Target="../embeddings/oleObject71.bin"/><Relationship Id="rId4" Type="http://schemas.openxmlformats.org/officeDocument/2006/relationships/image" Target="../media/image7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75.wmf"/><Relationship Id="rId5" Type="http://schemas.openxmlformats.org/officeDocument/2006/relationships/oleObject" Target="../embeddings/oleObject73.bin"/><Relationship Id="rId4" Type="http://schemas.openxmlformats.org/officeDocument/2006/relationships/image" Target="../media/image7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72.wmf"/><Relationship Id="rId5" Type="http://schemas.openxmlformats.org/officeDocument/2006/relationships/oleObject" Target="../embeddings/oleObject75.bin"/><Relationship Id="rId4" Type="http://schemas.openxmlformats.org/officeDocument/2006/relationships/image" Target="../media/image7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77.wmf"/><Relationship Id="rId5" Type="http://schemas.openxmlformats.org/officeDocument/2006/relationships/oleObject" Target="../embeddings/oleObject77.bin"/><Relationship Id="rId4" Type="http://schemas.openxmlformats.org/officeDocument/2006/relationships/image" Target="../media/image7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78.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80.wmf"/><Relationship Id="rId5" Type="http://schemas.openxmlformats.org/officeDocument/2006/relationships/oleObject" Target="../embeddings/oleObject80.bin"/><Relationship Id="rId4" Type="http://schemas.openxmlformats.org/officeDocument/2006/relationships/image" Target="../media/image79.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rPr>
              <a:t>Chapter 20</a:t>
            </a:r>
            <a:endParaRPr lang="en-US" dirty="0">
              <a:solidFill>
                <a:srgbClr val="FFFFFF"/>
              </a:solidFill>
            </a:endParaRPr>
          </a:p>
        </p:txBody>
      </p:sp>
      <p:sp>
        <p:nvSpPr>
          <p:cNvPr id="3" name="Subtitle 2"/>
          <p:cNvSpPr>
            <a:spLocks noGrp="1"/>
          </p:cNvSpPr>
          <p:nvPr>
            <p:ph type="subTitle" idx="1"/>
          </p:nvPr>
        </p:nvSpPr>
        <p:spPr>
          <a:xfrm>
            <a:off x="76200" y="1752600"/>
            <a:ext cx="4648200" cy="2438400"/>
          </a:xfrm>
        </p:spPr>
        <p:txBody>
          <a:bodyPr>
            <a:normAutofit/>
          </a:bodyPr>
          <a:lstStyle/>
          <a:p>
            <a:r>
              <a:rPr lang="en-US" sz="3200" dirty="0" smtClean="0">
                <a:solidFill>
                  <a:srgbClr val="FFFFFF"/>
                </a:solidFill>
              </a:rPr>
              <a:t>Comparative Static Analysis of the Option Pricing Models</a:t>
            </a:r>
            <a:endParaRPr lang="en-US" sz="3200" dirty="0">
              <a:solidFill>
                <a:srgbClr val="FFFFFF"/>
              </a:solidFill>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79436"/>
            <a:ext cx="8305800" cy="5745164"/>
          </a:xfrm>
        </p:spPr>
        <p:txBody>
          <a:bodyPr/>
          <a:lstStyle/>
          <a:p>
            <a:r>
              <a:rPr lang="en-US" dirty="0"/>
              <a:t>For a European call option on a dividend-paying stock, delta can be shown </a:t>
            </a:r>
            <a:r>
              <a:rPr lang="en-US" dirty="0" smtClean="0"/>
              <a:t>as</a:t>
            </a:r>
          </a:p>
          <a:p>
            <a:endParaRPr lang="en-US" dirty="0"/>
          </a:p>
          <a:p>
            <a:pPr marL="0" indent="0">
              <a:buNone/>
            </a:pPr>
            <a:endParaRPr lang="en-US" dirty="0"/>
          </a:p>
          <a:p>
            <a:r>
              <a:rPr lang="en-US" dirty="0"/>
              <a:t>The derivation of (20.11) is</a:t>
            </a:r>
          </a:p>
          <a:p>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16203814"/>
              </p:ext>
            </p:extLst>
          </p:nvPr>
        </p:nvGraphicFramePr>
        <p:xfrm>
          <a:off x="3352800" y="1033724"/>
          <a:ext cx="1905000" cy="523352"/>
        </p:xfrm>
        <a:graphic>
          <a:graphicData uri="http://schemas.openxmlformats.org/presentationml/2006/ole">
            <mc:AlternateContent xmlns:mc="http://schemas.openxmlformats.org/markup-compatibility/2006">
              <mc:Choice xmlns:v="urn:schemas-microsoft-com:vml" Requires="v">
                <p:oleObj spid="_x0000_s8211" name="Equation" r:id="rId3" imgW="863225" imgH="241195" progId="Equation.DSMT4">
                  <p:embed/>
                </p:oleObj>
              </mc:Choice>
              <mc:Fallback>
                <p:oleObj name="Equation" r:id="rId3" imgW="863225"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033724"/>
                        <a:ext cx="1905000" cy="523352"/>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40332408"/>
              </p:ext>
            </p:extLst>
          </p:nvPr>
        </p:nvGraphicFramePr>
        <p:xfrm>
          <a:off x="790903" y="2514600"/>
          <a:ext cx="7394028" cy="3200400"/>
        </p:xfrm>
        <a:graphic>
          <a:graphicData uri="http://schemas.openxmlformats.org/presentationml/2006/ole">
            <mc:AlternateContent xmlns:mc="http://schemas.openxmlformats.org/markup-compatibility/2006">
              <mc:Choice xmlns:v="urn:schemas-microsoft-com:vml" Requires="v">
                <p:oleObj spid="_x0000_s8212" name="Equation" r:id="rId5" imgW="5105400" imgH="2209800" progId="Equation.DSMT4">
                  <p:embed/>
                </p:oleObj>
              </mc:Choice>
              <mc:Fallback>
                <p:oleObj name="Equation" r:id="rId5" imgW="5105400" imgH="2209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903" y="2514600"/>
                        <a:ext cx="7394028" cy="3200400"/>
                      </a:xfrm>
                      <a:prstGeom prst="rect">
                        <a:avLst/>
                      </a:prstGeom>
                      <a:noFill/>
                    </p:spPr>
                  </p:pic>
                </p:oleObj>
              </mc:Fallback>
            </mc:AlternateContent>
          </a:graphicData>
        </a:graphic>
      </p:graphicFrame>
      <p:sp>
        <p:nvSpPr>
          <p:cNvPr id="8" name="TextBox 7"/>
          <p:cNvSpPr txBox="1"/>
          <p:nvPr/>
        </p:nvSpPr>
        <p:spPr>
          <a:xfrm>
            <a:off x="7312572" y="116139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.11)</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367138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5943600"/>
          </a:xfrm>
        </p:spPr>
        <p:txBody>
          <a:bodyPr/>
          <a:lstStyle/>
          <a:p>
            <a:r>
              <a:rPr lang="en-US" dirty="0"/>
              <a:t>For a European call option on a dividend-paying stock, delta can be shown as</a:t>
            </a:r>
          </a:p>
          <a:p>
            <a:endParaRPr lang="en-US" dirty="0" smtClean="0"/>
          </a:p>
          <a:p>
            <a:endParaRPr lang="en-US" dirty="0"/>
          </a:p>
          <a:p>
            <a:r>
              <a:rPr lang="en-US" dirty="0"/>
              <a:t>The derivation of (20.12) is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63197930"/>
              </p:ext>
            </p:extLst>
          </p:nvPr>
        </p:nvGraphicFramePr>
        <p:xfrm>
          <a:off x="2971800" y="838200"/>
          <a:ext cx="2429933" cy="533400"/>
        </p:xfrm>
        <a:graphic>
          <a:graphicData uri="http://schemas.openxmlformats.org/presentationml/2006/ole">
            <mc:AlternateContent xmlns:mc="http://schemas.openxmlformats.org/markup-compatibility/2006">
              <mc:Choice xmlns:v="urn:schemas-microsoft-com:vml" Requires="v">
                <p:oleObj spid="_x0000_s9239" name="Equation" r:id="rId3" imgW="1167893" imgH="253890" progId="Equation.DSMT4">
                  <p:embed/>
                </p:oleObj>
              </mc:Choice>
              <mc:Fallback>
                <p:oleObj name="Equation" r:id="rId3" imgW="1167893"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38200"/>
                        <a:ext cx="2429933"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2762548"/>
              </p:ext>
            </p:extLst>
          </p:nvPr>
        </p:nvGraphicFramePr>
        <p:xfrm>
          <a:off x="504497" y="2514600"/>
          <a:ext cx="8135006" cy="3276600"/>
        </p:xfrm>
        <a:graphic>
          <a:graphicData uri="http://schemas.openxmlformats.org/presentationml/2006/ole">
            <mc:AlternateContent xmlns:mc="http://schemas.openxmlformats.org/markup-compatibility/2006">
              <mc:Choice xmlns:v="urn:schemas-microsoft-com:vml" Requires="v">
                <p:oleObj spid="_x0000_s9240" name="Equation" r:id="rId5" imgW="5486400" imgH="2209800" progId="Equation.DSMT4">
                  <p:embed/>
                </p:oleObj>
              </mc:Choice>
              <mc:Fallback>
                <p:oleObj name="Equation" r:id="rId5" imgW="5486400" imgH="2209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497" y="2514600"/>
                        <a:ext cx="8135006" cy="3276600"/>
                      </a:xfrm>
                      <a:prstGeom prst="rect">
                        <a:avLst/>
                      </a:prstGeom>
                      <a:noFill/>
                    </p:spPr>
                  </p:pic>
                </p:oleObj>
              </mc:Fallback>
            </mc:AlternateContent>
          </a:graphicData>
        </a:graphic>
      </p:graphicFrame>
      <p:sp>
        <p:nvSpPr>
          <p:cNvPr id="8" name="TextBox 7"/>
          <p:cNvSpPr txBox="1"/>
          <p:nvPr/>
        </p:nvSpPr>
        <p:spPr>
          <a:xfrm>
            <a:off x="7304689" y="100899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.12)</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199517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1"/>
            <a:ext cx="8305800" cy="4830764"/>
          </a:xfrm>
        </p:spPr>
        <p:txBody>
          <a:bodyPr/>
          <a:lstStyle/>
          <a:p>
            <a:r>
              <a:rPr lang="en-US" dirty="0"/>
              <a:t>Figure 20-1 shows the relationship between the price of a call option and the price of its underlying asset. </a:t>
            </a:r>
            <a:endParaRPr lang="en-US" dirty="0" smtClean="0"/>
          </a:p>
          <a:p>
            <a:r>
              <a:rPr lang="en-US" dirty="0" smtClean="0"/>
              <a:t>The </a:t>
            </a:r>
            <a:r>
              <a:rPr lang="en-US" dirty="0"/>
              <a:t>delta of this call option is the slope of the line at the point of A corresponding to current price of the underlying asset.</a:t>
            </a:r>
          </a:p>
        </p:txBody>
      </p:sp>
      <p:sp>
        <p:nvSpPr>
          <p:cNvPr id="3" name="Title 2"/>
          <p:cNvSpPr>
            <a:spLocks noGrp="1"/>
          </p:cNvSpPr>
          <p:nvPr>
            <p:ph type="title"/>
          </p:nvPr>
        </p:nvSpPr>
        <p:spPr/>
        <p:txBody>
          <a:bodyPr/>
          <a:lstStyle/>
          <a:p>
            <a:r>
              <a:rPr lang="en-US" dirty="0" smtClean="0"/>
              <a:t>20.1.2 Application of Delta</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938" y="2971800"/>
            <a:ext cx="3951287"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5791200"/>
            <a:ext cx="7620000" cy="457200"/>
          </a:xfrm>
          <a:prstGeom prst="rect">
            <a:avLst/>
          </a:prstGeom>
        </p:spPr>
        <p:txBody>
          <a:bodyPr vert="horz" wrap="square" lIns="91440" tIns="45720" rIns="91440" bIns="45720" rtlCol="0" anchor="ctr">
            <a:noAutofit/>
          </a:bodyPr>
          <a:lstStyle/>
          <a:p>
            <a:pPr algn="ctr">
              <a:spcBef>
                <a:spcPct val="0"/>
              </a:spcBef>
            </a:pPr>
            <a:r>
              <a:rPr lang="en-US" dirty="0">
                <a:solidFill>
                  <a:srgbClr val="000000"/>
                </a:solidFill>
                <a:latin typeface="Times New Roman" pitchFamily="18" charset="0"/>
                <a:cs typeface="Times New Roman" pitchFamily="18" charset="0"/>
              </a:rPr>
              <a:t>Figure 20-1 The Relationship between the Price of a Call </a:t>
            </a:r>
            <a:r>
              <a:rPr lang="en-US" dirty="0" smtClean="0">
                <a:solidFill>
                  <a:srgbClr val="000000"/>
                </a:solidFill>
                <a:latin typeface="Times New Roman" pitchFamily="18" charset="0"/>
                <a:cs typeface="Times New Roman" pitchFamily="18" charset="0"/>
              </a:rPr>
              <a:t>Option</a:t>
            </a:r>
          </a:p>
          <a:p>
            <a:pPr algn="ctr">
              <a:spcBef>
                <a:spcPct val="0"/>
              </a:spcBef>
            </a:pP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and the Price of Its Underlying Asset </a:t>
            </a:r>
            <a:endParaRPr kumimoji="0" lang="en-US"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354930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305800" cy="5715000"/>
          </a:xfrm>
        </p:spPr>
        <p:txBody>
          <a:bodyPr/>
          <a:lstStyle/>
          <a:p>
            <a:r>
              <a:rPr lang="en-US" dirty="0"/>
              <a:t>By calculating delta ratio, a financial institution that sells option to a client can make a delta neutral position to hedge the risk of changes of the underlying asset price. </a:t>
            </a:r>
            <a:endParaRPr lang="en-US" dirty="0" smtClean="0"/>
          </a:p>
          <a:p>
            <a:r>
              <a:rPr lang="en-US" dirty="0" smtClean="0"/>
              <a:t>Suppose </a:t>
            </a:r>
            <a:r>
              <a:rPr lang="en-US" dirty="0"/>
              <a:t>that the current stock price is $100, the call option price on stock is $10, and the current delta of the call option is 0.4. </a:t>
            </a:r>
          </a:p>
          <a:p>
            <a:r>
              <a:rPr lang="en-US" dirty="0" smtClean="0"/>
              <a:t>A </a:t>
            </a:r>
            <a:r>
              <a:rPr lang="en-US" dirty="0"/>
              <a:t>financial institution sold 10 call option to its client, so that the client has right to buy 1,000 shares at time to maturity. </a:t>
            </a:r>
            <a:endParaRPr lang="en-US" dirty="0" smtClean="0"/>
          </a:p>
          <a:p>
            <a:r>
              <a:rPr lang="en-US" dirty="0" smtClean="0"/>
              <a:t>To </a:t>
            </a:r>
            <a:r>
              <a:rPr lang="en-US" dirty="0"/>
              <a:t>construct a delta hedge position, the financial institution should buy 0.4 × 1,000 = 400 shares of stock. </a:t>
            </a:r>
            <a:endParaRPr lang="en-US" dirty="0" smtClean="0"/>
          </a:p>
          <a:p>
            <a:r>
              <a:rPr lang="en-US" dirty="0" smtClean="0"/>
              <a:t>If </a:t>
            </a:r>
            <a:r>
              <a:rPr lang="en-US" dirty="0"/>
              <a:t>the stock price goes up to $1, the option price will go up by $0.40. In this situation, the financial institution has a $400 ($1 × 400 shares) gain in its stock position and a $400 ($0.40 × 1,000 shares) loss in its option position. </a:t>
            </a:r>
            <a:endParaRPr lang="en-US" dirty="0" smtClean="0"/>
          </a:p>
          <a:p>
            <a:r>
              <a:rPr lang="en-US" dirty="0" smtClean="0"/>
              <a:t>The </a:t>
            </a:r>
            <a:r>
              <a:rPr lang="en-US" dirty="0"/>
              <a:t>total payoff of the financial institution is zero. On the other hand, if the stock price goes down by $1, the option price will go down by $0.40. </a:t>
            </a:r>
            <a:endParaRPr lang="en-US" dirty="0" smtClean="0"/>
          </a:p>
          <a:p>
            <a:r>
              <a:rPr lang="en-US" dirty="0" smtClean="0"/>
              <a:t>The </a:t>
            </a:r>
            <a:r>
              <a:rPr lang="en-US" dirty="0"/>
              <a:t>total payoff of the financial institution is also zero.</a:t>
            </a:r>
          </a:p>
          <a:p>
            <a:endParaRPr lang="en-US" dirty="0"/>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160418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4724400"/>
          </a:xfrm>
        </p:spPr>
        <p:txBody>
          <a:bodyPr/>
          <a:lstStyle/>
          <a:p>
            <a:r>
              <a:rPr lang="en-US" dirty="0"/>
              <a:t>However, the relationship between option price and stock price is not linear, so delta changes over different stock price. </a:t>
            </a:r>
            <a:endParaRPr lang="en-US" dirty="0" smtClean="0"/>
          </a:p>
          <a:p>
            <a:r>
              <a:rPr lang="en-US" dirty="0" smtClean="0"/>
              <a:t>If </a:t>
            </a:r>
            <a:r>
              <a:rPr lang="en-US" dirty="0"/>
              <a:t>an investor wants to remain his portfolio in delta neutral, he should adjust his hedged ratio periodically. </a:t>
            </a:r>
            <a:endParaRPr lang="en-US" dirty="0" smtClean="0"/>
          </a:p>
          <a:p>
            <a:r>
              <a:rPr lang="en-US" dirty="0" smtClean="0"/>
              <a:t>The </a:t>
            </a:r>
            <a:r>
              <a:rPr lang="en-US" dirty="0"/>
              <a:t>more frequent adjustments he does, the better delta-hedging he gets</a:t>
            </a:r>
            <a:r>
              <a:rPr lang="en-US" dirty="0" smtClean="0"/>
              <a:t>.</a:t>
            </a:r>
          </a:p>
          <a:p>
            <a:r>
              <a:rPr lang="en-US" dirty="0" smtClean="0"/>
              <a:t>Figure 20-2 exhibits the change in delta affecting the delta-hedges. </a:t>
            </a:r>
          </a:p>
          <a:p>
            <a:r>
              <a:rPr lang="en-US" dirty="0" smtClean="0"/>
              <a:t>If the underlying stock has a price equal to $20, then the investor who uses only delta as risk measure will consider that his or her portfolio has no risk. </a:t>
            </a:r>
          </a:p>
          <a:p>
            <a:r>
              <a:rPr lang="en-US" dirty="0" smtClean="0"/>
              <a:t>However, as the underlying stock prices changes, either up or down, the delta changes as well and thus he or she will have to use different delta hedging. </a:t>
            </a:r>
          </a:p>
          <a:p>
            <a:r>
              <a:rPr lang="en-US" dirty="0" smtClean="0"/>
              <a:t>Delta measure can be combined with other risk measures to yield better risk measurement. We will discuss it further in the following sections.</a:t>
            </a:r>
            <a:endParaRPr lang="en-US" dirty="0"/>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10578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19881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52448" y="990600"/>
            <a:ext cx="5181600" cy="304800"/>
          </a:xfrm>
          <a:prstGeom prst="rect">
            <a:avLst/>
          </a:prstGeom>
        </p:spPr>
        <p:txBody>
          <a:bodyPr vert="horz" wrap="square" lIns="91440" tIns="45720" rIns="91440" bIns="45720" rtlCol="0" anchor="ctr">
            <a:noAutofit/>
          </a:bodyPr>
          <a:lstStyle/>
          <a:p>
            <a:pPr algn="ctr">
              <a:spcBef>
                <a:spcPct val="0"/>
              </a:spcBef>
            </a:pPr>
            <a:r>
              <a:rPr lang="en-US" sz="2000" dirty="0">
                <a:solidFill>
                  <a:srgbClr val="000000"/>
                </a:solidFill>
                <a:latin typeface="Times New Roman" pitchFamily="18" charset="0"/>
                <a:cs typeface="Times New Roman" pitchFamily="18" charset="0"/>
              </a:rPr>
              <a:t>Figure 20-2 Changes of Delta Hedge </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3096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04800" y="1066800"/>
                <a:ext cx="8534400" cy="5410200"/>
              </a:xfrm>
            </p:spPr>
            <p:txBody>
              <a:bodyPr>
                <a:normAutofit/>
              </a:bodyPr>
              <a:lstStyle/>
              <a:p>
                <a:r>
                  <a:rPr lang="en-US" dirty="0"/>
                  <a:t>The theta of an </a:t>
                </a:r>
                <a:r>
                  <a:rPr lang="en-US" dirty="0" smtClean="0"/>
                  <a:t>option, </a:t>
                </a:r>
                <a:r>
                  <a:rPr lang="el-GR" dirty="0" smtClean="0"/>
                  <a:t>Θ</a:t>
                </a:r>
                <a:r>
                  <a:rPr lang="en-US" dirty="0" smtClean="0"/>
                  <a:t> </a:t>
                </a:r>
                <a:r>
                  <a:rPr lang="en-US" dirty="0"/>
                  <a:t>, is defined as the rate of change of the option price with respect to the passage of </a:t>
                </a:r>
                <a:r>
                  <a:rPr lang="en-US" dirty="0" smtClean="0"/>
                  <a:t>time:</a:t>
                </a:r>
              </a:p>
              <a:p>
                <a:endParaRPr lang="en-US" dirty="0"/>
              </a:p>
              <a:p>
                <a:pPr marL="0" indent="0">
                  <a:buNone/>
                </a:pPr>
                <a:endParaRPr lang="en-US" dirty="0"/>
              </a:p>
              <a:p>
                <a:r>
                  <a:rPr lang="en-US" dirty="0"/>
                  <a:t>where </a:t>
                </a:r>
                <a:r>
                  <a:rPr lang="en-US" dirty="0" smtClean="0"/>
                  <a:t>∏ </a:t>
                </a:r>
                <a:r>
                  <a:rPr lang="en-US" dirty="0"/>
                  <a:t>is the option price and </a:t>
                </a:r>
                <a:r>
                  <a:rPr lang="en-US" dirty="0" smtClean="0"/>
                  <a:t>t </a:t>
                </a:r>
                <a:r>
                  <a:rPr lang="en-US" dirty="0"/>
                  <a:t>is the passage of time. </a:t>
                </a:r>
              </a:p>
              <a:p>
                <a:r>
                  <a:rPr lang="en-US" dirty="0"/>
                  <a:t>If </a:t>
                </a:r>
                <a14:m>
                  <m:oMath xmlns:m="http://schemas.openxmlformats.org/officeDocument/2006/math">
                    <m:r>
                      <m:rPr>
                        <m:sty m:val="p"/>
                      </m:rPr>
                      <a:rPr lang="en-US" i="0">
                        <a:latin typeface="Cambria Math"/>
                      </a:rPr>
                      <m:t>τ</m:t>
                    </m:r>
                    <m:r>
                      <a:rPr lang="en-US" i="0">
                        <a:latin typeface="Cambria Math"/>
                      </a:rPr>
                      <m:t>=</m:t>
                    </m:r>
                    <m:r>
                      <m:rPr>
                        <m:sty m:val="p"/>
                      </m:rPr>
                      <a:rPr lang="en-US" i="0">
                        <a:latin typeface="Cambria Math"/>
                      </a:rPr>
                      <m:t>T</m:t>
                    </m:r>
                    <m:r>
                      <a:rPr lang="en-US" i="0">
                        <a:latin typeface="Cambria Math"/>
                      </a:rPr>
                      <m:t>−</m:t>
                    </m:r>
                    <m:r>
                      <m:rPr>
                        <m:sty m:val="p"/>
                      </m:rPr>
                      <a:rPr lang="en-US" i="0">
                        <a:latin typeface="Cambria Math"/>
                      </a:rPr>
                      <m:t>t</m:t>
                    </m:r>
                  </m:oMath>
                </a14:m>
                <a:r>
                  <a:rPr lang="en-US" dirty="0"/>
                  <a:t>, theta </a:t>
                </a:r>
                <a:r>
                  <a:rPr lang="en-US" dirty="0" smtClean="0"/>
                  <a:t>(</a:t>
                </a:r>
                <a:r>
                  <a:rPr lang="el-GR" dirty="0"/>
                  <a:t>Θ</a:t>
                </a:r>
                <a:r>
                  <a:rPr lang="en-US" dirty="0" smtClean="0"/>
                  <a:t>) </a:t>
                </a:r>
                <a:r>
                  <a:rPr lang="en-US" dirty="0"/>
                  <a:t>can also be defined as minus one timing the rate of change of the option price respected to time to maturity. The derivation of such transformation is easy and straight forward</a:t>
                </a:r>
                <a:r>
                  <a:rPr lang="en-US" dirty="0" smtClean="0"/>
                  <a:t>:</a:t>
                </a:r>
              </a:p>
              <a:p>
                <a:endParaRPr lang="en-US" dirty="0"/>
              </a:p>
              <a:p>
                <a:endParaRPr lang="en-US" dirty="0" smtClean="0"/>
              </a:p>
              <a:p>
                <a:endParaRPr lang="en-US" dirty="0"/>
              </a:p>
              <a:p>
                <a:r>
                  <a:rPr lang="en-US" dirty="0"/>
                  <a:t>where </a:t>
                </a:r>
                <a14:m>
                  <m:oMath xmlns:m="http://schemas.openxmlformats.org/officeDocument/2006/math">
                    <m:r>
                      <m:rPr>
                        <m:sty m:val="p"/>
                      </m:rPr>
                      <a:rPr lang="en-US">
                        <a:latin typeface="Cambria Math"/>
                      </a:rPr>
                      <m:t>τ</m:t>
                    </m:r>
                    <m:r>
                      <a:rPr lang="en-US">
                        <a:latin typeface="Cambria Math"/>
                      </a:rPr>
                      <m:t>=</m:t>
                    </m:r>
                    <m:r>
                      <m:rPr>
                        <m:sty m:val="p"/>
                      </m:rPr>
                      <a:rPr lang="en-US">
                        <a:latin typeface="Cambria Math"/>
                      </a:rPr>
                      <m:t>T</m:t>
                    </m:r>
                    <m:r>
                      <a:rPr lang="en-US">
                        <a:latin typeface="Cambria Math"/>
                      </a:rPr>
                      <m:t>−</m:t>
                    </m:r>
                    <m:r>
                      <m:rPr>
                        <m:sty m:val="p"/>
                      </m:rPr>
                      <a:rPr lang="en-US">
                        <a:latin typeface="Cambria Math"/>
                      </a:rPr>
                      <m:t>t</m:t>
                    </m:r>
                  </m:oMath>
                </a14:m>
                <a:r>
                  <a:rPr lang="en-US" dirty="0"/>
                  <a:t> is time to maturity. For the derivation of theta for various kinds of stock option, we use the definition of negative differential on time to maturity.</a:t>
                </a:r>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04800" y="1066800"/>
                <a:ext cx="8534400" cy="5410200"/>
              </a:xfrm>
              <a:blipFill rotWithShape="1">
                <a:blip r:embed="rId3"/>
                <a:stretch>
                  <a:fillRect l="-71" t="-450" r="-100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20.2 Theta(</a:t>
            </a:r>
            <a:r>
              <a:rPr lang="el-GR" dirty="0" smtClean="0"/>
              <a:t>Θ</a:t>
            </a:r>
            <a:r>
              <a:rPr lang="en-US" dirty="0" smtClean="0"/>
              <a:t>)</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47587286"/>
              </p:ext>
            </p:extLst>
          </p:nvPr>
        </p:nvGraphicFramePr>
        <p:xfrm>
          <a:off x="3999570" y="1752600"/>
          <a:ext cx="1144859" cy="838200"/>
        </p:xfrm>
        <a:graphic>
          <a:graphicData uri="http://schemas.openxmlformats.org/presentationml/2006/ole">
            <mc:AlternateContent xmlns:mc="http://schemas.openxmlformats.org/markup-compatibility/2006">
              <mc:Choice xmlns:v="urn:schemas-microsoft-com:vml" Requires="v">
                <p:oleObj spid="_x0000_s12307" name="Equation" r:id="rId4" imgW="533169" imgH="393529" progId="Equation.DSMT4">
                  <p:embed/>
                </p:oleObj>
              </mc:Choice>
              <mc:Fallback>
                <p:oleObj name="Equation" r:id="rId4" imgW="533169"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570" y="1752600"/>
                        <a:ext cx="1144859" cy="838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13930513"/>
              </p:ext>
            </p:extLst>
          </p:nvPr>
        </p:nvGraphicFramePr>
        <p:xfrm>
          <a:off x="2732049" y="4191000"/>
          <a:ext cx="3679902" cy="838200"/>
        </p:xfrm>
        <a:graphic>
          <a:graphicData uri="http://schemas.openxmlformats.org/presentationml/2006/ole">
            <mc:AlternateContent xmlns:mc="http://schemas.openxmlformats.org/markup-compatibility/2006">
              <mc:Choice xmlns:v="urn:schemas-microsoft-com:vml" Requires="v">
                <p:oleObj spid="_x0000_s12308" name="Equation" r:id="rId6" imgW="1726451" imgH="393529" progId="Equation.DSMT4">
                  <p:embed/>
                </p:oleObj>
              </mc:Choice>
              <mc:Fallback>
                <p:oleObj name="Equation" r:id="rId6" imgW="1726451"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2049" y="4191000"/>
                        <a:ext cx="3679902" cy="838200"/>
                      </a:xfrm>
                      <a:prstGeom prst="rect">
                        <a:avLst/>
                      </a:prstGeom>
                      <a:noFill/>
                    </p:spPr>
                  </p:pic>
                </p:oleObj>
              </mc:Fallback>
            </mc:AlternateContent>
          </a:graphicData>
        </a:graphic>
      </p:graphicFrame>
      <p:sp>
        <p:nvSpPr>
          <p:cNvPr id="8" name="Slide Number Placeholder 7"/>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199672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2446283"/>
            <a:ext cx="8305800" cy="2590800"/>
          </a:xfrm>
        </p:spPr>
        <p:txBody>
          <a:bodyPr/>
          <a:lstStyle/>
          <a:p>
            <a:r>
              <a:rPr lang="en-US" dirty="0"/>
              <a:t>For a European call option on a non-dividend stock, theta can be written as</a:t>
            </a:r>
          </a:p>
          <a:p>
            <a:endParaRPr lang="en-US" dirty="0"/>
          </a:p>
        </p:txBody>
      </p:sp>
      <p:sp>
        <p:nvSpPr>
          <p:cNvPr id="3" name="Title 2"/>
          <p:cNvSpPr>
            <a:spLocks noGrp="1"/>
          </p:cNvSpPr>
          <p:nvPr>
            <p:ph type="title"/>
          </p:nvPr>
        </p:nvSpPr>
        <p:spPr>
          <a:xfrm>
            <a:off x="457200" y="579437"/>
            <a:ext cx="8229600" cy="639763"/>
          </a:xfrm>
        </p:spPr>
        <p:txBody>
          <a:bodyPr/>
          <a:lstStyle/>
          <a:p>
            <a:pPr algn="ctr"/>
            <a:r>
              <a:rPr lang="en-US" dirty="0" smtClean="0"/>
              <a:t>20.2.1 </a:t>
            </a:r>
            <a:r>
              <a:rPr lang="en-US" dirty="0"/>
              <a:t>Derivation of Theta for Different Kinds of Stock Options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79213224"/>
              </p:ext>
            </p:extLst>
          </p:nvPr>
        </p:nvGraphicFramePr>
        <p:xfrm>
          <a:off x="1752600" y="3208283"/>
          <a:ext cx="4097867" cy="838200"/>
        </p:xfrm>
        <a:graphic>
          <a:graphicData uri="http://schemas.openxmlformats.org/presentationml/2006/ole">
            <mc:AlternateContent xmlns:mc="http://schemas.openxmlformats.org/markup-compatibility/2006">
              <mc:Choice xmlns:v="urn:schemas-microsoft-com:vml" Requires="v">
                <p:oleObj spid="_x0000_s13322" name="Equation" r:id="rId3" imgW="2108200" imgH="419100" progId="Equation.DSMT4">
                  <p:embed/>
                </p:oleObj>
              </mc:Choice>
              <mc:Fallback>
                <p:oleObj name="Equation" r:id="rId3" imgW="21082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08283"/>
                        <a:ext cx="4097867" cy="838200"/>
                      </a:xfrm>
                      <a:prstGeom prst="rect">
                        <a:avLst/>
                      </a:prstGeom>
                      <a:noFill/>
                    </p:spPr>
                  </p:pic>
                </p:oleObj>
              </mc:Fallback>
            </mc:AlternateContent>
          </a:graphicData>
        </a:graphic>
      </p:graphicFrame>
      <p:sp>
        <p:nvSpPr>
          <p:cNvPr id="6" name="TextBox 5"/>
          <p:cNvSpPr txBox="1"/>
          <p:nvPr/>
        </p:nvSpPr>
        <p:spPr>
          <a:xfrm>
            <a:off x="6461234" y="374168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.13)</a:t>
            </a:r>
          </a:p>
        </p:txBody>
      </p:sp>
      <p:sp>
        <p:nvSpPr>
          <p:cNvPr id="7" name="Slide Number Placeholder 6"/>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6616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305800" cy="5867399"/>
          </a:xfrm>
        </p:spPr>
        <p:txBody>
          <a:bodyPr/>
          <a:lstStyle/>
          <a:p>
            <a:r>
              <a:rPr lang="en-US" dirty="0" smtClean="0"/>
              <a:t>The derivation of (20.13) is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48639629"/>
              </p:ext>
            </p:extLst>
          </p:nvPr>
        </p:nvGraphicFramePr>
        <p:xfrm>
          <a:off x="609600" y="838200"/>
          <a:ext cx="8077200" cy="5562600"/>
        </p:xfrm>
        <a:graphic>
          <a:graphicData uri="http://schemas.openxmlformats.org/presentationml/2006/ole">
            <mc:AlternateContent xmlns:mc="http://schemas.openxmlformats.org/markup-compatibility/2006">
              <mc:Choice xmlns:v="urn:schemas-microsoft-com:vml" Requires="v">
                <p:oleObj spid="_x0000_s14347" name="Equation" r:id="rId3" imgW="5448240" imgH="5194080" progId="Equation.DSMT4">
                  <p:embed/>
                </p:oleObj>
              </mc:Choice>
              <mc:Fallback>
                <p:oleObj name="Equation" r:id="rId3" imgW="5448240" imgH="5194080" progId="Equation.DSMT4">
                  <p:embed/>
                  <p:pic>
                    <p:nvPicPr>
                      <p:cNvPr id="0" name="Object 1"/>
                      <p:cNvPicPr>
                        <a:picLocks noChangeAspect="1" noChangeArrowheads="1"/>
                      </p:cNvPicPr>
                      <p:nvPr/>
                    </p:nvPicPr>
                    <p:blipFill>
                      <a:blip r:embed="rId4"/>
                      <a:srcRect/>
                      <a:stretch>
                        <a:fillRect/>
                      </a:stretch>
                    </p:blipFill>
                    <p:spPr bwMode="auto">
                      <a:xfrm>
                        <a:off x="609600" y="838200"/>
                        <a:ext cx="8077200" cy="5562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240966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6095999"/>
          </a:xfrm>
        </p:spPr>
        <p:txBody>
          <a:bodyPr/>
          <a:lstStyle/>
          <a:p>
            <a:endParaRPr lang="en-US" dirty="0" smtClean="0"/>
          </a:p>
          <a:p>
            <a:endParaRPr lang="en-US" dirty="0"/>
          </a:p>
          <a:p>
            <a:endParaRPr lang="en-US" dirty="0" smtClean="0"/>
          </a:p>
          <a:p>
            <a:r>
              <a:rPr lang="en-US" dirty="0" smtClean="0"/>
              <a:t>For </a:t>
            </a:r>
            <a:r>
              <a:rPr lang="en-US" dirty="0"/>
              <a:t>a European put option on a non-dividend stock, theta can be shown as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22184119"/>
              </p:ext>
            </p:extLst>
          </p:nvPr>
        </p:nvGraphicFramePr>
        <p:xfrm>
          <a:off x="2286000" y="2095500"/>
          <a:ext cx="3505200" cy="685800"/>
        </p:xfrm>
        <a:graphic>
          <a:graphicData uri="http://schemas.openxmlformats.org/presentationml/2006/ole">
            <mc:AlternateContent xmlns:mc="http://schemas.openxmlformats.org/markup-compatibility/2006">
              <mc:Choice xmlns:v="urn:schemas-microsoft-com:vml" Requires="v">
                <p:oleObj spid="_x0000_s15371" name="Equation" r:id="rId3" imgW="2197100" imgH="419100" progId="Equation.DSMT4">
                  <p:embed/>
                </p:oleObj>
              </mc:Choice>
              <mc:Fallback>
                <p:oleObj name="Equation" r:id="rId3" imgW="21971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5500"/>
                        <a:ext cx="3505200" cy="685800"/>
                      </a:xfrm>
                      <a:prstGeom prst="rect">
                        <a:avLst/>
                      </a:prstGeom>
                      <a:noFill/>
                    </p:spPr>
                  </p:pic>
                </p:oleObj>
              </mc:Fallback>
            </mc:AlternateContent>
          </a:graphicData>
        </a:graphic>
      </p:graphicFrame>
      <p:sp>
        <p:nvSpPr>
          <p:cNvPr id="6" name="TextBox 5"/>
          <p:cNvSpPr txBox="1"/>
          <p:nvPr/>
        </p:nvSpPr>
        <p:spPr>
          <a:xfrm>
            <a:off x="6348248" y="2438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.14)</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392675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33400" y="1066800"/>
                <a:ext cx="8305800" cy="5562600"/>
              </a:xfrm>
            </p:spPr>
            <p:txBody>
              <a:bodyPr>
                <a:normAutofit fontScale="92500" lnSpcReduction="20000"/>
              </a:bodyPr>
              <a:lstStyle/>
              <a:p>
                <a:pPr>
                  <a:lnSpc>
                    <a:spcPct val="120000"/>
                  </a:lnSpc>
                  <a:spcBef>
                    <a:spcPts val="0"/>
                  </a:spcBef>
                </a:pPr>
                <a:r>
                  <a:rPr lang="en-US" i="1" cap="all" dirty="0"/>
                  <a:t>20.1 	Delta </a:t>
                </a:r>
                <a:r>
                  <a:rPr lang="en-US" cap="all" dirty="0" smtClean="0"/>
                  <a:t>(∆</a:t>
                </a:r>
                <a:r>
                  <a:rPr lang="en-US" i="1" cap="all" dirty="0" smtClean="0"/>
                  <a:t> </a:t>
                </a:r>
                <a:r>
                  <a:rPr lang="en-US" cap="all" dirty="0"/>
                  <a:t>)</a:t>
                </a:r>
                <a:endParaRPr lang="en-US" dirty="0"/>
              </a:p>
              <a:p>
                <a:pPr>
                  <a:lnSpc>
                    <a:spcPct val="120000"/>
                  </a:lnSpc>
                  <a:spcBef>
                    <a:spcPts val="0"/>
                  </a:spcBef>
                </a:pPr>
                <a:r>
                  <a:rPr lang="en-US" i="1" dirty="0"/>
                  <a:t>20.1.1 	Derivation of Delta for Different Kinds of Stock Options</a:t>
                </a:r>
                <a:endParaRPr lang="en-US" dirty="0"/>
              </a:p>
              <a:p>
                <a:pPr>
                  <a:lnSpc>
                    <a:spcPct val="120000"/>
                  </a:lnSpc>
                  <a:spcBef>
                    <a:spcPts val="0"/>
                  </a:spcBef>
                </a:pPr>
                <a:r>
                  <a:rPr lang="en-US" i="1" dirty="0"/>
                  <a:t>20.1.2 	Application of Delta </a:t>
                </a:r>
                <a:r>
                  <a:rPr lang="en-US" cap="all" dirty="0"/>
                  <a:t>(</a:t>
                </a:r>
                <a:r>
                  <a:rPr lang="en-US" i="1" cap="all" dirty="0"/>
                  <a:t> </a:t>
                </a:r>
                <a:r>
                  <a:rPr lang="en-US" i="1" cap="all" dirty="0" smtClean="0"/>
                  <a:t>∆</a:t>
                </a:r>
                <a:r>
                  <a:rPr lang="en-US" cap="all" dirty="0" smtClean="0"/>
                  <a:t>)</a:t>
                </a:r>
                <a:endParaRPr lang="en-US" dirty="0"/>
              </a:p>
              <a:p>
                <a:pPr>
                  <a:lnSpc>
                    <a:spcPct val="120000"/>
                  </a:lnSpc>
                  <a:spcBef>
                    <a:spcPts val="0"/>
                  </a:spcBef>
                </a:pPr>
                <a:r>
                  <a:rPr lang="en-US" i="1" cap="all" dirty="0"/>
                  <a:t>20.2	Theta </a:t>
                </a:r>
                <a:r>
                  <a:rPr lang="en-US" cap="all" dirty="0" smtClean="0"/>
                  <a:t>(</a:t>
                </a:r>
                <a:r>
                  <a:rPr lang="el-GR" cap="all" dirty="0" smtClean="0"/>
                  <a:t>Θ</a:t>
                </a:r>
                <a:r>
                  <a:rPr lang="en-US" i="1" cap="all" dirty="0" smtClean="0"/>
                  <a:t> </a:t>
                </a:r>
                <a:r>
                  <a:rPr lang="en-US" cap="all" dirty="0"/>
                  <a:t>)</a:t>
                </a:r>
                <a:endParaRPr lang="en-US" dirty="0"/>
              </a:p>
              <a:p>
                <a:pPr>
                  <a:lnSpc>
                    <a:spcPct val="120000"/>
                  </a:lnSpc>
                  <a:spcBef>
                    <a:spcPts val="0"/>
                  </a:spcBef>
                </a:pPr>
                <a:r>
                  <a:rPr lang="en-US" i="1" dirty="0"/>
                  <a:t>20.2.1	Derivation of Theta for Different Kinds of Stock Options</a:t>
                </a:r>
                <a:endParaRPr lang="en-US" dirty="0"/>
              </a:p>
              <a:p>
                <a:pPr>
                  <a:lnSpc>
                    <a:spcPct val="120000"/>
                  </a:lnSpc>
                  <a:spcBef>
                    <a:spcPts val="0"/>
                  </a:spcBef>
                </a:pPr>
                <a:r>
                  <a:rPr lang="en-US" i="1" dirty="0"/>
                  <a:t>20.2.2	Application of Theta </a:t>
                </a:r>
                <a:r>
                  <a:rPr lang="en-US" dirty="0" smtClean="0"/>
                  <a:t>(</a:t>
                </a:r>
                <a:r>
                  <a:rPr lang="el-GR" dirty="0" smtClean="0"/>
                  <a:t>Θ</a:t>
                </a:r>
                <a:r>
                  <a:rPr lang="en-US" i="1" dirty="0" smtClean="0"/>
                  <a:t> </a:t>
                </a:r>
                <a:r>
                  <a:rPr lang="en-US" dirty="0"/>
                  <a:t>)</a:t>
                </a:r>
              </a:p>
              <a:p>
                <a:pPr>
                  <a:lnSpc>
                    <a:spcPct val="120000"/>
                  </a:lnSpc>
                  <a:spcBef>
                    <a:spcPts val="0"/>
                  </a:spcBef>
                </a:pPr>
                <a:r>
                  <a:rPr lang="en-US" i="1" cap="all" dirty="0"/>
                  <a:t>20.3	Gamma </a:t>
                </a:r>
                <a:r>
                  <a:rPr lang="en-US" cap="all" dirty="0" smtClean="0"/>
                  <a:t>(</a:t>
                </a:r>
                <a:r>
                  <a:rPr lang="el-GR" cap="all" dirty="0" smtClean="0"/>
                  <a:t>Γ</a:t>
                </a:r>
                <a:r>
                  <a:rPr lang="en-US" i="1" cap="all" dirty="0" smtClean="0"/>
                  <a:t> </a:t>
                </a:r>
                <a:r>
                  <a:rPr lang="en-US" cap="all" dirty="0"/>
                  <a:t>)</a:t>
                </a:r>
                <a:endParaRPr lang="en-US" dirty="0"/>
              </a:p>
              <a:p>
                <a:pPr>
                  <a:lnSpc>
                    <a:spcPct val="120000"/>
                  </a:lnSpc>
                  <a:spcBef>
                    <a:spcPts val="0"/>
                  </a:spcBef>
                </a:pPr>
                <a:r>
                  <a:rPr lang="en-US" i="1" dirty="0"/>
                  <a:t>20.3.1	Derivation of Gamma for Different Kinds of Stock Options</a:t>
                </a:r>
                <a:endParaRPr lang="en-US" dirty="0"/>
              </a:p>
              <a:p>
                <a:pPr>
                  <a:lnSpc>
                    <a:spcPct val="120000"/>
                  </a:lnSpc>
                  <a:spcBef>
                    <a:spcPts val="0"/>
                  </a:spcBef>
                </a:pPr>
                <a:r>
                  <a:rPr lang="en-US" i="1" dirty="0"/>
                  <a:t>20.3.2	Application of Gamma </a:t>
                </a:r>
                <a:r>
                  <a:rPr lang="en-US" dirty="0"/>
                  <a:t>(</a:t>
                </a:r>
                <a:r>
                  <a:rPr lang="en-US" i="1" dirty="0"/>
                  <a:t> </a:t>
                </a:r>
                <a:r>
                  <a:rPr lang="el-GR" dirty="0" smtClean="0"/>
                  <a:t>Γ</a:t>
                </a:r>
                <a:r>
                  <a:rPr lang="en-US" dirty="0" smtClean="0"/>
                  <a:t>)</a:t>
                </a:r>
                <a:endParaRPr lang="en-US" dirty="0"/>
              </a:p>
              <a:p>
                <a:pPr>
                  <a:lnSpc>
                    <a:spcPct val="120000"/>
                  </a:lnSpc>
                  <a:spcBef>
                    <a:spcPts val="0"/>
                  </a:spcBef>
                </a:pPr>
                <a:r>
                  <a:rPr lang="en-US" i="1" cap="all" dirty="0"/>
                  <a:t>20.4	Vega </a:t>
                </a:r>
                <a:r>
                  <a:rPr lang="en-US" cap="all" dirty="0" smtClean="0"/>
                  <a:t>(</a:t>
                </a:r>
                <a14:m>
                  <m:oMath xmlns:m="http://schemas.openxmlformats.org/officeDocument/2006/math">
                    <m:r>
                      <a:rPr lang="en-US" i="1">
                        <a:latin typeface="Cambria Math"/>
                      </a:rPr>
                      <m:t>𝜈</m:t>
                    </m:r>
                  </m:oMath>
                </a14:m>
                <a:r>
                  <a:rPr lang="en-US" cap="all" dirty="0"/>
                  <a:t>)</a:t>
                </a:r>
                <a:endParaRPr lang="en-US" dirty="0"/>
              </a:p>
              <a:p>
                <a:pPr>
                  <a:lnSpc>
                    <a:spcPct val="120000"/>
                  </a:lnSpc>
                  <a:spcBef>
                    <a:spcPts val="0"/>
                  </a:spcBef>
                </a:pPr>
                <a:r>
                  <a:rPr lang="en-US" i="1" dirty="0"/>
                  <a:t>20.4.1	Derivation of Vega for Different Kinds of Stock Options</a:t>
                </a:r>
                <a:endParaRPr lang="en-US" dirty="0"/>
              </a:p>
              <a:p>
                <a:pPr>
                  <a:lnSpc>
                    <a:spcPct val="120000"/>
                  </a:lnSpc>
                  <a:spcBef>
                    <a:spcPts val="0"/>
                  </a:spcBef>
                </a:pPr>
                <a:r>
                  <a:rPr lang="en-US" i="1" dirty="0"/>
                  <a:t>20.4.2	Application of Vega </a:t>
                </a:r>
                <a:r>
                  <a:rPr lang="en-US" dirty="0"/>
                  <a:t>(</a:t>
                </a:r>
                <a14:m>
                  <m:oMath xmlns:m="http://schemas.openxmlformats.org/officeDocument/2006/math">
                    <m:r>
                      <a:rPr lang="en-US" i="1">
                        <a:latin typeface="Cambria Math"/>
                      </a:rPr>
                      <m:t>𝜈</m:t>
                    </m:r>
                  </m:oMath>
                </a14:m>
                <a:r>
                  <a:rPr lang="en-US" i="1" dirty="0"/>
                  <a:t> </a:t>
                </a:r>
                <a:r>
                  <a:rPr lang="en-US" dirty="0"/>
                  <a:t>)</a:t>
                </a:r>
              </a:p>
              <a:p>
                <a:pPr>
                  <a:lnSpc>
                    <a:spcPct val="120000"/>
                  </a:lnSpc>
                  <a:spcBef>
                    <a:spcPts val="0"/>
                  </a:spcBef>
                </a:pPr>
                <a:r>
                  <a:rPr lang="en-US" i="1" cap="all" dirty="0"/>
                  <a:t>20.5	Rho </a:t>
                </a:r>
                <a:r>
                  <a:rPr lang="en-US" cap="all" dirty="0" smtClean="0"/>
                  <a:t>(</a:t>
                </a:r>
                <a14:m>
                  <m:oMath xmlns:m="http://schemas.openxmlformats.org/officeDocument/2006/math">
                    <m:r>
                      <a:rPr lang="en-US" i="1">
                        <a:latin typeface="Cambria Math"/>
                      </a:rPr>
                      <m:t>𝜌</m:t>
                    </m:r>
                  </m:oMath>
                </a14:m>
                <a:r>
                  <a:rPr lang="en-US" i="1" cap="all" dirty="0" smtClean="0"/>
                  <a:t> </a:t>
                </a:r>
                <a:r>
                  <a:rPr lang="en-US" cap="all" dirty="0"/>
                  <a:t>)</a:t>
                </a:r>
                <a:endParaRPr lang="en-US" dirty="0"/>
              </a:p>
              <a:p>
                <a:pPr>
                  <a:lnSpc>
                    <a:spcPct val="120000"/>
                  </a:lnSpc>
                  <a:spcBef>
                    <a:spcPts val="0"/>
                  </a:spcBef>
                </a:pPr>
                <a:r>
                  <a:rPr lang="en-US" i="1" dirty="0"/>
                  <a:t>20.5.1	Derivation of Rho for Different Kinds of Stock Options</a:t>
                </a:r>
                <a:endParaRPr lang="en-US" dirty="0"/>
              </a:p>
              <a:p>
                <a:pPr>
                  <a:lnSpc>
                    <a:spcPct val="120000"/>
                  </a:lnSpc>
                  <a:spcBef>
                    <a:spcPts val="0"/>
                  </a:spcBef>
                </a:pPr>
                <a:r>
                  <a:rPr lang="en-US" i="1" dirty="0"/>
                  <a:t>20.5.2	Application of Rho </a:t>
                </a:r>
                <a:r>
                  <a:rPr lang="en-US" dirty="0"/>
                  <a:t>(</a:t>
                </a:r>
                <a14:m>
                  <m:oMath xmlns:m="http://schemas.openxmlformats.org/officeDocument/2006/math">
                    <m:r>
                      <a:rPr lang="en-US" i="1">
                        <a:latin typeface="Cambria Math"/>
                      </a:rPr>
                      <m:t>𝜌</m:t>
                    </m:r>
                  </m:oMath>
                </a14:m>
                <a:r>
                  <a:rPr lang="en-US" dirty="0"/>
                  <a:t>)</a:t>
                </a:r>
              </a:p>
              <a:p>
                <a:pPr>
                  <a:lnSpc>
                    <a:spcPct val="120000"/>
                  </a:lnSpc>
                  <a:spcBef>
                    <a:spcPts val="0"/>
                  </a:spcBef>
                </a:pPr>
                <a:r>
                  <a:rPr lang="en-US" i="1" cap="all" dirty="0"/>
                  <a:t>20.6	Derivation of Sensitivity for Stock Options With Respective to Exercise Price </a:t>
                </a:r>
                <a:endParaRPr lang="en-US" i="1" cap="all" dirty="0" smtClean="0"/>
              </a:p>
              <a:p>
                <a:pPr>
                  <a:lnSpc>
                    <a:spcPct val="120000"/>
                  </a:lnSpc>
                  <a:spcBef>
                    <a:spcPts val="0"/>
                  </a:spcBef>
                </a:pPr>
                <a:r>
                  <a:rPr lang="en-US" i="1" cap="all" dirty="0" smtClean="0"/>
                  <a:t>20.7	Relationship </a:t>
                </a:r>
                <a:r>
                  <a:rPr lang="en-US" i="1" cap="all" dirty="0"/>
                  <a:t>between Delta, Theta, and Gamma</a:t>
                </a:r>
                <a:endParaRPr lang="en-US" dirty="0"/>
              </a:p>
              <a:p>
                <a:pPr>
                  <a:lnSpc>
                    <a:spcPct val="120000"/>
                  </a:lnSpc>
                  <a:spcBef>
                    <a:spcPts val="0"/>
                  </a:spcBef>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33400" y="1066800"/>
                <a:ext cx="8305800" cy="5562600"/>
              </a:xfrm>
              <a:blipFill rotWithShape="1">
                <a:blip r:embed="rId2"/>
                <a:stretch>
                  <a:fillRect l="-73" t="-548"/>
                </a:stretch>
              </a:blipFill>
            </p:spPr>
            <p:txBody>
              <a:bodyPr/>
              <a:lstStyle/>
              <a:p>
                <a:r>
                  <a:rPr lang="en-US">
                    <a:noFill/>
                  </a:rPr>
                  <a:t> </a:t>
                </a:r>
              </a:p>
            </p:txBody>
          </p:sp>
        </mc:Fallback>
      </mc:AlternateContent>
      <p:sp>
        <p:nvSpPr>
          <p:cNvPr id="4" name="Title 3"/>
          <p:cNvSpPr>
            <a:spLocks noGrp="1"/>
          </p:cNvSpPr>
          <p:nvPr>
            <p:ph type="title"/>
          </p:nvPr>
        </p:nvSpPr>
        <p:spPr>
          <a:xfrm>
            <a:off x="457200" y="381000"/>
            <a:ext cx="8229600" cy="639763"/>
          </a:xfrm>
        </p:spPr>
        <p:txBody>
          <a:bodyPr/>
          <a:lstStyle/>
          <a:p>
            <a:pPr algn="ctr"/>
            <a:r>
              <a:rPr lang="en-US" dirty="0" smtClean="0"/>
              <a:t>Outline</a:t>
            </a:r>
            <a:endParaRPr lang="en-US" dirty="0"/>
          </a:p>
        </p:txBody>
      </p:sp>
      <p:sp>
        <p:nvSpPr>
          <p:cNvPr id="3" name="Slide Number Placeholder 2"/>
          <p:cNvSpPr>
            <a:spLocks noGrp="1"/>
          </p:cNvSpPr>
          <p:nvPr>
            <p:ph type="sldNum" sz="quarter" idx="4"/>
          </p:nvPr>
        </p:nvSpPr>
        <p:spPr/>
        <p:txBody>
          <a:bodyPr/>
          <a:lstStyle/>
          <a:p>
            <a:fld id="{63E98819-4578-415F-810A-1B13636BD7A2}"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136749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5999"/>
          </a:xfrm>
        </p:spPr>
        <p:txBody>
          <a:bodyPr/>
          <a:lstStyle/>
          <a:p>
            <a:r>
              <a:rPr lang="en-US" dirty="0" smtClean="0"/>
              <a:t>The deviation of (20.14) is: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00422538"/>
              </p:ext>
            </p:extLst>
          </p:nvPr>
        </p:nvGraphicFramePr>
        <p:xfrm>
          <a:off x="457200" y="914400"/>
          <a:ext cx="8305800" cy="5410200"/>
        </p:xfrm>
        <a:graphic>
          <a:graphicData uri="http://schemas.openxmlformats.org/presentationml/2006/ole">
            <mc:AlternateContent xmlns:mc="http://schemas.openxmlformats.org/markup-compatibility/2006">
              <mc:Choice xmlns:v="urn:schemas-microsoft-com:vml" Requires="v">
                <p:oleObj spid="_x0000_s16395" name="Equation" r:id="rId3" imgW="6032160" imgH="4800600" progId="Equation.DSMT4">
                  <p:embed/>
                </p:oleObj>
              </mc:Choice>
              <mc:Fallback>
                <p:oleObj name="Equation" r:id="rId3" imgW="6032160" imgH="4800600" progId="Equation.DSMT4">
                  <p:embed/>
                  <p:pic>
                    <p:nvPicPr>
                      <p:cNvPr id="0" name="Object 1"/>
                      <p:cNvPicPr>
                        <a:picLocks noChangeAspect="1" noChangeArrowheads="1"/>
                      </p:cNvPicPr>
                      <p:nvPr/>
                    </p:nvPicPr>
                    <p:blipFill>
                      <a:blip r:embed="rId4"/>
                      <a:srcRect/>
                      <a:stretch>
                        <a:fillRect/>
                      </a:stretch>
                    </p:blipFill>
                    <p:spPr bwMode="auto">
                      <a:xfrm>
                        <a:off x="457200" y="914400"/>
                        <a:ext cx="8305800" cy="54102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121996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501869"/>
          </a:xfrm>
        </p:spPr>
        <p:txBody>
          <a:bodyPr/>
          <a:lstStyle/>
          <a:p>
            <a:r>
              <a:rPr lang="en-US" dirty="0"/>
              <a:t>For a European call option on a dividend-paying stock, theta can be shown as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16742668"/>
              </p:ext>
            </p:extLst>
          </p:nvPr>
        </p:nvGraphicFramePr>
        <p:xfrm>
          <a:off x="1295400" y="2035089"/>
          <a:ext cx="5715000" cy="806622"/>
        </p:xfrm>
        <a:graphic>
          <a:graphicData uri="http://schemas.openxmlformats.org/presentationml/2006/ole">
            <mc:AlternateContent xmlns:mc="http://schemas.openxmlformats.org/markup-compatibility/2006">
              <mc:Choice xmlns:v="urn:schemas-microsoft-com:vml" Requires="v">
                <p:oleObj spid="_x0000_s17418" name="Equation" r:id="rId3" imgW="3175000" imgH="444500" progId="Equation.DSMT4">
                  <p:embed/>
                </p:oleObj>
              </mc:Choice>
              <mc:Fallback>
                <p:oleObj name="Equation" r:id="rId3" imgW="31750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35089"/>
                        <a:ext cx="5715000" cy="806622"/>
                      </a:xfrm>
                      <a:prstGeom prst="rect">
                        <a:avLst/>
                      </a:prstGeom>
                      <a:noFill/>
                    </p:spPr>
                  </p:pic>
                </p:oleObj>
              </mc:Fallback>
            </mc:AlternateContent>
          </a:graphicData>
        </a:graphic>
      </p:graphicFrame>
      <p:sp>
        <p:nvSpPr>
          <p:cNvPr id="6" name="TextBox 5"/>
          <p:cNvSpPr txBox="1"/>
          <p:nvPr/>
        </p:nvSpPr>
        <p:spPr>
          <a:xfrm>
            <a:off x="7010400" y="2819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361549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1"/>
            <a:ext cx="8305800" cy="457199"/>
          </a:xfrm>
        </p:spPr>
        <p:txBody>
          <a:bodyPr>
            <a:normAutofit/>
          </a:bodyPr>
          <a:lstStyle/>
          <a:p>
            <a:r>
              <a:rPr lang="en-US" dirty="0"/>
              <a:t>The derivation of (20.15) </a:t>
            </a:r>
            <a:r>
              <a:rPr lang="en-US" dirty="0" smtClean="0"/>
              <a:t>is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2948084"/>
              </p:ext>
            </p:extLst>
          </p:nvPr>
        </p:nvGraphicFramePr>
        <p:xfrm>
          <a:off x="552450" y="762000"/>
          <a:ext cx="8134350" cy="5715000"/>
        </p:xfrm>
        <a:graphic>
          <a:graphicData uri="http://schemas.openxmlformats.org/presentationml/2006/ole">
            <mc:AlternateContent xmlns:mc="http://schemas.openxmlformats.org/markup-compatibility/2006">
              <mc:Choice xmlns:v="urn:schemas-microsoft-com:vml" Requires="v">
                <p:oleObj spid="_x0000_s18442" name="Equation" r:id="rId3" imgW="5676900" imgH="5664200" progId="Equation.DSMT4">
                  <p:embed/>
                </p:oleObj>
              </mc:Choice>
              <mc:Fallback>
                <p:oleObj name="Equation" r:id="rId3" imgW="5676900" imgH="5664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762000"/>
                        <a:ext cx="8134350" cy="57150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335533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676400"/>
            <a:ext cx="8305800" cy="1981200"/>
          </a:xfrm>
        </p:spPr>
        <p:txBody>
          <a:bodyPr/>
          <a:lstStyle/>
          <a:p>
            <a:r>
              <a:rPr lang="en-US" dirty="0"/>
              <a:t>For a European call option on a dividend-paying stock, theta can be shown 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58511505"/>
              </p:ext>
            </p:extLst>
          </p:nvPr>
        </p:nvGraphicFramePr>
        <p:xfrm>
          <a:off x="1752600" y="2362200"/>
          <a:ext cx="5019472" cy="685800"/>
        </p:xfrm>
        <a:graphic>
          <a:graphicData uri="http://schemas.openxmlformats.org/presentationml/2006/ole">
            <mc:AlternateContent xmlns:mc="http://schemas.openxmlformats.org/markup-compatibility/2006">
              <mc:Choice xmlns:v="urn:schemas-microsoft-com:vml" Requires="v">
                <p:oleObj spid="_x0000_s19467" name="Equation" r:id="rId3" imgW="3289300" imgH="444500" progId="Equation.DSMT4">
                  <p:embed/>
                </p:oleObj>
              </mc:Choice>
              <mc:Fallback>
                <p:oleObj name="Equation" r:id="rId3" imgW="32893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5019472" cy="685800"/>
                      </a:xfrm>
                      <a:prstGeom prst="rect">
                        <a:avLst/>
                      </a:prstGeom>
                      <a:noFill/>
                    </p:spPr>
                  </p:pic>
                </p:oleObj>
              </mc:Fallback>
            </mc:AlternateContent>
          </a:graphicData>
        </a:graphic>
      </p:graphicFrame>
      <p:sp>
        <p:nvSpPr>
          <p:cNvPr id="6" name="TextBox 5"/>
          <p:cNvSpPr txBox="1"/>
          <p:nvPr/>
        </p:nvSpPr>
        <p:spPr>
          <a:xfrm>
            <a:off x="7162800" y="2667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.16)</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272976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381000"/>
                <a:ext cx="8839200" cy="6095999"/>
              </a:xfrm>
            </p:spPr>
            <p:txBody>
              <a:bodyPr>
                <a:normAutofit fontScale="62500" lnSpcReduction="20000"/>
              </a:bodyPr>
              <a:lstStyle/>
              <a:p>
                <a:r>
                  <a:rPr lang="en-US" dirty="0"/>
                  <a:t>The derivation of (20.16) </a:t>
                </a:r>
                <a:r>
                  <a:rPr lang="en-US" dirty="0" smtClean="0"/>
                  <a:t>is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a:rPr>
                          </m:ctrlPr>
                        </m:mPr>
                        <m:mr>
                          <m:e>
                            <m:r>
                              <a:rPr lang="en-US" i="1">
                                <a:latin typeface="Cambria Math"/>
                              </a:rPr>
                              <m:t>𝛩</m:t>
                            </m:r>
                            <m:r>
                              <a:rPr lang="en-US">
                                <a:latin typeface="Cambria Math"/>
                              </a:rPr>
                              <m:t>=−</m:t>
                            </m:r>
                            <m:f>
                              <m:fPr>
                                <m:ctrlPr>
                                  <a:rPr lang="en-US" i="1">
                                    <a:latin typeface="Cambria Math"/>
                                  </a:rPr>
                                </m:ctrlPr>
                              </m:fPr>
                              <m:num>
                                <m:r>
                                  <a:rPr lang="en-US">
                                    <a:latin typeface="Cambria Math"/>
                                  </a:rPr>
                                  <m:t>𝜕</m:t>
                                </m:r>
                                <m:sSub>
                                  <m:sSubPr>
                                    <m:ctrlPr>
                                      <a:rPr lang="en-US" i="1">
                                        <a:latin typeface="Cambria Math"/>
                                      </a:rPr>
                                    </m:ctrlPr>
                                  </m:sSubPr>
                                  <m:e>
                                    <m:r>
                                      <a:rPr lang="en-US" i="1">
                                        <a:latin typeface="Cambria Math"/>
                                      </a:rPr>
                                      <m:t>𝑃</m:t>
                                    </m:r>
                                  </m:e>
                                  <m:sub>
                                    <m:r>
                                      <a:rPr lang="en-US" i="1">
                                        <a:latin typeface="Cambria Math"/>
                                      </a:rPr>
                                      <m:t>𝑡</m:t>
                                    </m:r>
                                  </m:sub>
                                </m:sSub>
                              </m:num>
                              <m:den>
                                <m:r>
                                  <a:rPr lang="en-US">
                                    <a:latin typeface="Cambria Math"/>
                                  </a:rPr>
                                  <m:t>𝜕</m:t>
                                </m:r>
                                <m:r>
                                  <a:rPr lang="en-US" i="1">
                                    <a:latin typeface="Cambria Math"/>
                                  </a:rPr>
                                  <m:t>𝜏</m:t>
                                </m:r>
                              </m:den>
                            </m:f>
                            <m:r>
                              <a:rPr lang="en-US">
                                <a:latin typeface="Cambria Math"/>
                              </a:rPr>
                              <m:t>=−</m:t>
                            </m:r>
                            <m:d>
                              <m:dPr>
                                <m:ctrlPr>
                                  <a:rPr lang="en-US" i="1">
                                    <a:latin typeface="Cambria Math"/>
                                  </a:rPr>
                                </m:ctrlPr>
                              </m:dPr>
                              <m:e>
                                <m:r>
                                  <a:rPr lang="en-US">
                                    <a:latin typeface="Cambria Math"/>
                                  </a:rPr>
                                  <m:t>−</m:t>
                                </m:r>
                                <m:r>
                                  <a:rPr lang="en-US" i="1">
                                    <a:latin typeface="Cambria Math"/>
                                  </a:rPr>
                                  <m:t>𝑟</m:t>
                                </m:r>
                              </m:e>
                            </m:d>
                            <m:r>
                              <a:rPr lang="en-US">
                                <a:latin typeface="Cambria Math"/>
                              </a:rPr>
                              <m:t>⋅</m:t>
                            </m:r>
                            <m:r>
                              <a:rPr lang="en-US" i="1">
                                <a:latin typeface="Cambria Math"/>
                              </a:rPr>
                              <m:t>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r>
                              <a:rPr lang="en-US" i="1">
                                <a:latin typeface="Cambria Math"/>
                              </a:rPr>
                              <m:t>𝑋</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f>
                              <m:fPr>
                                <m:ctrlPr>
                                  <a:rPr lang="en-US" i="1">
                                    <a:latin typeface="Cambria Math"/>
                                  </a:rPr>
                                </m:ctrlPr>
                              </m:fPr>
                              <m:num>
                                <m:d>
                                  <m:dPr>
                                    <m:begChr m:val=""/>
                                    <m:ctrlPr>
                                      <a:rPr lang="en-US" i="1">
                                        <a:latin typeface="Cambria Math"/>
                                      </a:rPr>
                                    </m:ctrlPr>
                                  </m:dPr>
                                  <m:e>
                                    <m:r>
                                      <a:rPr lang="en-US">
                                        <a:latin typeface="Cambria Math"/>
                                      </a:rPr>
                                      <m:t>𝜕</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e>
                                </m:d>
                              </m:num>
                              <m:den>
                                <m:r>
                                  <a:rPr lang="en-US">
                                    <a:latin typeface="Cambria Math"/>
                                  </a:rPr>
                                  <m:t>𝜕</m:t>
                                </m:r>
                                <m:r>
                                  <a:rPr lang="en-US" i="1">
                                    <a:latin typeface="Cambria Math"/>
                                  </a:rPr>
                                  <m:t>𝜏</m:t>
                                </m:r>
                              </m:den>
                            </m:f>
                            <m:r>
                              <a:rPr lang="en-US">
                                <a:latin typeface="Cambria Math"/>
                              </a:rPr>
                              <m:t>+(−</m:t>
                            </m:r>
                            <m:r>
                              <a:rPr lang="en-US" i="1">
                                <a:latin typeface="Cambria Math"/>
                              </a:rPr>
                              <m:t>𝑞</m:t>
                            </m:r>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f>
                              <m:fPr>
                                <m:ctrlPr>
                                  <a:rPr lang="en-US" i="1">
                                    <a:latin typeface="Cambria Math"/>
                                  </a:rPr>
                                </m:ctrlPr>
                              </m:fPr>
                              <m:num>
                                <m:d>
                                  <m:dPr>
                                    <m:begChr m:val=""/>
                                    <m:ctrlPr>
                                      <a:rPr lang="en-US" i="1">
                                        <a:latin typeface="Cambria Math"/>
                                      </a:rPr>
                                    </m:ctrlPr>
                                  </m:dPr>
                                  <m:e>
                                    <m:r>
                                      <a:rPr lang="en-US">
                                        <a:latin typeface="Cambria Math"/>
                                      </a:rPr>
                                      <m:t>𝜕</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e>
                                </m:d>
                              </m:num>
                              <m:den>
                                <m:r>
                                  <a:rPr lang="en-US">
                                    <a:latin typeface="Cambria Math"/>
                                  </a:rPr>
                                  <m:t>𝜕</m:t>
                                </m:r>
                                <m:r>
                                  <a:rPr lang="en-US" i="1">
                                    <a:latin typeface="Cambria Math"/>
                                  </a:rPr>
                                  <m:t>𝜏</m:t>
                                </m:r>
                              </m:den>
                            </m:f>
                          </m:e>
                        </m:mr>
                        <m:mr>
                          <m:e>
                            <m:r>
                              <a:rPr lang="en-US">
                                <a:latin typeface="Cambria Math"/>
                              </a:rPr>
                              <m:t>=</m:t>
                            </m:r>
                            <m:r>
                              <a:rPr lang="en-US" i="1">
                                <a:latin typeface="Cambria Math"/>
                              </a:rPr>
                              <m:t>𝑟𝑋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r>
                              <a:rPr lang="en-US" i="1">
                                <a:latin typeface="Cambria Math"/>
                              </a:rPr>
                              <m:t>𝑋</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f>
                              <m:fPr>
                                <m:ctrlPr>
                                  <a:rPr lang="en-US" i="1">
                                    <a:latin typeface="Cambria Math"/>
                                  </a:rPr>
                                </m:ctrlPr>
                              </m:fPr>
                              <m:num>
                                <m:d>
                                  <m:dPr>
                                    <m:begChr m:val=""/>
                                    <m:ctrlPr>
                                      <a:rPr lang="en-US" i="1">
                                        <a:latin typeface="Cambria Math"/>
                                      </a:rPr>
                                    </m:ctrlPr>
                                  </m:dPr>
                                  <m:e>
                                    <m:r>
                                      <a:rPr lang="en-US">
                                        <a:latin typeface="Cambria Math"/>
                                      </a:rPr>
                                      <m:t>𝜕</m:t>
                                    </m:r>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e>
                                </m:d>
                              </m:num>
                              <m:den>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den>
                            </m:f>
                            <m:f>
                              <m:fPr>
                                <m:ctrlPr>
                                  <a:rPr lang="en-US" i="1">
                                    <a:latin typeface="Cambria Math"/>
                                  </a:rPr>
                                </m:ctrlPr>
                              </m:fPr>
                              <m:num>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num>
                              <m:den>
                                <m:r>
                                  <a:rPr lang="en-US">
                                    <a:latin typeface="Cambria Math"/>
                                  </a:rPr>
                                  <m:t>𝜕</m:t>
                                </m:r>
                                <m:r>
                                  <a:rPr lang="en-US" i="1">
                                    <a:latin typeface="Cambria Math"/>
                                  </a:rPr>
                                  <m:t>𝜏</m:t>
                                </m:r>
                              </m:den>
                            </m:f>
                            <m:r>
                              <a:rPr lang="en-US">
                                <a:latin typeface="Cambria Math"/>
                              </a:rPr>
                              <m:t>−</m:t>
                            </m:r>
                            <m:r>
                              <a:rPr lang="en-US" i="1">
                                <a:latin typeface="Cambria Math"/>
                              </a:rPr>
                              <m:t>𝑞</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f>
                              <m:fPr>
                                <m:ctrlPr>
                                  <a:rPr lang="en-US" i="1">
                                    <a:latin typeface="Cambria Math"/>
                                  </a:rPr>
                                </m:ctrlPr>
                              </m:fPr>
                              <m:num>
                                <m:d>
                                  <m:dPr>
                                    <m:begChr m:val=""/>
                                    <m:ctrlPr>
                                      <a:rPr lang="en-US" i="1">
                                        <a:latin typeface="Cambria Math"/>
                                      </a:rPr>
                                    </m:ctrlPr>
                                  </m:dPr>
                                  <m:e>
                                    <m:r>
                                      <a:rPr lang="en-US">
                                        <a:latin typeface="Cambria Math"/>
                                      </a:rPr>
                                      <m:t>𝜕</m:t>
                                    </m:r>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e>
                                </m:d>
                              </m:num>
                              <m:den>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den>
                            </m:f>
                            <m:f>
                              <m:fPr>
                                <m:ctrlPr>
                                  <a:rPr lang="en-US" i="1">
                                    <a:latin typeface="Cambria Math"/>
                                  </a:rPr>
                                </m:ctrlPr>
                              </m:fPr>
                              <m:num>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num>
                              <m:den>
                                <m:r>
                                  <a:rPr lang="en-US">
                                    <a:latin typeface="Cambria Math"/>
                                  </a:rPr>
                                  <m:t>𝜕</m:t>
                                </m:r>
                                <m:r>
                                  <a:rPr lang="en-US" i="1">
                                    <a:latin typeface="Cambria Math"/>
                                  </a:rPr>
                                  <m:t>𝜏</m:t>
                                </m:r>
                              </m:den>
                            </m:f>
                          </m:e>
                        </m:mr>
                        <m:mr>
                          <m:e>
                            <m:r>
                              <a:rPr lang="en-US">
                                <a:latin typeface="Cambria Math"/>
                              </a:rPr>
                              <m:t>=</m:t>
                            </m:r>
                            <m:r>
                              <a:rPr lang="en-US" i="1">
                                <a:latin typeface="Cambria Math"/>
                              </a:rPr>
                              <m:t>𝑟𝑋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r>
                              <a:rPr lang="en-US" i="1">
                                <a:latin typeface="Cambria Math"/>
                              </a:rPr>
                              <m:t>𝑋</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a:latin typeface="Cambria Math"/>
                              </a:rPr>
                              <m:t>⋅</m:t>
                            </m:r>
                            <m:d>
                              <m:dPr>
                                <m:ctrlPr>
                                  <a:rPr lang="en-US" i="1">
                                    <a:latin typeface="Cambria Math"/>
                                  </a:rPr>
                                </m:ctrlPr>
                              </m:dPr>
                              <m:e>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num>
                                  <m:den>
                                    <m:r>
                                      <a:rPr lang="en-US" i="1">
                                        <a:latin typeface="Cambria Math"/>
                                      </a:rPr>
                                      <m:t>𝑋</m:t>
                                    </m:r>
                                  </m:den>
                                </m:f>
                                <m:r>
                                  <a:rPr lang="en-US">
                                    <a:latin typeface="Cambria Math"/>
                                  </a:rPr>
                                  <m:t>⋅</m:t>
                                </m:r>
                                <m:sSup>
                                  <m:sSupPr>
                                    <m:ctrlPr>
                                      <a:rPr lang="en-US" i="1">
                                        <a:latin typeface="Cambria Math"/>
                                      </a:rPr>
                                    </m:ctrlPr>
                                  </m:sSupPr>
                                  <m:e>
                                    <m:r>
                                      <a:rPr lang="en-US" i="1">
                                        <a:latin typeface="Cambria Math"/>
                                      </a:rPr>
                                      <m:t>𝑒</m:t>
                                    </m:r>
                                  </m:e>
                                  <m:sup>
                                    <m:d>
                                      <m:dPr>
                                        <m:endChr m:val=""/>
                                        <m:ctrlPr>
                                          <a:rPr lang="en-US" i="1">
                                            <a:latin typeface="Cambria Math"/>
                                          </a:rPr>
                                        </m:ctrlPr>
                                      </m:dPr>
                                      <m:e>
                                        <m:r>
                                          <a:rPr lang="en-US" i="1">
                                            <a:latin typeface="Cambria Math"/>
                                          </a:rPr>
                                          <m:t>𝑟</m:t>
                                        </m:r>
                                        <m:r>
                                          <a:rPr lang="en-US">
                                            <a:latin typeface="Cambria Math"/>
                                          </a:rPr>
                                          <m:t>−</m:t>
                                        </m:r>
                                        <m:r>
                                          <a:rPr lang="en-US" i="1">
                                            <a:latin typeface="Cambria Math"/>
                                          </a:rPr>
                                          <m:t>𝑞</m:t>
                                        </m:r>
                                        <m:r>
                                          <a:rPr lang="en-US">
                                            <a:latin typeface="Cambria Math"/>
                                          </a:rPr>
                                          <m:t>)</m:t>
                                        </m:r>
                                        <m:r>
                                          <a:rPr lang="en-US" i="1">
                                            <a:latin typeface="Cambria Math"/>
                                          </a:rPr>
                                          <m:t>𝜏</m:t>
                                        </m:r>
                                      </m:e>
                                    </m:d>
                                  </m:sup>
                                </m:sSup>
                              </m:e>
                            </m:d>
                            <m:r>
                              <a:rPr lang="en-US">
                                <a:latin typeface="Cambria Math"/>
                              </a:rPr>
                              <m:t>⋅</m:t>
                            </m:r>
                            <m:d>
                              <m:dPr>
                                <m:ctrlPr>
                                  <a:rPr lang="en-US" i="1">
                                    <a:latin typeface="Cambria Math"/>
                                  </a:rPr>
                                </m:ctrlPr>
                              </m:dPr>
                              <m:e>
                                <m:f>
                                  <m:fPr>
                                    <m:ctrlPr>
                                      <a:rPr lang="en-US" i="1">
                                        <a:latin typeface="Cambria Math"/>
                                      </a:rPr>
                                    </m:ctrlPr>
                                  </m:fPr>
                                  <m:num>
                                    <m:r>
                                      <a:rPr lang="en-US" i="1">
                                        <a:latin typeface="Cambria Math"/>
                                      </a:rPr>
                                      <m:t>𝑟</m:t>
                                    </m:r>
                                    <m:r>
                                      <a:rPr lang="en-US">
                                        <a:latin typeface="Cambria Math"/>
                                      </a:rPr>
                                      <m:t>−</m:t>
                                    </m:r>
                                    <m:r>
                                      <a:rPr lang="en-US" i="1">
                                        <a:latin typeface="Cambria Math"/>
                                      </a:rPr>
                                      <m:t>𝑞</m:t>
                                    </m:r>
                                  </m:num>
                                  <m:den>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r>
                                  <a:rPr lang="en-US">
                                    <a:latin typeface="Cambria Math"/>
                                  </a:rPr>
                                  <m:t>−</m:t>
                                </m:r>
                                <m:f>
                                  <m:fPr>
                                    <m:ctrlPr>
                                      <a:rPr lang="en-US" i="1">
                                        <a:latin typeface="Cambria Math"/>
                                      </a:rPr>
                                    </m:ctrlPr>
                                  </m:fPr>
                                  <m:num>
                                    <m:r>
                                      <m:rPr>
                                        <m:sty m:val="p"/>
                                      </m:rPr>
                                      <a:rPr lang="en-US">
                                        <a:latin typeface="Cambria Math"/>
                                      </a:rPr>
                                      <m:t>ln</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𝑠</m:t>
                                                </m:r>
                                              </m:e>
                                              <m:sub>
                                                <m:r>
                                                  <a:rPr lang="en-US" i="1">
                                                    <a:latin typeface="Cambria Math"/>
                                                  </a:rPr>
                                                  <m:t>𝑡</m:t>
                                                </m:r>
                                              </m:sub>
                                            </m:sSub>
                                          </m:num>
                                          <m:den>
                                            <m:r>
                                              <a:rPr lang="en-US" i="1">
                                                <a:latin typeface="Cambria Math"/>
                                              </a:rPr>
                                              <m:t>𝑋</m:t>
                                            </m:r>
                                          </m:den>
                                        </m:f>
                                      </m:e>
                                    </m:d>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den>
                                </m:f>
                                <m:r>
                                  <a:rPr lang="en-US">
                                    <a:latin typeface="Cambria Math"/>
                                  </a:rPr>
                                  <m:t>−</m:t>
                                </m:r>
                                <m:f>
                                  <m:fPr>
                                    <m:ctrlPr>
                                      <a:rPr lang="en-US" i="1">
                                        <a:latin typeface="Cambria Math"/>
                                      </a:rPr>
                                    </m:ctrlPr>
                                  </m:fPr>
                                  <m:num>
                                    <m:r>
                                      <a:rPr lang="en-US" i="1">
                                        <a:latin typeface="Cambria Math"/>
                                      </a:rPr>
                                      <m:t>𝑟</m:t>
                                    </m:r>
                                    <m:r>
                                      <a:rPr lang="en-US">
                                        <a:latin typeface="Cambria Math"/>
                                      </a:rPr>
                                      <m:t>−</m:t>
                                    </m:r>
                                    <m:r>
                                      <a:rPr lang="en-US" i="1">
                                        <a:latin typeface="Cambria Math"/>
                                      </a:rPr>
                                      <m:t>𝑞</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e>
                            </m:d>
                          </m:e>
                        </m:mr>
                        <m:mr>
                          <m:e>
                            <m:r>
                              <a:rPr lang="en-US">
                                <a:latin typeface="Cambria Math"/>
                              </a:rPr>
                              <m:t>−</m:t>
                            </m:r>
                            <m:r>
                              <a:rPr lang="en-US" i="1">
                                <a:latin typeface="Cambria Math"/>
                              </a:rPr>
                              <m:t>𝑞</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r>
                                      <a:rPr lang="en-US" i="1">
                                        <a:latin typeface="Cambria Math"/>
                                      </a:rPr>
                                      <m:t>𝑟</m:t>
                                    </m:r>
                                    <m:r>
                                      <a:rPr lang="en-US">
                                        <a:latin typeface="Cambria Math"/>
                                      </a:rPr>
                                      <m:t>−</m:t>
                                    </m:r>
                                    <m:r>
                                      <a:rPr lang="en-US" i="1">
                                        <a:latin typeface="Cambria Math"/>
                                      </a:rPr>
                                      <m:t>𝑞</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r>
                                  <a:rPr lang="en-US">
                                    <a:latin typeface="Cambria Math"/>
                                  </a:rPr>
                                  <m:t>−</m:t>
                                </m:r>
                                <m:f>
                                  <m:fPr>
                                    <m:ctrlPr>
                                      <a:rPr lang="en-US" i="1">
                                        <a:latin typeface="Cambria Math"/>
                                      </a:rPr>
                                    </m:ctrlPr>
                                  </m:fPr>
                                  <m:num>
                                    <m:r>
                                      <m:rPr>
                                        <m:sty m:val="p"/>
                                      </m:rPr>
                                      <a:rPr lang="en-US">
                                        <a:latin typeface="Cambria Math"/>
                                      </a:rPr>
                                      <m:t>ln</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𝑠</m:t>
                                                </m:r>
                                              </m:e>
                                              <m:sub>
                                                <m:r>
                                                  <a:rPr lang="en-US" i="1">
                                                    <a:latin typeface="Cambria Math"/>
                                                  </a:rPr>
                                                  <m:t>𝑡</m:t>
                                                </m:r>
                                              </m:sub>
                                            </m:sSub>
                                          </m:num>
                                          <m:den>
                                            <m:r>
                                              <a:rPr lang="en-US" i="1">
                                                <a:latin typeface="Cambria Math"/>
                                              </a:rPr>
                                              <m:t>𝑋</m:t>
                                            </m:r>
                                          </m:den>
                                        </m:f>
                                      </m:e>
                                    </m:d>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den>
                                </m:f>
                                <m:r>
                                  <a:rPr lang="en-US">
                                    <a:latin typeface="Cambria Math"/>
                                  </a:rPr>
                                  <m:t>−</m:t>
                                </m:r>
                                <m:f>
                                  <m:fPr>
                                    <m:ctrlPr>
                                      <a:rPr lang="en-US" i="1">
                                        <a:latin typeface="Cambria Math"/>
                                      </a:rPr>
                                    </m:ctrlPr>
                                  </m:fPr>
                                  <m:num>
                                    <m:r>
                                      <a:rPr lang="en-US" i="1">
                                        <a:latin typeface="Cambria Math"/>
                                      </a:rPr>
                                      <m:t>𝑟</m:t>
                                    </m:r>
                                    <m:r>
                                      <a:rPr lang="en-US">
                                        <a:latin typeface="Cambria Math"/>
                                      </a:rPr>
                                      <m:t>−</m:t>
                                    </m:r>
                                    <m:r>
                                      <a:rPr lang="en-US" i="1">
                                        <a:latin typeface="Cambria Math"/>
                                      </a:rPr>
                                      <m:t>𝑞</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e>
                            </m:d>
                          </m:e>
                        </m:mr>
                        <m:mr>
                          <m:e>
                            <m:r>
                              <a:rPr lang="en-US">
                                <a:latin typeface="Cambria Math"/>
                              </a:rPr>
                              <m:t>=</m:t>
                            </m:r>
                            <m:r>
                              <a:rPr lang="en-US" i="1">
                                <a:latin typeface="Cambria Math"/>
                              </a:rPr>
                              <m:t>𝑟𝑋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r>
                                      <a:rPr lang="en-US" i="1">
                                        <a:latin typeface="Cambria Math"/>
                                      </a:rPr>
                                      <m:t>𝑟</m:t>
                                    </m:r>
                                    <m:r>
                                      <a:rPr lang="en-US">
                                        <a:latin typeface="Cambria Math"/>
                                      </a:rPr>
                                      <m:t>−</m:t>
                                    </m:r>
                                    <m:r>
                                      <a:rPr lang="en-US" i="1">
                                        <a:latin typeface="Cambria Math"/>
                                      </a:rPr>
                                      <m:t>𝑞</m:t>
                                    </m:r>
                                  </m:num>
                                  <m:den>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r>
                                  <a:rPr lang="en-US">
                                    <a:latin typeface="Cambria Math"/>
                                  </a:rPr>
                                  <m:t>−</m:t>
                                </m:r>
                                <m:f>
                                  <m:fPr>
                                    <m:ctrlPr>
                                      <a:rPr lang="en-US" i="1">
                                        <a:latin typeface="Cambria Math"/>
                                      </a:rPr>
                                    </m:ctrlPr>
                                  </m:fPr>
                                  <m:num>
                                    <m:r>
                                      <m:rPr>
                                        <m:sty m:val="p"/>
                                      </m:rPr>
                                      <a:rPr lang="en-US">
                                        <a:latin typeface="Cambria Math"/>
                                      </a:rPr>
                                      <m:t>ln</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𝑠</m:t>
                                                </m:r>
                                              </m:e>
                                              <m:sub>
                                                <m:r>
                                                  <a:rPr lang="en-US" i="1">
                                                    <a:latin typeface="Cambria Math"/>
                                                  </a:rPr>
                                                  <m:t>𝑡</m:t>
                                                </m:r>
                                              </m:sub>
                                            </m:sSub>
                                          </m:num>
                                          <m:den>
                                            <m:r>
                                              <a:rPr lang="en-US" i="1">
                                                <a:latin typeface="Cambria Math"/>
                                              </a:rPr>
                                              <m:t>𝑋</m:t>
                                            </m:r>
                                          </m:den>
                                        </m:f>
                                      </m:e>
                                    </m:d>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den>
                                </m:f>
                                <m:r>
                                  <a:rPr lang="en-US">
                                    <a:latin typeface="Cambria Math"/>
                                  </a:rPr>
                                  <m:t>−</m:t>
                                </m:r>
                                <m:f>
                                  <m:fPr>
                                    <m:ctrlPr>
                                      <a:rPr lang="en-US" i="1">
                                        <a:latin typeface="Cambria Math"/>
                                      </a:rPr>
                                    </m:ctrlPr>
                                  </m:fPr>
                                  <m:num>
                                    <m:r>
                                      <a:rPr lang="en-US" i="1">
                                        <a:latin typeface="Cambria Math"/>
                                      </a:rPr>
                                      <m:t>𝑟</m:t>
                                    </m:r>
                                    <m:r>
                                      <a:rPr lang="en-US">
                                        <a:latin typeface="Cambria Math"/>
                                      </a:rPr>
                                      <m:t>−</m:t>
                                    </m:r>
                                    <m:r>
                                      <a:rPr lang="en-US" i="1">
                                        <a:latin typeface="Cambria Math"/>
                                      </a:rPr>
                                      <m:t>𝑞</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e>
                            </m:d>
                          </m:e>
                        </m:mr>
                        <m:mr>
                          <m:e>
                            <m:r>
                              <a:rPr lang="en-US">
                                <a:latin typeface="Cambria Math"/>
                              </a:rPr>
                              <m:t>−</m:t>
                            </m:r>
                            <m:r>
                              <a:rPr lang="en-US" i="1">
                                <a:latin typeface="Cambria Math"/>
                              </a:rPr>
                              <m:t>𝑞</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r>
                                      <a:rPr lang="en-US" i="1">
                                        <a:latin typeface="Cambria Math"/>
                                      </a:rPr>
                                      <m:t>𝑟</m:t>
                                    </m:r>
                                    <m:r>
                                      <a:rPr lang="en-US">
                                        <a:latin typeface="Cambria Math"/>
                                      </a:rPr>
                                      <m:t>−</m:t>
                                    </m:r>
                                    <m:r>
                                      <a:rPr lang="en-US" i="1">
                                        <a:latin typeface="Cambria Math"/>
                                      </a:rPr>
                                      <m:t>𝑞</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r>
                                  <a:rPr lang="en-US">
                                    <a:latin typeface="Cambria Math"/>
                                  </a:rPr>
                                  <m:t>−</m:t>
                                </m:r>
                                <m:f>
                                  <m:fPr>
                                    <m:ctrlPr>
                                      <a:rPr lang="en-US" i="1">
                                        <a:latin typeface="Cambria Math"/>
                                      </a:rPr>
                                    </m:ctrlPr>
                                  </m:fPr>
                                  <m:num>
                                    <m:r>
                                      <m:rPr>
                                        <m:sty m:val="p"/>
                                      </m:rPr>
                                      <a:rPr lang="en-US">
                                        <a:latin typeface="Cambria Math"/>
                                      </a:rPr>
                                      <m:t>ln</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𝑠</m:t>
                                                </m:r>
                                              </m:e>
                                              <m:sub>
                                                <m:r>
                                                  <a:rPr lang="en-US" i="1">
                                                    <a:latin typeface="Cambria Math"/>
                                                  </a:rPr>
                                                  <m:t>𝑡</m:t>
                                                </m:r>
                                              </m:sub>
                                            </m:sSub>
                                          </m:num>
                                          <m:den>
                                            <m:r>
                                              <a:rPr lang="en-US" i="1">
                                                <a:latin typeface="Cambria Math"/>
                                              </a:rPr>
                                              <m:t>𝑋</m:t>
                                            </m:r>
                                          </m:den>
                                        </m:f>
                                      </m:e>
                                    </m:d>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den>
                                </m:f>
                                <m:r>
                                  <a:rPr lang="en-US">
                                    <a:latin typeface="Cambria Math"/>
                                  </a:rPr>
                                  <m:t>−</m:t>
                                </m:r>
                                <m:f>
                                  <m:fPr>
                                    <m:ctrlPr>
                                      <a:rPr lang="en-US" i="1">
                                        <a:latin typeface="Cambria Math"/>
                                      </a:rPr>
                                    </m:ctrlPr>
                                  </m:fPr>
                                  <m:num>
                                    <m:r>
                                      <a:rPr lang="en-US" i="1">
                                        <a:latin typeface="Cambria Math"/>
                                      </a:rPr>
                                      <m:t>𝑟</m:t>
                                    </m:r>
                                    <m:r>
                                      <a:rPr lang="en-US">
                                        <a:latin typeface="Cambria Math"/>
                                      </a:rPr>
                                      <m:t>−</m:t>
                                    </m:r>
                                    <m:r>
                                      <a:rPr lang="en-US" i="1">
                                        <a:latin typeface="Cambria Math"/>
                                      </a:rPr>
                                      <m:t>𝑞</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r>
                                      <a:rPr lang="en-US">
                                        <a:latin typeface="Cambria Math"/>
                                      </a:rPr>
                                      <m:t>2</m:t>
                                    </m:r>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e>
                            </m:d>
                          </m:e>
                        </m:mr>
                        <m:mr>
                          <m:e>
                            <m:r>
                              <a:rPr lang="en-US">
                                <a:latin typeface="Cambria Math"/>
                              </a:rPr>
                              <m:t>=</m:t>
                            </m:r>
                            <m:r>
                              <a:rPr lang="en-US" i="1">
                                <a:latin typeface="Cambria Math"/>
                              </a:rPr>
                              <m:t>𝑟𝑋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r>
                              <a:rPr lang="en-US" i="1">
                                <a:latin typeface="Cambria Math"/>
                              </a:rPr>
                              <m:t>𝑞</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num>
                                  <m:den>
                                    <m:sSub>
                                      <m:sSubPr>
                                        <m:ctrlPr>
                                          <a:rPr lang="en-US" i="1">
                                            <a:latin typeface="Cambria Math"/>
                                          </a:rPr>
                                        </m:ctrlPr>
                                      </m:sSubPr>
                                      <m:e>
                                        <m:r>
                                          <a:rPr lang="en-US" i="1">
                                            <a:latin typeface="Cambria Math"/>
                                          </a:rPr>
                                          <m:t>𝜎</m:t>
                                        </m:r>
                                      </m:e>
                                      <m:sub>
                                        <m:r>
                                          <a:rPr lang="en-US" i="1">
                                            <a:latin typeface="Cambria Math"/>
                                          </a:rPr>
                                          <m:t>𝑠</m:t>
                                        </m:r>
                                      </m:sub>
                                    </m:sSub>
                                    <m:rad>
                                      <m:radPr>
                                        <m:degHide m:val="on"/>
                                        <m:ctrlPr>
                                          <a:rPr lang="en-US" i="1">
                                            <a:latin typeface="Cambria Math"/>
                                          </a:rPr>
                                        </m:ctrlPr>
                                      </m:radPr>
                                      <m:deg/>
                                      <m:e>
                                        <m:r>
                                          <a:rPr lang="en-US" i="1">
                                            <a:latin typeface="Cambria Math"/>
                                          </a:rPr>
                                          <m:t>𝜏</m:t>
                                        </m:r>
                                      </m:e>
                                    </m:rad>
                                  </m:den>
                                </m:f>
                              </m:e>
                            </m:d>
                          </m:e>
                        </m:mr>
                        <m:mr>
                          <m:e>
                            <m:d>
                              <m:dPr>
                                <m:begChr m:val=""/>
                                <m:ctrlPr>
                                  <a:rPr lang="en-US" i="1">
                                    <a:latin typeface="Cambria Math"/>
                                  </a:rPr>
                                </m:ctrlPr>
                              </m:dPr>
                              <m:e>
                                <m:r>
                                  <a:rPr lang="en-US">
                                    <a:latin typeface="Cambria Math"/>
                                  </a:rPr>
                                  <m:t>=</m:t>
                                </m:r>
                                <m:r>
                                  <a:rPr lang="en-US" i="1">
                                    <a:latin typeface="Cambria Math"/>
                                  </a:rPr>
                                  <m:t>𝑟𝑋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r>
                                  <a:rPr lang="en-US" i="1">
                                    <a:latin typeface="Cambria Math"/>
                                  </a:rPr>
                                  <m:t>𝑞</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sSub>
                                      <m:sSubPr>
                                        <m:ctrlPr>
                                          <a:rPr lang="en-US" i="1">
                                            <a:latin typeface="Cambria Math"/>
                                          </a:rPr>
                                        </m:ctrlPr>
                                      </m:sSubPr>
                                      <m:e>
                                        <m:r>
                                          <a:rPr lang="en-US" i="1">
                                            <a:latin typeface="Cambria Math"/>
                                          </a:rPr>
                                          <m:t>𝜎</m:t>
                                        </m:r>
                                      </m:e>
                                      <m:sub>
                                        <m:r>
                                          <a:rPr lang="en-US" i="1">
                                            <a:latin typeface="Cambria Math"/>
                                          </a:rPr>
                                          <m:t>𝑠</m:t>
                                        </m:r>
                                      </m:sub>
                                    </m:sSub>
                                  </m:num>
                                  <m:den>
                                    <m:r>
                                      <a:rPr lang="en-US">
                                        <a:latin typeface="Cambria Math"/>
                                      </a:rPr>
                                      <m:t>2</m:t>
                                    </m:r>
                                    <m:rad>
                                      <m:radPr>
                                        <m:degHide m:val="on"/>
                                        <m:ctrlPr>
                                          <a:rPr lang="en-US" i="1">
                                            <a:latin typeface="Cambria Math"/>
                                          </a:rPr>
                                        </m:ctrlPr>
                                      </m:radPr>
                                      <m:deg/>
                                      <m:e>
                                        <m:r>
                                          <a:rPr lang="en-US" i="1">
                                            <a:latin typeface="Cambria Math"/>
                                          </a:rPr>
                                          <m:t>𝜏</m:t>
                                        </m:r>
                                      </m:e>
                                    </m:rad>
                                  </m:den>
                                </m:f>
                                <m:r>
                                  <a:rPr lang="en-US">
                                    <a:latin typeface="Cambria Math"/>
                                  </a:rPr>
                                  <m:t>⋅</m:t>
                                </m:r>
                                <m:sSup>
                                  <m:sSupPr>
                                    <m:ctrlPr>
                                      <a:rPr lang="en-US" i="1">
                                        <a:latin typeface="Cambria Math"/>
                                      </a:rPr>
                                    </m:ctrlPr>
                                  </m:sSupPr>
                                  <m:e>
                                    <m:r>
                                      <a:rPr lang="en-US" i="1">
                                        <a:latin typeface="Cambria Math"/>
                                      </a:rPr>
                                      <m:t>𝑁</m:t>
                                    </m:r>
                                  </m:e>
                                  <m:sup>
                                    <m:r>
                                      <a:rPr lang="en-US">
                                        <a:latin typeface="Cambria Math"/>
                                      </a:rPr>
                                      <m:t>′</m:t>
                                    </m:r>
                                  </m:sup>
                                </m:sSup>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r>
                                  <a:rPr lang="en-US" i="1">
                                    <a:latin typeface="Cambria Math"/>
                                  </a:rPr>
                                  <m:t>𝑟𝑋</m:t>
                                </m:r>
                                <m:r>
                                  <a:rPr lang="en-US">
                                    <a:latin typeface="Cambria Math"/>
                                  </a:rPr>
                                  <m:t>⋅</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r>
                                  <a:rPr lang="en-US" i="1">
                                    <a:latin typeface="Cambria Math"/>
                                  </a:rPr>
                                  <m:t>𝑞</m:t>
                                </m:r>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𝑞</m:t>
                                        </m:r>
                                        <m:r>
                                          <a:rPr lang="en-US" i="1">
                                            <a:latin typeface="Cambria Math"/>
                                          </a:rPr>
                                          <m:t>𝜏</m:t>
                                        </m:r>
                                      </m:sup>
                                    </m:sSup>
                                    <m:sSub>
                                      <m:sSubPr>
                                        <m:ctrlPr>
                                          <a:rPr lang="en-US" i="1">
                                            <a:latin typeface="Cambria Math"/>
                                          </a:rPr>
                                        </m:ctrlPr>
                                      </m:sSubPr>
                                      <m:e>
                                        <m:r>
                                          <a:rPr lang="en-US" i="1">
                                            <a:latin typeface="Cambria Math"/>
                                          </a:rPr>
                                          <m:t>𝜎</m:t>
                                        </m:r>
                                      </m:e>
                                      <m:sub>
                                        <m:r>
                                          <a:rPr lang="en-US" i="1">
                                            <a:latin typeface="Cambria Math"/>
                                          </a:rPr>
                                          <m:t>𝑠</m:t>
                                        </m:r>
                                      </m:sub>
                                    </m:sSub>
                                  </m:num>
                                  <m:den>
                                    <m:r>
                                      <a:rPr lang="en-US">
                                        <a:latin typeface="Cambria Math"/>
                                      </a:rPr>
                                      <m:t>2</m:t>
                                    </m:r>
                                    <m:rad>
                                      <m:radPr>
                                        <m:degHide m:val="on"/>
                                        <m:ctrlPr>
                                          <a:rPr lang="en-US" i="1">
                                            <a:latin typeface="Cambria Math"/>
                                          </a:rPr>
                                        </m:ctrlPr>
                                      </m:radPr>
                                      <m:deg/>
                                      <m:e>
                                        <m:r>
                                          <a:rPr lang="en-US" i="1">
                                            <a:latin typeface="Cambria Math"/>
                                          </a:rPr>
                                          <m:t>𝜏</m:t>
                                        </m:r>
                                      </m:e>
                                    </m:rad>
                                  </m:den>
                                </m:f>
                                <m:r>
                                  <a:rPr lang="en-US">
                                    <a:latin typeface="Cambria Math"/>
                                  </a:rPr>
                                  <m:t>⋅</m:t>
                                </m:r>
                                <m:sSup>
                                  <m:sSupPr>
                                    <m:ctrlPr>
                                      <a:rPr lang="en-US" i="1">
                                        <a:latin typeface="Cambria Math"/>
                                      </a:rPr>
                                    </m:ctrlPr>
                                  </m:sSupPr>
                                  <m:e>
                                    <m:r>
                                      <a:rPr lang="en-US" i="1">
                                        <a:latin typeface="Cambria Math"/>
                                      </a:rPr>
                                      <m:t>𝑁</m:t>
                                    </m:r>
                                  </m:e>
                                  <m:sup>
                                    <m:r>
                                      <a:rPr lang="en-US">
                                        <a:latin typeface="Cambria Math"/>
                                      </a:rPr>
                                      <m:t>′</m:t>
                                    </m:r>
                                  </m:sup>
                                </m:sSup>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e>
                            </m:d>
                          </m:e>
                        </m:mr>
                      </m:m>
                    </m:oMath>
                  </m:oMathPara>
                </a14:m>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2"/>
                <a:stretch>
                  <a:fillRect r="-9172" b="-1421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111047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3352799"/>
          </a:xfrm>
        </p:spPr>
        <p:txBody>
          <a:bodyPr/>
          <a:lstStyle/>
          <a:p>
            <a:r>
              <a:rPr lang="en-US" dirty="0"/>
              <a:t>The value of option is the combination of time value and stock value. When time passes, the time value of the option decreases. </a:t>
            </a:r>
            <a:endParaRPr lang="en-US" dirty="0" smtClean="0"/>
          </a:p>
          <a:p>
            <a:r>
              <a:rPr lang="en-US" dirty="0" smtClean="0"/>
              <a:t>Thus</a:t>
            </a:r>
            <a:r>
              <a:rPr lang="en-US" dirty="0"/>
              <a:t>, the rate of change of the option price with respect to the passage of time, theta, is usually negative.</a:t>
            </a:r>
          </a:p>
          <a:p>
            <a:r>
              <a:rPr lang="en-US" dirty="0"/>
              <a:t>Because the passage of time on an option is not uncertain, we do not need to make a theta hedge portfolio against the effect of the passage of time. </a:t>
            </a:r>
            <a:endParaRPr lang="en-US" dirty="0" smtClean="0"/>
          </a:p>
          <a:p>
            <a:r>
              <a:rPr lang="en-US" dirty="0" smtClean="0"/>
              <a:t>However</a:t>
            </a:r>
            <a:r>
              <a:rPr lang="en-US" dirty="0"/>
              <a:t>, we still regard theta as a useful parameter, because it is a proxy of gamma in the delta neutral portfolio. For the specific detail, we will discuss in the following sections.</a:t>
            </a:r>
          </a:p>
          <a:p>
            <a:endParaRPr lang="en-US" dirty="0"/>
          </a:p>
        </p:txBody>
      </p:sp>
      <p:sp>
        <p:nvSpPr>
          <p:cNvPr id="3" name="Title 2"/>
          <p:cNvSpPr>
            <a:spLocks noGrp="1"/>
          </p:cNvSpPr>
          <p:nvPr>
            <p:ph type="title"/>
          </p:nvPr>
        </p:nvSpPr>
        <p:spPr/>
        <p:txBody>
          <a:bodyPr/>
          <a:lstStyle/>
          <a:p>
            <a:pPr algn="ctr"/>
            <a:r>
              <a:rPr lang="en-US" dirty="0" smtClean="0"/>
              <a:t>20.2.2 Application of Theta (</a:t>
            </a:r>
            <a:r>
              <a:rPr lang="el-GR" dirty="0" smtClean="0"/>
              <a:t>Θ</a:t>
            </a:r>
            <a:r>
              <a:rPr lang="en-US" dirty="0" smtClean="0"/>
              <a:t>)</a:t>
            </a:r>
            <a:endParaRPr lang="en-US" dirty="0"/>
          </a:p>
        </p:txBody>
      </p:sp>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410086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33400" y="1447801"/>
                <a:ext cx="8305800" cy="4343399"/>
              </a:xfrm>
            </p:spPr>
            <p:txBody>
              <a:bodyPr/>
              <a:lstStyle/>
              <a:p>
                <a:r>
                  <a:rPr lang="en-US" dirty="0"/>
                  <a:t>The gamma of an option, </a:t>
                </a:r>
                <a14:m>
                  <m:oMath xmlns:m="http://schemas.openxmlformats.org/officeDocument/2006/math">
                    <m:r>
                      <m:rPr>
                        <m:sty m:val="p"/>
                      </m:rPr>
                      <a:rPr lang="en-US">
                        <a:latin typeface="Cambria Math"/>
                      </a:rPr>
                      <m:t>Γ</m:t>
                    </m:r>
                  </m:oMath>
                </a14:m>
                <a:r>
                  <a:rPr lang="en-US" dirty="0"/>
                  <a:t> , is defined as the rate of change of delta respective to the rate of change of underlying asset </a:t>
                </a:r>
                <a:r>
                  <a:rPr lang="en-US" dirty="0" smtClean="0"/>
                  <a:t>price:</a:t>
                </a:r>
              </a:p>
              <a:p>
                <a:endParaRPr lang="en-US" dirty="0"/>
              </a:p>
              <a:p>
                <a:endParaRPr lang="en-US" dirty="0" smtClean="0"/>
              </a:p>
              <a:p>
                <a:endParaRPr lang="en-US" dirty="0" smtClean="0"/>
              </a:p>
              <a:p>
                <a:r>
                  <a:rPr lang="en-US" dirty="0" smtClean="0"/>
                  <a:t>where ∏ is </a:t>
                </a:r>
                <a:r>
                  <a:rPr lang="en-US" dirty="0"/>
                  <a:t>the option price and S is the underlying asset price.</a:t>
                </a:r>
              </a:p>
              <a:p>
                <a:r>
                  <a:rPr lang="en-US" dirty="0"/>
                  <a:t>Because the option is not linearly dependent on its underlying asset, delta-neutral hedge strategy is useful only when the movement of underlying asset price is small. Once the underlying asset price moves wider, gamma-neutral hedge is necessary. We next show the derivation of gamma for various kinds of stock option.</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33400" y="1447801"/>
                <a:ext cx="8305800" cy="4343399"/>
              </a:xfrm>
              <a:blipFill rotWithShape="1">
                <a:blip r:embed="rId3"/>
                <a:stretch>
                  <a:fillRect l="-147" t="-5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ctr"/>
                <a:r>
                  <a:rPr lang="en-US" dirty="0" smtClean="0"/>
                  <a:t>20.3 Gamma (</a:t>
                </a:r>
                <a14:m>
                  <m:oMath xmlns:m="http://schemas.openxmlformats.org/officeDocument/2006/math">
                    <m:r>
                      <m:rPr>
                        <m:sty m:val="p"/>
                      </m:rPr>
                      <a:rPr lang="en-US" i="0" smtClean="0">
                        <a:latin typeface="Cambria Math"/>
                      </a:rPr>
                      <m:t>Γ</m:t>
                    </m:r>
                    <m:r>
                      <a:rPr lang="en-US" b="1" i="0" smtClean="0">
                        <a:latin typeface="Cambria Math"/>
                      </a:rPr>
                      <m:t>)</m:t>
                    </m:r>
                  </m:oMath>
                </a14:m>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4"/>
                <a:stretch>
                  <a:fillRect t="-15238" b="-3523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67098693"/>
              </p:ext>
            </p:extLst>
          </p:nvPr>
        </p:nvGraphicFramePr>
        <p:xfrm>
          <a:off x="3429000" y="2362200"/>
          <a:ext cx="1625600" cy="762000"/>
        </p:xfrm>
        <a:graphic>
          <a:graphicData uri="http://schemas.openxmlformats.org/presentationml/2006/ole">
            <mc:AlternateContent xmlns:mc="http://schemas.openxmlformats.org/markup-compatibility/2006">
              <mc:Choice xmlns:v="urn:schemas-microsoft-com:vml" Requires="v">
                <p:oleObj spid="_x0000_s21515" name="Equation" r:id="rId5" imgW="914400" imgH="419100" progId="Equation.DSMT4">
                  <p:embed/>
                </p:oleObj>
              </mc:Choice>
              <mc:Fallback>
                <p:oleObj name="Equation" r:id="rId5" imgW="9144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362200"/>
                        <a:ext cx="1625600" cy="7620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332281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4297364"/>
          </a:xfrm>
        </p:spPr>
        <p:txBody>
          <a:bodyPr/>
          <a:lstStyle/>
          <a:p>
            <a:r>
              <a:rPr lang="en-US" dirty="0"/>
              <a:t>For a European call option on a non-dividend stock, gamma can be shown </a:t>
            </a:r>
            <a:r>
              <a:rPr lang="en-US" dirty="0" smtClean="0"/>
              <a:t>as</a:t>
            </a:r>
          </a:p>
          <a:p>
            <a:endParaRPr lang="en-US" dirty="0"/>
          </a:p>
          <a:p>
            <a:endParaRPr lang="en-US" dirty="0" smtClean="0"/>
          </a:p>
          <a:p>
            <a:r>
              <a:rPr lang="en-US" dirty="0" smtClean="0"/>
              <a:t>The derivation of (20.17) is</a:t>
            </a:r>
            <a:endParaRPr lang="en-US" dirty="0"/>
          </a:p>
        </p:txBody>
      </p:sp>
      <p:sp>
        <p:nvSpPr>
          <p:cNvPr id="3" name="Title 2"/>
          <p:cNvSpPr>
            <a:spLocks noGrp="1"/>
          </p:cNvSpPr>
          <p:nvPr>
            <p:ph type="title"/>
          </p:nvPr>
        </p:nvSpPr>
        <p:spPr>
          <a:xfrm>
            <a:off x="464400" y="533400"/>
            <a:ext cx="8229600" cy="639763"/>
          </a:xfrm>
        </p:spPr>
        <p:txBody>
          <a:bodyPr/>
          <a:lstStyle/>
          <a:p>
            <a:pPr algn="ctr"/>
            <a:r>
              <a:rPr lang="en-US" dirty="0" smtClean="0"/>
              <a:t>20.3.1 Derivation of Gamma for Different Kinds of Stock Options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28077800"/>
              </p:ext>
            </p:extLst>
          </p:nvPr>
        </p:nvGraphicFramePr>
        <p:xfrm>
          <a:off x="3619500" y="2209800"/>
          <a:ext cx="1905000" cy="722057"/>
        </p:xfrm>
        <a:graphic>
          <a:graphicData uri="http://schemas.openxmlformats.org/presentationml/2006/ole">
            <mc:AlternateContent xmlns:mc="http://schemas.openxmlformats.org/markup-compatibility/2006">
              <mc:Choice xmlns:v="urn:schemas-microsoft-com:vml" Requires="v">
                <p:oleObj spid="_x0000_s22549" name="Equation" r:id="rId3" imgW="1193800" imgH="444500" progId="Equation.DSMT4">
                  <p:embed/>
                </p:oleObj>
              </mc:Choice>
              <mc:Fallback>
                <p:oleObj name="Equation" r:id="rId3" imgW="11938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2209800"/>
                        <a:ext cx="1905000" cy="72205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75582466"/>
              </p:ext>
            </p:extLst>
          </p:nvPr>
        </p:nvGraphicFramePr>
        <p:xfrm>
          <a:off x="3467100" y="3200400"/>
          <a:ext cx="2209800" cy="3215457"/>
        </p:xfrm>
        <a:graphic>
          <a:graphicData uri="http://schemas.openxmlformats.org/presentationml/2006/ole">
            <mc:AlternateContent xmlns:mc="http://schemas.openxmlformats.org/markup-compatibility/2006">
              <mc:Choice xmlns:v="urn:schemas-microsoft-com:vml" Requires="v">
                <p:oleObj spid="_x0000_s22550" name="Equation" r:id="rId5" imgW="1587500" imgH="2311400" progId="Equation.DSMT4">
                  <p:embed/>
                </p:oleObj>
              </mc:Choice>
              <mc:Fallback>
                <p:oleObj name="Equation" r:id="rId5" imgW="1587500" imgH="2311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3200400"/>
                        <a:ext cx="2209800" cy="3215457"/>
                      </a:xfrm>
                      <a:prstGeom prst="rect">
                        <a:avLst/>
                      </a:prstGeom>
                      <a:noFill/>
                    </p:spPr>
                  </p:pic>
                </p:oleObj>
              </mc:Fallback>
            </mc:AlternateContent>
          </a:graphicData>
        </a:graphic>
      </p:graphicFrame>
      <p:sp>
        <p:nvSpPr>
          <p:cNvPr id="8" name="TextBox 7"/>
          <p:cNvSpPr txBox="1"/>
          <p:nvPr/>
        </p:nvSpPr>
        <p:spPr>
          <a:xfrm>
            <a:off x="6611007" y="2398986"/>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.17)</a:t>
            </a:r>
          </a:p>
        </p:txBody>
      </p:sp>
      <p:sp>
        <p:nvSpPr>
          <p:cNvPr id="9" name="Slide Number Placeholder 8"/>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296807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6096000"/>
          </a:xfrm>
        </p:spPr>
        <p:txBody>
          <a:bodyPr/>
          <a:lstStyle/>
          <a:p>
            <a:r>
              <a:rPr lang="en-US" dirty="0"/>
              <a:t>For a European put option on a non-dividend stock, gamma can be shown </a:t>
            </a:r>
            <a:r>
              <a:rPr lang="en-US" dirty="0" smtClean="0"/>
              <a:t>as</a:t>
            </a:r>
          </a:p>
          <a:p>
            <a:endParaRPr lang="en-US" dirty="0"/>
          </a:p>
          <a:p>
            <a:endParaRPr lang="en-US" dirty="0" smtClean="0"/>
          </a:p>
          <a:p>
            <a:endParaRPr lang="en-US" dirty="0"/>
          </a:p>
          <a:p>
            <a:r>
              <a:rPr lang="en-US" dirty="0"/>
              <a:t>The derivation of (20.18) is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67618201"/>
              </p:ext>
            </p:extLst>
          </p:nvPr>
        </p:nvGraphicFramePr>
        <p:xfrm>
          <a:off x="3200400" y="838200"/>
          <a:ext cx="2010383" cy="762000"/>
        </p:xfrm>
        <a:graphic>
          <a:graphicData uri="http://schemas.openxmlformats.org/presentationml/2006/ole">
            <mc:AlternateContent xmlns:mc="http://schemas.openxmlformats.org/markup-compatibility/2006">
              <mc:Choice xmlns:v="urn:schemas-microsoft-com:vml" Requires="v">
                <p:oleObj spid="_x0000_s23571" name="Equation" r:id="rId3" imgW="1193800" imgH="444500" progId="Equation.DSMT4">
                  <p:embed/>
                </p:oleObj>
              </mc:Choice>
              <mc:Fallback>
                <p:oleObj name="Equation" r:id="rId3" imgW="11938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838200"/>
                        <a:ext cx="2010383" cy="762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08896941"/>
              </p:ext>
            </p:extLst>
          </p:nvPr>
        </p:nvGraphicFramePr>
        <p:xfrm>
          <a:off x="2667000" y="2438400"/>
          <a:ext cx="3057525" cy="4016099"/>
        </p:xfrm>
        <a:graphic>
          <a:graphicData uri="http://schemas.openxmlformats.org/presentationml/2006/ole">
            <mc:AlternateContent xmlns:mc="http://schemas.openxmlformats.org/markup-compatibility/2006">
              <mc:Choice xmlns:v="urn:schemas-microsoft-com:vml" Requires="v">
                <p:oleObj spid="_x0000_s23572" name="Equation" r:id="rId5" imgW="1765300" imgH="2311400" progId="Equation.DSMT4">
                  <p:embed/>
                </p:oleObj>
              </mc:Choice>
              <mc:Fallback>
                <p:oleObj name="Equation" r:id="rId5" imgW="1765300" imgH="2311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438400"/>
                        <a:ext cx="3057525" cy="4016099"/>
                      </a:xfrm>
                      <a:prstGeom prst="rect">
                        <a:avLst/>
                      </a:prstGeom>
                      <a:noFill/>
                    </p:spPr>
                  </p:pic>
                </p:oleObj>
              </mc:Fallback>
            </mc:AlternateContent>
          </a:graphicData>
        </a:graphic>
      </p:graphicFrame>
      <p:sp>
        <p:nvSpPr>
          <p:cNvPr id="8" name="TextBox 7"/>
          <p:cNvSpPr txBox="1"/>
          <p:nvPr/>
        </p:nvSpPr>
        <p:spPr>
          <a:xfrm>
            <a:off x="6532179" y="1106214"/>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198586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6095999"/>
          </a:xfrm>
        </p:spPr>
        <p:txBody>
          <a:bodyPr/>
          <a:lstStyle/>
          <a:p>
            <a:r>
              <a:rPr lang="en-US" dirty="0"/>
              <a:t>For a European call option on a dividend-paying stock, gamma can be shown </a:t>
            </a:r>
            <a:r>
              <a:rPr lang="en-US" dirty="0" smtClean="0"/>
              <a:t>as</a:t>
            </a:r>
          </a:p>
          <a:p>
            <a:endParaRPr lang="en-US" dirty="0"/>
          </a:p>
          <a:p>
            <a:r>
              <a:rPr lang="en-US" dirty="0"/>
              <a:t>The derivation of (20.19) </a:t>
            </a:r>
            <a:r>
              <a:rPr lang="en-US" dirty="0" smtClean="0"/>
              <a:t>is</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00552746"/>
              </p:ext>
            </p:extLst>
          </p:nvPr>
        </p:nvGraphicFramePr>
        <p:xfrm>
          <a:off x="3810000" y="685800"/>
          <a:ext cx="2121159" cy="838200"/>
        </p:xfrm>
        <a:graphic>
          <a:graphicData uri="http://schemas.openxmlformats.org/presentationml/2006/ole">
            <mc:AlternateContent xmlns:mc="http://schemas.openxmlformats.org/markup-compatibility/2006">
              <mc:Choice xmlns:v="urn:schemas-microsoft-com:vml" Requires="v">
                <p:oleObj spid="_x0000_s24595" name="Equation" r:id="rId3" imgW="1193800" imgH="469900" progId="Equation.DSMT4">
                  <p:embed/>
                </p:oleObj>
              </mc:Choice>
              <mc:Fallback>
                <p:oleObj name="Equation" r:id="rId3" imgW="11938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85800"/>
                        <a:ext cx="2121159" cy="838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22878673"/>
              </p:ext>
            </p:extLst>
          </p:nvPr>
        </p:nvGraphicFramePr>
        <p:xfrm>
          <a:off x="3429000" y="1905000"/>
          <a:ext cx="2971800" cy="4581525"/>
        </p:xfrm>
        <a:graphic>
          <a:graphicData uri="http://schemas.openxmlformats.org/presentationml/2006/ole">
            <mc:AlternateContent xmlns:mc="http://schemas.openxmlformats.org/markup-compatibility/2006">
              <mc:Choice xmlns:v="urn:schemas-microsoft-com:vml" Requires="v">
                <p:oleObj spid="_x0000_s24596" name="Equation" r:id="rId5" imgW="1828800" imgH="2832100" progId="Equation.DSMT4">
                  <p:embed/>
                </p:oleObj>
              </mc:Choice>
              <mc:Fallback>
                <p:oleObj name="Equation" r:id="rId5" imgW="1828800" imgH="2832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905000"/>
                        <a:ext cx="2971800" cy="4581525"/>
                      </a:xfrm>
                      <a:prstGeom prst="rect">
                        <a:avLst/>
                      </a:prstGeom>
                      <a:noFill/>
                    </p:spPr>
                  </p:pic>
                </p:oleObj>
              </mc:Fallback>
            </mc:AlternateContent>
          </a:graphicData>
        </a:graphic>
      </p:graphicFrame>
      <p:sp>
        <p:nvSpPr>
          <p:cNvPr id="8" name="TextBox 7"/>
          <p:cNvSpPr txBox="1"/>
          <p:nvPr/>
        </p:nvSpPr>
        <p:spPr>
          <a:xfrm>
            <a:off x="6540062" y="953814"/>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233383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305800" cy="2959289"/>
          </a:xfrm>
        </p:spPr>
        <p:txBody>
          <a:bodyPr/>
          <a:lstStyle/>
          <a:p>
            <a:pPr>
              <a:buClrTx/>
            </a:pPr>
            <a:r>
              <a:rPr lang="en-US" dirty="0"/>
              <a:t>The delta of an option, ∆</a:t>
            </a:r>
            <a:r>
              <a:rPr lang="en-US" dirty="0" smtClean="0"/>
              <a:t>, </a:t>
            </a:r>
            <a:r>
              <a:rPr lang="en-US" dirty="0"/>
              <a:t>is defined as the rate of change of the option price respected to the rate of change of underlying asset price</a:t>
            </a:r>
            <a:r>
              <a:rPr lang="en-US" dirty="0" smtClean="0"/>
              <a:t>:</a:t>
            </a:r>
          </a:p>
          <a:p>
            <a:pPr>
              <a:buClrTx/>
            </a:pPr>
            <a:endParaRPr lang="en-US" dirty="0"/>
          </a:p>
          <a:p>
            <a:pPr>
              <a:buClrTx/>
            </a:pPr>
            <a:endParaRPr lang="en-US" dirty="0" smtClean="0"/>
          </a:p>
          <a:p>
            <a:pPr>
              <a:buClrTx/>
            </a:pPr>
            <a:endParaRPr lang="en-US" dirty="0"/>
          </a:p>
          <a:p>
            <a:pPr>
              <a:buClrTx/>
            </a:pPr>
            <a:r>
              <a:rPr lang="en-US" dirty="0" smtClean="0"/>
              <a:t>Where ∏  </a:t>
            </a:r>
            <a:r>
              <a:rPr lang="en-US" dirty="0"/>
              <a:t>is the option price and S is underlying asset price. We next show the derivation of delta for various kinds of stock option.</a:t>
            </a:r>
          </a:p>
          <a:p>
            <a:pPr>
              <a:buClrTx/>
            </a:pPr>
            <a:endParaRPr lang="en-US" dirty="0"/>
          </a:p>
        </p:txBody>
      </p:sp>
      <p:sp>
        <p:nvSpPr>
          <p:cNvPr id="3" name="Title 2"/>
          <p:cNvSpPr>
            <a:spLocks noGrp="1"/>
          </p:cNvSpPr>
          <p:nvPr>
            <p:ph type="title"/>
          </p:nvPr>
        </p:nvSpPr>
        <p:spPr/>
        <p:txBody>
          <a:bodyPr/>
          <a:lstStyle/>
          <a:p>
            <a:r>
              <a:rPr lang="en-US" dirty="0" smtClean="0"/>
              <a:t>20.1 Delta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62484717"/>
              </p:ext>
            </p:extLst>
          </p:nvPr>
        </p:nvGraphicFramePr>
        <p:xfrm>
          <a:off x="3657600" y="2743200"/>
          <a:ext cx="1328854" cy="990600"/>
        </p:xfrm>
        <a:graphic>
          <a:graphicData uri="http://schemas.openxmlformats.org/presentationml/2006/ole">
            <mc:AlternateContent xmlns:mc="http://schemas.openxmlformats.org/markup-compatibility/2006">
              <mc:Choice xmlns:v="urn:schemas-microsoft-com:vml" Requires="v">
                <p:oleObj spid="_x0000_s1034" name="Equation" r:id="rId3" imgW="520474" imgH="393529" progId="Equation.DSMT4">
                  <p:embed/>
                </p:oleObj>
              </mc:Choice>
              <mc:Fallback>
                <p:oleObj name="Equation" r:id="rId3" imgW="520474"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43200"/>
                        <a:ext cx="1328854" cy="9906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32260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6095999"/>
          </a:xfrm>
        </p:spPr>
        <p:txBody>
          <a:bodyPr/>
          <a:lstStyle/>
          <a:p>
            <a:r>
              <a:rPr lang="en-US" dirty="0"/>
              <a:t>For a European call option on a dividend-paying stock, gamma can be shown as</a:t>
            </a:r>
          </a:p>
          <a:p>
            <a:endParaRPr lang="en-US" dirty="0" smtClean="0"/>
          </a:p>
          <a:p>
            <a:endParaRPr lang="en-US" dirty="0"/>
          </a:p>
          <a:p>
            <a:r>
              <a:rPr lang="en-US" dirty="0"/>
              <a:t>The derivation of (20.20) is</a:t>
            </a:r>
          </a:p>
          <a:p>
            <a:pPr marL="0" indent="0">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87546153"/>
              </p:ext>
            </p:extLst>
          </p:nvPr>
        </p:nvGraphicFramePr>
        <p:xfrm>
          <a:off x="3886200" y="914400"/>
          <a:ext cx="2121159" cy="838200"/>
        </p:xfrm>
        <a:graphic>
          <a:graphicData uri="http://schemas.openxmlformats.org/presentationml/2006/ole">
            <mc:AlternateContent xmlns:mc="http://schemas.openxmlformats.org/markup-compatibility/2006">
              <mc:Choice xmlns:v="urn:schemas-microsoft-com:vml" Requires="v">
                <p:oleObj spid="_x0000_s25621" name="Equation" r:id="rId3" imgW="1193800" imgH="469900" progId="Equation.DSMT4">
                  <p:embed/>
                </p:oleObj>
              </mc:Choice>
              <mc:Fallback>
                <p:oleObj name="Equation" r:id="rId3" imgW="11938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914400"/>
                        <a:ext cx="2121159" cy="838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34113003"/>
              </p:ext>
            </p:extLst>
          </p:nvPr>
        </p:nvGraphicFramePr>
        <p:xfrm>
          <a:off x="3581400" y="2133600"/>
          <a:ext cx="3182112" cy="4114800"/>
        </p:xfrm>
        <a:graphic>
          <a:graphicData uri="http://schemas.openxmlformats.org/presentationml/2006/ole">
            <mc:AlternateContent xmlns:mc="http://schemas.openxmlformats.org/markup-compatibility/2006">
              <mc:Choice xmlns:v="urn:schemas-microsoft-com:vml" Requires="v">
                <p:oleObj spid="_x0000_s25622" name="Equation" r:id="rId5" imgW="2209800" imgH="2857500" progId="Equation.DSMT4">
                  <p:embed/>
                </p:oleObj>
              </mc:Choice>
              <mc:Fallback>
                <p:oleObj name="Equation" r:id="rId5" imgW="2209800" imgH="2857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133600"/>
                        <a:ext cx="3182112" cy="4114800"/>
                      </a:xfrm>
                      <a:prstGeom prst="rect">
                        <a:avLst/>
                      </a:prstGeom>
                      <a:noFill/>
                    </p:spPr>
                  </p:pic>
                </p:oleObj>
              </mc:Fallback>
            </mc:AlternateContent>
          </a:graphicData>
        </a:graphic>
      </p:graphicFrame>
      <p:sp>
        <p:nvSpPr>
          <p:cNvPr id="8" name="TextBox 7"/>
          <p:cNvSpPr txBox="1"/>
          <p:nvPr/>
        </p:nvSpPr>
        <p:spPr>
          <a:xfrm>
            <a:off x="6540062" y="1106214"/>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.20)</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1225567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3124201"/>
          </a:xfrm>
        </p:spPr>
        <p:txBody>
          <a:bodyPr/>
          <a:lstStyle/>
          <a:p>
            <a:r>
              <a:rPr lang="en-US" dirty="0"/>
              <a:t>One can use delta and gamma together to calculate the changes of the option due to changes in the underlying stock price. This change can be approximated by the following relations</a:t>
            </a:r>
            <a:r>
              <a:rPr lang="en-US" dirty="0" smtClean="0"/>
              <a:t>.</a:t>
            </a:r>
          </a:p>
          <a:p>
            <a:endParaRPr lang="en-US" dirty="0"/>
          </a:p>
          <a:p>
            <a:endParaRPr lang="en-US" dirty="0" smtClean="0"/>
          </a:p>
          <a:p>
            <a:r>
              <a:rPr lang="en-US" dirty="0"/>
              <a:t>From the above relation, one can observe that the gamma makes the correction for the fact that the option value is not a linear function of underlying stock price.</a:t>
            </a:r>
          </a:p>
          <a:p>
            <a:endParaRPr lang="en-US" dirty="0"/>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ctr"/>
                <a:r>
                  <a:rPr lang="en-US" dirty="0" smtClean="0"/>
                  <a:t>20.3.2 Application of Gamma (</a:t>
                </a:r>
                <a14:m>
                  <m:oMath xmlns:m="http://schemas.openxmlformats.org/officeDocument/2006/math">
                    <m:r>
                      <m:rPr>
                        <m:sty m:val="p"/>
                      </m:rPr>
                      <a:rPr lang="en-US">
                        <a:latin typeface="Cambria Math"/>
                      </a:rPr>
                      <m:t>Γ</m:t>
                    </m:r>
                  </m:oMath>
                </a14:m>
                <a:r>
                  <a:rPr lang="en-US" dirty="0" smtClean="0"/>
                  <a:t>)</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t="-15238" b="-3523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85294143"/>
              </p:ext>
            </p:extLst>
          </p:nvPr>
        </p:nvGraphicFramePr>
        <p:xfrm>
          <a:off x="838200" y="2971800"/>
          <a:ext cx="6960220" cy="533400"/>
        </p:xfrm>
        <a:graphic>
          <a:graphicData uri="http://schemas.openxmlformats.org/presentationml/2006/ole">
            <mc:AlternateContent xmlns:mc="http://schemas.openxmlformats.org/markup-compatibility/2006">
              <mc:Choice xmlns:v="urn:schemas-microsoft-com:vml" Requires="v">
                <p:oleObj spid="_x0000_s26635" name="Equation" r:id="rId4" imgW="5092700" imgH="393700" progId="Equation.DSMT4">
                  <p:embed/>
                </p:oleObj>
              </mc:Choice>
              <mc:Fallback>
                <p:oleObj name="Equation" r:id="rId4" imgW="50927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71800"/>
                        <a:ext cx="6960220" cy="5334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2589664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609600"/>
            <a:ext cx="8305800" cy="5257800"/>
          </a:xfrm>
        </p:spPr>
        <p:txBody>
          <a:bodyPr/>
          <a:lstStyle/>
          <a:p>
            <a:r>
              <a:rPr lang="en-US" dirty="0" smtClean="0"/>
              <a:t>This </a:t>
            </a:r>
            <a:r>
              <a:rPr lang="en-US" dirty="0"/>
              <a:t>approximation comes from the Taylor series expansion near the initial stock price. If we let </a:t>
            </a:r>
            <a:r>
              <a:rPr lang="en-US" i="1" dirty="0"/>
              <a:t>V</a:t>
            </a:r>
            <a:r>
              <a:rPr lang="en-US" dirty="0"/>
              <a:t> be option value, </a:t>
            </a:r>
            <a:r>
              <a:rPr lang="en-US" i="1" dirty="0"/>
              <a:t>S</a:t>
            </a:r>
            <a:r>
              <a:rPr lang="en-US" dirty="0"/>
              <a:t> be stock price, and </a:t>
            </a:r>
            <a:r>
              <a:rPr lang="en-US" i="1" dirty="0"/>
              <a:t>S</a:t>
            </a:r>
            <a:r>
              <a:rPr lang="en-US" baseline="-25000" dirty="0"/>
              <a:t>0</a:t>
            </a:r>
            <a:r>
              <a:rPr lang="en-US" dirty="0"/>
              <a:t> be initial stock price, then the Taylor series expansion around </a:t>
            </a:r>
            <a:r>
              <a:rPr lang="en-US" i="1" dirty="0"/>
              <a:t>S</a:t>
            </a:r>
            <a:r>
              <a:rPr lang="en-US" baseline="-25000" dirty="0"/>
              <a:t>0 </a:t>
            </a:r>
            <a:r>
              <a:rPr lang="en-US" dirty="0"/>
              <a:t>yields the following.</a:t>
            </a:r>
            <a:r>
              <a:rPr lang="en-US" baseline="-25000" dirty="0"/>
              <a:t> </a:t>
            </a:r>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smtClean="0"/>
          </a:p>
          <a:p>
            <a:r>
              <a:rPr lang="en-US" dirty="0"/>
              <a:t>If we only consider the first three terms, the approximation is then</a:t>
            </a:r>
          </a:p>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94344305"/>
              </p:ext>
            </p:extLst>
          </p:nvPr>
        </p:nvGraphicFramePr>
        <p:xfrm>
          <a:off x="542925" y="1905000"/>
          <a:ext cx="8058150" cy="1371600"/>
        </p:xfrm>
        <a:graphic>
          <a:graphicData uri="http://schemas.openxmlformats.org/presentationml/2006/ole">
            <mc:AlternateContent xmlns:mc="http://schemas.openxmlformats.org/markup-compatibility/2006">
              <mc:Choice xmlns:v="urn:schemas-microsoft-com:vml" Requires="v">
                <p:oleObj spid="_x0000_s27667" name="Equation" r:id="rId3" imgW="4927600" imgH="838200" progId="Equation.DSMT4">
                  <p:embed/>
                </p:oleObj>
              </mc:Choice>
              <mc:Fallback>
                <p:oleObj name="Equation" r:id="rId3" imgW="4927600" imgH="838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905000"/>
                        <a:ext cx="8058150" cy="1371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77815274"/>
              </p:ext>
            </p:extLst>
          </p:nvPr>
        </p:nvGraphicFramePr>
        <p:xfrm>
          <a:off x="1447800" y="4267200"/>
          <a:ext cx="5486400" cy="1371600"/>
        </p:xfrm>
        <a:graphic>
          <a:graphicData uri="http://schemas.openxmlformats.org/presentationml/2006/ole">
            <mc:AlternateContent xmlns:mc="http://schemas.openxmlformats.org/markup-compatibility/2006">
              <mc:Choice xmlns:v="urn:schemas-microsoft-com:vml" Requires="v">
                <p:oleObj spid="_x0000_s27668" name="Equation" r:id="rId5" imgW="3289300" imgH="825500" progId="Equation.DSMT4">
                  <p:embed/>
                </p:oleObj>
              </mc:Choice>
              <mc:Fallback>
                <p:oleObj name="Equation" r:id="rId5" imgW="3289300" imgH="825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267200"/>
                        <a:ext cx="5486400" cy="1371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3882563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838200"/>
            <a:ext cx="8305800" cy="4495800"/>
          </a:xfrm>
        </p:spPr>
        <p:txBody>
          <a:bodyPr/>
          <a:lstStyle/>
          <a:p>
            <a:r>
              <a:rPr lang="en-US" dirty="0"/>
              <a:t>For example, if a portfolio of options has a delta equal to $10,000 and a gamma equal to $5,000, the change in the portfolio value if the stock price drop to $34 from $35 is </a:t>
            </a:r>
            <a:r>
              <a:rPr lang="en-US" dirty="0" smtClean="0"/>
              <a:t>approximately</a:t>
            </a:r>
          </a:p>
          <a:p>
            <a:endParaRPr lang="en-US" dirty="0"/>
          </a:p>
          <a:p>
            <a:endParaRPr lang="en-US" dirty="0" smtClean="0"/>
          </a:p>
          <a:p>
            <a:endParaRPr lang="en-US" dirty="0" smtClean="0"/>
          </a:p>
          <a:p>
            <a:endParaRPr lang="en-US" dirty="0"/>
          </a:p>
          <a:p>
            <a:r>
              <a:rPr lang="en-US" dirty="0"/>
              <a:t>The above analysis can also be applied to measure the price sensitivity of interest rate related assets or portfolio to interest rate changes.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9994150"/>
              </p:ext>
            </p:extLst>
          </p:nvPr>
        </p:nvGraphicFramePr>
        <p:xfrm>
          <a:off x="609600" y="2209800"/>
          <a:ext cx="7739063" cy="990600"/>
        </p:xfrm>
        <a:graphic>
          <a:graphicData uri="http://schemas.openxmlformats.org/presentationml/2006/ole">
            <mc:AlternateContent xmlns:mc="http://schemas.openxmlformats.org/markup-compatibility/2006">
              <mc:Choice xmlns:v="urn:schemas-microsoft-com:vml" Requires="v">
                <p:oleObj spid="_x0000_s28682" name="Equation" r:id="rId3" imgW="4762500" imgH="609600" progId="Equation.DSMT4">
                  <p:embed/>
                </p:oleObj>
              </mc:Choice>
              <mc:Fallback>
                <p:oleObj name="Equation" r:id="rId3" imgW="4762500" imgH="609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09800"/>
                        <a:ext cx="7739063" cy="990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1787209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762000"/>
            <a:ext cx="8305800" cy="5486400"/>
          </a:xfrm>
        </p:spPr>
        <p:txBody>
          <a:bodyPr/>
          <a:lstStyle/>
          <a:p>
            <a:r>
              <a:rPr lang="en-US" dirty="0"/>
              <a:t>Here we introduce </a:t>
            </a:r>
            <a:r>
              <a:rPr lang="en-US" i="1" dirty="0"/>
              <a:t>Modified Duration</a:t>
            </a:r>
            <a:r>
              <a:rPr lang="en-US" dirty="0"/>
              <a:t> and </a:t>
            </a:r>
            <a:r>
              <a:rPr lang="en-US" i="1" dirty="0"/>
              <a:t>Convexity</a:t>
            </a:r>
            <a:r>
              <a:rPr lang="en-US" dirty="0"/>
              <a:t> as risk measure corresponding to the above delta and gamma</a:t>
            </a:r>
            <a:r>
              <a:rPr lang="en-US" dirty="0" smtClean="0"/>
              <a:t>.</a:t>
            </a:r>
          </a:p>
          <a:p>
            <a:r>
              <a:rPr lang="en-US" dirty="0" smtClean="0"/>
              <a:t> </a:t>
            </a:r>
            <a:r>
              <a:rPr lang="en-US" dirty="0"/>
              <a:t>Modified duration measures the percentage change in asset or portfolio value resulting from a </a:t>
            </a:r>
            <a:r>
              <a:rPr lang="en-US" dirty="0" smtClean="0"/>
              <a:t>percentage </a:t>
            </a:r>
            <a:r>
              <a:rPr lang="en-US" dirty="0"/>
              <a:t>change in interest rate</a:t>
            </a:r>
            <a:r>
              <a:rPr lang="en-US" dirty="0" smtClean="0"/>
              <a:t>.</a:t>
            </a:r>
          </a:p>
          <a:p>
            <a:endParaRPr lang="en-US" dirty="0"/>
          </a:p>
          <a:p>
            <a:endParaRPr lang="en-US" dirty="0" smtClean="0"/>
          </a:p>
          <a:p>
            <a:endParaRPr lang="en-US" dirty="0"/>
          </a:p>
          <a:p>
            <a:endParaRPr lang="en-US" dirty="0" smtClean="0"/>
          </a:p>
          <a:p>
            <a:pPr marL="0" indent="0">
              <a:buNone/>
            </a:pPr>
            <a:r>
              <a:rPr lang="en-US" dirty="0" smtClean="0"/>
              <a:t>Using the modified duration,</a:t>
            </a:r>
          </a:p>
          <a:p>
            <a:pPr marL="0" indent="0">
              <a:buNone/>
            </a:pPr>
            <a:endParaRPr lang="en-US" dirty="0"/>
          </a:p>
          <a:p>
            <a:pPr marL="0" indent="0">
              <a:buNone/>
            </a:pPr>
            <a:endParaRPr lang="en-US" dirty="0" smtClean="0"/>
          </a:p>
          <a:p>
            <a:pPr marL="0" indent="0">
              <a:buNone/>
            </a:pPr>
            <a:endParaRPr lang="en-US" dirty="0"/>
          </a:p>
          <a:p>
            <a:pPr marL="0" indent="0">
              <a:buNone/>
            </a:pPr>
            <a:r>
              <a:rPr lang="en-US" dirty="0"/>
              <a:t>we can calculate the value changes of the portfolio. The above relation corresponds to the previous discussion of delta measure.</a:t>
            </a:r>
            <a:endParaRPr lang="en-US" dirty="0" smtClean="0"/>
          </a:p>
          <a:p>
            <a:pPr marL="0" indent="0">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00129312"/>
              </p:ext>
            </p:extLst>
          </p:nvPr>
        </p:nvGraphicFramePr>
        <p:xfrm>
          <a:off x="1524000" y="2362200"/>
          <a:ext cx="5781261" cy="1143000"/>
        </p:xfrm>
        <a:graphic>
          <a:graphicData uri="http://schemas.openxmlformats.org/presentationml/2006/ole">
            <mc:AlternateContent xmlns:mc="http://schemas.openxmlformats.org/markup-compatibility/2006">
              <mc:Choice xmlns:v="urn:schemas-microsoft-com:vml" Requires="v">
                <p:oleObj spid="_x0000_s29715" name="Equation" r:id="rId3" imgW="3327400" imgH="660400" progId="Equation.DSMT4">
                  <p:embed/>
                </p:oleObj>
              </mc:Choice>
              <mc:Fallback>
                <p:oleObj name="Equation" r:id="rId3" imgW="33274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5781261" cy="1143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0496098"/>
              </p:ext>
            </p:extLst>
          </p:nvPr>
        </p:nvGraphicFramePr>
        <p:xfrm>
          <a:off x="990600" y="4343400"/>
          <a:ext cx="6629400" cy="685800"/>
        </p:xfrm>
        <a:graphic>
          <a:graphicData uri="http://schemas.openxmlformats.org/presentationml/2006/ole">
            <mc:AlternateContent xmlns:mc="http://schemas.openxmlformats.org/markup-compatibility/2006">
              <mc:Choice xmlns:v="urn:schemas-microsoft-com:vml" Requires="v">
                <p:oleObj spid="_x0000_s29716" name="Equation" r:id="rId5" imgW="4152900" imgH="431800" progId="Equation.DSMT4">
                  <p:embed/>
                </p:oleObj>
              </mc:Choice>
              <mc:Fallback>
                <p:oleObj name="Equation" r:id="rId5" imgW="41529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343400"/>
                        <a:ext cx="6629400" cy="6858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83936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685800"/>
            <a:ext cx="8305800" cy="4953000"/>
          </a:xfrm>
        </p:spPr>
        <p:txBody>
          <a:bodyPr/>
          <a:lstStyle/>
          <a:p>
            <a:r>
              <a:rPr lang="en-US" dirty="0"/>
              <a:t>We want to know how the price of the portfolio changes given a change in interest rate. </a:t>
            </a:r>
            <a:endParaRPr lang="en-US" dirty="0" smtClean="0"/>
          </a:p>
          <a:p>
            <a:r>
              <a:rPr lang="en-US" dirty="0" smtClean="0"/>
              <a:t>Similar </a:t>
            </a:r>
            <a:r>
              <a:rPr lang="en-US" dirty="0"/>
              <a:t>to delta, modified duration only shows the first-order approximation of the changes in value</a:t>
            </a:r>
            <a:r>
              <a:rPr lang="en-US" dirty="0" smtClean="0"/>
              <a:t>.</a:t>
            </a:r>
          </a:p>
          <a:p>
            <a:r>
              <a:rPr lang="en-US" dirty="0" smtClean="0"/>
              <a:t> </a:t>
            </a:r>
            <a:r>
              <a:rPr lang="en-US" dirty="0"/>
              <a:t>In order to account for the nonlinear relation between the interest rate and portfolio value, we need a second-order approximation similar to the gamma measure before, this is then the convexity measure. </a:t>
            </a:r>
            <a:endParaRPr lang="en-US" dirty="0" smtClean="0"/>
          </a:p>
          <a:p>
            <a:r>
              <a:rPr lang="en-US" dirty="0" smtClean="0"/>
              <a:t>Convexity </a:t>
            </a:r>
            <a:r>
              <a:rPr lang="en-US" dirty="0"/>
              <a:t>is the interest rate gamma divided by price</a:t>
            </a:r>
            <a:r>
              <a:rPr lang="en-US" dirty="0" smtClean="0"/>
              <a:t>,</a:t>
            </a:r>
          </a:p>
          <a:p>
            <a:endParaRPr lang="en-US" dirty="0" smtClean="0"/>
          </a:p>
          <a:p>
            <a:endParaRPr lang="en-US" dirty="0"/>
          </a:p>
          <a:p>
            <a:pPr marL="0" indent="0">
              <a:buNone/>
            </a:pPr>
            <a:r>
              <a:rPr lang="en-US" dirty="0"/>
              <a:t>and this measure captures the nonlinear part of the price changes due to interest rate changes. </a:t>
            </a:r>
            <a:endParaRPr lang="en-US" dirty="0" smtClean="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29161149"/>
              </p:ext>
            </p:extLst>
          </p:nvPr>
        </p:nvGraphicFramePr>
        <p:xfrm>
          <a:off x="2743200" y="3733800"/>
          <a:ext cx="2844796" cy="533400"/>
        </p:xfrm>
        <a:graphic>
          <a:graphicData uri="http://schemas.openxmlformats.org/presentationml/2006/ole">
            <mc:AlternateContent xmlns:mc="http://schemas.openxmlformats.org/markup-compatibility/2006">
              <mc:Choice xmlns:v="urn:schemas-microsoft-com:vml" Requires="v">
                <p:oleObj spid="_x0000_s30733" name="Equation" r:id="rId3" imgW="1079032" imgH="203112" progId="Equation.DSMT4">
                  <p:embed/>
                </p:oleObj>
              </mc:Choice>
              <mc:Fallback>
                <p:oleObj name="Equation" r:id="rId3" imgW="1079032"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33800"/>
                        <a:ext cx="2844796"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85490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686800" cy="4419600"/>
          </a:xfrm>
        </p:spPr>
        <p:txBody>
          <a:bodyPr/>
          <a:lstStyle/>
          <a:p>
            <a:r>
              <a:rPr lang="en-US" dirty="0"/>
              <a:t>Using the modified duration and convexity together allows us to develop first as well as second-order approximation of the price changes similar to previous discussion</a:t>
            </a:r>
            <a:r>
              <a:rPr lang="en-US" dirty="0" smtClean="0"/>
              <a:t>.</a:t>
            </a:r>
          </a:p>
          <a:p>
            <a:endParaRPr lang="en-US" dirty="0"/>
          </a:p>
          <a:p>
            <a:endParaRPr lang="en-US" dirty="0" smtClean="0"/>
          </a:p>
          <a:p>
            <a:endParaRPr lang="en-US" dirty="0"/>
          </a:p>
          <a:p>
            <a:endParaRPr lang="en-US" dirty="0" smtClean="0"/>
          </a:p>
          <a:p>
            <a:r>
              <a:rPr lang="en-US" dirty="0"/>
              <a:t>As a result, (−Duration × P) and (Convexity × P) act like the delta and gamma measure, respectively, in the previous discussion. </a:t>
            </a:r>
            <a:endParaRPr lang="en-US" dirty="0" smtClean="0"/>
          </a:p>
          <a:p>
            <a:r>
              <a:rPr lang="en-US" dirty="0" smtClean="0"/>
              <a:t>This </a:t>
            </a:r>
            <a:r>
              <a:rPr lang="en-US" dirty="0"/>
              <a:t>shows that these Greeks can also be applied in measuring risk in interest-rate related assets or portfolio.</a:t>
            </a:r>
          </a:p>
        </p:txBody>
      </p:sp>
      <p:graphicFrame>
        <p:nvGraphicFramePr>
          <p:cNvPr id="4" name="Object 3"/>
          <p:cNvGraphicFramePr>
            <a:graphicFrameLocks noChangeAspect="1"/>
          </p:cNvGraphicFramePr>
          <p:nvPr>
            <p:extLst>
              <p:ext uri="{D42A27DB-BD31-4B8C-83A1-F6EECF244321}">
                <p14:modId xmlns:p14="http://schemas.microsoft.com/office/powerpoint/2010/main" val="1525801056"/>
              </p:ext>
            </p:extLst>
          </p:nvPr>
        </p:nvGraphicFramePr>
        <p:xfrm>
          <a:off x="1066800" y="2057400"/>
          <a:ext cx="6096000" cy="920750"/>
        </p:xfrm>
        <a:graphic>
          <a:graphicData uri="http://schemas.openxmlformats.org/presentationml/2006/ole">
            <mc:AlternateContent xmlns:mc="http://schemas.openxmlformats.org/markup-compatibility/2006">
              <mc:Choice xmlns:v="urn:schemas-microsoft-com:vml" Requires="v">
                <p:oleObj spid="_x0000_s31754" name="Equation" r:id="rId3" imgW="4025900" imgH="609600" progId="Equation.DSMT4">
                  <p:embed/>
                </p:oleObj>
              </mc:Choice>
              <mc:Fallback>
                <p:oleObj name="Equation" r:id="rId3" imgW="4025900" imgH="609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57400"/>
                        <a:ext cx="6096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3721017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19100" y="457200"/>
                <a:ext cx="8305800" cy="5867400"/>
              </a:xfrm>
            </p:spPr>
            <p:txBody>
              <a:bodyPr/>
              <a:lstStyle/>
              <a:p>
                <a:r>
                  <a:rPr lang="en-US" dirty="0" smtClean="0"/>
                  <a:t>Next we discuss how to make a portfolio gamma neutral. Suppose the gamma of a delta-neutral portfolio is </a:t>
                </a:r>
                <a14:m>
                  <m:oMath xmlns:m="http://schemas.openxmlformats.org/officeDocument/2006/math">
                    <m:r>
                      <m:rPr>
                        <m:sty m:val="p"/>
                      </m:rPr>
                      <a:rPr lang="en-US" i="0">
                        <a:latin typeface="Cambria Math"/>
                      </a:rPr>
                      <m:t>Γ</m:t>
                    </m:r>
                  </m:oMath>
                </a14:m>
                <a:r>
                  <a:rPr lang="en-US" dirty="0"/>
                  <a:t>, the gamma of the option in this portfolio is </a:t>
                </a:r>
                <a14:m>
                  <m:oMath xmlns:m="http://schemas.openxmlformats.org/officeDocument/2006/math">
                    <m:sSub>
                      <m:sSubPr>
                        <m:ctrlPr>
                          <a:rPr lang="en-US" i="1">
                            <a:latin typeface="Cambria Math"/>
                          </a:rPr>
                        </m:ctrlPr>
                      </m:sSubPr>
                      <m:e>
                        <m:r>
                          <m:rPr>
                            <m:sty m:val="p"/>
                          </m:rPr>
                          <a:rPr lang="en-US" i="0">
                            <a:latin typeface="Cambria Math"/>
                          </a:rPr>
                          <m:t>Γ</m:t>
                        </m:r>
                      </m:e>
                      <m:sub>
                        <m:r>
                          <m:rPr>
                            <m:sty m:val="p"/>
                          </m:rPr>
                          <a:rPr lang="en-US" i="0">
                            <a:latin typeface="Cambria Math"/>
                          </a:rPr>
                          <m:t>o</m:t>
                        </m:r>
                      </m:sub>
                    </m:sSub>
                  </m:oMath>
                </a14:m>
                <a:r>
                  <a:rPr lang="en-US" dirty="0"/>
                  <a:t>, </a:t>
                </a:r>
                <a:r>
                  <a:rPr lang="en-US" dirty="0" smtClean="0"/>
                  <a:t>and </a:t>
                </a:r>
                <a14:m>
                  <m:oMath xmlns:m="http://schemas.openxmlformats.org/officeDocument/2006/math">
                    <m:sSub>
                      <m:sSubPr>
                        <m:ctrlPr>
                          <a:rPr lang="en-US" i="1">
                            <a:latin typeface="Cambria Math"/>
                          </a:rPr>
                        </m:ctrlPr>
                      </m:sSubPr>
                      <m:e>
                        <m:r>
                          <m:rPr>
                            <m:sty m:val="p"/>
                          </m:rPr>
                          <a:rPr lang="en-US" i="0">
                            <a:latin typeface="Cambria Math"/>
                          </a:rPr>
                          <m:t>ω</m:t>
                        </m:r>
                      </m:e>
                      <m:sub>
                        <m:r>
                          <m:rPr>
                            <m:sty m:val="p"/>
                          </m:rPr>
                          <a:rPr lang="en-US" i="0">
                            <a:latin typeface="Cambria Math"/>
                          </a:rPr>
                          <m:t>o</m:t>
                        </m:r>
                      </m:sub>
                    </m:sSub>
                  </m:oMath>
                </a14:m>
                <a:r>
                  <a:rPr lang="en-US" dirty="0" smtClean="0"/>
                  <a:t>  </a:t>
                </a:r>
                <a:r>
                  <a:rPr lang="en-US" dirty="0"/>
                  <a:t>is the number of options added to the delta-neutral portfolio. Then, the gamma of this new portfolio </a:t>
                </a:r>
                <a:r>
                  <a:rPr lang="en-US" dirty="0" smtClean="0"/>
                  <a:t>is</a:t>
                </a:r>
              </a:p>
              <a:p>
                <a:endParaRPr lang="en-US" dirty="0"/>
              </a:p>
              <a:p>
                <a:pPr marL="0" indent="0">
                  <a:buNone/>
                </a:pPr>
                <a:endParaRPr lang="en-US" dirty="0"/>
              </a:p>
              <a:p>
                <a:r>
                  <a:rPr lang="en-US" dirty="0"/>
                  <a:t>To make a gamma-neutral portfolio, we should trade </a:t>
                </a:r>
                <a14:m>
                  <m:oMath xmlns:m="http://schemas.openxmlformats.org/officeDocument/2006/math">
                    <m:sSub>
                      <m:sSubPr>
                        <m:ctrlPr>
                          <a:rPr lang="en-US" i="1">
                            <a:latin typeface="Cambria Math"/>
                          </a:rPr>
                        </m:ctrlPr>
                      </m:sSubPr>
                      <m:e>
                        <m:r>
                          <m:rPr>
                            <m:sty m:val="p"/>
                          </m:rPr>
                          <a:rPr lang="en-US" i="0">
                            <a:latin typeface="Cambria Math"/>
                          </a:rPr>
                          <m:t>ω</m:t>
                        </m:r>
                      </m:e>
                      <m:sub>
                        <m:r>
                          <m:rPr>
                            <m:sty m:val="p"/>
                          </m:rPr>
                          <a:rPr lang="en-US" i="0">
                            <a:latin typeface="Cambria Math"/>
                          </a:rPr>
                          <m:t>o</m:t>
                        </m:r>
                      </m:sub>
                    </m:sSub>
                    <m:r>
                      <a:rPr lang="en-US" b="0" i="0" smtClean="0">
                        <a:latin typeface="Cambria Math"/>
                      </a:rPr>
                      <m:t>∗</m:t>
                    </m:r>
                    <m:r>
                      <a:rPr lang="en-US" i="0">
                        <a:latin typeface="Cambria Math"/>
                      </a:rPr>
                      <m:t>=−</m:t>
                    </m:r>
                    <m:f>
                      <m:fPr>
                        <m:type m:val="lin"/>
                        <m:ctrlPr>
                          <a:rPr lang="en-US" i="1">
                            <a:latin typeface="Cambria Math"/>
                          </a:rPr>
                        </m:ctrlPr>
                      </m:fPr>
                      <m:num>
                        <m:r>
                          <m:rPr>
                            <m:sty m:val="p"/>
                          </m:rPr>
                          <a:rPr lang="en-US" i="0">
                            <a:latin typeface="Cambria Math"/>
                          </a:rPr>
                          <m:t>Γ</m:t>
                        </m:r>
                      </m:num>
                      <m:den>
                        <m:sSub>
                          <m:sSubPr>
                            <m:ctrlPr>
                              <a:rPr lang="en-US" i="1">
                                <a:latin typeface="Cambria Math"/>
                              </a:rPr>
                            </m:ctrlPr>
                          </m:sSubPr>
                          <m:e>
                            <m:r>
                              <m:rPr>
                                <m:sty m:val="p"/>
                              </m:rPr>
                              <a:rPr lang="en-US" i="0">
                                <a:latin typeface="Cambria Math"/>
                              </a:rPr>
                              <m:t>Γ</m:t>
                            </m:r>
                          </m:e>
                          <m:sub>
                            <m:r>
                              <m:rPr>
                                <m:sty m:val="p"/>
                              </m:rPr>
                              <a:rPr lang="en-US" i="0">
                                <a:latin typeface="Cambria Math"/>
                              </a:rPr>
                              <m:t>o</m:t>
                            </m:r>
                          </m:sub>
                        </m:sSub>
                      </m:den>
                    </m:f>
                  </m:oMath>
                </a14:m>
                <a:r>
                  <a:rPr lang="en-US" dirty="0"/>
                  <a:t> options. </a:t>
                </a:r>
                <a:endParaRPr lang="en-US" dirty="0" smtClean="0"/>
              </a:p>
              <a:p>
                <a:r>
                  <a:rPr lang="en-US" dirty="0" smtClean="0"/>
                  <a:t>Because </a:t>
                </a:r>
                <a:r>
                  <a:rPr lang="en-US" dirty="0"/>
                  <a:t>the position of option changes, the new portfolio is not in the delta-neutral. </a:t>
                </a:r>
                <a:endParaRPr lang="en-US" dirty="0" smtClean="0"/>
              </a:p>
              <a:p>
                <a:r>
                  <a:rPr lang="en-US" dirty="0" smtClean="0"/>
                  <a:t>We </a:t>
                </a:r>
                <a:r>
                  <a:rPr lang="en-US" dirty="0"/>
                  <a:t>should change the position of the underlying asset to maintain delta-neutral.</a:t>
                </a:r>
              </a:p>
              <a:p>
                <a:r>
                  <a:rPr lang="en-US" dirty="0" smtClean="0"/>
                  <a:t>For </a:t>
                </a:r>
                <a:r>
                  <a:rPr lang="en-US" dirty="0"/>
                  <a:t>example, the delta and gamma of a particular call option are 0.7 and 1.2. A delta-neutral portfolio has a gamma of −2,400. To make a delta-neutral and gamma-neutral portfolio, we should add a long position of 2,400/1.2 = 2,000 shares and a short position of 2,000 × 0.7 = 1,400 shares in the original portfolio.</a:t>
                </a:r>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19100" y="457200"/>
                <a:ext cx="8305800" cy="5867400"/>
              </a:xfrm>
              <a:blipFill rotWithShape="1">
                <a:blip r:embed="rId3"/>
                <a:stretch>
                  <a:fillRect l="-147" t="-415" r="-88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31773425"/>
              </p:ext>
            </p:extLst>
          </p:nvPr>
        </p:nvGraphicFramePr>
        <p:xfrm>
          <a:off x="3714750" y="1981200"/>
          <a:ext cx="1714500" cy="530902"/>
        </p:xfrm>
        <a:graphic>
          <a:graphicData uri="http://schemas.openxmlformats.org/presentationml/2006/ole">
            <mc:AlternateContent xmlns:mc="http://schemas.openxmlformats.org/markup-compatibility/2006">
              <mc:Choice xmlns:v="urn:schemas-microsoft-com:vml" Requires="v">
                <p:oleObj spid="_x0000_s32778" name="Equation" r:id="rId4" imgW="583947" imgH="228501" progId="Equation.DSMT4">
                  <p:embed/>
                </p:oleObj>
              </mc:Choice>
              <mc:Fallback>
                <p:oleObj name="Equation" r:id="rId4" imgW="583947" imgH="22850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1981200"/>
                        <a:ext cx="1714500" cy="530902"/>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231247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19100" y="1828800"/>
                <a:ext cx="8305800" cy="3352800"/>
              </a:xfrm>
            </p:spPr>
            <p:txBody>
              <a:bodyPr/>
              <a:lstStyle/>
              <a:p>
                <a:r>
                  <a:rPr lang="en-US" dirty="0"/>
                  <a:t>The </a:t>
                </a:r>
                <a:r>
                  <a:rPr lang="en-US" dirty="0" err="1"/>
                  <a:t>vega</a:t>
                </a:r>
                <a:r>
                  <a:rPr lang="en-US" dirty="0"/>
                  <a:t> of an option, </a:t>
                </a:r>
                <a14:m>
                  <m:oMath xmlns:m="http://schemas.openxmlformats.org/officeDocument/2006/math">
                    <m:r>
                      <a:rPr lang="en-US" i="1">
                        <a:latin typeface="Cambria Math"/>
                      </a:rPr>
                      <m:t>𝜈</m:t>
                    </m:r>
                  </m:oMath>
                </a14:m>
                <a:r>
                  <a:rPr lang="en-US" dirty="0"/>
                  <a:t> , is defined as the rate of change of the option price respective to the volatility of the underlying asset</a:t>
                </a:r>
                <a:r>
                  <a:rPr lang="en-US" dirty="0" smtClean="0"/>
                  <a:t>:</a:t>
                </a:r>
              </a:p>
              <a:p>
                <a:endParaRPr lang="en-US" dirty="0"/>
              </a:p>
              <a:p>
                <a:endParaRPr lang="en-US" dirty="0" smtClean="0"/>
              </a:p>
              <a:p>
                <a:endParaRPr lang="en-US" dirty="0"/>
              </a:p>
              <a:p>
                <a:endParaRPr lang="en-US" dirty="0" smtClean="0"/>
              </a:p>
              <a:p>
                <a:r>
                  <a:rPr lang="en-US" dirty="0" smtClean="0"/>
                  <a:t>Where ∏ </a:t>
                </a:r>
                <a:r>
                  <a:rPr lang="en-US" dirty="0"/>
                  <a:t>is the option price and </a:t>
                </a:r>
                <a14:m>
                  <m:oMath xmlns:m="http://schemas.openxmlformats.org/officeDocument/2006/math">
                    <m:r>
                      <m:rPr>
                        <m:sty m:val="p"/>
                      </m:rPr>
                      <a:rPr lang="en-US" i="0">
                        <a:latin typeface="Cambria Math"/>
                      </a:rPr>
                      <m:t>σ</m:t>
                    </m:r>
                  </m:oMath>
                </a14:m>
                <a:r>
                  <a:rPr lang="en-US" b="1" dirty="0"/>
                  <a:t> </a:t>
                </a:r>
                <a:r>
                  <a:rPr lang="en-US" dirty="0"/>
                  <a:t>is volatility of the stock price. We next show the derivation of </a:t>
                </a:r>
                <a:r>
                  <a:rPr lang="en-US" dirty="0" err="1"/>
                  <a:t>vega</a:t>
                </a:r>
                <a:r>
                  <a:rPr lang="en-US" dirty="0"/>
                  <a:t> for various kinds of stock option.</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19100" y="1828800"/>
                <a:ext cx="8305800" cy="3352800"/>
              </a:xfrm>
              <a:blipFill rotWithShape="1">
                <a:blip r:embed="rId3"/>
                <a:stretch>
                  <a:fillRect l="-147" t="-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ctr"/>
                <a:r>
                  <a:rPr lang="en-US" dirty="0" smtClean="0"/>
                  <a:t>20.4 Vega (</a:t>
                </a:r>
                <a14:m>
                  <m:oMath xmlns:m="http://schemas.openxmlformats.org/officeDocument/2006/math">
                    <m:r>
                      <a:rPr lang="en-US" i="1">
                        <a:latin typeface="Cambria Math"/>
                      </a:rPr>
                      <m:t>𝜈</m:t>
                    </m:r>
                  </m:oMath>
                </a14:m>
                <a:r>
                  <a:rPr lang="en-US" dirty="0" smtClean="0"/>
                  <a:t>)</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4"/>
                <a:stretch>
                  <a:fillRect t="-15238" b="-35238"/>
                </a:stretch>
              </a:blipFill>
            </p:spPr>
            <p:txBody>
              <a:bodyPr/>
              <a:lstStyle/>
              <a:p>
                <a:r>
                  <a:rPr lang="en-US">
                    <a:noFill/>
                  </a:rPr>
                  <a:t> </a:t>
                </a:r>
              </a:p>
            </p:txBody>
          </p:sp>
        </mc:Fallback>
      </mc:AlternateContent>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96048604"/>
              </p:ext>
            </p:extLst>
          </p:nvPr>
        </p:nvGraphicFramePr>
        <p:xfrm>
          <a:off x="3581400" y="2819400"/>
          <a:ext cx="1137425" cy="914400"/>
        </p:xfrm>
        <a:graphic>
          <a:graphicData uri="http://schemas.openxmlformats.org/presentationml/2006/ole">
            <mc:AlternateContent xmlns:mc="http://schemas.openxmlformats.org/markup-compatibility/2006">
              <mc:Choice xmlns:v="urn:schemas-microsoft-com:vml" Requires="v">
                <p:oleObj spid="_x0000_s33803" name="Equation" r:id="rId5" imgW="495085" imgH="393529" progId="Equation.DSMT4">
                  <p:embed/>
                </p:oleObj>
              </mc:Choice>
              <mc:Fallback>
                <p:oleObj name="Equation" r:id="rId5" imgW="495085" imgH="39352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819400"/>
                        <a:ext cx="1137425" cy="914400"/>
                      </a:xfrm>
                      <a:prstGeom prst="rect">
                        <a:avLst/>
                      </a:prstGeom>
                      <a:noFill/>
                    </p:spPr>
                  </p:pic>
                </p:oleObj>
              </mc:Fallback>
            </mc:AlternateContent>
          </a:graphicData>
        </a:graphic>
      </p:graphicFrame>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1161009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305800" cy="1066800"/>
          </a:xfrm>
        </p:spPr>
        <p:txBody>
          <a:bodyPr/>
          <a:lstStyle/>
          <a:p>
            <a:r>
              <a:rPr lang="en-US" dirty="0"/>
              <a:t>For a European call option on a non-dividend stock, </a:t>
            </a:r>
            <a:r>
              <a:rPr lang="en-US" dirty="0" err="1"/>
              <a:t>vega</a:t>
            </a:r>
            <a:r>
              <a:rPr lang="en-US" dirty="0"/>
              <a:t> can be shown as</a:t>
            </a:r>
          </a:p>
          <a:p>
            <a:endParaRPr lang="en-US" dirty="0"/>
          </a:p>
        </p:txBody>
      </p:sp>
      <p:sp>
        <p:nvSpPr>
          <p:cNvPr id="3" name="Title 2"/>
          <p:cNvSpPr>
            <a:spLocks noGrp="1"/>
          </p:cNvSpPr>
          <p:nvPr>
            <p:ph type="title"/>
          </p:nvPr>
        </p:nvSpPr>
        <p:spPr>
          <a:xfrm>
            <a:off x="464400" y="579437"/>
            <a:ext cx="8229600" cy="639763"/>
          </a:xfrm>
        </p:spPr>
        <p:txBody>
          <a:bodyPr/>
          <a:lstStyle/>
          <a:p>
            <a:pPr algn="ctr"/>
            <a:r>
              <a:rPr lang="en-US" dirty="0" smtClean="0"/>
              <a:t>20.4.1 Derivation of Vega for Different Kinds of Stock Options</a:t>
            </a:r>
            <a:endParaRPr lang="en-US" dirty="0"/>
          </a:p>
        </p:txBody>
      </p:sp>
      <p:sp>
        <p:nvSpPr>
          <p:cNvPr id="4" name="TextBox 3"/>
          <p:cNvSpPr txBox="1"/>
          <p:nvPr/>
        </p:nvSpPr>
        <p:spPr>
          <a:xfrm>
            <a:off x="6667500" y="3200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.21)</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63336990"/>
              </p:ext>
            </p:extLst>
          </p:nvPr>
        </p:nvGraphicFramePr>
        <p:xfrm>
          <a:off x="3505200" y="3124200"/>
          <a:ext cx="2133600" cy="533400"/>
        </p:xfrm>
        <a:graphic>
          <a:graphicData uri="http://schemas.openxmlformats.org/presentationml/2006/ole">
            <mc:AlternateContent xmlns:mc="http://schemas.openxmlformats.org/markup-compatibility/2006">
              <mc:Choice xmlns:v="urn:schemas-microsoft-com:vml" Requires="v">
                <p:oleObj spid="_x0000_s34828" name="Equation" r:id="rId3" imgW="1079032" imgH="266584" progId="Equation.DSMT4">
                  <p:embed/>
                </p:oleObj>
              </mc:Choice>
              <mc:Fallback>
                <p:oleObj name="Equation" r:id="rId3" imgW="1079032" imgH="26658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124200"/>
                        <a:ext cx="2133600" cy="533400"/>
                      </a:xfrm>
                      <a:prstGeom prst="rect">
                        <a:avLst/>
                      </a:prstGeom>
                      <a:noFill/>
                    </p:spPr>
                  </p:pic>
                </p:oleObj>
              </mc:Fallback>
            </mc:AlternateContent>
          </a:graphicData>
        </a:graphic>
      </p:graphicFrame>
      <p:sp>
        <p:nvSpPr>
          <p:cNvPr id="7" name="Slide Number Placeholder 6"/>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327864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199"/>
            <a:ext cx="8305800" cy="4525965"/>
          </a:xfrm>
        </p:spPr>
        <p:txBody>
          <a:bodyPr/>
          <a:lstStyle/>
          <a:p>
            <a:r>
              <a:rPr lang="en-US" dirty="0"/>
              <a:t>From Black–Scholes option pricing model, we know the price of call option on a </a:t>
            </a:r>
            <a:r>
              <a:rPr lang="en-US" dirty="0" err="1"/>
              <a:t>nondividend</a:t>
            </a:r>
            <a:r>
              <a:rPr lang="en-US" dirty="0"/>
              <a:t> stock can be written </a:t>
            </a:r>
            <a:r>
              <a:rPr lang="en-US" dirty="0" smtClean="0"/>
              <a:t>as</a:t>
            </a:r>
          </a:p>
          <a:p>
            <a:endParaRPr lang="en-US" dirty="0"/>
          </a:p>
          <a:p>
            <a:r>
              <a:rPr lang="en-US" dirty="0" smtClean="0"/>
              <a:t>And the price of put option on a </a:t>
            </a:r>
            <a:r>
              <a:rPr lang="en-US" dirty="0" err="1" smtClean="0"/>
              <a:t>nondividend</a:t>
            </a:r>
            <a:r>
              <a:rPr lang="en-US" dirty="0" smtClean="0"/>
              <a:t> stock can be written as</a:t>
            </a:r>
            <a:endParaRPr lang="en-US" dirty="0"/>
          </a:p>
          <a:p>
            <a:endParaRPr lang="en-US" dirty="0" smtClean="0"/>
          </a:p>
          <a:p>
            <a:r>
              <a:rPr lang="en-US" dirty="0" smtClean="0"/>
              <a:t>Where</a:t>
            </a:r>
          </a:p>
          <a:p>
            <a:endParaRPr lang="en-US" dirty="0"/>
          </a:p>
          <a:p>
            <a:endParaRPr lang="en-US" dirty="0" smtClean="0"/>
          </a:p>
          <a:p>
            <a:endParaRPr lang="en-US" dirty="0"/>
          </a:p>
          <a:p>
            <a:pPr marL="0" indent="0">
              <a:buNone/>
            </a:pPr>
            <a:r>
              <a:rPr lang="en-US" dirty="0"/>
              <a:t> </a:t>
            </a:r>
            <a:r>
              <a:rPr lang="en-US" dirty="0" smtClean="0"/>
              <a:t>            is </a:t>
            </a:r>
            <a:r>
              <a:rPr lang="en-US" dirty="0"/>
              <a:t>the cumulative density function of normal distribution</a:t>
            </a:r>
          </a:p>
        </p:txBody>
      </p:sp>
      <p:sp>
        <p:nvSpPr>
          <p:cNvPr id="3" name="Title 2"/>
          <p:cNvSpPr>
            <a:spLocks noGrp="1"/>
          </p:cNvSpPr>
          <p:nvPr>
            <p:ph type="title"/>
          </p:nvPr>
        </p:nvSpPr>
        <p:spPr>
          <a:xfrm>
            <a:off x="457200" y="533400"/>
            <a:ext cx="8229600" cy="639763"/>
          </a:xfrm>
        </p:spPr>
        <p:txBody>
          <a:bodyPr/>
          <a:lstStyle/>
          <a:p>
            <a:pPr algn="ctr"/>
            <a:r>
              <a:rPr lang="en-US" dirty="0" smtClean="0"/>
              <a:t>20.1.1 </a:t>
            </a:r>
            <a:r>
              <a:rPr lang="en-US" dirty="0"/>
              <a:t>Derivation of Delta for Different Kinds of Stock Options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08965963"/>
              </p:ext>
            </p:extLst>
          </p:nvPr>
        </p:nvGraphicFramePr>
        <p:xfrm>
          <a:off x="2819400" y="2362200"/>
          <a:ext cx="2749296" cy="390525"/>
        </p:xfrm>
        <a:graphic>
          <a:graphicData uri="http://schemas.openxmlformats.org/presentationml/2006/ole">
            <mc:AlternateContent xmlns:mc="http://schemas.openxmlformats.org/markup-compatibility/2006">
              <mc:Choice xmlns:v="urn:schemas-microsoft-com:vml" Requires="v">
                <p:oleObj spid="_x0000_s2119" name="Equation" r:id="rId3" imgW="1663700" imgH="241300" progId="Equation.DSMT4">
                  <p:embed/>
                </p:oleObj>
              </mc:Choice>
              <mc:Fallback>
                <p:oleObj name="Equation" r:id="rId3" imgW="16637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62200"/>
                        <a:ext cx="2749296" cy="390525"/>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18691788"/>
              </p:ext>
            </p:extLst>
          </p:nvPr>
        </p:nvGraphicFramePr>
        <p:xfrm>
          <a:off x="2743200" y="3200400"/>
          <a:ext cx="2927703" cy="409575"/>
        </p:xfrm>
        <a:graphic>
          <a:graphicData uri="http://schemas.openxmlformats.org/presentationml/2006/ole">
            <mc:AlternateContent xmlns:mc="http://schemas.openxmlformats.org/markup-compatibility/2006">
              <mc:Choice xmlns:v="urn:schemas-microsoft-com:vml" Requires="v">
                <p:oleObj spid="_x0000_s2120" name="Equation" r:id="rId5" imgW="1841500" imgH="254000" progId="Equation.DSMT4">
                  <p:embed/>
                </p:oleObj>
              </mc:Choice>
              <mc:Fallback>
                <p:oleObj name="Equation" r:id="rId5" imgW="18415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200400"/>
                        <a:ext cx="2927703" cy="409575"/>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759451136"/>
              </p:ext>
            </p:extLst>
          </p:nvPr>
        </p:nvGraphicFramePr>
        <p:xfrm>
          <a:off x="914400" y="3886200"/>
          <a:ext cx="2001795" cy="914400"/>
        </p:xfrm>
        <a:graphic>
          <a:graphicData uri="http://schemas.openxmlformats.org/presentationml/2006/ole">
            <mc:AlternateContent xmlns:mc="http://schemas.openxmlformats.org/markup-compatibility/2006">
              <mc:Choice xmlns:v="urn:schemas-microsoft-com:vml" Requires="v">
                <p:oleObj spid="_x0000_s2121" name="Equation" r:id="rId7" imgW="1548728" imgH="710891" progId="Equation.DSMT4">
                  <p:embed/>
                </p:oleObj>
              </mc:Choice>
              <mc:Fallback>
                <p:oleObj name="Equation" r:id="rId7" imgW="1548728" imgH="710891"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886200"/>
                        <a:ext cx="2001795" cy="9144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78500109"/>
              </p:ext>
            </p:extLst>
          </p:nvPr>
        </p:nvGraphicFramePr>
        <p:xfrm>
          <a:off x="3733800" y="3962400"/>
          <a:ext cx="3256767" cy="990600"/>
        </p:xfrm>
        <a:graphic>
          <a:graphicData uri="http://schemas.openxmlformats.org/presentationml/2006/ole">
            <mc:AlternateContent xmlns:mc="http://schemas.openxmlformats.org/markup-compatibility/2006">
              <mc:Choice xmlns:v="urn:schemas-microsoft-com:vml" Requires="v">
                <p:oleObj spid="_x0000_s2122" name="Equation" r:id="rId9" imgW="2286000" imgH="698500" progId="Equation.DSMT4">
                  <p:embed/>
                </p:oleObj>
              </mc:Choice>
              <mc:Fallback>
                <p:oleObj name="Equation" r:id="rId9" imgW="2286000" imgH="6985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3962400"/>
                        <a:ext cx="3256767" cy="9906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96956718"/>
              </p:ext>
            </p:extLst>
          </p:nvPr>
        </p:nvGraphicFramePr>
        <p:xfrm>
          <a:off x="7543800" y="4343400"/>
          <a:ext cx="1066800" cy="381000"/>
        </p:xfrm>
        <a:graphic>
          <a:graphicData uri="http://schemas.openxmlformats.org/presentationml/2006/ole">
            <mc:AlternateContent xmlns:mc="http://schemas.openxmlformats.org/markup-compatibility/2006">
              <mc:Choice xmlns:v="urn:schemas-microsoft-com:vml" Requires="v">
                <p:oleObj spid="_x0000_s2123" name="Equation" r:id="rId11" imgW="558558" imgH="177723" progId="Equation.DSMT4">
                  <p:embed/>
                </p:oleObj>
              </mc:Choice>
              <mc:Fallback>
                <p:oleObj name="Equation" r:id="rId11" imgW="558558" imgH="177723"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4343400"/>
                        <a:ext cx="1066800" cy="381000"/>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278607674"/>
              </p:ext>
            </p:extLst>
          </p:nvPr>
        </p:nvGraphicFramePr>
        <p:xfrm>
          <a:off x="762000" y="5105400"/>
          <a:ext cx="533400" cy="383381"/>
        </p:xfrm>
        <a:graphic>
          <a:graphicData uri="http://schemas.openxmlformats.org/presentationml/2006/ole">
            <mc:AlternateContent xmlns:mc="http://schemas.openxmlformats.org/markup-compatibility/2006">
              <mc:Choice xmlns:v="urn:schemas-microsoft-com:vml" Requires="v">
                <p:oleObj spid="_x0000_s2124" name="Equation" r:id="rId13" imgW="291847" imgH="215713" progId="Equation.DSMT4">
                  <p:embed/>
                </p:oleObj>
              </mc:Choice>
              <mc:Fallback>
                <p:oleObj name="Equation" r:id="rId13" imgW="291847" imgH="215713"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105400"/>
                        <a:ext cx="533400" cy="383381"/>
                      </a:xfrm>
                      <a:prstGeom prst="rect">
                        <a:avLst/>
                      </a:prstGeom>
                      <a:noFill/>
                    </p:spPr>
                  </p:pic>
                </p:oleObj>
              </mc:Fallback>
            </mc:AlternateContent>
          </a:graphicData>
        </a:graphic>
      </p:graphicFrame>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2603058041"/>
              </p:ext>
            </p:extLst>
          </p:nvPr>
        </p:nvGraphicFramePr>
        <p:xfrm>
          <a:off x="2071558" y="5486400"/>
          <a:ext cx="5000884" cy="762000"/>
        </p:xfrm>
        <a:graphic>
          <a:graphicData uri="http://schemas.openxmlformats.org/presentationml/2006/ole">
            <mc:AlternateContent xmlns:mc="http://schemas.openxmlformats.org/markup-compatibility/2006">
              <mc:Choice xmlns:v="urn:schemas-microsoft-com:vml" Requires="v">
                <p:oleObj spid="_x0000_s2125" name="Equation" r:id="rId15" imgW="2235200" imgH="469900" progId="Equation.DSMT4">
                  <p:embed/>
                </p:oleObj>
              </mc:Choice>
              <mc:Fallback>
                <p:oleObj name="Equation" r:id="rId15" imgW="2235200" imgH="46990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1558" y="5486400"/>
                        <a:ext cx="5000884" cy="762000"/>
                      </a:xfrm>
                      <a:prstGeom prst="rect">
                        <a:avLst/>
                      </a:prstGeom>
                      <a:noFill/>
                    </p:spPr>
                  </p:pic>
                </p:oleObj>
              </mc:Fallback>
            </mc:AlternateContent>
          </a:graphicData>
        </a:graphic>
      </p:graphicFrame>
      <p:sp>
        <p:nvSpPr>
          <p:cNvPr id="18" name="TextBox 17"/>
          <p:cNvSpPr txBox="1"/>
          <p:nvPr/>
        </p:nvSpPr>
        <p:spPr>
          <a:xfrm>
            <a:off x="6892158" y="237008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a:t>
            </a:r>
          </a:p>
        </p:txBody>
      </p:sp>
      <p:sp>
        <p:nvSpPr>
          <p:cNvPr id="19" name="TextBox 18"/>
          <p:cNvSpPr txBox="1"/>
          <p:nvPr/>
        </p:nvSpPr>
        <p:spPr>
          <a:xfrm>
            <a:off x="6892158" y="3200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a:t>
            </a:r>
          </a:p>
        </p:txBody>
      </p:sp>
      <p:sp>
        <p:nvSpPr>
          <p:cNvPr id="20" name="Slide Number Placeholder 19"/>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1849893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381000"/>
                <a:ext cx="8305800" cy="6096000"/>
              </a:xfrm>
            </p:spPr>
            <p:txBody>
              <a:bodyPr/>
              <a:lstStyle/>
              <a:p>
                <a:r>
                  <a:rPr lang="en-US" dirty="0"/>
                  <a:t>For a European put option on a non-dividend stock, </a:t>
                </a:r>
                <a:r>
                  <a:rPr lang="en-US" dirty="0" err="1"/>
                  <a:t>vega</a:t>
                </a:r>
                <a:r>
                  <a:rPr lang="en-US" dirty="0"/>
                  <a:t> can be shown </a:t>
                </a:r>
                <a:r>
                  <a:rPr lang="en-US" dirty="0" smtClean="0"/>
                  <a:t>as</a:t>
                </a:r>
              </a:p>
              <a:p>
                <a:endParaRPr lang="en-US" dirty="0"/>
              </a:p>
              <a:p>
                <a:r>
                  <a:rPr lang="en-US" dirty="0" smtClean="0"/>
                  <a:t>The </a:t>
                </a:r>
                <a:r>
                  <a:rPr lang="en-US" dirty="0"/>
                  <a:t>derivation of (20.22) </a:t>
                </a:r>
                <a:r>
                  <a:rPr lang="en-US" dirty="0" smtClean="0"/>
                  <a:t>is</a:t>
                </a:r>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14:m>
                  <m:oMath xmlns:m="http://schemas.openxmlformats.org/officeDocument/2006/math">
                    <m:m>
                      <m:mPr>
                        <m:mcs>
                          <m:mc>
                            <m:mcPr>
                              <m:count m:val="1"/>
                              <m:mcJc m:val="center"/>
                            </m:mcPr>
                          </m:mc>
                        </m:mcs>
                        <m:ctrlPr>
                          <a:rPr lang="en-US" i="1">
                            <a:latin typeface="Cambria Math"/>
                          </a:rPr>
                        </m:ctrlPr>
                      </m:mPr>
                      <m:mr>
                        <m:e>
                          <m:r>
                            <a:rPr lang="en-US" i="1">
                              <a:latin typeface="Cambria Math"/>
                            </a:rPr>
                            <m:t>𝜈</m:t>
                          </m:r>
                          <m:r>
                            <a:rPr lang="en-US">
                              <a:latin typeface="Cambria Math"/>
                            </a:rPr>
                            <m:t>=</m:t>
                          </m:r>
                          <m:f>
                            <m:fPr>
                              <m:ctrlPr>
                                <a:rPr lang="en-US" i="1">
                                  <a:latin typeface="Cambria Math"/>
                                </a:rPr>
                              </m:ctrlPr>
                            </m:fPr>
                            <m:num>
                              <m:r>
                                <a:rPr lang="en-US">
                                  <a:latin typeface="Cambria Math"/>
                                </a:rPr>
                                <m:t>𝜕</m:t>
                              </m:r>
                              <m:sSub>
                                <m:sSubPr>
                                  <m:ctrlPr>
                                    <a:rPr lang="en-US" i="1">
                                      <a:latin typeface="Cambria Math"/>
                                    </a:rPr>
                                  </m:ctrlPr>
                                </m:sSubPr>
                                <m:e>
                                  <m:r>
                                    <a:rPr lang="en-US" i="1">
                                      <a:latin typeface="Cambria Math"/>
                                    </a:rPr>
                                    <m:t>𝑃</m:t>
                                  </m:r>
                                </m:e>
                                <m:sub>
                                  <m:r>
                                    <a:rPr lang="en-US" i="1">
                                      <a:latin typeface="Cambria Math"/>
                                    </a:rPr>
                                    <m:t>𝑡</m:t>
                                  </m:r>
                                </m:sub>
                              </m:sSub>
                            </m:num>
                            <m:den>
                              <m:r>
                                <a:rPr lang="en-US">
                                  <a:latin typeface="Cambria Math"/>
                                </a:rPr>
                                <m:t>𝜕</m:t>
                              </m:r>
                              <m:sSub>
                                <m:sSubPr>
                                  <m:ctrlPr>
                                    <a:rPr lang="en-US" i="1">
                                      <a:latin typeface="Cambria Math"/>
                                    </a:rPr>
                                  </m:ctrlPr>
                                </m:sSubPr>
                                <m:e>
                                  <m:r>
                                    <a:rPr lang="en-US" i="1">
                                      <a:latin typeface="Cambria Math"/>
                                    </a:rPr>
                                    <m:t>𝜎</m:t>
                                  </m:r>
                                </m:e>
                                <m:sub>
                                  <m:r>
                                    <a:rPr lang="en-US" i="1">
                                      <a:latin typeface="Cambria Math"/>
                                    </a:rPr>
                                    <m:t>𝑠</m:t>
                                  </m:r>
                                </m:sub>
                              </m:sSub>
                            </m:den>
                          </m:f>
                          <m:r>
                            <a:rPr lang="en-US">
                              <a:latin typeface="Cambria Math"/>
                            </a:rPr>
                            <m:t>=</m:t>
                          </m:r>
                          <m:r>
                            <a:rPr lang="en-US" i="1">
                              <a:latin typeface="Cambria Math"/>
                            </a:rPr>
                            <m:t>𝑋</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f>
                            <m:fPr>
                              <m:ctrlPr>
                                <a:rPr lang="en-US" i="1">
                                  <a:latin typeface="Cambria Math"/>
                                </a:rPr>
                              </m:ctrlPr>
                            </m:fPr>
                            <m:num>
                              <m:d>
                                <m:dPr>
                                  <m:begChr m:val=""/>
                                  <m:ctrlPr>
                                    <a:rPr lang="en-US" i="1">
                                      <a:latin typeface="Cambria Math"/>
                                    </a:rPr>
                                  </m:ctrlPr>
                                </m:dPr>
                                <m:e>
                                  <m:r>
                                    <a:rPr lang="en-US">
                                      <a:latin typeface="Cambria Math"/>
                                    </a:rPr>
                                    <m:t>𝜕</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e>
                              </m:d>
                            </m:num>
                            <m:den>
                              <m:r>
                                <a:rPr lang="en-US">
                                  <a:latin typeface="Cambria Math"/>
                                </a:rPr>
                                <m:t>𝜕</m:t>
                              </m:r>
                              <m:sSub>
                                <m:sSubPr>
                                  <m:ctrlPr>
                                    <a:rPr lang="en-US" i="1">
                                      <a:latin typeface="Cambria Math"/>
                                    </a:rPr>
                                  </m:ctrlPr>
                                </m:sSubPr>
                                <m:e>
                                  <m:r>
                                    <a:rPr lang="en-US" i="1">
                                      <a:latin typeface="Cambria Math"/>
                                    </a:rPr>
                                    <m:t>𝜎</m:t>
                                  </m:r>
                                </m:e>
                                <m:sub>
                                  <m:r>
                                    <a:rPr lang="en-US" i="1">
                                      <a:latin typeface="Cambria Math"/>
                                    </a:rPr>
                                    <m:t>𝑠</m:t>
                                  </m:r>
                                </m:sub>
                              </m:sSub>
                            </m:den>
                          </m:f>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d>
                                <m:dPr>
                                  <m:begChr m:val=""/>
                                  <m:ctrlPr>
                                    <a:rPr lang="en-US" i="1">
                                      <a:latin typeface="Cambria Math"/>
                                    </a:rPr>
                                  </m:ctrlPr>
                                </m:dPr>
                                <m:e>
                                  <m:r>
                                    <a:rPr lang="en-US">
                                      <a:latin typeface="Cambria Math"/>
                                    </a:rPr>
                                    <m:t>𝜕</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e>
                              </m:d>
                            </m:num>
                            <m:den>
                              <m:r>
                                <a:rPr lang="en-US">
                                  <a:latin typeface="Cambria Math"/>
                                </a:rPr>
                                <m:t>𝜕</m:t>
                              </m:r>
                              <m:sSub>
                                <m:sSubPr>
                                  <m:ctrlPr>
                                    <a:rPr lang="en-US" i="1">
                                      <a:latin typeface="Cambria Math"/>
                                    </a:rPr>
                                  </m:ctrlPr>
                                </m:sSubPr>
                                <m:e>
                                  <m:r>
                                    <a:rPr lang="en-US" i="1">
                                      <a:latin typeface="Cambria Math"/>
                                    </a:rPr>
                                    <m:t>𝜎</m:t>
                                  </m:r>
                                </m:e>
                                <m:sub>
                                  <m:r>
                                    <a:rPr lang="en-US" i="1">
                                      <a:latin typeface="Cambria Math"/>
                                    </a:rPr>
                                    <m:t>𝑠</m:t>
                                  </m:r>
                                </m:sub>
                              </m:sSub>
                            </m:den>
                          </m:f>
                        </m:e>
                      </m:mr>
                      <m:mr>
                        <m:e>
                          <m:r>
                            <a:rPr lang="en-US">
                              <a:latin typeface="Cambria Math"/>
                            </a:rPr>
                            <m:t>=</m:t>
                          </m:r>
                          <m:r>
                            <a:rPr lang="en-US" i="1">
                              <a:latin typeface="Cambria Math"/>
                            </a:rPr>
                            <m:t>𝑋</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f>
                            <m:fPr>
                              <m:ctrlPr>
                                <a:rPr lang="en-US" i="1">
                                  <a:latin typeface="Cambria Math"/>
                                </a:rPr>
                              </m:ctrlPr>
                            </m:fPr>
                            <m:num>
                              <m:d>
                                <m:dPr>
                                  <m:begChr m:val=""/>
                                  <m:ctrlPr>
                                    <a:rPr lang="en-US" i="1">
                                      <a:latin typeface="Cambria Math"/>
                                    </a:rPr>
                                  </m:ctrlPr>
                                </m:dPr>
                                <m:e>
                                  <m:r>
                                    <a:rPr lang="en-US">
                                      <a:latin typeface="Cambria Math"/>
                                    </a:rPr>
                                    <m:t>𝜕</m:t>
                                  </m:r>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r>
                                    <a:rPr lang="en-US">
                                      <a:latin typeface="Cambria Math"/>
                                    </a:rPr>
                                    <m:t>)</m:t>
                                  </m:r>
                                </m:e>
                              </m:d>
                            </m:num>
                            <m:den>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den>
                          </m:f>
                          <m:f>
                            <m:fPr>
                              <m:ctrlPr>
                                <a:rPr lang="en-US" i="1">
                                  <a:latin typeface="Cambria Math"/>
                                </a:rPr>
                              </m:ctrlPr>
                            </m:fPr>
                            <m:num>
                              <m:r>
                                <a:rPr lang="en-US">
                                  <a:latin typeface="Cambria Math"/>
                                </a:rPr>
                                <m:t>𝜕</m:t>
                              </m:r>
                              <m:sSub>
                                <m:sSubPr>
                                  <m:ctrlPr>
                                    <a:rPr lang="en-US" i="1">
                                      <a:latin typeface="Cambria Math"/>
                                    </a:rPr>
                                  </m:ctrlPr>
                                </m:sSubPr>
                                <m:e>
                                  <m:r>
                                    <a:rPr lang="en-US" i="1">
                                      <a:latin typeface="Cambria Math"/>
                                    </a:rPr>
                                    <m:t>𝑑</m:t>
                                  </m:r>
                                </m:e>
                                <m:sub>
                                  <m:r>
                                    <a:rPr lang="en-US">
                                      <a:latin typeface="Cambria Math"/>
                                    </a:rPr>
                                    <m:t>2</m:t>
                                  </m:r>
                                </m:sub>
                              </m:sSub>
                            </m:num>
                            <m:den>
                              <m:r>
                                <a:rPr lang="en-US">
                                  <a:latin typeface="Cambria Math"/>
                                </a:rPr>
                                <m:t>𝜕</m:t>
                              </m:r>
                              <m:sSub>
                                <m:sSubPr>
                                  <m:ctrlPr>
                                    <a:rPr lang="en-US" i="1">
                                      <a:latin typeface="Cambria Math"/>
                                    </a:rPr>
                                  </m:ctrlPr>
                                </m:sSubPr>
                                <m:e>
                                  <m:r>
                                    <a:rPr lang="en-US" i="1">
                                      <a:latin typeface="Cambria Math"/>
                                    </a:rPr>
                                    <m:t>𝜎</m:t>
                                  </m:r>
                                </m:e>
                                <m:sub>
                                  <m:r>
                                    <a:rPr lang="en-US" i="1">
                                      <a:latin typeface="Cambria Math"/>
                                    </a:rPr>
                                    <m:t>𝑠</m:t>
                                  </m:r>
                                </m:sub>
                              </m:sSub>
                            </m:den>
                          </m:f>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d>
                                <m:dPr>
                                  <m:begChr m:val=""/>
                                  <m:ctrlPr>
                                    <a:rPr lang="en-US" i="1">
                                      <a:latin typeface="Cambria Math"/>
                                    </a:rPr>
                                  </m:ctrlPr>
                                </m:dPr>
                                <m:e>
                                  <m:r>
                                    <a:rPr lang="en-US">
                                      <a:latin typeface="Cambria Math"/>
                                    </a:rPr>
                                    <m:t>𝜕</m:t>
                                  </m:r>
                                  <m:r>
                                    <a:rPr lang="en-US">
                                      <a:latin typeface="Cambria Math"/>
                                    </a:rPr>
                                    <m:t>(1−</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r>
                                    <a:rPr lang="en-US">
                                      <a:latin typeface="Cambria Math"/>
                                    </a:rPr>
                                    <m:t>)</m:t>
                                  </m:r>
                                </m:e>
                              </m:d>
                            </m:num>
                            <m:den>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den>
                          </m:f>
                          <m:f>
                            <m:fPr>
                              <m:ctrlPr>
                                <a:rPr lang="en-US" i="1">
                                  <a:latin typeface="Cambria Math"/>
                                </a:rPr>
                              </m:ctrlPr>
                            </m:fPr>
                            <m:num>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num>
                            <m:den>
                              <m:r>
                                <a:rPr lang="en-US">
                                  <a:latin typeface="Cambria Math"/>
                                </a:rPr>
                                <m:t>𝜕</m:t>
                              </m:r>
                              <m:sSub>
                                <m:sSubPr>
                                  <m:ctrlPr>
                                    <a:rPr lang="en-US" i="1">
                                      <a:latin typeface="Cambria Math"/>
                                    </a:rPr>
                                  </m:ctrlPr>
                                </m:sSubPr>
                                <m:e>
                                  <m:r>
                                    <a:rPr lang="en-US" i="1">
                                      <a:latin typeface="Cambria Math"/>
                                    </a:rPr>
                                    <m:t>𝜎</m:t>
                                  </m:r>
                                </m:e>
                                <m:sub>
                                  <m:r>
                                    <a:rPr lang="en-US" i="1">
                                      <a:latin typeface="Cambria Math"/>
                                    </a:rPr>
                                    <m:t>𝑠</m:t>
                                  </m:r>
                                </m:sub>
                              </m:sSub>
                            </m:den>
                          </m:f>
                        </m:e>
                      </m:mr>
                      <m:mr>
                        <m:e>
                          <m:r>
                            <a:rPr lang="en-US">
                              <a:latin typeface="Cambria Math"/>
                            </a:rPr>
                            <m:t>=−</m:t>
                          </m:r>
                          <m:r>
                            <a:rPr lang="en-US" i="1">
                              <a:latin typeface="Cambria Math"/>
                            </a:rPr>
                            <m:t>𝑋</m:t>
                          </m:r>
                          <m:sSup>
                            <m:sSupPr>
                              <m:ctrlPr>
                                <a:rPr lang="en-US" i="1">
                                  <a:latin typeface="Cambria Math"/>
                                </a:rPr>
                              </m:ctrlPr>
                            </m:sSupPr>
                            <m:e>
                              <m:r>
                                <a:rPr lang="en-US" i="1">
                                  <a:latin typeface="Cambria Math"/>
                                </a:rPr>
                                <m:t>𝑒</m:t>
                              </m:r>
                            </m:e>
                            <m:sup>
                              <m:r>
                                <a:rPr lang="en-US">
                                  <a:latin typeface="Cambria Math"/>
                                </a:rPr>
                                <m:t>−</m:t>
                              </m:r>
                              <m:r>
                                <a:rPr lang="en-US" i="1">
                                  <a:latin typeface="Cambria Math"/>
                                </a:rPr>
                                <m:t>𝑟</m:t>
                              </m:r>
                              <m:r>
                                <a:rPr lang="en-US" i="1">
                                  <a:latin typeface="Cambria Math"/>
                                </a:rPr>
                                <m:t>𝜏</m:t>
                              </m:r>
                            </m:sup>
                          </m:sSup>
                          <m:d>
                            <m:dPr>
                              <m:ctrlPr>
                                <a:rPr lang="en-US" i="1">
                                  <a:latin typeface="Cambria Math"/>
                                </a:rPr>
                              </m:ctrlPr>
                            </m:dPr>
                            <m:e>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num>
                                <m:den>
                                  <m:r>
                                    <a:rPr lang="en-US" i="1">
                                      <a:latin typeface="Cambria Math"/>
                                    </a:rPr>
                                    <m:t>𝑋</m:t>
                                  </m:r>
                                </m:den>
                              </m:f>
                              <m:r>
                                <a:rPr lang="en-US">
                                  <a:latin typeface="Cambria Math"/>
                                </a:rPr>
                                <m:t>⋅</m:t>
                              </m:r>
                              <m:sSup>
                                <m:sSupPr>
                                  <m:ctrlPr>
                                    <a:rPr lang="en-US" i="1">
                                      <a:latin typeface="Cambria Math"/>
                                    </a:rPr>
                                  </m:ctrlPr>
                                </m:sSupPr>
                                <m:e>
                                  <m:r>
                                    <a:rPr lang="en-US" i="1">
                                      <a:latin typeface="Cambria Math"/>
                                    </a:rPr>
                                    <m:t>𝑒</m:t>
                                  </m:r>
                                </m:e>
                                <m:sup>
                                  <m:r>
                                    <a:rPr lang="en-US" i="1">
                                      <a:latin typeface="Cambria Math"/>
                                    </a:rPr>
                                    <m:t>𝑟</m:t>
                                  </m:r>
                                  <m:r>
                                    <a:rPr lang="en-US" i="1">
                                      <a:latin typeface="Cambria Math"/>
                                    </a:rPr>
                                    <m:t>𝜏</m:t>
                                  </m:r>
                                </m:sup>
                              </m:sSup>
                            </m:e>
                          </m:d>
                          <m:r>
                            <a:rPr lang="en-US">
                              <a:latin typeface="Cambria Math"/>
                            </a:rPr>
                            <m:t>⋅</m:t>
                          </m:r>
                          <m:d>
                            <m:dPr>
                              <m:ctrlPr>
                                <a:rPr lang="en-US" i="1">
                                  <a:latin typeface="Cambria Math"/>
                                </a:rPr>
                              </m:ctrlPr>
                            </m:dPr>
                            <m:e>
                              <m:f>
                                <m:fPr>
                                  <m:ctrlPr>
                                    <a:rPr lang="en-US" i="1">
                                      <a:latin typeface="Cambria Math"/>
                                    </a:rPr>
                                  </m:ctrlPr>
                                </m:fPr>
                                <m:num>
                                  <m:r>
                                    <a:rPr lang="en-US">
                                      <a:latin typeface="Cambria Math"/>
                                    </a:rPr>
                                    <m:t>−</m:t>
                                  </m:r>
                                  <m:d>
                                    <m:dPr>
                                      <m:begChr m:val="["/>
                                      <m:endChr m:val="]"/>
                                      <m:ctrlPr>
                                        <a:rPr lang="en-US" i="1">
                                          <a:latin typeface="Cambria Math"/>
                                        </a:rPr>
                                      </m:ctrlPr>
                                    </m:dPr>
                                    <m:e>
                                      <m:r>
                                        <m:rPr>
                                          <m:sty m:val="p"/>
                                        </m:rPr>
                                        <a:rPr lang="en-US">
                                          <a:latin typeface="Cambria Math"/>
                                        </a:rPr>
                                        <m:t>ln</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num>
                                        <m:den>
                                          <m:r>
                                            <a:rPr lang="en-US" i="1">
                                              <a:latin typeface="Cambria Math"/>
                                            </a:rPr>
                                            <m:t>𝑋</m:t>
                                          </m:r>
                                        </m:den>
                                      </m:f>
                                      <m:r>
                                        <a:rPr lang="en-US">
                                          <a:latin typeface="Cambria Math"/>
                                        </a:rPr>
                                        <m:t>+</m:t>
                                      </m:r>
                                      <m:d>
                                        <m:dPr>
                                          <m:ctrlPr>
                                            <a:rPr lang="en-US" i="1">
                                              <a:latin typeface="Cambria Math"/>
                                            </a:rPr>
                                          </m:ctrlPr>
                                        </m:dPr>
                                        <m:e>
                                          <m:r>
                                            <a:rPr lang="en-US" i="1">
                                              <a:latin typeface="Cambria Math"/>
                                            </a:rPr>
                                            <m:t>𝑟</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e>
                                      </m:d>
                                      <m:r>
                                        <a:rPr lang="en-US" i="1">
                                          <a:latin typeface="Cambria Math"/>
                                        </a:rPr>
                                        <m:t>𝜏</m:t>
                                      </m:r>
                                    </m:e>
                                  </m:d>
                                  <m:r>
                                    <a:rPr lang="en-US">
                                      <a:latin typeface="Cambria Math"/>
                                    </a:rPr>
                                    <m:t>⋅</m:t>
                                  </m:r>
                                  <m:sSup>
                                    <m:sSupPr>
                                      <m:ctrlPr>
                                        <a:rPr lang="en-US" i="1">
                                          <a:latin typeface="Cambria Math"/>
                                        </a:rPr>
                                      </m:ctrlPr>
                                    </m:sSupPr>
                                    <m:e>
                                      <m:r>
                                        <a:rPr lang="en-US" i="1">
                                          <a:latin typeface="Cambria Math"/>
                                        </a:rPr>
                                        <m:t>𝜏</m:t>
                                      </m:r>
                                    </m:e>
                                    <m:sup>
                                      <m:f>
                                        <m:fPr>
                                          <m:ctrlPr>
                                            <a:rPr lang="en-US" i="1">
                                              <a:latin typeface="Cambria Math"/>
                                            </a:rPr>
                                          </m:ctrlPr>
                                        </m:fPr>
                                        <m:num>
                                          <m:r>
                                            <a:rPr lang="en-US">
                                              <a:latin typeface="Cambria Math"/>
                                            </a:rPr>
                                            <m:t>1</m:t>
                                          </m:r>
                                        </m:num>
                                        <m:den>
                                          <m:r>
                                            <a:rPr lang="en-US">
                                              <a:latin typeface="Cambria Math"/>
                                            </a:rPr>
                                            <m:t>2</m:t>
                                          </m:r>
                                        </m:den>
                                      </m:f>
                                    </m:sup>
                                  </m:sSup>
                                </m:num>
                                <m:den>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r>
                                    <a:rPr lang="en-US" i="1">
                                      <a:latin typeface="Cambria Math"/>
                                    </a:rPr>
                                    <m:t>𝜏</m:t>
                                  </m:r>
                                </m:den>
                              </m:f>
                            </m:e>
                          </m:d>
                        </m:e>
                      </m:mr>
                      <m:mr>
                        <m:e>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r>
                                    <a:rPr lang="en-US">
                                      <a:latin typeface="Cambria Math"/>
                                    </a:rPr>
                                    <m:t>−</m:t>
                                  </m:r>
                                  <m:d>
                                    <m:dPr>
                                      <m:begChr m:val="["/>
                                      <m:endChr m:val="]"/>
                                      <m:ctrlPr>
                                        <a:rPr lang="en-US" i="1">
                                          <a:latin typeface="Cambria Math"/>
                                        </a:rPr>
                                      </m:ctrlPr>
                                    </m:dPr>
                                    <m:e>
                                      <m:r>
                                        <m:rPr>
                                          <m:sty m:val="p"/>
                                        </m:rPr>
                                        <a:rPr lang="en-US">
                                          <a:latin typeface="Cambria Math"/>
                                        </a:rPr>
                                        <m:t>ln</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num>
                                        <m:den>
                                          <m:r>
                                            <a:rPr lang="en-US" i="1">
                                              <a:latin typeface="Cambria Math"/>
                                            </a:rPr>
                                            <m:t>𝑋</m:t>
                                          </m:r>
                                        </m:den>
                                      </m:f>
                                      <m:r>
                                        <a:rPr lang="en-US">
                                          <a:latin typeface="Cambria Math"/>
                                        </a:rPr>
                                        <m:t>+</m:t>
                                      </m:r>
                                      <m:d>
                                        <m:dPr>
                                          <m:ctrlPr>
                                            <a:rPr lang="en-US" i="1">
                                              <a:latin typeface="Cambria Math"/>
                                            </a:rPr>
                                          </m:ctrlPr>
                                        </m:dPr>
                                        <m:e>
                                          <m:r>
                                            <a:rPr lang="en-US" i="1">
                                              <a:latin typeface="Cambria Math"/>
                                            </a:rPr>
                                            <m:t>𝑟</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e>
                                      </m:d>
                                      <m:r>
                                        <a:rPr lang="en-US" i="1">
                                          <a:latin typeface="Cambria Math"/>
                                        </a:rPr>
                                        <m:t>𝜏</m:t>
                                      </m:r>
                                    </m:e>
                                  </m:d>
                                  <m:r>
                                    <a:rPr lang="en-US">
                                      <a:latin typeface="Cambria Math"/>
                                    </a:rPr>
                                    <m:t>⋅</m:t>
                                  </m:r>
                                  <m:sSup>
                                    <m:sSupPr>
                                      <m:ctrlPr>
                                        <a:rPr lang="en-US" i="1">
                                          <a:latin typeface="Cambria Math"/>
                                        </a:rPr>
                                      </m:ctrlPr>
                                    </m:sSupPr>
                                    <m:e>
                                      <m:r>
                                        <a:rPr lang="en-US" i="1">
                                          <a:latin typeface="Cambria Math"/>
                                        </a:rPr>
                                        <m:t>𝜏</m:t>
                                      </m:r>
                                    </m:e>
                                    <m:sup>
                                      <m:f>
                                        <m:fPr>
                                          <m:ctrlPr>
                                            <a:rPr lang="en-US" i="1">
                                              <a:latin typeface="Cambria Math"/>
                                            </a:rPr>
                                          </m:ctrlPr>
                                        </m:fPr>
                                        <m:num>
                                          <m:r>
                                            <a:rPr lang="en-US">
                                              <a:latin typeface="Cambria Math"/>
                                            </a:rPr>
                                            <m:t>1</m:t>
                                          </m:r>
                                        </m:num>
                                        <m:den>
                                          <m:r>
                                            <a:rPr lang="en-US">
                                              <a:latin typeface="Cambria Math"/>
                                            </a:rPr>
                                            <m:t>2</m:t>
                                          </m:r>
                                        </m:den>
                                      </m:f>
                                    </m:sup>
                                  </m:sSup>
                                </m:num>
                                <m:den>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r>
                                    <a:rPr lang="en-US" i="1">
                                      <a:latin typeface="Cambria Math"/>
                                    </a:rPr>
                                    <m:t>𝜏</m:t>
                                  </m:r>
                                </m:den>
                              </m:f>
                            </m:e>
                          </m:d>
                        </m:e>
                      </m:mr>
                      <m:mr>
                        <m:e>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r>
                                    <a:rPr lang="en-US">
                                      <a:latin typeface="Cambria Math"/>
                                    </a:rPr>
                                    <m:t>−</m:t>
                                  </m:r>
                                  <m:d>
                                    <m:dPr>
                                      <m:begChr m:val="["/>
                                      <m:endChr m:val="]"/>
                                      <m:ctrlPr>
                                        <a:rPr lang="en-US" i="1">
                                          <a:latin typeface="Cambria Math"/>
                                        </a:rPr>
                                      </m:ctrlPr>
                                    </m:dPr>
                                    <m:e>
                                      <m:r>
                                        <m:rPr>
                                          <m:sty m:val="p"/>
                                        </m:rPr>
                                        <a:rPr lang="en-US">
                                          <a:latin typeface="Cambria Math"/>
                                        </a:rPr>
                                        <m:t>ln</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num>
                                        <m:den>
                                          <m:r>
                                            <a:rPr lang="en-US" i="1">
                                              <a:latin typeface="Cambria Math"/>
                                            </a:rPr>
                                            <m:t>𝑋</m:t>
                                          </m:r>
                                        </m:den>
                                      </m:f>
                                      <m:r>
                                        <a:rPr lang="en-US">
                                          <a:latin typeface="Cambria Math"/>
                                        </a:rPr>
                                        <m:t>+</m:t>
                                      </m:r>
                                      <m:d>
                                        <m:dPr>
                                          <m:ctrlPr>
                                            <a:rPr lang="en-US" i="1">
                                              <a:latin typeface="Cambria Math"/>
                                            </a:rPr>
                                          </m:ctrlPr>
                                        </m:dPr>
                                        <m:e>
                                          <m:r>
                                            <a:rPr lang="en-US" i="1">
                                              <a:latin typeface="Cambria Math"/>
                                            </a:rPr>
                                            <m:t>𝑟</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e>
                                      </m:d>
                                      <m:r>
                                        <a:rPr lang="en-US" i="1">
                                          <a:latin typeface="Cambria Math"/>
                                        </a:rPr>
                                        <m:t>𝜏</m:t>
                                      </m:r>
                                    </m:e>
                                  </m:d>
                                  <m:r>
                                    <a:rPr lang="en-US">
                                      <a:latin typeface="Cambria Math"/>
                                    </a:rPr>
                                    <m:t>⋅</m:t>
                                  </m:r>
                                  <m:sSup>
                                    <m:sSupPr>
                                      <m:ctrlPr>
                                        <a:rPr lang="en-US" i="1">
                                          <a:latin typeface="Cambria Math"/>
                                        </a:rPr>
                                      </m:ctrlPr>
                                    </m:sSupPr>
                                    <m:e>
                                      <m:r>
                                        <a:rPr lang="en-US" i="1">
                                          <a:latin typeface="Cambria Math"/>
                                        </a:rPr>
                                        <m:t>𝜏</m:t>
                                      </m:r>
                                    </m:e>
                                    <m:sup>
                                      <m:f>
                                        <m:fPr>
                                          <m:ctrlPr>
                                            <a:rPr lang="en-US" i="1">
                                              <a:latin typeface="Cambria Math"/>
                                            </a:rPr>
                                          </m:ctrlPr>
                                        </m:fPr>
                                        <m:num>
                                          <m:r>
                                            <a:rPr lang="en-US">
                                              <a:latin typeface="Cambria Math"/>
                                            </a:rPr>
                                            <m:t>1</m:t>
                                          </m:r>
                                        </m:num>
                                        <m:den>
                                          <m:r>
                                            <a:rPr lang="en-US">
                                              <a:latin typeface="Cambria Math"/>
                                            </a:rPr>
                                            <m:t>2</m:t>
                                          </m:r>
                                        </m:den>
                                      </m:f>
                                    </m:sup>
                                  </m:sSup>
                                </m:num>
                                <m:den>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r>
                                    <a:rPr lang="en-US" i="1">
                                      <a:latin typeface="Cambria Math"/>
                                    </a:rPr>
                                    <m:t>𝜏</m:t>
                                  </m:r>
                                </m:den>
                              </m:f>
                            </m:e>
                          </m:d>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r>
                                    <a:rPr lang="en-US">
                                      <a:latin typeface="Cambria Math"/>
                                    </a:rPr>
                                    <m:t>−</m:t>
                                  </m:r>
                                  <m:d>
                                    <m:dPr>
                                      <m:begChr m:val="["/>
                                      <m:endChr m:val="]"/>
                                      <m:ctrlPr>
                                        <a:rPr lang="en-US" i="1">
                                          <a:latin typeface="Cambria Math"/>
                                        </a:rPr>
                                      </m:ctrlPr>
                                    </m:dPr>
                                    <m:e>
                                      <m:r>
                                        <m:rPr>
                                          <m:sty m:val="p"/>
                                        </m:rPr>
                                        <a:rPr lang="en-US">
                                          <a:latin typeface="Cambria Math"/>
                                        </a:rPr>
                                        <m:t>ln</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𝑡</m:t>
                                              </m:r>
                                            </m:sub>
                                          </m:sSub>
                                        </m:num>
                                        <m:den>
                                          <m:r>
                                            <a:rPr lang="en-US" i="1">
                                              <a:latin typeface="Cambria Math"/>
                                            </a:rPr>
                                            <m:t>𝑋</m:t>
                                          </m:r>
                                        </m:den>
                                      </m:f>
                                      <m:r>
                                        <a:rPr lang="en-US">
                                          <a:latin typeface="Cambria Math"/>
                                        </a:rPr>
                                        <m:t>+</m:t>
                                      </m:r>
                                      <m:d>
                                        <m:dPr>
                                          <m:ctrlPr>
                                            <a:rPr lang="en-US" i="1">
                                              <a:latin typeface="Cambria Math"/>
                                            </a:rPr>
                                          </m:ctrlPr>
                                        </m:dPr>
                                        <m:e>
                                          <m:r>
                                            <a:rPr lang="en-US" i="1">
                                              <a:latin typeface="Cambria Math"/>
                                            </a:rPr>
                                            <m:t>𝑟</m:t>
                                          </m:r>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num>
                                            <m:den>
                                              <m:r>
                                                <a:rPr lang="en-US">
                                                  <a:latin typeface="Cambria Math"/>
                                                </a:rPr>
                                                <m:t>2</m:t>
                                              </m:r>
                                            </m:den>
                                          </m:f>
                                        </m:e>
                                      </m:d>
                                      <m:r>
                                        <a:rPr lang="en-US" i="1">
                                          <a:latin typeface="Cambria Math"/>
                                        </a:rPr>
                                        <m:t>𝜏</m:t>
                                      </m:r>
                                    </m:e>
                                  </m:d>
                                  <m:r>
                                    <a:rPr lang="en-US">
                                      <a:latin typeface="Cambria Math"/>
                                    </a:rPr>
                                    <m:t>⋅</m:t>
                                  </m:r>
                                  <m:sSup>
                                    <m:sSupPr>
                                      <m:ctrlPr>
                                        <a:rPr lang="en-US" i="1">
                                          <a:latin typeface="Cambria Math"/>
                                        </a:rPr>
                                      </m:ctrlPr>
                                    </m:sSupPr>
                                    <m:e>
                                      <m:r>
                                        <a:rPr lang="en-US" i="1">
                                          <a:latin typeface="Cambria Math"/>
                                        </a:rPr>
                                        <m:t>𝜏</m:t>
                                      </m:r>
                                    </m:e>
                                    <m:sup>
                                      <m:f>
                                        <m:fPr>
                                          <m:ctrlPr>
                                            <a:rPr lang="en-US" i="1">
                                              <a:latin typeface="Cambria Math"/>
                                            </a:rPr>
                                          </m:ctrlPr>
                                        </m:fPr>
                                        <m:num>
                                          <m:r>
                                            <a:rPr lang="en-US">
                                              <a:latin typeface="Cambria Math"/>
                                            </a:rPr>
                                            <m:t>1</m:t>
                                          </m:r>
                                        </m:num>
                                        <m:den>
                                          <m:r>
                                            <a:rPr lang="en-US">
                                              <a:latin typeface="Cambria Math"/>
                                            </a:rPr>
                                            <m:t>2</m:t>
                                          </m:r>
                                        </m:den>
                                      </m:f>
                                    </m:sup>
                                  </m:sSup>
                                </m:num>
                                <m:den>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r>
                                    <a:rPr lang="en-US" i="1">
                                      <a:latin typeface="Cambria Math"/>
                                    </a:rPr>
                                    <m:t>𝜏</m:t>
                                  </m:r>
                                </m:den>
                              </m:f>
                            </m:e>
                          </m:d>
                        </m:e>
                      </m:mr>
                      <m:mr>
                        <m:e>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r>
                                <a:rPr lang="en-US">
                                  <a:latin typeface="Cambria Math"/>
                                </a:rPr>
                                <m:t>1</m:t>
                              </m:r>
                            </m:num>
                            <m:den>
                              <m:rad>
                                <m:radPr>
                                  <m:degHide m:val="on"/>
                                  <m:ctrlPr>
                                    <a:rPr lang="en-US" i="1">
                                      <a:latin typeface="Cambria Math"/>
                                    </a:rPr>
                                  </m:ctrlPr>
                                </m:radPr>
                                <m:deg/>
                                <m:e>
                                  <m:r>
                                    <a:rPr lang="en-US">
                                      <a:latin typeface="Cambria Math"/>
                                    </a:rPr>
                                    <m:t>2</m:t>
                                  </m:r>
                                  <m:r>
                                    <a:rPr lang="en-US" i="1">
                                      <a:latin typeface="Cambria Math"/>
                                    </a:rPr>
                                    <m:t>𝜋</m:t>
                                  </m:r>
                                </m:e>
                              </m:rad>
                            </m:den>
                          </m:f>
                          <m:sSup>
                            <m:sSupPr>
                              <m:ctrlPr>
                                <a:rPr lang="en-US" i="1">
                                  <a:latin typeface="Cambria Math"/>
                                </a:rPr>
                              </m:ctrlPr>
                            </m:sSupPr>
                            <m:e>
                              <m:r>
                                <a:rPr lang="en-US" i="1">
                                  <a:latin typeface="Cambria Math"/>
                                </a:rPr>
                                <m:t>𝑒</m:t>
                              </m:r>
                            </m:e>
                            <m:sup>
                              <m:r>
                                <a:rPr lang="en-US">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𝑑</m:t>
                                      </m:r>
                                    </m:e>
                                    <m:sub>
                                      <m:r>
                                        <a:rPr lang="en-US">
                                          <a:latin typeface="Cambria Math"/>
                                        </a:rPr>
                                        <m:t>1</m:t>
                                      </m:r>
                                    </m:sub>
                                    <m:sup>
                                      <m:r>
                                        <a:rPr lang="en-US">
                                          <a:latin typeface="Cambria Math"/>
                                        </a:rPr>
                                        <m:t>2</m:t>
                                      </m:r>
                                    </m:sup>
                                  </m:sSubSup>
                                </m:num>
                                <m:den>
                                  <m:r>
                                    <a:rPr lang="en-US">
                                      <a:latin typeface="Cambria Math"/>
                                    </a:rPr>
                                    <m:t>2</m:t>
                                  </m:r>
                                </m:den>
                              </m:f>
                            </m:sup>
                          </m:sSup>
                          <m:r>
                            <a:rPr lang="en-US">
                              <a:latin typeface="Cambria Math"/>
                            </a:rPr>
                            <m:t>⋅</m:t>
                          </m:r>
                          <m:d>
                            <m:dPr>
                              <m:ctrlPr>
                                <a:rPr lang="en-US" i="1">
                                  <a:latin typeface="Cambria Math"/>
                                </a:rPr>
                              </m:ctrlPr>
                            </m:dPr>
                            <m:e>
                              <m:f>
                                <m:fPr>
                                  <m:ctrlPr>
                                    <a:rPr lang="en-US" i="1">
                                      <a:latin typeface="Cambria Math"/>
                                    </a:rPr>
                                  </m:ctrlPr>
                                </m:fPr>
                                <m:num>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sSup>
                                    <m:sSupPr>
                                      <m:ctrlPr>
                                        <a:rPr lang="en-US" i="1">
                                          <a:latin typeface="Cambria Math"/>
                                        </a:rPr>
                                      </m:ctrlPr>
                                    </m:sSupPr>
                                    <m:e>
                                      <m:r>
                                        <a:rPr lang="en-US" i="1">
                                          <a:latin typeface="Cambria Math"/>
                                        </a:rPr>
                                        <m:t>𝜏</m:t>
                                      </m:r>
                                    </m:e>
                                    <m:sup>
                                      <m:f>
                                        <m:fPr>
                                          <m:type m:val="skw"/>
                                          <m:ctrlPr>
                                            <a:rPr lang="en-US" i="1">
                                              <a:latin typeface="Cambria Math"/>
                                            </a:rPr>
                                          </m:ctrlPr>
                                        </m:fPr>
                                        <m:num>
                                          <m:r>
                                            <a:rPr lang="en-US">
                                              <a:latin typeface="Cambria Math"/>
                                            </a:rPr>
                                            <m:t>3</m:t>
                                          </m:r>
                                        </m:num>
                                        <m:den>
                                          <m:r>
                                            <a:rPr lang="en-US">
                                              <a:latin typeface="Cambria Math"/>
                                            </a:rPr>
                                            <m:t>2</m:t>
                                          </m:r>
                                        </m:den>
                                      </m:f>
                                    </m:sup>
                                  </m:sSup>
                                </m:num>
                                <m:den>
                                  <m:sSubSup>
                                    <m:sSubSupPr>
                                      <m:ctrlPr>
                                        <a:rPr lang="en-US" i="1">
                                          <a:latin typeface="Cambria Math"/>
                                        </a:rPr>
                                      </m:ctrlPr>
                                    </m:sSubSupPr>
                                    <m:e>
                                      <m:r>
                                        <a:rPr lang="en-US" i="1">
                                          <a:latin typeface="Cambria Math"/>
                                        </a:rPr>
                                        <m:t>𝜎</m:t>
                                      </m:r>
                                    </m:e>
                                    <m:sub>
                                      <m:r>
                                        <a:rPr lang="en-US" i="1">
                                          <a:latin typeface="Cambria Math"/>
                                        </a:rPr>
                                        <m:t>𝑠</m:t>
                                      </m:r>
                                    </m:sub>
                                    <m:sup>
                                      <m:r>
                                        <a:rPr lang="en-US">
                                          <a:latin typeface="Cambria Math"/>
                                        </a:rPr>
                                        <m:t>2</m:t>
                                      </m:r>
                                    </m:sup>
                                  </m:sSubSup>
                                  <m:r>
                                    <a:rPr lang="en-US" i="1">
                                      <a:latin typeface="Cambria Math"/>
                                    </a:rPr>
                                    <m:t>𝜏</m:t>
                                  </m:r>
                                </m:den>
                              </m:f>
                            </m:e>
                          </m:d>
                        </m:e>
                      </m:mr>
                      <m:mr>
                        <m:e>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rad>
                            <m:radPr>
                              <m:degHide m:val="on"/>
                              <m:ctrlPr>
                                <a:rPr lang="en-US" i="1">
                                  <a:latin typeface="Cambria Math"/>
                                </a:rPr>
                              </m:ctrlPr>
                            </m:radPr>
                            <m:deg/>
                            <m:e>
                              <m:r>
                                <a:rPr lang="en-US" i="1">
                                  <a:latin typeface="Cambria Math"/>
                                </a:rPr>
                                <m:t>𝜏</m:t>
                              </m:r>
                            </m:e>
                          </m:rad>
                          <m:r>
                            <a:rPr lang="en-US">
                              <a:latin typeface="Cambria Math"/>
                            </a:rPr>
                            <m:t>⋅</m:t>
                          </m:r>
                          <m:sSup>
                            <m:sSupPr>
                              <m:ctrlPr>
                                <a:rPr lang="en-US" i="1">
                                  <a:latin typeface="Cambria Math"/>
                                </a:rPr>
                              </m:ctrlPr>
                            </m:sSupPr>
                            <m:e>
                              <m:r>
                                <a:rPr lang="en-US" i="1">
                                  <a:latin typeface="Cambria Math"/>
                                </a:rPr>
                                <m:t>𝑁</m:t>
                              </m:r>
                            </m:e>
                            <m:sup>
                              <m:r>
                                <a:rPr lang="en-US">
                                  <a:latin typeface="Cambria Math"/>
                                </a:rPr>
                                <m:t>′</m:t>
                              </m:r>
                            </m:sup>
                          </m:sSup>
                          <m:d>
                            <m:dPr>
                              <m:ctrlPr>
                                <a:rPr lang="en-US" i="1">
                                  <a:latin typeface="Cambria Math"/>
                                </a:rPr>
                              </m:ctrlPr>
                            </m:dPr>
                            <m:e>
                              <m:sSub>
                                <m:sSubPr>
                                  <m:ctrlPr>
                                    <a:rPr lang="en-US" i="1">
                                      <a:latin typeface="Cambria Math"/>
                                    </a:rPr>
                                  </m:ctrlPr>
                                </m:sSubPr>
                                <m:e>
                                  <m:r>
                                    <a:rPr lang="en-US" i="1">
                                      <a:latin typeface="Cambria Math"/>
                                    </a:rPr>
                                    <m:t>𝑑</m:t>
                                  </m:r>
                                </m:e>
                                <m:sub>
                                  <m:r>
                                    <a:rPr lang="en-US">
                                      <a:latin typeface="Cambria Math"/>
                                    </a:rPr>
                                    <m:t>1</m:t>
                                  </m:r>
                                </m:sub>
                              </m:sSub>
                            </m:e>
                          </m:d>
                        </m:e>
                      </m:mr>
                    </m:m>
                  </m:oMath>
                </a14:m>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381000"/>
                <a:ext cx="8305800" cy="6096000"/>
              </a:xfrm>
              <a:blipFill rotWithShape="1">
                <a:blip r:embed="rId3"/>
                <a:stretch>
                  <a:fillRect l="-73" t="-4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72919770"/>
              </p:ext>
            </p:extLst>
          </p:nvPr>
        </p:nvGraphicFramePr>
        <p:xfrm>
          <a:off x="3429000" y="762000"/>
          <a:ext cx="1828800" cy="457200"/>
        </p:xfrm>
        <a:graphic>
          <a:graphicData uri="http://schemas.openxmlformats.org/presentationml/2006/ole">
            <mc:AlternateContent xmlns:mc="http://schemas.openxmlformats.org/markup-compatibility/2006">
              <mc:Choice xmlns:v="urn:schemas-microsoft-com:vml" Requires="v">
                <p:oleObj spid="_x0000_s35852" name="Equation" r:id="rId4" imgW="1079032" imgH="266584" progId="Equation.DSMT4">
                  <p:embed/>
                </p:oleObj>
              </mc:Choice>
              <mc:Fallback>
                <p:oleObj name="Equation" r:id="rId4" imgW="1079032" imgH="266584"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762000"/>
                        <a:ext cx="1828800" cy="457200"/>
                      </a:xfrm>
                      <a:prstGeom prst="rect">
                        <a:avLst/>
                      </a:prstGeom>
                      <a:noFill/>
                    </p:spPr>
                  </p:pic>
                </p:oleObj>
              </mc:Fallback>
            </mc:AlternateContent>
          </a:graphicData>
        </a:graphic>
      </p:graphicFrame>
      <p:sp>
        <p:nvSpPr>
          <p:cNvPr id="6" name="TextBox 5"/>
          <p:cNvSpPr txBox="1"/>
          <p:nvPr/>
        </p:nvSpPr>
        <p:spPr>
          <a:xfrm>
            <a:off x="5486400" y="838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.22)</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2123376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5999"/>
          </a:xfrm>
        </p:spPr>
        <p:txBody>
          <a:bodyPr/>
          <a:lstStyle/>
          <a:p>
            <a:r>
              <a:rPr lang="en-US" dirty="0"/>
              <a:t>For a European call option on a dividend-paying stock, </a:t>
            </a:r>
            <a:r>
              <a:rPr lang="en-US" dirty="0" err="1"/>
              <a:t>vega</a:t>
            </a:r>
            <a:r>
              <a:rPr lang="en-US" dirty="0"/>
              <a:t> can be shown </a:t>
            </a:r>
            <a:r>
              <a:rPr lang="en-US" dirty="0" smtClean="0"/>
              <a:t>as</a:t>
            </a:r>
          </a:p>
          <a:p>
            <a:endParaRPr lang="en-US" dirty="0"/>
          </a:p>
          <a:p>
            <a:r>
              <a:rPr lang="en-US" dirty="0" smtClean="0"/>
              <a:t>The derivation of (20.23) is </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20993641"/>
              </p:ext>
            </p:extLst>
          </p:nvPr>
        </p:nvGraphicFramePr>
        <p:xfrm>
          <a:off x="3886200" y="815788"/>
          <a:ext cx="2438400" cy="502024"/>
        </p:xfrm>
        <a:graphic>
          <a:graphicData uri="http://schemas.openxmlformats.org/presentationml/2006/ole">
            <mc:AlternateContent xmlns:mc="http://schemas.openxmlformats.org/markup-compatibility/2006">
              <mc:Choice xmlns:v="urn:schemas-microsoft-com:vml" Requires="v">
                <p:oleObj spid="_x0000_s36883" name="Equation" r:id="rId3" imgW="1294838" imgH="266584" progId="Equation.DSMT4">
                  <p:embed/>
                </p:oleObj>
              </mc:Choice>
              <mc:Fallback>
                <p:oleObj name="Equation" r:id="rId3" imgW="1294838" imgH="26658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15788"/>
                        <a:ext cx="2438400" cy="50202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62264"/>
              </p:ext>
            </p:extLst>
          </p:nvPr>
        </p:nvGraphicFramePr>
        <p:xfrm>
          <a:off x="1447800" y="1524000"/>
          <a:ext cx="7086601" cy="4940185"/>
        </p:xfrm>
        <a:graphic>
          <a:graphicData uri="http://schemas.openxmlformats.org/presentationml/2006/ole">
            <mc:AlternateContent xmlns:mc="http://schemas.openxmlformats.org/markup-compatibility/2006">
              <mc:Choice xmlns:v="urn:schemas-microsoft-com:vml" Requires="v">
                <p:oleObj spid="_x0000_s36884" name="Equation" r:id="rId5" imgW="6934200" imgH="4762500" progId="Equation.DSMT4">
                  <p:embed/>
                </p:oleObj>
              </mc:Choice>
              <mc:Fallback>
                <p:oleObj name="Equation" r:id="rId5" imgW="6934200" imgH="4762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524000"/>
                        <a:ext cx="7086601" cy="4940185"/>
                      </a:xfrm>
                      <a:prstGeom prst="rect">
                        <a:avLst/>
                      </a:prstGeom>
                      <a:noFill/>
                    </p:spPr>
                  </p:pic>
                </p:oleObj>
              </mc:Fallback>
            </mc:AlternateContent>
          </a:graphicData>
        </a:graphic>
      </p:graphicFrame>
      <p:sp>
        <p:nvSpPr>
          <p:cNvPr id="8" name="TextBox 7"/>
          <p:cNvSpPr txBox="1"/>
          <p:nvPr/>
        </p:nvSpPr>
        <p:spPr>
          <a:xfrm>
            <a:off x="6638597" y="914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.23)</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80187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534400" cy="6095999"/>
          </a:xfrm>
        </p:spPr>
        <p:txBody>
          <a:bodyPr/>
          <a:lstStyle/>
          <a:p>
            <a:r>
              <a:rPr lang="en-US" dirty="0"/>
              <a:t>For a European call option on a dividend-paying stock, </a:t>
            </a:r>
            <a:r>
              <a:rPr lang="en-US" dirty="0" err="1"/>
              <a:t>vega</a:t>
            </a:r>
            <a:r>
              <a:rPr lang="en-US" dirty="0"/>
              <a:t> can be shown </a:t>
            </a:r>
            <a:r>
              <a:rPr lang="en-US" dirty="0" smtClean="0"/>
              <a:t>as</a:t>
            </a:r>
          </a:p>
          <a:p>
            <a:pPr marL="0" indent="0">
              <a:buNone/>
            </a:pPr>
            <a:endParaRPr lang="en-US" dirty="0" smtClean="0"/>
          </a:p>
          <a:p>
            <a:pPr marL="0" indent="0">
              <a:buNone/>
            </a:pPr>
            <a:r>
              <a:rPr lang="en-US" dirty="0"/>
              <a:t>The derivation of (20.24) is</a:t>
            </a:r>
          </a:p>
          <a:p>
            <a:pPr marL="0" indent="0">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18236820"/>
              </p:ext>
            </p:extLst>
          </p:nvPr>
        </p:nvGraphicFramePr>
        <p:xfrm>
          <a:off x="2743200" y="838200"/>
          <a:ext cx="2209800" cy="454959"/>
        </p:xfrm>
        <a:graphic>
          <a:graphicData uri="http://schemas.openxmlformats.org/presentationml/2006/ole">
            <mc:AlternateContent xmlns:mc="http://schemas.openxmlformats.org/markup-compatibility/2006">
              <mc:Choice xmlns:v="urn:schemas-microsoft-com:vml" Requires="v">
                <p:oleObj spid="_x0000_s37909" name="Equation" r:id="rId3" imgW="1294838" imgH="266584" progId="Equation.DSMT4">
                  <p:embed/>
                </p:oleObj>
              </mc:Choice>
              <mc:Fallback>
                <p:oleObj name="Equation" r:id="rId3" imgW="1294838" imgH="26658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838200"/>
                        <a:ext cx="2209800" cy="454959"/>
                      </a:xfrm>
                      <a:prstGeom prst="rect">
                        <a:avLst/>
                      </a:prstGeom>
                      <a:noFill/>
                    </p:spPr>
                  </p:pic>
                </p:oleObj>
              </mc:Fallback>
            </mc:AlternateContent>
          </a:graphicData>
        </a:graphic>
      </p:graphicFrame>
      <p:sp>
        <p:nvSpPr>
          <p:cNvPr id="6" name="TextBox 5"/>
          <p:cNvSpPr txBox="1"/>
          <p:nvPr/>
        </p:nvSpPr>
        <p:spPr>
          <a:xfrm>
            <a:off x="6638597" y="914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.24)</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07222638"/>
              </p:ext>
            </p:extLst>
          </p:nvPr>
        </p:nvGraphicFramePr>
        <p:xfrm>
          <a:off x="1752600" y="1524000"/>
          <a:ext cx="7086600" cy="4953000"/>
        </p:xfrm>
        <a:graphic>
          <a:graphicData uri="http://schemas.openxmlformats.org/presentationml/2006/ole">
            <mc:AlternateContent xmlns:mc="http://schemas.openxmlformats.org/markup-compatibility/2006">
              <mc:Choice xmlns:v="urn:schemas-microsoft-com:vml" Requires="v">
                <p:oleObj spid="_x0000_s37910" name="Equation" r:id="rId5" imgW="7023100" imgH="4762500" progId="Equation.DSMT4">
                  <p:embed/>
                </p:oleObj>
              </mc:Choice>
              <mc:Fallback>
                <p:oleObj name="Equation" r:id="rId5" imgW="7023100" imgH="4762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24000"/>
                        <a:ext cx="7086600" cy="49530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1015872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Suppose a delta-neutral and gamma-neutral portfolio has a </a:t>
                </a:r>
                <a:r>
                  <a:rPr lang="en-US" dirty="0" err="1"/>
                  <a:t>vega</a:t>
                </a:r>
                <a:r>
                  <a:rPr lang="en-US" dirty="0"/>
                  <a:t> equal to</a:t>
                </a:r>
                <a:r>
                  <a:rPr lang="en-US" dirty="0" smtClean="0"/>
                  <a:t> </a:t>
                </a:r>
                <a14:m>
                  <m:oMath xmlns:m="http://schemas.openxmlformats.org/officeDocument/2006/math">
                    <m:r>
                      <m:rPr>
                        <m:sty m:val="p"/>
                      </m:rPr>
                      <a:rPr lang="en-US" i="0">
                        <a:latin typeface="Cambria Math"/>
                      </a:rPr>
                      <m:t>ν</m:t>
                    </m:r>
                    <m:r>
                      <a:rPr lang="en-US" i="1">
                        <a:latin typeface="Cambria Math"/>
                      </a:rPr>
                      <m:t> </m:t>
                    </m:r>
                  </m:oMath>
                </a14:m>
                <a:r>
                  <a:rPr lang="en-US" dirty="0"/>
                  <a:t>and the </a:t>
                </a:r>
                <a:r>
                  <a:rPr lang="en-US" dirty="0" err="1"/>
                  <a:t>vega</a:t>
                </a:r>
                <a:r>
                  <a:rPr lang="en-US" dirty="0"/>
                  <a:t> of a particular option is </a:t>
                </a:r>
                <a14:m>
                  <m:oMath xmlns:m="http://schemas.openxmlformats.org/officeDocument/2006/math">
                    <m:sSub>
                      <m:sSubPr>
                        <m:ctrlPr>
                          <a:rPr lang="en-US" i="1">
                            <a:latin typeface="Cambria Math"/>
                          </a:rPr>
                        </m:ctrlPr>
                      </m:sSubPr>
                      <m:e>
                        <m:r>
                          <m:rPr>
                            <m:sty m:val="p"/>
                          </m:rPr>
                          <a:rPr lang="en-US" i="0">
                            <a:latin typeface="Cambria Math"/>
                          </a:rPr>
                          <m:t>ν</m:t>
                        </m:r>
                      </m:e>
                      <m:sub>
                        <m:r>
                          <m:rPr>
                            <m:sty m:val="p"/>
                          </m:rPr>
                          <a:rPr lang="en-US" i="0">
                            <a:latin typeface="Cambria Math"/>
                          </a:rPr>
                          <m:t>o</m:t>
                        </m:r>
                      </m:sub>
                    </m:sSub>
                  </m:oMath>
                </a14:m>
                <a:r>
                  <a:rPr lang="en-US" dirty="0"/>
                  <a:t>.</a:t>
                </a:r>
                <a:r>
                  <a:rPr lang="en-US" b="1" dirty="0"/>
                  <a:t> </a:t>
                </a:r>
                <a:endParaRPr lang="en-US" b="1" dirty="0" smtClean="0"/>
              </a:p>
              <a:p>
                <a:r>
                  <a:rPr lang="en-US" dirty="0" smtClean="0"/>
                  <a:t>Similar </a:t>
                </a:r>
                <a:r>
                  <a:rPr lang="en-US" dirty="0"/>
                  <a:t>to gamma, we can add a position of </a:t>
                </a:r>
                <a14:m>
                  <m:oMath xmlns:m="http://schemas.openxmlformats.org/officeDocument/2006/math">
                    <m:r>
                      <a:rPr lang="en-US" i="0">
                        <a:latin typeface="Cambria Math"/>
                      </a:rPr>
                      <m:t>−</m:t>
                    </m:r>
                    <m:f>
                      <m:fPr>
                        <m:type m:val="lin"/>
                        <m:ctrlPr>
                          <a:rPr lang="en-US" i="1">
                            <a:latin typeface="Cambria Math"/>
                          </a:rPr>
                        </m:ctrlPr>
                      </m:fPr>
                      <m:num>
                        <m:r>
                          <m:rPr>
                            <m:sty m:val="p"/>
                          </m:rPr>
                          <a:rPr lang="en-US" i="0">
                            <a:latin typeface="Cambria Math"/>
                          </a:rPr>
                          <m:t>ν</m:t>
                        </m:r>
                      </m:num>
                      <m:den>
                        <m:sSub>
                          <m:sSubPr>
                            <m:ctrlPr>
                              <a:rPr lang="en-US" i="1">
                                <a:latin typeface="Cambria Math"/>
                              </a:rPr>
                            </m:ctrlPr>
                          </m:sSubPr>
                          <m:e>
                            <m:r>
                              <m:rPr>
                                <m:sty m:val="p"/>
                              </m:rPr>
                              <a:rPr lang="en-US" i="0">
                                <a:latin typeface="Cambria Math"/>
                              </a:rPr>
                              <m:t>ν</m:t>
                            </m:r>
                          </m:e>
                          <m:sub>
                            <m:r>
                              <m:rPr>
                                <m:sty m:val="p"/>
                              </m:rPr>
                              <a:rPr lang="en-US" i="0">
                                <a:latin typeface="Cambria Math"/>
                              </a:rPr>
                              <m:t>o</m:t>
                            </m:r>
                          </m:sub>
                        </m:sSub>
                      </m:den>
                    </m:f>
                  </m:oMath>
                </a14:m>
                <a:r>
                  <a:rPr lang="en-US" b="1" dirty="0"/>
                  <a:t> </a:t>
                </a:r>
                <a:r>
                  <a:rPr lang="en-US" dirty="0"/>
                  <a:t>in option to make a </a:t>
                </a:r>
                <a:r>
                  <a:rPr lang="en-US" dirty="0" err="1"/>
                  <a:t>vega</a:t>
                </a:r>
                <a:r>
                  <a:rPr lang="en-US" dirty="0"/>
                  <a:t>-neutral portfolio. </a:t>
                </a:r>
                <a:endParaRPr lang="en-US" dirty="0" smtClean="0"/>
              </a:p>
              <a:p>
                <a:r>
                  <a:rPr lang="en-US" dirty="0" smtClean="0"/>
                  <a:t>To </a:t>
                </a:r>
                <a:r>
                  <a:rPr lang="en-US" dirty="0"/>
                  <a:t>maintain delta-neutral, we should change the underlying asset position. </a:t>
                </a:r>
                <a:endParaRPr lang="en-US" dirty="0" smtClean="0"/>
              </a:p>
              <a:p>
                <a:r>
                  <a:rPr lang="en-US" dirty="0" smtClean="0"/>
                  <a:t>However</a:t>
                </a:r>
                <a:r>
                  <a:rPr lang="en-US" dirty="0"/>
                  <a:t>, when we change the option position, the new portfolio is not gamma-neutral. </a:t>
                </a:r>
                <a:endParaRPr lang="en-US" dirty="0" smtClean="0"/>
              </a:p>
              <a:p>
                <a:r>
                  <a:rPr lang="en-US" dirty="0" smtClean="0"/>
                  <a:t>Generally</a:t>
                </a:r>
                <a:r>
                  <a:rPr lang="en-US" dirty="0"/>
                  <a:t>, a portfolio with one option cannot maintain its gamma-neutral and </a:t>
                </a:r>
                <a:r>
                  <a:rPr lang="en-US" dirty="0" err="1"/>
                  <a:t>vega</a:t>
                </a:r>
                <a:r>
                  <a:rPr lang="en-US" dirty="0"/>
                  <a:t>-neutral at the same time. </a:t>
                </a:r>
                <a:endParaRPr lang="en-US" dirty="0" smtClean="0"/>
              </a:p>
              <a:p>
                <a:r>
                  <a:rPr lang="en-US" dirty="0" smtClean="0"/>
                  <a:t>If </a:t>
                </a:r>
                <a:r>
                  <a:rPr lang="en-US" dirty="0"/>
                  <a:t>we want a portfolio to be both gamma-neutral and </a:t>
                </a:r>
                <a:r>
                  <a:rPr lang="en-US" dirty="0" err="1"/>
                  <a:t>vega</a:t>
                </a:r>
                <a:r>
                  <a:rPr lang="en-US" dirty="0"/>
                  <a:t>-neutral, we should include at least two kinds of option on the same underlying asset in our portfolio.</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7" t="-404" r="-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en-US" dirty="0" smtClean="0"/>
                  <a:t>20.4.2 Application of Vega (</a:t>
                </a:r>
                <a14:m>
                  <m:oMath xmlns:m="http://schemas.openxmlformats.org/officeDocument/2006/math">
                    <m:r>
                      <m:rPr>
                        <m:sty m:val="p"/>
                      </m:rPr>
                      <a:rPr lang="en-US" i="0">
                        <a:latin typeface="Cambria Math"/>
                      </a:rPr>
                      <m:t>ν</m:t>
                    </m:r>
                  </m:oMath>
                </a14:m>
                <a:r>
                  <a:rPr lang="en-US" dirty="0" smtClean="0"/>
                  <a:t>)</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l="-2222" t="-15238" b="-3523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3231451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42900" y="381000"/>
                <a:ext cx="8458200" cy="6095999"/>
              </a:xfrm>
            </p:spPr>
            <p:txBody>
              <a:bodyPr/>
              <a:lstStyle/>
              <a:p>
                <a:r>
                  <a:rPr lang="en-US" dirty="0" smtClean="0"/>
                  <a:t>For example, a delta-neutral and gamma-neutral portfolio contains option A, option B, and underlying asset. </a:t>
                </a:r>
              </a:p>
              <a:p>
                <a:r>
                  <a:rPr lang="en-US" dirty="0" smtClean="0"/>
                  <a:t>The </a:t>
                </a:r>
                <a:r>
                  <a:rPr lang="en-US" dirty="0"/>
                  <a:t>gamma and </a:t>
                </a:r>
                <a:r>
                  <a:rPr lang="en-US" dirty="0" err="1"/>
                  <a:t>vega</a:t>
                </a:r>
                <a:r>
                  <a:rPr lang="en-US" dirty="0"/>
                  <a:t> of this portfolio are −3,200 and −2,500, respectively. </a:t>
                </a:r>
                <a:endParaRPr lang="en-US" dirty="0" smtClean="0"/>
              </a:p>
              <a:p>
                <a:r>
                  <a:rPr lang="en-US" dirty="0" smtClean="0"/>
                  <a:t>Option </a:t>
                </a:r>
                <a:r>
                  <a:rPr lang="en-US" dirty="0"/>
                  <a:t>A has a delta of 0.3, gamma of 1.2, and </a:t>
                </a:r>
                <a:r>
                  <a:rPr lang="en-US" dirty="0" err="1"/>
                  <a:t>vega</a:t>
                </a:r>
                <a:r>
                  <a:rPr lang="en-US" dirty="0"/>
                  <a:t> of 1.5. </a:t>
                </a:r>
                <a:endParaRPr lang="en-US" dirty="0" smtClean="0"/>
              </a:p>
              <a:p>
                <a:r>
                  <a:rPr lang="en-US" dirty="0" smtClean="0"/>
                  <a:t>Option </a:t>
                </a:r>
                <a:r>
                  <a:rPr lang="en-US" dirty="0"/>
                  <a:t>B has a delta of 0.4, gamma of 1.6, and </a:t>
                </a:r>
                <a:r>
                  <a:rPr lang="en-US" dirty="0" err="1"/>
                  <a:t>vega</a:t>
                </a:r>
                <a:r>
                  <a:rPr lang="en-US" dirty="0"/>
                  <a:t> of 0.8. </a:t>
                </a:r>
                <a:endParaRPr lang="en-US" dirty="0" smtClean="0"/>
              </a:p>
              <a:p>
                <a:r>
                  <a:rPr lang="en-US" dirty="0" smtClean="0"/>
                  <a:t>The </a:t>
                </a:r>
                <a:r>
                  <a:rPr lang="en-US" dirty="0"/>
                  <a:t>new portfolio will be both gamma-neutral and </a:t>
                </a:r>
                <a:r>
                  <a:rPr lang="en-US" dirty="0" err="1"/>
                  <a:t>vega</a:t>
                </a:r>
                <a:r>
                  <a:rPr lang="en-US" dirty="0"/>
                  <a:t>-neutral when adding </a:t>
                </a:r>
                <a:r>
                  <a:rPr lang="en-US" b="1" dirty="0"/>
                  <a:t> </a:t>
                </a:r>
                <a14:m>
                  <m:oMath xmlns:m="http://schemas.openxmlformats.org/officeDocument/2006/math">
                    <m:sSub>
                      <m:sSubPr>
                        <m:ctrlPr>
                          <a:rPr lang="en-US" i="1" smtClean="0">
                            <a:latin typeface="Cambria Math"/>
                          </a:rPr>
                        </m:ctrlPr>
                      </m:sSubPr>
                      <m:e>
                        <m:r>
                          <m:rPr>
                            <m:sty m:val="p"/>
                          </m:rPr>
                          <a:rPr lang="en-US" i="0">
                            <a:latin typeface="Cambria Math"/>
                          </a:rPr>
                          <m:t>ω</m:t>
                        </m:r>
                      </m:e>
                      <m:sub>
                        <m:r>
                          <m:rPr>
                            <m:sty m:val="p"/>
                          </m:rPr>
                          <a:rPr lang="en-US" i="0">
                            <a:latin typeface="Cambria Math"/>
                          </a:rPr>
                          <m:t>A</m:t>
                        </m:r>
                      </m:sub>
                    </m:sSub>
                  </m:oMath>
                </a14:m>
                <a:r>
                  <a:rPr lang="en-US" dirty="0" smtClean="0"/>
                  <a:t> </a:t>
                </a:r>
                <a:r>
                  <a:rPr lang="en-US" dirty="0"/>
                  <a:t>of option A and </a:t>
                </a:r>
                <a:r>
                  <a:rPr lang="en-US" b="1" dirty="0"/>
                  <a:t> </a:t>
                </a:r>
                <a14:m>
                  <m:oMath xmlns:m="http://schemas.openxmlformats.org/officeDocument/2006/math">
                    <m:sSub>
                      <m:sSubPr>
                        <m:ctrlPr>
                          <a:rPr lang="en-US" i="1">
                            <a:latin typeface="Cambria Math"/>
                          </a:rPr>
                        </m:ctrlPr>
                      </m:sSubPr>
                      <m:e>
                        <m:r>
                          <m:rPr>
                            <m:sty m:val="p"/>
                          </m:rPr>
                          <a:rPr lang="en-US" i="0">
                            <a:latin typeface="Cambria Math"/>
                          </a:rPr>
                          <m:t>ω</m:t>
                        </m:r>
                      </m:e>
                      <m:sub>
                        <m:r>
                          <m:rPr>
                            <m:sty m:val="p"/>
                          </m:rPr>
                          <a:rPr lang="en-US" i="0">
                            <a:latin typeface="Cambria Math"/>
                          </a:rPr>
                          <m:t>B</m:t>
                        </m:r>
                      </m:sub>
                    </m:sSub>
                  </m:oMath>
                </a14:m>
                <a:r>
                  <a:rPr lang="en-US" dirty="0" smtClean="0"/>
                  <a:t> of </a:t>
                </a:r>
                <a:r>
                  <a:rPr lang="en-US" dirty="0"/>
                  <a:t>option B into the original portfolio</a:t>
                </a:r>
                <a:r>
                  <a:rPr lang="en-US" dirty="0" smtClean="0"/>
                  <a:t>.</a:t>
                </a:r>
              </a:p>
              <a:p>
                <a:endParaRPr lang="en-US" dirty="0"/>
              </a:p>
              <a:p>
                <a:endParaRPr lang="en-US" dirty="0" smtClean="0"/>
              </a:p>
              <a:p>
                <a:endParaRPr lang="en-US" dirty="0"/>
              </a:p>
              <a:p>
                <a:endParaRPr lang="en-US" dirty="0"/>
              </a:p>
              <a:p>
                <a:r>
                  <a:rPr lang="en-US" dirty="0"/>
                  <a:t>From two equations shown above, we can get the solution that </a:t>
                </a:r>
                <a14:m>
                  <m:oMath xmlns:m="http://schemas.openxmlformats.org/officeDocument/2006/math">
                    <m:sSub>
                      <m:sSubPr>
                        <m:ctrlPr>
                          <a:rPr lang="en-US" i="1">
                            <a:latin typeface="Cambria Math"/>
                          </a:rPr>
                        </m:ctrlPr>
                      </m:sSubPr>
                      <m:e>
                        <m:r>
                          <m:rPr>
                            <m:sty m:val="p"/>
                          </m:rPr>
                          <a:rPr lang="en-US">
                            <a:latin typeface="Cambria Math"/>
                          </a:rPr>
                          <m:t>ω</m:t>
                        </m:r>
                      </m:e>
                      <m:sub>
                        <m:r>
                          <m:rPr>
                            <m:sty m:val="p"/>
                          </m:rPr>
                          <a:rPr lang="en-US">
                            <a:latin typeface="Cambria Math"/>
                          </a:rPr>
                          <m:t>A</m:t>
                        </m:r>
                      </m:sub>
                    </m:sSub>
                    <m:r>
                      <a:rPr lang="en-US" i="1">
                        <a:latin typeface="Cambria Math"/>
                      </a:rPr>
                      <m:t> </m:t>
                    </m:r>
                  </m:oMath>
                </a14:m>
                <a:r>
                  <a:rPr lang="en-US" b="1" dirty="0"/>
                  <a:t>=</a:t>
                </a:r>
                <a:r>
                  <a:rPr lang="en-US" dirty="0"/>
                  <a:t>1000</a:t>
                </a:r>
                <a:r>
                  <a:rPr lang="en-US" b="1" dirty="0"/>
                  <a:t> </a:t>
                </a:r>
                <a:r>
                  <a:rPr lang="en-US" dirty="0"/>
                  <a:t>and </a:t>
                </a:r>
                <a14:m>
                  <m:oMath xmlns:m="http://schemas.openxmlformats.org/officeDocument/2006/math">
                    <m:sSub>
                      <m:sSubPr>
                        <m:ctrlPr>
                          <a:rPr lang="en-US" i="1">
                            <a:latin typeface="Cambria Math"/>
                          </a:rPr>
                        </m:ctrlPr>
                      </m:sSubPr>
                      <m:e>
                        <m:r>
                          <m:rPr>
                            <m:sty m:val="p"/>
                          </m:rPr>
                          <a:rPr lang="en-US">
                            <a:latin typeface="Cambria Math"/>
                          </a:rPr>
                          <m:t>ω</m:t>
                        </m:r>
                      </m:e>
                      <m:sub>
                        <m:r>
                          <m:rPr>
                            <m:sty m:val="p"/>
                          </m:rPr>
                          <a:rPr lang="en-US">
                            <a:latin typeface="Cambria Math"/>
                          </a:rPr>
                          <m:t>B</m:t>
                        </m:r>
                      </m:sub>
                    </m:sSub>
                    <m:r>
                      <a:rPr lang="en-US" i="1">
                        <a:latin typeface="Cambria Math"/>
                      </a:rPr>
                      <m:t> </m:t>
                    </m:r>
                  </m:oMath>
                </a14:m>
                <a:r>
                  <a:rPr lang="en-US" b="1" dirty="0"/>
                  <a:t>= </a:t>
                </a:r>
                <a:r>
                  <a:rPr lang="en-US" dirty="0"/>
                  <a:t>1250</a:t>
                </a:r>
                <a:r>
                  <a:rPr lang="en-US" b="1" dirty="0"/>
                  <a:t>. </a:t>
                </a:r>
                <a:endParaRPr lang="en-US" b="1" dirty="0" smtClean="0"/>
              </a:p>
              <a:p>
                <a:r>
                  <a:rPr lang="en-US" dirty="0" smtClean="0"/>
                  <a:t>The </a:t>
                </a:r>
                <a:r>
                  <a:rPr lang="en-US" dirty="0"/>
                  <a:t>delta of new portfolio is 1000 × .3 + 1250 × 0.4 = 800</a:t>
                </a:r>
                <a:r>
                  <a:rPr lang="en-US" dirty="0" smtClean="0"/>
                  <a:t>.</a:t>
                </a:r>
              </a:p>
              <a:p>
                <a:r>
                  <a:rPr lang="en-US" dirty="0" smtClean="0"/>
                  <a:t> </a:t>
                </a:r>
                <a:r>
                  <a:rPr lang="en-US" dirty="0"/>
                  <a:t>To maintain delta-neutral, we need to short 800 shares of the underlying asset.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42900" y="381000"/>
                <a:ext cx="8458200" cy="6095999"/>
              </a:xfrm>
              <a:blipFill rotWithShape="1">
                <a:blip r:embed="rId3"/>
                <a:stretch>
                  <a:fillRect l="-72" t="-4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21316748"/>
              </p:ext>
            </p:extLst>
          </p:nvPr>
        </p:nvGraphicFramePr>
        <p:xfrm>
          <a:off x="1783080" y="3124200"/>
          <a:ext cx="5303520" cy="457200"/>
        </p:xfrm>
        <a:graphic>
          <a:graphicData uri="http://schemas.openxmlformats.org/presentationml/2006/ole">
            <mc:AlternateContent xmlns:mc="http://schemas.openxmlformats.org/markup-compatibility/2006">
              <mc:Choice xmlns:v="urn:schemas-microsoft-com:vml" Requires="v">
                <p:oleObj spid="_x0000_s38931" name="Equation" r:id="rId4" imgW="2755900" imgH="228600" progId="Equation.DSMT4">
                  <p:embed/>
                </p:oleObj>
              </mc:Choice>
              <mc:Fallback>
                <p:oleObj name="Equation" r:id="rId4" imgW="27559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080" y="3124200"/>
                        <a:ext cx="530352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797302590"/>
              </p:ext>
            </p:extLst>
          </p:nvPr>
        </p:nvGraphicFramePr>
        <p:xfrm>
          <a:off x="1981200" y="3733800"/>
          <a:ext cx="5029200" cy="457200"/>
        </p:xfrm>
        <a:graphic>
          <a:graphicData uri="http://schemas.openxmlformats.org/presentationml/2006/ole">
            <mc:AlternateContent xmlns:mc="http://schemas.openxmlformats.org/markup-compatibility/2006">
              <mc:Choice xmlns:v="urn:schemas-microsoft-com:vml" Requires="v">
                <p:oleObj spid="_x0000_s38932" name="Equation" r:id="rId6" imgW="2616200" imgH="228600" progId="Equation.DSMT4">
                  <p:embed/>
                </p:oleObj>
              </mc:Choice>
              <mc:Fallback>
                <p:oleObj name="Equation" r:id="rId6" imgW="26162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733800"/>
                        <a:ext cx="5029200" cy="4572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6782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rho of an option is defined as the rate of change of the option price respected to the interest rate</a:t>
            </a:r>
            <a:r>
              <a:rPr lang="en-US" dirty="0" smtClean="0"/>
              <a:t>:</a:t>
            </a:r>
          </a:p>
          <a:p>
            <a:endParaRPr lang="en-US" dirty="0"/>
          </a:p>
          <a:p>
            <a:endParaRPr lang="en-US" dirty="0" smtClean="0"/>
          </a:p>
          <a:p>
            <a:r>
              <a:rPr lang="en-US" dirty="0" smtClean="0"/>
              <a:t>Where ∏  </a:t>
            </a:r>
            <a:r>
              <a:rPr lang="en-US" dirty="0"/>
              <a:t>is the option price and r</a:t>
            </a:r>
            <a:r>
              <a:rPr lang="en-US" b="1" dirty="0"/>
              <a:t> </a:t>
            </a:r>
            <a:r>
              <a:rPr lang="en-US" dirty="0"/>
              <a:t>is interest rate. </a:t>
            </a:r>
            <a:endParaRPr lang="en-US" dirty="0" smtClean="0"/>
          </a:p>
          <a:p>
            <a:r>
              <a:rPr lang="en-US" dirty="0" smtClean="0"/>
              <a:t>The </a:t>
            </a:r>
            <a:r>
              <a:rPr lang="en-US" dirty="0"/>
              <a:t>rho for an ordinary stock call option should be positive because higher interest rate reduces the present value of the strike price which in turn increases the value of the call option. </a:t>
            </a:r>
            <a:endParaRPr lang="en-US" dirty="0" smtClean="0"/>
          </a:p>
          <a:p>
            <a:r>
              <a:rPr lang="en-US" dirty="0" smtClean="0"/>
              <a:t>Similarly</a:t>
            </a:r>
            <a:r>
              <a:rPr lang="en-US" dirty="0"/>
              <a:t>, the rho of an ordinary put option should be negative by the same reasoning. </a:t>
            </a:r>
            <a:endParaRPr lang="en-US" dirty="0" smtClean="0"/>
          </a:p>
          <a:p>
            <a:r>
              <a:rPr lang="en-US" dirty="0" smtClean="0"/>
              <a:t>We </a:t>
            </a:r>
            <a:r>
              <a:rPr lang="en-US" dirty="0"/>
              <a:t>next show the derivation of rho for various kinds of stock option. </a:t>
            </a:r>
          </a:p>
          <a:p>
            <a:endParaRPr lang="en-US" dirty="0"/>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ctr"/>
                <a:r>
                  <a:rPr lang="en-US" dirty="0" smtClean="0"/>
                  <a:t>20.5 Rho (</a:t>
                </a:r>
                <a14:m>
                  <m:oMath xmlns:m="http://schemas.openxmlformats.org/officeDocument/2006/math">
                    <m:r>
                      <a:rPr lang="en-US" i="1">
                        <a:latin typeface="Cambria Math"/>
                      </a:rPr>
                      <m:t>𝜌</m:t>
                    </m:r>
                  </m:oMath>
                </a14:m>
                <a:r>
                  <a:rPr lang="en-US" dirty="0" smtClean="0"/>
                  <a:t>)</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t="-15238" b="-3523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48606057"/>
              </p:ext>
            </p:extLst>
          </p:nvPr>
        </p:nvGraphicFramePr>
        <p:xfrm>
          <a:off x="3490011" y="2362200"/>
          <a:ext cx="1087244" cy="685800"/>
        </p:xfrm>
        <a:graphic>
          <a:graphicData uri="http://schemas.openxmlformats.org/presentationml/2006/ole">
            <mc:AlternateContent xmlns:mc="http://schemas.openxmlformats.org/markup-compatibility/2006">
              <mc:Choice xmlns:v="urn:schemas-microsoft-com:vml" Requires="v">
                <p:oleObj spid="_x0000_s39947" name="Equation" r:id="rId4" imgW="622030" imgH="393529" progId="Equation.DSMT4">
                  <p:embed/>
                </p:oleObj>
              </mc:Choice>
              <mc:Fallback>
                <p:oleObj name="Equation" r:id="rId4" imgW="622030"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11" y="2362200"/>
                        <a:ext cx="1087244" cy="6858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408089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305800" cy="4525965"/>
          </a:xfrm>
        </p:spPr>
        <p:txBody>
          <a:bodyPr/>
          <a:lstStyle/>
          <a:p>
            <a:r>
              <a:rPr lang="en-US" dirty="0"/>
              <a:t>For a European call option on a non-dividend stock, rho can be shown </a:t>
            </a:r>
            <a:r>
              <a:rPr lang="en-US" dirty="0" smtClean="0"/>
              <a:t>as</a:t>
            </a:r>
          </a:p>
          <a:p>
            <a:endParaRPr lang="en-US" dirty="0"/>
          </a:p>
          <a:p>
            <a:endParaRPr lang="en-US" dirty="0" smtClean="0"/>
          </a:p>
          <a:p>
            <a:r>
              <a:rPr lang="en-US" dirty="0"/>
              <a:t>The derivation of (20.25) is</a:t>
            </a:r>
          </a:p>
          <a:p>
            <a:endParaRPr lang="en-US" dirty="0"/>
          </a:p>
        </p:txBody>
      </p:sp>
      <p:sp>
        <p:nvSpPr>
          <p:cNvPr id="3" name="Title 2"/>
          <p:cNvSpPr>
            <a:spLocks noGrp="1"/>
          </p:cNvSpPr>
          <p:nvPr>
            <p:ph type="title"/>
          </p:nvPr>
        </p:nvSpPr>
        <p:spPr>
          <a:xfrm>
            <a:off x="464400" y="579437"/>
            <a:ext cx="8229600" cy="639763"/>
          </a:xfrm>
        </p:spPr>
        <p:txBody>
          <a:bodyPr/>
          <a:lstStyle/>
          <a:p>
            <a:pPr algn="ctr"/>
            <a:r>
              <a:rPr lang="en-US" dirty="0" smtClean="0"/>
              <a:t>20.5.1 Derivation of Rho for Different Kinds of Stock Options</a:t>
            </a:r>
            <a:endParaRPr lang="en-US" dirty="0"/>
          </a:p>
        </p:txBody>
      </p:sp>
      <p:sp>
        <p:nvSpPr>
          <p:cNvPr id="7" name="TextBox 6"/>
          <p:cNvSpPr txBox="1"/>
          <p:nvPr/>
        </p:nvSpPr>
        <p:spPr>
          <a:xfrm>
            <a:off x="5867400" y="2514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.25)</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62090816"/>
              </p:ext>
            </p:extLst>
          </p:nvPr>
        </p:nvGraphicFramePr>
        <p:xfrm>
          <a:off x="3200400" y="2362200"/>
          <a:ext cx="2322576" cy="457200"/>
        </p:xfrm>
        <a:graphic>
          <a:graphicData uri="http://schemas.openxmlformats.org/presentationml/2006/ole">
            <mc:AlternateContent xmlns:mc="http://schemas.openxmlformats.org/markup-compatibility/2006">
              <mc:Choice xmlns:v="urn:schemas-microsoft-com:vml" Requires="v">
                <p:oleObj spid="_x0000_s40981" name="Equation" r:id="rId3" imgW="1218671" imgH="241195" progId="Equation.DSMT4">
                  <p:embed/>
                </p:oleObj>
              </mc:Choice>
              <mc:Fallback>
                <p:oleObj name="Equation" r:id="rId3" imgW="1218671" imgH="241195"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2322576" cy="457200"/>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0744236"/>
              </p:ext>
            </p:extLst>
          </p:nvPr>
        </p:nvGraphicFramePr>
        <p:xfrm>
          <a:off x="1114467" y="3352800"/>
          <a:ext cx="6915066" cy="3048000"/>
        </p:xfrm>
        <a:graphic>
          <a:graphicData uri="http://schemas.openxmlformats.org/presentationml/2006/ole">
            <mc:AlternateContent xmlns:mc="http://schemas.openxmlformats.org/markup-compatibility/2006">
              <mc:Choice xmlns:v="urn:schemas-microsoft-com:vml" Requires="v">
                <p:oleObj spid="_x0000_s40982" name="Equation" r:id="rId5" imgW="4902200" imgH="2159000" progId="Equation.DSMT4">
                  <p:embed/>
                </p:oleObj>
              </mc:Choice>
              <mc:Fallback>
                <p:oleObj name="Equation" r:id="rId5" imgW="4902200" imgH="2159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467" y="3352800"/>
                        <a:ext cx="6915066" cy="3048000"/>
                      </a:xfrm>
                      <a:prstGeom prst="rect">
                        <a:avLst/>
                      </a:prstGeom>
                      <a:noFill/>
                    </p:spPr>
                  </p:pic>
                </p:oleObj>
              </mc:Fallback>
            </mc:AlternateContent>
          </a:graphicData>
        </a:graphic>
      </p:graphicFrame>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val="350477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1"/>
            <a:ext cx="8305800" cy="5592764"/>
          </a:xfrm>
        </p:spPr>
        <p:txBody>
          <a:bodyPr/>
          <a:lstStyle/>
          <a:p>
            <a:r>
              <a:rPr lang="en-US" dirty="0"/>
              <a:t>For a European put option on a non-dividend stock, rho can be shown </a:t>
            </a:r>
            <a:r>
              <a:rPr lang="en-US" dirty="0" smtClean="0"/>
              <a:t>as</a:t>
            </a:r>
          </a:p>
          <a:p>
            <a:endParaRPr lang="en-US" dirty="0"/>
          </a:p>
          <a:p>
            <a:endParaRPr lang="en-US" dirty="0" smtClean="0"/>
          </a:p>
          <a:p>
            <a:endParaRPr lang="en-US" dirty="0" smtClean="0"/>
          </a:p>
          <a:p>
            <a:r>
              <a:rPr lang="en-US" dirty="0" smtClean="0"/>
              <a:t>The </a:t>
            </a:r>
            <a:r>
              <a:rPr lang="en-US" dirty="0"/>
              <a:t>derivation of (20.26) is</a:t>
            </a:r>
          </a:p>
          <a:p>
            <a:endParaRPr lang="en-US" dirty="0"/>
          </a:p>
        </p:txBody>
      </p:sp>
      <p:sp>
        <p:nvSpPr>
          <p:cNvPr id="4" name="TextBox 3"/>
          <p:cNvSpPr txBox="1"/>
          <p:nvPr/>
        </p:nvSpPr>
        <p:spPr>
          <a:xfrm>
            <a:off x="6477000" y="151349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268504"/>
              </p:ext>
            </p:extLst>
          </p:nvPr>
        </p:nvGraphicFramePr>
        <p:xfrm>
          <a:off x="2514600" y="1252537"/>
          <a:ext cx="3192399" cy="542925"/>
        </p:xfrm>
        <a:graphic>
          <a:graphicData uri="http://schemas.openxmlformats.org/presentationml/2006/ole">
            <mc:AlternateContent xmlns:mc="http://schemas.openxmlformats.org/markup-compatibility/2006">
              <mc:Choice xmlns:v="urn:schemas-microsoft-com:vml" Requires="v">
                <p:oleObj spid="_x0000_s42003" name="Equation" r:id="rId3" imgW="1397000" imgH="241300" progId="Equation.DSMT4">
                  <p:embed/>
                </p:oleObj>
              </mc:Choice>
              <mc:Fallback>
                <p:oleObj name="Equation" r:id="rId3" imgW="13970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52537"/>
                        <a:ext cx="3192399" cy="542925"/>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6981152"/>
              </p:ext>
            </p:extLst>
          </p:nvPr>
        </p:nvGraphicFramePr>
        <p:xfrm>
          <a:off x="457200" y="2743200"/>
          <a:ext cx="8415568" cy="3505200"/>
        </p:xfrm>
        <a:graphic>
          <a:graphicData uri="http://schemas.openxmlformats.org/presentationml/2006/ole">
            <mc:AlternateContent xmlns:mc="http://schemas.openxmlformats.org/markup-compatibility/2006">
              <mc:Choice xmlns:v="urn:schemas-microsoft-com:vml" Requires="v">
                <p:oleObj spid="_x0000_s42004" name="Equation" r:id="rId5" imgW="5194300" imgH="2159000" progId="Equation.DSMT4">
                  <p:embed/>
                </p:oleObj>
              </mc:Choice>
              <mc:Fallback>
                <p:oleObj name="Equation" r:id="rId5" imgW="5194300" imgH="215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43200"/>
                        <a:ext cx="8415568" cy="35052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val="3392473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5999"/>
          </a:xfrm>
        </p:spPr>
        <p:txBody>
          <a:bodyPr/>
          <a:lstStyle/>
          <a:p>
            <a:r>
              <a:rPr lang="en-US" dirty="0"/>
              <a:t>For a European call option on a dividend-paying stock, rho can be shown </a:t>
            </a:r>
            <a:r>
              <a:rPr lang="en-US" dirty="0" smtClean="0"/>
              <a:t>as</a:t>
            </a:r>
          </a:p>
          <a:p>
            <a:endParaRPr lang="en-US" dirty="0"/>
          </a:p>
          <a:p>
            <a:endParaRPr lang="en-US" dirty="0" smtClean="0"/>
          </a:p>
          <a:p>
            <a:endParaRPr lang="en-US" dirty="0"/>
          </a:p>
          <a:p>
            <a:r>
              <a:rPr lang="en-US" dirty="0"/>
              <a:t>The derivation of (20.27) is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42725630"/>
              </p:ext>
            </p:extLst>
          </p:nvPr>
        </p:nvGraphicFramePr>
        <p:xfrm>
          <a:off x="3124200" y="1040525"/>
          <a:ext cx="2322576" cy="457200"/>
        </p:xfrm>
        <a:graphic>
          <a:graphicData uri="http://schemas.openxmlformats.org/presentationml/2006/ole">
            <mc:AlternateContent xmlns:mc="http://schemas.openxmlformats.org/markup-compatibility/2006">
              <mc:Choice xmlns:v="urn:schemas-microsoft-com:vml" Requires="v">
                <p:oleObj spid="_x0000_s43029" name="Equation" r:id="rId3" imgW="1218671" imgH="241195" progId="Equation.DSMT4">
                  <p:embed/>
                </p:oleObj>
              </mc:Choice>
              <mc:Fallback>
                <p:oleObj name="Equation" r:id="rId3" imgW="1218671"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40525"/>
                        <a:ext cx="2322576"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78452036"/>
              </p:ext>
            </p:extLst>
          </p:nvPr>
        </p:nvGraphicFramePr>
        <p:xfrm>
          <a:off x="365055" y="2743200"/>
          <a:ext cx="8413890" cy="3429000"/>
        </p:xfrm>
        <a:graphic>
          <a:graphicData uri="http://schemas.openxmlformats.org/presentationml/2006/ole">
            <mc:AlternateContent xmlns:mc="http://schemas.openxmlformats.org/markup-compatibility/2006">
              <mc:Choice xmlns:v="urn:schemas-microsoft-com:vml" Requires="v">
                <p:oleObj spid="_x0000_s43030" name="Equation" r:id="rId5" imgW="5308600" imgH="2159000" progId="Equation.DSMT4">
                  <p:embed/>
                </p:oleObj>
              </mc:Choice>
              <mc:Fallback>
                <p:oleObj name="Equation" r:id="rId5" imgW="5308600" imgH="215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055" y="2743200"/>
                        <a:ext cx="8413890" cy="3429000"/>
                      </a:xfrm>
                      <a:prstGeom prst="rect">
                        <a:avLst/>
                      </a:prstGeom>
                      <a:noFill/>
                    </p:spPr>
                  </p:pic>
                </p:oleObj>
              </mc:Fallback>
            </mc:AlternateContent>
          </a:graphicData>
        </a:graphic>
      </p:graphicFrame>
      <p:sp>
        <p:nvSpPr>
          <p:cNvPr id="8" name="TextBox 7"/>
          <p:cNvSpPr txBox="1"/>
          <p:nvPr/>
        </p:nvSpPr>
        <p:spPr>
          <a:xfrm>
            <a:off x="6057900" y="1192925"/>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.27)</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1790323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6172199"/>
          </a:xfrm>
        </p:spPr>
        <p:txBody>
          <a:bodyPr/>
          <a:lstStyle/>
          <a:p>
            <a:r>
              <a:rPr lang="en-US" dirty="0"/>
              <a:t>For a European put option on a dividend-paying stock, rho can be shown </a:t>
            </a:r>
            <a:r>
              <a:rPr lang="en-US" dirty="0" smtClean="0"/>
              <a:t>as</a:t>
            </a:r>
          </a:p>
          <a:p>
            <a:endParaRPr lang="en-US" dirty="0"/>
          </a:p>
          <a:p>
            <a:endParaRPr lang="en-US" dirty="0" smtClean="0"/>
          </a:p>
          <a:p>
            <a:r>
              <a:rPr lang="en-US" dirty="0"/>
              <a:t>The derivation of (20.28) is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58863518"/>
              </p:ext>
            </p:extLst>
          </p:nvPr>
        </p:nvGraphicFramePr>
        <p:xfrm>
          <a:off x="3003804" y="914400"/>
          <a:ext cx="2711196" cy="461087"/>
        </p:xfrm>
        <a:graphic>
          <a:graphicData uri="http://schemas.openxmlformats.org/presentationml/2006/ole">
            <mc:AlternateContent xmlns:mc="http://schemas.openxmlformats.org/markup-compatibility/2006">
              <mc:Choice xmlns:v="urn:schemas-microsoft-com:vml" Requires="v">
                <p:oleObj spid="_x0000_s44051" name="Equation" r:id="rId3" imgW="1397000" imgH="241300" progId="Equation.DSMT4">
                  <p:embed/>
                </p:oleObj>
              </mc:Choice>
              <mc:Fallback>
                <p:oleObj name="Equation" r:id="rId3" imgW="13970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804" y="914400"/>
                        <a:ext cx="2711196" cy="46108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99835509"/>
              </p:ext>
            </p:extLst>
          </p:nvPr>
        </p:nvGraphicFramePr>
        <p:xfrm>
          <a:off x="491439" y="2362200"/>
          <a:ext cx="8161121" cy="3455437"/>
        </p:xfrm>
        <a:graphic>
          <a:graphicData uri="http://schemas.openxmlformats.org/presentationml/2006/ole">
            <mc:AlternateContent xmlns:mc="http://schemas.openxmlformats.org/markup-compatibility/2006">
              <mc:Choice xmlns:v="urn:schemas-microsoft-com:vml" Requires="v">
                <p:oleObj spid="_x0000_s44052" name="Equation" r:id="rId5" imgW="5600700" imgH="2159000" progId="Equation.DSMT4">
                  <p:embed/>
                </p:oleObj>
              </mc:Choice>
              <mc:Fallback>
                <p:oleObj name="Equation" r:id="rId5" imgW="5600700" imgH="215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39" y="2362200"/>
                        <a:ext cx="8161121" cy="3455437"/>
                      </a:xfrm>
                      <a:prstGeom prst="rect">
                        <a:avLst/>
                      </a:prstGeom>
                      <a:noFill/>
                    </p:spPr>
                  </p:pic>
                </p:oleObj>
              </mc:Fallback>
            </mc:AlternateContent>
          </a:graphicData>
        </a:graphic>
      </p:graphicFrame>
      <p:sp>
        <p:nvSpPr>
          <p:cNvPr id="8" name="TextBox 7"/>
          <p:cNvSpPr txBox="1"/>
          <p:nvPr/>
        </p:nvSpPr>
        <p:spPr>
          <a:xfrm>
            <a:off x="6034252" y="1203436"/>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.28)</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414592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534400" cy="5943599"/>
          </a:xfrm>
        </p:spPr>
        <p:txBody>
          <a:bodyPr>
            <a:normAutofit/>
          </a:bodyPr>
          <a:lstStyle/>
          <a:p>
            <a:r>
              <a:rPr lang="en-US" dirty="0" smtClean="0"/>
              <a:t>First we calculate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a:t>Equations (20.2) and (20.3) will be used repetitively in determining following Greek letters when the underlying asset is a non-dividend paying stock.</a:t>
            </a:r>
          </a:p>
          <a:p>
            <a:endParaRPr lang="en-US" dirty="0" smtClean="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79861693"/>
              </p:ext>
            </p:extLst>
          </p:nvPr>
        </p:nvGraphicFramePr>
        <p:xfrm>
          <a:off x="2438400" y="312683"/>
          <a:ext cx="3124200" cy="754117"/>
        </p:xfrm>
        <a:graphic>
          <a:graphicData uri="http://schemas.openxmlformats.org/presentationml/2006/ole">
            <mc:AlternateContent xmlns:mc="http://schemas.openxmlformats.org/markup-compatibility/2006">
              <mc:Choice xmlns:v="urn:schemas-microsoft-com:vml" Requires="v">
                <p:oleObj spid="_x0000_s3093" name="Equation" r:id="rId3" imgW="2156059" imgH="585216" progId="Equation.DSMT4">
                  <p:embed/>
                </p:oleObj>
              </mc:Choice>
              <mc:Fallback>
                <p:oleObj name="Equation" r:id="rId3" imgW="2156059" imgH="58521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2683"/>
                        <a:ext cx="3124200" cy="75411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0327298"/>
              </p:ext>
            </p:extLst>
          </p:nvPr>
        </p:nvGraphicFramePr>
        <p:xfrm>
          <a:off x="2971800" y="1219200"/>
          <a:ext cx="3708813" cy="4343400"/>
        </p:xfrm>
        <a:graphic>
          <a:graphicData uri="http://schemas.openxmlformats.org/presentationml/2006/ole">
            <mc:AlternateContent xmlns:mc="http://schemas.openxmlformats.org/markup-compatibility/2006">
              <mc:Choice xmlns:v="urn:schemas-microsoft-com:vml" Requires="v">
                <p:oleObj spid="_x0000_s3094" name="Equation" r:id="rId5" imgW="2501900" imgH="2933700" progId="Equation.DSMT4">
                  <p:embed/>
                </p:oleObj>
              </mc:Choice>
              <mc:Fallback>
                <p:oleObj name="Equation" r:id="rId5" imgW="2501900" imgH="293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219200"/>
                        <a:ext cx="3708813" cy="4343400"/>
                      </a:xfrm>
                      <a:prstGeom prst="rect">
                        <a:avLst/>
                      </a:prstGeom>
                      <a:noFill/>
                    </p:spPr>
                  </p:pic>
                </p:oleObj>
              </mc:Fallback>
            </mc:AlternateContent>
          </a:graphicData>
        </a:graphic>
      </p:graphicFrame>
      <p:sp>
        <p:nvSpPr>
          <p:cNvPr id="10" name="TextBox 9"/>
          <p:cNvSpPr txBox="1"/>
          <p:nvPr/>
        </p:nvSpPr>
        <p:spPr>
          <a:xfrm>
            <a:off x="7162800" y="762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.3)</a:t>
            </a:r>
          </a:p>
        </p:txBody>
      </p:sp>
      <p:sp>
        <p:nvSpPr>
          <p:cNvPr id="11" name="TextBox 10"/>
          <p:cNvSpPr txBox="1"/>
          <p:nvPr/>
        </p:nvSpPr>
        <p:spPr>
          <a:xfrm>
            <a:off x="7162800" y="3886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.4)</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4285224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5181599"/>
          </a:xfrm>
        </p:spPr>
        <p:txBody>
          <a:bodyPr/>
          <a:lstStyle/>
          <a:p>
            <a:r>
              <a:rPr lang="en-US" dirty="0"/>
              <a:t>Assume that an investor would like to see how interest rate changes affect the value of a three-month European put option she holds with the following information. </a:t>
            </a:r>
            <a:endParaRPr lang="en-US" dirty="0" smtClean="0"/>
          </a:p>
          <a:p>
            <a:r>
              <a:rPr lang="en-US" dirty="0" smtClean="0"/>
              <a:t>The </a:t>
            </a:r>
            <a:r>
              <a:rPr lang="en-US" dirty="0"/>
              <a:t>current stock price is $65 and the strike price is $58. The interest rate and the volatility of the stock is 5% and 30% per annum, respectively</a:t>
            </a:r>
            <a:r>
              <a:rPr lang="en-US" dirty="0" smtClean="0"/>
              <a:t>.</a:t>
            </a:r>
          </a:p>
          <a:p>
            <a:r>
              <a:rPr lang="en-US" dirty="0" smtClean="0"/>
              <a:t>The </a:t>
            </a:r>
            <a:r>
              <a:rPr lang="en-US" dirty="0"/>
              <a:t>rho of this European put can be calculated as follows</a:t>
            </a:r>
            <a:r>
              <a:rPr lang="en-US" dirty="0" smtClean="0"/>
              <a:t>.</a:t>
            </a:r>
          </a:p>
          <a:p>
            <a:endParaRPr lang="en-US" dirty="0" smtClean="0"/>
          </a:p>
          <a:p>
            <a:endParaRPr lang="en-US" dirty="0"/>
          </a:p>
          <a:p>
            <a:endParaRPr lang="en-US" dirty="0" smtClean="0"/>
          </a:p>
          <a:p>
            <a:r>
              <a:rPr lang="en-US" dirty="0" smtClean="0"/>
              <a:t>This </a:t>
            </a:r>
            <a:r>
              <a:rPr lang="en-US" dirty="0"/>
              <a:t>calculation indicates that given 1% change increase in interest rate, say from 5% to 6%, the value of this European call option will decrease 0.03168 (0.01 × 3.168). </a:t>
            </a:r>
            <a:endParaRPr lang="en-US" dirty="0" smtClean="0"/>
          </a:p>
          <a:p>
            <a:r>
              <a:rPr lang="en-US" dirty="0" smtClean="0"/>
              <a:t>This </a:t>
            </a:r>
            <a:r>
              <a:rPr lang="en-US" dirty="0"/>
              <a:t>simple example can be further applied to stocks that pay dividends using the derivation results shown previously.</a:t>
            </a:r>
          </a:p>
          <a:p>
            <a:endParaRPr lang="en-US" dirty="0"/>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en-US" dirty="0" smtClean="0"/>
                  <a:t>20.5.2 Applications of Rho (</a:t>
                </a:r>
                <a14:m>
                  <m:oMath xmlns:m="http://schemas.openxmlformats.org/officeDocument/2006/math">
                    <m:r>
                      <a:rPr lang="en-US" i="1">
                        <a:latin typeface="Cambria Math"/>
                      </a:rPr>
                      <m:t>𝜌</m:t>
                    </m:r>
                  </m:oMath>
                </a14:m>
                <a:r>
                  <a:rPr lang="en-US" dirty="0" smtClean="0"/>
                  <a:t>)</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3"/>
                <a:stretch>
                  <a:fillRect l="-2222" t="-15238" b="-3523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78884446"/>
              </p:ext>
            </p:extLst>
          </p:nvPr>
        </p:nvGraphicFramePr>
        <p:xfrm>
          <a:off x="701874" y="3581400"/>
          <a:ext cx="7740252" cy="838200"/>
        </p:xfrm>
        <a:graphic>
          <a:graphicData uri="http://schemas.openxmlformats.org/presentationml/2006/ole">
            <mc:AlternateContent xmlns:mc="http://schemas.openxmlformats.org/markup-compatibility/2006">
              <mc:Choice xmlns:v="urn:schemas-microsoft-com:vml" Requires="v">
                <p:oleObj spid="_x0000_s45066" name="Equation" r:id="rId4" imgW="5626100" imgH="609600" progId="Equation.DSMT4">
                  <p:embed/>
                </p:oleObj>
              </mc:Choice>
              <mc:Fallback>
                <p:oleObj name="Equation" r:id="rId4" imgW="5626100" imgH="609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74" y="3581400"/>
                        <a:ext cx="7740252" cy="8382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50</a:t>
            </a:fld>
            <a:endParaRPr lang="en-US">
              <a:solidFill>
                <a:schemeClr val="accent6">
                  <a:lumMod val="20000"/>
                  <a:lumOff val="80000"/>
                </a:schemeClr>
              </a:solidFill>
            </a:endParaRPr>
          </a:p>
        </p:txBody>
      </p:sp>
    </p:spTree>
    <p:extLst>
      <p:ext uri="{BB962C8B-B14F-4D97-AF65-F5344CB8AC3E}">
        <p14:creationId xmlns:p14="http://schemas.microsoft.com/office/powerpoint/2010/main" val="3953723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 a European call option on a </a:t>
            </a:r>
            <a:r>
              <a:rPr lang="en-US" dirty="0" err="1"/>
              <a:t>nondividend</a:t>
            </a:r>
            <a:r>
              <a:rPr lang="en-US" dirty="0"/>
              <a:t> stock, the sensitivity can be shown as</a:t>
            </a:r>
          </a:p>
          <a:p>
            <a:endParaRPr lang="en-US" dirty="0" smtClean="0"/>
          </a:p>
          <a:p>
            <a:endParaRPr lang="en-US" dirty="0"/>
          </a:p>
          <a:p>
            <a:r>
              <a:rPr lang="en-US" dirty="0"/>
              <a:t>The derivation of (20.29) is</a:t>
            </a:r>
          </a:p>
          <a:p>
            <a:endParaRPr lang="en-US" dirty="0"/>
          </a:p>
        </p:txBody>
      </p:sp>
      <p:sp>
        <p:nvSpPr>
          <p:cNvPr id="3" name="Title 2"/>
          <p:cNvSpPr>
            <a:spLocks noGrp="1"/>
          </p:cNvSpPr>
          <p:nvPr>
            <p:ph type="title"/>
          </p:nvPr>
        </p:nvSpPr>
        <p:spPr>
          <a:xfrm>
            <a:off x="464400" y="533400"/>
            <a:ext cx="8229600" cy="639763"/>
          </a:xfrm>
        </p:spPr>
        <p:txBody>
          <a:bodyPr/>
          <a:lstStyle/>
          <a:p>
            <a:pPr algn="ctr"/>
            <a:r>
              <a:rPr lang="en-US" dirty="0" smtClean="0"/>
              <a:t>20.6 Derivation of Sensitivity for Stock Options with Respect to Exercise Price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59867681"/>
              </p:ext>
            </p:extLst>
          </p:nvPr>
        </p:nvGraphicFramePr>
        <p:xfrm>
          <a:off x="3505200" y="2209800"/>
          <a:ext cx="1724722" cy="609600"/>
        </p:xfrm>
        <a:graphic>
          <a:graphicData uri="http://schemas.openxmlformats.org/presentationml/2006/ole">
            <mc:AlternateContent xmlns:mc="http://schemas.openxmlformats.org/markup-compatibility/2006">
              <mc:Choice xmlns:v="urn:schemas-microsoft-com:vml" Requires="v">
                <p:oleObj spid="_x0000_s46099" name="Equation" r:id="rId3" imgW="1104900" imgH="393700" progId="Equation.DSMT4">
                  <p:embed/>
                </p:oleObj>
              </mc:Choice>
              <mc:Fallback>
                <p:oleObj name="Equation" r:id="rId3" imgW="1104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0"/>
                        <a:ext cx="1724722"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9160155"/>
              </p:ext>
            </p:extLst>
          </p:nvPr>
        </p:nvGraphicFramePr>
        <p:xfrm>
          <a:off x="920442" y="3581400"/>
          <a:ext cx="7500496" cy="2895600"/>
        </p:xfrm>
        <a:graphic>
          <a:graphicData uri="http://schemas.openxmlformats.org/presentationml/2006/ole">
            <mc:AlternateContent xmlns:mc="http://schemas.openxmlformats.org/markup-compatibility/2006">
              <mc:Choice xmlns:v="urn:schemas-microsoft-com:vml" Requires="v">
                <p:oleObj spid="_x0000_s46100" name="Equation" r:id="rId5" imgW="5600700" imgH="2159000" progId="Equation.DSMT4">
                  <p:embed/>
                </p:oleObj>
              </mc:Choice>
              <mc:Fallback>
                <p:oleObj name="Equation" r:id="rId5" imgW="5600700" imgH="215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442" y="3581400"/>
                        <a:ext cx="7500496" cy="2895600"/>
                      </a:xfrm>
                      <a:prstGeom prst="rect">
                        <a:avLst/>
                      </a:prstGeom>
                      <a:noFill/>
                    </p:spPr>
                  </p:pic>
                </p:oleObj>
              </mc:Fallback>
            </mc:AlternateContent>
          </a:graphicData>
        </a:graphic>
      </p:graphicFrame>
      <p:sp>
        <p:nvSpPr>
          <p:cNvPr id="8" name="TextBox 7"/>
          <p:cNvSpPr txBox="1"/>
          <p:nvPr/>
        </p:nvSpPr>
        <p:spPr>
          <a:xfrm>
            <a:off x="6071038" y="2362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.29)</a:t>
            </a:r>
          </a:p>
        </p:txBody>
      </p:sp>
      <p:sp>
        <p:nvSpPr>
          <p:cNvPr id="9" name="Slide Number Placeholder 8"/>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51</a:t>
            </a:fld>
            <a:endParaRPr lang="en-US">
              <a:solidFill>
                <a:schemeClr val="accent6">
                  <a:lumMod val="20000"/>
                  <a:lumOff val="80000"/>
                </a:schemeClr>
              </a:solidFill>
            </a:endParaRPr>
          </a:p>
        </p:txBody>
      </p:sp>
    </p:spTree>
    <p:extLst>
      <p:ext uri="{BB962C8B-B14F-4D97-AF65-F5344CB8AC3E}">
        <p14:creationId xmlns:p14="http://schemas.microsoft.com/office/powerpoint/2010/main" val="950379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1"/>
            <a:ext cx="8458200" cy="6096000"/>
          </a:xfrm>
        </p:spPr>
        <p:txBody>
          <a:bodyPr/>
          <a:lstStyle/>
          <a:p>
            <a:r>
              <a:rPr lang="en-US" dirty="0"/>
              <a:t>For a European put option on a </a:t>
            </a:r>
            <a:r>
              <a:rPr lang="en-US" dirty="0" err="1"/>
              <a:t>nondividend</a:t>
            </a:r>
            <a:r>
              <a:rPr lang="en-US" dirty="0"/>
              <a:t> stock, the sensitivity can be shown as</a:t>
            </a:r>
          </a:p>
          <a:p>
            <a:endParaRPr lang="en-US" dirty="0" smtClean="0"/>
          </a:p>
          <a:p>
            <a:endParaRPr lang="en-US" dirty="0"/>
          </a:p>
          <a:p>
            <a:endParaRPr lang="en-US" dirty="0" smtClean="0"/>
          </a:p>
          <a:p>
            <a:r>
              <a:rPr lang="en-US" dirty="0"/>
              <a:t>The derivation of (20.30) is</a:t>
            </a:r>
          </a:p>
          <a:p>
            <a:pPr marL="0" indent="0">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67579450"/>
              </p:ext>
            </p:extLst>
          </p:nvPr>
        </p:nvGraphicFramePr>
        <p:xfrm>
          <a:off x="3429000" y="1219200"/>
          <a:ext cx="1873405" cy="685800"/>
        </p:xfrm>
        <a:graphic>
          <a:graphicData uri="http://schemas.openxmlformats.org/presentationml/2006/ole">
            <mc:AlternateContent xmlns:mc="http://schemas.openxmlformats.org/markup-compatibility/2006">
              <mc:Choice xmlns:v="urn:schemas-microsoft-com:vml" Requires="v">
                <p:oleObj spid="_x0000_s47123" name="Equation" r:id="rId3" imgW="1079032" imgH="393529" progId="Equation.DSMT4">
                  <p:embed/>
                </p:oleObj>
              </mc:Choice>
              <mc:Fallback>
                <p:oleObj name="Equation" r:id="rId3" imgW="1079032"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1873405"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9408642"/>
              </p:ext>
            </p:extLst>
          </p:nvPr>
        </p:nvGraphicFramePr>
        <p:xfrm>
          <a:off x="364384" y="3048000"/>
          <a:ext cx="8415232" cy="3276600"/>
        </p:xfrm>
        <a:graphic>
          <a:graphicData uri="http://schemas.openxmlformats.org/presentationml/2006/ole">
            <mc:AlternateContent xmlns:mc="http://schemas.openxmlformats.org/markup-compatibility/2006">
              <mc:Choice xmlns:v="urn:schemas-microsoft-com:vml" Requires="v">
                <p:oleObj spid="_x0000_s47124" name="Equation" r:id="rId5" imgW="5549900" imgH="2159000" progId="Equation.DSMT4">
                  <p:embed/>
                </p:oleObj>
              </mc:Choice>
              <mc:Fallback>
                <p:oleObj name="Equation" r:id="rId5" imgW="5549900" imgH="215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84" y="3048000"/>
                        <a:ext cx="8415232" cy="3276600"/>
                      </a:xfrm>
                      <a:prstGeom prst="rect">
                        <a:avLst/>
                      </a:prstGeom>
                      <a:noFill/>
                    </p:spPr>
                  </p:pic>
                </p:oleObj>
              </mc:Fallback>
            </mc:AlternateContent>
          </a:graphicData>
        </a:graphic>
      </p:graphicFrame>
      <p:sp>
        <p:nvSpPr>
          <p:cNvPr id="8" name="TextBox 7"/>
          <p:cNvSpPr txBox="1"/>
          <p:nvPr/>
        </p:nvSpPr>
        <p:spPr>
          <a:xfrm>
            <a:off x="6490138" y="1371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.30)</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52</a:t>
            </a:fld>
            <a:endParaRPr lang="en-US">
              <a:solidFill>
                <a:schemeClr val="accent6">
                  <a:lumMod val="20000"/>
                  <a:lumOff val="80000"/>
                </a:schemeClr>
              </a:solidFill>
            </a:endParaRPr>
          </a:p>
        </p:txBody>
      </p:sp>
    </p:spTree>
    <p:extLst>
      <p:ext uri="{BB962C8B-B14F-4D97-AF65-F5344CB8AC3E}">
        <p14:creationId xmlns:p14="http://schemas.microsoft.com/office/powerpoint/2010/main" val="4072231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lstStyle/>
          <a:p>
            <a:r>
              <a:rPr lang="en-US" dirty="0"/>
              <a:t>For a European call option on a dividend-paying stock, the sensitivity can be shown </a:t>
            </a:r>
            <a:r>
              <a:rPr lang="en-US" dirty="0" smtClean="0"/>
              <a:t>as</a:t>
            </a:r>
          </a:p>
          <a:p>
            <a:endParaRPr lang="en-US" dirty="0" smtClean="0"/>
          </a:p>
          <a:p>
            <a:pPr marL="0" indent="0">
              <a:buNone/>
            </a:pPr>
            <a:endParaRPr lang="en-US" dirty="0"/>
          </a:p>
          <a:p>
            <a:r>
              <a:rPr lang="en-US" dirty="0"/>
              <a:t>The derivation of (20.31) is</a:t>
            </a:r>
          </a:p>
          <a:p>
            <a:endParaRPr lang="en-US" dirty="0"/>
          </a:p>
        </p:txBody>
      </p:sp>
      <p:sp>
        <p:nvSpPr>
          <p:cNvPr id="4" name="TextBox 3"/>
          <p:cNvSpPr txBox="1"/>
          <p:nvPr/>
        </p:nvSpPr>
        <p:spPr>
          <a:xfrm>
            <a:off x="6324600" y="1371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.31)</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39610896"/>
              </p:ext>
            </p:extLst>
          </p:nvPr>
        </p:nvGraphicFramePr>
        <p:xfrm>
          <a:off x="260178" y="2590800"/>
          <a:ext cx="8623643" cy="3300774"/>
        </p:xfrm>
        <a:graphic>
          <a:graphicData uri="http://schemas.openxmlformats.org/presentationml/2006/ole">
            <mc:AlternateContent xmlns:mc="http://schemas.openxmlformats.org/markup-compatibility/2006">
              <mc:Choice xmlns:v="urn:schemas-microsoft-com:vml" Requires="v">
                <p:oleObj spid="_x0000_s48147" name="Equation" r:id="rId3" imgW="5651280" imgH="2158920" progId="Equation.DSMT4">
                  <p:embed/>
                </p:oleObj>
              </mc:Choice>
              <mc:Fallback>
                <p:oleObj name="Equation" r:id="rId3" imgW="5651280" imgH="2158920" progId="Equation.DSMT4">
                  <p:embed/>
                  <p:pic>
                    <p:nvPicPr>
                      <p:cNvPr id="0" name="Object 1"/>
                      <p:cNvPicPr>
                        <a:picLocks noChangeAspect="1" noChangeArrowheads="1"/>
                      </p:cNvPicPr>
                      <p:nvPr/>
                    </p:nvPicPr>
                    <p:blipFill>
                      <a:blip r:embed="rId4"/>
                      <a:srcRect/>
                      <a:stretch>
                        <a:fillRect/>
                      </a:stretch>
                    </p:blipFill>
                    <p:spPr bwMode="auto">
                      <a:xfrm>
                        <a:off x="260178" y="2590800"/>
                        <a:ext cx="8623643" cy="3300774"/>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94824275"/>
              </p:ext>
            </p:extLst>
          </p:nvPr>
        </p:nvGraphicFramePr>
        <p:xfrm>
          <a:off x="3494049" y="914400"/>
          <a:ext cx="2155902" cy="762000"/>
        </p:xfrm>
        <a:graphic>
          <a:graphicData uri="http://schemas.openxmlformats.org/presentationml/2006/ole">
            <mc:AlternateContent xmlns:mc="http://schemas.openxmlformats.org/markup-compatibility/2006">
              <mc:Choice xmlns:v="urn:schemas-microsoft-com:vml" Requires="v">
                <p:oleObj spid="_x0000_s48148" name="Equation" r:id="rId5" imgW="1104900" imgH="393700" progId="Equation.DSMT4">
                  <p:embed/>
                </p:oleObj>
              </mc:Choice>
              <mc:Fallback>
                <p:oleObj name="Equation" r:id="rId5" imgW="11049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049" y="914400"/>
                        <a:ext cx="2155902" cy="7620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val="1028868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lstStyle/>
          <a:p>
            <a:r>
              <a:rPr lang="en-US" dirty="0"/>
              <a:t>For a European put option on a dividend-paying stock, the sensitivity can be shown </a:t>
            </a:r>
            <a:r>
              <a:rPr lang="en-US" dirty="0" smtClean="0"/>
              <a:t>as</a:t>
            </a:r>
          </a:p>
          <a:p>
            <a:endParaRPr lang="en-US" dirty="0"/>
          </a:p>
          <a:p>
            <a:endParaRPr lang="en-US" dirty="0" smtClean="0"/>
          </a:p>
          <a:p>
            <a:r>
              <a:rPr lang="en-US" dirty="0"/>
              <a:t>The derivation of (20.32) is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0091515"/>
              </p:ext>
            </p:extLst>
          </p:nvPr>
        </p:nvGraphicFramePr>
        <p:xfrm>
          <a:off x="3276600" y="990600"/>
          <a:ext cx="1873405" cy="685800"/>
        </p:xfrm>
        <a:graphic>
          <a:graphicData uri="http://schemas.openxmlformats.org/presentationml/2006/ole">
            <mc:AlternateContent xmlns:mc="http://schemas.openxmlformats.org/markup-compatibility/2006">
              <mc:Choice xmlns:v="urn:schemas-microsoft-com:vml" Requires="v">
                <p:oleObj spid="_x0000_s49171" name="Equation" r:id="rId3" imgW="1079032" imgH="393529" progId="Equation.DSMT4">
                  <p:embed/>
                </p:oleObj>
              </mc:Choice>
              <mc:Fallback>
                <p:oleObj name="Equation" r:id="rId3" imgW="1079032"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90600"/>
                        <a:ext cx="1873405"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50696578"/>
              </p:ext>
            </p:extLst>
          </p:nvPr>
        </p:nvGraphicFramePr>
        <p:xfrm>
          <a:off x="190500" y="2895600"/>
          <a:ext cx="8763000" cy="3176233"/>
        </p:xfrm>
        <a:graphic>
          <a:graphicData uri="http://schemas.openxmlformats.org/presentationml/2006/ole">
            <mc:AlternateContent xmlns:mc="http://schemas.openxmlformats.org/markup-compatibility/2006">
              <mc:Choice xmlns:v="urn:schemas-microsoft-com:vml" Requires="v">
                <p:oleObj spid="_x0000_s49172" name="Equation" r:id="rId5" imgW="5956300" imgH="2159000" progId="Equation.DSMT4">
                  <p:embed/>
                </p:oleObj>
              </mc:Choice>
              <mc:Fallback>
                <p:oleObj name="Equation" r:id="rId5" imgW="5956300" imgH="215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2895600"/>
                        <a:ext cx="8763000" cy="3176233"/>
                      </a:xfrm>
                      <a:prstGeom prst="rect">
                        <a:avLst/>
                      </a:prstGeom>
                      <a:noFill/>
                    </p:spPr>
                  </p:pic>
                </p:oleObj>
              </mc:Fallback>
            </mc:AlternateContent>
          </a:graphicData>
        </a:graphic>
      </p:graphicFrame>
      <p:sp>
        <p:nvSpPr>
          <p:cNvPr id="8" name="TextBox 7"/>
          <p:cNvSpPr txBox="1"/>
          <p:nvPr/>
        </p:nvSpPr>
        <p:spPr>
          <a:xfrm>
            <a:off x="6324600" y="1371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.32)</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val="3967023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305800" cy="4648200"/>
          </a:xfrm>
        </p:spPr>
        <p:txBody>
          <a:bodyPr/>
          <a:lstStyle/>
          <a:p>
            <a:r>
              <a:rPr lang="en-US" dirty="0">
                <a:solidFill>
                  <a:srgbClr val="000000"/>
                </a:solidFill>
              </a:rPr>
              <a:t>So far, the discussion has introduced the derivation and application of each individual Greeks and how they can be applied in portfolio management. </a:t>
            </a:r>
            <a:endParaRPr lang="en-US" dirty="0" smtClean="0">
              <a:solidFill>
                <a:srgbClr val="000000"/>
              </a:solidFill>
            </a:endParaRPr>
          </a:p>
          <a:p>
            <a:r>
              <a:rPr lang="en-US" dirty="0" smtClean="0">
                <a:solidFill>
                  <a:srgbClr val="000000"/>
                </a:solidFill>
              </a:rPr>
              <a:t>In </a:t>
            </a:r>
            <a:r>
              <a:rPr lang="en-US" dirty="0">
                <a:solidFill>
                  <a:srgbClr val="000000"/>
                </a:solidFill>
              </a:rPr>
              <a:t>practice, the interaction or trade-off between these parameters is of concern as well. </a:t>
            </a:r>
            <a:endParaRPr lang="en-US" dirty="0" smtClean="0">
              <a:solidFill>
                <a:srgbClr val="000000"/>
              </a:solidFill>
            </a:endParaRPr>
          </a:p>
          <a:p>
            <a:r>
              <a:rPr lang="en-US" dirty="0" smtClean="0">
                <a:solidFill>
                  <a:srgbClr val="000000"/>
                </a:solidFill>
              </a:rPr>
              <a:t>For </a:t>
            </a:r>
            <a:r>
              <a:rPr lang="en-US" dirty="0">
                <a:solidFill>
                  <a:srgbClr val="000000"/>
                </a:solidFill>
              </a:rPr>
              <a:t>example, recall the Black–Scholes–Merton differential equation with non-dividend paying stock can be written </a:t>
            </a:r>
            <a:r>
              <a:rPr lang="en-US" dirty="0" smtClean="0">
                <a:solidFill>
                  <a:srgbClr val="000000"/>
                </a:solidFill>
              </a:rPr>
              <a:t>as</a:t>
            </a:r>
          </a:p>
          <a:p>
            <a:endParaRPr lang="en-US" dirty="0">
              <a:solidFill>
                <a:srgbClr val="000000"/>
              </a:solidFill>
            </a:endParaRPr>
          </a:p>
          <a:p>
            <a:endParaRPr lang="en-US" dirty="0" smtClean="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where  is the value of the derivative security contingent on stock price, </a:t>
            </a:r>
            <a:r>
              <a:rPr lang="en-US" i="1" dirty="0">
                <a:solidFill>
                  <a:srgbClr val="000000"/>
                </a:solidFill>
              </a:rPr>
              <a:t>S</a:t>
            </a:r>
            <a:r>
              <a:rPr lang="en-US" dirty="0">
                <a:solidFill>
                  <a:srgbClr val="000000"/>
                </a:solidFill>
              </a:rPr>
              <a:t> is the price of stock, </a:t>
            </a:r>
            <a:r>
              <a:rPr lang="en-US" i="1" dirty="0">
                <a:solidFill>
                  <a:srgbClr val="000000"/>
                </a:solidFill>
              </a:rPr>
              <a:t>r</a:t>
            </a:r>
            <a:r>
              <a:rPr lang="en-US" dirty="0">
                <a:solidFill>
                  <a:srgbClr val="000000"/>
                </a:solidFill>
              </a:rPr>
              <a:t> is the risk-free rate, and  is the volatility of the stock price, and </a:t>
            </a:r>
            <a:r>
              <a:rPr lang="en-US" i="1" dirty="0">
                <a:solidFill>
                  <a:srgbClr val="000000"/>
                </a:solidFill>
              </a:rPr>
              <a:t>t</a:t>
            </a:r>
            <a:r>
              <a:rPr lang="en-US" dirty="0">
                <a:solidFill>
                  <a:srgbClr val="000000"/>
                </a:solidFill>
              </a:rPr>
              <a:t> is the time to expiration of the derivative. </a:t>
            </a:r>
          </a:p>
        </p:txBody>
      </p:sp>
      <p:sp>
        <p:nvSpPr>
          <p:cNvPr id="3" name="Title 2"/>
          <p:cNvSpPr>
            <a:spLocks noGrp="1"/>
          </p:cNvSpPr>
          <p:nvPr>
            <p:ph type="title"/>
          </p:nvPr>
        </p:nvSpPr>
        <p:spPr>
          <a:xfrm>
            <a:off x="464400" y="579437"/>
            <a:ext cx="8229600" cy="639763"/>
          </a:xfrm>
        </p:spPr>
        <p:txBody>
          <a:bodyPr/>
          <a:lstStyle/>
          <a:p>
            <a:pPr algn="ctr"/>
            <a:r>
              <a:rPr lang="en-US" dirty="0" smtClean="0"/>
              <a:t>20.7 Relationship Between Delta, Theta, and Gamma</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90099289"/>
              </p:ext>
            </p:extLst>
          </p:nvPr>
        </p:nvGraphicFramePr>
        <p:xfrm>
          <a:off x="2628900" y="3962400"/>
          <a:ext cx="3886200" cy="828810"/>
        </p:xfrm>
        <a:graphic>
          <a:graphicData uri="http://schemas.openxmlformats.org/presentationml/2006/ole">
            <mc:AlternateContent xmlns:mc="http://schemas.openxmlformats.org/markup-compatibility/2006">
              <mc:Choice xmlns:v="urn:schemas-microsoft-com:vml" Requires="v">
                <p:oleObj spid="_x0000_s50186" name="Equation" r:id="rId3" imgW="2006600" imgH="419100" progId="Equation.DSMT4">
                  <p:embed/>
                </p:oleObj>
              </mc:Choice>
              <mc:Fallback>
                <p:oleObj name="Equation" r:id="rId3" imgW="20066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962400"/>
                        <a:ext cx="3886200" cy="82881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55</a:t>
            </a:fld>
            <a:endParaRPr lang="en-US">
              <a:solidFill>
                <a:schemeClr val="accent6">
                  <a:lumMod val="20000"/>
                  <a:lumOff val="80000"/>
                </a:schemeClr>
              </a:solidFill>
            </a:endParaRPr>
          </a:p>
        </p:txBody>
      </p:sp>
    </p:spTree>
    <p:extLst>
      <p:ext uri="{BB962C8B-B14F-4D97-AF65-F5344CB8AC3E}">
        <p14:creationId xmlns:p14="http://schemas.microsoft.com/office/powerpoint/2010/main" val="2637455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838200"/>
            <a:ext cx="8305800" cy="5029200"/>
          </a:xfrm>
        </p:spPr>
        <p:txBody>
          <a:bodyPr/>
          <a:lstStyle/>
          <a:p>
            <a:r>
              <a:rPr lang="en-US" dirty="0" smtClean="0"/>
              <a:t>Given </a:t>
            </a:r>
            <a:r>
              <a:rPr lang="en-US" dirty="0"/>
              <a:t>the earlier derivation, we can rewrite the Black–Scholes partial differential equation (PDE) </a:t>
            </a:r>
            <a:r>
              <a:rPr lang="en-US" dirty="0" smtClean="0"/>
              <a:t>as</a:t>
            </a:r>
          </a:p>
          <a:p>
            <a:endParaRPr lang="en-US" dirty="0"/>
          </a:p>
          <a:p>
            <a:endParaRPr lang="en-US" dirty="0" smtClean="0"/>
          </a:p>
          <a:p>
            <a:endParaRPr lang="en-US" dirty="0"/>
          </a:p>
          <a:p>
            <a:r>
              <a:rPr lang="en-US" dirty="0"/>
              <a:t>This relation gives us the trade-off between delta, gamma, and theta</a:t>
            </a:r>
            <a:r>
              <a:rPr lang="en-US" dirty="0" smtClean="0"/>
              <a:t>.</a:t>
            </a:r>
          </a:p>
          <a:p>
            <a:r>
              <a:rPr lang="en-US" dirty="0" smtClean="0"/>
              <a:t>For </a:t>
            </a:r>
            <a:r>
              <a:rPr lang="en-US" dirty="0"/>
              <a:t>example, suppose there are two delta neutral  portfolios, one with positive gamma and the other one with negative gamma  and they both have value of $1 . </a:t>
            </a:r>
            <a:endParaRPr lang="en-US" dirty="0" smtClean="0"/>
          </a:p>
          <a:p>
            <a:r>
              <a:rPr lang="en-US" dirty="0" smtClean="0"/>
              <a:t>The </a:t>
            </a:r>
            <a:r>
              <a:rPr lang="en-US" dirty="0"/>
              <a:t>trade-off can be written as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48619015"/>
              </p:ext>
            </p:extLst>
          </p:nvPr>
        </p:nvGraphicFramePr>
        <p:xfrm>
          <a:off x="2743200" y="1752600"/>
          <a:ext cx="2992244" cy="762000"/>
        </p:xfrm>
        <a:graphic>
          <a:graphicData uri="http://schemas.openxmlformats.org/presentationml/2006/ole">
            <mc:AlternateContent xmlns:mc="http://schemas.openxmlformats.org/markup-compatibility/2006">
              <mc:Choice xmlns:v="urn:schemas-microsoft-com:vml" Requires="v">
                <p:oleObj spid="_x0000_s51217" name="Equation" r:id="rId3" imgW="1536033" imgH="393529" progId="Equation.DSMT4">
                  <p:embed/>
                </p:oleObj>
              </mc:Choice>
              <mc:Fallback>
                <p:oleObj name="Equation" r:id="rId3" imgW="1536033"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52600"/>
                        <a:ext cx="2992244" cy="762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43198010"/>
              </p:ext>
            </p:extLst>
          </p:nvPr>
        </p:nvGraphicFramePr>
        <p:xfrm>
          <a:off x="3276600" y="4343400"/>
          <a:ext cx="2228385" cy="838200"/>
        </p:xfrm>
        <a:graphic>
          <a:graphicData uri="http://schemas.openxmlformats.org/presentationml/2006/ole">
            <mc:AlternateContent xmlns:mc="http://schemas.openxmlformats.org/markup-compatibility/2006">
              <mc:Choice xmlns:v="urn:schemas-microsoft-com:vml" Requires="v">
                <p:oleObj spid="_x0000_s51218" name="Equation" r:id="rId5" imgW="1040948" imgH="393529" progId="Equation.DSMT4">
                  <p:embed/>
                </p:oleObj>
              </mc:Choice>
              <mc:Fallback>
                <p:oleObj name="Equation" r:id="rId5" imgW="1040948" imgH="39352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343400"/>
                        <a:ext cx="2228385" cy="8382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56</a:t>
            </a:fld>
            <a:endParaRPr lang="en-US">
              <a:solidFill>
                <a:schemeClr val="accent6">
                  <a:lumMod val="20000"/>
                  <a:lumOff val="80000"/>
                </a:schemeClr>
              </a:solidFill>
            </a:endParaRPr>
          </a:p>
        </p:txBody>
      </p:sp>
    </p:spTree>
    <p:extLst>
      <p:ext uri="{BB962C8B-B14F-4D97-AF65-F5344CB8AC3E}">
        <p14:creationId xmlns:p14="http://schemas.microsoft.com/office/powerpoint/2010/main" val="4227642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4572000"/>
          </a:xfrm>
        </p:spPr>
        <p:txBody>
          <a:bodyPr/>
          <a:lstStyle/>
          <a:p>
            <a:r>
              <a:rPr lang="en-US" dirty="0"/>
              <a:t>For the first portfolio, if gamma is positive and large, then theta is negative and large. </a:t>
            </a:r>
            <a:endParaRPr lang="en-US" dirty="0" smtClean="0"/>
          </a:p>
          <a:p>
            <a:r>
              <a:rPr lang="en-US" dirty="0" smtClean="0"/>
              <a:t>When </a:t>
            </a:r>
            <a:r>
              <a:rPr lang="en-US" dirty="0"/>
              <a:t>gamma is positive, changes in stock prices result in higher value of the option. </a:t>
            </a:r>
            <a:endParaRPr lang="en-US" dirty="0" smtClean="0"/>
          </a:p>
          <a:p>
            <a:r>
              <a:rPr lang="en-US" dirty="0" smtClean="0"/>
              <a:t>This </a:t>
            </a:r>
            <a:r>
              <a:rPr lang="en-US" dirty="0"/>
              <a:t>means that when there is no change in stock prices, the value of the option declines as we approach the expiration date. </a:t>
            </a:r>
            <a:endParaRPr lang="en-US" dirty="0" smtClean="0"/>
          </a:p>
          <a:p>
            <a:r>
              <a:rPr lang="en-US" dirty="0" smtClean="0"/>
              <a:t>As </a:t>
            </a:r>
            <a:r>
              <a:rPr lang="en-US" dirty="0"/>
              <a:t>a result, the theta is negative. On the other hand, when gamma is negative and large, changes in stock prices results in lower option value. </a:t>
            </a:r>
            <a:endParaRPr lang="en-US" dirty="0" smtClean="0"/>
          </a:p>
          <a:p>
            <a:r>
              <a:rPr lang="en-US" dirty="0" smtClean="0"/>
              <a:t>This </a:t>
            </a:r>
            <a:r>
              <a:rPr lang="en-US" dirty="0"/>
              <a:t>means that when there is no stock price change, the value of the option increases as we approach the expiration and theta is positive. </a:t>
            </a:r>
            <a:endParaRPr lang="en-US" dirty="0" smtClean="0"/>
          </a:p>
          <a:p>
            <a:r>
              <a:rPr lang="en-US" dirty="0" smtClean="0"/>
              <a:t>This </a:t>
            </a:r>
            <a:r>
              <a:rPr lang="en-US" dirty="0"/>
              <a:t>gives us a trade-off between gamma and theta and they can be used as proxy for each other in a delta neutral portfolio. </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57</a:t>
            </a:fld>
            <a:endParaRPr lang="en-US">
              <a:solidFill>
                <a:schemeClr val="accent6">
                  <a:lumMod val="20000"/>
                  <a:lumOff val="80000"/>
                </a:schemeClr>
              </a:solidFill>
            </a:endParaRPr>
          </a:p>
        </p:txBody>
      </p:sp>
    </p:spTree>
    <p:extLst>
      <p:ext uri="{BB962C8B-B14F-4D97-AF65-F5344CB8AC3E}">
        <p14:creationId xmlns:p14="http://schemas.microsoft.com/office/powerpoint/2010/main" val="1473307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305800" cy="5410199"/>
          </a:xfrm>
        </p:spPr>
        <p:txBody>
          <a:bodyPr>
            <a:normAutofit fontScale="77500" lnSpcReduction="20000"/>
          </a:bodyPr>
          <a:lstStyle/>
          <a:p>
            <a:r>
              <a:rPr lang="en-US" dirty="0"/>
              <a:t>In this chapter, we have shown the partial derivatives of stock option with respect to five variables. </a:t>
            </a:r>
            <a:endParaRPr lang="en-US" dirty="0" smtClean="0"/>
          </a:p>
          <a:p>
            <a:r>
              <a:rPr lang="en-US" dirty="0" smtClean="0"/>
              <a:t>Delta (∆), </a:t>
            </a:r>
            <a:r>
              <a:rPr lang="en-US" dirty="0"/>
              <a:t>the rate of change of option price to change in price of underlying asset, is first derived. </a:t>
            </a:r>
            <a:endParaRPr lang="en-US" dirty="0" smtClean="0"/>
          </a:p>
          <a:p>
            <a:r>
              <a:rPr lang="en-US" dirty="0" smtClean="0"/>
              <a:t>After </a:t>
            </a:r>
            <a:r>
              <a:rPr lang="en-US" dirty="0"/>
              <a:t>Delta is obtained, Gamma </a:t>
            </a:r>
            <a:r>
              <a:rPr lang="en-US" dirty="0" smtClean="0"/>
              <a:t>(</a:t>
            </a:r>
            <a:r>
              <a:rPr lang="el-GR" dirty="0" smtClean="0"/>
              <a:t>Γ</a:t>
            </a:r>
            <a:r>
              <a:rPr lang="en-US" dirty="0" smtClean="0"/>
              <a:t>) </a:t>
            </a:r>
            <a:r>
              <a:rPr lang="en-US" dirty="0"/>
              <a:t>can be derived as the rate of change of delta with respect to underlying asset price. </a:t>
            </a:r>
            <a:endParaRPr lang="en-US" dirty="0" smtClean="0"/>
          </a:p>
          <a:p>
            <a:r>
              <a:rPr lang="en-US" dirty="0" smtClean="0"/>
              <a:t>Another </a:t>
            </a:r>
            <a:r>
              <a:rPr lang="en-US" dirty="0"/>
              <a:t>two risk measures are </a:t>
            </a:r>
            <a:r>
              <a:rPr lang="en-US" dirty="0" smtClean="0"/>
              <a:t>Theta (</a:t>
            </a:r>
            <a:r>
              <a:rPr lang="el-GR" dirty="0" smtClean="0"/>
              <a:t>Θ</a:t>
            </a:r>
            <a:r>
              <a:rPr lang="en-US" dirty="0" smtClean="0"/>
              <a:t>) </a:t>
            </a:r>
            <a:r>
              <a:rPr lang="en-US" dirty="0"/>
              <a:t>and Rho </a:t>
            </a:r>
            <a:r>
              <a:rPr lang="en-US" dirty="0" smtClean="0"/>
              <a:t>(</a:t>
            </a:r>
            <a:r>
              <a:rPr lang="el-GR" dirty="0" smtClean="0"/>
              <a:t>ρ</a:t>
            </a:r>
            <a:r>
              <a:rPr lang="en-US" dirty="0" smtClean="0"/>
              <a:t>); </a:t>
            </a:r>
            <a:r>
              <a:rPr lang="en-US" dirty="0"/>
              <a:t>they measure the change in option value with respect to passing time and interest rate, respectively. </a:t>
            </a:r>
            <a:endParaRPr lang="en-US" dirty="0" smtClean="0"/>
          </a:p>
          <a:p>
            <a:r>
              <a:rPr lang="en-US" dirty="0" smtClean="0"/>
              <a:t>Finally</a:t>
            </a:r>
            <a:r>
              <a:rPr lang="en-US" dirty="0"/>
              <a:t>, one can also measure the change in option value with respect to the volatility of the underlying asset and this gives us the Vega </a:t>
            </a:r>
            <a:r>
              <a:rPr lang="en-US" dirty="0" smtClean="0"/>
              <a:t>(</a:t>
            </a:r>
            <a:r>
              <a:rPr lang="el-GR" dirty="0" smtClean="0"/>
              <a:t>ν</a:t>
            </a:r>
            <a:r>
              <a:rPr lang="en-US" smtClean="0"/>
              <a:t>). </a:t>
            </a:r>
            <a:endParaRPr lang="en-US" dirty="0" smtClean="0"/>
          </a:p>
          <a:p>
            <a:r>
              <a:rPr lang="en-US" dirty="0" smtClean="0"/>
              <a:t>The </a:t>
            </a:r>
            <a:r>
              <a:rPr lang="en-US" dirty="0"/>
              <a:t>applications of these Greeks letter in the portfolio management have also been discussed</a:t>
            </a:r>
            <a:r>
              <a:rPr lang="en-US" dirty="0" smtClean="0"/>
              <a:t>.</a:t>
            </a:r>
          </a:p>
          <a:p>
            <a:r>
              <a:rPr lang="en-US" dirty="0" smtClean="0"/>
              <a:t> </a:t>
            </a:r>
            <a:r>
              <a:rPr lang="en-US" dirty="0"/>
              <a:t>In addition, we use the Black–Scholes PDE to show the relationship between these risk measures. </a:t>
            </a:r>
            <a:endParaRPr lang="en-US" dirty="0" smtClean="0"/>
          </a:p>
          <a:p>
            <a:r>
              <a:rPr lang="en-US" dirty="0" smtClean="0"/>
              <a:t>In </a:t>
            </a:r>
            <a:r>
              <a:rPr lang="en-US" dirty="0"/>
              <a:t>sum, risk management is one of the important topics in finance for both academics and practitioners. </a:t>
            </a:r>
          </a:p>
        </p:txBody>
      </p:sp>
      <p:sp>
        <p:nvSpPr>
          <p:cNvPr id="3" name="Title 2"/>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58</a:t>
            </a:fld>
            <a:endParaRPr lang="en-US">
              <a:solidFill>
                <a:schemeClr val="accent6">
                  <a:lumMod val="20000"/>
                  <a:lumOff val="80000"/>
                </a:schemeClr>
              </a:solidFill>
            </a:endParaRPr>
          </a:p>
        </p:txBody>
      </p:sp>
    </p:spTree>
    <p:extLst>
      <p:ext uri="{BB962C8B-B14F-4D97-AF65-F5344CB8AC3E}">
        <p14:creationId xmlns:p14="http://schemas.microsoft.com/office/powerpoint/2010/main" val="200674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5943599"/>
              </a:xfrm>
            </p:spPr>
            <p:txBody>
              <a:bodyPr/>
              <a:lstStyle/>
              <a:p>
                <a:r>
                  <a:rPr lang="en-US" dirty="0" smtClean="0"/>
                  <a:t>For a European call option on a </a:t>
                </a:r>
                <a:r>
                  <a:rPr lang="en-US" dirty="0"/>
                  <a:t>non-dividend stock, delta can be shown </a:t>
                </a:r>
                <a:r>
                  <a:rPr lang="en-US" dirty="0" smtClean="0"/>
                  <a:t>as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d>
                        <m:dPr>
                          <m:begChr m:val=""/>
                          <m:ctrlPr>
                            <a:rPr lang="en-US" i="1">
                              <a:latin typeface="Cambria Math"/>
                            </a:rPr>
                          </m:ctrlPr>
                        </m:dPr>
                        <m:e>
                          <m:r>
                            <a:rPr lang="en-US" i="1">
                              <a:latin typeface="Cambria Math"/>
                            </a:rPr>
                            <m:t>𝛥</m:t>
                          </m:r>
                          <m:r>
                            <a:rPr lang="en-US">
                              <a:latin typeface="Cambria Math"/>
                            </a:rPr>
                            <m:t>=</m:t>
                          </m:r>
                          <m:r>
                            <a:rPr lang="en-US" i="1">
                              <a:latin typeface="Cambria Math"/>
                            </a:rPr>
                            <m:t>𝑁</m:t>
                          </m:r>
                          <m:r>
                            <a:rPr lang="en-US">
                              <a:latin typeface="Cambria Math"/>
                            </a:rPr>
                            <m:t>(</m:t>
                          </m:r>
                          <m:sSub>
                            <m:sSubPr>
                              <m:ctrlPr>
                                <a:rPr lang="en-US" i="1">
                                  <a:latin typeface="Cambria Math"/>
                                </a:rPr>
                              </m:ctrlPr>
                            </m:sSubPr>
                            <m:e>
                              <m:r>
                                <a:rPr lang="en-US" i="1">
                                  <a:latin typeface="Cambria Math"/>
                                </a:rPr>
                                <m:t>𝑑</m:t>
                              </m:r>
                            </m:e>
                            <m:sub>
                              <m:r>
                                <a:rPr lang="en-US">
                                  <a:latin typeface="Cambria Math"/>
                                </a:rPr>
                                <m:t>1</m:t>
                              </m:r>
                            </m:sub>
                          </m:sSub>
                        </m:e>
                      </m:d>
                    </m:oMath>
                  </m:oMathPara>
                </a14:m>
                <a:endParaRPr lang="en-US" dirty="0" smtClean="0"/>
              </a:p>
              <a:p>
                <a:pPr marL="0" indent="0">
                  <a:buNone/>
                </a:pPr>
                <a:endParaRPr lang="en-US" dirty="0" smtClean="0"/>
              </a:p>
              <a:p>
                <a:pPr marL="0" indent="0">
                  <a:buNone/>
                </a:pPr>
                <a:r>
                  <a:rPr lang="en-US" dirty="0"/>
                  <a:t>The derivation of Equation (20.5) is in the following:</a:t>
                </a:r>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943599"/>
              </a:xfrm>
              <a:blipFill rotWithShape="1">
                <a:blip r:embed="rId3"/>
                <a:stretch>
                  <a:fillRect l="-808" t="-41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81638667"/>
              </p:ext>
            </p:extLst>
          </p:nvPr>
        </p:nvGraphicFramePr>
        <p:xfrm>
          <a:off x="1649586" y="2743200"/>
          <a:ext cx="5929686" cy="2895600"/>
        </p:xfrm>
        <a:graphic>
          <a:graphicData uri="http://schemas.openxmlformats.org/presentationml/2006/ole">
            <mc:AlternateContent xmlns:mc="http://schemas.openxmlformats.org/markup-compatibility/2006">
              <mc:Choice xmlns:v="urn:schemas-microsoft-com:vml" Requires="v">
                <p:oleObj spid="_x0000_s4108" name="Equation" r:id="rId4" imgW="4483100" imgH="2197100" progId="Equation.DSMT4">
                  <p:embed/>
                </p:oleObj>
              </mc:Choice>
              <mc:Fallback>
                <p:oleObj name="Equation" r:id="rId4" imgW="4483100" imgH="21971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586" y="2743200"/>
                        <a:ext cx="5929686" cy="2895600"/>
                      </a:xfrm>
                      <a:prstGeom prst="rect">
                        <a:avLst/>
                      </a:prstGeom>
                      <a:noFill/>
                    </p:spPr>
                  </p:pic>
                </p:oleObj>
              </mc:Fallback>
            </mc:AlternateContent>
          </a:graphicData>
        </a:graphic>
      </p:graphicFrame>
      <p:sp>
        <p:nvSpPr>
          <p:cNvPr id="8" name="TextBox 7"/>
          <p:cNvSpPr txBox="1"/>
          <p:nvPr/>
        </p:nvSpPr>
        <p:spPr>
          <a:xfrm>
            <a:off x="6741072" y="1240221"/>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.5)</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188137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305800" cy="5943599"/>
          </a:xfrm>
        </p:spPr>
        <p:txBody>
          <a:bodyPr/>
          <a:lstStyle/>
          <a:p>
            <a:r>
              <a:rPr lang="en-US" dirty="0"/>
              <a:t>For a European put option on a non-dividend stock, delta can be shown </a:t>
            </a:r>
            <a:r>
              <a:rPr lang="en-US" dirty="0" smtClean="0"/>
              <a:t>as</a:t>
            </a:r>
          </a:p>
          <a:p>
            <a:endParaRPr lang="en-US" dirty="0"/>
          </a:p>
          <a:p>
            <a:pPr marL="0" indent="0">
              <a:buNone/>
            </a:pPr>
            <a:endParaRPr lang="en-US" dirty="0"/>
          </a:p>
          <a:p>
            <a:r>
              <a:rPr lang="en-US" dirty="0"/>
              <a:t>The derivation of Equation (20.6) is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82621038"/>
              </p:ext>
            </p:extLst>
          </p:nvPr>
        </p:nvGraphicFramePr>
        <p:xfrm>
          <a:off x="3654552" y="1066800"/>
          <a:ext cx="1834896" cy="533400"/>
        </p:xfrm>
        <a:graphic>
          <a:graphicData uri="http://schemas.openxmlformats.org/presentationml/2006/ole">
            <mc:AlternateContent xmlns:mc="http://schemas.openxmlformats.org/markup-compatibility/2006">
              <mc:Choice xmlns:v="urn:schemas-microsoft-com:vml" Requires="v">
                <p:oleObj spid="_x0000_s5139" name="Equation" r:id="rId3" imgW="825500" imgH="228600" progId="Equation.DSMT4">
                  <p:embed/>
                </p:oleObj>
              </mc:Choice>
              <mc:Fallback>
                <p:oleObj name="Equation" r:id="rId3" imgW="8255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552" y="1066800"/>
                        <a:ext cx="1834896"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47047109"/>
              </p:ext>
            </p:extLst>
          </p:nvPr>
        </p:nvGraphicFramePr>
        <p:xfrm>
          <a:off x="1016773" y="2286000"/>
          <a:ext cx="7110454" cy="3200400"/>
        </p:xfrm>
        <a:graphic>
          <a:graphicData uri="http://schemas.openxmlformats.org/presentationml/2006/ole">
            <mc:AlternateContent xmlns:mc="http://schemas.openxmlformats.org/markup-compatibility/2006">
              <mc:Choice xmlns:v="urn:schemas-microsoft-com:vml" Requires="v">
                <p:oleObj spid="_x0000_s5140" name="Equation" r:id="rId5" imgW="4864100" imgH="2197100" progId="Equation.DSMT4">
                  <p:embed/>
                </p:oleObj>
              </mc:Choice>
              <mc:Fallback>
                <p:oleObj name="Equation" r:id="rId5" imgW="4864100" imgH="2197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73" y="2286000"/>
                        <a:ext cx="7110454" cy="3200400"/>
                      </a:xfrm>
                      <a:prstGeom prst="rect">
                        <a:avLst/>
                      </a:prstGeom>
                      <a:noFill/>
                    </p:spPr>
                  </p:pic>
                </p:oleObj>
              </mc:Fallback>
            </mc:AlternateContent>
          </a:graphicData>
        </a:graphic>
      </p:graphicFrame>
      <p:sp>
        <p:nvSpPr>
          <p:cNvPr id="8" name="TextBox 7"/>
          <p:cNvSpPr txBox="1"/>
          <p:nvPr/>
        </p:nvSpPr>
        <p:spPr>
          <a:xfrm>
            <a:off x="6738444" y="109833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.6)</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223156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305800" cy="5943600"/>
          </a:xfrm>
        </p:spPr>
        <p:txBody>
          <a:bodyPr/>
          <a:lstStyle/>
          <a:p>
            <a:r>
              <a:rPr lang="en-US" dirty="0"/>
              <a:t>If the underlying asset is a dividend-paying stock providing a dividend yield at rate q, Black–Scholes formulas for the prices of a European call option on a dividend-paying stock and a European put option on a dividend-paying stock </a:t>
            </a:r>
            <a:r>
              <a:rPr lang="en-US" dirty="0" smtClean="0"/>
              <a:t>are</a:t>
            </a:r>
          </a:p>
          <a:p>
            <a:pPr marL="0" indent="0" algn="ctr">
              <a:buNone/>
            </a:pPr>
            <a:endParaRPr lang="en-US" dirty="0" smtClean="0"/>
          </a:p>
          <a:p>
            <a:pPr marL="0" indent="0" algn="ctr">
              <a:buNone/>
            </a:pPr>
            <a:r>
              <a:rPr lang="en-US" dirty="0" smtClean="0"/>
              <a:t>and</a:t>
            </a:r>
            <a:endParaRPr lang="en-US" dirty="0"/>
          </a:p>
          <a:p>
            <a:endParaRPr lang="en-US" dirty="0" smtClean="0"/>
          </a:p>
          <a:p>
            <a:r>
              <a:rPr lang="en-US" dirty="0" smtClean="0"/>
              <a:t>where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87602178"/>
              </p:ext>
            </p:extLst>
          </p:nvPr>
        </p:nvGraphicFramePr>
        <p:xfrm>
          <a:off x="2596444" y="1752600"/>
          <a:ext cx="3951112" cy="533400"/>
        </p:xfrm>
        <a:graphic>
          <a:graphicData uri="http://schemas.openxmlformats.org/presentationml/2006/ole">
            <mc:AlternateContent xmlns:mc="http://schemas.openxmlformats.org/markup-compatibility/2006">
              <mc:Choice xmlns:v="urn:schemas-microsoft-com:vml" Requires="v">
                <p:oleObj spid="_x0000_s6185" name="Equation" r:id="rId3" imgW="1905000" imgH="254000" progId="Equation.DSMT4">
                  <p:embed/>
                </p:oleObj>
              </mc:Choice>
              <mc:Fallback>
                <p:oleObj name="Equation" r:id="rId3" imgW="19050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444" y="1752600"/>
                        <a:ext cx="3951112"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2157380"/>
              </p:ext>
            </p:extLst>
          </p:nvPr>
        </p:nvGraphicFramePr>
        <p:xfrm>
          <a:off x="2590800" y="2590800"/>
          <a:ext cx="4286956" cy="533400"/>
        </p:xfrm>
        <a:graphic>
          <a:graphicData uri="http://schemas.openxmlformats.org/presentationml/2006/ole">
            <mc:AlternateContent xmlns:mc="http://schemas.openxmlformats.org/markup-compatibility/2006">
              <mc:Choice xmlns:v="urn:schemas-microsoft-com:vml" Requires="v">
                <p:oleObj spid="_x0000_s6186" name="Equation" r:id="rId5" imgW="2057400" imgH="254000" progId="Equation.DSMT4">
                  <p:embed/>
                </p:oleObj>
              </mc:Choice>
              <mc:Fallback>
                <p:oleObj name="Equation" r:id="rId5" imgW="20574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590800"/>
                        <a:ext cx="4286956" cy="533400"/>
                      </a:xfrm>
                      <a:prstGeom prst="rect">
                        <a:avLst/>
                      </a:prstGeom>
                      <a:noFill/>
                    </p:spPr>
                  </p:pic>
                </p:oleObj>
              </mc:Fallback>
            </mc:AlternateContent>
          </a:graphicData>
        </a:graphic>
      </p:graphicFrame>
      <p:sp>
        <p:nvSpPr>
          <p:cNvPr id="8" name="TextBox 7"/>
          <p:cNvSpPr txBox="1"/>
          <p:nvPr/>
        </p:nvSpPr>
        <p:spPr>
          <a:xfrm>
            <a:off x="7312572" y="1828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.7)</a:t>
            </a:r>
          </a:p>
        </p:txBody>
      </p:sp>
      <p:sp>
        <p:nvSpPr>
          <p:cNvPr id="9" name="TextBox 8"/>
          <p:cNvSpPr txBox="1"/>
          <p:nvPr/>
        </p:nvSpPr>
        <p:spPr>
          <a:xfrm>
            <a:off x="7312572" y="268539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.8)</a:t>
            </a: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843856066"/>
              </p:ext>
            </p:extLst>
          </p:nvPr>
        </p:nvGraphicFramePr>
        <p:xfrm>
          <a:off x="3035474" y="3657600"/>
          <a:ext cx="3073052" cy="1219200"/>
        </p:xfrm>
        <a:graphic>
          <a:graphicData uri="http://schemas.openxmlformats.org/presentationml/2006/ole">
            <mc:AlternateContent xmlns:mc="http://schemas.openxmlformats.org/markup-compatibility/2006">
              <mc:Choice xmlns:v="urn:schemas-microsoft-com:vml" Requires="v">
                <p:oleObj spid="_x0000_s6187" name="Equation" r:id="rId7" imgW="1739900" imgH="698500" progId="Equation.DSMT4">
                  <p:embed/>
                </p:oleObj>
              </mc:Choice>
              <mc:Fallback>
                <p:oleObj name="Equation" r:id="rId7" imgW="1739900" imgH="698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5474" y="3657600"/>
                        <a:ext cx="3073052" cy="1219200"/>
                      </a:xfrm>
                      <a:prstGeom prst="rect">
                        <a:avLst/>
                      </a:prstGeom>
                      <a:noFill/>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52233978"/>
              </p:ext>
            </p:extLst>
          </p:nvPr>
        </p:nvGraphicFramePr>
        <p:xfrm>
          <a:off x="2743200" y="5029200"/>
          <a:ext cx="4392460" cy="1219200"/>
        </p:xfrm>
        <a:graphic>
          <a:graphicData uri="http://schemas.openxmlformats.org/presentationml/2006/ole">
            <mc:AlternateContent xmlns:mc="http://schemas.openxmlformats.org/markup-compatibility/2006">
              <mc:Choice xmlns:v="urn:schemas-microsoft-com:vml" Requires="v">
                <p:oleObj spid="_x0000_s6188" name="Equation" r:id="rId9" imgW="2501900" imgH="698500" progId="Equation.DSMT4">
                  <p:embed/>
                </p:oleObj>
              </mc:Choice>
              <mc:Fallback>
                <p:oleObj name="Equation" r:id="rId9" imgW="2501900" imgH="6985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5029200"/>
                        <a:ext cx="4392460" cy="12192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119570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305800" cy="5867400"/>
          </a:xfrm>
        </p:spPr>
        <p:txBody>
          <a:bodyPr/>
          <a:lstStyle/>
          <a:p>
            <a:r>
              <a:rPr lang="en-US" dirty="0"/>
              <a:t>To make the following derivations more easily, we calculate Equations (20.9) and (20.10) in advance.</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71065634"/>
              </p:ext>
            </p:extLst>
          </p:nvPr>
        </p:nvGraphicFramePr>
        <p:xfrm>
          <a:off x="685800" y="3048000"/>
          <a:ext cx="3114018" cy="840290"/>
        </p:xfrm>
        <a:graphic>
          <a:graphicData uri="http://schemas.openxmlformats.org/presentationml/2006/ole">
            <mc:AlternateContent xmlns:mc="http://schemas.openxmlformats.org/markup-compatibility/2006">
              <mc:Choice xmlns:v="urn:schemas-microsoft-com:vml" Requires="v">
                <p:oleObj spid="_x0000_s7189" name="Equation" r:id="rId3" imgW="1790700" imgH="482600" progId="Equation.DSMT4">
                  <p:embed/>
                </p:oleObj>
              </mc:Choice>
              <mc:Fallback>
                <p:oleObj name="Equation" r:id="rId3" imgW="17907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3114018" cy="84029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24984058"/>
              </p:ext>
            </p:extLst>
          </p:nvPr>
        </p:nvGraphicFramePr>
        <p:xfrm>
          <a:off x="3875690" y="1066800"/>
          <a:ext cx="4264572" cy="5020931"/>
        </p:xfrm>
        <a:graphic>
          <a:graphicData uri="http://schemas.openxmlformats.org/presentationml/2006/ole">
            <mc:AlternateContent xmlns:mc="http://schemas.openxmlformats.org/markup-compatibility/2006">
              <mc:Choice xmlns:v="urn:schemas-microsoft-com:vml" Requires="v">
                <p:oleObj spid="_x0000_s7190" name="Equation" r:id="rId5" imgW="2514600" imgH="2971800" progId="Equation.DSMT4">
                  <p:embed/>
                </p:oleObj>
              </mc:Choice>
              <mc:Fallback>
                <p:oleObj name="Equation" r:id="rId5" imgW="2514600" imgH="297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5690" y="1066800"/>
                        <a:ext cx="4264572" cy="5020931"/>
                      </a:xfrm>
                      <a:prstGeom prst="rect">
                        <a:avLst/>
                      </a:prstGeom>
                      <a:noFill/>
                    </p:spPr>
                  </p:pic>
                </p:oleObj>
              </mc:Fallback>
            </mc:AlternateContent>
          </a:graphicData>
        </a:graphic>
      </p:graphicFrame>
      <p:sp>
        <p:nvSpPr>
          <p:cNvPr id="8" name="TextBox 7"/>
          <p:cNvSpPr txBox="1"/>
          <p:nvPr/>
        </p:nvSpPr>
        <p:spPr>
          <a:xfrm>
            <a:off x="1600200" y="2057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.9)</a:t>
            </a:r>
          </a:p>
        </p:txBody>
      </p:sp>
      <p:sp>
        <p:nvSpPr>
          <p:cNvPr id="9" name="TextBox 8"/>
          <p:cNvSpPr txBox="1"/>
          <p:nvPr/>
        </p:nvSpPr>
        <p:spPr>
          <a:xfrm>
            <a:off x="7731672" y="2057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a:t>
            </a:r>
            <a:r>
              <a:rPr lang="en-US" dirty="0" smtClean="0">
                <a:solidFill>
                  <a:schemeClr val="accent1"/>
                </a:solidFill>
                <a:latin typeface="Perpetua" pitchFamily="18" charset="0"/>
                <a:ea typeface="+mj-ea"/>
                <a:cs typeface="+mj-cs"/>
              </a:rPr>
              <a:t>20</a:t>
            </a: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.10)</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672555052"/>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1058</TotalTime>
  <Words>4798</Words>
  <Application>Microsoft Office PowerPoint</Application>
  <PresentationFormat>On-screen Show (4:3)</PresentationFormat>
  <Paragraphs>428</Paragraphs>
  <Slides>58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Book Powerpoint FINAL</vt:lpstr>
      <vt:lpstr>Equation</vt:lpstr>
      <vt:lpstr>Chapter 20</vt:lpstr>
      <vt:lpstr>Outline</vt:lpstr>
      <vt:lpstr>20.1 Delta (∆)</vt:lpstr>
      <vt:lpstr>20.1.1 Derivation of Delta for Different Kinds of Stock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20.1.2 Application of Delta</vt:lpstr>
      <vt:lpstr>PowerPoint Presentation</vt:lpstr>
      <vt:lpstr>PowerPoint Presentation</vt:lpstr>
      <vt:lpstr>PowerPoint Presentation</vt:lpstr>
      <vt:lpstr>20.2 Theta(Θ)</vt:lpstr>
      <vt:lpstr>20.2.1 Derivation of Theta for Different Kinds of Stock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Application of Theta (Θ)</vt:lpstr>
      <vt:lpstr>20.3 Gamma (Γ)</vt:lpstr>
      <vt:lpstr>20.3.1 Derivation of Gamma for Different Kinds of Stock Options</vt:lpstr>
      <vt:lpstr>PowerPoint Presentation</vt:lpstr>
      <vt:lpstr>PowerPoint Presentation</vt:lpstr>
      <vt:lpstr>PowerPoint Presentation</vt:lpstr>
      <vt:lpstr>20.3.2 Application of Gamma (Γ)</vt:lpstr>
      <vt:lpstr>PowerPoint Presentation</vt:lpstr>
      <vt:lpstr>PowerPoint Presentation</vt:lpstr>
      <vt:lpstr>PowerPoint Presentation</vt:lpstr>
      <vt:lpstr>PowerPoint Presentation</vt:lpstr>
      <vt:lpstr>PowerPoint Presentation</vt:lpstr>
      <vt:lpstr>PowerPoint Presentation</vt:lpstr>
      <vt:lpstr>20.4 Vega (ν)</vt:lpstr>
      <vt:lpstr>20.4.1 Derivation of Vega for Different Kinds of Stock Options</vt:lpstr>
      <vt:lpstr>PowerPoint Presentation</vt:lpstr>
      <vt:lpstr>PowerPoint Presentation</vt:lpstr>
      <vt:lpstr>PowerPoint Presentation</vt:lpstr>
      <vt:lpstr>20.4.2 Application of Vega (ν)</vt:lpstr>
      <vt:lpstr>PowerPoint Presentation</vt:lpstr>
      <vt:lpstr>20.5 Rho (ρ)</vt:lpstr>
      <vt:lpstr>20.5.1 Derivation of Rho for Different Kinds of Stock Options</vt:lpstr>
      <vt:lpstr>PowerPoint Presentation</vt:lpstr>
      <vt:lpstr>PowerPoint Presentation</vt:lpstr>
      <vt:lpstr>PowerPoint Presentation</vt:lpstr>
      <vt:lpstr>20.5.2 Applications of Rho (ρ)</vt:lpstr>
      <vt:lpstr>20.6 Derivation of Sensitivity for Stock Options with Respect to Exercise Price</vt:lpstr>
      <vt:lpstr>PowerPoint Presentation</vt:lpstr>
      <vt:lpstr>PowerPoint Presentation</vt:lpstr>
      <vt:lpstr>PowerPoint Presentation</vt:lpstr>
      <vt:lpstr>20.7 Relationship Between Delta, Theta, and Gamma</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114</cp:revision>
  <dcterms:created xsi:type="dcterms:W3CDTF">2012-10-03T18:41:24Z</dcterms:created>
  <dcterms:modified xsi:type="dcterms:W3CDTF">2013-01-22T19:20:42Z</dcterms:modified>
</cp:coreProperties>
</file>