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3" r:id="rId8"/>
    <p:sldId id="264" r:id="rId9"/>
    <p:sldId id="265" r:id="rId10"/>
    <p:sldId id="266" r:id="rId11"/>
    <p:sldId id="267" r:id="rId12"/>
    <p:sldId id="262" r:id="rId13"/>
    <p:sldId id="268" r:id="rId14"/>
    <p:sldId id="269" r:id="rId15"/>
    <p:sldId id="270" r:id="rId16"/>
    <p:sldId id="272" r:id="rId17"/>
    <p:sldId id="271"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7" autoAdjust="0"/>
    <p:restoredTop sz="93997" autoAdjust="0"/>
  </p:normalViewPr>
  <p:slideViewPr>
    <p:cSldViewPr>
      <p:cViewPr>
        <p:scale>
          <a:sx n="80" d="100"/>
          <a:sy n="80" d="100"/>
        </p:scale>
        <p:origin x="-1080"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E1BA6-585F-477B-8E3B-64678309DD5E}" type="doc">
      <dgm:prSet loTypeId="urn:microsoft.com/office/officeart/2005/8/layout/process2" loCatId="process" qsTypeId="urn:microsoft.com/office/officeart/2005/8/quickstyle/3d3" qsCatId="3D" csTypeId="urn:microsoft.com/office/officeart/2005/8/colors/accent0_3" csCatId="mainScheme" phldr="1"/>
      <dgm:spPr/>
    </dgm:pt>
    <dgm:pt modelId="{B5ED3B58-BA6A-43D3-AD9D-11992BD75197}">
      <dgm:prSet phldrT="[Text]" custT="1"/>
      <dgm:spPr/>
      <dgm:t>
        <a:bodyPr/>
        <a:lstStyle/>
        <a:p>
          <a:r>
            <a:rPr lang="en-US" sz="1400" dirty="0" smtClean="0">
              <a:solidFill>
                <a:schemeClr val="tx2">
                  <a:lumMod val="50000"/>
                  <a:lumOff val="50000"/>
                </a:schemeClr>
              </a:solidFill>
            </a:rPr>
            <a:t>House/Senate Agriculture committees</a:t>
          </a:r>
          <a:endParaRPr lang="en-US" sz="1400" dirty="0">
            <a:solidFill>
              <a:schemeClr val="tx2">
                <a:lumMod val="50000"/>
                <a:lumOff val="50000"/>
              </a:schemeClr>
            </a:solidFill>
          </a:endParaRPr>
        </a:p>
      </dgm:t>
    </dgm:pt>
    <dgm:pt modelId="{4D8A2A43-29EC-46A7-AC79-56D6942F2D8D}" type="parTrans" cxnId="{CD0D0045-E208-47EA-BAE2-A403C318BC17}">
      <dgm:prSet/>
      <dgm:spPr/>
      <dgm:t>
        <a:bodyPr/>
        <a:lstStyle/>
        <a:p>
          <a:endParaRPr lang="en-US" sz="1400">
            <a:solidFill>
              <a:schemeClr val="tx2">
                <a:lumMod val="50000"/>
                <a:lumOff val="50000"/>
              </a:schemeClr>
            </a:solidFill>
          </a:endParaRPr>
        </a:p>
      </dgm:t>
    </dgm:pt>
    <dgm:pt modelId="{EE209B20-BA3E-408F-80B7-C1F6C93C9C58}" type="sibTrans" cxnId="{CD0D0045-E208-47EA-BAE2-A403C318BC17}">
      <dgm:prSet custT="1"/>
      <dgm:spPr>
        <a:noFill/>
      </dgm:spPr>
      <dgm:t>
        <a:bodyPr/>
        <a:lstStyle/>
        <a:p>
          <a:endParaRPr lang="en-US" sz="1400">
            <a:solidFill>
              <a:schemeClr val="tx2">
                <a:lumMod val="50000"/>
                <a:lumOff val="50000"/>
              </a:schemeClr>
            </a:solidFill>
          </a:endParaRPr>
        </a:p>
      </dgm:t>
    </dgm:pt>
    <dgm:pt modelId="{C9997BDD-8747-4DA3-9E3E-5395C76D78D0}">
      <dgm:prSet phldrT="[Text]" custT="1"/>
      <dgm:spPr/>
      <dgm:t>
        <a:bodyPr/>
        <a:lstStyle/>
        <a:p>
          <a:r>
            <a:rPr lang="en-US" sz="1400" dirty="0" smtClean="0">
              <a:solidFill>
                <a:schemeClr val="tx2">
                  <a:lumMod val="50000"/>
                  <a:lumOff val="50000"/>
                </a:schemeClr>
              </a:solidFill>
            </a:rPr>
            <a:t>Commodity Futures Trading Commission</a:t>
          </a:r>
          <a:endParaRPr lang="en-US" sz="1400" dirty="0">
            <a:solidFill>
              <a:schemeClr val="tx2">
                <a:lumMod val="50000"/>
                <a:lumOff val="50000"/>
              </a:schemeClr>
            </a:solidFill>
          </a:endParaRPr>
        </a:p>
      </dgm:t>
    </dgm:pt>
    <dgm:pt modelId="{877BE6E7-2D11-46EF-8C3F-832EF72C2115}" type="parTrans" cxnId="{77AAB881-370F-4B3B-81E8-5B58B70DE71E}">
      <dgm:prSet/>
      <dgm:spPr/>
      <dgm:t>
        <a:bodyPr/>
        <a:lstStyle/>
        <a:p>
          <a:endParaRPr lang="en-US" sz="1400">
            <a:solidFill>
              <a:schemeClr val="tx2">
                <a:lumMod val="50000"/>
                <a:lumOff val="50000"/>
              </a:schemeClr>
            </a:solidFill>
          </a:endParaRPr>
        </a:p>
      </dgm:t>
    </dgm:pt>
    <dgm:pt modelId="{0B14909A-22D3-4385-B75F-7DC9BEB883E6}" type="sibTrans" cxnId="{77AAB881-370F-4B3B-81E8-5B58B70DE71E}">
      <dgm:prSet custT="1"/>
      <dgm:spPr>
        <a:noFill/>
      </dgm:spPr>
      <dgm:t>
        <a:bodyPr/>
        <a:lstStyle/>
        <a:p>
          <a:endParaRPr lang="en-US" sz="1400">
            <a:solidFill>
              <a:schemeClr val="tx2">
                <a:lumMod val="50000"/>
                <a:lumOff val="50000"/>
              </a:schemeClr>
            </a:solidFill>
          </a:endParaRPr>
        </a:p>
      </dgm:t>
    </dgm:pt>
    <dgm:pt modelId="{E2FEB482-9494-46E9-85C7-9D3BC85D993F}">
      <dgm:prSet phldrT="[Text]" custT="1"/>
      <dgm:spPr/>
      <dgm:t>
        <a:bodyPr/>
        <a:lstStyle/>
        <a:p>
          <a:r>
            <a:rPr lang="en-US" sz="1400" dirty="0" smtClean="0">
              <a:solidFill>
                <a:schemeClr val="tx2">
                  <a:lumMod val="50000"/>
                  <a:lumOff val="50000"/>
                </a:schemeClr>
              </a:solidFill>
            </a:rPr>
            <a:t>Chicago Mercantile Exchange</a:t>
          </a:r>
          <a:endParaRPr lang="en-US" sz="1400" dirty="0">
            <a:solidFill>
              <a:schemeClr val="tx2">
                <a:lumMod val="50000"/>
                <a:lumOff val="50000"/>
              </a:schemeClr>
            </a:solidFill>
          </a:endParaRPr>
        </a:p>
      </dgm:t>
    </dgm:pt>
    <dgm:pt modelId="{EC598EF0-2C18-4658-8798-AD041A9AF708}" type="parTrans" cxnId="{E541F849-8423-4E1C-9BB0-A416258BAD44}">
      <dgm:prSet/>
      <dgm:spPr/>
      <dgm:t>
        <a:bodyPr/>
        <a:lstStyle/>
        <a:p>
          <a:endParaRPr lang="en-US" sz="1400">
            <a:solidFill>
              <a:schemeClr val="tx2">
                <a:lumMod val="50000"/>
                <a:lumOff val="50000"/>
              </a:schemeClr>
            </a:solidFill>
          </a:endParaRPr>
        </a:p>
      </dgm:t>
    </dgm:pt>
    <dgm:pt modelId="{465A3561-9481-453F-87C7-5365088775B7}" type="sibTrans" cxnId="{E541F849-8423-4E1C-9BB0-A416258BAD44}">
      <dgm:prSet custT="1"/>
      <dgm:spPr>
        <a:noFill/>
      </dgm:spPr>
      <dgm:t>
        <a:bodyPr/>
        <a:lstStyle/>
        <a:p>
          <a:endParaRPr lang="en-US" sz="1400">
            <a:solidFill>
              <a:schemeClr val="tx2">
                <a:lumMod val="50000"/>
                <a:lumOff val="50000"/>
              </a:schemeClr>
            </a:solidFill>
          </a:endParaRPr>
        </a:p>
      </dgm:t>
    </dgm:pt>
    <dgm:pt modelId="{65A7B500-6991-45BD-BE4E-E81C274B3C32}">
      <dgm:prSet phldrT="[Text]" custT="1"/>
      <dgm:spPr/>
      <dgm:t>
        <a:bodyPr/>
        <a:lstStyle/>
        <a:p>
          <a:r>
            <a:rPr lang="en-US" sz="1400" dirty="0" smtClean="0">
              <a:solidFill>
                <a:schemeClr val="tx2">
                  <a:lumMod val="50000"/>
                  <a:lumOff val="50000"/>
                </a:schemeClr>
              </a:solidFill>
            </a:rPr>
            <a:t>Stock-Index Futures</a:t>
          </a:r>
          <a:endParaRPr lang="en-US" sz="1400" dirty="0">
            <a:solidFill>
              <a:schemeClr val="tx2">
                <a:lumMod val="50000"/>
                <a:lumOff val="50000"/>
              </a:schemeClr>
            </a:solidFill>
          </a:endParaRPr>
        </a:p>
      </dgm:t>
    </dgm:pt>
    <dgm:pt modelId="{F49C6A00-B5FC-4101-B978-CFEA91E067DA}" type="parTrans" cxnId="{F47B15C9-4731-4838-8651-D5BF846E2512}">
      <dgm:prSet/>
      <dgm:spPr/>
      <dgm:t>
        <a:bodyPr/>
        <a:lstStyle/>
        <a:p>
          <a:endParaRPr lang="en-US" sz="1400">
            <a:solidFill>
              <a:schemeClr val="tx2">
                <a:lumMod val="50000"/>
                <a:lumOff val="50000"/>
              </a:schemeClr>
            </a:solidFill>
          </a:endParaRPr>
        </a:p>
      </dgm:t>
    </dgm:pt>
    <dgm:pt modelId="{74CF092F-E22C-4E6E-A58F-346E7955096C}" type="sibTrans" cxnId="{F47B15C9-4731-4838-8651-D5BF846E2512}">
      <dgm:prSet/>
      <dgm:spPr/>
      <dgm:t>
        <a:bodyPr/>
        <a:lstStyle/>
        <a:p>
          <a:endParaRPr lang="en-US" sz="1400">
            <a:solidFill>
              <a:schemeClr val="tx2">
                <a:lumMod val="50000"/>
                <a:lumOff val="50000"/>
              </a:schemeClr>
            </a:solidFill>
          </a:endParaRPr>
        </a:p>
      </dgm:t>
    </dgm:pt>
    <dgm:pt modelId="{27FBF62D-CC73-49EF-BB9F-9AAD58016DE6}" type="pres">
      <dgm:prSet presAssocID="{D88E1BA6-585F-477B-8E3B-64678309DD5E}" presName="linearFlow" presStyleCnt="0">
        <dgm:presLayoutVars>
          <dgm:resizeHandles val="exact"/>
        </dgm:presLayoutVars>
      </dgm:prSet>
      <dgm:spPr/>
    </dgm:pt>
    <dgm:pt modelId="{2A9AC662-5A99-4775-90D7-87C05AFD9BE9}" type="pres">
      <dgm:prSet presAssocID="{B5ED3B58-BA6A-43D3-AD9D-11992BD75197}" presName="node" presStyleLbl="node1" presStyleIdx="0" presStyleCnt="4" custScaleY="38814" custLinFactNeighborY="17832">
        <dgm:presLayoutVars>
          <dgm:bulletEnabled val="1"/>
        </dgm:presLayoutVars>
      </dgm:prSet>
      <dgm:spPr/>
      <dgm:t>
        <a:bodyPr/>
        <a:lstStyle/>
        <a:p>
          <a:endParaRPr lang="en-US"/>
        </a:p>
      </dgm:t>
    </dgm:pt>
    <dgm:pt modelId="{9DD89152-BE57-4197-B226-414517F4541F}" type="pres">
      <dgm:prSet presAssocID="{EE209B20-BA3E-408F-80B7-C1F6C93C9C58}" presName="sibTrans" presStyleLbl="sibTrans2D1" presStyleIdx="0" presStyleCnt="3"/>
      <dgm:spPr/>
      <dgm:t>
        <a:bodyPr/>
        <a:lstStyle/>
        <a:p>
          <a:endParaRPr lang="en-US"/>
        </a:p>
      </dgm:t>
    </dgm:pt>
    <dgm:pt modelId="{6A47DE5E-542C-4EBD-9AF2-242A06119240}" type="pres">
      <dgm:prSet presAssocID="{EE209B20-BA3E-408F-80B7-C1F6C93C9C58}" presName="connectorText" presStyleLbl="sibTrans2D1" presStyleIdx="0" presStyleCnt="3"/>
      <dgm:spPr/>
      <dgm:t>
        <a:bodyPr/>
        <a:lstStyle/>
        <a:p>
          <a:endParaRPr lang="en-US"/>
        </a:p>
      </dgm:t>
    </dgm:pt>
    <dgm:pt modelId="{E77BD846-1075-4F7D-A391-23E2FC09BE85}" type="pres">
      <dgm:prSet presAssocID="{C9997BDD-8747-4DA3-9E3E-5395C76D78D0}" presName="node" presStyleLbl="node1" presStyleIdx="1" presStyleCnt="4" custAng="10800000" custFlipVert="1" custScaleX="100000" custScaleY="22549">
        <dgm:presLayoutVars>
          <dgm:bulletEnabled val="1"/>
        </dgm:presLayoutVars>
      </dgm:prSet>
      <dgm:spPr/>
      <dgm:t>
        <a:bodyPr/>
        <a:lstStyle/>
        <a:p>
          <a:endParaRPr lang="en-US"/>
        </a:p>
      </dgm:t>
    </dgm:pt>
    <dgm:pt modelId="{74436319-7123-4D04-9D7E-63E62417B265}" type="pres">
      <dgm:prSet presAssocID="{0B14909A-22D3-4385-B75F-7DC9BEB883E6}" presName="sibTrans" presStyleLbl="sibTrans2D1" presStyleIdx="1" presStyleCnt="3"/>
      <dgm:spPr/>
      <dgm:t>
        <a:bodyPr/>
        <a:lstStyle/>
        <a:p>
          <a:endParaRPr lang="en-US"/>
        </a:p>
      </dgm:t>
    </dgm:pt>
    <dgm:pt modelId="{45AEEA77-6487-449C-A950-5510A66328B2}" type="pres">
      <dgm:prSet presAssocID="{0B14909A-22D3-4385-B75F-7DC9BEB883E6}" presName="connectorText" presStyleLbl="sibTrans2D1" presStyleIdx="1" presStyleCnt="3"/>
      <dgm:spPr/>
      <dgm:t>
        <a:bodyPr/>
        <a:lstStyle/>
        <a:p>
          <a:endParaRPr lang="en-US"/>
        </a:p>
      </dgm:t>
    </dgm:pt>
    <dgm:pt modelId="{EC0D257A-A19F-4006-BEE2-CBF9BA1A3E77}" type="pres">
      <dgm:prSet presAssocID="{E2FEB482-9494-46E9-85C7-9D3BC85D993F}" presName="node" presStyleLbl="node1" presStyleIdx="2" presStyleCnt="4" custScaleY="18859">
        <dgm:presLayoutVars>
          <dgm:bulletEnabled val="1"/>
        </dgm:presLayoutVars>
      </dgm:prSet>
      <dgm:spPr/>
      <dgm:t>
        <a:bodyPr/>
        <a:lstStyle/>
        <a:p>
          <a:endParaRPr lang="en-US"/>
        </a:p>
      </dgm:t>
    </dgm:pt>
    <dgm:pt modelId="{073CEB4D-0395-456B-8C0C-171FE86F5B06}" type="pres">
      <dgm:prSet presAssocID="{465A3561-9481-453F-87C7-5365088775B7}" presName="sibTrans" presStyleLbl="sibTrans2D1" presStyleIdx="2" presStyleCnt="3"/>
      <dgm:spPr/>
      <dgm:t>
        <a:bodyPr/>
        <a:lstStyle/>
        <a:p>
          <a:endParaRPr lang="en-US"/>
        </a:p>
      </dgm:t>
    </dgm:pt>
    <dgm:pt modelId="{06CEF298-BED0-423A-928B-3DA965D1DEA3}" type="pres">
      <dgm:prSet presAssocID="{465A3561-9481-453F-87C7-5365088775B7}" presName="connectorText" presStyleLbl="sibTrans2D1" presStyleIdx="2" presStyleCnt="3"/>
      <dgm:spPr/>
      <dgm:t>
        <a:bodyPr/>
        <a:lstStyle/>
        <a:p>
          <a:endParaRPr lang="en-US"/>
        </a:p>
      </dgm:t>
    </dgm:pt>
    <dgm:pt modelId="{6C6B85C9-D9BD-4B9B-AAED-707106C4736D}" type="pres">
      <dgm:prSet presAssocID="{65A7B500-6991-45BD-BE4E-E81C274B3C32}" presName="node" presStyleLbl="node1" presStyleIdx="3" presStyleCnt="4" custScaleY="23210">
        <dgm:presLayoutVars>
          <dgm:bulletEnabled val="1"/>
        </dgm:presLayoutVars>
      </dgm:prSet>
      <dgm:spPr/>
      <dgm:t>
        <a:bodyPr/>
        <a:lstStyle/>
        <a:p>
          <a:endParaRPr lang="en-US"/>
        </a:p>
      </dgm:t>
    </dgm:pt>
  </dgm:ptLst>
  <dgm:cxnLst>
    <dgm:cxn modelId="{BA48C487-D255-4913-B588-5516744F2E4E}" type="presOf" srcId="{EE209B20-BA3E-408F-80B7-C1F6C93C9C58}" destId="{9DD89152-BE57-4197-B226-414517F4541F}" srcOrd="0" destOrd="0" presId="urn:microsoft.com/office/officeart/2005/8/layout/process2"/>
    <dgm:cxn modelId="{77AAB881-370F-4B3B-81E8-5B58B70DE71E}" srcId="{D88E1BA6-585F-477B-8E3B-64678309DD5E}" destId="{C9997BDD-8747-4DA3-9E3E-5395C76D78D0}" srcOrd="1" destOrd="0" parTransId="{877BE6E7-2D11-46EF-8C3F-832EF72C2115}" sibTransId="{0B14909A-22D3-4385-B75F-7DC9BEB883E6}"/>
    <dgm:cxn modelId="{CE486B25-355F-4A68-BED0-21E800E8AF82}" type="presOf" srcId="{465A3561-9481-453F-87C7-5365088775B7}" destId="{073CEB4D-0395-456B-8C0C-171FE86F5B06}" srcOrd="0" destOrd="0" presId="urn:microsoft.com/office/officeart/2005/8/layout/process2"/>
    <dgm:cxn modelId="{7292F207-576E-4203-B53F-4704ECF23A28}" type="presOf" srcId="{465A3561-9481-453F-87C7-5365088775B7}" destId="{06CEF298-BED0-423A-928B-3DA965D1DEA3}" srcOrd="1" destOrd="0" presId="urn:microsoft.com/office/officeart/2005/8/layout/process2"/>
    <dgm:cxn modelId="{64503930-E228-48BE-8231-39E9024EEF26}" type="presOf" srcId="{C9997BDD-8747-4DA3-9E3E-5395C76D78D0}" destId="{E77BD846-1075-4F7D-A391-23E2FC09BE85}" srcOrd="0" destOrd="0" presId="urn:microsoft.com/office/officeart/2005/8/layout/process2"/>
    <dgm:cxn modelId="{CB3E1435-C27E-4FC3-A5FD-9F79B760290C}" type="presOf" srcId="{E2FEB482-9494-46E9-85C7-9D3BC85D993F}" destId="{EC0D257A-A19F-4006-BEE2-CBF9BA1A3E77}" srcOrd="0" destOrd="0" presId="urn:microsoft.com/office/officeart/2005/8/layout/process2"/>
    <dgm:cxn modelId="{24AE2EAB-8AA7-4178-AA1B-77E8D18CB9BC}" type="presOf" srcId="{65A7B500-6991-45BD-BE4E-E81C274B3C32}" destId="{6C6B85C9-D9BD-4B9B-AAED-707106C4736D}" srcOrd="0" destOrd="0" presId="urn:microsoft.com/office/officeart/2005/8/layout/process2"/>
    <dgm:cxn modelId="{91F2432A-DBAE-45A0-ABE8-4CA2E785865D}" type="presOf" srcId="{B5ED3B58-BA6A-43D3-AD9D-11992BD75197}" destId="{2A9AC662-5A99-4775-90D7-87C05AFD9BE9}" srcOrd="0" destOrd="0" presId="urn:microsoft.com/office/officeart/2005/8/layout/process2"/>
    <dgm:cxn modelId="{E541F849-8423-4E1C-9BB0-A416258BAD44}" srcId="{D88E1BA6-585F-477B-8E3B-64678309DD5E}" destId="{E2FEB482-9494-46E9-85C7-9D3BC85D993F}" srcOrd="2" destOrd="0" parTransId="{EC598EF0-2C18-4658-8798-AD041A9AF708}" sibTransId="{465A3561-9481-453F-87C7-5365088775B7}"/>
    <dgm:cxn modelId="{5FB073BA-7EC3-42A9-81D6-DEB08587BEC7}" type="presOf" srcId="{0B14909A-22D3-4385-B75F-7DC9BEB883E6}" destId="{74436319-7123-4D04-9D7E-63E62417B265}" srcOrd="0" destOrd="0" presId="urn:microsoft.com/office/officeart/2005/8/layout/process2"/>
    <dgm:cxn modelId="{CD0D0045-E208-47EA-BAE2-A403C318BC17}" srcId="{D88E1BA6-585F-477B-8E3B-64678309DD5E}" destId="{B5ED3B58-BA6A-43D3-AD9D-11992BD75197}" srcOrd="0" destOrd="0" parTransId="{4D8A2A43-29EC-46A7-AC79-56D6942F2D8D}" sibTransId="{EE209B20-BA3E-408F-80B7-C1F6C93C9C58}"/>
    <dgm:cxn modelId="{F47B15C9-4731-4838-8651-D5BF846E2512}" srcId="{D88E1BA6-585F-477B-8E3B-64678309DD5E}" destId="{65A7B500-6991-45BD-BE4E-E81C274B3C32}" srcOrd="3" destOrd="0" parTransId="{F49C6A00-B5FC-4101-B978-CFEA91E067DA}" sibTransId="{74CF092F-E22C-4E6E-A58F-346E7955096C}"/>
    <dgm:cxn modelId="{19D11557-D125-47BB-BC20-B70F45EE9526}" type="presOf" srcId="{EE209B20-BA3E-408F-80B7-C1F6C93C9C58}" destId="{6A47DE5E-542C-4EBD-9AF2-242A06119240}" srcOrd="1" destOrd="0" presId="urn:microsoft.com/office/officeart/2005/8/layout/process2"/>
    <dgm:cxn modelId="{62376371-298A-450D-B08F-4D20BC54DA6A}" type="presOf" srcId="{D88E1BA6-585F-477B-8E3B-64678309DD5E}" destId="{27FBF62D-CC73-49EF-BB9F-9AAD58016DE6}" srcOrd="0" destOrd="0" presId="urn:microsoft.com/office/officeart/2005/8/layout/process2"/>
    <dgm:cxn modelId="{56469A9B-49B1-4C8F-88A2-2E39D4476854}" type="presOf" srcId="{0B14909A-22D3-4385-B75F-7DC9BEB883E6}" destId="{45AEEA77-6487-449C-A950-5510A66328B2}" srcOrd="1" destOrd="0" presId="urn:microsoft.com/office/officeart/2005/8/layout/process2"/>
    <dgm:cxn modelId="{FF61EDDA-5ABD-406B-B708-AC4FF1386E60}" type="presParOf" srcId="{27FBF62D-CC73-49EF-BB9F-9AAD58016DE6}" destId="{2A9AC662-5A99-4775-90D7-87C05AFD9BE9}" srcOrd="0" destOrd="0" presId="urn:microsoft.com/office/officeart/2005/8/layout/process2"/>
    <dgm:cxn modelId="{2C114A02-B79D-43F3-94D7-674B69EBEE89}" type="presParOf" srcId="{27FBF62D-CC73-49EF-BB9F-9AAD58016DE6}" destId="{9DD89152-BE57-4197-B226-414517F4541F}" srcOrd="1" destOrd="0" presId="urn:microsoft.com/office/officeart/2005/8/layout/process2"/>
    <dgm:cxn modelId="{C84C8456-10C4-4170-A1F1-6155E987502B}" type="presParOf" srcId="{9DD89152-BE57-4197-B226-414517F4541F}" destId="{6A47DE5E-542C-4EBD-9AF2-242A06119240}" srcOrd="0" destOrd="0" presId="urn:microsoft.com/office/officeart/2005/8/layout/process2"/>
    <dgm:cxn modelId="{E285EB45-9F49-44CB-B70B-0A5C5FA8226B}" type="presParOf" srcId="{27FBF62D-CC73-49EF-BB9F-9AAD58016DE6}" destId="{E77BD846-1075-4F7D-A391-23E2FC09BE85}" srcOrd="2" destOrd="0" presId="urn:microsoft.com/office/officeart/2005/8/layout/process2"/>
    <dgm:cxn modelId="{AAEA73AF-7A82-42A8-9BAF-F522544150C3}" type="presParOf" srcId="{27FBF62D-CC73-49EF-BB9F-9AAD58016DE6}" destId="{74436319-7123-4D04-9D7E-63E62417B265}" srcOrd="3" destOrd="0" presId="urn:microsoft.com/office/officeart/2005/8/layout/process2"/>
    <dgm:cxn modelId="{6D42AB69-71D7-4B20-AA1A-868577F2766B}" type="presParOf" srcId="{74436319-7123-4D04-9D7E-63E62417B265}" destId="{45AEEA77-6487-449C-A950-5510A66328B2}" srcOrd="0" destOrd="0" presId="urn:microsoft.com/office/officeart/2005/8/layout/process2"/>
    <dgm:cxn modelId="{F96D9C63-3C87-4C66-AF80-A161ABA6CA44}" type="presParOf" srcId="{27FBF62D-CC73-49EF-BB9F-9AAD58016DE6}" destId="{EC0D257A-A19F-4006-BEE2-CBF9BA1A3E77}" srcOrd="4" destOrd="0" presId="urn:microsoft.com/office/officeart/2005/8/layout/process2"/>
    <dgm:cxn modelId="{4D4010D7-3C85-485C-803F-3A9E71B74873}" type="presParOf" srcId="{27FBF62D-CC73-49EF-BB9F-9AAD58016DE6}" destId="{073CEB4D-0395-456B-8C0C-171FE86F5B06}" srcOrd="5" destOrd="0" presId="urn:microsoft.com/office/officeart/2005/8/layout/process2"/>
    <dgm:cxn modelId="{9BAA1BF0-CBF7-4AB6-B400-DC1543EA5FB9}" type="presParOf" srcId="{073CEB4D-0395-456B-8C0C-171FE86F5B06}" destId="{06CEF298-BED0-423A-928B-3DA965D1DEA3}" srcOrd="0" destOrd="0" presId="urn:microsoft.com/office/officeart/2005/8/layout/process2"/>
    <dgm:cxn modelId="{9048B188-A9E6-4EC2-88DD-1A7951666084}" type="presParOf" srcId="{27FBF62D-CC73-49EF-BB9F-9AAD58016DE6}" destId="{6C6B85C9-D9BD-4B9B-AAED-707106C4736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E1BA6-585F-477B-8E3B-64678309DD5E}" type="doc">
      <dgm:prSet loTypeId="urn:microsoft.com/office/officeart/2005/8/layout/process2" loCatId="process" qsTypeId="urn:microsoft.com/office/officeart/2005/8/quickstyle/3d3" qsCatId="3D" csTypeId="urn:microsoft.com/office/officeart/2005/8/colors/accent0_3" csCatId="mainScheme" phldr="1"/>
      <dgm:spPr/>
    </dgm:pt>
    <dgm:pt modelId="{B5ED3B58-BA6A-43D3-AD9D-11992BD75197}">
      <dgm:prSet phldrT="[Text]" custT="1"/>
      <dgm:spPr/>
      <dgm:t>
        <a:bodyPr/>
        <a:lstStyle/>
        <a:p>
          <a:r>
            <a:rPr lang="en-US" sz="1400" dirty="0" smtClean="0">
              <a:solidFill>
                <a:schemeClr val="tx2">
                  <a:lumMod val="50000"/>
                  <a:lumOff val="50000"/>
                </a:schemeClr>
              </a:solidFill>
            </a:rPr>
            <a:t>Senate Banking/House Commerce Committees</a:t>
          </a:r>
          <a:endParaRPr lang="en-US" sz="1400" dirty="0">
            <a:solidFill>
              <a:schemeClr val="tx2">
                <a:lumMod val="50000"/>
                <a:lumOff val="50000"/>
              </a:schemeClr>
            </a:solidFill>
          </a:endParaRPr>
        </a:p>
      </dgm:t>
    </dgm:pt>
    <dgm:pt modelId="{4D8A2A43-29EC-46A7-AC79-56D6942F2D8D}" type="parTrans" cxnId="{CD0D0045-E208-47EA-BAE2-A403C318BC17}">
      <dgm:prSet/>
      <dgm:spPr/>
      <dgm:t>
        <a:bodyPr/>
        <a:lstStyle/>
        <a:p>
          <a:endParaRPr lang="en-US" sz="1400">
            <a:solidFill>
              <a:schemeClr val="tx2">
                <a:lumMod val="50000"/>
                <a:lumOff val="50000"/>
              </a:schemeClr>
            </a:solidFill>
          </a:endParaRPr>
        </a:p>
      </dgm:t>
    </dgm:pt>
    <dgm:pt modelId="{EE209B20-BA3E-408F-80B7-C1F6C93C9C58}" type="sibTrans" cxnId="{CD0D0045-E208-47EA-BAE2-A403C318BC17}">
      <dgm:prSet custT="1"/>
      <dgm:spPr>
        <a:noFill/>
      </dgm:spPr>
      <dgm:t>
        <a:bodyPr/>
        <a:lstStyle/>
        <a:p>
          <a:endParaRPr lang="en-US" sz="1400">
            <a:solidFill>
              <a:schemeClr val="tx2">
                <a:lumMod val="50000"/>
                <a:lumOff val="50000"/>
              </a:schemeClr>
            </a:solidFill>
          </a:endParaRPr>
        </a:p>
      </dgm:t>
    </dgm:pt>
    <dgm:pt modelId="{E2FEB482-9494-46E9-85C7-9D3BC85D993F}">
      <dgm:prSet phldrT="[Text]" custT="1"/>
      <dgm:spPr/>
      <dgm:t>
        <a:bodyPr/>
        <a:lstStyle/>
        <a:p>
          <a:r>
            <a:rPr lang="en-US" sz="1400" dirty="0" smtClean="0">
              <a:solidFill>
                <a:schemeClr val="tx2">
                  <a:lumMod val="50000"/>
                  <a:lumOff val="50000"/>
                </a:schemeClr>
              </a:solidFill>
            </a:rPr>
            <a:t>New York Stock Exchange</a:t>
          </a:r>
          <a:endParaRPr lang="en-US" sz="1400" dirty="0">
            <a:solidFill>
              <a:schemeClr val="tx2">
                <a:lumMod val="50000"/>
                <a:lumOff val="50000"/>
              </a:schemeClr>
            </a:solidFill>
          </a:endParaRPr>
        </a:p>
      </dgm:t>
    </dgm:pt>
    <dgm:pt modelId="{EC598EF0-2C18-4658-8798-AD041A9AF708}" type="parTrans" cxnId="{E541F849-8423-4E1C-9BB0-A416258BAD44}">
      <dgm:prSet/>
      <dgm:spPr/>
      <dgm:t>
        <a:bodyPr/>
        <a:lstStyle/>
        <a:p>
          <a:endParaRPr lang="en-US" sz="1400">
            <a:solidFill>
              <a:schemeClr val="tx2">
                <a:lumMod val="50000"/>
                <a:lumOff val="50000"/>
              </a:schemeClr>
            </a:solidFill>
          </a:endParaRPr>
        </a:p>
      </dgm:t>
    </dgm:pt>
    <dgm:pt modelId="{465A3561-9481-453F-87C7-5365088775B7}" type="sibTrans" cxnId="{E541F849-8423-4E1C-9BB0-A416258BAD44}">
      <dgm:prSet custT="1"/>
      <dgm:spPr>
        <a:noFill/>
      </dgm:spPr>
      <dgm:t>
        <a:bodyPr/>
        <a:lstStyle/>
        <a:p>
          <a:endParaRPr lang="en-US" sz="1400">
            <a:solidFill>
              <a:schemeClr val="tx2">
                <a:lumMod val="50000"/>
                <a:lumOff val="50000"/>
              </a:schemeClr>
            </a:solidFill>
          </a:endParaRPr>
        </a:p>
      </dgm:t>
    </dgm:pt>
    <dgm:pt modelId="{65A7B500-6991-45BD-BE4E-E81C274B3C32}">
      <dgm:prSet phldrT="[Text]" custT="1"/>
      <dgm:spPr/>
      <dgm:t>
        <a:bodyPr/>
        <a:lstStyle/>
        <a:p>
          <a:r>
            <a:rPr lang="en-US" sz="1400" dirty="0" smtClean="0">
              <a:solidFill>
                <a:schemeClr val="tx2">
                  <a:lumMod val="50000"/>
                  <a:lumOff val="50000"/>
                </a:schemeClr>
              </a:solidFill>
            </a:rPr>
            <a:t>Stocks</a:t>
          </a:r>
          <a:endParaRPr lang="en-US" sz="1400" dirty="0">
            <a:solidFill>
              <a:schemeClr val="tx2">
                <a:lumMod val="50000"/>
                <a:lumOff val="50000"/>
              </a:schemeClr>
            </a:solidFill>
          </a:endParaRPr>
        </a:p>
      </dgm:t>
    </dgm:pt>
    <dgm:pt modelId="{F49C6A00-B5FC-4101-B978-CFEA91E067DA}" type="parTrans" cxnId="{F47B15C9-4731-4838-8651-D5BF846E2512}">
      <dgm:prSet/>
      <dgm:spPr/>
      <dgm:t>
        <a:bodyPr/>
        <a:lstStyle/>
        <a:p>
          <a:endParaRPr lang="en-US" sz="1400">
            <a:solidFill>
              <a:schemeClr val="tx2">
                <a:lumMod val="50000"/>
                <a:lumOff val="50000"/>
              </a:schemeClr>
            </a:solidFill>
          </a:endParaRPr>
        </a:p>
      </dgm:t>
    </dgm:pt>
    <dgm:pt modelId="{74CF092F-E22C-4E6E-A58F-346E7955096C}" type="sibTrans" cxnId="{F47B15C9-4731-4838-8651-D5BF846E2512}">
      <dgm:prSet/>
      <dgm:spPr/>
      <dgm:t>
        <a:bodyPr/>
        <a:lstStyle/>
        <a:p>
          <a:endParaRPr lang="en-US" sz="1400">
            <a:solidFill>
              <a:schemeClr val="tx2">
                <a:lumMod val="50000"/>
                <a:lumOff val="50000"/>
              </a:schemeClr>
            </a:solidFill>
          </a:endParaRPr>
        </a:p>
      </dgm:t>
    </dgm:pt>
    <dgm:pt modelId="{4E12F0B1-BDF3-43D0-8966-B5C3BC97E993}">
      <dgm:prSet phldrT="[Text]" custT="1"/>
      <dgm:spPr/>
      <dgm:t>
        <a:bodyPr/>
        <a:lstStyle/>
        <a:p>
          <a:r>
            <a:rPr lang="en-US" sz="1400" dirty="0" smtClean="0">
              <a:solidFill>
                <a:schemeClr val="tx2">
                  <a:lumMod val="50000"/>
                  <a:lumOff val="50000"/>
                </a:schemeClr>
              </a:solidFill>
            </a:rPr>
            <a:t>Securities and Exchange Commission</a:t>
          </a:r>
          <a:endParaRPr lang="en-US" sz="1400" dirty="0">
            <a:solidFill>
              <a:schemeClr val="tx2">
                <a:lumMod val="50000"/>
                <a:lumOff val="50000"/>
              </a:schemeClr>
            </a:solidFill>
          </a:endParaRPr>
        </a:p>
      </dgm:t>
    </dgm:pt>
    <dgm:pt modelId="{4A77E1CE-D373-4505-9ECC-80A07D364BCA}" type="parTrans" cxnId="{3656E3C3-1C25-4346-AFDC-B8987953B136}">
      <dgm:prSet/>
      <dgm:spPr/>
      <dgm:t>
        <a:bodyPr/>
        <a:lstStyle/>
        <a:p>
          <a:endParaRPr lang="en-US"/>
        </a:p>
      </dgm:t>
    </dgm:pt>
    <dgm:pt modelId="{BFE8A1BC-08EB-4990-924C-7331005B2450}" type="sibTrans" cxnId="{3656E3C3-1C25-4346-AFDC-B8987953B136}">
      <dgm:prSet/>
      <dgm:spPr>
        <a:noFill/>
      </dgm:spPr>
      <dgm:t>
        <a:bodyPr/>
        <a:lstStyle/>
        <a:p>
          <a:endParaRPr lang="en-US"/>
        </a:p>
      </dgm:t>
    </dgm:pt>
    <dgm:pt modelId="{27FBF62D-CC73-49EF-BB9F-9AAD58016DE6}" type="pres">
      <dgm:prSet presAssocID="{D88E1BA6-585F-477B-8E3B-64678309DD5E}" presName="linearFlow" presStyleCnt="0">
        <dgm:presLayoutVars>
          <dgm:resizeHandles val="exact"/>
        </dgm:presLayoutVars>
      </dgm:prSet>
      <dgm:spPr/>
    </dgm:pt>
    <dgm:pt modelId="{2A9AC662-5A99-4775-90D7-87C05AFD9BE9}" type="pres">
      <dgm:prSet presAssocID="{B5ED3B58-BA6A-43D3-AD9D-11992BD75197}" presName="node" presStyleLbl="node1" presStyleIdx="0" presStyleCnt="4" custScaleY="35703">
        <dgm:presLayoutVars>
          <dgm:bulletEnabled val="1"/>
        </dgm:presLayoutVars>
      </dgm:prSet>
      <dgm:spPr/>
      <dgm:t>
        <a:bodyPr/>
        <a:lstStyle/>
        <a:p>
          <a:endParaRPr lang="en-US"/>
        </a:p>
      </dgm:t>
    </dgm:pt>
    <dgm:pt modelId="{9DD89152-BE57-4197-B226-414517F4541F}" type="pres">
      <dgm:prSet presAssocID="{EE209B20-BA3E-408F-80B7-C1F6C93C9C58}" presName="sibTrans" presStyleLbl="sibTrans2D1" presStyleIdx="0" presStyleCnt="3"/>
      <dgm:spPr/>
      <dgm:t>
        <a:bodyPr/>
        <a:lstStyle/>
        <a:p>
          <a:endParaRPr lang="en-US"/>
        </a:p>
      </dgm:t>
    </dgm:pt>
    <dgm:pt modelId="{6A47DE5E-542C-4EBD-9AF2-242A06119240}" type="pres">
      <dgm:prSet presAssocID="{EE209B20-BA3E-408F-80B7-C1F6C93C9C58}" presName="connectorText" presStyleLbl="sibTrans2D1" presStyleIdx="0" presStyleCnt="3"/>
      <dgm:spPr/>
      <dgm:t>
        <a:bodyPr/>
        <a:lstStyle/>
        <a:p>
          <a:endParaRPr lang="en-US"/>
        </a:p>
      </dgm:t>
    </dgm:pt>
    <dgm:pt modelId="{4D16493C-A64D-4363-A14E-CE3CA01015A3}" type="pres">
      <dgm:prSet presAssocID="{4E12F0B1-BDF3-43D0-8966-B5C3BC97E993}" presName="node" presStyleLbl="node1" presStyleIdx="1" presStyleCnt="4" custScaleY="20404">
        <dgm:presLayoutVars>
          <dgm:bulletEnabled val="1"/>
        </dgm:presLayoutVars>
      </dgm:prSet>
      <dgm:spPr/>
      <dgm:t>
        <a:bodyPr/>
        <a:lstStyle/>
        <a:p>
          <a:endParaRPr lang="en-US"/>
        </a:p>
      </dgm:t>
    </dgm:pt>
    <dgm:pt modelId="{6E560D84-F3BC-4A53-9A6C-4ADFD04C3E94}" type="pres">
      <dgm:prSet presAssocID="{BFE8A1BC-08EB-4990-924C-7331005B2450}" presName="sibTrans" presStyleLbl="sibTrans2D1" presStyleIdx="1" presStyleCnt="3"/>
      <dgm:spPr/>
      <dgm:t>
        <a:bodyPr/>
        <a:lstStyle/>
        <a:p>
          <a:endParaRPr lang="en-US"/>
        </a:p>
      </dgm:t>
    </dgm:pt>
    <dgm:pt modelId="{62D86124-8C80-4885-8653-7D91D806F9DF}" type="pres">
      <dgm:prSet presAssocID="{BFE8A1BC-08EB-4990-924C-7331005B2450}" presName="connectorText" presStyleLbl="sibTrans2D1" presStyleIdx="1" presStyleCnt="3"/>
      <dgm:spPr/>
      <dgm:t>
        <a:bodyPr/>
        <a:lstStyle/>
        <a:p>
          <a:endParaRPr lang="en-US"/>
        </a:p>
      </dgm:t>
    </dgm:pt>
    <dgm:pt modelId="{EC0D257A-A19F-4006-BEE2-CBF9BA1A3E77}" type="pres">
      <dgm:prSet presAssocID="{E2FEB482-9494-46E9-85C7-9D3BC85D993F}" presName="node" presStyleLbl="node1" presStyleIdx="2" presStyleCnt="4" custScaleY="18859">
        <dgm:presLayoutVars>
          <dgm:bulletEnabled val="1"/>
        </dgm:presLayoutVars>
      </dgm:prSet>
      <dgm:spPr/>
      <dgm:t>
        <a:bodyPr/>
        <a:lstStyle/>
        <a:p>
          <a:endParaRPr lang="en-US"/>
        </a:p>
      </dgm:t>
    </dgm:pt>
    <dgm:pt modelId="{073CEB4D-0395-456B-8C0C-171FE86F5B06}" type="pres">
      <dgm:prSet presAssocID="{465A3561-9481-453F-87C7-5365088775B7}" presName="sibTrans" presStyleLbl="sibTrans2D1" presStyleIdx="2" presStyleCnt="3"/>
      <dgm:spPr/>
      <dgm:t>
        <a:bodyPr/>
        <a:lstStyle/>
        <a:p>
          <a:endParaRPr lang="en-US"/>
        </a:p>
      </dgm:t>
    </dgm:pt>
    <dgm:pt modelId="{06CEF298-BED0-423A-928B-3DA965D1DEA3}" type="pres">
      <dgm:prSet presAssocID="{465A3561-9481-453F-87C7-5365088775B7}" presName="connectorText" presStyleLbl="sibTrans2D1" presStyleIdx="2" presStyleCnt="3"/>
      <dgm:spPr/>
      <dgm:t>
        <a:bodyPr/>
        <a:lstStyle/>
        <a:p>
          <a:endParaRPr lang="en-US"/>
        </a:p>
      </dgm:t>
    </dgm:pt>
    <dgm:pt modelId="{6C6B85C9-D9BD-4B9B-AAED-707106C4736D}" type="pres">
      <dgm:prSet presAssocID="{65A7B500-6991-45BD-BE4E-E81C274B3C32}" presName="node" presStyleLbl="node1" presStyleIdx="3" presStyleCnt="4" custScaleY="23210">
        <dgm:presLayoutVars>
          <dgm:bulletEnabled val="1"/>
        </dgm:presLayoutVars>
      </dgm:prSet>
      <dgm:spPr/>
      <dgm:t>
        <a:bodyPr/>
        <a:lstStyle/>
        <a:p>
          <a:endParaRPr lang="en-US"/>
        </a:p>
      </dgm:t>
    </dgm:pt>
  </dgm:ptLst>
  <dgm:cxnLst>
    <dgm:cxn modelId="{324751C0-A445-4213-8AFF-CFE5591C4C79}" type="presOf" srcId="{465A3561-9481-453F-87C7-5365088775B7}" destId="{06CEF298-BED0-423A-928B-3DA965D1DEA3}" srcOrd="1" destOrd="0" presId="urn:microsoft.com/office/officeart/2005/8/layout/process2"/>
    <dgm:cxn modelId="{2B060925-FAD4-4087-AF00-338A972D8139}" type="presOf" srcId="{EE209B20-BA3E-408F-80B7-C1F6C93C9C58}" destId="{6A47DE5E-542C-4EBD-9AF2-242A06119240}" srcOrd="1" destOrd="0" presId="urn:microsoft.com/office/officeart/2005/8/layout/process2"/>
    <dgm:cxn modelId="{27979A9F-5304-43A1-BB8A-BE6FE54A3525}" type="presOf" srcId="{465A3561-9481-453F-87C7-5365088775B7}" destId="{073CEB4D-0395-456B-8C0C-171FE86F5B06}" srcOrd="0" destOrd="0" presId="urn:microsoft.com/office/officeart/2005/8/layout/process2"/>
    <dgm:cxn modelId="{8F5F4288-DF35-4A22-9890-7FD3AB25B5D9}" type="presOf" srcId="{BFE8A1BC-08EB-4990-924C-7331005B2450}" destId="{62D86124-8C80-4885-8653-7D91D806F9DF}" srcOrd="1" destOrd="0" presId="urn:microsoft.com/office/officeart/2005/8/layout/process2"/>
    <dgm:cxn modelId="{0B7423E1-E0B6-468D-9E0D-32E640888D51}" type="presOf" srcId="{BFE8A1BC-08EB-4990-924C-7331005B2450}" destId="{6E560D84-F3BC-4A53-9A6C-4ADFD04C3E94}" srcOrd="0" destOrd="0" presId="urn:microsoft.com/office/officeart/2005/8/layout/process2"/>
    <dgm:cxn modelId="{1D1D1154-D63E-48DE-9E12-C20C386BB585}" type="presOf" srcId="{65A7B500-6991-45BD-BE4E-E81C274B3C32}" destId="{6C6B85C9-D9BD-4B9B-AAED-707106C4736D}" srcOrd="0" destOrd="0" presId="urn:microsoft.com/office/officeart/2005/8/layout/process2"/>
    <dgm:cxn modelId="{B4A97448-0105-445B-B0D2-89AD7757E6CA}" type="presOf" srcId="{D88E1BA6-585F-477B-8E3B-64678309DD5E}" destId="{27FBF62D-CC73-49EF-BB9F-9AAD58016DE6}" srcOrd="0" destOrd="0" presId="urn:microsoft.com/office/officeart/2005/8/layout/process2"/>
    <dgm:cxn modelId="{C0FFF2A6-17B0-4A27-9613-F26630D9647D}" type="presOf" srcId="{E2FEB482-9494-46E9-85C7-9D3BC85D993F}" destId="{EC0D257A-A19F-4006-BEE2-CBF9BA1A3E77}" srcOrd="0" destOrd="0" presId="urn:microsoft.com/office/officeart/2005/8/layout/process2"/>
    <dgm:cxn modelId="{E541F849-8423-4E1C-9BB0-A416258BAD44}" srcId="{D88E1BA6-585F-477B-8E3B-64678309DD5E}" destId="{E2FEB482-9494-46E9-85C7-9D3BC85D993F}" srcOrd="2" destOrd="0" parTransId="{EC598EF0-2C18-4658-8798-AD041A9AF708}" sibTransId="{465A3561-9481-453F-87C7-5365088775B7}"/>
    <dgm:cxn modelId="{6EDDCB00-0D0F-41A0-AF81-4C3EDA92E69F}" type="presOf" srcId="{EE209B20-BA3E-408F-80B7-C1F6C93C9C58}" destId="{9DD89152-BE57-4197-B226-414517F4541F}" srcOrd="0" destOrd="0" presId="urn:microsoft.com/office/officeart/2005/8/layout/process2"/>
    <dgm:cxn modelId="{CD0D0045-E208-47EA-BAE2-A403C318BC17}" srcId="{D88E1BA6-585F-477B-8E3B-64678309DD5E}" destId="{B5ED3B58-BA6A-43D3-AD9D-11992BD75197}" srcOrd="0" destOrd="0" parTransId="{4D8A2A43-29EC-46A7-AC79-56D6942F2D8D}" sibTransId="{EE209B20-BA3E-408F-80B7-C1F6C93C9C58}"/>
    <dgm:cxn modelId="{F47B15C9-4731-4838-8651-D5BF846E2512}" srcId="{D88E1BA6-585F-477B-8E3B-64678309DD5E}" destId="{65A7B500-6991-45BD-BE4E-E81C274B3C32}" srcOrd="3" destOrd="0" parTransId="{F49C6A00-B5FC-4101-B978-CFEA91E067DA}" sibTransId="{74CF092F-E22C-4E6E-A58F-346E7955096C}"/>
    <dgm:cxn modelId="{BC160985-D212-4472-8467-C9F1E54688EC}" type="presOf" srcId="{4E12F0B1-BDF3-43D0-8966-B5C3BC97E993}" destId="{4D16493C-A64D-4363-A14E-CE3CA01015A3}" srcOrd="0" destOrd="0" presId="urn:microsoft.com/office/officeart/2005/8/layout/process2"/>
    <dgm:cxn modelId="{9A3A751A-3974-4744-AB3F-F8D0F98735D8}" type="presOf" srcId="{B5ED3B58-BA6A-43D3-AD9D-11992BD75197}" destId="{2A9AC662-5A99-4775-90D7-87C05AFD9BE9}" srcOrd="0" destOrd="0" presId="urn:microsoft.com/office/officeart/2005/8/layout/process2"/>
    <dgm:cxn modelId="{3656E3C3-1C25-4346-AFDC-B8987953B136}" srcId="{D88E1BA6-585F-477B-8E3B-64678309DD5E}" destId="{4E12F0B1-BDF3-43D0-8966-B5C3BC97E993}" srcOrd="1" destOrd="0" parTransId="{4A77E1CE-D373-4505-9ECC-80A07D364BCA}" sibTransId="{BFE8A1BC-08EB-4990-924C-7331005B2450}"/>
    <dgm:cxn modelId="{F0476E0D-380D-4412-A0DB-9F5115E27917}" type="presParOf" srcId="{27FBF62D-CC73-49EF-BB9F-9AAD58016DE6}" destId="{2A9AC662-5A99-4775-90D7-87C05AFD9BE9}" srcOrd="0" destOrd="0" presId="urn:microsoft.com/office/officeart/2005/8/layout/process2"/>
    <dgm:cxn modelId="{E3149275-7409-4023-8728-74380D9E6DEB}" type="presParOf" srcId="{27FBF62D-CC73-49EF-BB9F-9AAD58016DE6}" destId="{9DD89152-BE57-4197-B226-414517F4541F}" srcOrd="1" destOrd="0" presId="urn:microsoft.com/office/officeart/2005/8/layout/process2"/>
    <dgm:cxn modelId="{AA23BB3A-EFC1-4767-BD2F-17808F50D04C}" type="presParOf" srcId="{9DD89152-BE57-4197-B226-414517F4541F}" destId="{6A47DE5E-542C-4EBD-9AF2-242A06119240}" srcOrd="0" destOrd="0" presId="urn:microsoft.com/office/officeart/2005/8/layout/process2"/>
    <dgm:cxn modelId="{5342EA39-1A02-46A4-BB06-FF5028A746CA}" type="presParOf" srcId="{27FBF62D-CC73-49EF-BB9F-9AAD58016DE6}" destId="{4D16493C-A64D-4363-A14E-CE3CA01015A3}" srcOrd="2" destOrd="0" presId="urn:microsoft.com/office/officeart/2005/8/layout/process2"/>
    <dgm:cxn modelId="{97FFF823-C38A-48FB-8B49-275AFC5EAE9E}" type="presParOf" srcId="{27FBF62D-CC73-49EF-BB9F-9AAD58016DE6}" destId="{6E560D84-F3BC-4A53-9A6C-4ADFD04C3E94}" srcOrd="3" destOrd="0" presId="urn:microsoft.com/office/officeart/2005/8/layout/process2"/>
    <dgm:cxn modelId="{53166413-0EC8-4F0E-B404-3EF60D36002B}" type="presParOf" srcId="{6E560D84-F3BC-4A53-9A6C-4ADFD04C3E94}" destId="{62D86124-8C80-4885-8653-7D91D806F9DF}" srcOrd="0" destOrd="0" presId="urn:microsoft.com/office/officeart/2005/8/layout/process2"/>
    <dgm:cxn modelId="{B00E427A-52EF-445C-885C-32CE4069D443}" type="presParOf" srcId="{27FBF62D-CC73-49EF-BB9F-9AAD58016DE6}" destId="{EC0D257A-A19F-4006-BEE2-CBF9BA1A3E77}" srcOrd="4" destOrd="0" presId="urn:microsoft.com/office/officeart/2005/8/layout/process2"/>
    <dgm:cxn modelId="{4566886C-3F18-4058-8691-5CE8BAA0D019}" type="presParOf" srcId="{27FBF62D-CC73-49EF-BB9F-9AAD58016DE6}" destId="{073CEB4D-0395-456B-8C0C-171FE86F5B06}" srcOrd="5" destOrd="0" presId="urn:microsoft.com/office/officeart/2005/8/layout/process2"/>
    <dgm:cxn modelId="{84ECFCA1-59D2-44DF-AA7C-49AA0909F591}" type="presParOf" srcId="{073CEB4D-0395-456B-8C0C-171FE86F5B06}" destId="{06CEF298-BED0-423A-928B-3DA965D1DEA3}" srcOrd="0" destOrd="0" presId="urn:microsoft.com/office/officeart/2005/8/layout/process2"/>
    <dgm:cxn modelId="{E6F0F085-CD60-4B87-816C-16DBBACC2FA1}" type="presParOf" srcId="{27FBF62D-CC73-49EF-BB9F-9AAD58016DE6}" destId="{6C6B85C9-D9BD-4B9B-AAED-707106C4736D}"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AC662-5A99-4775-90D7-87C05AFD9BE9}">
      <dsp:nvSpPr>
        <dsp:cNvPr id="0" name=""/>
        <dsp:cNvSpPr/>
      </dsp:nvSpPr>
      <dsp:spPr>
        <a:xfrm>
          <a:off x="0" y="138721"/>
          <a:ext cx="4038600" cy="594525"/>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House/Senate Agriculture committees</a:t>
          </a:r>
          <a:endParaRPr lang="en-US" sz="1400" kern="1200" dirty="0">
            <a:solidFill>
              <a:schemeClr val="tx2">
                <a:lumMod val="50000"/>
                <a:lumOff val="50000"/>
              </a:schemeClr>
            </a:solidFill>
          </a:endParaRPr>
        </a:p>
      </dsp:txBody>
      <dsp:txXfrm>
        <a:off x="17413" y="156134"/>
        <a:ext cx="4003774" cy="559699"/>
      </dsp:txXfrm>
    </dsp:sp>
    <dsp:sp modelId="{9DD89152-BE57-4197-B226-414517F4541F}">
      <dsp:nvSpPr>
        <dsp:cNvPr id="0" name=""/>
        <dsp:cNvSpPr/>
      </dsp:nvSpPr>
      <dsp:spPr>
        <a:xfrm rot="5400000">
          <a:off x="1783314" y="703256"/>
          <a:ext cx="471971" cy="689278"/>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dsp:txBody>
      <dsp:txXfrm rot="-5400000">
        <a:off x="1812517" y="811910"/>
        <a:ext cx="413566" cy="330380"/>
      </dsp:txXfrm>
    </dsp:sp>
    <dsp:sp modelId="{E77BD846-1075-4F7D-A391-23E2FC09BE85}">
      <dsp:nvSpPr>
        <dsp:cNvPr id="0" name=""/>
        <dsp:cNvSpPr/>
      </dsp:nvSpPr>
      <dsp:spPr>
        <a:xfrm rot="10800000" flipV="1">
          <a:off x="0" y="1362543"/>
          <a:ext cx="4038600" cy="345389"/>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Commodity Futures Trading Commission</a:t>
          </a:r>
          <a:endParaRPr lang="en-US" sz="1400" kern="1200" dirty="0">
            <a:solidFill>
              <a:schemeClr val="tx2">
                <a:lumMod val="50000"/>
                <a:lumOff val="50000"/>
              </a:schemeClr>
            </a:solidFill>
          </a:endParaRPr>
        </a:p>
      </dsp:txBody>
      <dsp:txXfrm rot="-10800000">
        <a:off x="10116" y="1372659"/>
        <a:ext cx="4018368" cy="325157"/>
      </dsp:txXfrm>
    </dsp:sp>
    <dsp:sp modelId="{74436319-7123-4D04-9D7E-63E62417B265}">
      <dsp:nvSpPr>
        <dsp:cNvPr id="0" name=""/>
        <dsp:cNvSpPr/>
      </dsp:nvSpPr>
      <dsp:spPr>
        <a:xfrm rot="5400000">
          <a:off x="1732100" y="1746226"/>
          <a:ext cx="574398" cy="689278"/>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dsp:txBody>
      <dsp:txXfrm rot="-5400000">
        <a:off x="1812517" y="1803666"/>
        <a:ext cx="413566" cy="402079"/>
      </dsp:txXfrm>
    </dsp:sp>
    <dsp:sp modelId="{EC0D257A-A19F-4006-BEE2-CBF9BA1A3E77}">
      <dsp:nvSpPr>
        <dsp:cNvPr id="0" name=""/>
        <dsp:cNvSpPr/>
      </dsp:nvSpPr>
      <dsp:spPr>
        <a:xfrm>
          <a:off x="0" y="2473798"/>
          <a:ext cx="4038600" cy="288868"/>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Chicago Mercantile Exchange</a:t>
          </a:r>
          <a:endParaRPr lang="en-US" sz="1400" kern="1200" dirty="0">
            <a:solidFill>
              <a:schemeClr val="tx2">
                <a:lumMod val="50000"/>
                <a:lumOff val="50000"/>
              </a:schemeClr>
            </a:solidFill>
          </a:endParaRPr>
        </a:p>
      </dsp:txBody>
      <dsp:txXfrm>
        <a:off x="8461" y="2482259"/>
        <a:ext cx="4021678" cy="271946"/>
      </dsp:txXfrm>
    </dsp:sp>
    <dsp:sp modelId="{073CEB4D-0395-456B-8C0C-171FE86F5B06}">
      <dsp:nvSpPr>
        <dsp:cNvPr id="0" name=""/>
        <dsp:cNvSpPr/>
      </dsp:nvSpPr>
      <dsp:spPr>
        <a:xfrm rot="5400000">
          <a:off x="1732100" y="2800960"/>
          <a:ext cx="574398" cy="689278"/>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dsp:txBody>
      <dsp:txXfrm rot="-5400000">
        <a:off x="1812517" y="2858400"/>
        <a:ext cx="413566" cy="402079"/>
      </dsp:txXfrm>
    </dsp:sp>
    <dsp:sp modelId="{6C6B85C9-D9BD-4B9B-AAED-707106C4736D}">
      <dsp:nvSpPr>
        <dsp:cNvPr id="0" name=""/>
        <dsp:cNvSpPr/>
      </dsp:nvSpPr>
      <dsp:spPr>
        <a:xfrm>
          <a:off x="0" y="3528532"/>
          <a:ext cx="4038600" cy="355514"/>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Stock-Index Futures</a:t>
          </a:r>
          <a:endParaRPr lang="en-US" sz="1400" kern="1200" dirty="0">
            <a:solidFill>
              <a:schemeClr val="tx2">
                <a:lumMod val="50000"/>
                <a:lumOff val="50000"/>
              </a:schemeClr>
            </a:solidFill>
          </a:endParaRPr>
        </a:p>
      </dsp:txBody>
      <dsp:txXfrm>
        <a:off x="10413" y="3538945"/>
        <a:ext cx="4017774" cy="33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AC662-5A99-4775-90D7-87C05AFD9BE9}">
      <dsp:nvSpPr>
        <dsp:cNvPr id="0" name=""/>
        <dsp:cNvSpPr/>
      </dsp:nvSpPr>
      <dsp:spPr>
        <a:xfrm>
          <a:off x="0" y="2322"/>
          <a:ext cx="4038600" cy="536482"/>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Senate Banking/House Commerce Committees</a:t>
          </a:r>
          <a:endParaRPr lang="en-US" sz="1400" kern="1200" dirty="0">
            <a:solidFill>
              <a:schemeClr val="tx2">
                <a:lumMod val="50000"/>
                <a:lumOff val="50000"/>
              </a:schemeClr>
            </a:solidFill>
          </a:endParaRPr>
        </a:p>
      </dsp:txBody>
      <dsp:txXfrm>
        <a:off x="15713" y="18035"/>
        <a:ext cx="4007174" cy="505056"/>
      </dsp:txXfrm>
    </dsp:sp>
    <dsp:sp modelId="{9DD89152-BE57-4197-B226-414517F4541F}">
      <dsp:nvSpPr>
        <dsp:cNvPr id="0" name=""/>
        <dsp:cNvSpPr/>
      </dsp:nvSpPr>
      <dsp:spPr>
        <a:xfrm rot="5400000">
          <a:off x="1737557" y="576370"/>
          <a:ext cx="563484" cy="676181"/>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dsp:txBody>
      <dsp:txXfrm rot="-5400000">
        <a:off x="1816445" y="632719"/>
        <a:ext cx="405709" cy="394439"/>
      </dsp:txXfrm>
    </dsp:sp>
    <dsp:sp modelId="{4D16493C-A64D-4363-A14E-CE3CA01015A3}">
      <dsp:nvSpPr>
        <dsp:cNvPr id="0" name=""/>
        <dsp:cNvSpPr/>
      </dsp:nvSpPr>
      <dsp:spPr>
        <a:xfrm>
          <a:off x="0" y="1290117"/>
          <a:ext cx="4038600" cy="306595"/>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Securities and Exchange Commission</a:t>
          </a:r>
          <a:endParaRPr lang="en-US" sz="1400" kern="1200" dirty="0">
            <a:solidFill>
              <a:schemeClr val="tx2">
                <a:lumMod val="50000"/>
                <a:lumOff val="50000"/>
              </a:schemeClr>
            </a:solidFill>
          </a:endParaRPr>
        </a:p>
      </dsp:txBody>
      <dsp:txXfrm>
        <a:off x="8980" y="1299097"/>
        <a:ext cx="4020640" cy="288635"/>
      </dsp:txXfrm>
    </dsp:sp>
    <dsp:sp modelId="{6E560D84-F3BC-4A53-9A6C-4ADFD04C3E94}">
      <dsp:nvSpPr>
        <dsp:cNvPr id="0" name=""/>
        <dsp:cNvSpPr/>
      </dsp:nvSpPr>
      <dsp:spPr>
        <a:xfrm rot="5400000">
          <a:off x="1737557" y="1634278"/>
          <a:ext cx="563484" cy="676181"/>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1816445" y="1690627"/>
        <a:ext cx="405709" cy="394439"/>
      </dsp:txXfrm>
    </dsp:sp>
    <dsp:sp modelId="{EC0D257A-A19F-4006-BEE2-CBF9BA1A3E77}">
      <dsp:nvSpPr>
        <dsp:cNvPr id="0" name=""/>
        <dsp:cNvSpPr/>
      </dsp:nvSpPr>
      <dsp:spPr>
        <a:xfrm>
          <a:off x="0" y="2348025"/>
          <a:ext cx="4038600" cy="283380"/>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New York Stock Exchange</a:t>
          </a:r>
          <a:endParaRPr lang="en-US" sz="1400" kern="1200" dirty="0">
            <a:solidFill>
              <a:schemeClr val="tx2">
                <a:lumMod val="50000"/>
                <a:lumOff val="50000"/>
              </a:schemeClr>
            </a:solidFill>
          </a:endParaRPr>
        </a:p>
      </dsp:txBody>
      <dsp:txXfrm>
        <a:off x="8300" y="2356325"/>
        <a:ext cx="4022000" cy="266780"/>
      </dsp:txXfrm>
    </dsp:sp>
    <dsp:sp modelId="{073CEB4D-0395-456B-8C0C-171FE86F5B06}">
      <dsp:nvSpPr>
        <dsp:cNvPr id="0" name=""/>
        <dsp:cNvSpPr/>
      </dsp:nvSpPr>
      <dsp:spPr>
        <a:xfrm rot="5400000">
          <a:off x="1737557" y="2668971"/>
          <a:ext cx="563484" cy="676181"/>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dsp:txBody>
      <dsp:txXfrm rot="-5400000">
        <a:off x="1816445" y="2725320"/>
        <a:ext cx="405709" cy="394439"/>
      </dsp:txXfrm>
    </dsp:sp>
    <dsp:sp modelId="{6C6B85C9-D9BD-4B9B-AAED-707106C4736D}">
      <dsp:nvSpPr>
        <dsp:cNvPr id="0" name=""/>
        <dsp:cNvSpPr/>
      </dsp:nvSpPr>
      <dsp:spPr>
        <a:xfrm>
          <a:off x="0" y="3382718"/>
          <a:ext cx="4038600" cy="348759"/>
        </a:xfrm>
        <a:prstGeom prst="roundRect">
          <a:avLst>
            <a:gd name="adj" fmla="val 10000"/>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lumMod val="50000"/>
                  <a:lumOff val="50000"/>
                </a:schemeClr>
              </a:solidFill>
            </a:rPr>
            <a:t>Stocks</a:t>
          </a:r>
          <a:endParaRPr lang="en-US" sz="1400" kern="1200" dirty="0">
            <a:solidFill>
              <a:schemeClr val="tx2">
                <a:lumMod val="50000"/>
                <a:lumOff val="50000"/>
              </a:schemeClr>
            </a:solidFill>
          </a:endParaRPr>
        </a:p>
      </dsp:txBody>
      <dsp:txXfrm>
        <a:off x="10215" y="3392933"/>
        <a:ext cx="4018170" cy="3283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21D6E-F7DE-41B6-A9CE-BC7D064E4090}"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19B70-8E5E-4F65-8025-0EDD932C305C}" type="slidenum">
              <a:rPr lang="en-US" smtClean="0"/>
              <a:t>‹#›</a:t>
            </a:fld>
            <a:endParaRPr lang="en-US"/>
          </a:p>
        </p:txBody>
      </p:sp>
    </p:spTree>
    <p:extLst>
      <p:ext uri="{BB962C8B-B14F-4D97-AF65-F5344CB8AC3E}">
        <p14:creationId xmlns:p14="http://schemas.microsoft.com/office/powerpoint/2010/main" val="220222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Pg.979 </a:t>
            </a:r>
          </a:p>
          <a:p>
            <a:r>
              <a:rPr lang="en-US" dirty="0" smtClean="0"/>
              <a:t>utility function of Min (</a:t>
            </a:r>
            <a:r>
              <a:rPr lang="en-US" i="1" dirty="0" smtClean="0"/>
              <a:t>X </a:t>
            </a:r>
            <a:r>
              <a:rPr lang="en-US" dirty="0" smtClean="0"/>
              <a:t>+ </a:t>
            </a:r>
            <a:r>
              <a:rPr lang="en-US" i="1" dirty="0" smtClean="0"/>
              <a:t>Y)</a:t>
            </a:r>
            <a:r>
              <a:rPr lang="en-US" i="1" baseline="0" dirty="0" smtClean="0"/>
              <a:t> </a:t>
            </a:r>
            <a:r>
              <a:rPr lang="en-US" i="0" baseline="0" dirty="0" smtClean="0"/>
              <a:t>has to be changed to Min (</a:t>
            </a:r>
            <a:r>
              <a:rPr lang="en-US" i="1" baseline="0" dirty="0" smtClean="0"/>
              <a:t>X </a:t>
            </a:r>
            <a:r>
              <a:rPr lang="en-US" i="0" baseline="0" dirty="0" smtClean="0"/>
              <a:t>+ </a:t>
            </a:r>
            <a:r>
              <a:rPr lang="en-US" i="1" baseline="0" dirty="0" smtClean="0"/>
              <a:t>r)</a:t>
            </a:r>
            <a:endParaRPr lang="en-US" dirty="0"/>
          </a:p>
        </p:txBody>
      </p:sp>
      <p:sp>
        <p:nvSpPr>
          <p:cNvPr id="4" name="Slide Number Placeholder 3"/>
          <p:cNvSpPr>
            <a:spLocks noGrp="1"/>
          </p:cNvSpPr>
          <p:nvPr>
            <p:ph type="sldNum" sz="quarter" idx="10"/>
          </p:nvPr>
        </p:nvSpPr>
        <p:spPr/>
        <p:txBody>
          <a:bodyPr/>
          <a:lstStyle/>
          <a:p>
            <a:fld id="{A3219B70-8E5E-4F65-8025-0EDD932C305C}" type="slidenum">
              <a:rPr lang="en-US" smtClean="0"/>
              <a:t>37</a:t>
            </a:fld>
            <a:endParaRPr lang="en-US"/>
          </a:p>
        </p:txBody>
      </p:sp>
    </p:spTree>
    <p:extLst>
      <p:ext uri="{BB962C8B-B14F-4D97-AF65-F5344CB8AC3E}">
        <p14:creationId xmlns:p14="http://schemas.microsoft.com/office/powerpoint/2010/main" val="3448214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accent6">
                    <a:lumMod val="20000"/>
                    <a:lumOff val="80000"/>
                  </a:schemeClr>
                </a:solidFill>
                <a:latin typeface="Times New Roman" pitchFamily="18" charset="0"/>
                <a:cs typeface="Times New Roman" pitchFamily="18" charset="0"/>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511A69E-422D-463E-8342-05325BED6DE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9511A69E-422D-463E-8342-05325BED6DE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9511A69E-422D-463E-8342-05325BED6DE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525965"/>
          </a:xfrm>
        </p:spPr>
        <p:txBody>
          <a:bodyPr/>
          <a:lstStyle>
            <a:lvl1pPr marL="173038" indent="-173038">
              <a:lnSpc>
                <a:spcPts val="2600"/>
              </a:lnSpc>
              <a:buClrTx/>
              <a:buFont typeface="Arial" pitchFamily="34" charset="0"/>
              <a:buChar char="•"/>
              <a:defRPr sz="2000" b="0">
                <a:solidFill>
                  <a:schemeClr val="accent1"/>
                </a:solidFill>
                <a:latin typeface="Times New Roman" pitchFamily="18" charset="0"/>
                <a:cs typeface="Times New Roman" pitchFamily="18" charset="0"/>
              </a:defRPr>
            </a:lvl1pPr>
            <a:lvl2pPr marL="684213" indent="-227013">
              <a:lnSpc>
                <a:spcPts val="2600"/>
              </a:lnSpc>
              <a:buClrTx/>
              <a:defRPr sz="2000">
                <a:solidFill>
                  <a:schemeClr val="accent1"/>
                </a:solidFill>
                <a:latin typeface="Times New Roman" pitchFamily="18" charset="0"/>
                <a:cs typeface="Times New Roman" pitchFamily="18" charset="0"/>
              </a:defRPr>
            </a:lvl2pPr>
            <a:lvl3pPr marL="1087438" indent="-173038">
              <a:lnSpc>
                <a:spcPts val="2600"/>
              </a:lnSpc>
              <a:buClrTx/>
              <a:defRPr sz="1800">
                <a:solidFill>
                  <a:schemeClr val="accent1"/>
                </a:solidFill>
                <a:latin typeface="Times New Roman" pitchFamily="18" charset="0"/>
                <a:cs typeface="Times New Roman" pitchFamily="18" charset="0"/>
              </a:defRPr>
            </a:lvl3pPr>
            <a:lvl4pPr marL="1541463" indent="-169863">
              <a:lnSpc>
                <a:spcPts val="2600"/>
              </a:lnSpc>
              <a:buClrTx/>
              <a:defRPr sz="1600">
                <a:solidFill>
                  <a:schemeClr val="accent1"/>
                </a:solidFill>
                <a:latin typeface="Times New Roman" pitchFamily="18" charset="0"/>
                <a:cs typeface="Times New Roman" pitchFamily="18" charset="0"/>
              </a:defRPr>
            </a:lvl4pPr>
            <a:lvl5pPr marL="2001838" indent="-173038">
              <a:lnSpc>
                <a:spcPts val="2600"/>
              </a:lnSpc>
              <a:buClrTx/>
              <a:defRPr sz="1400">
                <a:solidFill>
                  <a:schemeClr val="accent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16" name="Title 15"/>
          <p:cNvSpPr>
            <a:spLocks noGrp="1"/>
          </p:cNvSpPr>
          <p:nvPr>
            <p:ph type="title"/>
          </p:nvPr>
        </p:nvSpPr>
        <p:spPr/>
        <p:txBody>
          <a:bodyPr/>
          <a:lstStyle>
            <a:lvl1pPr>
              <a:defRPr>
                <a:solidFill>
                  <a:schemeClr val="accent1"/>
                </a:solidFill>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511A69E-422D-463E-8342-05325BED6DE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9511A69E-422D-463E-8342-05325BED6DE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9511A69E-422D-463E-8342-05325BED6DE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511A69E-422D-463E-8342-05325BED6DE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1.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 y="228600"/>
            <a:ext cx="4652010" cy="2971800"/>
          </a:xfrm>
        </p:spPr>
        <p:txBody>
          <a:bodyPr/>
          <a:lstStyle/>
          <a:p>
            <a:r>
              <a:rPr lang="en-US" sz="4000" b="0" dirty="0" smtClean="0">
                <a:solidFill>
                  <a:schemeClr val="accent6">
                    <a:lumMod val="20000"/>
                    <a:lumOff val="80000"/>
                  </a:schemeClr>
                </a:solidFill>
                <a:latin typeface="Times New Roman" pitchFamily="18" charset="0"/>
                <a:cs typeface="Times New Roman" pitchFamily="18" charset="0"/>
              </a:rPr>
              <a:t>Chapter </a:t>
            </a:r>
            <a:r>
              <a:rPr lang="en-US" sz="4000" b="0" dirty="0" smtClean="0"/>
              <a:t>24</a:t>
            </a:r>
            <a:r>
              <a:rPr lang="en-US" sz="4000" b="0" dirty="0" smtClean="0">
                <a:solidFill>
                  <a:schemeClr val="accent6">
                    <a:lumMod val="20000"/>
                    <a:lumOff val="80000"/>
                  </a:schemeClr>
                </a:solidFill>
                <a:latin typeface="Times New Roman" pitchFamily="18" charset="0"/>
                <a:cs typeface="Times New Roman" pitchFamily="18" charset="0"/>
              </a:rPr>
              <a:t/>
            </a:r>
            <a:br>
              <a:rPr lang="en-US" sz="4000" b="0" dirty="0" smtClean="0">
                <a:solidFill>
                  <a:schemeClr val="accent6">
                    <a:lumMod val="20000"/>
                    <a:lumOff val="80000"/>
                  </a:schemeClr>
                </a:solidFill>
                <a:latin typeface="Times New Roman" pitchFamily="18" charset="0"/>
                <a:cs typeface="Times New Roman" pitchFamily="18" charset="0"/>
              </a:rPr>
            </a:br>
            <a:r>
              <a:rPr lang="en-US" b="0" dirty="0" smtClean="0">
                <a:solidFill>
                  <a:schemeClr val="accent6">
                    <a:lumMod val="20000"/>
                    <a:lumOff val="80000"/>
                  </a:schemeClr>
                </a:solidFill>
                <a:latin typeface="Times New Roman" pitchFamily="18" charset="0"/>
                <a:cs typeface="Times New Roman" pitchFamily="18" charset="0"/>
              </a:rPr>
              <a:t/>
            </a:r>
            <a:br>
              <a:rPr lang="en-US" b="0" dirty="0" smtClean="0">
                <a:solidFill>
                  <a:schemeClr val="accent6">
                    <a:lumMod val="20000"/>
                    <a:lumOff val="80000"/>
                  </a:schemeClr>
                </a:solidFill>
                <a:latin typeface="Times New Roman" pitchFamily="18" charset="0"/>
                <a:cs typeface="Times New Roman" pitchFamily="18" charset="0"/>
              </a:rPr>
            </a:br>
            <a:r>
              <a:rPr lang="en-US" b="0" dirty="0" smtClean="0">
                <a:solidFill>
                  <a:schemeClr val="accent6">
                    <a:lumMod val="20000"/>
                    <a:lumOff val="80000"/>
                  </a:schemeClr>
                </a:solidFill>
                <a:latin typeface="Times New Roman" pitchFamily="18" charset="0"/>
                <a:cs typeface="Times New Roman" pitchFamily="18" charset="0"/>
              </a:rPr>
              <a:t>Portfolio Insurance and Synthetic Options</a:t>
            </a:r>
            <a:endParaRPr lang="en-US" b="0" dirty="0">
              <a:solidFill>
                <a:schemeClr val="accent6">
                  <a:lumMod val="20000"/>
                  <a:lumOff val="80000"/>
                </a:schemeClr>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608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885497"/>
            <a:ext cx="8305800" cy="5105400"/>
          </a:xfrm>
        </p:spPr>
        <p:txBody>
          <a:bodyPr/>
          <a:lstStyle/>
          <a:p>
            <a:r>
              <a:rPr lang="en-US" dirty="0" smtClean="0"/>
              <a:t>The market value of the risky asset rises 20%, value of the cushion increases to $300 and the value of the risky assets rises to $600. </a:t>
            </a:r>
          </a:p>
          <a:p>
            <a:endParaRPr lang="en-US" dirty="0"/>
          </a:p>
          <a:p>
            <a:r>
              <a:rPr lang="en-US" i="1" dirty="0" smtClean="0"/>
              <a:t>What is the total value of the portfolio?</a:t>
            </a:r>
          </a:p>
          <a:p>
            <a:r>
              <a:rPr lang="en-US" dirty="0" smtClean="0"/>
              <a:t>Risky assets + risk-free assets</a:t>
            </a:r>
          </a:p>
          <a:p>
            <a:r>
              <a:rPr lang="en-US" dirty="0" smtClean="0"/>
              <a:t>      $500      +          $600          = $1,100</a:t>
            </a:r>
          </a:p>
          <a:p>
            <a:endParaRPr lang="en-US" dirty="0"/>
          </a:p>
          <a:p>
            <a:r>
              <a:rPr lang="en-US" i="1" dirty="0" smtClean="0"/>
              <a:t>What is the cushion?</a:t>
            </a:r>
          </a:p>
          <a:p>
            <a:r>
              <a:rPr lang="en-US" dirty="0" smtClean="0"/>
              <a:t>Total value -  floor value</a:t>
            </a:r>
          </a:p>
          <a:p>
            <a:r>
              <a:rPr lang="en-US" dirty="0" smtClean="0"/>
              <a:t>    $1,100    -      $800         = $300</a:t>
            </a:r>
          </a:p>
          <a:p>
            <a:endParaRPr lang="en-US" i="1" dirty="0" smtClean="0"/>
          </a:p>
          <a:p>
            <a:r>
              <a:rPr lang="en-US" i="1" dirty="0" smtClean="0"/>
              <a:t>What is the multiple?</a:t>
            </a:r>
          </a:p>
          <a:p>
            <a:endParaRPr lang="en-US" i="1" dirty="0" smtClean="0"/>
          </a:p>
          <a:p>
            <a:endParaRPr lang="en-US" i="1" dirty="0" smtClean="0"/>
          </a:p>
        </p:txBody>
      </p:sp>
      <p:sp>
        <p:nvSpPr>
          <p:cNvPr id="3" name="Title 2"/>
          <p:cNvSpPr>
            <a:spLocks noGrp="1"/>
          </p:cNvSpPr>
          <p:nvPr>
            <p:ph type="title"/>
          </p:nvPr>
        </p:nvSpPr>
        <p:spPr/>
        <p:txBody>
          <a:bodyPr/>
          <a:lstStyle/>
          <a:p>
            <a:r>
              <a:rPr lang="en-US" dirty="0" smtClean="0"/>
              <a:t>Example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83531351"/>
              </p:ext>
            </p:extLst>
          </p:nvPr>
        </p:nvGraphicFramePr>
        <p:xfrm>
          <a:off x="838200" y="5562600"/>
          <a:ext cx="1600200" cy="601910"/>
        </p:xfrm>
        <a:graphic>
          <a:graphicData uri="http://schemas.openxmlformats.org/presentationml/2006/ole">
            <mc:AlternateContent xmlns:mc="http://schemas.openxmlformats.org/markup-compatibility/2006">
              <mc:Choice xmlns:v="urn:schemas-microsoft-com:vml" Requires="v">
                <p:oleObj spid="_x0000_s2063" name="Equation" r:id="rId3" imgW="1040948" imgH="393529" progId="Equation.DSMT4">
                  <p:embed/>
                </p:oleObj>
              </mc:Choice>
              <mc:Fallback>
                <p:oleObj name="Equation" r:id="rId3" imgW="1040948"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562600"/>
                        <a:ext cx="1600200" cy="601910"/>
                      </a:xfrm>
                      <a:prstGeom prst="rect">
                        <a:avLst/>
                      </a:prstGeom>
                      <a:noFill/>
                    </p:spPr>
                  </p:pic>
                </p:oleObj>
              </mc:Fallback>
            </mc:AlternateContent>
          </a:graphicData>
        </a:graphic>
      </p:graphicFrame>
      <p:sp>
        <p:nvSpPr>
          <p:cNvPr id="6" name="TextBox 5"/>
          <p:cNvSpPr txBox="1"/>
          <p:nvPr/>
        </p:nvSpPr>
        <p:spPr>
          <a:xfrm>
            <a:off x="2362200" y="6096000"/>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(24.3)</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5463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440365"/>
          </a:xfrm>
        </p:spPr>
        <p:txBody>
          <a:bodyPr/>
          <a:lstStyle/>
          <a:p>
            <a:r>
              <a:rPr lang="en-US" i="1" dirty="0"/>
              <a:t>What if the target multiple is 2.5</a:t>
            </a:r>
            <a:r>
              <a:rPr lang="en-US" i="1" dirty="0" smtClean="0"/>
              <a:t>?</a:t>
            </a:r>
            <a:endParaRPr lang="en-US" dirty="0"/>
          </a:p>
          <a:p>
            <a:endParaRPr lang="en-US" dirty="0" smtClean="0"/>
          </a:p>
          <a:p>
            <a:endParaRPr lang="en-US" dirty="0"/>
          </a:p>
          <a:p>
            <a:pPr marL="0" indent="0">
              <a:buNone/>
            </a:pPr>
            <a:endParaRPr lang="en-US" dirty="0"/>
          </a:p>
          <a:p>
            <a:pPr marL="0" indent="0">
              <a:buNone/>
            </a:pPr>
            <a:endParaRPr lang="en-US" dirty="0" smtClean="0"/>
          </a:p>
          <a:p>
            <a:r>
              <a:rPr lang="en-US" dirty="0" smtClean="0"/>
              <a:t>Figure </a:t>
            </a:r>
            <a:r>
              <a:rPr lang="en-US" dirty="0"/>
              <a:t>24-4 shows the portfolio after rebalancing.</a:t>
            </a:r>
          </a:p>
          <a:p>
            <a:endParaRPr lang="en-US" dirty="0"/>
          </a:p>
        </p:txBody>
      </p:sp>
      <p:pic>
        <p:nvPicPr>
          <p:cNvPr id="3074" name="Picture 2" descr="page 709-2"/>
          <p:cNvPicPr>
            <a:picLocks noChangeAspect="1" noChangeArrowheads="1"/>
          </p:cNvPicPr>
          <p:nvPr/>
        </p:nvPicPr>
        <p:blipFill>
          <a:blip r:embed="rId3">
            <a:extLst>
              <a:ext uri="{28A0092B-C50C-407E-A947-70E740481C1C}">
                <a14:useLocalDpi xmlns:a14="http://schemas.microsoft.com/office/drawing/2010/main" val="0"/>
              </a:ext>
            </a:extLst>
          </a:blip>
          <a:srcRect t="15787"/>
          <a:stretch>
            <a:fillRect/>
          </a:stretch>
        </p:blipFill>
        <p:spPr bwMode="auto">
          <a:xfrm>
            <a:off x="1899909" y="3443287"/>
            <a:ext cx="4981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1600" y="5562600"/>
            <a:ext cx="6553200" cy="409575"/>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24.4 Components</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of an Insured Portfolio </a:t>
            </a:r>
            <a:r>
              <a:rPr lang="en-US" sz="2400" dirty="0" smtClean="0">
                <a:solidFill>
                  <a:schemeClr val="accent1"/>
                </a:solidFill>
                <a:latin typeface="Perpetua" pitchFamily="18" charset="0"/>
                <a:ea typeface="+mj-ea"/>
                <a:cs typeface="+mj-cs"/>
              </a:rPr>
              <a:t>Rebalanced after a Market Rise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1632943"/>
              </p:ext>
            </p:extLst>
          </p:nvPr>
        </p:nvGraphicFramePr>
        <p:xfrm>
          <a:off x="1447800" y="1219200"/>
          <a:ext cx="1798638" cy="609600"/>
        </p:xfrm>
        <a:graphic>
          <a:graphicData uri="http://schemas.openxmlformats.org/presentationml/2006/ole">
            <mc:AlternateContent xmlns:mc="http://schemas.openxmlformats.org/markup-compatibility/2006">
              <mc:Choice xmlns:v="urn:schemas-microsoft-com:vml" Requires="v">
                <p:oleObj spid="_x0000_s3084" name="Equation" r:id="rId4" imgW="1155700" imgH="393700" progId="Equation.DSMT4">
                  <p:embed/>
                </p:oleObj>
              </mc:Choice>
              <mc:Fallback>
                <p:oleObj name="Equation" r:id="rId4" imgW="1155700" imgH="3937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19200"/>
                        <a:ext cx="1798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91910" y="1805152"/>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(24.4)</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68577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457200"/>
                <a:ext cx="8305800" cy="5943600"/>
              </a:xfrm>
            </p:spPr>
            <p:txBody>
              <a:bodyPr>
                <a:normAutofit/>
              </a:bodyPr>
              <a:lstStyle/>
              <a:p>
                <a:r>
                  <a:rPr lang="en-US" dirty="0" smtClean="0"/>
                  <a:t>If the market declined by 16</a:t>
                </a:r>
                <a14:m>
                  <m:oMath xmlns:m="http://schemas.openxmlformats.org/officeDocument/2006/math">
                    <m:f>
                      <m:fPr>
                        <m:ctrlPr>
                          <a:rPr lang="en-US" i="1" smtClean="0">
                            <a:latin typeface="Cambria Math"/>
                          </a:rPr>
                        </m:ctrlPr>
                      </m:fPr>
                      <m:num>
                        <m:r>
                          <a:rPr lang="en-US" b="0" i="1" smtClean="0">
                            <a:latin typeface="Cambria Math"/>
                          </a:rPr>
                          <m:t>2</m:t>
                        </m:r>
                      </m:num>
                      <m:den>
                        <m:r>
                          <a:rPr lang="en-US" b="0" i="1" smtClean="0">
                            <a:latin typeface="Cambria Math"/>
                          </a:rPr>
                          <m:t>3</m:t>
                        </m:r>
                      </m:den>
                    </m:f>
                  </m:oMath>
                </a14:m>
                <a:r>
                  <a:rPr lang="en-US" dirty="0" smtClean="0"/>
                  <a:t>% back to its original level at the beginning of this example, </a:t>
                </a:r>
                <a:r>
                  <a:rPr lang="en-US" i="1" dirty="0" smtClean="0"/>
                  <a:t>what would be the value of risky assets?</a:t>
                </a:r>
              </a:p>
              <a:p>
                <a:r>
                  <a:rPr lang="en-US" dirty="0" smtClean="0"/>
                  <a:t>$625 ($750 x 0.8333)</a:t>
                </a:r>
              </a:p>
              <a:p>
                <a:r>
                  <a:rPr lang="en-US" dirty="0" smtClean="0"/>
                  <a:t>At this new level, the multiple would be</a:t>
                </a:r>
              </a:p>
              <a:p>
                <a:pPr marL="0" indent="0">
                  <a:buNone/>
                </a:pPr>
                <a:endParaRPr lang="en-US" dirty="0" smtClean="0"/>
              </a:p>
              <a:p>
                <a:pPr marL="0" indent="0">
                  <a:buNone/>
                </a:pPr>
                <a:endParaRPr lang="en-US" dirty="0" smtClean="0"/>
              </a:p>
              <a:p>
                <a:r>
                  <a:rPr lang="en-US" dirty="0" smtClean="0"/>
                  <a:t>Since the target multiple of 2.5 &lt; actual multiple of 3.56, the portfolio manager must sell some of the risky assets and put into risk-free assets.</a:t>
                </a:r>
              </a:p>
              <a:p>
                <a:r>
                  <a:rPr lang="en-US" i="1" dirty="0" smtClean="0"/>
                  <a:t>What has the total value of the portfolio fallen to? </a:t>
                </a:r>
                <a:r>
                  <a:rPr lang="en-US" dirty="0" smtClean="0"/>
                  <a:t>$975 = $625 + $350</a:t>
                </a:r>
                <a:endParaRPr lang="en-US" i="1" dirty="0" smtClean="0"/>
              </a:p>
              <a:p>
                <a:r>
                  <a:rPr lang="en-US" i="1" dirty="0" smtClean="0"/>
                  <a:t>What has the value of the cushion fallen to? </a:t>
                </a:r>
                <a:r>
                  <a:rPr lang="en-US" dirty="0" smtClean="0"/>
                  <a:t>$175 = $975 - $800</a:t>
                </a:r>
                <a:endParaRPr lang="en-US" i="1" dirty="0" smtClean="0"/>
              </a:p>
              <a:p>
                <a:r>
                  <a:rPr lang="en-US" dirty="0"/>
                  <a:t>In order to have a multiple of 2.5 the risky assets have to be reduced </a:t>
                </a:r>
                <a:r>
                  <a:rPr lang="en-US" dirty="0" smtClean="0"/>
                  <a:t>to</a:t>
                </a:r>
              </a:p>
              <a:p>
                <a:endParaRPr lang="en-US" dirty="0"/>
              </a:p>
              <a:p>
                <a:endParaRPr lang="en-US" dirty="0" smtClean="0"/>
              </a:p>
              <a:p>
                <a:r>
                  <a:rPr lang="en-US" dirty="0" smtClean="0"/>
                  <a:t>Hence $187.50 of the risky assets must be sold and invested into the risk-free assets.</a:t>
                </a: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457200"/>
                <a:ext cx="8305800" cy="5943600"/>
              </a:xfrm>
              <a:blipFill rotWithShape="1">
                <a:blip r:embed="rId3"/>
                <a:stretch>
                  <a:fillRect l="-147" t="-821" r="-220"/>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20286950"/>
              </p:ext>
            </p:extLst>
          </p:nvPr>
        </p:nvGraphicFramePr>
        <p:xfrm>
          <a:off x="1752600" y="2157248"/>
          <a:ext cx="1665249" cy="533400"/>
        </p:xfrm>
        <a:graphic>
          <a:graphicData uri="http://schemas.openxmlformats.org/presentationml/2006/ole">
            <mc:AlternateContent xmlns:mc="http://schemas.openxmlformats.org/markup-compatibility/2006">
              <mc:Choice xmlns:v="urn:schemas-microsoft-com:vml" Requires="v">
                <p:oleObj spid="_x0000_s4117" name="Equation" r:id="rId4" imgW="1218671" imgH="393529" progId="Equation.DSMT4">
                  <p:embed/>
                </p:oleObj>
              </mc:Choice>
              <mc:Fallback>
                <p:oleObj name="Equation" r:id="rId4" imgW="1218671"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157248"/>
                        <a:ext cx="1665249" cy="533400"/>
                      </a:xfrm>
                      <a:prstGeom prst="rect">
                        <a:avLst/>
                      </a:prstGeom>
                      <a:noFill/>
                    </p:spPr>
                  </p:pic>
                </p:oleObj>
              </mc:Fallback>
            </mc:AlternateContent>
          </a:graphicData>
        </a:graphic>
      </p:graphicFrame>
      <p:sp>
        <p:nvSpPr>
          <p:cNvPr id="7" name="TextBox 6"/>
          <p:cNvSpPr txBox="1"/>
          <p:nvPr/>
        </p:nvSpPr>
        <p:spPr>
          <a:xfrm>
            <a:off x="6934200" y="2157248"/>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(24.5)</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886372941"/>
              </p:ext>
            </p:extLst>
          </p:nvPr>
        </p:nvGraphicFramePr>
        <p:xfrm>
          <a:off x="1752600" y="4876800"/>
          <a:ext cx="3941757" cy="473622"/>
        </p:xfrm>
        <a:graphic>
          <a:graphicData uri="http://schemas.openxmlformats.org/presentationml/2006/ole">
            <mc:AlternateContent xmlns:mc="http://schemas.openxmlformats.org/markup-compatibility/2006">
              <mc:Choice xmlns:v="urn:schemas-microsoft-com:vml" Requires="v">
                <p:oleObj spid="_x0000_s4118" name="Equation" r:id="rId6" imgW="2412720" imgH="393480" progId="Equation.DSMT4">
                  <p:embed/>
                </p:oleObj>
              </mc:Choice>
              <mc:Fallback>
                <p:oleObj name="Equation" r:id="rId6" imgW="2412720" imgH="393480" progId="Equation.DSMT4">
                  <p:embed/>
                  <p:pic>
                    <p:nvPicPr>
                      <p:cNvPr id="0" name="Object 5"/>
                      <p:cNvPicPr>
                        <a:picLocks noChangeAspect="1" noChangeArrowheads="1"/>
                      </p:cNvPicPr>
                      <p:nvPr/>
                    </p:nvPicPr>
                    <p:blipFill>
                      <a:blip r:embed="rId7"/>
                      <a:srcRect/>
                      <a:stretch>
                        <a:fillRect/>
                      </a:stretch>
                    </p:blipFill>
                    <p:spPr bwMode="auto">
                      <a:xfrm>
                        <a:off x="1752600" y="4876800"/>
                        <a:ext cx="3941757" cy="473622"/>
                      </a:xfrm>
                      <a:prstGeom prst="rect">
                        <a:avLst/>
                      </a:prstGeom>
                      <a:noFill/>
                    </p:spPr>
                  </p:pic>
                </p:oleObj>
              </mc:Fallback>
            </mc:AlternateContent>
          </a:graphicData>
        </a:graphic>
      </p:graphicFrame>
      <p:sp>
        <p:nvSpPr>
          <p:cNvPr id="12" name="TextBox 11"/>
          <p:cNvSpPr txBox="1"/>
          <p:nvPr/>
        </p:nvSpPr>
        <p:spPr>
          <a:xfrm>
            <a:off x="7041931" y="4876800"/>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(24.6)</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390395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90775"/>
            <a:ext cx="8305800" cy="4010025"/>
          </a:xfrm>
        </p:spPr>
        <p:txBody>
          <a:bodyPr>
            <a:normAutofit/>
          </a:bodyPr>
          <a:lstStyle/>
          <a:p>
            <a:r>
              <a:rPr lang="en-US" dirty="0" smtClean="0"/>
              <a:t>Above figure shows the position of the insured portfolio after the rebalancing.</a:t>
            </a:r>
          </a:p>
          <a:p>
            <a:r>
              <a:rPr lang="en-US" dirty="0" smtClean="0"/>
              <a:t>This example shows “run with your winners and cut your losses”.</a:t>
            </a:r>
          </a:p>
          <a:p>
            <a:r>
              <a:rPr lang="en-US" i="1" dirty="0"/>
              <a:t>Underlying this discussion are the assumptions that the rise and fall of the market takes place over a time interval long enough for the portfolio manager </a:t>
            </a:r>
            <a:r>
              <a:rPr lang="en-US" dirty="0"/>
              <a:t>to </a:t>
            </a:r>
            <a:r>
              <a:rPr lang="en-US" i="1" dirty="0"/>
              <a:t>rebalance the position, and that the market has sufficient liquidity to absorb the </a:t>
            </a:r>
            <a:r>
              <a:rPr lang="en-US" i="1" dirty="0" smtClean="0"/>
              <a:t>value </a:t>
            </a:r>
            <a:r>
              <a:rPr lang="en-US" i="1" dirty="0"/>
              <a:t>of the risky assets. </a:t>
            </a:r>
            <a:endParaRPr lang="en-US" i="1" dirty="0" smtClean="0"/>
          </a:p>
          <a:p>
            <a:r>
              <a:rPr lang="en-US" b="1" dirty="0" smtClean="0"/>
              <a:t>Constant-proportion portfolio</a:t>
            </a:r>
            <a:r>
              <a:rPr lang="en-US" dirty="0" smtClean="0"/>
              <a:t> insurance </a:t>
            </a:r>
            <a:r>
              <a:rPr lang="en-US" b="1" dirty="0" smtClean="0"/>
              <a:t>(CPPI) </a:t>
            </a:r>
            <a:r>
              <a:rPr lang="en-US" dirty="0" smtClean="0"/>
              <a:t>involves </a:t>
            </a:r>
            <a:r>
              <a:rPr lang="en-US" dirty="0"/>
              <a:t>holding the risk-free asset in an amount equal to the level of protection desired (floor), plus holding the remainder of the portfolio in a risky asset</a:t>
            </a:r>
            <a:r>
              <a:rPr lang="en-US" dirty="0" smtClean="0"/>
              <a:t>.</a:t>
            </a:r>
          </a:p>
          <a:p>
            <a:r>
              <a:rPr lang="en-US" dirty="0"/>
              <a:t>The multiple of the risky asset to the cushion is then held in a constant proportion.</a:t>
            </a:r>
          </a:p>
          <a:p>
            <a:endParaRPr lang="en-US" b="1" dirty="0" smtClean="0"/>
          </a:p>
        </p:txBody>
      </p:sp>
      <p:pic>
        <p:nvPicPr>
          <p:cNvPr id="4" name="Picture 4" descr="page 710"/>
          <p:cNvPicPr>
            <a:picLocks noChangeAspect="1" noChangeArrowheads="1"/>
          </p:cNvPicPr>
          <p:nvPr/>
        </p:nvPicPr>
        <p:blipFill>
          <a:blip r:embed="rId2">
            <a:extLst>
              <a:ext uri="{28A0092B-C50C-407E-A947-70E740481C1C}">
                <a14:useLocalDpi xmlns:a14="http://schemas.microsoft.com/office/drawing/2010/main" val="0"/>
              </a:ext>
            </a:extLst>
          </a:blip>
          <a:srcRect t="17851"/>
          <a:stretch>
            <a:fillRect/>
          </a:stretch>
        </p:blipFill>
        <p:spPr bwMode="auto">
          <a:xfrm>
            <a:off x="1905000" y="381000"/>
            <a:ext cx="51530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19200" y="1981200"/>
            <a:ext cx="6553200" cy="409575"/>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24.5 Components</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of an Insured Portfolio </a:t>
            </a:r>
            <a:r>
              <a:rPr lang="en-US" sz="2400" dirty="0" smtClean="0">
                <a:solidFill>
                  <a:schemeClr val="accent1"/>
                </a:solidFill>
                <a:latin typeface="Perpetua" pitchFamily="18" charset="0"/>
                <a:ea typeface="+mj-ea"/>
                <a:cs typeface="+mj-cs"/>
              </a:rPr>
              <a:t>Rebalanced after a Market Fall</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3721559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429000"/>
            <a:ext cx="8305800" cy="2057400"/>
          </a:xfrm>
        </p:spPr>
        <p:txBody>
          <a:bodyPr/>
          <a:lstStyle/>
          <a:p>
            <a:r>
              <a:rPr lang="en-US" dirty="0"/>
              <a:t>A </a:t>
            </a:r>
            <a:r>
              <a:rPr lang="en-US" b="1" dirty="0"/>
              <a:t>stop-loss order</a:t>
            </a:r>
            <a:r>
              <a:rPr lang="en-US" dirty="0"/>
              <a:t> is a conditional market order to sell portfolio stock if the value of the stock drops to a given level. </a:t>
            </a:r>
            <a:endParaRPr lang="en-US" dirty="0" smtClean="0"/>
          </a:p>
          <a:p>
            <a:r>
              <a:rPr lang="en-US" dirty="0" smtClean="0"/>
              <a:t>Unfortunately, </a:t>
            </a:r>
            <a:r>
              <a:rPr lang="en-US" b="1" dirty="0" smtClean="0"/>
              <a:t>stop-loss order</a:t>
            </a:r>
            <a:r>
              <a:rPr lang="en-US" dirty="0" smtClean="0"/>
              <a:t> is path </a:t>
            </a:r>
            <a:r>
              <a:rPr lang="en-US" i="1" dirty="0" smtClean="0"/>
              <a:t>dependent.</a:t>
            </a:r>
            <a:endParaRPr lang="en-US" dirty="0" smtClean="0"/>
          </a:p>
          <a:p>
            <a:r>
              <a:rPr lang="en-US" b="1" dirty="0" smtClean="0"/>
              <a:t>Path independent</a:t>
            </a:r>
            <a:r>
              <a:rPr lang="en-US" dirty="0" smtClean="0"/>
              <a:t> is the ideal portfolio insurance where it works regardless of the subsequent movement of the market.</a:t>
            </a:r>
            <a:endParaRPr lang="en-US" b="1" dirty="0"/>
          </a:p>
        </p:txBody>
      </p:sp>
      <p:sp>
        <p:nvSpPr>
          <p:cNvPr id="3" name="Title 2"/>
          <p:cNvSpPr>
            <a:spLocks noGrp="1"/>
          </p:cNvSpPr>
          <p:nvPr>
            <p:ph type="title"/>
          </p:nvPr>
        </p:nvSpPr>
        <p:spPr>
          <a:xfrm>
            <a:off x="457200" y="533400"/>
            <a:ext cx="8229600" cy="639763"/>
          </a:xfrm>
        </p:spPr>
        <p:txBody>
          <a:bodyPr/>
          <a:lstStyle/>
          <a:p>
            <a:pPr algn="ctr"/>
            <a:r>
              <a:rPr lang="en-US" dirty="0" smtClean="0"/>
              <a:t>24.2 Strategies and Implementation of Portfolio Insurance</a:t>
            </a:r>
            <a:endParaRPr lang="en-US" dirty="0"/>
          </a:p>
        </p:txBody>
      </p:sp>
      <p:sp>
        <p:nvSpPr>
          <p:cNvPr id="4" name="TextBox 3"/>
          <p:cNvSpPr txBox="1"/>
          <p:nvPr/>
        </p:nvSpPr>
        <p:spPr>
          <a:xfrm>
            <a:off x="228600" y="2286000"/>
            <a:ext cx="6781800" cy="533400"/>
          </a:xfrm>
          <a:prstGeom prst="rect">
            <a:avLst/>
          </a:prstGeom>
        </p:spPr>
        <p:txBody>
          <a:bodyPr vert="horz" wrap="square" lIns="91440" tIns="45720" rIns="91440" bIns="45720" rtlCol="0" anchor="ctr">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24.2.1 Stop-Loss Orders</a:t>
            </a: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270845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42413"/>
            <a:ext cx="8305800" cy="4068765"/>
          </a:xfrm>
        </p:spPr>
        <p:txBody>
          <a:bodyPr/>
          <a:lstStyle/>
          <a:p>
            <a:r>
              <a:rPr lang="en-US" dirty="0" smtClean="0"/>
              <a:t>Table 24.2 lists the indexes and exchanges on which options are available.</a:t>
            </a:r>
          </a:p>
          <a:p>
            <a:r>
              <a:rPr lang="en-US" i="1" dirty="0" smtClean="0"/>
              <a:t>Put options</a:t>
            </a:r>
            <a:r>
              <a:rPr lang="en-US" dirty="0" smtClean="0"/>
              <a:t> can be purchased and used for creating an insured portfolio.</a:t>
            </a:r>
          </a:p>
          <a:p>
            <a:r>
              <a:rPr lang="en-US" b="1" dirty="0" smtClean="0"/>
              <a:t>Tracking problem</a:t>
            </a:r>
            <a:r>
              <a:rPr lang="en-US" dirty="0" smtClean="0"/>
              <a:t> is the issue that correlation between the market index and the portfolio may not be perfect.</a:t>
            </a:r>
          </a:p>
          <a:p>
            <a:r>
              <a:rPr lang="en-US" dirty="0" smtClean="0"/>
              <a:t>The </a:t>
            </a:r>
            <a:r>
              <a:rPr lang="en-US" b="1" dirty="0" smtClean="0"/>
              <a:t>tracking problem</a:t>
            </a:r>
            <a:r>
              <a:rPr lang="en-US" dirty="0" smtClean="0"/>
              <a:t> is also the reason why a perfect hedge is usually not possible.</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15</a:t>
            </a:fld>
            <a:endParaRPr lang="en-US" dirty="0">
              <a:solidFill>
                <a:schemeClr val="accent6">
                  <a:lumMod val="20000"/>
                  <a:lumOff val="80000"/>
                </a:schemeClr>
              </a:solidFill>
            </a:endParaRPr>
          </a:p>
        </p:txBody>
      </p:sp>
      <p:sp>
        <p:nvSpPr>
          <p:cNvPr id="3" name="Title 2"/>
          <p:cNvSpPr>
            <a:spLocks noGrp="1"/>
          </p:cNvSpPr>
          <p:nvPr>
            <p:ph type="title"/>
          </p:nvPr>
        </p:nvSpPr>
        <p:spPr>
          <a:xfrm>
            <a:off x="464400" y="579437"/>
            <a:ext cx="8229600" cy="639763"/>
          </a:xfrm>
        </p:spPr>
        <p:txBody>
          <a:bodyPr/>
          <a:lstStyle/>
          <a:p>
            <a:pPr algn="ctr"/>
            <a:r>
              <a:rPr lang="en-US" dirty="0" smtClean="0"/>
              <a:t>24.2.2 Portfolio Insurance with Listed Put Options</a:t>
            </a:r>
            <a:endParaRPr lang="en-US" dirty="0"/>
          </a:p>
        </p:txBody>
      </p:sp>
      <p:pic>
        <p:nvPicPr>
          <p:cNvPr id="5123" name="Picture 3" descr="page 712-1"/>
          <p:cNvPicPr>
            <a:picLocks noChangeAspect="1" noChangeArrowheads="1"/>
          </p:cNvPicPr>
          <p:nvPr/>
        </p:nvPicPr>
        <p:blipFill>
          <a:blip r:embed="rId4">
            <a:extLst>
              <a:ext uri="{28A0092B-C50C-407E-A947-70E740481C1C}">
                <a14:useLocalDpi xmlns:a14="http://schemas.microsoft.com/office/drawing/2010/main" val="0"/>
              </a:ext>
            </a:extLst>
          </a:blip>
          <a:srcRect t="11679"/>
          <a:stretch>
            <a:fillRect/>
          </a:stretch>
        </p:blipFill>
        <p:spPr bwMode="auto">
          <a:xfrm>
            <a:off x="2362200" y="3962400"/>
            <a:ext cx="4572000" cy="23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76500" y="3657600"/>
            <a:ext cx="43434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24.2 Listed Options on Market Indexes</a:t>
            </a:r>
          </a:p>
        </p:txBody>
      </p:sp>
    </p:spTree>
    <p:extLst>
      <p:ext uri="{BB962C8B-B14F-4D97-AF65-F5344CB8AC3E}">
        <p14:creationId xmlns:p14="http://schemas.microsoft.com/office/powerpoint/2010/main" val="35804783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5029200"/>
          </a:xfrm>
        </p:spPr>
        <p:txBody>
          <a:bodyPr/>
          <a:lstStyle/>
          <a:p>
            <a:r>
              <a:rPr lang="en-US" dirty="0" smtClean="0"/>
              <a:t>A portfolio manager with a $100 million portfolio purchases 4000 Major Market Index (MMI) options with an exercise price of $250 with the cost of each option at $500. </a:t>
            </a:r>
          </a:p>
          <a:p>
            <a:r>
              <a:rPr lang="en-US" dirty="0"/>
              <a:t>Figure 24.6 depicts the portfolio </a:t>
            </a:r>
            <a:r>
              <a:rPr lang="en-US" dirty="0" smtClean="0"/>
              <a:t>returns for the example and the fluctuations of the market value.</a:t>
            </a:r>
          </a:p>
          <a:p>
            <a:r>
              <a:rPr lang="en-US" dirty="0" smtClean="0"/>
              <a:t>Details of the example is in textbook.</a:t>
            </a:r>
          </a:p>
          <a:p>
            <a:r>
              <a:rPr lang="en-US" dirty="0" smtClean="0"/>
              <a:t>If </a:t>
            </a:r>
            <a:r>
              <a:rPr lang="en-US" dirty="0"/>
              <a:t>the market falls, the drop </a:t>
            </a:r>
            <a:r>
              <a:rPr lang="en-US" dirty="0" smtClean="0"/>
              <a:t>in</a:t>
            </a:r>
          </a:p>
          <a:p>
            <a:pPr marL="0" indent="0">
              <a:buNone/>
            </a:pPr>
            <a:r>
              <a:rPr lang="en-US" dirty="0" smtClean="0"/>
              <a:t> </a:t>
            </a:r>
            <a:r>
              <a:rPr lang="en-US" dirty="0"/>
              <a:t>the value of the portfolio will be </a:t>
            </a:r>
            <a:r>
              <a:rPr lang="en-US" dirty="0" smtClean="0"/>
              <a:t>offset</a:t>
            </a:r>
          </a:p>
          <a:p>
            <a:pPr marL="0" indent="0">
              <a:buNone/>
            </a:pPr>
            <a:r>
              <a:rPr lang="en-US" dirty="0" smtClean="0"/>
              <a:t> </a:t>
            </a:r>
            <a:r>
              <a:rPr lang="en-US" dirty="0"/>
              <a:t>by the gain in value of the put </a:t>
            </a:r>
            <a:r>
              <a:rPr lang="en-US" dirty="0" smtClean="0"/>
              <a:t>option.</a:t>
            </a:r>
          </a:p>
          <a:p>
            <a:r>
              <a:rPr lang="en-US" dirty="0" smtClean="0"/>
              <a:t>On </a:t>
            </a:r>
            <a:r>
              <a:rPr lang="en-US" dirty="0"/>
              <a:t>the other hand, if the </a:t>
            </a:r>
            <a:r>
              <a:rPr lang="en-US" dirty="0" smtClean="0"/>
              <a:t>market</a:t>
            </a:r>
          </a:p>
          <a:p>
            <a:pPr marL="0" indent="0">
              <a:buNone/>
            </a:pPr>
            <a:r>
              <a:rPr lang="en-US" dirty="0" smtClean="0"/>
              <a:t>increases </a:t>
            </a:r>
            <a:r>
              <a:rPr lang="en-US" dirty="0"/>
              <a:t>in value, the </a:t>
            </a:r>
            <a:r>
              <a:rPr lang="en-US" dirty="0" smtClean="0"/>
              <a:t>portfolio will</a:t>
            </a:r>
          </a:p>
          <a:p>
            <a:pPr marL="0" indent="0">
              <a:buNone/>
            </a:pPr>
            <a:r>
              <a:rPr lang="en-US" dirty="0" smtClean="0"/>
              <a:t>increase </a:t>
            </a:r>
            <a:r>
              <a:rPr lang="en-US" dirty="0"/>
              <a:t>in value but the </a:t>
            </a:r>
            <a:r>
              <a:rPr lang="en-US" dirty="0" smtClean="0"/>
              <a:t>premium </a:t>
            </a:r>
          </a:p>
          <a:p>
            <a:pPr marL="0" indent="0">
              <a:buNone/>
            </a:pPr>
            <a:r>
              <a:rPr lang="en-US" dirty="0" smtClean="0"/>
              <a:t>paid </a:t>
            </a:r>
            <a:r>
              <a:rPr lang="en-US" dirty="0"/>
              <a:t>for the put option </a:t>
            </a:r>
            <a:r>
              <a:rPr lang="en-US" dirty="0" smtClean="0"/>
              <a:t>will be </a:t>
            </a:r>
            <a:r>
              <a:rPr lang="en-US" dirty="0"/>
              <a:t>lost. </a:t>
            </a:r>
            <a:endParaRPr lang="en-US" dirty="0" smtClean="0"/>
          </a:p>
        </p:txBody>
      </p:sp>
      <p:sp>
        <p:nvSpPr>
          <p:cNvPr id="3" name="Title 2"/>
          <p:cNvSpPr>
            <a:spLocks noGrp="1"/>
          </p:cNvSpPr>
          <p:nvPr>
            <p:ph type="title"/>
          </p:nvPr>
        </p:nvSpPr>
        <p:spPr/>
        <p:txBody>
          <a:bodyPr/>
          <a:lstStyle/>
          <a:p>
            <a:r>
              <a:rPr lang="en-US" dirty="0" smtClean="0"/>
              <a:t>Example</a:t>
            </a:r>
            <a:endParaRPr lang="en-US" dirty="0"/>
          </a:p>
        </p:txBody>
      </p:sp>
      <p:pic>
        <p:nvPicPr>
          <p:cNvPr id="4" name="Picture 2" descr="page 712"/>
          <p:cNvPicPr>
            <a:picLocks noChangeAspect="1" noChangeArrowheads="1"/>
          </p:cNvPicPr>
          <p:nvPr/>
        </p:nvPicPr>
        <p:blipFill>
          <a:blip r:embed="rId2">
            <a:extLst>
              <a:ext uri="{28A0092B-C50C-407E-A947-70E740481C1C}">
                <a14:useLocalDpi xmlns:a14="http://schemas.microsoft.com/office/drawing/2010/main" val="0"/>
              </a:ext>
            </a:extLst>
          </a:blip>
          <a:srcRect t="8009"/>
          <a:stretch>
            <a:fillRect/>
          </a:stretch>
        </p:blipFill>
        <p:spPr bwMode="auto">
          <a:xfrm>
            <a:off x="4572000" y="3505199"/>
            <a:ext cx="35528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0" y="3159760"/>
            <a:ext cx="50673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24.6</a:t>
            </a:r>
            <a:r>
              <a:rPr kumimoji="0" lang="en-US" sz="1600" b="0" i="0" u="none" strike="noStrike" kern="1200" cap="none" spc="0" normalizeH="0" noProof="0" dirty="0" smtClean="0">
                <a:ln>
                  <a:noFill/>
                </a:ln>
                <a:solidFill>
                  <a:schemeClr val="accent1"/>
                </a:solidFill>
                <a:effectLst/>
                <a:uLnTx/>
                <a:uFillTx/>
                <a:latin typeface="Perpetua" pitchFamily="18" charset="0"/>
                <a:ea typeface="+mj-ea"/>
                <a:cs typeface="+mj-cs"/>
              </a:rPr>
              <a:t> Gains and Losses of Insured and Uninsured Portfolios</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251791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943600"/>
          </a:xfrm>
        </p:spPr>
        <p:txBody>
          <a:bodyPr>
            <a:normAutofit/>
          </a:bodyPr>
          <a:lstStyle/>
          <a:p>
            <a:r>
              <a:rPr lang="en-US" dirty="0"/>
              <a:t>The price change of the market index and the value of the portfolio, as well as the movement of the price of the option on the index, are all related. </a:t>
            </a:r>
            <a:endParaRPr lang="en-US" dirty="0" smtClean="0"/>
          </a:p>
          <a:p>
            <a:r>
              <a:rPr lang="en-US" dirty="0" smtClean="0"/>
              <a:t>The </a:t>
            </a:r>
            <a:r>
              <a:rPr lang="en-US" dirty="0"/>
              <a:t>success of a portfolio-insurance strategy depends on correct determination of the </a:t>
            </a:r>
            <a:r>
              <a:rPr lang="en-US" i="1" dirty="0"/>
              <a:t>hedge ratio</a:t>
            </a:r>
            <a:r>
              <a:rPr lang="en-US" dirty="0"/>
              <a:t>. </a:t>
            </a:r>
            <a:endParaRPr lang="en-US" dirty="0" smtClean="0"/>
          </a:p>
          <a:p>
            <a:r>
              <a:rPr lang="en-US" dirty="0" smtClean="0"/>
              <a:t>The </a:t>
            </a:r>
            <a:r>
              <a:rPr lang="en-US" i="1" dirty="0"/>
              <a:t>hedge ratio </a:t>
            </a:r>
            <a:r>
              <a:rPr lang="en-US" dirty="0"/>
              <a:t>is the ratio of the value of the portfolio to the value of the options contracts used to hedge the portfolio</a:t>
            </a:r>
            <a:r>
              <a:rPr lang="en-US" dirty="0" smtClean="0"/>
              <a:t>:</a:t>
            </a:r>
          </a:p>
          <a:p>
            <a:endParaRPr lang="en-US" dirty="0"/>
          </a:p>
          <a:p>
            <a:pPr marL="0" indent="0">
              <a:buNone/>
            </a:pPr>
            <a:endParaRPr lang="en-US" dirty="0"/>
          </a:p>
          <a:p>
            <a:pPr marL="0" indent="0">
              <a:buNone/>
            </a:pPr>
            <a:endParaRPr lang="en-US" dirty="0" smtClean="0"/>
          </a:p>
          <a:p>
            <a:pPr marL="0" indent="0">
              <a:buNone/>
            </a:pPr>
            <a:endParaRPr lang="en-US" dirty="0"/>
          </a:p>
          <a:p>
            <a:r>
              <a:rPr lang="en-US" dirty="0"/>
              <a:t>In discussing the use of put options for portfolio insurance, two characteristics were assumed about the nature of the options used.</a:t>
            </a:r>
          </a:p>
          <a:p>
            <a:pPr marL="968375" lvl="1" indent="-457200">
              <a:buFont typeface="+mj-lt"/>
              <a:buAutoNum type="arabicPeriod"/>
            </a:pPr>
            <a:r>
              <a:rPr lang="en-US" dirty="0"/>
              <a:t>They are available with long maturities or with maturities that match the portfolio manager’s investment horizon.</a:t>
            </a:r>
          </a:p>
          <a:p>
            <a:pPr marL="968375" lvl="1" indent="-457200">
              <a:buFont typeface="+mj-lt"/>
              <a:buAutoNum type="arabicPeriod"/>
            </a:pPr>
            <a:r>
              <a:rPr lang="en-US" dirty="0"/>
              <a:t>They are exercisable only at maturity — that is, they are European-type options</a:t>
            </a:r>
            <a:r>
              <a:rPr lang="en-US" dirty="0" smtClean="0"/>
              <a:t>.</a:t>
            </a:r>
            <a:endParaRPr lang="en-US"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64034571"/>
              </p:ext>
            </p:extLst>
          </p:nvPr>
        </p:nvGraphicFramePr>
        <p:xfrm>
          <a:off x="1524000" y="3048000"/>
          <a:ext cx="5666509" cy="609600"/>
        </p:xfrm>
        <a:graphic>
          <a:graphicData uri="http://schemas.openxmlformats.org/presentationml/2006/ole">
            <mc:AlternateContent xmlns:mc="http://schemas.openxmlformats.org/markup-compatibility/2006">
              <mc:Choice xmlns:v="urn:schemas-microsoft-com:vml" Requires="v">
                <p:oleObj spid="_x0000_s6154" name="Equation" r:id="rId3" imgW="3898900" imgH="419100" progId="Equation.DSMT4">
                  <p:embed/>
                </p:oleObj>
              </mc:Choice>
              <mc:Fallback>
                <p:oleObj name="Equation" r:id="rId3" imgW="3898900" imgH="419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0"/>
                        <a:ext cx="5666509" cy="609600"/>
                      </a:xfrm>
                      <a:prstGeom prst="rect">
                        <a:avLst/>
                      </a:prstGeom>
                      <a:noFill/>
                    </p:spPr>
                  </p:pic>
                </p:oleObj>
              </mc:Fallback>
            </mc:AlternateContent>
          </a:graphicData>
        </a:graphic>
      </p:graphicFrame>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41165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62200"/>
            <a:ext cx="8305800" cy="2590800"/>
          </a:xfrm>
        </p:spPr>
        <p:txBody>
          <a:bodyPr/>
          <a:lstStyle/>
          <a:p>
            <a:r>
              <a:rPr lang="en-US" dirty="0" smtClean="0"/>
              <a:t>A </a:t>
            </a:r>
            <a:r>
              <a:rPr lang="en-US" i="1" dirty="0" smtClean="0"/>
              <a:t>synthetic </a:t>
            </a:r>
            <a:r>
              <a:rPr lang="en-US" i="1" dirty="0"/>
              <a:t>call-option strategy</a:t>
            </a:r>
            <a:r>
              <a:rPr lang="en-US" dirty="0"/>
              <a:t>; it involves increasing the investment in stock by borrowing when the value of stocks is increasing, and selling stock and paying off borrowing or investing in the risk-free asset when market values are falling</a:t>
            </a:r>
            <a:r>
              <a:rPr lang="en-US" dirty="0" smtClean="0"/>
              <a:t>.</a:t>
            </a:r>
          </a:p>
          <a:p>
            <a:r>
              <a:rPr lang="en-US" dirty="0"/>
              <a:t>The key variable in this strategy is the </a:t>
            </a:r>
            <a:r>
              <a:rPr lang="en-US" i="1" dirty="0"/>
              <a:t>delta value</a:t>
            </a:r>
            <a:r>
              <a:rPr lang="en-US" dirty="0"/>
              <a:t>, which measures the change in the price of a call option with respect to the change in the value of the portfolio of risky </a:t>
            </a:r>
            <a:r>
              <a:rPr lang="en-US" dirty="0" smtClean="0"/>
              <a:t>stocks.</a:t>
            </a:r>
            <a:endParaRPr lang="en-US" dirty="0"/>
          </a:p>
        </p:txBody>
      </p:sp>
      <p:sp>
        <p:nvSpPr>
          <p:cNvPr id="3" name="Title 2"/>
          <p:cNvSpPr>
            <a:spLocks noGrp="1"/>
          </p:cNvSpPr>
          <p:nvPr>
            <p:ph type="title"/>
          </p:nvPr>
        </p:nvSpPr>
        <p:spPr>
          <a:xfrm>
            <a:off x="464400" y="609600"/>
            <a:ext cx="8229600" cy="639763"/>
          </a:xfrm>
        </p:spPr>
        <p:txBody>
          <a:bodyPr/>
          <a:lstStyle/>
          <a:p>
            <a:pPr algn="ctr"/>
            <a:r>
              <a:rPr lang="en-US" dirty="0" smtClean="0"/>
              <a:t>24.2.3 Portfolio Insurance with Synthetic Options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547974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2971799"/>
          </a:xfrm>
        </p:spPr>
        <p:txBody>
          <a:bodyPr>
            <a:normAutofit/>
          </a:bodyPr>
          <a:lstStyle/>
          <a:p>
            <a:r>
              <a:rPr lang="en-US" dirty="0" smtClean="0"/>
              <a:t>Figure 24.7 shows the logic behind a call-replicating strategy, </a:t>
            </a:r>
            <a:r>
              <a:rPr lang="en-US" dirty="0"/>
              <a:t>, when the exercise price of the option and current share price are $100.</a:t>
            </a:r>
            <a:endParaRPr lang="en-US" dirty="0" smtClean="0"/>
          </a:p>
          <a:p>
            <a:r>
              <a:rPr lang="en-US" dirty="0"/>
              <a:t>The amount of borrowing needed to replicate the portfolio is represented by the dotted line </a:t>
            </a:r>
            <a:r>
              <a:rPr lang="en-US" dirty="0" smtClean="0"/>
              <a:t>BB’.</a:t>
            </a:r>
          </a:p>
          <a:p>
            <a:r>
              <a:rPr lang="en-US" dirty="0" smtClean="0"/>
              <a:t>The </a:t>
            </a:r>
            <a:r>
              <a:rPr lang="en-US" dirty="0"/>
              <a:t>intercept of </a:t>
            </a:r>
            <a:r>
              <a:rPr lang="en-US" i="1" dirty="0"/>
              <a:t> </a:t>
            </a:r>
            <a:r>
              <a:rPr lang="en-US" i="1" dirty="0" smtClean="0"/>
              <a:t>BB’ </a:t>
            </a:r>
            <a:r>
              <a:rPr lang="en-US" dirty="0" smtClean="0"/>
              <a:t>and </a:t>
            </a:r>
            <a:r>
              <a:rPr lang="en-US" dirty="0"/>
              <a:t>the stock-price axis represents the amount of borrowing and the line segment </a:t>
            </a:r>
            <a:r>
              <a:rPr lang="en-US" i="1" dirty="0"/>
              <a:t>EF </a:t>
            </a:r>
            <a:r>
              <a:rPr lang="en-US" dirty="0"/>
              <a:t>represents the amount of paying off borrowing or holding a risk-free asset.</a:t>
            </a:r>
          </a:p>
        </p:txBody>
      </p:sp>
      <p:pic>
        <p:nvPicPr>
          <p:cNvPr id="4" name="Picture 2" descr="page 715"/>
          <p:cNvPicPr>
            <a:picLocks noChangeAspect="1" noChangeArrowheads="1"/>
          </p:cNvPicPr>
          <p:nvPr/>
        </p:nvPicPr>
        <p:blipFill>
          <a:blip r:embed="rId2">
            <a:extLst>
              <a:ext uri="{28A0092B-C50C-407E-A947-70E740481C1C}">
                <a14:useLocalDpi xmlns:a14="http://schemas.microsoft.com/office/drawing/2010/main" val="0"/>
              </a:ext>
            </a:extLst>
          </a:blip>
          <a:srcRect t="6702"/>
          <a:stretch>
            <a:fillRect/>
          </a:stretch>
        </p:blipFill>
        <p:spPr bwMode="auto">
          <a:xfrm>
            <a:off x="2659117" y="3352800"/>
            <a:ext cx="351308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82008" y="3007360"/>
            <a:ext cx="50673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24.7 Synthetic Call Option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102382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3886200"/>
          </a:xfrm>
        </p:spPr>
        <p:txBody>
          <a:bodyPr>
            <a:normAutofit/>
          </a:bodyPr>
          <a:lstStyle/>
          <a:p>
            <a:pPr>
              <a:lnSpc>
                <a:spcPct val="150000"/>
              </a:lnSpc>
            </a:pPr>
            <a:r>
              <a:rPr lang="en-US" dirty="0"/>
              <a:t>24.1 BASIC CONCEPTS OF PORTFOLIO INSURANCE</a:t>
            </a:r>
          </a:p>
          <a:p>
            <a:pPr>
              <a:lnSpc>
                <a:spcPct val="150000"/>
              </a:lnSpc>
            </a:pPr>
            <a:r>
              <a:rPr lang="en-US" dirty="0"/>
              <a:t>24.2 STRATEGIES AND IMPLEMENTATION OF PORTFOLIO INSURANCE</a:t>
            </a:r>
          </a:p>
          <a:p>
            <a:pPr>
              <a:lnSpc>
                <a:spcPct val="150000"/>
              </a:lnSpc>
            </a:pPr>
            <a:r>
              <a:rPr lang="en-US" dirty="0"/>
              <a:t>24.2.1 Stop-Loss Orders</a:t>
            </a:r>
          </a:p>
          <a:p>
            <a:pPr>
              <a:lnSpc>
                <a:spcPct val="150000"/>
              </a:lnSpc>
            </a:pPr>
            <a:r>
              <a:rPr lang="en-US" dirty="0"/>
              <a:t>24.2.2 Portfolio Insurance with Listed Put Options</a:t>
            </a:r>
          </a:p>
          <a:p>
            <a:pPr>
              <a:lnSpc>
                <a:spcPct val="150000"/>
              </a:lnSpc>
            </a:pPr>
            <a:r>
              <a:rPr lang="en-US" dirty="0"/>
              <a:t>24.2.3 Portfolio Insurance with Synthetic Options</a:t>
            </a:r>
          </a:p>
          <a:p>
            <a:pPr>
              <a:lnSpc>
                <a:spcPct val="150000"/>
              </a:lnSpc>
            </a:pPr>
            <a:r>
              <a:rPr lang="en-US" dirty="0"/>
              <a:t>24.2.4 Portfolio Insurance with Dynamic </a:t>
            </a:r>
            <a:r>
              <a:rPr lang="en-US" dirty="0" smtClean="0"/>
              <a:t>Hedging</a:t>
            </a:r>
            <a:endParaRPr lang="en-US" dirty="0"/>
          </a:p>
        </p:txBody>
      </p:sp>
      <p:sp>
        <p:nvSpPr>
          <p:cNvPr id="4" name="Title 3"/>
          <p:cNvSpPr>
            <a:spLocks noGrp="1"/>
          </p:cNvSpPr>
          <p:nvPr>
            <p:ph type="title"/>
          </p:nvPr>
        </p:nvSpPr>
        <p:spPr>
          <a:xfrm>
            <a:off x="464400" y="381000"/>
            <a:ext cx="8229600" cy="639763"/>
          </a:xfrm>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511A69E-422D-463E-8342-05325BED6DE2}"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0638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5638800"/>
          </a:xfrm>
        </p:spPr>
        <p:txBody>
          <a:bodyPr>
            <a:normAutofit/>
          </a:bodyPr>
          <a:lstStyle/>
          <a:p>
            <a:r>
              <a:rPr lang="en-US" dirty="0"/>
              <a:t>The accuracy of the replicating strategy depends on four considerations. </a:t>
            </a:r>
            <a:endParaRPr lang="en-US" dirty="0" smtClean="0"/>
          </a:p>
          <a:p>
            <a:pPr lvl="1"/>
            <a:r>
              <a:rPr lang="en-US" dirty="0" smtClean="0"/>
              <a:t>First</a:t>
            </a:r>
            <a:r>
              <a:rPr lang="en-US" dirty="0"/>
              <a:t>, since the strategy may involve frequent trading, it is necessary that transaction costs be low</a:t>
            </a:r>
            <a:r>
              <a:rPr lang="en-US" dirty="0" smtClean="0"/>
              <a:t>.</a:t>
            </a:r>
          </a:p>
          <a:p>
            <a:pPr lvl="1"/>
            <a:r>
              <a:rPr lang="en-US" dirty="0" smtClean="0"/>
              <a:t>Second</a:t>
            </a:r>
            <a:r>
              <a:rPr lang="en-US" dirty="0"/>
              <a:t>, it must be possible to borrow whatever amount is required</a:t>
            </a:r>
            <a:r>
              <a:rPr lang="en-US" dirty="0" smtClean="0"/>
              <a:t>.</a:t>
            </a:r>
          </a:p>
          <a:p>
            <a:pPr lvl="1"/>
            <a:r>
              <a:rPr lang="en-US" dirty="0" smtClean="0"/>
              <a:t>Third</a:t>
            </a:r>
            <a:r>
              <a:rPr lang="en-US" dirty="0"/>
              <a:t>, trading in the stock may not provide continuous prices; there may be jumps or gaps. In this case, the strategy will not be able to exactly replicate the price movement of a traded call. </a:t>
            </a:r>
            <a:endParaRPr lang="en-US" dirty="0" smtClean="0"/>
          </a:p>
          <a:p>
            <a:pPr lvl="1"/>
            <a:r>
              <a:rPr lang="en-US" dirty="0" smtClean="0"/>
              <a:t>Fourth</a:t>
            </a:r>
            <a:r>
              <a:rPr lang="en-US" dirty="0"/>
              <a:t>, there may be uncertainty surrounding future interest rates, stock volatility, or dividends. </a:t>
            </a:r>
            <a:endParaRPr lang="en-US" dirty="0" smtClean="0"/>
          </a:p>
          <a:p>
            <a:pPr lvl="1"/>
            <a:r>
              <a:rPr lang="en-US" dirty="0" smtClean="0"/>
              <a:t>This </a:t>
            </a:r>
            <a:r>
              <a:rPr lang="en-US" dirty="0"/>
              <a:t>may affect the price of a traded call with an accompanying change in stock price</a:t>
            </a:r>
            <a:r>
              <a:rPr lang="en-US" dirty="0" smtClean="0"/>
              <a:t>.</a:t>
            </a:r>
          </a:p>
          <a:p>
            <a:pPr lvl="1"/>
            <a:endParaRPr lang="en-US" dirty="0"/>
          </a:p>
          <a:p>
            <a:r>
              <a:rPr lang="en-US" dirty="0"/>
              <a:t>Hence, the value of the replicated option would not change, while the traded option price would change.</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69326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440365"/>
          </a:xfrm>
        </p:spPr>
        <p:txBody>
          <a:bodyPr/>
          <a:lstStyle/>
          <a:p>
            <a:r>
              <a:rPr lang="en-US" dirty="0"/>
              <a:t>Figure 24-8 shows a synthetic put position in which the </a:t>
            </a:r>
            <a:r>
              <a:rPr lang="en-US" dirty="0" smtClean="0"/>
              <a:t>stock and exercise prices are $100. </a:t>
            </a:r>
          </a:p>
          <a:p>
            <a:r>
              <a:rPr lang="en-US" dirty="0"/>
              <a:t>As the stock value increases (decreases), the slope of a line tangent to the put-value curve becomes flatter (steeper) and the number of shares sold short in the synthetic put decreases (increases). </a:t>
            </a:r>
            <a:endParaRPr lang="en-US" dirty="0" smtClean="0"/>
          </a:p>
          <a:p>
            <a:r>
              <a:rPr lang="en-US" dirty="0"/>
              <a:t>The intersection of the value axis gives the lending amount.</a:t>
            </a:r>
          </a:p>
        </p:txBody>
      </p:sp>
      <p:pic>
        <p:nvPicPr>
          <p:cNvPr id="9218" name="Picture 2" descr="page 717"/>
          <p:cNvPicPr>
            <a:picLocks noChangeAspect="1" noChangeArrowheads="1"/>
          </p:cNvPicPr>
          <p:nvPr/>
        </p:nvPicPr>
        <p:blipFill>
          <a:blip r:embed="rId2">
            <a:extLst>
              <a:ext uri="{28A0092B-C50C-407E-A947-70E740481C1C}">
                <a14:useLocalDpi xmlns:a14="http://schemas.microsoft.com/office/drawing/2010/main" val="0"/>
              </a:ext>
            </a:extLst>
          </a:blip>
          <a:srcRect t="6723"/>
          <a:stretch>
            <a:fillRect/>
          </a:stretch>
        </p:blipFill>
        <p:spPr bwMode="auto">
          <a:xfrm>
            <a:off x="2438400" y="3352800"/>
            <a:ext cx="4000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82008" y="3007360"/>
            <a:ext cx="50673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24.8 Synthetic Put Option</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279699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305800" cy="4144965"/>
          </a:xfrm>
        </p:spPr>
        <p:txBody>
          <a:bodyPr/>
          <a:lstStyle/>
          <a:p>
            <a:r>
              <a:rPr lang="en-US" b="1" dirty="0" smtClean="0"/>
              <a:t>Dynamic hedging</a:t>
            </a:r>
            <a:r>
              <a:rPr lang="en-US" dirty="0" smtClean="0"/>
              <a:t> the procedure when portfolio manager purchases futures contracts to cover the short position by liquidating the investment in the risk-free asset.</a:t>
            </a:r>
          </a:p>
          <a:p>
            <a:r>
              <a:rPr lang="en-US" dirty="0" smtClean="0"/>
              <a:t>The success is based on the correlation between the value of index-futures contracts and the value of the underlying index.</a:t>
            </a:r>
          </a:p>
          <a:p>
            <a:r>
              <a:rPr lang="en-US" dirty="0"/>
              <a:t>If the strategy for portfolio insurance incorporates the beta, the following relationship is necessary to determine the number of contracts required to insure the portfolio:</a:t>
            </a:r>
          </a:p>
          <a:p>
            <a:endParaRPr lang="en-US" dirty="0"/>
          </a:p>
        </p:txBody>
      </p:sp>
      <p:sp>
        <p:nvSpPr>
          <p:cNvPr id="3" name="Title 2"/>
          <p:cNvSpPr>
            <a:spLocks noGrp="1"/>
          </p:cNvSpPr>
          <p:nvPr>
            <p:ph type="title"/>
          </p:nvPr>
        </p:nvSpPr>
        <p:spPr>
          <a:xfrm>
            <a:off x="457200" y="838200"/>
            <a:ext cx="8229600" cy="639763"/>
          </a:xfrm>
        </p:spPr>
        <p:txBody>
          <a:bodyPr/>
          <a:lstStyle/>
          <a:p>
            <a:pPr algn="ctr"/>
            <a:r>
              <a:rPr lang="en-US" dirty="0" smtClean="0"/>
              <a:t>24.2.4 Portfolio Insurance with Dynamic Hedging</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86102838"/>
              </p:ext>
            </p:extLst>
          </p:nvPr>
        </p:nvGraphicFramePr>
        <p:xfrm>
          <a:off x="2057400" y="5181600"/>
          <a:ext cx="4722541" cy="533400"/>
        </p:xfrm>
        <a:graphic>
          <a:graphicData uri="http://schemas.openxmlformats.org/presentationml/2006/ole">
            <mc:AlternateContent xmlns:mc="http://schemas.openxmlformats.org/markup-compatibility/2006">
              <mc:Choice xmlns:v="urn:schemas-microsoft-com:vml" Requires="v">
                <p:oleObj spid="_x0000_s10248" name="Equation" r:id="rId3" imgW="3454400" imgH="393700" progId="Equation.DSMT4">
                  <p:embed/>
                </p:oleObj>
              </mc:Choice>
              <mc:Fallback>
                <p:oleObj name="Equation" r:id="rId3" imgW="34544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181600"/>
                        <a:ext cx="4722541" cy="533400"/>
                      </a:xfrm>
                      <a:prstGeom prst="rect">
                        <a:avLst/>
                      </a:prstGeom>
                      <a:noFill/>
                    </p:spPr>
                  </p:pic>
                </p:oleObj>
              </mc:Fallback>
            </mc:AlternateContent>
          </a:graphicData>
        </a:graphic>
      </p:graphicFrame>
      <p:sp>
        <p:nvSpPr>
          <p:cNvPr id="6" name="TextBox 5"/>
          <p:cNvSpPr txBox="1"/>
          <p:nvPr/>
        </p:nvSpPr>
        <p:spPr>
          <a:xfrm>
            <a:off x="7848600" y="5334000"/>
            <a:ext cx="9144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(24.7)</a:t>
            </a:r>
          </a:p>
        </p:txBody>
      </p:sp>
      <p:sp>
        <p:nvSpPr>
          <p:cNvPr id="7" name="Slide Number Placeholder 6"/>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1581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5105400"/>
          </a:xfrm>
        </p:spPr>
        <p:txBody>
          <a:bodyPr>
            <a:normAutofit/>
          </a:bodyPr>
          <a:lstStyle/>
          <a:p>
            <a:r>
              <a:rPr lang="en-US" dirty="0"/>
              <a:t>Assume the S&amp;P 500 index is selling at $110, and the portfolio is worth $1 million on day 1. </a:t>
            </a:r>
            <a:endParaRPr lang="en-US" dirty="0" smtClean="0"/>
          </a:p>
          <a:p>
            <a:r>
              <a:rPr lang="en-US" dirty="0" smtClean="0"/>
              <a:t>If </a:t>
            </a:r>
            <a:r>
              <a:rPr lang="en-US" dirty="0"/>
              <a:t>the market falls by 10%, the value of the portfolio falls 11% to $890,000, the value of the S&amp;P 500 futures contract falls to $99, and the scenario is as follows.</a:t>
            </a:r>
          </a:p>
          <a:p>
            <a:pPr lvl="0"/>
            <a:r>
              <a:rPr lang="en-US" dirty="0"/>
              <a:t>The portfolio has lost $110,000.</a:t>
            </a:r>
          </a:p>
          <a:p>
            <a:pPr lvl="0"/>
            <a:r>
              <a:rPr lang="en-US" dirty="0"/>
              <a:t>Each S&amp;P 500 futures contract sold can be repurchased for $99 × 500 or $49,500, for a gain of $5500 ($55,000 − $49,500).</a:t>
            </a:r>
          </a:p>
          <a:p>
            <a:r>
              <a:rPr lang="en-US" dirty="0"/>
              <a:t>In order to have a perfect hedge, the portfolio manager would need $110,000/5500 = 20 contracts. </a:t>
            </a:r>
            <a:endParaRPr lang="en-US" dirty="0" smtClean="0"/>
          </a:p>
          <a:p>
            <a:r>
              <a:rPr lang="en-US" dirty="0" smtClean="0"/>
              <a:t>Using </a:t>
            </a:r>
            <a:r>
              <a:rPr lang="en-US" dirty="0"/>
              <a:t>Equation (24.7), we see that adjusting the number of contracts for the volatility or beta of the portfolio yields:</a:t>
            </a:r>
          </a:p>
          <a:p>
            <a:r>
              <a:rPr lang="en-US" dirty="0" smtClean="0"/>
              <a:t>.</a:t>
            </a:r>
            <a:endParaRPr lang="en-US" dirty="0"/>
          </a:p>
        </p:txBody>
      </p:sp>
      <p:sp>
        <p:nvSpPr>
          <p:cNvPr id="3" name="Title 2"/>
          <p:cNvSpPr>
            <a:spLocks noGrp="1"/>
          </p:cNvSpPr>
          <p:nvPr>
            <p:ph type="title"/>
          </p:nvPr>
        </p:nvSpPr>
        <p:spPr>
          <a:xfrm>
            <a:off x="464400" y="563237"/>
            <a:ext cx="8229600" cy="351163"/>
          </a:xfrm>
        </p:spPr>
        <p:txBody>
          <a:bodyPr/>
          <a:lstStyle/>
          <a:p>
            <a:r>
              <a:rPr lang="en-US" dirty="0" smtClean="0"/>
              <a:t>Example</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65092553"/>
              </p:ext>
            </p:extLst>
          </p:nvPr>
        </p:nvGraphicFramePr>
        <p:xfrm>
          <a:off x="762000" y="5562600"/>
          <a:ext cx="4577316" cy="533400"/>
        </p:xfrm>
        <a:graphic>
          <a:graphicData uri="http://schemas.openxmlformats.org/presentationml/2006/ole">
            <mc:AlternateContent xmlns:mc="http://schemas.openxmlformats.org/markup-compatibility/2006">
              <mc:Choice xmlns:v="urn:schemas-microsoft-com:vml" Requires="v">
                <p:oleObj spid="_x0000_s12296" name="Equation" r:id="rId3" imgW="3517900" imgH="406400" progId="Equation.DSMT4">
                  <p:embed/>
                </p:oleObj>
              </mc:Choice>
              <mc:Fallback>
                <p:oleObj name="Equation" r:id="rId3" imgW="3517900" imgH="406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62600"/>
                        <a:ext cx="4577316" cy="533400"/>
                      </a:xfrm>
                      <a:prstGeom prst="rect">
                        <a:avLst/>
                      </a:prstGeom>
                      <a:noFill/>
                    </p:spPr>
                  </p:pic>
                </p:oleObj>
              </mc:Fallback>
            </mc:AlternateContent>
          </a:graphicData>
        </a:graphic>
      </p:graphicFrame>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346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1"/>
            <a:ext cx="8305800" cy="2743200"/>
          </a:xfrm>
        </p:spPr>
        <p:txBody>
          <a:bodyPr>
            <a:normAutofit/>
          </a:bodyPr>
          <a:lstStyle/>
          <a:p>
            <a:r>
              <a:rPr lang="en-US" b="1" dirty="0" smtClean="0"/>
              <a:t>Synthetic options</a:t>
            </a:r>
            <a:r>
              <a:rPr lang="en-US" dirty="0" smtClean="0"/>
              <a:t> are not options but a strategy for allocating assets that replicates the return on a call option.</a:t>
            </a:r>
          </a:p>
          <a:p>
            <a:r>
              <a:rPr lang="en-US" dirty="0" smtClean="0"/>
              <a:t>Due to the futures mispricing there might be a price advantage or disadvantage to a dynamic-hedging strategy.</a:t>
            </a:r>
            <a:endParaRPr lang="en-US" dirty="0"/>
          </a:p>
          <a:p>
            <a:r>
              <a:rPr lang="en-US" dirty="0" smtClean="0"/>
              <a:t>When shorting futures for hedging purposes, the manager hopes that the futures sell at a premium and the basis (the cash price minus the futures price) widens.</a:t>
            </a:r>
            <a:endParaRPr lang="en-US" dirty="0"/>
          </a:p>
          <a:p>
            <a:endParaRPr lang="en-US" dirty="0"/>
          </a:p>
        </p:txBody>
      </p:sp>
      <p:sp>
        <p:nvSpPr>
          <p:cNvPr id="3" name="Title 2"/>
          <p:cNvSpPr>
            <a:spLocks noGrp="1"/>
          </p:cNvSpPr>
          <p:nvPr>
            <p:ph type="title"/>
          </p:nvPr>
        </p:nvSpPr>
        <p:spPr>
          <a:xfrm>
            <a:off x="457200" y="579437"/>
            <a:ext cx="8229600" cy="639763"/>
          </a:xfrm>
        </p:spPr>
        <p:txBody>
          <a:bodyPr/>
          <a:lstStyle/>
          <a:p>
            <a:pPr algn="ctr"/>
            <a:r>
              <a:rPr lang="en-US" dirty="0" smtClean="0"/>
              <a:t>24.3 Comparison of Alternative Portfolio-Insurance strategies</a:t>
            </a:r>
            <a:endParaRPr lang="en-US" dirty="0"/>
          </a:p>
        </p:txBody>
      </p:sp>
      <p:sp>
        <p:nvSpPr>
          <p:cNvPr id="4" name="TextBox 3"/>
          <p:cNvSpPr txBox="1"/>
          <p:nvPr/>
        </p:nvSpPr>
        <p:spPr>
          <a:xfrm>
            <a:off x="228600" y="1828800"/>
            <a:ext cx="6781800" cy="533400"/>
          </a:xfrm>
          <a:prstGeom prst="rect">
            <a:avLst/>
          </a:prstGeom>
        </p:spPr>
        <p:txBody>
          <a:bodyPr vert="horz" wrap="square" lIns="91440" tIns="45720" rIns="91440" bIns="45720" rtlCol="0" anchor="ctr">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24.3.1 Synthetic</a:t>
            </a:r>
            <a:r>
              <a:rPr kumimoji="0" lang="en-US" sz="3200" b="1" i="1"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Options</a:t>
            </a:r>
            <a:endParaRPr kumimoji="0" lang="en-US" sz="32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111049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305800" cy="5364165"/>
          </a:xfrm>
        </p:spPr>
        <p:txBody>
          <a:bodyPr/>
          <a:lstStyle/>
          <a:p>
            <a:r>
              <a:rPr lang="en-US" dirty="0" smtClean="0"/>
              <a:t>By selling futures when they are expensive and buying them back at a lower price, a profit shows on the hedge.</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Losses on the hedge will probably result if “cheap” futures are sold for hedging purposes.</a:t>
            </a:r>
            <a:endParaRPr lang="en-US" dirty="0"/>
          </a:p>
        </p:txBody>
      </p:sp>
      <p:pic>
        <p:nvPicPr>
          <p:cNvPr id="14338" name="Picture 2" descr="page 7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4945522"/>
            <a:ext cx="54387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3675" y="4523882"/>
            <a:ext cx="50673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dirty="0" smtClean="0">
                <a:solidFill>
                  <a:schemeClr val="accent1"/>
                </a:solidFill>
                <a:latin typeface="Perpetua" pitchFamily="18" charset="0"/>
                <a:ea typeface="+mj-ea"/>
                <a:cs typeface="+mj-cs"/>
              </a:rPr>
              <a:t>Table 24.4 Profit or Loss of Cheap Futures</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pic>
        <p:nvPicPr>
          <p:cNvPr id="6" name="Picture 2" descr="page 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979799"/>
            <a:ext cx="5438775" cy="15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0536" y="1558159"/>
            <a:ext cx="50673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dirty="0" smtClean="0">
                <a:solidFill>
                  <a:schemeClr val="accent1"/>
                </a:solidFill>
                <a:latin typeface="Perpetua" pitchFamily="18" charset="0"/>
                <a:ea typeface="+mj-ea"/>
                <a:cs typeface="+mj-cs"/>
              </a:rPr>
              <a:t>Table 24.3 Profit or Loss of Expensive Futures</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4" name="TextBox 3"/>
          <p:cNvSpPr txBox="1"/>
          <p:nvPr/>
        </p:nvSpPr>
        <p:spPr>
          <a:xfrm>
            <a:off x="6172200" y="1979799"/>
            <a:ext cx="2362200" cy="150797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6172200" y="1844822"/>
            <a:ext cx="1828800" cy="150797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Future price</a:t>
            </a:r>
          </a:p>
          <a:p>
            <a:pPr marL="0" marR="0" indent="0" algn="ctr" defTabSz="914400" rtl="0" eaLnBrk="1" fontAlgn="auto" latinLnBrk="0" hangingPunct="1">
              <a:lnSpc>
                <a:spcPct val="100000"/>
              </a:lnSpc>
              <a:spcBef>
                <a:spcPct val="0"/>
              </a:spcBef>
              <a:spcAft>
                <a:spcPts val="0"/>
              </a:spcAft>
              <a:buClrTx/>
              <a:buSzTx/>
              <a:buFontTx/>
              <a:buNone/>
              <a:tabLst/>
            </a:pPr>
            <a:r>
              <a:rPr lang="en-US" sz="2400" dirty="0">
                <a:solidFill>
                  <a:schemeClr val="accent1"/>
                </a:solidFill>
                <a:latin typeface="Perpetua" pitchFamily="18" charset="0"/>
                <a:ea typeface="+mj-ea"/>
                <a:cs typeface="+mj-cs"/>
              </a:rPr>
              <a:t>$</a:t>
            </a:r>
            <a:r>
              <a:rPr lang="en-US" sz="2400" dirty="0" smtClean="0">
                <a:solidFill>
                  <a:schemeClr val="accent1"/>
                </a:solidFill>
                <a:latin typeface="Perpetua" pitchFamily="18" charset="0"/>
                <a:ea typeface="+mj-ea"/>
                <a:cs typeface="+mj-cs"/>
              </a:rPr>
              <a:t>260</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0" name="TextBox 9"/>
          <p:cNvSpPr txBox="1"/>
          <p:nvPr/>
        </p:nvSpPr>
        <p:spPr>
          <a:xfrm>
            <a:off x="6324600" y="4875819"/>
            <a:ext cx="1828800" cy="150797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Future price</a:t>
            </a:r>
          </a:p>
          <a:p>
            <a:pPr marL="0" marR="0" indent="0" algn="ctr" defTabSz="914400" rtl="0" eaLnBrk="1" fontAlgn="auto" latinLnBrk="0" hangingPunct="1">
              <a:lnSpc>
                <a:spcPct val="100000"/>
              </a:lnSpc>
              <a:spcBef>
                <a:spcPct val="0"/>
              </a:spcBef>
              <a:spcAft>
                <a:spcPts val="0"/>
              </a:spcAft>
              <a:buClrTx/>
              <a:buSzTx/>
              <a:buFontTx/>
              <a:buNone/>
              <a:tabLst/>
            </a:pPr>
            <a:r>
              <a:rPr lang="en-US" sz="2400" dirty="0" smtClean="0">
                <a:solidFill>
                  <a:schemeClr val="accent1"/>
                </a:solidFill>
                <a:latin typeface="Perpetua" pitchFamily="18" charset="0"/>
                <a:ea typeface="+mj-ea"/>
                <a:cs typeface="+mj-cs"/>
              </a:rPr>
              <a:t>$245</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141682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Portfolio insurance with </a:t>
            </a:r>
            <a:r>
              <a:rPr lang="en-US" b="1" dirty="0"/>
              <a:t>listed put options</a:t>
            </a:r>
            <a:r>
              <a:rPr lang="en-US" dirty="0"/>
              <a:t> does not require continuous monitoring because the delta of the listed option is automatically changed when the price of the underlying asset changes</a:t>
            </a:r>
            <a:r>
              <a:rPr lang="en-US" dirty="0" smtClean="0"/>
              <a:t>.</a:t>
            </a:r>
          </a:p>
          <a:p>
            <a:r>
              <a:rPr lang="en-US" dirty="0" smtClean="0"/>
              <a:t>Because </a:t>
            </a:r>
            <a:r>
              <a:rPr lang="en-US" dirty="0"/>
              <a:t>of the automatic adjustment of the delta value, a listed-put strategy requires less monitoring and lower trading frequency than a synthetic-option or dynamic-hedging strategy</a:t>
            </a:r>
            <a:r>
              <a:rPr lang="en-US" dirty="0" smtClean="0"/>
              <a:t>.</a:t>
            </a:r>
          </a:p>
          <a:p>
            <a:r>
              <a:rPr lang="en-US" dirty="0"/>
              <a:t>. The dynamic-hedging approach uses the highly liquid futures market to rebalance the portfolio. </a:t>
            </a:r>
            <a:endParaRPr lang="en-US" dirty="0" smtClean="0"/>
          </a:p>
          <a:p>
            <a:r>
              <a:rPr lang="en-US" dirty="0"/>
              <a:t>Futures mispricing will increase or decrease the cost of dynamic hedging; if the short hedger shorts expensive futures, profits will result from the hedges. If expensive futures are shorted, losses will be incurred.</a:t>
            </a:r>
          </a:p>
          <a:p>
            <a:endParaRPr lang="en-US" dirty="0"/>
          </a:p>
        </p:txBody>
      </p:sp>
      <p:sp>
        <p:nvSpPr>
          <p:cNvPr id="3" name="Title 2"/>
          <p:cNvSpPr>
            <a:spLocks noGrp="1"/>
          </p:cNvSpPr>
          <p:nvPr>
            <p:ph type="title"/>
          </p:nvPr>
        </p:nvSpPr>
        <p:spPr/>
        <p:txBody>
          <a:bodyPr/>
          <a:lstStyle/>
          <a:p>
            <a:r>
              <a:rPr lang="en-US" dirty="0" smtClean="0"/>
              <a:t>24.3.2 Listed Put Options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382174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305800" cy="3916365"/>
          </a:xfrm>
        </p:spPr>
        <p:txBody>
          <a:bodyPr/>
          <a:lstStyle/>
          <a:p>
            <a:r>
              <a:rPr lang="en-US" dirty="0"/>
              <a:t>The first difference between dynamic hedging and listed put options for portfolio insurance is that the delta value of a put option changes automatically while it must be adjusted continuously in a dynamic-hedging framework</a:t>
            </a:r>
            <a:r>
              <a:rPr lang="en-US" dirty="0" smtClean="0"/>
              <a:t>.</a:t>
            </a:r>
          </a:p>
          <a:p>
            <a:r>
              <a:rPr lang="en-US" dirty="0" smtClean="0"/>
              <a:t>Second difference is the insurance cost, for listed-put strategy is paid up front but for dynamic-hedging strategy is the forgone profits that result from shorting futures.</a:t>
            </a:r>
          </a:p>
          <a:p>
            <a:r>
              <a:rPr lang="en-US" dirty="0" smtClean="0"/>
              <a:t>Third difference is that listed-option strategy is confined to fixed interval exercise prices but dynamic-hedging strategy can be implemented around any exercise price.</a:t>
            </a:r>
          </a:p>
          <a:p>
            <a:endParaRPr lang="en-US" dirty="0"/>
          </a:p>
        </p:txBody>
      </p:sp>
      <p:sp>
        <p:nvSpPr>
          <p:cNvPr id="3" name="Title 2"/>
          <p:cNvSpPr>
            <a:spLocks noGrp="1"/>
          </p:cNvSpPr>
          <p:nvPr>
            <p:ph type="title"/>
          </p:nvPr>
        </p:nvSpPr>
        <p:spPr>
          <a:xfrm>
            <a:off x="464400" y="609600"/>
            <a:ext cx="8229600" cy="639763"/>
          </a:xfrm>
        </p:spPr>
        <p:txBody>
          <a:bodyPr/>
          <a:lstStyle/>
          <a:p>
            <a:pPr algn="ctr"/>
            <a:r>
              <a:rPr lang="en-US" dirty="0" smtClean="0"/>
              <a:t>24.3.3 Dynamic Hedging and Listed Put Options</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3833297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Suppose that a portfolio consists of $10,000 of stock and that %50,000 of futures contracts are shorted to replicate a put option.</a:t>
            </a:r>
          </a:p>
          <a:p>
            <a:r>
              <a:rPr lang="en-US" dirty="0"/>
              <a:t>In the second period, the value of the portfolio increased to $120,000, whereas the value of the futures contract appreciated to $60,000. </a:t>
            </a:r>
            <a:endParaRPr lang="en-US" dirty="0" smtClean="0"/>
          </a:p>
          <a:p>
            <a:r>
              <a:rPr lang="en-US" dirty="0" smtClean="0"/>
              <a:t>If </a:t>
            </a:r>
            <a:r>
              <a:rPr lang="en-US" dirty="0"/>
              <a:t>no futures were held, profit on the portfolio would be $20,000; however, the dynamic hedger lost $10,000 on the futures. </a:t>
            </a:r>
            <a:endParaRPr lang="en-US" dirty="0" smtClean="0"/>
          </a:p>
          <a:p>
            <a:r>
              <a:rPr lang="en-US" dirty="0" smtClean="0"/>
              <a:t>Thus </a:t>
            </a:r>
            <a:r>
              <a:rPr lang="en-US" dirty="0"/>
              <a:t>the cost of the dynamic-hedging strategy is the gain on the insured portfolio minus the gain on the uninsured portfolio ($10,000 − $20,000 = −$10, 000 </a:t>
            </a:r>
            <a:r>
              <a:rPr lang="en-US" dirty="0" smtClean="0"/>
              <a:t>).</a:t>
            </a:r>
            <a:endParaRPr lang="en-US" dirty="0"/>
          </a:p>
        </p:txBody>
      </p:sp>
      <p:sp>
        <p:nvSpPr>
          <p:cNvPr id="3" name="Title 2"/>
          <p:cNvSpPr>
            <a:spLocks noGrp="1"/>
          </p:cNvSpPr>
          <p:nvPr>
            <p:ph type="title"/>
          </p:nvPr>
        </p:nvSpPr>
        <p:spPr/>
        <p:txBody>
          <a:bodyPr/>
          <a:lstStyle/>
          <a:p>
            <a:r>
              <a:rPr lang="en-US" dirty="0" smtClean="0"/>
              <a:t>Dynamic Hedging Example</a:t>
            </a:r>
            <a:endParaRPr lang="en-US" dirty="0"/>
          </a:p>
        </p:txBody>
      </p:sp>
      <p:pic>
        <p:nvPicPr>
          <p:cNvPr id="4" name="Picture 2" descr="page 7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533900"/>
            <a:ext cx="53530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24075" y="6096000"/>
            <a:ext cx="5067300" cy="4216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dirty="0" smtClean="0">
                <a:solidFill>
                  <a:schemeClr val="accent1"/>
                </a:solidFill>
                <a:latin typeface="Perpetua" pitchFamily="18" charset="0"/>
                <a:ea typeface="+mj-ea"/>
                <a:cs typeface="+mj-cs"/>
              </a:rPr>
              <a:t>Table 24.5 Dynamic Hedging</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115650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Portfolio insurance is a method of hedging a portfolio either by selling a certain portion of the risky assets themselves, or futures contracts on stock indexes, when the market falls.</a:t>
            </a:r>
          </a:p>
          <a:p>
            <a:r>
              <a:rPr lang="en-US" dirty="0"/>
              <a:t>The portfolio insurer sells futures contracts at index levels that, in a falling market, are higher than they will be later. </a:t>
            </a:r>
            <a:endParaRPr lang="en-US" dirty="0" smtClean="0"/>
          </a:p>
          <a:p>
            <a:r>
              <a:rPr lang="en-US" dirty="0"/>
              <a:t>Figures 24.9 show the precipitous drop of 508 points on the Dow Jones index that took place on Black Monday. </a:t>
            </a:r>
          </a:p>
          <a:p>
            <a:endParaRPr lang="en-US" dirty="0" smtClean="0"/>
          </a:p>
        </p:txBody>
      </p:sp>
      <p:sp>
        <p:nvSpPr>
          <p:cNvPr id="3" name="Title 2"/>
          <p:cNvSpPr>
            <a:spLocks noGrp="1"/>
          </p:cNvSpPr>
          <p:nvPr>
            <p:ph type="title"/>
          </p:nvPr>
        </p:nvSpPr>
        <p:spPr/>
        <p:txBody>
          <a:bodyPr/>
          <a:lstStyle/>
          <a:p>
            <a:pPr algn="ctr"/>
            <a:r>
              <a:rPr lang="en-US" dirty="0" smtClean="0"/>
              <a:t>24.4 Impact of Portfolio Insurance on the Stock Market and Pricing of Equities</a:t>
            </a:r>
            <a:endParaRPr lang="en-US" dirty="0"/>
          </a:p>
        </p:txBody>
      </p:sp>
      <p:pic>
        <p:nvPicPr>
          <p:cNvPr id="4" name="Picture 2" descr="page 724"/>
          <p:cNvPicPr>
            <a:picLocks noChangeAspect="1" noChangeArrowheads="1"/>
          </p:cNvPicPr>
          <p:nvPr/>
        </p:nvPicPr>
        <p:blipFill>
          <a:blip r:embed="rId2">
            <a:extLst>
              <a:ext uri="{28A0092B-C50C-407E-A947-70E740481C1C}">
                <a14:useLocalDpi xmlns:a14="http://schemas.microsoft.com/office/drawing/2010/main" val="0"/>
              </a:ext>
            </a:extLst>
          </a:blip>
          <a:srcRect t="8151" b="9012"/>
          <a:stretch>
            <a:fillRect/>
          </a:stretch>
        </p:blipFill>
        <p:spPr bwMode="auto">
          <a:xfrm>
            <a:off x="2362200" y="3981450"/>
            <a:ext cx="4343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934200" y="4267200"/>
            <a:ext cx="1981200" cy="2057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noProof="0" dirty="0" smtClean="0">
                <a:solidFill>
                  <a:schemeClr val="accent1"/>
                </a:solidFill>
                <a:latin typeface="Perpetua" pitchFamily="18" charset="0"/>
                <a:ea typeface="+mj-ea"/>
                <a:cs typeface="+mj-cs"/>
              </a:rPr>
              <a:t>Figure 24.9 Daily Movement of the Dow Jones Industrial Average, October 19-22</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6" name="Slide Number Placeholder 5"/>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198410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943600"/>
          </a:xfrm>
        </p:spPr>
        <p:txBody>
          <a:bodyPr>
            <a:normAutofit lnSpcReduction="10000"/>
          </a:bodyPr>
          <a:lstStyle/>
          <a:p>
            <a:pPr>
              <a:lnSpc>
                <a:spcPct val="150000"/>
              </a:lnSpc>
            </a:pPr>
            <a:r>
              <a:rPr lang="en-US" dirty="0"/>
              <a:t>24.3 COMPARISON OF ALTERNATIVE PORTFOLIO-INSURANCE STRATEGIES</a:t>
            </a:r>
          </a:p>
          <a:p>
            <a:pPr>
              <a:lnSpc>
                <a:spcPct val="150000"/>
              </a:lnSpc>
            </a:pPr>
            <a:r>
              <a:rPr lang="en-US" dirty="0"/>
              <a:t>24.3.1 Synthetic Options</a:t>
            </a:r>
          </a:p>
          <a:p>
            <a:pPr>
              <a:lnSpc>
                <a:spcPct val="150000"/>
              </a:lnSpc>
            </a:pPr>
            <a:r>
              <a:rPr lang="en-US" dirty="0"/>
              <a:t>24.3.2 Listed Put Options</a:t>
            </a:r>
          </a:p>
          <a:p>
            <a:pPr>
              <a:lnSpc>
                <a:spcPct val="150000"/>
              </a:lnSpc>
            </a:pPr>
            <a:r>
              <a:rPr lang="en-US" dirty="0"/>
              <a:t>24.3.3 Dynamic Hedging and Listed Put </a:t>
            </a:r>
            <a:r>
              <a:rPr lang="en-US" dirty="0" smtClean="0"/>
              <a:t>Options</a:t>
            </a:r>
          </a:p>
          <a:p>
            <a:pPr>
              <a:lnSpc>
                <a:spcPct val="150000"/>
              </a:lnSpc>
            </a:pPr>
            <a:r>
              <a:rPr lang="en-US" dirty="0" smtClean="0"/>
              <a:t>24.4 </a:t>
            </a:r>
            <a:r>
              <a:rPr lang="en-US" dirty="0"/>
              <a:t>IMPACT OF PORTFOLIO INSURANCE ON THE STOCK MARKET AND PRICING OF EQUITIES</a:t>
            </a:r>
          </a:p>
          <a:p>
            <a:pPr>
              <a:lnSpc>
                <a:spcPct val="150000"/>
              </a:lnSpc>
            </a:pPr>
            <a:r>
              <a:rPr lang="en-US" dirty="0"/>
              <a:t>24.4.1 Regulation and the Brady Report</a:t>
            </a:r>
          </a:p>
          <a:p>
            <a:pPr>
              <a:lnSpc>
                <a:spcPct val="150000"/>
              </a:lnSpc>
            </a:pPr>
            <a:r>
              <a:rPr lang="en-US" dirty="0"/>
              <a:t>24.5 EMPIRICAL STUDIES OF PORTFOLIO INSURANCE</a:t>
            </a:r>
          </a:p>
          <a:p>
            <a:pPr>
              <a:lnSpc>
                <a:spcPct val="150000"/>
              </a:lnSpc>
            </a:pPr>
            <a:r>
              <a:rPr lang="en-US" dirty="0"/>
              <a:t>24.5.1 Leland (1985)</a:t>
            </a:r>
          </a:p>
          <a:p>
            <a:pPr>
              <a:lnSpc>
                <a:spcPct val="150000"/>
              </a:lnSpc>
            </a:pPr>
            <a:r>
              <a:rPr lang="en-US" dirty="0"/>
              <a:t>24.5.2 </a:t>
            </a:r>
            <a:r>
              <a:rPr lang="en-US" dirty="0" err="1"/>
              <a:t>Asay</a:t>
            </a:r>
            <a:r>
              <a:rPr lang="en-US" dirty="0"/>
              <a:t> and </a:t>
            </a:r>
            <a:r>
              <a:rPr lang="en-US" dirty="0" err="1"/>
              <a:t>Edelsburg</a:t>
            </a:r>
            <a:r>
              <a:rPr lang="en-US" dirty="0"/>
              <a:t> (1986)</a:t>
            </a:r>
          </a:p>
          <a:p>
            <a:pPr>
              <a:lnSpc>
                <a:spcPct val="150000"/>
              </a:lnSpc>
            </a:pPr>
            <a:r>
              <a:rPr lang="en-US" dirty="0"/>
              <a:t>24.5.3 </a:t>
            </a:r>
            <a:r>
              <a:rPr lang="en-US" dirty="0" err="1"/>
              <a:t>Eizman</a:t>
            </a:r>
            <a:r>
              <a:rPr lang="en-US" dirty="0"/>
              <a:t> (1986</a:t>
            </a:r>
            <a:r>
              <a:rPr lang="en-US" dirty="0" smtClean="0"/>
              <a:t>)</a:t>
            </a: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23356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287965"/>
          </a:xfrm>
        </p:spPr>
        <p:txBody>
          <a:bodyPr/>
          <a:lstStyle/>
          <a:p>
            <a:r>
              <a:rPr lang="en-US" dirty="0"/>
              <a:t>Figure 24-10 shows that for most of the day futures were selling at a discount to the index. </a:t>
            </a:r>
            <a:endParaRPr lang="en-US" dirty="0" smtClean="0"/>
          </a:p>
          <a:p>
            <a:r>
              <a:rPr lang="en-US" dirty="0" smtClean="0"/>
              <a:t>What </a:t>
            </a:r>
            <a:r>
              <a:rPr lang="en-US" dirty="0"/>
              <a:t>is more revealing is that every time the discount got wider, the index started to fall faster. </a:t>
            </a:r>
            <a:endParaRPr lang="en-US" dirty="0" smtClean="0"/>
          </a:p>
          <a:p>
            <a:r>
              <a:rPr lang="en-US" dirty="0"/>
              <a:t>The bottom panels in Figures 24-10 and 24-11 show the percentages of trading volume for futures and the NYSE. </a:t>
            </a:r>
          </a:p>
        </p:txBody>
      </p:sp>
      <p:pic>
        <p:nvPicPr>
          <p:cNvPr id="1536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752601" y="2895600"/>
            <a:ext cx="3047999" cy="356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363" name="Picture 1"/>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952112" y="2743200"/>
            <a:ext cx="3125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68562" y="2743200"/>
            <a:ext cx="846837" cy="36576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noProof="0" dirty="0" smtClean="0">
                <a:solidFill>
                  <a:schemeClr val="accent1"/>
                </a:solidFill>
                <a:latin typeface="Perpetua" pitchFamily="18" charset="0"/>
                <a:ea typeface="+mj-ea"/>
                <a:cs typeface="+mj-cs"/>
              </a:rPr>
              <a:t>Figure 24.11 Dow Jones Industrial One-Minute Chart,</a:t>
            </a:r>
          </a:p>
          <a:p>
            <a:pPr marL="0" marR="0" indent="0" algn="ctr" defTabSz="914400" rtl="0" eaLnBrk="1" fontAlgn="auto" latinLnBrk="0" hangingPunct="1">
              <a:lnSpc>
                <a:spcPct val="100000"/>
              </a:lnSpc>
              <a:spcBef>
                <a:spcPct val="0"/>
              </a:spcBef>
              <a:spcAft>
                <a:spcPts val="0"/>
              </a:spcAft>
              <a:buClrTx/>
              <a:buSzTx/>
              <a:buFontTx/>
              <a:buNone/>
              <a:tabLst/>
            </a:pPr>
            <a:r>
              <a:rPr lang="en-US" sz="1600" dirty="0" smtClean="0">
                <a:solidFill>
                  <a:schemeClr val="accent1"/>
                </a:solidFill>
                <a:latin typeface="Perpetua" pitchFamily="18" charset="0"/>
                <a:ea typeface="+mj-ea"/>
                <a:cs typeface="+mj-cs"/>
              </a:rPr>
              <a:t>Monday</a:t>
            </a:r>
            <a:r>
              <a:rPr lang="en-US" sz="1600" noProof="0" dirty="0" smtClean="0">
                <a:solidFill>
                  <a:schemeClr val="accent1"/>
                </a:solidFill>
                <a:latin typeface="Perpetua" pitchFamily="18" charset="0"/>
                <a:ea typeface="+mj-ea"/>
                <a:cs typeface="+mj-cs"/>
              </a:rPr>
              <a:t> October 19-22</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8" name="TextBox 7"/>
          <p:cNvSpPr txBox="1"/>
          <p:nvPr/>
        </p:nvSpPr>
        <p:spPr>
          <a:xfrm>
            <a:off x="380999" y="3124200"/>
            <a:ext cx="1371599" cy="27432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noProof="0" dirty="0" smtClean="0">
                <a:solidFill>
                  <a:schemeClr val="accent1"/>
                </a:solidFill>
                <a:latin typeface="Perpetua" pitchFamily="18" charset="0"/>
                <a:ea typeface="+mj-ea"/>
                <a:cs typeface="+mj-cs"/>
              </a:rPr>
              <a:t>Figure 24.10 S&amp;P Index and Futures Contracts, Monday, October 19-22</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3655400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76400"/>
            <a:ext cx="8305800" cy="3810000"/>
          </a:xfrm>
        </p:spPr>
        <p:txBody>
          <a:bodyPr/>
          <a:lstStyle/>
          <a:p>
            <a:r>
              <a:rPr lang="en-US" dirty="0"/>
              <a:t>In the aftermath of the October 1987 crash, the role of regulation in both the futures and the stock markets was hotly debated. </a:t>
            </a:r>
            <a:endParaRPr lang="en-US" dirty="0" smtClean="0"/>
          </a:p>
          <a:p>
            <a:r>
              <a:rPr lang="en-US" dirty="0" smtClean="0"/>
              <a:t>Figure </a:t>
            </a:r>
            <a:r>
              <a:rPr lang="en-US" dirty="0"/>
              <a:t>24-12 shows the relationships of the Congress, Federal agencies, and the Federal Reserve with the two leading futures and stock exchanges. </a:t>
            </a:r>
            <a:endParaRPr lang="en-US" dirty="0" smtClean="0"/>
          </a:p>
          <a:p>
            <a:r>
              <a:rPr lang="en-US" i="1" dirty="0" smtClean="0"/>
              <a:t>The Brady Commission</a:t>
            </a:r>
            <a:r>
              <a:rPr lang="en-US" dirty="0" smtClean="0"/>
              <a:t> report is likely to provide the framework for the debate of how to regulate US security markets.</a:t>
            </a:r>
          </a:p>
          <a:p>
            <a:r>
              <a:rPr lang="en-US" i="1" dirty="0" smtClean="0"/>
              <a:t>The Brady Commission</a:t>
            </a:r>
            <a:r>
              <a:rPr lang="en-US" dirty="0" smtClean="0"/>
              <a:t> report makes 5 primary recommendations.</a:t>
            </a:r>
            <a:endParaRPr lang="en-US" i="1" dirty="0" smtClean="0"/>
          </a:p>
          <a:p>
            <a:r>
              <a:rPr lang="en-US" dirty="0" smtClean="0"/>
              <a:t>However</a:t>
            </a:r>
            <a:r>
              <a:rPr lang="en-US" dirty="0"/>
              <a:t>, it is clear that practices such as portfolio insurance that link different markets together have forced study of the problems of a segmented regulatory system.</a:t>
            </a:r>
          </a:p>
          <a:p>
            <a:endParaRPr lang="en-US" i="1" dirty="0"/>
          </a:p>
        </p:txBody>
      </p:sp>
      <p:sp>
        <p:nvSpPr>
          <p:cNvPr id="4" name="Title 3"/>
          <p:cNvSpPr>
            <a:spLocks noGrp="1"/>
          </p:cNvSpPr>
          <p:nvPr>
            <p:ph type="title"/>
          </p:nvPr>
        </p:nvSpPr>
        <p:spPr>
          <a:xfrm>
            <a:off x="464400" y="655637"/>
            <a:ext cx="8229600" cy="639763"/>
          </a:xfrm>
        </p:spPr>
        <p:txBody>
          <a:bodyPr/>
          <a:lstStyle/>
          <a:p>
            <a:r>
              <a:rPr lang="en-US" dirty="0" smtClean="0"/>
              <a:t>24.4.1 Regulation and the Brady Report</a:t>
            </a:r>
            <a:endParaRPr lang="en-US" dirty="0"/>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368553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0398481"/>
              </p:ext>
            </p:extLst>
          </p:nvPr>
        </p:nvGraphicFramePr>
        <p:xfrm>
          <a:off x="304800" y="914400"/>
          <a:ext cx="4038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86378525"/>
              </p:ext>
            </p:extLst>
          </p:nvPr>
        </p:nvGraphicFramePr>
        <p:xfrm>
          <a:off x="4724400" y="1066800"/>
          <a:ext cx="4038600" cy="373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Oval 4"/>
          <p:cNvSpPr/>
          <p:nvPr/>
        </p:nvSpPr>
        <p:spPr>
          <a:xfrm>
            <a:off x="3429000" y="2438400"/>
            <a:ext cx="2209800" cy="1143000"/>
          </a:xfrm>
          <a:prstGeom prst="ellipse">
            <a:avLst/>
          </a:prstGeom>
          <a:solidFill>
            <a:schemeClr val="tx2">
              <a:lumMod val="90000"/>
              <a:lumOff val="1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lumOff val="50000"/>
                  </a:schemeClr>
                </a:solidFill>
              </a:rPr>
              <a:t>Federal Reserve Board</a:t>
            </a:r>
            <a:endParaRPr lang="en-US" dirty="0">
              <a:solidFill>
                <a:schemeClr val="tx2">
                  <a:lumMod val="50000"/>
                  <a:lumOff val="50000"/>
                </a:schemeClr>
              </a:solidFill>
            </a:endParaRPr>
          </a:p>
        </p:txBody>
      </p:sp>
      <p:grpSp>
        <p:nvGrpSpPr>
          <p:cNvPr id="11" name="Group 10"/>
          <p:cNvGrpSpPr/>
          <p:nvPr/>
        </p:nvGrpSpPr>
        <p:grpSpPr>
          <a:xfrm>
            <a:off x="4724400" y="4876917"/>
            <a:ext cx="731379" cy="609483"/>
            <a:chOff x="1653610" y="2947794"/>
            <a:chExt cx="731379" cy="609483"/>
          </a:xfrm>
          <a:noFill/>
          <a:scene3d>
            <a:camera prst="orthographicFront">
              <a:rot lat="0" lon="0" rev="0"/>
            </a:camera>
            <a:lightRig rig="contrasting" dir="t">
              <a:rot lat="0" lon="0" rev="1200000"/>
            </a:lightRig>
          </a:scene3d>
        </p:grpSpPr>
        <p:sp>
          <p:nvSpPr>
            <p:cNvPr id="12" name="Right Arrow 11"/>
            <p:cNvSpPr/>
            <p:nvPr/>
          </p:nvSpPr>
          <p:spPr>
            <a:xfrm rot="5400000">
              <a:off x="1714558" y="2886846"/>
              <a:ext cx="609483" cy="731379"/>
            </a:xfrm>
            <a:prstGeom prst="rightArrow">
              <a:avLst>
                <a:gd name="adj1" fmla="val 60000"/>
                <a:gd name="adj2" fmla="val 50000"/>
              </a:avLst>
            </a:prstGeom>
            <a:grpFill/>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3" name="Right Arrow 4"/>
            <p:cNvSpPr/>
            <p:nvPr/>
          </p:nvSpPr>
          <p:spPr>
            <a:xfrm>
              <a:off x="1799887" y="2947794"/>
              <a:ext cx="438827" cy="426638"/>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p:txBody>
        </p:sp>
      </p:grpSp>
      <p:grpSp>
        <p:nvGrpSpPr>
          <p:cNvPr id="14" name="Group 13"/>
          <p:cNvGrpSpPr/>
          <p:nvPr/>
        </p:nvGrpSpPr>
        <p:grpSpPr>
          <a:xfrm>
            <a:off x="3612021" y="4876917"/>
            <a:ext cx="731379" cy="609483"/>
            <a:chOff x="1653610" y="2947794"/>
            <a:chExt cx="731379" cy="609483"/>
          </a:xfrm>
          <a:noFill/>
          <a:scene3d>
            <a:camera prst="orthographicFront">
              <a:rot lat="0" lon="0" rev="0"/>
            </a:camera>
            <a:lightRig rig="contrasting" dir="t">
              <a:rot lat="0" lon="0" rev="1200000"/>
            </a:lightRig>
          </a:scene3d>
        </p:grpSpPr>
        <p:sp>
          <p:nvSpPr>
            <p:cNvPr id="15" name="Right Arrow 14"/>
            <p:cNvSpPr/>
            <p:nvPr/>
          </p:nvSpPr>
          <p:spPr>
            <a:xfrm rot="5400000">
              <a:off x="1714558" y="2886846"/>
              <a:ext cx="609483" cy="731379"/>
            </a:xfrm>
            <a:prstGeom prst="rightArrow">
              <a:avLst>
                <a:gd name="adj1" fmla="val 60000"/>
                <a:gd name="adj2" fmla="val 50000"/>
              </a:avLst>
            </a:prstGeom>
            <a:grpFill/>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6" name="Right Arrow 4"/>
            <p:cNvSpPr/>
            <p:nvPr/>
          </p:nvSpPr>
          <p:spPr>
            <a:xfrm>
              <a:off x="1799887" y="2947794"/>
              <a:ext cx="438827" cy="426638"/>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lumOff val="50000"/>
                  </a:schemeClr>
                </a:solidFill>
              </a:endParaRPr>
            </a:p>
          </p:txBody>
        </p:sp>
      </p:grpSp>
      <p:grpSp>
        <p:nvGrpSpPr>
          <p:cNvPr id="17" name="Group 16"/>
          <p:cNvGrpSpPr/>
          <p:nvPr/>
        </p:nvGrpSpPr>
        <p:grpSpPr>
          <a:xfrm>
            <a:off x="2514600" y="5638800"/>
            <a:ext cx="4038600" cy="377229"/>
            <a:chOff x="0" y="3658858"/>
            <a:chExt cx="4038600" cy="377229"/>
          </a:xfrm>
          <a:scene3d>
            <a:camera prst="orthographicFront">
              <a:rot lat="0" lon="0" rev="0"/>
            </a:camera>
            <a:lightRig rig="contrasting" dir="t">
              <a:rot lat="0" lon="0" rev="1200000"/>
            </a:lightRig>
          </a:scene3d>
        </p:grpSpPr>
        <p:sp>
          <p:nvSpPr>
            <p:cNvPr id="18" name="Rounded Rectangle 17"/>
            <p:cNvSpPr/>
            <p:nvPr/>
          </p:nvSpPr>
          <p:spPr>
            <a:xfrm>
              <a:off x="0" y="3658858"/>
              <a:ext cx="4038600" cy="377229"/>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Rounded Rectangle 4"/>
            <p:cNvSpPr/>
            <p:nvPr/>
          </p:nvSpPr>
          <p:spPr>
            <a:xfrm>
              <a:off x="11049" y="3669907"/>
              <a:ext cx="4016502" cy="3551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solidFill>
                    <a:schemeClr val="tx2">
                      <a:lumMod val="50000"/>
                      <a:lumOff val="50000"/>
                    </a:schemeClr>
                  </a:solidFill>
                </a:rPr>
                <a:t>Index Arbitrage</a:t>
              </a:r>
              <a:endParaRPr lang="en-US" sz="1400" kern="1200" dirty="0">
                <a:solidFill>
                  <a:schemeClr val="tx2">
                    <a:lumMod val="50000"/>
                    <a:lumOff val="50000"/>
                  </a:schemeClr>
                </a:solidFill>
              </a:endParaRPr>
            </a:p>
          </p:txBody>
        </p:sp>
      </p:grpSp>
      <p:sp>
        <p:nvSpPr>
          <p:cNvPr id="20" name="TextBox 19"/>
          <p:cNvSpPr txBox="1"/>
          <p:nvPr/>
        </p:nvSpPr>
        <p:spPr>
          <a:xfrm>
            <a:off x="2065055" y="381000"/>
            <a:ext cx="4937690" cy="3810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noProof="0" dirty="0" smtClean="0">
                <a:solidFill>
                  <a:schemeClr val="accent1"/>
                </a:solidFill>
                <a:latin typeface="Perpetua" pitchFamily="18" charset="0"/>
                <a:ea typeface="+mj-ea"/>
                <a:cs typeface="+mj-cs"/>
              </a:rPr>
              <a:t>Figure 24.12 Regulating the Markets</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1" name="TextBox 20"/>
          <p:cNvSpPr txBox="1"/>
          <p:nvPr/>
        </p:nvSpPr>
        <p:spPr>
          <a:xfrm>
            <a:off x="2065055" y="6172200"/>
            <a:ext cx="4937690" cy="3810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noProof="0" dirty="0" smtClean="0">
                <a:solidFill>
                  <a:schemeClr val="accent1"/>
                </a:solidFill>
                <a:latin typeface="Perpetua" pitchFamily="18" charset="0"/>
                <a:ea typeface="+mj-ea"/>
                <a:cs typeface="+mj-cs"/>
              </a:rPr>
              <a:t>Details of each title is in Figure 24.12 of the textbook</a:t>
            </a:r>
            <a:endParaRPr kumimoji="0" lang="en-US"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2" name="Slide Number Placeholder 1"/>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411266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43352"/>
            <a:ext cx="8305800" cy="2385848"/>
          </a:xfrm>
        </p:spPr>
        <p:txBody>
          <a:bodyPr/>
          <a:lstStyle/>
          <a:p>
            <a:r>
              <a:rPr lang="en-US" dirty="0"/>
              <a:t>Leland (1985) developed a replication strategy in the presence of transaction costs and tested this approach by using a simulation. </a:t>
            </a:r>
            <a:endParaRPr lang="en-US" dirty="0" smtClean="0"/>
          </a:p>
          <a:p>
            <a:r>
              <a:rPr lang="en-US" dirty="0"/>
              <a:t>Leland proposed a procedure that adjusts upward the volatility estimate to the replicating procedure</a:t>
            </a:r>
            <a:r>
              <a:rPr lang="en-US" dirty="0" smtClean="0"/>
              <a:t>.</a:t>
            </a:r>
          </a:p>
          <a:p>
            <a:r>
              <a:rPr lang="en-US" dirty="0"/>
              <a:t>This accentuation of up or down movements of the stock price can be modeled as if the volatility of the actual stock price was higher.</a:t>
            </a:r>
          </a:p>
        </p:txBody>
      </p:sp>
      <p:sp>
        <p:nvSpPr>
          <p:cNvPr id="3" name="Title 2"/>
          <p:cNvSpPr>
            <a:spLocks noGrp="1"/>
          </p:cNvSpPr>
          <p:nvPr>
            <p:ph type="title"/>
          </p:nvPr>
        </p:nvSpPr>
        <p:spPr>
          <a:xfrm>
            <a:off x="464400" y="579437"/>
            <a:ext cx="8229600" cy="639763"/>
          </a:xfrm>
        </p:spPr>
        <p:txBody>
          <a:bodyPr/>
          <a:lstStyle/>
          <a:p>
            <a:pPr algn="ctr"/>
            <a:r>
              <a:rPr lang="en-US" dirty="0" smtClean="0"/>
              <a:t>24.5 Empirical Studies of Portfolio Insurance</a:t>
            </a:r>
            <a:endParaRPr lang="en-US" dirty="0"/>
          </a:p>
        </p:txBody>
      </p:sp>
      <p:sp>
        <p:nvSpPr>
          <p:cNvPr id="4" name="TextBox 3"/>
          <p:cNvSpPr txBox="1"/>
          <p:nvPr/>
        </p:nvSpPr>
        <p:spPr>
          <a:xfrm>
            <a:off x="304800" y="1752600"/>
            <a:ext cx="6781800" cy="533400"/>
          </a:xfrm>
          <a:prstGeom prst="rect">
            <a:avLst/>
          </a:prstGeom>
        </p:spPr>
        <p:txBody>
          <a:bodyPr vert="horz" wrap="square" lIns="91440" tIns="45720" rIns="91440" bIns="45720" rtlCol="0" anchor="ctr">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200" b="1" i="1"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24.5.1 Leland (1985)</a:t>
            </a: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405296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5715000"/>
          </a:xfrm>
        </p:spPr>
        <p:txBody>
          <a:bodyPr>
            <a:normAutofit/>
          </a:bodyPr>
          <a:lstStyle/>
          <a:p>
            <a:r>
              <a:rPr lang="en-US" dirty="0"/>
              <a:t>The adjustment to volatility </a:t>
            </a:r>
            <a:r>
              <a:rPr lang="en-US" dirty="0" smtClean="0"/>
              <a:t>is</a:t>
            </a:r>
          </a:p>
          <a:p>
            <a:endParaRPr lang="en-US" dirty="0"/>
          </a:p>
          <a:p>
            <a:endParaRPr lang="en-US" dirty="0" smtClean="0"/>
          </a:p>
          <a:p>
            <a:endParaRPr lang="en-US" dirty="0"/>
          </a:p>
          <a:p>
            <a:r>
              <a:rPr lang="en-US" dirty="0" smtClean="0"/>
              <a:t>Where</a:t>
            </a:r>
          </a:p>
          <a:p>
            <a:endParaRPr lang="en-US" dirty="0"/>
          </a:p>
          <a:p>
            <a:endParaRPr lang="en-US" dirty="0" smtClean="0"/>
          </a:p>
          <a:p>
            <a:endParaRPr lang="en-US" dirty="0"/>
          </a:p>
          <a:p>
            <a:endParaRPr lang="en-US" dirty="0" smtClean="0"/>
          </a:p>
          <a:p>
            <a:endParaRPr lang="en-US" dirty="0"/>
          </a:p>
          <a:p>
            <a:r>
              <a:rPr lang="en-US" dirty="0"/>
              <a:t>The delta value of this strategy takes into account transaction costs and will be higher than without transaction costs. </a:t>
            </a:r>
          </a:p>
          <a:p>
            <a:r>
              <a:rPr lang="en-US" dirty="0"/>
              <a:t>As can be seen from Equation (24.8), the volatility estimate increases as the revision period and transaction costs increase.</a:t>
            </a:r>
          </a:p>
          <a:p>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65600514"/>
              </p:ext>
            </p:extLst>
          </p:nvPr>
        </p:nvGraphicFramePr>
        <p:xfrm>
          <a:off x="2514600" y="1447800"/>
          <a:ext cx="1714500" cy="685800"/>
        </p:xfrm>
        <a:graphic>
          <a:graphicData uri="http://schemas.openxmlformats.org/presentationml/2006/ole">
            <mc:AlternateContent xmlns:mc="http://schemas.openxmlformats.org/markup-compatibility/2006">
              <mc:Choice xmlns:v="urn:schemas-microsoft-com:vml" Requires="v">
                <p:oleObj spid="_x0000_s19467" name="Equation" r:id="rId3" imgW="1333500" imgH="533400" progId="Equation.DSMT4">
                  <p:embed/>
                </p:oleObj>
              </mc:Choice>
              <mc:Fallback>
                <p:oleObj name="Equation" r:id="rId3" imgW="13335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1714500" cy="685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94752957"/>
              </p:ext>
            </p:extLst>
          </p:nvPr>
        </p:nvGraphicFramePr>
        <p:xfrm>
          <a:off x="1536700" y="2667000"/>
          <a:ext cx="5778500" cy="1828800"/>
        </p:xfrm>
        <a:graphic>
          <a:graphicData uri="http://schemas.openxmlformats.org/presentationml/2006/ole">
            <mc:AlternateContent xmlns:mc="http://schemas.openxmlformats.org/markup-compatibility/2006">
              <mc:Choice xmlns:v="urn:schemas-microsoft-com:vml" Requires="v">
                <p:oleObj spid="_x0000_s19468" name="Equation" r:id="rId5" imgW="4330700" imgH="1371600" progId="Equation.DSMT4">
                  <p:embed/>
                </p:oleObj>
              </mc:Choice>
              <mc:Fallback>
                <p:oleObj name="Equation" r:id="rId5" imgW="4330700" imgH="1371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00" y="2667000"/>
                        <a:ext cx="5778500" cy="1828800"/>
                      </a:xfrm>
                      <a:prstGeom prst="rect">
                        <a:avLst/>
                      </a:prstGeom>
                      <a:noFill/>
                    </p:spPr>
                  </p:pic>
                </p:oleObj>
              </mc:Fallback>
            </mc:AlternateContent>
          </a:graphicData>
        </a:graphic>
      </p:graphicFrame>
      <p:sp>
        <p:nvSpPr>
          <p:cNvPr id="8" name="TextBox 7"/>
          <p:cNvSpPr txBox="1"/>
          <p:nvPr/>
        </p:nvSpPr>
        <p:spPr>
          <a:xfrm>
            <a:off x="5334000" y="1143000"/>
            <a:ext cx="1981200" cy="12192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(24.8)</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2861341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381000"/>
                <a:ext cx="8305800" cy="6096000"/>
              </a:xfrm>
            </p:spPr>
            <p:txBody>
              <a:bodyPr>
                <a:normAutofit/>
              </a:bodyPr>
              <a:lstStyle/>
              <a:p>
                <a:r>
                  <a:rPr lang="en-US" dirty="0" smtClean="0"/>
                  <a:t>The effectiveness of the modified replication strategy is determined by the following simulation where</a:t>
                </a:r>
              </a:p>
              <a:p>
                <a:r>
                  <a:rPr lang="en-US" dirty="0" smtClean="0"/>
                  <a:t>Risk-free rate :10%; Expected return for the stock: 16%; Standard deviations: 20%</a:t>
                </a:r>
              </a:p>
              <a:p>
                <a:r>
                  <a:rPr lang="en-US" dirty="0" smtClean="0"/>
                  <a:t>Rebalancing periods of 1, 4, and 8 weeks to replicate options expiring in 3,6, and 12 months. </a:t>
                </a:r>
              </a:p>
              <a:p>
                <a:r>
                  <a:rPr lang="en-US" dirty="0"/>
                  <a:t>Here </a:t>
                </a:r>
                <a:r>
                  <a:rPr lang="en-US" i="1" dirty="0"/>
                  <a:t>H</a:t>
                </a:r>
                <a:r>
                  <a:rPr lang="en-US" dirty="0"/>
                  <a:t> is the difference between the listed call and the synthetic option after the revision period, </a:t>
                </a:r>
                <a14:m>
                  <m:oMath xmlns:m="http://schemas.openxmlformats.org/officeDocument/2006/math">
                    <m:r>
                      <a:rPr lang="en-US" i="1">
                        <a:latin typeface="Cambria Math"/>
                      </a:rPr>
                      <m:t>𝛥</m:t>
                    </m:r>
                    <m:r>
                      <a:rPr lang="en-US" i="1">
                        <a:latin typeface="Cambria Math"/>
                      </a:rPr>
                      <m:t>𝑡</m:t>
                    </m:r>
                  </m:oMath>
                </a14:m>
                <a:r>
                  <a:rPr lang="en-US" dirty="0" smtClean="0"/>
                  <a:t>.</a:t>
                </a:r>
              </a:p>
              <a:p>
                <a:endParaRPr lang="en-US" dirty="0"/>
              </a:p>
              <a:p>
                <a:r>
                  <a:rPr lang="en-US" dirty="0"/>
                  <a:t>where </a:t>
                </a:r>
                <a14:m>
                  <m:oMath xmlns:m="http://schemas.openxmlformats.org/officeDocument/2006/math">
                    <m:r>
                      <a:rPr lang="en-US" i="1">
                        <a:latin typeface="Cambria Math"/>
                      </a:rPr>
                      <m:t>𝛥</m:t>
                    </m:r>
                    <m:r>
                      <a:rPr lang="en-US" i="1">
                        <a:latin typeface="Cambria Math"/>
                      </a:rPr>
                      <m:t>𝐶</m:t>
                    </m:r>
                  </m:oMath>
                </a14:m>
                <a:r>
                  <a:rPr lang="en-US" i="1" dirty="0"/>
                  <a:t> </a:t>
                </a:r>
                <a:r>
                  <a:rPr lang="en-US" dirty="0"/>
                  <a:t>is the change in the listed call option over the revision period,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𝑠</m:t>
                        </m:r>
                      </m:sub>
                    </m:sSub>
                  </m:oMath>
                </a14:m>
                <a:r>
                  <a:rPr lang="en-US" dirty="0"/>
                  <a:t> is the delta value and is the number of shares in the replicated portfolio, and </a:t>
                </a:r>
                <a:r>
                  <a:rPr lang="en-US" i="1" dirty="0"/>
                  <a:t>r </a:t>
                </a:r>
                <a:r>
                  <a:rPr lang="en-US" dirty="0"/>
                  <a:t>is the interest rate over the revision period</a:t>
                </a:r>
                <a:r>
                  <a:rPr lang="en-US" dirty="0" smtClean="0"/>
                  <a:t>.</a:t>
                </a:r>
              </a:p>
              <a:p>
                <a:r>
                  <a:rPr lang="en-US" dirty="0" smtClean="0"/>
                  <a:t>If </a:t>
                </a:r>
                <a:r>
                  <a:rPr lang="en-US" dirty="0"/>
                  <a:t>the replicated option perfectly matches the changes in the listed option, </a:t>
                </a:r>
                <a14:m>
                  <m:oMath xmlns:m="http://schemas.openxmlformats.org/officeDocument/2006/math">
                    <m:r>
                      <a:rPr lang="en-US" i="1">
                        <a:latin typeface="Cambria Math"/>
                      </a:rPr>
                      <m:t>𝛥</m:t>
                    </m:r>
                    <m:r>
                      <a:rPr lang="en-US" i="1">
                        <a:latin typeface="Cambria Math"/>
                      </a:rPr>
                      <m:t>𝐻</m:t>
                    </m:r>
                  </m:oMath>
                </a14:m>
                <a:r>
                  <a:rPr lang="en-US" i="1" dirty="0"/>
                  <a:t> </a:t>
                </a:r>
                <a:r>
                  <a:rPr lang="en-US" dirty="0"/>
                  <a:t>will equal zero. </a:t>
                </a:r>
                <a:endParaRPr lang="en-US" dirty="0" smtClean="0"/>
              </a:p>
              <a:p>
                <a:r>
                  <a:rPr lang="en-US" dirty="0" smtClean="0"/>
                  <a:t>For </a:t>
                </a:r>
                <a:r>
                  <a:rPr lang="en-US" dirty="0"/>
                  <a:t>each of the revision periods, the mean and standard deviation of the errors is calculated.</a:t>
                </a:r>
              </a:p>
              <a:p>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381000"/>
                <a:ext cx="8305800" cy="6096000"/>
              </a:xfrm>
              <a:blipFill rotWithShape="1">
                <a:blip r:embed="rId3"/>
                <a:stretch>
                  <a:fillRect l="-147" t="-400" r="-124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40502111"/>
              </p:ext>
            </p:extLst>
          </p:nvPr>
        </p:nvGraphicFramePr>
        <p:xfrm>
          <a:off x="3124200" y="3124200"/>
          <a:ext cx="3231931" cy="457200"/>
        </p:xfrm>
        <a:graphic>
          <a:graphicData uri="http://schemas.openxmlformats.org/presentationml/2006/ole">
            <mc:AlternateContent xmlns:mc="http://schemas.openxmlformats.org/markup-compatibility/2006">
              <mc:Choice xmlns:v="urn:schemas-microsoft-com:vml" Requires="v">
                <p:oleObj spid="_x0000_s20485" name="Equation" r:id="rId4" imgW="1955800" imgH="279400" progId="Equation.DSMT4">
                  <p:embed/>
                </p:oleObj>
              </mc:Choice>
              <mc:Fallback>
                <p:oleObj name="Equation" r:id="rId4" imgW="1955800" imgH="279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3231931" cy="457200"/>
                      </a:xfrm>
                      <a:prstGeom prst="rect">
                        <a:avLst/>
                      </a:prstGeom>
                      <a:noFill/>
                    </p:spPr>
                  </p:pic>
                </p:oleObj>
              </mc:Fallback>
            </mc:AlternateContent>
          </a:graphicData>
        </a:graphic>
      </p:graphicFrame>
      <p:sp>
        <p:nvSpPr>
          <p:cNvPr id="6" name="TextBox 5"/>
          <p:cNvSpPr txBox="1"/>
          <p:nvPr/>
        </p:nvSpPr>
        <p:spPr>
          <a:xfrm>
            <a:off x="6705600" y="3200400"/>
            <a:ext cx="685800" cy="304800"/>
          </a:xfrm>
          <a:prstGeom prst="rect">
            <a:avLst/>
          </a:prstGeom>
        </p:spPr>
        <p:txBody>
          <a:bodyPr vert="horz" wrap="square" lIns="91440" tIns="45720" rIns="91440" bIns="45720" rtlCol="0" anchor="ctr">
            <a:normAutofit fontScale="92500" lnSpcReduction="1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(24.9)</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850134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4114800"/>
          </a:xfrm>
        </p:spPr>
        <p:txBody>
          <a:bodyPr/>
          <a:lstStyle/>
          <a:p>
            <a:r>
              <a:rPr lang="en-US" dirty="0" err="1"/>
              <a:t>Asay</a:t>
            </a:r>
            <a:r>
              <a:rPr lang="en-US" dirty="0"/>
              <a:t> and </a:t>
            </a:r>
            <a:r>
              <a:rPr lang="en-US" dirty="0" err="1"/>
              <a:t>Edelsburg</a:t>
            </a:r>
            <a:r>
              <a:rPr lang="en-US" dirty="0"/>
              <a:t> used Monte Carlo simulations to determine how closely a synthetic-option strategy can match the returns on options on Treasury-bill futures. </a:t>
            </a:r>
            <a:endParaRPr lang="en-US" dirty="0" smtClean="0"/>
          </a:p>
          <a:p>
            <a:r>
              <a:rPr lang="en-US" b="1" dirty="0" smtClean="0"/>
              <a:t>Whipsawing</a:t>
            </a:r>
            <a:r>
              <a:rPr lang="en-US" dirty="0" smtClean="0"/>
              <a:t> occurs when the underlying asset increases enough to trigger rebalancing.</a:t>
            </a:r>
          </a:p>
          <a:p>
            <a:r>
              <a:rPr lang="en-US" dirty="0"/>
              <a:t>A common remedy for this problem is to use a larger adjustment gap or filter rule; however, the wrong number of shares could be held if the filter rule was increased, particularly if the stock moved in a linear manner.</a:t>
            </a:r>
            <a:endParaRPr lang="en-US" dirty="0" smtClean="0"/>
          </a:p>
          <a:p>
            <a:r>
              <a:rPr lang="en-US" dirty="0"/>
              <a:t>The authors concluded that problems such as transaction costs, whipsawing, and frequent rebalancing do not negate the effectiveness of the synthetic option on Treasury-bill </a:t>
            </a:r>
            <a:r>
              <a:rPr lang="en-US" dirty="0" smtClean="0"/>
              <a:t>futures.</a:t>
            </a:r>
            <a:endParaRPr lang="en-US" b="1" dirty="0"/>
          </a:p>
        </p:txBody>
      </p:sp>
      <p:sp>
        <p:nvSpPr>
          <p:cNvPr id="3" name="Title 2"/>
          <p:cNvSpPr>
            <a:spLocks noGrp="1"/>
          </p:cNvSpPr>
          <p:nvPr>
            <p:ph type="title"/>
          </p:nvPr>
        </p:nvSpPr>
        <p:spPr/>
        <p:txBody>
          <a:bodyPr/>
          <a:lstStyle/>
          <a:p>
            <a:r>
              <a:rPr lang="en-US" dirty="0" smtClean="0"/>
              <a:t>24.5.2 </a:t>
            </a:r>
            <a:r>
              <a:rPr lang="en-US" dirty="0" err="1" smtClean="0"/>
              <a:t>Asay</a:t>
            </a:r>
            <a:r>
              <a:rPr lang="en-US" dirty="0" smtClean="0"/>
              <a:t> and </a:t>
            </a:r>
            <a:r>
              <a:rPr lang="en-US" dirty="0" err="1" smtClean="0"/>
              <a:t>Edelsburg</a:t>
            </a:r>
            <a:r>
              <a:rPr lang="en-US" dirty="0" smtClean="0"/>
              <a:t> (1986)</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84705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purpose of </a:t>
            </a:r>
            <a:r>
              <a:rPr lang="en-US" dirty="0" err="1"/>
              <a:t>Eizman’s</a:t>
            </a:r>
            <a:r>
              <a:rPr lang="en-US" dirty="0"/>
              <a:t> paper is to determine which rebalancing strategy is the most effective in a dynamic-hedging portfolio-insurance framework. </a:t>
            </a:r>
            <a:endParaRPr lang="en-US" dirty="0" smtClean="0"/>
          </a:p>
          <a:p>
            <a:r>
              <a:rPr lang="en-US" dirty="0"/>
              <a:t>For the discrete-time adjustment strategy, he rebalanced monthly, weekly, semiweekly, daily, and hourly. </a:t>
            </a:r>
            <a:endParaRPr lang="en-US" dirty="0" smtClean="0"/>
          </a:p>
          <a:p>
            <a:r>
              <a:rPr lang="en-US" dirty="0" smtClean="0"/>
              <a:t>The </a:t>
            </a:r>
            <a:r>
              <a:rPr lang="en-US" dirty="0"/>
              <a:t>transaction costs increased and replication errors decreased as the rebalance periods shortened. </a:t>
            </a:r>
            <a:endParaRPr lang="en-US" dirty="0" smtClean="0"/>
          </a:p>
          <a:p>
            <a:r>
              <a:rPr lang="en-US" dirty="0" smtClean="0"/>
              <a:t>He </a:t>
            </a:r>
            <a:r>
              <a:rPr lang="en-US" dirty="0"/>
              <a:t>used a utility function of Min (</a:t>
            </a:r>
            <a:r>
              <a:rPr lang="en-US" i="1" dirty="0"/>
              <a:t>X </a:t>
            </a:r>
            <a:r>
              <a:rPr lang="en-US" dirty="0"/>
              <a:t>+ </a:t>
            </a:r>
            <a:r>
              <a:rPr lang="en-US" i="1" dirty="0"/>
              <a:t>r</a:t>
            </a:r>
            <a:r>
              <a:rPr lang="en-US" dirty="0" smtClean="0"/>
              <a:t>),</a:t>
            </a:r>
            <a:r>
              <a:rPr lang="en-US" i="1" dirty="0" smtClean="0"/>
              <a:t> </a:t>
            </a:r>
            <a:r>
              <a:rPr lang="en-US" dirty="0"/>
              <a:t>where </a:t>
            </a:r>
            <a:r>
              <a:rPr lang="en-US" i="1" dirty="0"/>
              <a:t>X </a:t>
            </a:r>
            <a:r>
              <a:rPr lang="en-US" dirty="0"/>
              <a:t>is average annual transaction costs and </a:t>
            </a:r>
            <a:r>
              <a:rPr lang="en-US" i="1" dirty="0"/>
              <a:t>r</a:t>
            </a:r>
            <a:r>
              <a:rPr lang="en-US" dirty="0"/>
              <a:t> is average annual replication error, to determine the most effective rebalance period. </a:t>
            </a:r>
            <a:endParaRPr lang="en-US" dirty="0" smtClean="0"/>
          </a:p>
          <a:p>
            <a:r>
              <a:rPr lang="en-US" dirty="0" smtClean="0"/>
              <a:t>Using </a:t>
            </a:r>
            <a:r>
              <a:rPr lang="en-US" dirty="0"/>
              <a:t>this criterion, the best method is the weekly method, with the semiweekly strategy coming in second.</a:t>
            </a:r>
          </a:p>
          <a:p>
            <a:endParaRPr lang="en-US" dirty="0"/>
          </a:p>
        </p:txBody>
      </p:sp>
      <p:sp>
        <p:nvSpPr>
          <p:cNvPr id="3" name="Title 2"/>
          <p:cNvSpPr>
            <a:spLocks noGrp="1"/>
          </p:cNvSpPr>
          <p:nvPr>
            <p:ph type="title"/>
          </p:nvPr>
        </p:nvSpPr>
        <p:spPr/>
        <p:txBody>
          <a:bodyPr/>
          <a:lstStyle/>
          <a:p>
            <a:r>
              <a:rPr lang="en-US" dirty="0" smtClean="0"/>
              <a:t>24.5.3 </a:t>
            </a:r>
            <a:r>
              <a:rPr lang="en-US" dirty="0" err="1" smtClean="0"/>
              <a:t>Eizman</a:t>
            </a:r>
            <a:r>
              <a:rPr lang="en-US" dirty="0" smtClean="0"/>
              <a:t> (1986)</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125819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3048000"/>
          </a:xfrm>
        </p:spPr>
        <p:txBody>
          <a:bodyPr/>
          <a:lstStyle/>
          <a:p>
            <a:r>
              <a:rPr lang="en-US" dirty="0"/>
              <a:t>This study addresses the issue of portfolio-insurance cost. </a:t>
            </a:r>
            <a:endParaRPr lang="en-US" dirty="0" smtClean="0"/>
          </a:p>
          <a:p>
            <a:r>
              <a:rPr lang="en-US" dirty="0"/>
              <a:t>They used a Monte Carlo simulation with a 16% expected return and a 10% interest </a:t>
            </a:r>
            <a:r>
              <a:rPr lang="en-US" dirty="0" smtClean="0"/>
              <a:t>rate.</a:t>
            </a:r>
          </a:p>
          <a:p>
            <a:r>
              <a:rPr lang="en-US" dirty="0" smtClean="0"/>
              <a:t>The </a:t>
            </a:r>
            <a:r>
              <a:rPr lang="en-US" dirty="0"/>
              <a:t>Black–Scholes model is used to derive delta values for the put option</a:t>
            </a:r>
            <a:r>
              <a:rPr lang="en-US" dirty="0" smtClean="0"/>
              <a:t>.</a:t>
            </a:r>
          </a:p>
          <a:p>
            <a:r>
              <a:rPr lang="en-US" dirty="0" smtClean="0"/>
              <a:t>In </a:t>
            </a:r>
            <a:r>
              <a:rPr lang="en-US" dirty="0"/>
              <a:t>addition, a logarithmic utility function is specified to measure the utility of a portfolio-insurance strategy. </a:t>
            </a:r>
            <a:endParaRPr lang="en-US" dirty="0" smtClean="0"/>
          </a:p>
          <a:p>
            <a:r>
              <a:rPr lang="en-US" dirty="0"/>
              <a:t>They concluded that portfolio-insurance strategies are optimal only when investors are highly risk averse.</a:t>
            </a:r>
          </a:p>
          <a:p>
            <a:endParaRPr lang="en-US" dirty="0"/>
          </a:p>
        </p:txBody>
      </p:sp>
      <p:sp>
        <p:nvSpPr>
          <p:cNvPr id="3" name="Title 2"/>
          <p:cNvSpPr>
            <a:spLocks noGrp="1"/>
          </p:cNvSpPr>
          <p:nvPr>
            <p:ph type="title"/>
          </p:nvPr>
        </p:nvSpPr>
        <p:spPr/>
        <p:txBody>
          <a:bodyPr/>
          <a:lstStyle/>
          <a:p>
            <a:r>
              <a:rPr lang="en-US" dirty="0" smtClean="0"/>
              <a:t>24.5.4 </a:t>
            </a:r>
            <a:r>
              <a:rPr lang="en-US" dirty="0" err="1" smtClean="0"/>
              <a:t>Rendleman</a:t>
            </a:r>
            <a:r>
              <a:rPr lang="en-US" dirty="0" smtClean="0"/>
              <a:t> and </a:t>
            </a:r>
            <a:r>
              <a:rPr lang="en-US" dirty="0" err="1" smtClean="0"/>
              <a:t>McEnally</a:t>
            </a:r>
            <a:r>
              <a:rPr lang="en-US" dirty="0" smtClean="0"/>
              <a:t> (1987)</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3563943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419600"/>
          </a:xfrm>
        </p:spPr>
        <p:txBody>
          <a:bodyPr>
            <a:normAutofit/>
          </a:bodyPr>
          <a:lstStyle/>
          <a:p>
            <a:r>
              <a:rPr lang="en-US" dirty="0"/>
              <a:t>The main goal of this article is to compute the costs of a synthetic-call </a:t>
            </a:r>
            <a:r>
              <a:rPr lang="en-US" i="1" dirty="0"/>
              <a:t>portfolio-insurance strategy</a:t>
            </a:r>
            <a:r>
              <a:rPr lang="en-US" dirty="0" smtClean="0"/>
              <a:t>.</a:t>
            </a:r>
          </a:p>
          <a:p>
            <a:r>
              <a:rPr lang="en-US" dirty="0"/>
              <a:t>They use closing prices of the S&amp;P 500 index from January 1, 1963 to December 31, 1983. </a:t>
            </a:r>
            <a:endParaRPr lang="en-US" dirty="0" smtClean="0"/>
          </a:p>
          <a:p>
            <a:r>
              <a:rPr lang="en-US" dirty="0" smtClean="0"/>
              <a:t>They </a:t>
            </a:r>
            <a:r>
              <a:rPr lang="en-US" dirty="0"/>
              <a:t>generate returns for 240 overlapping years by taking 20 January to January returns, then 20 February to February returns, and so on. </a:t>
            </a:r>
            <a:endParaRPr lang="en-US" dirty="0" smtClean="0"/>
          </a:p>
          <a:p>
            <a:r>
              <a:rPr lang="en-US" dirty="0" smtClean="0"/>
              <a:t>This </a:t>
            </a:r>
            <a:r>
              <a:rPr lang="en-US" dirty="0"/>
              <a:t>is the first published portfolio-insurance study to use real data as opposed to simulated data.</a:t>
            </a:r>
          </a:p>
          <a:p>
            <a:r>
              <a:rPr lang="en-US" dirty="0"/>
              <a:t>They concluded that the cost of portfolio insurance is 170 basis points for zero-floor insurance and 83 basis points for a   strategy , and that a dynamically balanced portfolio will not outperform a buy-and-hold (BH) portfolio</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24.5.5 Gracias and Gould (1987)</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198063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943600"/>
          </a:xfrm>
        </p:spPr>
        <p:txBody>
          <a:bodyPr>
            <a:normAutofit lnSpcReduction="10000"/>
          </a:bodyPr>
          <a:lstStyle/>
          <a:p>
            <a:pPr>
              <a:lnSpc>
                <a:spcPct val="150000"/>
              </a:lnSpc>
            </a:pPr>
            <a:r>
              <a:rPr lang="en-US" dirty="0"/>
              <a:t>24.5.4 </a:t>
            </a:r>
            <a:r>
              <a:rPr lang="en-US" dirty="0" err="1"/>
              <a:t>Rendleman</a:t>
            </a:r>
            <a:r>
              <a:rPr lang="en-US" dirty="0"/>
              <a:t> and </a:t>
            </a:r>
            <a:r>
              <a:rPr lang="en-US" dirty="0" err="1"/>
              <a:t>McEnally</a:t>
            </a:r>
            <a:r>
              <a:rPr lang="en-US" dirty="0"/>
              <a:t> (1987)</a:t>
            </a:r>
          </a:p>
          <a:p>
            <a:pPr>
              <a:lnSpc>
                <a:spcPct val="150000"/>
              </a:lnSpc>
            </a:pPr>
            <a:r>
              <a:rPr lang="en-US" dirty="0"/>
              <a:t>24.5.5 Garcia and Gould (1987)</a:t>
            </a:r>
          </a:p>
          <a:p>
            <a:pPr>
              <a:lnSpc>
                <a:spcPct val="150000"/>
              </a:lnSpc>
            </a:pPr>
            <a:r>
              <a:rPr lang="en-US" dirty="0"/>
              <a:t>24.5.6 Zhu and </a:t>
            </a:r>
            <a:r>
              <a:rPr lang="en-US" dirty="0" err="1"/>
              <a:t>Kavee</a:t>
            </a:r>
            <a:r>
              <a:rPr lang="en-US" dirty="0"/>
              <a:t> (1988)</a:t>
            </a:r>
          </a:p>
          <a:p>
            <a:pPr>
              <a:lnSpc>
                <a:spcPct val="150000"/>
              </a:lnSpc>
            </a:pPr>
            <a:r>
              <a:rPr lang="en-US" dirty="0"/>
              <a:t>24.5.7 </a:t>
            </a:r>
            <a:r>
              <a:rPr lang="en-US" dirty="0" err="1"/>
              <a:t>Perold</a:t>
            </a:r>
            <a:r>
              <a:rPr lang="en-US" dirty="0"/>
              <a:t> and Sharpe (1988</a:t>
            </a:r>
            <a:r>
              <a:rPr lang="en-US" dirty="0" smtClean="0"/>
              <a:t>)</a:t>
            </a:r>
          </a:p>
          <a:p>
            <a:pPr>
              <a:lnSpc>
                <a:spcPct val="150000"/>
              </a:lnSpc>
            </a:pPr>
            <a:r>
              <a:rPr lang="en-US" dirty="0" smtClean="0"/>
              <a:t>24.5.8 </a:t>
            </a:r>
            <a:r>
              <a:rPr lang="en-US" dirty="0" err="1"/>
              <a:t>Rendleman</a:t>
            </a:r>
            <a:r>
              <a:rPr lang="en-US" dirty="0"/>
              <a:t> and O’Brien (1990)</a:t>
            </a:r>
          </a:p>
          <a:p>
            <a:pPr>
              <a:lnSpc>
                <a:spcPct val="150000"/>
              </a:lnSpc>
            </a:pPr>
            <a:r>
              <a:rPr lang="en-US" dirty="0"/>
              <a:t>24.5.9 </a:t>
            </a:r>
            <a:r>
              <a:rPr lang="en-US" dirty="0" err="1"/>
              <a:t>Loria</a:t>
            </a:r>
            <a:r>
              <a:rPr lang="en-US" dirty="0"/>
              <a:t>, Pham, and </a:t>
            </a:r>
            <a:r>
              <a:rPr lang="en-US" dirty="0" err="1"/>
              <a:t>Sim</a:t>
            </a:r>
            <a:r>
              <a:rPr lang="en-US" dirty="0"/>
              <a:t> (1991)</a:t>
            </a:r>
          </a:p>
          <a:p>
            <a:pPr>
              <a:lnSpc>
                <a:spcPct val="150000"/>
              </a:lnSpc>
            </a:pPr>
            <a:r>
              <a:rPr lang="en-US" dirty="0"/>
              <a:t>24.5.10 Do and Faff (2004)</a:t>
            </a:r>
          </a:p>
          <a:p>
            <a:pPr>
              <a:lnSpc>
                <a:spcPct val="150000"/>
              </a:lnSpc>
            </a:pPr>
            <a:r>
              <a:rPr lang="en-US" dirty="0"/>
              <a:t>24.5.11 </a:t>
            </a:r>
            <a:r>
              <a:rPr lang="en-US" dirty="0" err="1"/>
              <a:t>Cesari</a:t>
            </a:r>
            <a:r>
              <a:rPr lang="en-US" dirty="0"/>
              <a:t> and </a:t>
            </a:r>
            <a:r>
              <a:rPr lang="en-US" dirty="0" err="1"/>
              <a:t>Cremonini</a:t>
            </a:r>
            <a:r>
              <a:rPr lang="en-US" dirty="0"/>
              <a:t> (2003)</a:t>
            </a:r>
          </a:p>
          <a:p>
            <a:pPr>
              <a:lnSpc>
                <a:spcPct val="150000"/>
              </a:lnSpc>
            </a:pPr>
            <a:r>
              <a:rPr lang="en-US" dirty="0"/>
              <a:t>24.5.12 Herald, Maurer, and </a:t>
            </a:r>
            <a:r>
              <a:rPr lang="en-US" dirty="0" err="1"/>
              <a:t>Purschaker</a:t>
            </a:r>
            <a:r>
              <a:rPr lang="en-US" dirty="0"/>
              <a:t> (2005)</a:t>
            </a:r>
          </a:p>
          <a:p>
            <a:pPr>
              <a:lnSpc>
                <a:spcPct val="150000"/>
              </a:lnSpc>
            </a:pPr>
            <a:r>
              <a:rPr lang="en-US" dirty="0"/>
              <a:t>24.5.13 </a:t>
            </a:r>
            <a:r>
              <a:rPr lang="en-US" dirty="0" err="1"/>
              <a:t>Hamidi</a:t>
            </a:r>
            <a:r>
              <a:rPr lang="en-US" dirty="0"/>
              <a:t>, </a:t>
            </a:r>
            <a:r>
              <a:rPr lang="en-US" dirty="0" err="1"/>
              <a:t>Jurczenko</a:t>
            </a:r>
            <a:r>
              <a:rPr lang="en-US" dirty="0"/>
              <a:t>, and </a:t>
            </a:r>
            <a:r>
              <a:rPr lang="en-US" dirty="0" err="1"/>
              <a:t>Maillet</a:t>
            </a:r>
            <a:r>
              <a:rPr lang="en-US" dirty="0"/>
              <a:t> (2007)</a:t>
            </a:r>
          </a:p>
          <a:p>
            <a:pPr>
              <a:lnSpc>
                <a:spcPct val="150000"/>
              </a:lnSpc>
            </a:pPr>
            <a:r>
              <a:rPr lang="en-US" dirty="0"/>
              <a:t>24.5.14 Ho, </a:t>
            </a:r>
            <a:r>
              <a:rPr lang="en-US" dirty="0" err="1"/>
              <a:t>Cadle</a:t>
            </a:r>
            <a:r>
              <a:rPr lang="en-US" dirty="0"/>
              <a:t>, and Theobald (2008)</a:t>
            </a:r>
          </a:p>
          <a:p>
            <a:pPr>
              <a:lnSpc>
                <a:spcPct val="150000"/>
              </a:lnSpc>
            </a:pPr>
            <a:r>
              <a:rPr lang="en-US" dirty="0"/>
              <a:t>24.6 </a:t>
            </a:r>
            <a:r>
              <a:rPr lang="en-US" dirty="0" smtClean="0"/>
              <a:t>SUMMARY</a:t>
            </a:r>
            <a:endParaRPr lang="en-US" dirty="0"/>
          </a:p>
          <a:p>
            <a:pPr>
              <a:lnSpc>
                <a:spcPct val="150000"/>
              </a:lnSpc>
            </a:pPr>
            <a:endParaRPr lang="en-US" dirty="0"/>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420601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5486400"/>
          </a:xfrm>
        </p:spPr>
        <p:txBody>
          <a:bodyPr>
            <a:normAutofit/>
          </a:bodyPr>
          <a:lstStyle/>
          <a:p>
            <a:r>
              <a:rPr lang="en-US" dirty="0"/>
              <a:t>They evaluated and compared the performances of the two traditional portfolio strategies, the synthetic-put approach of Rubinstein and Leland (1981) and the constant-proportion approach of Black and Jones (1987</a:t>
            </a:r>
            <a:r>
              <a:rPr lang="en-US" dirty="0" smtClean="0"/>
              <a:t>).</a:t>
            </a:r>
          </a:p>
          <a:p>
            <a:r>
              <a:rPr lang="en-US" dirty="0" smtClean="0"/>
              <a:t>They used Monte Carlo simulation methodology to determine whether these strategies can really guarantee the floor return and how much investors have to pay for the protection.</a:t>
            </a:r>
          </a:p>
          <a:p>
            <a:r>
              <a:rPr lang="en-US" dirty="0" smtClean="0"/>
              <a:t>Both </a:t>
            </a:r>
            <a:r>
              <a:rPr lang="en-US" dirty="0"/>
              <a:t>strategies are able to reshape the return distribution so as to reduce downside risk and retain a certain part of the upside gains</a:t>
            </a:r>
            <a:r>
              <a:rPr lang="en-US" dirty="0" smtClean="0"/>
              <a:t>.</a:t>
            </a:r>
          </a:p>
          <a:p>
            <a:r>
              <a:rPr lang="en-US" dirty="0" smtClean="0"/>
              <a:t>There are two types of costs for portfolio insurance strategy, explicit cost, which is transaction costs and implicit cost, which is the average return forgone in exchange for protection against the downside risk.</a:t>
            </a:r>
          </a:p>
          <a:p>
            <a:r>
              <a:rPr lang="en-US" dirty="0"/>
              <a:t>When the market becomes volatile, the protection error of the synthetic-put approach increases, and the transaction costs may be unbearable. </a:t>
            </a:r>
            <a:endParaRPr lang="en-US" dirty="0" smtClean="0"/>
          </a:p>
          <a:p>
            <a:r>
              <a:rPr lang="en-US" dirty="0" smtClean="0"/>
              <a:t>On </a:t>
            </a:r>
            <a:r>
              <a:rPr lang="en-US" dirty="0"/>
              <a:t>the contrary, while the constant proportion approach may have lower transactions costs, its implicit cost may still be substantial.</a:t>
            </a:r>
          </a:p>
        </p:txBody>
      </p:sp>
      <p:sp>
        <p:nvSpPr>
          <p:cNvPr id="3" name="Title 2"/>
          <p:cNvSpPr>
            <a:spLocks noGrp="1"/>
          </p:cNvSpPr>
          <p:nvPr>
            <p:ph type="title"/>
          </p:nvPr>
        </p:nvSpPr>
        <p:spPr>
          <a:xfrm>
            <a:off x="464400" y="304800"/>
            <a:ext cx="8229600" cy="639763"/>
          </a:xfrm>
        </p:spPr>
        <p:txBody>
          <a:bodyPr/>
          <a:lstStyle/>
          <a:p>
            <a:r>
              <a:rPr lang="en-US" dirty="0" smtClean="0"/>
              <a:t>24.5.6 Zhu and </a:t>
            </a:r>
            <a:r>
              <a:rPr lang="en-US" dirty="0" err="1" smtClean="0"/>
              <a:t>Kavee</a:t>
            </a:r>
            <a:r>
              <a:rPr lang="en-US" dirty="0" smtClean="0"/>
              <a:t> (1988)</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2211470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3733800"/>
          </a:xfrm>
        </p:spPr>
        <p:txBody>
          <a:bodyPr>
            <a:normAutofit/>
          </a:bodyPr>
          <a:lstStyle/>
          <a:p>
            <a:r>
              <a:rPr lang="en-US" dirty="0"/>
              <a:t>Using simulated stocks and bills prices, they examined and compared how the four dynamic asset allocation strategies, namely, the BH, constant mix (CM), CPPI, and option-based portfolio insurance (OBPI), perform in bull, bear, and flat markets and in volatile and not-so-volatile markets. </a:t>
            </a:r>
          </a:p>
          <a:p>
            <a:r>
              <a:rPr lang="en-US" dirty="0"/>
              <a:t>CPPI and OBPI strategies sell stocks as the market falls and buy stocks as the market </a:t>
            </a:r>
            <a:r>
              <a:rPr lang="en-US" dirty="0" smtClean="0"/>
              <a:t>rises.</a:t>
            </a:r>
          </a:p>
          <a:p>
            <a:r>
              <a:rPr lang="en-US" dirty="0" smtClean="0"/>
              <a:t>CM </a:t>
            </a:r>
            <a:r>
              <a:rPr lang="en-US" dirty="0"/>
              <a:t>strategy — holding a constant fraction of wealth in stocks — buys stocks as the market falls and sells them as it rises</a:t>
            </a:r>
            <a:r>
              <a:rPr lang="en-US" dirty="0" smtClean="0"/>
              <a:t>.</a:t>
            </a:r>
          </a:p>
          <a:p>
            <a:r>
              <a:rPr lang="en-US" dirty="0"/>
              <a:t>They suggested that no one particular type of dynamic strategy is best in all situations. </a:t>
            </a:r>
            <a:endParaRPr lang="en-US" dirty="0" smtClean="0"/>
          </a:p>
          <a:p>
            <a:endParaRPr lang="en-US" dirty="0"/>
          </a:p>
        </p:txBody>
      </p:sp>
      <p:sp>
        <p:nvSpPr>
          <p:cNvPr id="3" name="Title 2"/>
          <p:cNvSpPr>
            <a:spLocks noGrp="1"/>
          </p:cNvSpPr>
          <p:nvPr>
            <p:ph type="title"/>
          </p:nvPr>
        </p:nvSpPr>
        <p:spPr/>
        <p:txBody>
          <a:bodyPr/>
          <a:lstStyle/>
          <a:p>
            <a:r>
              <a:rPr lang="en-US" dirty="0" smtClean="0"/>
              <a:t>24.5.7 </a:t>
            </a:r>
            <a:r>
              <a:rPr lang="en-US" dirty="0" err="1" smtClean="0"/>
              <a:t>Perold</a:t>
            </a:r>
            <a:r>
              <a:rPr lang="en-US" dirty="0" smtClean="0"/>
              <a:t> and Sharpe (1988)</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2755565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05800" cy="4572000"/>
          </a:xfrm>
        </p:spPr>
        <p:txBody>
          <a:bodyPr/>
          <a:lstStyle/>
          <a:p>
            <a:r>
              <a:rPr lang="en-US" dirty="0"/>
              <a:t>They addressed the issue that the </a:t>
            </a:r>
            <a:r>
              <a:rPr lang="en-US" dirty="0" err="1"/>
              <a:t>misestimation</a:t>
            </a:r>
            <a:r>
              <a:rPr lang="en-US" dirty="0"/>
              <a:t> of volatility input can have a significant impact on the final payoffs of a portfolio using a synthetic put strategy. </a:t>
            </a:r>
            <a:endParaRPr lang="en-US" dirty="0" smtClean="0"/>
          </a:p>
          <a:p>
            <a:r>
              <a:rPr lang="en-US" dirty="0" smtClean="0"/>
              <a:t>In </a:t>
            </a:r>
            <a:r>
              <a:rPr lang="en-US" dirty="0"/>
              <a:t>an OBPI </a:t>
            </a:r>
            <a:r>
              <a:rPr lang="en-US" dirty="0" smtClean="0"/>
              <a:t>(</a:t>
            </a:r>
            <a:r>
              <a:rPr lang="en-US" dirty="0"/>
              <a:t>option-based portfolio </a:t>
            </a:r>
            <a:r>
              <a:rPr lang="en-US" dirty="0" smtClean="0"/>
              <a:t>insurance)strategy</a:t>
            </a:r>
            <a:r>
              <a:rPr lang="en-US" dirty="0"/>
              <a:t>, the daily portfolio adjustments depend on the delta of the put option on the risky asset. </a:t>
            </a:r>
            <a:endParaRPr lang="en-US" dirty="0" smtClean="0"/>
          </a:p>
          <a:p>
            <a:r>
              <a:rPr lang="en-US" dirty="0"/>
              <a:t>More importantly, they addressed the biggest potential risk of implementing portfolio insurance strategies — the gap risk, by simulating the performance of the OBPI </a:t>
            </a:r>
            <a:r>
              <a:rPr lang="en-US" dirty="0" smtClean="0"/>
              <a:t>(option-based portfolio insurance) strategy </a:t>
            </a:r>
            <a:r>
              <a:rPr lang="en-US" dirty="0"/>
              <a:t>over the period of the October 1987 market crash. </a:t>
            </a:r>
            <a:endParaRPr lang="en-US" dirty="0" smtClean="0"/>
          </a:p>
          <a:p>
            <a:r>
              <a:rPr lang="en-US" dirty="0" smtClean="0"/>
              <a:t>They </a:t>
            </a:r>
            <a:r>
              <a:rPr lang="en-US" dirty="0"/>
              <a:t>indicated that most insured portfolios would have fallen short of their promised values because the managers would not be able to adjust the portfolio in time before a big drop in the market</a:t>
            </a:r>
            <a:r>
              <a:rPr lang="en-US" dirty="0" smtClean="0"/>
              <a:t>.</a:t>
            </a:r>
          </a:p>
        </p:txBody>
      </p:sp>
      <p:sp>
        <p:nvSpPr>
          <p:cNvPr id="3" name="Title 2"/>
          <p:cNvSpPr>
            <a:spLocks noGrp="1"/>
          </p:cNvSpPr>
          <p:nvPr>
            <p:ph type="title"/>
          </p:nvPr>
        </p:nvSpPr>
        <p:spPr/>
        <p:txBody>
          <a:bodyPr/>
          <a:lstStyle/>
          <a:p>
            <a:r>
              <a:rPr lang="en-US" dirty="0" smtClean="0"/>
              <a:t>24.5.8 </a:t>
            </a:r>
            <a:r>
              <a:rPr lang="en-US" dirty="0" err="1" smtClean="0"/>
              <a:t>Rendleman</a:t>
            </a:r>
            <a:r>
              <a:rPr lang="en-US" dirty="0" smtClean="0"/>
              <a:t> and O’Brien (1990)</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3066997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305800" cy="4267200"/>
          </a:xfrm>
        </p:spPr>
        <p:txBody>
          <a:bodyPr/>
          <a:lstStyle/>
          <a:p>
            <a:r>
              <a:rPr lang="en-US" dirty="0"/>
              <a:t>They simulated the performance of a synthetic-put strategy using futures contracts based on the Australian All Ordinaries Index for the period from April 1984 to March 1989</a:t>
            </a:r>
            <a:r>
              <a:rPr lang="en-US" dirty="0" smtClean="0"/>
              <a:t>.</a:t>
            </a:r>
          </a:p>
          <a:p>
            <a:r>
              <a:rPr lang="en-US" dirty="0"/>
              <a:t>They reported that there is no perfect guarantee of loss prevention under any scenario</a:t>
            </a:r>
            <a:r>
              <a:rPr lang="en-US" dirty="0" smtClean="0"/>
              <a:t>.</a:t>
            </a:r>
          </a:p>
          <a:p>
            <a:r>
              <a:rPr lang="en-US" dirty="0"/>
              <a:t>In addition, the OBPI </a:t>
            </a:r>
            <a:r>
              <a:rPr lang="en-US" dirty="0" smtClean="0"/>
              <a:t>(option-based portfolio insurance) strategy </a:t>
            </a:r>
            <a:r>
              <a:rPr lang="en-US" dirty="0"/>
              <a:t>is most effective under severe market conditions</a:t>
            </a:r>
            <a:r>
              <a:rPr lang="en-US" dirty="0" smtClean="0"/>
              <a:t>.</a:t>
            </a:r>
          </a:p>
          <a:p>
            <a:r>
              <a:rPr lang="en-US" dirty="0"/>
              <a:t>In other periods characterized by insignificant market declines, the value of the insured portfolio is below that of the market portfolio. </a:t>
            </a:r>
            <a:endParaRPr lang="en-US" dirty="0" smtClean="0"/>
          </a:p>
          <a:p>
            <a:r>
              <a:rPr lang="en-US" dirty="0" smtClean="0"/>
              <a:t>They </a:t>
            </a:r>
            <a:r>
              <a:rPr lang="en-US" dirty="0"/>
              <a:t>suggested futures mispricing may be one potential culprit for this outcome.</a:t>
            </a:r>
          </a:p>
          <a:p>
            <a:endParaRPr lang="en-US" dirty="0"/>
          </a:p>
        </p:txBody>
      </p:sp>
      <p:sp>
        <p:nvSpPr>
          <p:cNvPr id="3" name="Title 2"/>
          <p:cNvSpPr>
            <a:spLocks noGrp="1"/>
          </p:cNvSpPr>
          <p:nvPr>
            <p:ph type="title"/>
          </p:nvPr>
        </p:nvSpPr>
        <p:spPr/>
        <p:txBody>
          <a:bodyPr/>
          <a:lstStyle/>
          <a:p>
            <a:r>
              <a:rPr lang="en-US" dirty="0" smtClean="0"/>
              <a:t>24.5.9 </a:t>
            </a:r>
            <a:r>
              <a:rPr lang="en-US" dirty="0" err="1" smtClean="0"/>
              <a:t>Loria</a:t>
            </a:r>
            <a:r>
              <a:rPr lang="en-US" dirty="0" smtClean="0"/>
              <a:t>, Pham, and </a:t>
            </a:r>
            <a:r>
              <a:rPr lang="en-US" dirty="0" err="1" smtClean="0"/>
              <a:t>Sim</a:t>
            </a:r>
            <a:r>
              <a:rPr lang="en-US" dirty="0" smtClean="0"/>
              <a:t> (1991)</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2478015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5181600"/>
          </a:xfrm>
        </p:spPr>
        <p:txBody>
          <a:bodyPr>
            <a:normAutofit/>
          </a:bodyPr>
          <a:lstStyle/>
          <a:p>
            <a:r>
              <a:rPr lang="en-US" dirty="0"/>
              <a:t>They examined two approaches (the </a:t>
            </a:r>
            <a:r>
              <a:rPr lang="en-US" dirty="0" smtClean="0"/>
              <a:t>OBPI [option-based portfolio insurance]  </a:t>
            </a:r>
            <a:r>
              <a:rPr lang="en-US" dirty="0"/>
              <a:t>and CPPI) and conducted simulations across two implementation strategies (via Australia stock index and bills, and via SPI futures and stock </a:t>
            </a:r>
            <a:r>
              <a:rPr lang="en-US" dirty="0" smtClean="0"/>
              <a:t>index).</a:t>
            </a:r>
          </a:p>
          <a:p>
            <a:r>
              <a:rPr lang="en-US" dirty="0"/>
              <a:t>In terms of floor protection, the futures-based portfolio insurance implementation generally dominates its index-and-bill rival in both floor specifications, which reflects the low transaction costs in the futures market</a:t>
            </a:r>
            <a:r>
              <a:rPr lang="en-US" dirty="0" smtClean="0"/>
              <a:t>.</a:t>
            </a:r>
          </a:p>
          <a:p>
            <a:r>
              <a:rPr lang="en-US" dirty="0"/>
              <a:t>Furthermore, the perfect floor protection is possible when implied volatility is used rather than using </a:t>
            </a:r>
            <a:r>
              <a:rPr lang="en-US" i="1" dirty="0"/>
              <a:t>ex post</a:t>
            </a:r>
            <a:r>
              <a:rPr lang="en-US" dirty="0"/>
              <a:t> volatilities</a:t>
            </a:r>
            <a:r>
              <a:rPr lang="en-US" dirty="0" smtClean="0"/>
              <a:t>.</a:t>
            </a:r>
          </a:p>
          <a:p>
            <a:r>
              <a:rPr lang="en-US" dirty="0"/>
              <a:t>. All portfolio insurance strategies achieve 100% floor protection during tranquil periods, whereas the futures-based OBPI approach records the highest portfolio return</a:t>
            </a:r>
            <a:r>
              <a:rPr lang="en-US" dirty="0" smtClean="0"/>
              <a:t>.</a:t>
            </a:r>
          </a:p>
          <a:p>
            <a:r>
              <a:rPr lang="en-US" dirty="0"/>
              <a:t>However, assuming the futures continued to trade during that crisis, from the algorithm’s perspective, the futures-based CPPI maintains a positive return, while the OBPI results in a negative return.</a:t>
            </a:r>
          </a:p>
        </p:txBody>
      </p:sp>
      <p:sp>
        <p:nvSpPr>
          <p:cNvPr id="3" name="Title 2"/>
          <p:cNvSpPr>
            <a:spLocks noGrp="1"/>
          </p:cNvSpPr>
          <p:nvPr>
            <p:ph type="title"/>
          </p:nvPr>
        </p:nvSpPr>
        <p:spPr/>
        <p:txBody>
          <a:bodyPr/>
          <a:lstStyle/>
          <a:p>
            <a:r>
              <a:rPr lang="en-US" dirty="0" smtClean="0"/>
              <a:t>24.5.10 Do and Faff (2004)</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403337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4800600"/>
          </a:xfrm>
        </p:spPr>
        <p:txBody>
          <a:bodyPr>
            <a:normAutofit/>
          </a:bodyPr>
          <a:lstStyle/>
          <a:p>
            <a:r>
              <a:rPr lang="en-US" dirty="0"/>
              <a:t>This study is an extensive comparison of a wide variety of traditional portfolio insurance strategies</a:t>
            </a:r>
            <a:r>
              <a:rPr lang="en-US" dirty="0" smtClean="0"/>
              <a:t>.</a:t>
            </a:r>
          </a:p>
          <a:p>
            <a:r>
              <a:rPr lang="en-US" dirty="0"/>
              <a:t>There are basically five dynamic asset allocation strategies: </a:t>
            </a:r>
            <a:endParaRPr lang="en-US" dirty="0" smtClean="0"/>
          </a:p>
          <a:p>
            <a:pPr marL="914400" lvl="1" indent="-457200">
              <a:buFont typeface="+mj-lt"/>
              <a:buAutoNum type="arabicPeriod"/>
            </a:pPr>
            <a:r>
              <a:rPr lang="en-US" dirty="0" smtClean="0"/>
              <a:t>BH</a:t>
            </a:r>
          </a:p>
          <a:p>
            <a:pPr marL="914400" lvl="1" indent="-457200">
              <a:buFont typeface="+mj-lt"/>
              <a:buAutoNum type="arabicPeriod"/>
            </a:pPr>
            <a:r>
              <a:rPr lang="en-US" dirty="0" smtClean="0"/>
              <a:t>CM</a:t>
            </a:r>
          </a:p>
          <a:p>
            <a:pPr marL="914400" lvl="1" indent="-457200">
              <a:buFont typeface="+mj-lt"/>
              <a:buAutoNum type="arabicPeriod"/>
            </a:pPr>
            <a:r>
              <a:rPr lang="en-US" dirty="0" smtClean="0"/>
              <a:t>constant </a:t>
            </a:r>
            <a:r>
              <a:rPr lang="en-US" dirty="0"/>
              <a:t>proportion (without and with the lock-in of profits, CP and </a:t>
            </a:r>
            <a:r>
              <a:rPr lang="en-US" dirty="0" smtClean="0"/>
              <a:t>CPL</a:t>
            </a:r>
          </a:p>
          <a:p>
            <a:pPr marL="914400" lvl="1" indent="-457200">
              <a:buFont typeface="+mj-lt"/>
              <a:buAutoNum type="arabicPeriod"/>
            </a:pPr>
            <a:r>
              <a:rPr lang="en-US" dirty="0" smtClean="0"/>
              <a:t>the </a:t>
            </a:r>
            <a:r>
              <a:rPr lang="en-US" dirty="0"/>
              <a:t>option-based approach (with three variations, BCDT, NL, and </a:t>
            </a:r>
            <a:r>
              <a:rPr lang="en-US" dirty="0" smtClean="0"/>
              <a:t>PS)</a:t>
            </a:r>
          </a:p>
          <a:p>
            <a:pPr marL="914400" lvl="1" indent="-457200">
              <a:buFont typeface="+mj-lt"/>
              <a:buAutoNum type="arabicPeriod"/>
            </a:pPr>
            <a:r>
              <a:rPr lang="en-US" dirty="0" smtClean="0"/>
              <a:t> technical </a:t>
            </a:r>
            <a:r>
              <a:rPr lang="en-US" dirty="0"/>
              <a:t>strategy (with two kinds of stop-loss mechanism, MA and MA2</a:t>
            </a:r>
            <a:r>
              <a:rPr lang="en-US" dirty="0" smtClean="0"/>
              <a:t>)</a:t>
            </a:r>
          </a:p>
          <a:p>
            <a:r>
              <a:rPr lang="en-US" dirty="0" smtClean="0"/>
              <a:t>In bear </a:t>
            </a:r>
            <a:r>
              <a:rPr lang="en-US" dirty="0"/>
              <a:t>and no-trend markets, CP and CPL strategies appear to be the best choice. </a:t>
            </a:r>
            <a:endParaRPr lang="en-US" dirty="0" smtClean="0"/>
          </a:p>
          <a:p>
            <a:r>
              <a:rPr lang="en-US" dirty="0" smtClean="0"/>
              <a:t>In </a:t>
            </a:r>
            <a:r>
              <a:rPr lang="en-US" dirty="0"/>
              <a:t>a bull market or in no-trend but with high volatility market, the CM strategy is preferable. </a:t>
            </a:r>
            <a:endParaRPr lang="en-US" dirty="0" smtClean="0"/>
          </a:p>
          <a:p>
            <a:r>
              <a:rPr lang="en-US" dirty="0" smtClean="0"/>
              <a:t>If </a:t>
            </a:r>
            <a:r>
              <a:rPr lang="en-US" dirty="0"/>
              <a:t>the market phase is unknown, CP, CPL, and BCDT strategies are recommended. </a:t>
            </a:r>
            <a:endParaRPr lang="en-US" dirty="0" smtClean="0"/>
          </a:p>
        </p:txBody>
      </p:sp>
      <p:sp>
        <p:nvSpPr>
          <p:cNvPr id="3" name="Title 2"/>
          <p:cNvSpPr>
            <a:spLocks noGrp="1"/>
          </p:cNvSpPr>
          <p:nvPr>
            <p:ph type="title"/>
          </p:nvPr>
        </p:nvSpPr>
        <p:spPr>
          <a:xfrm>
            <a:off x="464400" y="274637"/>
            <a:ext cx="8229600" cy="639763"/>
          </a:xfrm>
        </p:spPr>
        <p:txBody>
          <a:bodyPr/>
          <a:lstStyle/>
          <a:p>
            <a:r>
              <a:rPr lang="en-US" dirty="0" smtClean="0"/>
              <a:t>24.5.11 </a:t>
            </a:r>
            <a:r>
              <a:rPr lang="en-US" dirty="0" err="1" smtClean="0"/>
              <a:t>Cesari</a:t>
            </a:r>
            <a:r>
              <a:rPr lang="en-US" dirty="0" smtClean="0"/>
              <a:t> and </a:t>
            </a:r>
            <a:r>
              <a:rPr lang="en-US" dirty="0" err="1" smtClean="0"/>
              <a:t>Cremonini</a:t>
            </a:r>
            <a:r>
              <a:rPr lang="en-US" dirty="0" smtClean="0"/>
              <a:t> (2003)</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1257051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3352800"/>
          </a:xfrm>
        </p:spPr>
        <p:txBody>
          <a:bodyPr/>
          <a:lstStyle/>
          <a:p>
            <a:r>
              <a:rPr lang="en-US" dirty="0" smtClean="0"/>
              <a:t>They compared the hedging performances between the traditional CPPI strategy and the risk-based </a:t>
            </a:r>
            <a:r>
              <a:rPr lang="en-US" dirty="0"/>
              <a:t>(specifically, </a:t>
            </a:r>
            <a:r>
              <a:rPr lang="en-US" dirty="0" err="1"/>
              <a:t>VaR</a:t>
            </a:r>
            <a:r>
              <a:rPr lang="en-US" dirty="0"/>
              <a:t>-based) </a:t>
            </a:r>
            <a:r>
              <a:rPr lang="en-US" dirty="0" smtClean="0"/>
              <a:t>strategy.</a:t>
            </a:r>
          </a:p>
          <a:p>
            <a:r>
              <a:rPr lang="en-US" dirty="0" smtClean="0"/>
              <a:t>They used a one-year investment </a:t>
            </a:r>
            <a:r>
              <a:rPr lang="en-US" dirty="0" err="1" smtClean="0"/>
              <a:t>hrizon</a:t>
            </a:r>
            <a:r>
              <a:rPr lang="en-US" dirty="0" smtClean="0"/>
              <a:t> that begins at each year from 1987 to 2003. </a:t>
            </a:r>
          </a:p>
          <a:p>
            <a:r>
              <a:rPr lang="en-US" dirty="0"/>
              <a:t>CPPI avoids losses in the bear years of 1994 and 1999. </a:t>
            </a:r>
            <a:endParaRPr lang="en-US" dirty="0" smtClean="0"/>
          </a:p>
          <a:p>
            <a:r>
              <a:rPr lang="en-US" dirty="0" smtClean="0"/>
              <a:t>The </a:t>
            </a:r>
            <a:r>
              <a:rPr lang="en-US" dirty="0"/>
              <a:t>mean return is inferior to (about 40 </a:t>
            </a:r>
            <a:r>
              <a:rPr lang="en-US" dirty="0" err="1"/>
              <a:t>bp</a:t>
            </a:r>
            <a:r>
              <a:rPr lang="en-US" dirty="0"/>
              <a:t> below) that of the risk-based strategy. </a:t>
            </a:r>
            <a:endParaRPr lang="en-US" dirty="0" smtClean="0"/>
          </a:p>
          <a:p>
            <a:r>
              <a:rPr lang="en-US" dirty="0" smtClean="0"/>
              <a:t>CPPI </a:t>
            </a:r>
            <a:r>
              <a:rPr lang="en-US" dirty="0"/>
              <a:t>also produces a higher turnover.</a:t>
            </a:r>
          </a:p>
        </p:txBody>
      </p:sp>
      <p:sp>
        <p:nvSpPr>
          <p:cNvPr id="3" name="Title 2"/>
          <p:cNvSpPr>
            <a:spLocks noGrp="1"/>
          </p:cNvSpPr>
          <p:nvPr>
            <p:ph type="title"/>
          </p:nvPr>
        </p:nvSpPr>
        <p:spPr>
          <a:xfrm>
            <a:off x="457200" y="533400"/>
            <a:ext cx="8229600" cy="639763"/>
          </a:xfrm>
        </p:spPr>
        <p:txBody>
          <a:bodyPr/>
          <a:lstStyle/>
          <a:p>
            <a:pPr algn="ctr"/>
            <a:r>
              <a:rPr lang="en-US" dirty="0" smtClean="0"/>
              <a:t>24.5.12 </a:t>
            </a:r>
            <a:r>
              <a:rPr lang="en-US" dirty="0" err="1" smtClean="0"/>
              <a:t>Herold</a:t>
            </a:r>
            <a:r>
              <a:rPr lang="en-US" dirty="0" smtClean="0"/>
              <a:t>, Maurer, and </a:t>
            </a:r>
            <a:r>
              <a:rPr lang="en-US" dirty="0" err="1" smtClean="0"/>
              <a:t>Purschaker</a:t>
            </a:r>
            <a:r>
              <a:rPr lang="en-US" dirty="0" smtClean="0"/>
              <a:t> (2005)</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val="2433629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305800" cy="3505200"/>
          </a:xfrm>
        </p:spPr>
        <p:txBody>
          <a:bodyPr/>
          <a:lstStyle/>
          <a:p>
            <a:r>
              <a:rPr lang="en-US" dirty="0" smtClean="0"/>
              <a:t>They studied </a:t>
            </a:r>
            <a:r>
              <a:rPr lang="en-US" dirty="0" err="1" smtClean="0"/>
              <a:t>VaR</a:t>
            </a:r>
            <a:r>
              <a:rPr lang="en-US" dirty="0" smtClean="0"/>
              <a:t>-based </a:t>
            </a:r>
            <a:r>
              <a:rPr lang="en-US" dirty="0"/>
              <a:t>measure </a:t>
            </a:r>
            <a:r>
              <a:rPr lang="en-US" dirty="0" smtClean="0"/>
              <a:t>in </a:t>
            </a:r>
            <a:r>
              <a:rPr lang="en-US" dirty="0"/>
              <a:t>this empirical </a:t>
            </a:r>
            <a:r>
              <a:rPr lang="en-US" dirty="0" smtClean="0"/>
              <a:t>work.</a:t>
            </a:r>
          </a:p>
          <a:p>
            <a:r>
              <a:rPr lang="en-US" dirty="0"/>
              <a:t>According to the 1,608 back-testing results, the Asymmetric Slope </a:t>
            </a:r>
            <a:r>
              <a:rPr lang="en-US" dirty="0" err="1"/>
              <a:t>CAViaR</a:t>
            </a:r>
            <a:r>
              <a:rPr lang="en-US" dirty="0"/>
              <a:t> is the best model to fit the data. </a:t>
            </a:r>
            <a:endParaRPr lang="en-US" dirty="0" smtClean="0"/>
          </a:p>
          <a:p>
            <a:r>
              <a:rPr lang="en-US" dirty="0" smtClean="0"/>
              <a:t>After </a:t>
            </a:r>
            <a:r>
              <a:rPr lang="en-US" dirty="0"/>
              <a:t>having calculated the </a:t>
            </a:r>
            <a:r>
              <a:rPr lang="en-US" dirty="0" err="1"/>
              <a:t>VaR</a:t>
            </a:r>
            <a:r>
              <a:rPr lang="en-US" dirty="0"/>
              <a:t> values, the conditional multipliers can be determined.</a:t>
            </a:r>
            <a:endParaRPr lang="en-US" dirty="0" smtClean="0"/>
          </a:p>
          <a:p>
            <a:r>
              <a:rPr lang="en-US" dirty="0"/>
              <a:t>Using the time-varying CPPI multipliers estimated by different methods, and a “multi-start” analysis — the fixed one-year investment horizon beginning at every day of the out-of-sample period, they found that the final returns of these insured portfolios are not significantly different.</a:t>
            </a:r>
          </a:p>
          <a:p>
            <a:endParaRPr lang="en-US" dirty="0"/>
          </a:p>
        </p:txBody>
      </p:sp>
      <p:sp>
        <p:nvSpPr>
          <p:cNvPr id="3" name="Title 2"/>
          <p:cNvSpPr>
            <a:spLocks noGrp="1"/>
          </p:cNvSpPr>
          <p:nvPr>
            <p:ph type="title"/>
          </p:nvPr>
        </p:nvSpPr>
        <p:spPr>
          <a:xfrm>
            <a:off x="457200" y="533400"/>
            <a:ext cx="8229600" cy="639763"/>
          </a:xfrm>
        </p:spPr>
        <p:txBody>
          <a:bodyPr/>
          <a:lstStyle/>
          <a:p>
            <a:pPr algn="ctr"/>
            <a:r>
              <a:rPr lang="en-US" dirty="0" smtClean="0"/>
              <a:t>24.5.13 </a:t>
            </a:r>
            <a:r>
              <a:rPr lang="en-US" dirty="0" err="1" smtClean="0"/>
              <a:t>Hamidi</a:t>
            </a:r>
            <a:r>
              <a:rPr lang="en-US" dirty="0" smtClean="0"/>
              <a:t>, </a:t>
            </a:r>
            <a:r>
              <a:rPr lang="en-US" dirty="0" err="1" smtClean="0"/>
              <a:t>Jurczenko</a:t>
            </a:r>
            <a:r>
              <a:rPr lang="en-US" dirty="0" smtClean="0"/>
              <a:t>, and </a:t>
            </a:r>
            <a:r>
              <a:rPr lang="en-US" dirty="0" err="1" smtClean="0"/>
              <a:t>Maillet</a:t>
            </a:r>
            <a:r>
              <a:rPr lang="en-US" dirty="0" smtClean="0"/>
              <a:t> (2007)</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val="3788397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754565"/>
          </a:xfrm>
        </p:spPr>
        <p:txBody>
          <a:bodyPr/>
          <a:lstStyle/>
          <a:p>
            <a:r>
              <a:rPr lang="en-US" dirty="0"/>
              <a:t>This empirical study presents a complete structure of comparing traditional portfolio insurance strategies (OBPI, CPPI) with modern risk-based portfolio insurance strategies (</a:t>
            </a:r>
            <a:r>
              <a:rPr lang="en-US" dirty="0" err="1"/>
              <a:t>VaR</a:t>
            </a:r>
            <a:r>
              <a:rPr lang="en-US" dirty="0"/>
              <a:t>-, ES-based RBPI</a:t>
            </a:r>
            <a:r>
              <a:rPr lang="en-US" dirty="0" smtClean="0"/>
              <a:t>).</a:t>
            </a:r>
          </a:p>
          <a:p>
            <a:r>
              <a:rPr lang="en-US" dirty="0" smtClean="0"/>
              <a:t>The </a:t>
            </a:r>
            <a:r>
              <a:rPr lang="en-US" dirty="0"/>
              <a:t>performances are evaluated from six differing perspectives. </a:t>
            </a:r>
            <a:endParaRPr lang="en-US" dirty="0" smtClean="0"/>
          </a:p>
          <a:p>
            <a:r>
              <a:rPr lang="en-US" dirty="0" smtClean="0"/>
              <a:t>In </a:t>
            </a:r>
            <a:r>
              <a:rPr lang="en-US" dirty="0"/>
              <a:t>terms of the Sharpe ratio and the volatility of portfolio returns, the CPPI is the best performer, while the </a:t>
            </a:r>
            <a:r>
              <a:rPr lang="en-US" dirty="0" err="1"/>
              <a:t>VaR</a:t>
            </a:r>
            <a:r>
              <a:rPr lang="en-US" dirty="0"/>
              <a:t> based upon the normal distribution is the worst. </a:t>
            </a:r>
            <a:endParaRPr lang="en-US" dirty="0" smtClean="0"/>
          </a:p>
          <a:p>
            <a:r>
              <a:rPr lang="en-US" dirty="0" smtClean="0"/>
              <a:t>From </a:t>
            </a:r>
            <a:r>
              <a:rPr lang="en-US" dirty="0"/>
              <a:t>the perspective that the return distribution of the hedged portfolio is shifted to the right and in terms of both the average and the cumulative portfolio returns across years, the ES-based strategy using the historical distribution ranks first. </a:t>
            </a:r>
            <a:endParaRPr lang="en-US" dirty="0" smtClean="0"/>
          </a:p>
          <a:p>
            <a:r>
              <a:rPr lang="en-US" dirty="0" smtClean="0"/>
              <a:t>Moreover</a:t>
            </a:r>
            <a:r>
              <a:rPr lang="en-US" dirty="0"/>
              <a:t>, the ES-based strategy results in a lower turnover within the investment horizon, thereby saving transaction costs.</a:t>
            </a:r>
          </a:p>
          <a:p>
            <a:endParaRPr lang="en-US" dirty="0" smtClean="0"/>
          </a:p>
        </p:txBody>
      </p:sp>
      <p:sp>
        <p:nvSpPr>
          <p:cNvPr id="3" name="Title 2"/>
          <p:cNvSpPr>
            <a:spLocks noGrp="1"/>
          </p:cNvSpPr>
          <p:nvPr>
            <p:ph type="title"/>
          </p:nvPr>
        </p:nvSpPr>
        <p:spPr/>
        <p:txBody>
          <a:bodyPr/>
          <a:lstStyle/>
          <a:p>
            <a:r>
              <a:rPr lang="en-US" dirty="0" smtClean="0"/>
              <a:t>24.5.14 Ho, </a:t>
            </a:r>
            <a:r>
              <a:rPr lang="en-US" dirty="0" err="1" smtClean="0"/>
              <a:t>Cadle</a:t>
            </a:r>
            <a:r>
              <a:rPr lang="en-US" dirty="0" smtClean="0"/>
              <a:t>, and Theobald (2008)</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1729780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800600"/>
          </a:xfrm>
        </p:spPr>
        <p:txBody>
          <a:bodyPr>
            <a:normAutofit/>
          </a:bodyPr>
          <a:lstStyle/>
          <a:p>
            <a:r>
              <a:rPr lang="en-US" dirty="0"/>
              <a:t>This chapter has discussed basic concepts and methods of portfolio insurance for stocks. </a:t>
            </a:r>
            <a:endParaRPr lang="en-US" dirty="0" smtClean="0"/>
          </a:p>
          <a:p>
            <a:r>
              <a:rPr lang="en-US" dirty="0" smtClean="0"/>
              <a:t>Strategies </a:t>
            </a:r>
            <a:r>
              <a:rPr lang="en-US" dirty="0"/>
              <a:t>and implementation of portfolio insurance have also been explored in detail. </a:t>
            </a:r>
            <a:endParaRPr lang="en-US" dirty="0" smtClean="0"/>
          </a:p>
          <a:p>
            <a:r>
              <a:rPr lang="en-US" dirty="0" smtClean="0"/>
              <a:t>Other </a:t>
            </a:r>
            <a:r>
              <a:rPr lang="en-US" dirty="0"/>
              <a:t>issues related to portfolio insurance and dynamic hedging have also been studied</a:t>
            </a:r>
            <a:r>
              <a:rPr lang="en-US" dirty="0" smtClean="0"/>
              <a:t>.</a:t>
            </a:r>
          </a:p>
          <a:p>
            <a:r>
              <a:rPr lang="en-US" dirty="0" smtClean="0"/>
              <a:t>Portfolio </a:t>
            </a:r>
            <a:r>
              <a:rPr lang="en-US" dirty="0"/>
              <a:t>insurance was described not as an insurance technique but rather as an asset-allocation or hedging technique. </a:t>
            </a:r>
            <a:endParaRPr lang="en-US" dirty="0" smtClean="0"/>
          </a:p>
          <a:p>
            <a:r>
              <a:rPr lang="en-US" dirty="0" smtClean="0"/>
              <a:t>The </a:t>
            </a:r>
            <a:r>
              <a:rPr lang="en-US" dirty="0"/>
              <a:t>general methods of portfolio insurance — (l) stop-loss orders, (2) market-traded index options, (3) synthetic options, and (4) futures trading — were discussed. </a:t>
            </a:r>
            <a:endParaRPr lang="en-US" dirty="0" smtClean="0"/>
          </a:p>
          <a:p>
            <a:r>
              <a:rPr lang="en-US" dirty="0"/>
              <a:t>It can be regarded as a synthesis of the whole book although another chapter follows. </a:t>
            </a:r>
          </a:p>
        </p:txBody>
      </p:sp>
      <p:sp>
        <p:nvSpPr>
          <p:cNvPr id="3" name="Title 2"/>
          <p:cNvSpPr>
            <a:spLocks noGrp="1"/>
          </p:cNvSpPr>
          <p:nvPr>
            <p:ph type="title"/>
          </p:nvPr>
        </p:nvSpPr>
        <p:spPr/>
        <p:txBody>
          <a:bodyPr/>
          <a:lstStyle/>
          <a:p>
            <a:r>
              <a:rPr lang="en-US" dirty="0" smtClean="0"/>
              <a:t>24.6 Summary</a:t>
            </a:r>
            <a:endParaRPr lang="en-US" dirty="0"/>
          </a:p>
        </p:txBody>
      </p:sp>
      <p:sp>
        <p:nvSpPr>
          <p:cNvPr id="4" name="Slide Number Placeholder 3"/>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349227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5105400"/>
          </a:xfrm>
        </p:spPr>
        <p:txBody>
          <a:bodyPr/>
          <a:lstStyle/>
          <a:p>
            <a:r>
              <a:rPr lang="en-US" b="1" dirty="0" smtClean="0"/>
              <a:t>Portfolio insurance </a:t>
            </a:r>
            <a:r>
              <a:rPr lang="en-US" dirty="0" smtClean="0"/>
              <a:t>refers to any strategy that protects the value of a portfolio of assets like stocks, bonds, or real assets.</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dirty="0" smtClean="0"/>
              <a:t>The table illustrates how portfolio insurance works and the profit and loss of the insured and uninsured portfolio.</a:t>
            </a:r>
            <a:endParaRPr lang="en-US" dirty="0"/>
          </a:p>
        </p:txBody>
      </p:sp>
      <p:sp>
        <p:nvSpPr>
          <p:cNvPr id="3" name="Title 2"/>
          <p:cNvSpPr>
            <a:spLocks noGrp="1"/>
          </p:cNvSpPr>
          <p:nvPr>
            <p:ph type="title"/>
          </p:nvPr>
        </p:nvSpPr>
        <p:spPr>
          <a:xfrm>
            <a:off x="152400" y="410837"/>
            <a:ext cx="8839200" cy="639763"/>
          </a:xfrm>
        </p:spPr>
        <p:txBody>
          <a:bodyPr/>
          <a:lstStyle/>
          <a:p>
            <a:r>
              <a:rPr lang="en-US" dirty="0" smtClean="0"/>
              <a:t>21.4 Basic Concepts of Portfolio Insurance</a:t>
            </a:r>
            <a:endParaRPr lang="en-US" dirty="0"/>
          </a:p>
        </p:txBody>
      </p:sp>
      <p:pic>
        <p:nvPicPr>
          <p:cNvPr id="66562" name="Picture 2" descr="page 706"/>
          <p:cNvPicPr>
            <a:picLocks noChangeAspect="1" noChangeArrowheads="1"/>
          </p:cNvPicPr>
          <p:nvPr/>
        </p:nvPicPr>
        <p:blipFill>
          <a:blip r:embed="rId2">
            <a:extLst>
              <a:ext uri="{28A0092B-C50C-407E-A947-70E740481C1C}">
                <a14:useLocalDpi xmlns:a14="http://schemas.microsoft.com/office/drawing/2010/main" val="0"/>
              </a:ext>
            </a:extLst>
          </a:blip>
          <a:srcRect t="6039"/>
          <a:stretch>
            <a:fillRect/>
          </a:stretch>
        </p:blipFill>
        <p:spPr bwMode="auto">
          <a:xfrm>
            <a:off x="2362200" y="2021840"/>
            <a:ext cx="4114800" cy="285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24100" y="4836160"/>
            <a:ext cx="4343400" cy="421640"/>
          </a:xfrm>
          <a:prstGeom prst="rect">
            <a:avLst/>
          </a:prstGeom>
        </p:spPr>
        <p:txBody>
          <a:bodyPr vert="horz" wrap="square" lIns="91440" tIns="45720" rIns="91440" bIns="45720" rtlCol="0" anchor="ct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rPr>
              <a:t>Table 24.1 Mechanics of Portfolio Insurance:</a:t>
            </a:r>
            <a:r>
              <a:rPr kumimoji="0" lang="en-US" sz="1600" b="0" i="0" u="none" strike="noStrike" kern="1200" cap="none" spc="0" normalizeH="0" noProof="0" dirty="0" smtClean="0">
                <a:ln>
                  <a:noFill/>
                </a:ln>
                <a:solidFill>
                  <a:schemeClr val="accent1"/>
                </a:solidFill>
                <a:effectLst/>
                <a:uLnTx/>
                <a:uFillTx/>
                <a:latin typeface="Perpetua" pitchFamily="18" charset="0"/>
                <a:ea typeface="+mj-ea"/>
                <a:cs typeface="+mj-cs"/>
              </a:rPr>
              <a:t> An Example</a:t>
            </a:r>
            <a:endParaRPr kumimoji="0" lang="en-US" sz="16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5" name="Slide Number Placeholder 4"/>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13207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05800" cy="5867400"/>
          </a:xfrm>
        </p:spPr>
        <p:txBody>
          <a:bodyPr/>
          <a:lstStyle/>
          <a:p>
            <a:r>
              <a:rPr lang="en-US" dirty="0"/>
              <a:t>Rubinstein (1985) stated that the portfolio shown in Figure </a:t>
            </a:r>
            <a:r>
              <a:rPr lang="en-US" dirty="0" smtClean="0"/>
              <a:t>24.1 </a:t>
            </a:r>
            <a:r>
              <a:rPr lang="en-US" dirty="0"/>
              <a:t>has the three properties of an insured portfolio. </a:t>
            </a:r>
          </a:p>
          <a:p>
            <a:pPr marL="914400" lvl="1" indent="-457200">
              <a:buFont typeface="+mj-lt"/>
              <a:buAutoNum type="arabicPeriod"/>
            </a:pPr>
            <a:r>
              <a:rPr lang="en-US" dirty="0"/>
              <a:t>The loss is limited to a prescribed level. </a:t>
            </a:r>
          </a:p>
          <a:p>
            <a:pPr marL="914400" lvl="1" indent="-457200">
              <a:buFont typeface="+mj-lt"/>
              <a:buAutoNum type="arabicPeriod"/>
            </a:pPr>
            <a:r>
              <a:rPr lang="en-US" dirty="0"/>
              <a:t>The rate of return on the insured portfolio will be a predictable percentage of the rate of return on the uninsured portfolio.</a:t>
            </a:r>
          </a:p>
          <a:p>
            <a:pPr marL="914400" lvl="1" indent="-457200">
              <a:buFont typeface="+mj-lt"/>
              <a:buAutoNum type="arabicPeriod"/>
            </a:pPr>
            <a:r>
              <a:rPr lang="en-US" dirty="0"/>
              <a:t>The investments of the portfolio are restricted to a market index and cash. The expected return on the market index is above the expected return from </a:t>
            </a:r>
            <a:r>
              <a:rPr lang="en-US" dirty="0" smtClean="0"/>
              <a:t>holding </a:t>
            </a:r>
            <a:r>
              <a:rPr lang="en-US" dirty="0"/>
              <a:t>cash, and the </a:t>
            </a:r>
            <a:endParaRPr lang="en-US" dirty="0" smtClean="0"/>
          </a:p>
          <a:p>
            <a:pPr marL="457200" lvl="1" indent="0">
              <a:buNone/>
            </a:pPr>
            <a:r>
              <a:rPr lang="en-US" dirty="0"/>
              <a:t>	</a:t>
            </a:r>
            <a:r>
              <a:rPr lang="en-US" dirty="0" smtClean="0"/>
              <a:t>insurance is </a:t>
            </a:r>
            <a:r>
              <a:rPr lang="en-US" dirty="0"/>
              <a:t>fairly priced. This </a:t>
            </a:r>
            <a:endParaRPr lang="en-US" dirty="0" smtClean="0"/>
          </a:p>
          <a:p>
            <a:pPr marL="457200" lvl="1" indent="0">
              <a:buNone/>
            </a:pPr>
            <a:r>
              <a:rPr lang="en-US" dirty="0"/>
              <a:t>	</a:t>
            </a:r>
            <a:r>
              <a:rPr lang="en-US" dirty="0" smtClean="0"/>
              <a:t>guarantees </a:t>
            </a:r>
            <a:r>
              <a:rPr lang="en-US" dirty="0"/>
              <a:t>that the insured </a:t>
            </a:r>
            <a:r>
              <a:rPr lang="en-US" dirty="0" smtClean="0"/>
              <a:t>portfolio </a:t>
            </a:r>
          </a:p>
          <a:p>
            <a:pPr marL="457200" lvl="1" indent="0">
              <a:buNone/>
            </a:pPr>
            <a:r>
              <a:rPr lang="en-US" dirty="0"/>
              <a:t>	</a:t>
            </a:r>
            <a:r>
              <a:rPr lang="en-US" dirty="0" smtClean="0"/>
              <a:t>has </a:t>
            </a:r>
            <a:r>
              <a:rPr lang="en-US" dirty="0"/>
              <a:t>a higher </a:t>
            </a:r>
            <a:r>
              <a:rPr lang="en-US" dirty="0" smtClean="0"/>
              <a:t>expected </a:t>
            </a:r>
            <a:r>
              <a:rPr lang="en-US" dirty="0"/>
              <a:t>return than the </a:t>
            </a:r>
            <a:endParaRPr lang="en-US" dirty="0" smtClean="0"/>
          </a:p>
          <a:p>
            <a:pPr marL="457200" lvl="1" indent="0">
              <a:buNone/>
            </a:pPr>
            <a:r>
              <a:rPr lang="en-US" dirty="0"/>
              <a:t>	</a:t>
            </a:r>
            <a:r>
              <a:rPr lang="en-US" dirty="0" smtClean="0"/>
              <a:t>uninsured </a:t>
            </a:r>
            <a:r>
              <a:rPr lang="en-US" dirty="0"/>
              <a:t>portfolio.</a:t>
            </a:r>
          </a:p>
          <a:p>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52800"/>
            <a:ext cx="3733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5638800"/>
            <a:ext cx="3200400" cy="838200"/>
          </a:xfrm>
          <a:prstGeom prst="rect">
            <a:avLst/>
          </a:prstGeom>
        </p:spPr>
        <p:txBody>
          <a:bodyPr vert="horz" wrap="square" lIns="91440" tIns="45720" rIns="91440" bIns="45720" rtlCol="0" anchor="ctr">
            <a:normAutofit fontScale="625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24.1 </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Gains and Losses of </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Insured</a:t>
            </a:r>
            <a:r>
              <a:rPr lang="en-US" sz="2400" dirty="0" smtClean="0">
                <a:solidFill>
                  <a:schemeClr val="accent1"/>
                </a:solidFill>
                <a:latin typeface="Perpetua" pitchFamily="18" charset="0"/>
                <a:ea typeface="+mj-ea"/>
                <a:cs typeface="+mj-cs"/>
              </a:rPr>
              <a:t> and Uninsured Portfolios: </a:t>
            </a:r>
          </a:p>
          <a:p>
            <a:pPr marL="0" marR="0" indent="0" algn="ctr" defTabSz="914400" rtl="0" eaLnBrk="1" fontAlgn="auto" latinLnBrk="0" hangingPunct="1">
              <a:lnSpc>
                <a:spcPct val="100000"/>
              </a:lnSpc>
              <a:spcBef>
                <a:spcPct val="0"/>
              </a:spcBef>
              <a:spcAft>
                <a:spcPts val="0"/>
              </a:spcAft>
              <a:buClrTx/>
              <a:buSzTx/>
              <a:buFontTx/>
              <a:buNone/>
              <a:tabLst/>
            </a:pPr>
            <a:r>
              <a:rPr lang="en-US" sz="2400" dirty="0" smtClean="0">
                <a:solidFill>
                  <a:schemeClr val="accent1"/>
                </a:solidFill>
                <a:latin typeface="Perpetua" pitchFamily="18" charset="0"/>
                <a:ea typeface="+mj-ea"/>
                <a:cs typeface="+mj-cs"/>
              </a:rPr>
              <a:t>An Example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44879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31835"/>
            <a:ext cx="8305800" cy="5440365"/>
          </a:xfrm>
        </p:spPr>
        <p:txBody>
          <a:bodyPr/>
          <a:lstStyle/>
          <a:p>
            <a:r>
              <a:rPr lang="en-US" dirty="0"/>
              <a:t>Figure </a:t>
            </a:r>
            <a:r>
              <a:rPr lang="en-US" dirty="0" smtClean="0"/>
              <a:t>24.2 </a:t>
            </a:r>
            <a:r>
              <a:rPr lang="en-US" dirty="0"/>
              <a:t>shows the effect of insurance on the expected returns of a </a:t>
            </a:r>
            <a:r>
              <a:rPr lang="en-US" dirty="0" smtClean="0"/>
              <a:t>portfolio</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a:t>Notice that the expected return of the uninsured portfolio is greater than the expected return of the uninsured portfolio, according to the third property listed above. </a:t>
            </a:r>
            <a:endParaRPr lang="en-US" dirty="0" smtClean="0"/>
          </a:p>
          <a:p>
            <a:r>
              <a:rPr lang="en-US" dirty="0" smtClean="0"/>
              <a:t>Note that </a:t>
            </a:r>
            <a:r>
              <a:rPr lang="en-US" dirty="0"/>
              <a:t>in an efficient market at a fair price the insurance will be used until the expected return on insured and uninsured portfolios are the same.</a:t>
            </a:r>
          </a:p>
          <a:p>
            <a:endParaRPr lang="en-US" dirty="0"/>
          </a:p>
        </p:txBody>
      </p:sp>
      <p:pic>
        <p:nvPicPr>
          <p:cNvPr id="68610" name="Picture 2" descr="page 706-3"/>
          <p:cNvPicPr>
            <a:picLocks noChangeAspect="1" noChangeArrowheads="1"/>
          </p:cNvPicPr>
          <p:nvPr/>
        </p:nvPicPr>
        <p:blipFill>
          <a:blip r:embed="rId2">
            <a:extLst>
              <a:ext uri="{28A0092B-C50C-407E-A947-70E740481C1C}">
                <a14:useLocalDpi xmlns:a14="http://schemas.microsoft.com/office/drawing/2010/main" val="0"/>
              </a:ext>
            </a:extLst>
          </a:blip>
          <a:srcRect t="9842"/>
          <a:stretch>
            <a:fillRect/>
          </a:stretch>
        </p:blipFill>
        <p:spPr bwMode="auto">
          <a:xfrm>
            <a:off x="2438400" y="1371600"/>
            <a:ext cx="3838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33600" y="3810000"/>
            <a:ext cx="4419600" cy="533400"/>
          </a:xfrm>
          <a:prstGeom prst="rect">
            <a:avLst/>
          </a:prstGeom>
        </p:spPr>
        <p:txBody>
          <a:bodyPr vert="horz" wrap="square" lIns="91440" tIns="45720" rIns="91440" bIns="45720" rtlCol="0" anchor="ctr">
            <a:normAutofit fontScale="55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24.2 Expected Returns</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on Insured and</a:t>
            </a:r>
            <a:r>
              <a:rPr lang="en-US" sz="2400" dirty="0" smtClean="0">
                <a:solidFill>
                  <a:schemeClr val="accent1"/>
                </a:solidFill>
                <a:latin typeface="Perpetua" pitchFamily="18" charset="0"/>
                <a:ea typeface="+mj-ea"/>
                <a:cs typeface="+mj-cs"/>
              </a:rPr>
              <a:t> Uninsured Portfolios: </a:t>
            </a:r>
          </a:p>
          <a:p>
            <a:pPr marL="0" marR="0" indent="0" algn="ctr" defTabSz="914400" rtl="0" eaLnBrk="1" fontAlgn="auto" latinLnBrk="0" hangingPunct="1">
              <a:lnSpc>
                <a:spcPct val="100000"/>
              </a:lnSpc>
              <a:spcBef>
                <a:spcPct val="0"/>
              </a:spcBef>
              <a:spcAft>
                <a:spcPts val="0"/>
              </a:spcAft>
              <a:buClrTx/>
              <a:buSzTx/>
              <a:buFontTx/>
              <a:buNone/>
              <a:tabLst/>
            </a:pPr>
            <a:r>
              <a:rPr lang="en-US" sz="2400" dirty="0" smtClean="0">
                <a:solidFill>
                  <a:schemeClr val="accent1"/>
                </a:solidFill>
                <a:latin typeface="Perpetua" pitchFamily="18" charset="0"/>
                <a:ea typeface="+mj-ea"/>
                <a:cs typeface="+mj-cs"/>
              </a:rPr>
              <a:t>An Example</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243620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05800" cy="3429000"/>
          </a:xfrm>
        </p:spPr>
        <p:txBody>
          <a:bodyPr/>
          <a:lstStyle/>
          <a:p>
            <a:r>
              <a:rPr lang="en-US" dirty="0" smtClean="0"/>
              <a:t>Generally, portfolio insurance can be thought of as holding two portfolios.</a:t>
            </a:r>
          </a:p>
          <a:p>
            <a:r>
              <a:rPr lang="en-US" dirty="0" smtClean="0"/>
              <a:t>The </a:t>
            </a:r>
            <a:r>
              <a:rPr lang="en-US" b="1" dirty="0" smtClean="0"/>
              <a:t>floor</a:t>
            </a:r>
            <a:r>
              <a:rPr lang="en-US" dirty="0" smtClean="0"/>
              <a:t> level, the lowest value the portfolio can have, is viewed as the safe or riskless portfolio with value equal to the level of protection desired.</a:t>
            </a:r>
          </a:p>
          <a:p>
            <a:r>
              <a:rPr lang="en-US" dirty="0" smtClean="0"/>
              <a:t>The second portfolio is </a:t>
            </a:r>
            <a:r>
              <a:rPr lang="en-US" b="1" dirty="0" smtClean="0"/>
              <a:t>portfolio cushion</a:t>
            </a:r>
            <a:r>
              <a:rPr lang="en-US" dirty="0" smtClean="0"/>
              <a:t> which consists of the difference between the total value of the portfolio and the floor. </a:t>
            </a:r>
          </a:p>
          <a:p>
            <a:r>
              <a:rPr lang="en-US" dirty="0"/>
              <a:t>These assets consist of a leveraged position in risky assets.</a:t>
            </a:r>
            <a:endParaRPr lang="en-US" dirty="0" smtClean="0"/>
          </a:p>
          <a:p>
            <a:r>
              <a:rPr lang="en-US" dirty="0" smtClean="0"/>
              <a:t>To </a:t>
            </a:r>
            <a:r>
              <a:rPr lang="en-US" dirty="0"/>
              <a:t>insure the portfolio, the cushion should be managed so as to never fall below zero in value because of the limited-liability property of common stock. </a:t>
            </a:r>
          </a:p>
        </p:txBody>
      </p:sp>
      <p:sp>
        <p:nvSpPr>
          <p:cNvPr id="3" name="Slide Number Placeholder 2"/>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374286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1"/>
            <a:ext cx="8305800" cy="2514600"/>
          </a:xfrm>
        </p:spPr>
        <p:txBody>
          <a:bodyPr/>
          <a:lstStyle/>
          <a:p>
            <a:r>
              <a:rPr lang="en-US" dirty="0"/>
              <a:t>Figure </a:t>
            </a:r>
            <a:r>
              <a:rPr lang="en-US" dirty="0" smtClean="0"/>
              <a:t>24.3 </a:t>
            </a:r>
            <a:r>
              <a:rPr lang="en-US" dirty="0"/>
              <a:t>shows the relationship between the total value of the portfolio, the cushion, and the floor. </a:t>
            </a:r>
            <a:endParaRPr lang="en-US" dirty="0" smtClean="0"/>
          </a:p>
          <a:p>
            <a:r>
              <a:rPr lang="en-US" dirty="0" smtClean="0"/>
              <a:t>It also shows an example of changing the mix between risky and risk-free assets in response to market changes offers the opportunity to demonstrate the dynamic nature of portfolio insurance.</a:t>
            </a:r>
            <a:endParaRPr lang="en-US" dirty="0"/>
          </a:p>
          <a:p>
            <a:r>
              <a:rPr lang="en-US" dirty="0" smtClean="0"/>
              <a:t>The relationship between risky and risk-free assets is called </a:t>
            </a:r>
            <a:r>
              <a:rPr lang="en-US" b="1" dirty="0" smtClean="0"/>
              <a:t>multiple</a:t>
            </a:r>
            <a:r>
              <a:rPr lang="en-US" dirty="0" smtClean="0"/>
              <a:t>. </a:t>
            </a:r>
          </a:p>
        </p:txBody>
      </p:sp>
      <p:sp>
        <p:nvSpPr>
          <p:cNvPr id="6" name="TextBox 5"/>
          <p:cNvSpPr txBox="1"/>
          <p:nvPr/>
        </p:nvSpPr>
        <p:spPr>
          <a:xfrm>
            <a:off x="2285999" y="2028825"/>
            <a:ext cx="4524375" cy="333375"/>
          </a:xfrm>
          <a:prstGeom prst="rect">
            <a:avLst/>
          </a:prstGeom>
        </p:spPr>
        <p:txBody>
          <a:bodyPr vert="horz" wrap="square" lIns="91440" tIns="45720" rIns="91440" bIns="45720" rtlCol="0" anchor="ctr">
            <a:normAutofit fontScale="55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rPr>
              <a:t>Figure 24.3 Components</a:t>
            </a:r>
            <a:r>
              <a:rPr kumimoji="0" lang="en-US" sz="2400" b="0" i="0" u="none" strike="noStrike" kern="1200" cap="none" spc="0" normalizeH="0" noProof="0" dirty="0" smtClean="0">
                <a:ln>
                  <a:noFill/>
                </a:ln>
                <a:solidFill>
                  <a:schemeClr val="accent1"/>
                </a:solidFill>
                <a:effectLst/>
                <a:uLnTx/>
                <a:uFillTx/>
                <a:latin typeface="Perpetua" pitchFamily="18" charset="0"/>
                <a:ea typeface="+mj-ea"/>
                <a:cs typeface="+mj-cs"/>
              </a:rPr>
              <a:t> of an Uninsured Portfolio Valued at $1,000</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pic>
        <p:nvPicPr>
          <p:cNvPr id="7" name="Picture 2" descr="page 709"/>
          <p:cNvPicPr>
            <a:picLocks noChangeAspect="1" noChangeArrowheads="1"/>
          </p:cNvPicPr>
          <p:nvPr/>
        </p:nvPicPr>
        <p:blipFill>
          <a:blip r:embed="rId3">
            <a:extLst>
              <a:ext uri="{28A0092B-C50C-407E-A947-70E740481C1C}">
                <a14:useLocalDpi xmlns:a14="http://schemas.microsoft.com/office/drawing/2010/main" val="0"/>
              </a:ext>
            </a:extLst>
          </a:blip>
          <a:srcRect t="20453"/>
          <a:stretch>
            <a:fillRect/>
          </a:stretch>
        </p:blipFill>
        <p:spPr bwMode="auto">
          <a:xfrm>
            <a:off x="2286000" y="381000"/>
            <a:ext cx="45243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266147202"/>
              </p:ext>
            </p:extLst>
          </p:nvPr>
        </p:nvGraphicFramePr>
        <p:xfrm>
          <a:off x="1066800" y="5105400"/>
          <a:ext cx="2007219" cy="609600"/>
        </p:xfrm>
        <a:graphic>
          <a:graphicData uri="http://schemas.openxmlformats.org/presentationml/2006/ole">
            <mc:AlternateContent xmlns:mc="http://schemas.openxmlformats.org/markup-compatibility/2006">
              <mc:Choice xmlns:v="urn:schemas-microsoft-com:vml" Requires="v">
                <p:oleObj spid="_x0000_s1045" name="Equation" r:id="rId4" imgW="1282700" imgH="393700" progId="Equation.DSMT4">
                  <p:embed/>
                </p:oleObj>
              </mc:Choice>
              <mc:Fallback>
                <p:oleObj name="Equation" r:id="rId4" imgW="12827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105400"/>
                        <a:ext cx="2007219" cy="609600"/>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60474054"/>
              </p:ext>
            </p:extLst>
          </p:nvPr>
        </p:nvGraphicFramePr>
        <p:xfrm>
          <a:off x="5410200" y="5181600"/>
          <a:ext cx="1905000" cy="646339"/>
        </p:xfrm>
        <a:graphic>
          <a:graphicData uri="http://schemas.openxmlformats.org/presentationml/2006/ole">
            <mc:AlternateContent xmlns:mc="http://schemas.openxmlformats.org/markup-compatibility/2006">
              <mc:Choice xmlns:v="urn:schemas-microsoft-com:vml" Requires="v">
                <p:oleObj spid="_x0000_s1046" name="Equation" r:id="rId6" imgW="1155600" imgH="393480" progId="Equation.DSMT4">
                  <p:embed/>
                </p:oleObj>
              </mc:Choice>
              <mc:Fallback>
                <p:oleObj name="Equation" r:id="rId6" imgW="1155600" imgH="393480" progId="Equation.DSMT4">
                  <p:embed/>
                  <p:pic>
                    <p:nvPicPr>
                      <p:cNvPr id="0" name="Object 3"/>
                      <p:cNvPicPr>
                        <a:picLocks noChangeAspect="1" noChangeArrowheads="1"/>
                      </p:cNvPicPr>
                      <p:nvPr/>
                    </p:nvPicPr>
                    <p:blipFill>
                      <a:blip r:embed="rId7"/>
                      <a:srcRect/>
                      <a:stretch>
                        <a:fillRect/>
                      </a:stretch>
                    </p:blipFill>
                    <p:spPr bwMode="auto">
                      <a:xfrm>
                        <a:off x="5410200" y="5181600"/>
                        <a:ext cx="1905000" cy="646339"/>
                      </a:xfrm>
                      <a:prstGeom prst="rect">
                        <a:avLst/>
                      </a:prstGeom>
                      <a:noFill/>
                    </p:spPr>
                  </p:pic>
                </p:oleObj>
              </mc:Fallback>
            </mc:AlternateContent>
          </a:graphicData>
        </a:graphic>
      </p:graphicFrame>
      <p:sp>
        <p:nvSpPr>
          <p:cNvPr id="9" name="TextBox 8"/>
          <p:cNvSpPr txBox="1"/>
          <p:nvPr/>
        </p:nvSpPr>
        <p:spPr>
          <a:xfrm>
            <a:off x="2285999" y="5867400"/>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(24.1)</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0" name="TextBox 9"/>
          <p:cNvSpPr txBox="1"/>
          <p:nvPr/>
        </p:nvSpPr>
        <p:spPr>
          <a:xfrm>
            <a:off x="6810375" y="5867400"/>
            <a:ext cx="9144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noProof="0" dirty="0" smtClean="0">
                <a:solidFill>
                  <a:schemeClr val="accent1"/>
                </a:solidFill>
                <a:latin typeface="Perpetua" pitchFamily="18" charset="0"/>
                <a:ea typeface="+mj-ea"/>
                <a:cs typeface="+mj-cs"/>
              </a:rPr>
              <a:t>(24.2)</a:t>
            </a: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11" name="Slide Number Placeholder 10"/>
          <p:cNvSpPr>
            <a:spLocks noGrp="1"/>
          </p:cNvSpPr>
          <p:nvPr>
            <p:ph type="sldNum" sz="quarter" idx="4"/>
          </p:nvPr>
        </p:nvSpPr>
        <p:spPr/>
        <p:txBody>
          <a:bodyPr/>
          <a:lstStyle/>
          <a:p>
            <a:fld id="{9511A69E-422D-463E-8342-05325BED6DE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1472130582"/>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themeOverride>
</file>

<file path=docProps/app.xml><?xml version="1.0" encoding="utf-8"?>
<Properties xmlns="http://schemas.openxmlformats.org/officeDocument/2006/extended-properties" xmlns:vt="http://schemas.openxmlformats.org/officeDocument/2006/docPropsVTypes">
  <Template/>
  <TotalTime>1608</TotalTime>
  <Words>4870</Words>
  <Application>Microsoft Office PowerPoint</Application>
  <PresentationFormat>On-screen Show (4:3)</PresentationFormat>
  <Paragraphs>417</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Book Powerpoint FINAL</vt:lpstr>
      <vt:lpstr>Equation</vt:lpstr>
      <vt:lpstr>Chapter 24  Portfolio Insurance and Synthetic Options</vt:lpstr>
      <vt:lpstr>Outline</vt:lpstr>
      <vt:lpstr>PowerPoint Presentation</vt:lpstr>
      <vt:lpstr>PowerPoint Presentation</vt:lpstr>
      <vt:lpstr>21.4 Basic Concepts of Portfolio Insurance</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24.2 Strategies and Implementation of Portfolio Insurance</vt:lpstr>
      <vt:lpstr>24.2.2 Portfolio Insurance with Listed Put Options</vt:lpstr>
      <vt:lpstr>Example</vt:lpstr>
      <vt:lpstr>PowerPoint Presentation</vt:lpstr>
      <vt:lpstr>24.2.3 Portfolio Insurance with Synthetic Options</vt:lpstr>
      <vt:lpstr>PowerPoint Presentation</vt:lpstr>
      <vt:lpstr>PowerPoint Presentation</vt:lpstr>
      <vt:lpstr>PowerPoint Presentation</vt:lpstr>
      <vt:lpstr>24.2.4 Portfolio Insurance with Dynamic Hedging</vt:lpstr>
      <vt:lpstr>Example</vt:lpstr>
      <vt:lpstr>24.3 Comparison of Alternative Portfolio-Insurance strategies</vt:lpstr>
      <vt:lpstr>PowerPoint Presentation</vt:lpstr>
      <vt:lpstr>24.3.2 Listed Put Options</vt:lpstr>
      <vt:lpstr>24.3.3 Dynamic Hedging and Listed Put Options</vt:lpstr>
      <vt:lpstr>Dynamic Hedging Example</vt:lpstr>
      <vt:lpstr>24.4 Impact of Portfolio Insurance on the Stock Market and Pricing of Equities</vt:lpstr>
      <vt:lpstr>PowerPoint Presentation</vt:lpstr>
      <vt:lpstr>24.4.1 Regulation and the Brady Report</vt:lpstr>
      <vt:lpstr>PowerPoint Presentation</vt:lpstr>
      <vt:lpstr>24.5 Empirical Studies of Portfolio Insurance</vt:lpstr>
      <vt:lpstr>PowerPoint Presentation</vt:lpstr>
      <vt:lpstr>PowerPoint Presentation</vt:lpstr>
      <vt:lpstr>24.5.2 Asay and Edelsburg (1986)</vt:lpstr>
      <vt:lpstr>24.5.3 Eizman (1986)</vt:lpstr>
      <vt:lpstr>24.5.4 Rendleman and McEnally (1987)</vt:lpstr>
      <vt:lpstr>24.5.5 Gracias and Gould (1987)</vt:lpstr>
      <vt:lpstr>24.5.6 Zhu and Kavee (1988)</vt:lpstr>
      <vt:lpstr>24.5.7 Perold and Sharpe (1988)</vt:lpstr>
      <vt:lpstr>24.5.8 Rendleman and O’Brien (1990)</vt:lpstr>
      <vt:lpstr>24.5.9 Loria, Pham, and Sim (1991)</vt:lpstr>
      <vt:lpstr>24.5.10 Do and Faff (2004)</vt:lpstr>
      <vt:lpstr>24.5.11 Cesari and Cremonini (2003)</vt:lpstr>
      <vt:lpstr>24.5.12 Herold, Maurer, and Purschaker (2005)</vt:lpstr>
      <vt:lpstr>24.5.13 Hamidi, Jurczenko, and Maillet (2007)</vt:lpstr>
      <vt:lpstr>24.5.14 Ho, Cadle, and Theobald (2008)</vt:lpstr>
      <vt:lpstr>24.6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128</cp:revision>
  <dcterms:created xsi:type="dcterms:W3CDTF">2012-10-22T17:28:15Z</dcterms:created>
  <dcterms:modified xsi:type="dcterms:W3CDTF">2013-01-22T19:37:17Z</dcterms:modified>
</cp:coreProperties>
</file>