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7"/>
  </p:notesMasterIdLst>
  <p:sldIdLst>
    <p:sldId id="256" r:id="rId2"/>
    <p:sldId id="257" r:id="rId3"/>
    <p:sldId id="259" r:id="rId4"/>
    <p:sldId id="260" r:id="rId5"/>
    <p:sldId id="299" r:id="rId6"/>
    <p:sldId id="293" r:id="rId7"/>
    <p:sldId id="261" r:id="rId8"/>
    <p:sldId id="262" r:id="rId9"/>
    <p:sldId id="294" r:id="rId10"/>
    <p:sldId id="263" r:id="rId11"/>
    <p:sldId id="265" r:id="rId12"/>
    <p:sldId id="264" r:id="rId13"/>
    <p:sldId id="266" r:id="rId14"/>
    <p:sldId id="268" r:id="rId15"/>
    <p:sldId id="271" r:id="rId16"/>
    <p:sldId id="272" r:id="rId17"/>
    <p:sldId id="273" r:id="rId18"/>
    <p:sldId id="274" r:id="rId19"/>
    <p:sldId id="275" r:id="rId20"/>
    <p:sldId id="276" r:id="rId21"/>
    <p:sldId id="279" r:id="rId22"/>
    <p:sldId id="280" r:id="rId23"/>
    <p:sldId id="281" r:id="rId24"/>
    <p:sldId id="282" r:id="rId25"/>
    <p:sldId id="283" r:id="rId26"/>
    <p:sldId id="284" r:id="rId27"/>
    <p:sldId id="285" r:id="rId28"/>
    <p:sldId id="286" r:id="rId29"/>
    <p:sldId id="295" r:id="rId30"/>
    <p:sldId id="296" r:id="rId31"/>
    <p:sldId id="270" r:id="rId32"/>
    <p:sldId id="297" r:id="rId33"/>
    <p:sldId id="298" r:id="rId34"/>
    <p:sldId id="287"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4660"/>
  </p:normalViewPr>
  <p:slideViewPr>
    <p:cSldViewPr>
      <p:cViewPr>
        <p:scale>
          <a:sx n="70" d="100"/>
          <a:sy n="70" d="100"/>
        </p:scale>
        <p:origin x="-1320"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37468-2FC7-4AA4-956C-1121D6492520}"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FDF8A-E3E9-4B7F-9FEB-6B963FB0F945}" type="slidenum">
              <a:rPr lang="en-US" smtClean="0"/>
              <a:t>‹#›</a:t>
            </a:fld>
            <a:endParaRPr lang="en-US"/>
          </a:p>
        </p:txBody>
      </p:sp>
    </p:spTree>
    <p:extLst>
      <p:ext uri="{BB962C8B-B14F-4D97-AF65-F5344CB8AC3E}">
        <p14:creationId xmlns:p14="http://schemas.microsoft.com/office/powerpoint/2010/main" val="327755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FDF8A-E3E9-4B7F-9FEB-6B963FB0F945}" type="slidenum">
              <a:rPr lang="en-US" smtClean="0"/>
              <a:t>35</a:t>
            </a:fld>
            <a:endParaRPr lang="en-US"/>
          </a:p>
        </p:txBody>
      </p:sp>
    </p:spTree>
    <p:extLst>
      <p:ext uri="{BB962C8B-B14F-4D97-AF65-F5344CB8AC3E}">
        <p14:creationId xmlns:p14="http://schemas.microsoft.com/office/powerpoint/2010/main" val="62157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pPr/>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pPr/>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7B2AF817-D652-4479-858F-F4BAACDF4056}" type="datetime1">
              <a:rPr lang="en-US" smtClean="0"/>
              <a:t>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8819-4578-415F-810A-1B13636BD7A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pPr/>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pPr/>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pPr/>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pPr/>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pPr/>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pPr/>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9.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22.vml"/><Relationship Id="rId5" Type="http://schemas.openxmlformats.org/officeDocument/2006/relationships/image" Target="../media/image37.emf"/><Relationship Id="rId4" Type="http://schemas.openxmlformats.org/officeDocument/2006/relationships/package" Target="../embeddings/Microsoft_Excel_Worksheet2.xls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23.vml"/><Relationship Id="rId5" Type="http://schemas.openxmlformats.org/officeDocument/2006/relationships/image" Target="../media/image38.emf"/><Relationship Id="rId4" Type="http://schemas.openxmlformats.org/officeDocument/2006/relationships/package" Target="../embeddings/Microsoft_Excel_Worksheet3.xlsx"/></Relationships>
</file>

<file path=ppt/slides/_rels/slide3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40.wmf"/><Relationship Id="rId5" Type="http://schemas.openxmlformats.org/officeDocument/2006/relationships/oleObject" Target="../embeddings/oleObject3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5.vml"/><Relationship Id="rId5" Type="http://schemas.openxmlformats.org/officeDocument/2006/relationships/image" Target="../media/image43.emf"/><Relationship Id="rId4" Type="http://schemas.openxmlformats.org/officeDocument/2006/relationships/package" Target="../embeddings/Microsoft_Excel_Worksheet4.xlsx"/></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rPr>
              <a:t>Chapter 25</a:t>
            </a:r>
            <a:endParaRPr lang="en-US" dirty="0">
              <a:solidFill>
                <a:srgbClr val="FFFFFF"/>
              </a:solidFill>
            </a:endParaRPr>
          </a:p>
        </p:txBody>
      </p:sp>
      <p:sp>
        <p:nvSpPr>
          <p:cNvPr id="3" name="Subtitle 2"/>
          <p:cNvSpPr>
            <a:spLocks noGrp="1"/>
          </p:cNvSpPr>
          <p:nvPr>
            <p:ph type="subTitle" idx="1"/>
          </p:nvPr>
        </p:nvSpPr>
        <p:spPr>
          <a:xfrm>
            <a:off x="76200" y="1676400"/>
            <a:ext cx="4572000" cy="762000"/>
          </a:xfrm>
        </p:spPr>
        <p:txBody>
          <a:bodyPr>
            <a:noAutofit/>
          </a:bodyPr>
          <a:lstStyle/>
          <a:p>
            <a:r>
              <a:rPr lang="en-US" sz="2800" dirty="0" smtClean="0">
                <a:solidFill>
                  <a:srgbClr val="FFFFFF"/>
                </a:solidFill>
              </a:rPr>
              <a:t>Capturing Equity Risk </a:t>
            </a:r>
            <a:r>
              <a:rPr lang="en-US" sz="2800" dirty="0" err="1" smtClean="0">
                <a:solidFill>
                  <a:srgbClr val="FFFFFF"/>
                </a:solidFill>
              </a:rPr>
              <a:t>Premia</a:t>
            </a:r>
            <a:r>
              <a:rPr lang="en-US" sz="2800" dirty="0" smtClean="0">
                <a:solidFill>
                  <a:srgbClr val="FFFFFF"/>
                </a:solidFill>
              </a:rPr>
              <a:t>*</a:t>
            </a:r>
          </a:p>
        </p:txBody>
      </p:sp>
      <p:sp>
        <p:nvSpPr>
          <p:cNvPr id="4" name="矩形 3"/>
          <p:cNvSpPr/>
          <p:nvPr/>
        </p:nvSpPr>
        <p:spPr>
          <a:xfrm>
            <a:off x="76200" y="5943600"/>
            <a:ext cx="4572000" cy="646331"/>
          </a:xfrm>
          <a:prstGeom prst="rect">
            <a:avLst/>
          </a:prstGeom>
        </p:spPr>
        <p:txBody>
          <a:bodyPr>
            <a:spAutoFit/>
          </a:bodyPr>
          <a:lstStyle/>
          <a:p>
            <a:r>
              <a:rPr lang="en-US" altLang="zh-TW" sz="1200" dirty="0" smtClean="0">
                <a:solidFill>
                  <a:srgbClr val="FFFFFF"/>
                </a:solidFill>
              </a:rPr>
              <a:t>* This chapter was written by Jose </a:t>
            </a:r>
            <a:r>
              <a:rPr lang="en-US" altLang="zh-TW" sz="1200" dirty="0" err="1" smtClean="0">
                <a:solidFill>
                  <a:srgbClr val="FFFFFF"/>
                </a:solidFill>
              </a:rPr>
              <a:t>Menchero</a:t>
            </a:r>
            <a:r>
              <a:rPr lang="en-US" altLang="zh-TW" sz="1200" dirty="0" smtClean="0">
                <a:solidFill>
                  <a:srgbClr val="FFFFFF"/>
                </a:solidFill>
              </a:rPr>
              <a:t> (MSCI </a:t>
            </a:r>
            <a:r>
              <a:rPr lang="en-US" altLang="zh-TW" sz="1200" dirty="0" err="1" smtClean="0">
                <a:solidFill>
                  <a:srgbClr val="FFFFFF"/>
                </a:solidFill>
              </a:rPr>
              <a:t>barra</a:t>
            </a:r>
            <a:r>
              <a:rPr lang="en-US" altLang="zh-TW" sz="1200" dirty="0" smtClean="0">
                <a:solidFill>
                  <a:srgbClr val="FFFFFF"/>
                </a:solidFill>
              </a:rPr>
              <a:t>), Andrei </a:t>
            </a:r>
            <a:r>
              <a:rPr lang="en-US" altLang="zh-TW" sz="1200" dirty="0" err="1" smtClean="0">
                <a:solidFill>
                  <a:srgbClr val="FFFFFF"/>
                </a:solidFill>
              </a:rPr>
              <a:t>Morozov</a:t>
            </a:r>
            <a:r>
              <a:rPr lang="en-US" altLang="zh-TW" sz="1200" dirty="0" smtClean="0">
                <a:solidFill>
                  <a:srgbClr val="FFFFFF"/>
                </a:solidFill>
              </a:rPr>
              <a:t> (MSCI Inc.) and John </a:t>
            </a:r>
            <a:r>
              <a:rPr lang="en-US" altLang="zh-TW" sz="1200" dirty="0" err="1" smtClean="0">
                <a:solidFill>
                  <a:srgbClr val="FFFFFF"/>
                </a:solidFill>
              </a:rPr>
              <a:t>Guerard</a:t>
            </a:r>
            <a:r>
              <a:rPr lang="en-US" altLang="zh-TW" sz="1200" dirty="0" smtClean="0">
                <a:solidFill>
                  <a:srgbClr val="FFFFFF"/>
                </a:solidFill>
              </a:rPr>
              <a:t> (McKinley Capital Management).</a:t>
            </a:r>
            <a:endParaRPr lang="zh-TW" altLang="en-US" sz="1200" dirty="0"/>
          </a:p>
        </p:txBody>
      </p:sp>
      <p:sp>
        <p:nvSpPr>
          <p:cNvPr id="5" name="Rectangle 3"/>
          <p:cNvSpPr txBox="1">
            <a:spLocks noRot="1" noChangeArrowheads="1"/>
          </p:cNvSpPr>
          <p:nvPr/>
        </p:nvSpPr>
        <p:spPr>
          <a:xfrm>
            <a:off x="-76200" y="3429000"/>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457200" y="1295401"/>
            <a:ext cx="8229600" cy="5181599"/>
          </a:xfrm>
        </p:spPr>
        <p:txBody>
          <a:bodyPr>
            <a:noAutofit/>
          </a:bodyPr>
          <a:lstStyle/>
          <a:p>
            <a:pPr algn="just">
              <a:spcAft>
                <a:spcPts val="600"/>
              </a:spcAft>
            </a:pPr>
            <a:r>
              <a:rPr lang="en-US" altLang="zh-TW" sz="1800" kern="50" dirty="0" smtClean="0">
                <a:latin typeface="Times New Roman"/>
                <a:ea typeface="Arial Unicode MS"/>
                <a:cs typeface="Mangal"/>
              </a:rPr>
              <a:t>GEM2 uses eight style factors.  Specific details on the individual descriptors comprising each style factor can be found in </a:t>
            </a:r>
            <a:r>
              <a:rPr lang="en-US" altLang="zh-TW" sz="1800" kern="50" dirty="0" err="1" smtClean="0">
                <a:latin typeface="Times New Roman"/>
                <a:ea typeface="Arial Unicode MS"/>
                <a:cs typeface="Mangal"/>
              </a:rPr>
              <a:t>Menchero</a:t>
            </a:r>
            <a:r>
              <a:rPr lang="en-US" altLang="zh-TW" sz="1800" kern="50" dirty="0" smtClean="0">
                <a:latin typeface="Times New Roman"/>
                <a:ea typeface="Arial Unicode MS"/>
                <a:cs typeface="Mangal"/>
              </a:rPr>
              <a:t> </a:t>
            </a:r>
            <a:r>
              <a:rPr lang="en-US" altLang="zh-TW" sz="1800" i="1" kern="50" dirty="0" smtClean="0">
                <a:latin typeface="Times New Roman"/>
                <a:ea typeface="Arial Unicode MS"/>
                <a:cs typeface="Mangal"/>
              </a:rPr>
              <a:t>et al.</a:t>
            </a:r>
            <a:r>
              <a:rPr lang="en-US" altLang="zh-TW" sz="1800" kern="50" dirty="0" smtClean="0">
                <a:latin typeface="Times New Roman"/>
                <a:ea typeface="Arial Unicode MS"/>
                <a:cs typeface="Mangal"/>
              </a:rPr>
              <a:t> (2010).  Below, a qualitative description of each of the style factors are provided:</a:t>
            </a:r>
            <a:endParaRPr lang="zh-TW" altLang="zh-TW" sz="1800" kern="50" dirty="0" smtClean="0">
              <a:latin typeface="Times New Roman"/>
              <a:ea typeface="Arial Unicode MS"/>
              <a:cs typeface="Mangal"/>
            </a:endParaRPr>
          </a:p>
          <a:p>
            <a:pPr marL="342900" lvl="0" indent="-342900" algn="just">
              <a:lnSpc>
                <a:spcPts val="1800"/>
              </a:lnSpc>
              <a:spcAft>
                <a:spcPts val="600"/>
              </a:spcAft>
              <a:buClrTx/>
              <a:buSzPct val="100000"/>
              <a:buFont typeface="+mj-lt"/>
              <a:buAutoNum type="arabicParenBoth"/>
              <a:tabLst>
                <a:tab pos="228600" algn="l"/>
              </a:tabLst>
            </a:pPr>
            <a:r>
              <a:rPr lang="en-US" altLang="zh-TW" sz="1800" kern="50" dirty="0" smtClean="0">
                <a:latin typeface="Times New Roman"/>
                <a:ea typeface="Arial Unicode MS"/>
                <a:cs typeface="Mangal"/>
              </a:rPr>
              <a:t>The </a:t>
            </a:r>
            <a:r>
              <a:rPr lang="en-US" altLang="zh-TW" sz="1200" i="1" kern="50" dirty="0" smtClean="0">
                <a:latin typeface="Arial"/>
                <a:ea typeface="Arial Unicode MS"/>
                <a:cs typeface="Mangal"/>
              </a:rPr>
              <a:t>Volatility</a:t>
            </a:r>
            <a:r>
              <a:rPr lang="en-US" altLang="zh-TW" sz="1800" kern="50" dirty="0" smtClean="0">
                <a:latin typeface="Times New Roman"/>
                <a:ea typeface="Arial Unicode MS"/>
                <a:cs typeface="Mangal"/>
              </a:rPr>
              <a:t> factor is typically the most significant style factor.  In essence, it captures market risk that cannot be explained by the World factor.  The most important descriptor within the Volatility index is historical beta relative to the World portfolio (as </a:t>
            </a:r>
            <a:r>
              <a:rPr lang="en-US" altLang="zh-TW" sz="1800" kern="50" dirty="0" err="1" smtClean="0">
                <a:latin typeface="Times New Roman"/>
                <a:ea typeface="Arial Unicode MS"/>
                <a:cs typeface="Mangal"/>
              </a:rPr>
              <a:t>proxied</a:t>
            </a:r>
            <a:r>
              <a:rPr lang="en-US" altLang="zh-TW" sz="1800" kern="50" dirty="0" smtClean="0">
                <a:latin typeface="Times New Roman"/>
                <a:ea typeface="Arial Unicode MS"/>
                <a:cs typeface="Mangal"/>
              </a:rPr>
              <a:t> by the estimation universe).  To better understand this factor, consider a fully invested long-only portfolio that is strongly tilted toward high-beta stocks.  Intuitively, this portfolio has greater market risk than a portfolio with beta equal to one.  This additional market risk is captured through positive exposure to the Volatility factor.  Note that the time-series correlation between the World factor and the Volatility factor is typically very high, so that these two sources of risk add coherently in this example.  If, by contrast, the portfolio is invested in low-beta stocks, then the risk from the Volatility and the World factors is partially canceled, as intuitively expected. The Volatility factor on a global-relative basis is standardized.  As a result, the mean exposure to Volatility within a country can deviate significantly from zero.  This standardization convention is a natural one for a global model, as most investors regard stocks in highly volatile markets as having more exposure to the factor than those in low-volatility markets.  This view is reflected in the data, as it is found that the explanatory power of the factor is greater using the global-relative standardization.  </a:t>
            </a:r>
            <a:endParaRPr lang="zh-TW" altLang="zh-TW" sz="1800" kern="50" dirty="0" smtClean="0">
              <a:latin typeface="Times New Roman"/>
              <a:ea typeface="Arial Unicode MS"/>
              <a:cs typeface="Mangal"/>
            </a:endParaRPr>
          </a:p>
          <a:p>
            <a:endParaRPr lang="zh-TW" altLang="en-US" sz="1800"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7321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457200" y="1295400"/>
            <a:ext cx="8229600" cy="5257800"/>
          </a:xfrm>
        </p:spPr>
        <p:txBody>
          <a:bodyPr>
            <a:noAutofit/>
          </a:bodyPr>
          <a:lstStyle/>
          <a:p>
            <a:pPr marL="342900" lvl="0" indent="-342900" algn="just">
              <a:lnSpc>
                <a:spcPts val="1800"/>
              </a:lnSpc>
              <a:spcAft>
                <a:spcPts val="600"/>
              </a:spcAft>
              <a:buClrTx/>
              <a:buSzPct val="100000"/>
              <a:buFont typeface="Wingdings" pitchFamily="2" charset="2"/>
              <a:buAutoNum type="arabicParenBoth" startAt="2"/>
              <a:tabLst>
                <a:tab pos="228600" algn="l"/>
              </a:tabLst>
            </a:pPr>
            <a:r>
              <a:rPr lang="en-US" altLang="zh-TW" sz="1800" kern="50" dirty="0" smtClean="0">
                <a:latin typeface="Times New Roman"/>
                <a:ea typeface="Arial Unicode MS"/>
                <a:cs typeface="Mangal"/>
              </a:rPr>
              <a:t>The </a:t>
            </a:r>
            <a:r>
              <a:rPr lang="en-US" altLang="zh-TW" sz="1800" i="1" kern="50" dirty="0" smtClean="0">
                <a:latin typeface="Arial"/>
                <a:ea typeface="Arial Unicode MS"/>
                <a:cs typeface="Mangal"/>
              </a:rPr>
              <a:t>Momentum</a:t>
            </a:r>
            <a:r>
              <a:rPr lang="en-US" altLang="zh-TW" sz="1800" kern="50" dirty="0" smtClean="0">
                <a:latin typeface="Times New Roman"/>
                <a:ea typeface="Arial Unicode MS"/>
                <a:cs typeface="Mangal"/>
              </a:rPr>
              <a:t> factor often ranks second in significance after Volatility.  Momentum differentiates stocks based on recent relative performance.  Descriptors within Momentum include historical alpha from a 104-week regression and relative strength (over trailing 6 and 12 months) with a one-month lag.  As with Volatility, Momentum is standardized on a global-relative basis.  This is also an intuitive convention for a global model.  From the perspective of a global investor, a stock that strongly outperforms the World portfolio is likely to be considered a positive momentum stock, even if it slightly underperforms its country peers.  The empirical results support this view, as the Momentum factor standardized globally has greater explanatory power than one standardized on a country-relative basis. </a:t>
            </a:r>
            <a:endParaRPr lang="zh-TW" altLang="zh-TW" sz="1800" kern="50" dirty="0" smtClean="0">
              <a:latin typeface="Times New Roman"/>
              <a:ea typeface="Arial Unicode MS"/>
              <a:cs typeface="Mangal"/>
            </a:endParaRPr>
          </a:p>
          <a:p>
            <a:pPr marL="342900" lvl="0" indent="-342900" algn="just">
              <a:lnSpc>
                <a:spcPts val="1800"/>
              </a:lnSpc>
              <a:spcAft>
                <a:spcPts val="600"/>
              </a:spcAft>
              <a:buClrTx/>
              <a:buSzPct val="100000"/>
              <a:buFont typeface="Wingdings" pitchFamily="2" charset="2"/>
              <a:buAutoNum type="arabicParenBoth" startAt="2"/>
              <a:tabLst>
                <a:tab pos="228600" algn="l"/>
              </a:tabLst>
            </a:pPr>
            <a:r>
              <a:rPr lang="en-US" altLang="zh-TW" sz="1800" kern="50" dirty="0" smtClean="0">
                <a:latin typeface="Times New Roman"/>
                <a:ea typeface="Arial Unicode MS"/>
                <a:cs typeface="Mangal"/>
              </a:rPr>
              <a:t>The </a:t>
            </a:r>
            <a:r>
              <a:rPr lang="en-US" altLang="zh-TW" sz="1800" i="1" kern="50" dirty="0" smtClean="0">
                <a:latin typeface="Arial"/>
                <a:ea typeface="Arial Unicode MS"/>
                <a:cs typeface="Mangal"/>
              </a:rPr>
              <a:t>Size</a:t>
            </a:r>
            <a:r>
              <a:rPr lang="en-US" altLang="zh-TW" sz="1800" kern="50" dirty="0" smtClean="0">
                <a:latin typeface="Times New Roman"/>
                <a:ea typeface="Arial Unicode MS"/>
                <a:cs typeface="Mangal"/>
              </a:rPr>
              <a:t> factor represents another well-known source of return covariance.  It captures the effect of large-cap stocks moving differently from small-cap stocks.   Size is measured by a single descriptor: log of market capitalization.  The explanatory power of the model is quite similar whether Size is standardized globally or on a country-by-country basis.  The country-relative standardization is adopted, however, since it is more intuitive and consistent with investors’ perception of the markets.  For instance, major global equity indices, such as the MSCI Global Investable Market Indices, segment each country according to size, with the largest stocks inside each country always being classified as large-cap stocks.  Moreover, standardizing the Size factor on a global-relative basis would serve as an unintended proxy for developed markets versus emerging markets, and increases </a:t>
            </a:r>
            <a:r>
              <a:rPr lang="en-US" altLang="zh-TW" sz="1800" kern="50" dirty="0" err="1" smtClean="0">
                <a:latin typeface="Times New Roman"/>
                <a:ea typeface="Arial Unicode MS"/>
                <a:cs typeface="Mangal"/>
              </a:rPr>
              <a:t>collinearity</a:t>
            </a:r>
            <a:r>
              <a:rPr lang="en-US" altLang="zh-TW" sz="1800" kern="50" dirty="0" smtClean="0">
                <a:latin typeface="Times New Roman"/>
                <a:ea typeface="Arial Unicode MS"/>
                <a:cs typeface="Mangal"/>
              </a:rPr>
              <a:t> with the country factors.  </a:t>
            </a:r>
            <a:endParaRPr lang="zh-TW" altLang="en-US" sz="1800"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457200" y="1371599"/>
            <a:ext cx="8229600" cy="4754565"/>
          </a:xfrm>
        </p:spPr>
        <p:txBody>
          <a:bodyPr>
            <a:normAutofit/>
          </a:bodyPr>
          <a:lstStyle/>
          <a:p>
            <a:pPr marL="514350" lvl="0" indent="-514350" algn="just">
              <a:lnSpc>
                <a:spcPts val="1800"/>
              </a:lnSpc>
              <a:spcAft>
                <a:spcPts val="600"/>
              </a:spcAft>
              <a:buClr>
                <a:schemeClr val="accent1"/>
              </a:buClr>
              <a:buSzPct val="100000"/>
              <a:buFont typeface="Wingdings" pitchFamily="2" charset="2"/>
              <a:buAutoNum type="arabicParenBoth" startAt="4"/>
              <a:tabLst>
                <a:tab pos="228600" algn="l"/>
              </a:tabLst>
            </a:pPr>
            <a:r>
              <a:rPr lang="en-US" altLang="zh-TW" sz="2000" kern="50" dirty="0" smtClean="0">
                <a:latin typeface="Times New Roman"/>
                <a:ea typeface="Arial Unicode MS"/>
                <a:cs typeface="Mangal"/>
              </a:rPr>
              <a:t>The </a:t>
            </a:r>
            <a:r>
              <a:rPr lang="en-US" altLang="zh-TW" sz="2000" i="1" kern="50" dirty="0" smtClean="0">
                <a:latin typeface="Arial"/>
                <a:ea typeface="Arial Unicode MS"/>
                <a:cs typeface="Mangal"/>
              </a:rPr>
              <a:t>Value</a:t>
            </a:r>
            <a:r>
              <a:rPr lang="en-US" altLang="zh-TW" sz="2000" kern="50" dirty="0" smtClean="0">
                <a:latin typeface="Times New Roman"/>
                <a:ea typeface="Arial Unicode MS"/>
                <a:cs typeface="Mangal"/>
              </a:rPr>
              <a:t> factor describes a major investment style which seeks to identify stocks that are priced low relative to fundamentals.   Value is standardized on a country-relative basis.  This again is consistent with the way major indices segment each market, with each country divided roughly equally into value and growth </a:t>
            </a:r>
            <a:r>
              <a:rPr lang="en-US" altLang="zh-TW" sz="2000" kern="50" dirty="0" err="1" smtClean="0">
                <a:latin typeface="Times New Roman"/>
                <a:ea typeface="Arial Unicode MS"/>
                <a:cs typeface="Mangal"/>
              </a:rPr>
              <a:t>subindices</a:t>
            </a:r>
            <a:r>
              <a:rPr lang="en-US" altLang="zh-TW" sz="2000" kern="50" dirty="0" smtClean="0">
                <a:latin typeface="Times New Roman"/>
                <a:ea typeface="Arial Unicode MS"/>
                <a:cs typeface="Mangal"/>
              </a:rPr>
              <a:t>.  This convention also circumvents the difficulty of comparing fundamental data across countries with different accounting standards.  GEM2 utilizes official MSCI data items for Value factor descriptors, as described in the </a:t>
            </a:r>
            <a:r>
              <a:rPr lang="en-US" altLang="zh-TW" sz="2000" i="1" kern="50" dirty="0" smtClean="0">
                <a:latin typeface="Times New Roman"/>
                <a:ea typeface="Arial Unicode MS"/>
                <a:cs typeface="Mangal"/>
              </a:rPr>
              <a:t>MSCI </a:t>
            </a:r>
            <a:r>
              <a:rPr lang="en-US" altLang="zh-TW" sz="2000" i="1" kern="50" dirty="0" err="1" smtClean="0">
                <a:latin typeface="Times New Roman"/>
                <a:ea typeface="Arial Unicode MS"/>
                <a:cs typeface="Mangal"/>
              </a:rPr>
              <a:t>Barra</a:t>
            </a:r>
            <a:r>
              <a:rPr lang="en-US" altLang="zh-TW" sz="2000" i="1" kern="50" dirty="0" smtClean="0">
                <a:latin typeface="Times New Roman"/>
                <a:ea typeface="Arial Unicode MS"/>
                <a:cs typeface="Mangal"/>
              </a:rPr>
              <a:t> Fundamental Data Methodology</a:t>
            </a:r>
            <a:r>
              <a:rPr lang="en-US" altLang="zh-TW" sz="2000" kern="50" dirty="0" smtClean="0">
                <a:latin typeface="Times New Roman"/>
                <a:ea typeface="Arial Unicode MS"/>
                <a:cs typeface="Mangal"/>
              </a:rPr>
              <a:t> handbook (2008).</a:t>
            </a:r>
          </a:p>
          <a:p>
            <a:pPr marL="514350" lvl="0" indent="-514350" algn="just">
              <a:lnSpc>
                <a:spcPts val="1800"/>
              </a:lnSpc>
              <a:spcAft>
                <a:spcPts val="600"/>
              </a:spcAft>
              <a:buClr>
                <a:schemeClr val="accent1"/>
              </a:buClr>
              <a:buSzPct val="100000"/>
              <a:buFont typeface="Wingdings" pitchFamily="2" charset="2"/>
              <a:buAutoNum type="arabicParenBoth" startAt="4"/>
              <a:tabLst>
                <a:tab pos="228600" algn="l"/>
              </a:tabLst>
            </a:pPr>
            <a:endParaRPr lang="zh-TW" altLang="zh-TW" sz="2000" kern="50" dirty="0" smtClean="0">
              <a:latin typeface="Times New Roman"/>
              <a:ea typeface="Arial Unicode MS"/>
              <a:cs typeface="Mangal"/>
            </a:endParaRPr>
          </a:p>
          <a:p>
            <a:pPr marL="457200" lvl="0" indent="-457200" algn="just">
              <a:lnSpc>
                <a:spcPts val="1800"/>
              </a:lnSpc>
              <a:spcAft>
                <a:spcPts val="600"/>
              </a:spcAft>
              <a:buClr>
                <a:schemeClr val="accent1"/>
              </a:buClr>
              <a:buSzPct val="100000"/>
              <a:buFont typeface="Wingdings" pitchFamily="2" charset="2"/>
              <a:buAutoNum type="arabicParenBoth" startAt="4"/>
              <a:tabLst>
                <a:tab pos="228600" algn="l"/>
              </a:tabLst>
            </a:pPr>
            <a:r>
              <a:rPr lang="en-US" altLang="zh-TW" sz="2000" i="1" kern="50" dirty="0" smtClean="0">
                <a:latin typeface="Arial"/>
                <a:ea typeface="Arial Unicode MS"/>
                <a:cs typeface="Mangal"/>
              </a:rPr>
              <a:t>Growth</a:t>
            </a:r>
            <a:r>
              <a:rPr lang="en-US" altLang="zh-TW" sz="2000" kern="50" dirty="0" smtClean="0">
                <a:latin typeface="Times New Roman"/>
                <a:ea typeface="Arial Unicode MS"/>
                <a:cs typeface="Mangal"/>
              </a:rPr>
              <a:t> differentiates stocks based on their prospects for sales or earnings growth.  It is standardized on a country-relative basis, consistent with the construction of the MSCI Value and Growth Indices.  Therefore, each country has approximately half the weight in stocks with positive Growth exposure, and half with negative exposure.  The GEM2 Growth descriptors also utilize official MSCI data items, as described in the </a:t>
            </a:r>
            <a:r>
              <a:rPr lang="en-US" altLang="zh-TW" sz="2000" i="1" kern="50" dirty="0" smtClean="0">
                <a:latin typeface="Times New Roman"/>
                <a:ea typeface="Arial Unicode MS"/>
                <a:cs typeface="Mangal"/>
              </a:rPr>
              <a:t>MSCI </a:t>
            </a:r>
            <a:r>
              <a:rPr lang="en-US" altLang="zh-TW" sz="2000" i="1" kern="50" dirty="0" err="1" smtClean="0">
                <a:latin typeface="Times New Roman"/>
                <a:ea typeface="Arial Unicode MS"/>
                <a:cs typeface="Mangal"/>
              </a:rPr>
              <a:t>Barra</a:t>
            </a:r>
            <a:r>
              <a:rPr lang="en-US" altLang="zh-TW" sz="2000" i="1" kern="50" dirty="0" smtClean="0">
                <a:latin typeface="Times New Roman"/>
                <a:ea typeface="Arial Unicode MS"/>
                <a:cs typeface="Mangal"/>
              </a:rPr>
              <a:t> Fundamental Data Methodology</a:t>
            </a:r>
            <a:r>
              <a:rPr lang="en-US" altLang="zh-TW" sz="2000" kern="50" dirty="0" smtClean="0">
                <a:latin typeface="Times New Roman"/>
                <a:ea typeface="Arial Unicode MS"/>
                <a:cs typeface="Mangal"/>
              </a:rPr>
              <a:t> handbook. </a:t>
            </a:r>
            <a:endParaRPr lang="zh-TW" altLang="zh-TW" sz="2000" kern="50" dirty="0" smtClean="0">
              <a:latin typeface="Times New Roman"/>
              <a:ea typeface="Arial Unicode MS"/>
              <a:cs typeface="Mangal"/>
            </a:endParaRPr>
          </a:p>
          <a:p>
            <a:pPr marL="514350" indent="-514350">
              <a:buClr>
                <a:schemeClr val="accent1"/>
              </a:buClr>
              <a:buSzPct val="100000"/>
              <a:buFont typeface="Wingdings" pitchFamily="2" charset="2"/>
              <a:buAutoNum type="arabicParenBoth" startAt="4"/>
            </a:pPr>
            <a:endParaRPr lang="zh-TW" altLang="en-US" sz="2000"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25.1.2	GEM2 Factor Structure</a:t>
            </a:r>
            <a:endParaRPr lang="zh-TW" altLang="en-US" dirty="0"/>
          </a:p>
        </p:txBody>
      </p:sp>
      <p:sp>
        <p:nvSpPr>
          <p:cNvPr id="3" name="內容版面配置區 2"/>
          <p:cNvSpPr>
            <a:spLocks noGrp="1"/>
          </p:cNvSpPr>
          <p:nvPr>
            <p:ph idx="1"/>
          </p:nvPr>
        </p:nvSpPr>
        <p:spPr/>
        <p:txBody>
          <a:bodyPr>
            <a:normAutofit/>
          </a:bodyPr>
          <a:lstStyle/>
          <a:p>
            <a:pPr marL="514350" lvl="0" indent="-514350" algn="just">
              <a:lnSpc>
                <a:spcPts val="1800"/>
              </a:lnSpc>
              <a:spcBef>
                <a:spcPts val="600"/>
              </a:spcBef>
              <a:spcAft>
                <a:spcPts val="600"/>
              </a:spcAft>
              <a:buClrTx/>
              <a:buSzPct val="100000"/>
              <a:buFont typeface="Wingdings" pitchFamily="2" charset="2"/>
              <a:buAutoNum type="arabicParenBoth" startAt="6"/>
              <a:tabLst>
                <a:tab pos="228600" algn="l"/>
              </a:tabLst>
            </a:pPr>
            <a:r>
              <a:rPr lang="en-US" altLang="zh-TW" sz="2000" kern="50" dirty="0" smtClean="0">
                <a:latin typeface="Times New Roman"/>
                <a:ea typeface="Arial Unicode MS"/>
                <a:cs typeface="Mangal"/>
              </a:rPr>
              <a:t>The </a:t>
            </a:r>
            <a:r>
              <a:rPr lang="en-US" altLang="zh-TW" sz="2000" i="1" kern="50" dirty="0" smtClean="0">
                <a:latin typeface="Arial"/>
                <a:ea typeface="Arial Unicode MS"/>
                <a:cs typeface="Mangal"/>
              </a:rPr>
              <a:t>Nonlinear Size </a:t>
            </a:r>
            <a:r>
              <a:rPr lang="en-US" altLang="zh-TW" sz="2000" kern="50" dirty="0" smtClean="0">
                <a:latin typeface="Arial"/>
                <a:ea typeface="Arial Unicode MS"/>
                <a:cs typeface="Mangal"/>
              </a:rPr>
              <a:t>(NLS)</a:t>
            </a:r>
            <a:r>
              <a:rPr lang="en-US" altLang="zh-TW" sz="2000" i="1" kern="50" dirty="0" smtClean="0">
                <a:latin typeface="Times New Roman"/>
                <a:ea typeface="Arial Unicode MS"/>
                <a:cs typeface="Mangal"/>
              </a:rPr>
              <a:t> </a:t>
            </a:r>
            <a:r>
              <a:rPr lang="en-US" altLang="zh-TW" sz="2000" kern="50" dirty="0" smtClean="0">
                <a:latin typeface="Times New Roman"/>
                <a:ea typeface="Arial Unicode MS"/>
                <a:cs typeface="Mangal"/>
              </a:rPr>
              <a:t>factor captures nonlinearities in the payoff to size exposure across the market-cap spectrum.  NLS is based on a single raw descriptor: the cube of the log of market capitalization.  Since this raw descriptor is highly collinear with Size,  it is </a:t>
            </a:r>
            <a:r>
              <a:rPr lang="en-US" altLang="zh-TW" sz="2000" kern="50" dirty="0" err="1" smtClean="0">
                <a:latin typeface="Times New Roman"/>
                <a:ea typeface="Arial Unicode MS"/>
                <a:cs typeface="Mangal"/>
              </a:rPr>
              <a:t>orthogonalized</a:t>
            </a:r>
            <a:r>
              <a:rPr lang="en-US" altLang="zh-TW" sz="2000" kern="50" dirty="0" smtClean="0">
                <a:latin typeface="Times New Roman"/>
                <a:ea typeface="Arial Unicode MS"/>
                <a:cs typeface="Mangal"/>
              </a:rPr>
              <a:t> to the Size factor.  This procedure does not affect the fit of the model, but does mitigate the confounding effects of </a:t>
            </a:r>
            <a:r>
              <a:rPr lang="en-US" altLang="zh-TW" sz="2000" kern="50" dirty="0" err="1" smtClean="0">
                <a:latin typeface="Times New Roman"/>
                <a:ea typeface="Arial Unicode MS"/>
                <a:cs typeface="Mangal"/>
              </a:rPr>
              <a:t>collinearity</a:t>
            </a:r>
            <a:r>
              <a:rPr lang="en-US" altLang="zh-TW" sz="2000" kern="50" dirty="0" smtClean="0">
                <a:latin typeface="Times New Roman"/>
                <a:ea typeface="Arial Unicode MS"/>
                <a:cs typeface="Mangal"/>
              </a:rPr>
              <a:t>, and thus preserves an intuitive meaning for the Size factor.  The NLS factor is represented by a portfolio that goes long mid-cap stocks, and shorts large-cap and small-cap stocks.</a:t>
            </a:r>
            <a:endParaRPr lang="zh-TW" altLang="zh-TW" sz="2000" kern="50" dirty="0" smtClean="0">
              <a:latin typeface="Times New Roman"/>
              <a:ea typeface="Arial Unicode MS"/>
              <a:cs typeface="Mangal"/>
            </a:endParaRPr>
          </a:p>
          <a:p>
            <a:pPr marL="514350" lvl="0" indent="-514350" algn="just">
              <a:lnSpc>
                <a:spcPts val="1800"/>
              </a:lnSpc>
              <a:spcBef>
                <a:spcPts val="600"/>
              </a:spcBef>
              <a:spcAft>
                <a:spcPts val="600"/>
              </a:spcAft>
              <a:buClrTx/>
              <a:buSzPct val="100000"/>
              <a:buFont typeface="Wingdings" pitchFamily="2" charset="2"/>
              <a:buAutoNum type="arabicParenBoth" startAt="6"/>
              <a:tabLst>
                <a:tab pos="228600" algn="l"/>
              </a:tabLst>
            </a:pPr>
            <a:r>
              <a:rPr lang="en-US" altLang="zh-TW" sz="2000" kern="50" dirty="0" smtClean="0">
                <a:latin typeface="Times New Roman"/>
                <a:ea typeface="Arial Unicode MS"/>
                <a:cs typeface="Mangal"/>
              </a:rPr>
              <a:t>The </a:t>
            </a:r>
            <a:r>
              <a:rPr lang="en-US" altLang="zh-TW" sz="2000" i="1" kern="50" dirty="0" smtClean="0">
                <a:latin typeface="Arial"/>
                <a:ea typeface="Arial Unicode MS"/>
                <a:cs typeface="Mangal"/>
              </a:rPr>
              <a:t>Liquidity</a:t>
            </a:r>
            <a:r>
              <a:rPr lang="en-US" altLang="zh-TW" sz="2000" kern="50" dirty="0" smtClean="0">
                <a:latin typeface="Times New Roman"/>
                <a:ea typeface="Arial Unicode MS"/>
                <a:cs typeface="Mangal"/>
              </a:rPr>
              <a:t> factor describes return patterns to stocks based on relative trading activity.  Stocks with high turnover have positive exposure to Liquidity, whereas low-turnover stocks have negative exposure.  Liquidity is standardized on a country-relative basis. </a:t>
            </a:r>
            <a:endParaRPr lang="zh-TW" altLang="zh-TW" sz="2000" kern="50" dirty="0" smtClean="0">
              <a:latin typeface="Times New Roman"/>
              <a:ea typeface="Arial Unicode MS"/>
              <a:cs typeface="Mangal"/>
            </a:endParaRPr>
          </a:p>
          <a:p>
            <a:pPr marL="514350" lvl="0" indent="-514350" algn="just">
              <a:lnSpc>
                <a:spcPts val="1800"/>
              </a:lnSpc>
              <a:spcBef>
                <a:spcPts val="600"/>
              </a:spcBef>
              <a:spcAft>
                <a:spcPts val="600"/>
              </a:spcAft>
              <a:buClrTx/>
              <a:buSzPct val="100000"/>
              <a:buFont typeface="Wingdings" pitchFamily="2" charset="2"/>
              <a:buAutoNum type="arabicParenBoth" startAt="6"/>
              <a:tabLst>
                <a:tab pos="228600" algn="l"/>
              </a:tabLst>
            </a:pPr>
            <a:r>
              <a:rPr lang="en-US" altLang="zh-TW" sz="2000" i="1" kern="50" dirty="0" smtClean="0">
                <a:latin typeface="Times New Roman"/>
                <a:ea typeface="Arial Unicode MS"/>
                <a:cs typeface="Mangal"/>
              </a:rPr>
              <a:t>L</a:t>
            </a:r>
            <a:r>
              <a:rPr lang="en-US" altLang="zh-TW" sz="2000" i="1" kern="50" dirty="0" smtClean="0">
                <a:latin typeface="Arial"/>
                <a:ea typeface="Arial Unicode MS"/>
                <a:cs typeface="Mangal"/>
              </a:rPr>
              <a:t>everage</a:t>
            </a:r>
            <a:r>
              <a:rPr lang="en-US" altLang="zh-TW" sz="2000" kern="50" dirty="0" smtClean="0">
                <a:latin typeface="Times New Roman"/>
                <a:ea typeface="Arial Unicode MS"/>
                <a:cs typeface="Mangal"/>
              </a:rPr>
              <a:t> captures the return difference between high-leverage and low-leverage stocks.  The descriptors within Leverage include market leverage, book leverage, and debt-to-assets ratio.  This factor is standardized on a country-relative basis.</a:t>
            </a:r>
            <a:endParaRPr lang="zh-TW" altLang="zh-TW" sz="2000" kern="50" dirty="0" smtClean="0">
              <a:latin typeface="Times New Roman"/>
              <a:ea typeface="Arial Unicode MS"/>
              <a:cs typeface="Mangal"/>
            </a:endParaRPr>
          </a:p>
          <a:p>
            <a:pPr marL="514350" indent="-514350">
              <a:spcBef>
                <a:spcPts val="600"/>
              </a:spcBef>
              <a:buClrTx/>
              <a:buSzPct val="100000"/>
              <a:buFont typeface="Wingdings" pitchFamily="2" charset="2"/>
              <a:buAutoNum type="arabicParenBoth" startAt="6"/>
            </a:pPr>
            <a:endParaRPr lang="zh-TW" altLang="en-US" sz="2000"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68363"/>
          </a:xfrm>
        </p:spPr>
        <p:txBody>
          <a:bodyPr/>
          <a:lstStyle/>
          <a:p>
            <a:r>
              <a:rPr lang="en-US" altLang="zh-TW" dirty="0" smtClean="0"/>
              <a:t>25.2	 FACTOR PORTFOLIOS</a:t>
            </a:r>
            <a:br>
              <a:rPr lang="en-US" altLang="zh-TW" dirty="0" smtClean="0"/>
            </a:br>
            <a:r>
              <a:rPr lang="en-US" altLang="zh-TW" sz="1800" dirty="0" smtClean="0"/>
              <a:t>25.2.1	Simple Factor Portfolios</a:t>
            </a:r>
            <a:endParaRPr lang="zh-TW" altLang="en-US" dirty="0"/>
          </a:p>
        </p:txBody>
      </p:sp>
      <p:sp>
        <p:nvSpPr>
          <p:cNvPr id="3" name="內容版面配置區 2"/>
          <p:cNvSpPr>
            <a:spLocks noGrp="1"/>
          </p:cNvSpPr>
          <p:nvPr>
            <p:ph idx="1"/>
          </p:nvPr>
        </p:nvSpPr>
        <p:spPr>
          <a:xfrm>
            <a:off x="381000" y="1371600"/>
            <a:ext cx="8229600" cy="4952999"/>
          </a:xfrm>
        </p:spPr>
        <p:txBody>
          <a:bodyPr>
            <a:noAutofit/>
          </a:bodyPr>
          <a:lstStyle/>
          <a:p>
            <a:pPr algn="just">
              <a:spcBef>
                <a:spcPts val="600"/>
              </a:spcBef>
              <a:spcAft>
                <a:spcPts val="600"/>
              </a:spcAft>
            </a:pPr>
            <a:r>
              <a:rPr lang="en-US" altLang="zh-TW" sz="2000" kern="50" dirty="0" smtClean="0">
                <a:latin typeface="Times New Roman"/>
                <a:ea typeface="Arial Unicode MS"/>
                <a:cs typeface="Mangal"/>
              </a:rPr>
              <a:t>Simple factor portfolios are formed from a </a:t>
            </a:r>
            <a:r>
              <a:rPr lang="en-US" altLang="zh-TW" sz="2000" kern="50" dirty="0" err="1" smtClean="0">
                <a:latin typeface="Times New Roman"/>
                <a:ea typeface="Arial Unicode MS"/>
                <a:cs typeface="Mangal"/>
              </a:rPr>
              <a:t>univariate</a:t>
            </a:r>
            <a:r>
              <a:rPr lang="en-US" altLang="zh-TW" sz="2000" kern="50" dirty="0" smtClean="0">
                <a:latin typeface="Times New Roman"/>
                <a:ea typeface="Arial Unicode MS"/>
                <a:cs typeface="Mangal"/>
              </a:rPr>
              <a:t> regression of local excess returns,</a:t>
            </a:r>
            <a:endParaRPr lang="zh-TW" altLang="zh-TW" sz="2000" kern="50" dirty="0" smtClean="0">
              <a:latin typeface="Times New Roman"/>
              <a:ea typeface="Arial Unicode MS"/>
              <a:cs typeface="Mangal"/>
            </a:endParaRPr>
          </a:p>
          <a:p>
            <a:pPr marL="914400" indent="-914400" algn="r">
              <a:spcBef>
                <a:spcPts val="600"/>
              </a:spcBef>
              <a:spcAft>
                <a:spcPts val="600"/>
              </a:spcAft>
              <a:tabLst>
                <a:tab pos="2857500" algn="ctr"/>
                <a:tab pos="5486400" algn="r"/>
                <a:tab pos="2857500" algn="ctr"/>
                <a:tab pos="3657600" algn="ctr"/>
                <a:tab pos="5486400" algn="r"/>
                <a:tab pos="6400800" algn="r"/>
              </a:tabLst>
            </a:pPr>
            <a:r>
              <a:rPr lang="en-US" altLang="zh-TW" sz="2000" kern="50" dirty="0" smtClean="0">
                <a:latin typeface="Times New Roman"/>
                <a:ea typeface="MS Mincho"/>
                <a:cs typeface="Mangal"/>
              </a:rPr>
              <a:t> (25.4)</a:t>
            </a:r>
          </a:p>
          <a:p>
            <a:pPr marL="914400" indent="-914400" algn="ctr">
              <a:spcBef>
                <a:spcPts val="600"/>
              </a:spcBef>
              <a:spcAft>
                <a:spcPts val="600"/>
              </a:spcAft>
              <a:tabLst>
                <a:tab pos="2857500" algn="ctr"/>
                <a:tab pos="5486400" algn="r"/>
                <a:tab pos="2857500" algn="ctr"/>
                <a:tab pos="3657600" algn="ctr"/>
                <a:tab pos="5486400" algn="r"/>
                <a:tab pos="6400800" algn="r"/>
              </a:tabLst>
            </a:pPr>
            <a:endParaRPr lang="zh-TW" altLang="zh-TW" sz="2000" kern="50" dirty="0" smtClean="0">
              <a:latin typeface="Times New Roman"/>
              <a:ea typeface="Arial Unicode MS"/>
              <a:cs typeface="Mangal"/>
            </a:endParaRPr>
          </a:p>
          <a:p>
            <a:pPr algn="just">
              <a:spcBef>
                <a:spcPts val="600"/>
              </a:spcBef>
              <a:spcAft>
                <a:spcPts val="600"/>
              </a:spcAft>
            </a:pPr>
            <a:r>
              <a:rPr lang="en-US" altLang="zh-TW" sz="2000" kern="50" dirty="0" smtClean="0">
                <a:latin typeface="Times New Roman"/>
                <a:ea typeface="Arial Unicode MS"/>
                <a:cs typeface="Mangal"/>
              </a:rPr>
              <a:t>where the intercept term   </a:t>
            </a:r>
            <a:r>
              <a:rPr lang="en-US" altLang="zh-TW" sz="2000" kern="50" dirty="0" smtClean="0">
                <a:latin typeface="Times New Roman"/>
                <a:ea typeface="MS Mincho"/>
                <a:cs typeface="Mangal"/>
              </a:rPr>
              <a:t>is the return to the simple World factor,  </a:t>
            </a:r>
            <a:br>
              <a:rPr lang="en-US" altLang="zh-TW" sz="2000" kern="50" dirty="0" smtClean="0">
                <a:latin typeface="Times New Roman"/>
                <a:ea typeface="MS Mincho"/>
                <a:cs typeface="Mangal"/>
              </a:rPr>
            </a:br>
            <a:r>
              <a:rPr lang="en-US" altLang="zh-TW" sz="2000" kern="50" dirty="0" smtClean="0">
                <a:latin typeface="Times New Roman"/>
                <a:ea typeface="MS Mincho"/>
                <a:cs typeface="Mangal"/>
              </a:rPr>
              <a:t>       is the return to the simple style factor, and       is the residual.  </a:t>
            </a:r>
            <a:r>
              <a:rPr lang="en-US" altLang="zh-TW" sz="2000" kern="50" dirty="0" smtClean="0">
                <a:latin typeface="Times New Roman"/>
                <a:ea typeface="Arial Unicode MS"/>
                <a:cs typeface="Mangal"/>
              </a:rPr>
              <a:t>The GEM2 model uses square root of market cap for the regression weights.  This is appropriate for risk model construction since to a good approximation it minimizes sampling error.  In this chapter, however, the objective is to study the performance of long/short investment strategies.  For this purpose, it is more appropriate to focus on large-cap stocks which are more easily shorted than relatively illiquid small-cap stocks.  Therefore, market-cap weights  </a:t>
            </a:r>
            <a:r>
              <a:rPr lang="en-US" altLang="zh-TW" sz="2000" i="1" kern="50" dirty="0" err="1" smtClean="0">
                <a:latin typeface="Times New Roman"/>
                <a:ea typeface="Arial Unicode MS"/>
                <a:cs typeface="Mangal"/>
              </a:rPr>
              <a:t>w</a:t>
            </a:r>
            <a:r>
              <a:rPr lang="en-US" altLang="zh-TW" sz="2000" i="1" kern="50" baseline="-25000" dirty="0" err="1" smtClean="0">
                <a:latin typeface="Times New Roman"/>
                <a:ea typeface="Arial Unicode MS"/>
                <a:cs typeface="Mangal"/>
              </a:rPr>
              <a:t>n</a:t>
            </a:r>
            <a:r>
              <a:rPr lang="en-US" altLang="zh-TW" sz="2000" kern="50" dirty="0" smtClean="0">
                <a:latin typeface="Times New Roman"/>
                <a:ea typeface="MS Mincho"/>
                <a:cs typeface="Mangal"/>
              </a:rPr>
              <a:t> is used </a:t>
            </a:r>
            <a:r>
              <a:rPr lang="en-US" altLang="zh-TW" sz="2000" kern="50" dirty="0" smtClean="0">
                <a:latin typeface="Times New Roman"/>
                <a:ea typeface="Arial Unicode MS"/>
                <a:cs typeface="Mangal"/>
              </a:rPr>
              <a:t>in the regression.  </a:t>
            </a:r>
            <a:endParaRPr lang="zh-TW" altLang="en-US" sz="2000"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0961" name="Object 1"/>
          <p:cNvGraphicFramePr>
            <a:graphicFrameLocks noChangeAspect="1"/>
          </p:cNvGraphicFramePr>
          <p:nvPr/>
        </p:nvGraphicFramePr>
        <p:xfrm>
          <a:off x="2286000" y="1981200"/>
          <a:ext cx="3992880" cy="762000"/>
        </p:xfrm>
        <a:graphic>
          <a:graphicData uri="http://schemas.openxmlformats.org/presentationml/2006/ole">
            <mc:AlternateContent xmlns:mc="http://schemas.openxmlformats.org/markup-compatibility/2006">
              <mc:Choice xmlns:v="urn:schemas-microsoft-com:vml" Requires="v">
                <p:oleObj spid="_x0000_s40972" r:id="rId3" imgW="491449" imgH="241277" progId="">
                  <p:embed/>
                </p:oleObj>
              </mc:Choice>
              <mc:Fallback>
                <p:oleObj r:id="rId3" imgW="491449" imgH="241277"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81200"/>
                        <a:ext cx="399288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0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40965" name="Object 5"/>
          <p:cNvGraphicFramePr>
            <a:graphicFrameLocks noChangeAspect="1"/>
          </p:cNvGraphicFramePr>
          <p:nvPr/>
        </p:nvGraphicFramePr>
        <p:xfrm>
          <a:off x="609600" y="3265714"/>
          <a:ext cx="457200" cy="544286"/>
        </p:xfrm>
        <a:graphic>
          <a:graphicData uri="http://schemas.openxmlformats.org/presentationml/2006/ole">
            <mc:AlternateContent xmlns:mc="http://schemas.openxmlformats.org/markup-compatibility/2006">
              <mc:Choice xmlns:v="urn:schemas-microsoft-com:vml" Requires="v">
                <p:oleObj spid="_x0000_s40973" r:id="rId5" imgW="203082" imgH="241159" progId="">
                  <p:embed/>
                </p:oleObj>
              </mc:Choice>
              <mc:Fallback>
                <p:oleObj r:id="rId5" imgW="203082" imgH="241159"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265714"/>
                        <a:ext cx="457200" cy="5442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3" name="Object 3"/>
          <p:cNvGraphicFramePr>
            <a:graphicFrameLocks noChangeAspect="1"/>
          </p:cNvGraphicFramePr>
          <p:nvPr/>
        </p:nvGraphicFramePr>
        <p:xfrm>
          <a:off x="3429000" y="2971800"/>
          <a:ext cx="457200" cy="544285"/>
        </p:xfrm>
        <a:graphic>
          <a:graphicData uri="http://schemas.openxmlformats.org/presentationml/2006/ole">
            <mc:AlternateContent xmlns:mc="http://schemas.openxmlformats.org/markup-compatibility/2006">
              <mc:Choice xmlns:v="urn:schemas-microsoft-com:vml" Requires="v">
                <p:oleObj spid="_x0000_s40974" r:id="rId7" imgW="203082" imgH="241159" progId="">
                  <p:embed/>
                </p:oleObj>
              </mc:Choice>
              <mc:Fallback>
                <p:oleObj r:id="rId7" imgW="203082" imgH="241159"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971800"/>
                        <a:ext cx="457200" cy="544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7" name="Object 7"/>
          <p:cNvGraphicFramePr>
            <a:graphicFrameLocks noChangeAspect="1"/>
          </p:cNvGraphicFramePr>
          <p:nvPr/>
        </p:nvGraphicFramePr>
        <p:xfrm>
          <a:off x="5791200" y="3276600"/>
          <a:ext cx="381000" cy="560294"/>
        </p:xfrm>
        <a:graphic>
          <a:graphicData uri="http://schemas.openxmlformats.org/presentationml/2006/ole">
            <mc:AlternateContent xmlns:mc="http://schemas.openxmlformats.org/markup-compatibility/2006">
              <mc:Choice xmlns:v="urn:schemas-microsoft-com:vml" Requires="v">
                <p:oleObj spid="_x0000_s40975" r:id="rId9" imgW="164970" imgH="241107" progId="">
                  <p:embed/>
                </p:oleObj>
              </mc:Choice>
              <mc:Fallback>
                <p:oleObj r:id="rId9" imgW="164970" imgH="241107" progId="">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276600"/>
                        <a:ext cx="381000" cy="560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68363"/>
          </a:xfrm>
        </p:spPr>
        <p:txBody>
          <a:bodyPr/>
          <a:lstStyle/>
          <a:p>
            <a:r>
              <a:rPr lang="en-US" altLang="zh-TW" dirty="0" smtClean="0"/>
              <a:t>25.2	 FACTOR PORTFOLIOS</a:t>
            </a:r>
            <a:br>
              <a:rPr lang="en-US" altLang="zh-TW" dirty="0" smtClean="0"/>
            </a:br>
            <a:r>
              <a:rPr lang="en-US" altLang="zh-TW" sz="1800" dirty="0" smtClean="0"/>
              <a:t>25.2.1	Simple Factor Portfolios</a:t>
            </a:r>
            <a:endParaRPr lang="zh-TW" altLang="en-US" dirty="0"/>
          </a:p>
        </p:txBody>
      </p:sp>
      <p:sp>
        <p:nvSpPr>
          <p:cNvPr id="3" name="內容版面配置區 2"/>
          <p:cNvSpPr>
            <a:spLocks noGrp="1"/>
          </p:cNvSpPr>
          <p:nvPr>
            <p:ph idx="1"/>
          </p:nvPr>
        </p:nvSpPr>
        <p:spPr>
          <a:xfrm>
            <a:off x="457200" y="1447800"/>
            <a:ext cx="8229600" cy="4952999"/>
          </a:xfrm>
        </p:spPr>
        <p:txBody>
          <a:bodyPr>
            <a:normAutofit fontScale="70000" lnSpcReduction="20000"/>
          </a:bodyPr>
          <a:lstStyle/>
          <a:p>
            <a:pPr>
              <a:spcAft>
                <a:spcPts val="0"/>
              </a:spcAft>
            </a:pPr>
            <a:r>
              <a:rPr lang="en-US" altLang="zh-TW" kern="50" dirty="0" smtClean="0">
                <a:latin typeface="Times New Roman"/>
                <a:ea typeface="Arial Unicode MS"/>
                <a:cs typeface="Mangal"/>
              </a:rPr>
              <a:t>As discussed by </a:t>
            </a:r>
            <a:r>
              <a:rPr lang="en-US" altLang="zh-TW" kern="50" dirty="0" err="1" smtClean="0">
                <a:latin typeface="Times New Roman"/>
                <a:ea typeface="Arial Unicode MS"/>
                <a:cs typeface="Mangal"/>
              </a:rPr>
              <a:t>Menchero</a:t>
            </a:r>
            <a:r>
              <a:rPr lang="en-US" altLang="zh-TW" kern="50" dirty="0" smtClean="0">
                <a:latin typeface="Times New Roman"/>
                <a:ea typeface="Arial Unicode MS"/>
                <a:cs typeface="Mangal"/>
              </a:rPr>
              <a:t> (2010), with style factor exposures standardized to be cap-weighted mean 0 and standard deviation 1, the World factor return is given by</a:t>
            </a:r>
            <a:endParaRPr lang="zh-TW" altLang="zh-TW" kern="50" dirty="0" smtClean="0">
              <a:latin typeface="Times New Roman"/>
              <a:ea typeface="Arial Unicode MS"/>
              <a:cs typeface="Mangal"/>
            </a:endParaRPr>
          </a:p>
          <a:p>
            <a:pPr algn="r">
              <a:spcAft>
                <a:spcPts val="0"/>
              </a:spcAft>
            </a:pPr>
            <a:endParaRPr lang="en-US" altLang="zh-TW" kern="50" dirty="0" smtClean="0">
              <a:latin typeface="Times New Roman"/>
              <a:ea typeface="MS Mincho"/>
              <a:cs typeface="Mangal"/>
            </a:endParaRPr>
          </a:p>
          <a:p>
            <a:pPr algn="r">
              <a:spcAft>
                <a:spcPts val="0"/>
              </a:spcAft>
            </a:pPr>
            <a:r>
              <a:rPr lang="en-US" altLang="zh-TW" kern="50" dirty="0" smtClean="0">
                <a:latin typeface="Times New Roman"/>
                <a:ea typeface="MS Mincho"/>
                <a:cs typeface="Mangal"/>
              </a:rPr>
              <a:t>(25.5)</a:t>
            </a:r>
          </a:p>
          <a:p>
            <a:pPr algn="r">
              <a:spcAft>
                <a:spcPts val="0"/>
              </a:spcAft>
            </a:pP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Arial Unicode MS"/>
                <a:cs typeface="Mangal"/>
              </a:rPr>
              <a:t>which is simply the cap-weighted return (currency hedged) of the World portfolio.  The simple style factor returns are given by</a:t>
            </a:r>
            <a:endParaRPr lang="zh-TW" altLang="zh-TW" kern="50" dirty="0" smtClean="0">
              <a:latin typeface="Times New Roman"/>
              <a:ea typeface="Arial Unicode MS"/>
              <a:cs typeface="Mangal"/>
            </a:endParaRPr>
          </a:p>
          <a:p>
            <a:pPr marL="914400" indent="-914400" algn="r">
              <a:spcAft>
                <a:spcPts val="0"/>
              </a:spcAft>
              <a:tabLst>
                <a:tab pos="2857500" algn="ctr"/>
                <a:tab pos="5486400" algn="r"/>
                <a:tab pos="2857500" algn="ctr"/>
                <a:tab pos="3657600" algn="ctr"/>
                <a:tab pos="5486400" algn="r"/>
                <a:tab pos="6400800" algn="r"/>
              </a:tabLst>
            </a:pPr>
            <a:r>
              <a:rPr lang="en-US" altLang="zh-TW" kern="50" dirty="0" smtClean="0">
                <a:latin typeface="Times New Roman"/>
                <a:ea typeface="MS Mincho"/>
                <a:cs typeface="Mangal"/>
              </a:rPr>
              <a:t> </a:t>
            </a:r>
          </a:p>
          <a:p>
            <a:pPr marL="914400" indent="-914400" algn="r">
              <a:spcAft>
                <a:spcPts val="0"/>
              </a:spcAft>
              <a:tabLst>
                <a:tab pos="2857500" algn="ctr"/>
                <a:tab pos="5486400" algn="r"/>
                <a:tab pos="2857500" algn="ctr"/>
                <a:tab pos="3657600" algn="ctr"/>
                <a:tab pos="5486400" algn="r"/>
                <a:tab pos="6400800" algn="r"/>
              </a:tabLst>
            </a:pPr>
            <a:r>
              <a:rPr lang="en-US" altLang="zh-TW" kern="50" dirty="0" smtClean="0">
                <a:latin typeface="Times New Roman"/>
                <a:ea typeface="MS Mincho"/>
                <a:cs typeface="Mangal"/>
              </a:rPr>
              <a:t>(25.6)</a:t>
            </a:r>
          </a:p>
          <a:p>
            <a:pPr marL="914400" indent="-914400" algn="r">
              <a:spcAft>
                <a:spcPts val="0"/>
              </a:spcAft>
              <a:tabLst>
                <a:tab pos="2857500" algn="ctr"/>
                <a:tab pos="5486400" algn="r"/>
                <a:tab pos="2857500" algn="ctr"/>
                <a:tab pos="3657600" algn="ctr"/>
                <a:tab pos="5486400" algn="r"/>
                <a:tab pos="6400800" algn="r"/>
              </a:tabLst>
            </a:pP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Arial Unicode MS"/>
                <a:cs typeface="Mangal"/>
              </a:rPr>
              <a:t>which represents the return of a factor-replicating portfolio that goes long stocks with positive exposure to the factor, and shorts stocks with negative exposure.  The weights are also proportional to the market cap, so that the portfolio is dominated by large-cap stocks.  </a:t>
            </a:r>
            <a:endParaRPr lang="zh-TW" altLang="zh-TW" kern="50" dirty="0" smtClean="0">
              <a:latin typeface="Times New Roman"/>
              <a:ea typeface="Arial Unicode MS"/>
              <a:cs typeface="Mangal"/>
            </a:endParaRPr>
          </a:p>
          <a:p>
            <a:endParaRPr lang="zh-TW" altLang="en-US" dirty="0"/>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7889" name="Object 1"/>
          <p:cNvGraphicFramePr>
            <a:graphicFrameLocks noChangeAspect="1"/>
          </p:cNvGraphicFramePr>
          <p:nvPr/>
        </p:nvGraphicFramePr>
        <p:xfrm>
          <a:off x="3200400" y="2438400"/>
          <a:ext cx="1841500" cy="762000"/>
        </p:xfrm>
        <a:graphic>
          <a:graphicData uri="http://schemas.openxmlformats.org/presentationml/2006/ole">
            <mc:AlternateContent xmlns:mc="http://schemas.openxmlformats.org/markup-compatibility/2006">
              <mc:Choice xmlns:v="urn:schemas-microsoft-com:vml" Requires="v">
                <p:oleObj spid="_x0000_s37894" r:id="rId3" imgW="491424" imgH="342844" progId="">
                  <p:embed/>
                </p:oleObj>
              </mc:Choice>
              <mc:Fallback>
                <p:oleObj r:id="rId3" imgW="491424" imgH="342844"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438400"/>
                        <a:ext cx="1841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7891" name="Object 3"/>
          <p:cNvGraphicFramePr>
            <a:graphicFrameLocks noChangeAspect="1"/>
          </p:cNvGraphicFramePr>
          <p:nvPr/>
        </p:nvGraphicFramePr>
        <p:xfrm>
          <a:off x="2819400" y="4038600"/>
          <a:ext cx="2794000" cy="838200"/>
        </p:xfrm>
        <a:graphic>
          <a:graphicData uri="http://schemas.openxmlformats.org/presentationml/2006/ole">
            <mc:AlternateContent xmlns:mc="http://schemas.openxmlformats.org/markup-compatibility/2006">
              <mc:Choice xmlns:v="urn:schemas-microsoft-com:vml" Requires="v">
                <p:oleObj spid="_x0000_s37895" r:id="rId5" imgW="491449" imgH="342861" progId="">
                  <p:embed/>
                </p:oleObj>
              </mc:Choice>
              <mc:Fallback>
                <p:oleObj r:id="rId5" imgW="491449" imgH="342861"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038600"/>
                        <a:ext cx="279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68363"/>
          </a:xfrm>
        </p:spPr>
        <p:txBody>
          <a:bodyPr/>
          <a:lstStyle/>
          <a:p>
            <a:r>
              <a:rPr lang="en-US" altLang="zh-TW" dirty="0" smtClean="0"/>
              <a:t>25.2	 FACTOR PORTFOLIOS</a:t>
            </a:r>
            <a:br>
              <a:rPr lang="en-US" altLang="zh-TW" dirty="0" smtClean="0"/>
            </a:br>
            <a:r>
              <a:rPr lang="en-US" altLang="zh-TW" sz="1800" dirty="0" smtClean="0"/>
              <a:t>25.2.2	Pure Factor Portfolios</a:t>
            </a:r>
            <a:endParaRPr lang="zh-TW" altLang="en-US" dirty="0"/>
          </a:p>
        </p:txBody>
      </p:sp>
      <p:sp>
        <p:nvSpPr>
          <p:cNvPr id="3" name="內容版面配置區 2"/>
          <p:cNvSpPr>
            <a:spLocks noGrp="1"/>
          </p:cNvSpPr>
          <p:nvPr>
            <p:ph idx="1"/>
          </p:nvPr>
        </p:nvSpPr>
        <p:spPr>
          <a:xfrm>
            <a:off x="457200" y="1447800"/>
            <a:ext cx="8229600" cy="4952999"/>
          </a:xfrm>
        </p:spPr>
        <p:txBody>
          <a:bodyPr>
            <a:normAutofit fontScale="55000" lnSpcReduction="20000"/>
          </a:bodyPr>
          <a:lstStyle/>
          <a:p>
            <a:pPr algn="just">
              <a:spcAft>
                <a:spcPts val="600"/>
              </a:spcAft>
            </a:pPr>
            <a:r>
              <a:rPr lang="en-US" altLang="zh-TW" kern="50" dirty="0" smtClean="0">
                <a:latin typeface="Times New Roman"/>
                <a:ea typeface="MS Mincho"/>
                <a:cs typeface="Mangal"/>
              </a:rPr>
              <a:t>Pure factor returns     are estimated by cross-sectional regression of local excess returns against </a:t>
            </a:r>
            <a:r>
              <a:rPr lang="en-US" altLang="zh-TW" i="1" kern="50" dirty="0" smtClean="0">
                <a:latin typeface="Times New Roman"/>
                <a:ea typeface="MS Mincho"/>
                <a:cs typeface="Mangal"/>
              </a:rPr>
              <a:t>all</a:t>
            </a:r>
            <a:r>
              <a:rPr lang="en-US" altLang="zh-TW" kern="50" dirty="0" smtClean="0">
                <a:latin typeface="Times New Roman"/>
                <a:ea typeface="MS Mincho"/>
                <a:cs typeface="Mangal"/>
              </a:rPr>
              <a:t> the factors, </a:t>
            </a:r>
            <a:endParaRPr lang="zh-TW" altLang="zh-TW" kern="50" dirty="0" smtClean="0">
              <a:latin typeface="Times New Roman"/>
              <a:ea typeface="Arial Unicode MS"/>
              <a:cs typeface="Mangal"/>
            </a:endParaRPr>
          </a:p>
          <a:p>
            <a:pPr>
              <a:spcAft>
                <a:spcPts val="0"/>
              </a:spcAft>
            </a:pPr>
            <a:r>
              <a:rPr lang="en-US" altLang="zh-TW" kern="50" dirty="0" smtClean="0">
                <a:latin typeface="Times New Roman"/>
                <a:ea typeface="MS Mincho"/>
                <a:cs typeface="Mangal"/>
              </a:rPr>
              <a:t> </a:t>
            </a:r>
          </a:p>
          <a:p>
            <a:pPr algn="r">
              <a:spcAft>
                <a:spcPts val="0"/>
              </a:spcAft>
            </a:pPr>
            <a:r>
              <a:rPr lang="en-US" altLang="zh-TW" kern="50" dirty="0" smtClean="0">
                <a:latin typeface="Times New Roman"/>
                <a:ea typeface="MS Mincho"/>
                <a:cs typeface="Mangal"/>
              </a:rPr>
              <a:t> (25.7)</a:t>
            </a:r>
            <a:endParaRPr lang="zh-TW" altLang="zh-TW" kern="50" dirty="0" smtClean="0">
              <a:latin typeface="Times New Roman"/>
              <a:ea typeface="Arial Unicode MS"/>
              <a:cs typeface="Mangal"/>
            </a:endParaRPr>
          </a:p>
          <a:p>
            <a:pPr algn="just">
              <a:spcAft>
                <a:spcPts val="600"/>
              </a:spcAft>
            </a:pPr>
            <a:endParaRPr lang="en-US" altLang="zh-TW" kern="50" dirty="0" smtClean="0">
              <a:latin typeface="Times New Roman"/>
              <a:ea typeface="MS Mincho"/>
              <a:cs typeface="Mangal"/>
            </a:endParaRPr>
          </a:p>
          <a:p>
            <a:pPr algn="just">
              <a:spcAft>
                <a:spcPts val="600"/>
              </a:spcAft>
            </a:pPr>
            <a:r>
              <a:rPr lang="en-US" altLang="zh-TW" kern="50" dirty="0" smtClean="0">
                <a:latin typeface="Times New Roman"/>
                <a:ea typeface="MS Mincho"/>
                <a:cs typeface="Mangal"/>
              </a:rPr>
              <a:t>The index </a:t>
            </a:r>
            <a:r>
              <a:rPr lang="en-US" altLang="zh-TW" i="1" kern="50" dirty="0" smtClean="0">
                <a:latin typeface="Times New Roman"/>
                <a:ea typeface="MS Mincho"/>
                <a:cs typeface="Mangal"/>
              </a:rPr>
              <a:t>k</a:t>
            </a:r>
            <a:r>
              <a:rPr lang="en-US" altLang="zh-TW" kern="50" dirty="0" smtClean="0">
                <a:latin typeface="Times New Roman"/>
                <a:ea typeface="MS Mincho"/>
                <a:cs typeface="Mangal"/>
              </a:rPr>
              <a:t> runs over the World factor, countries, industries, and styles.  Again, although the GEM2 risk model uses square root of market cap for the regression weights, in this study  market cap weights for the regression is employed.  </a:t>
            </a: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	Every stock has unit exposure to the World factor, and exposure of 0 or 1 to countries and industries.  As a result, the sum of all country factor exposures </a:t>
            </a:r>
            <a:r>
              <a:rPr lang="en-US" altLang="zh-TW" i="1" kern="50" dirty="0" err="1" smtClean="0">
                <a:latin typeface="Times New Roman"/>
                <a:ea typeface="MS Mincho"/>
                <a:cs typeface="Mangal"/>
              </a:rPr>
              <a:t>X</a:t>
            </a:r>
            <a:r>
              <a:rPr lang="en-US" altLang="zh-TW" i="1" kern="50" baseline="-25000" dirty="0" err="1" smtClean="0">
                <a:latin typeface="Times New Roman"/>
                <a:ea typeface="MS Mincho"/>
                <a:cs typeface="Mangal"/>
              </a:rPr>
              <a:t>nc</a:t>
            </a:r>
            <a:r>
              <a:rPr lang="en-US" altLang="zh-TW" i="1" kern="50" dirty="0" smtClean="0">
                <a:latin typeface="Times New Roman"/>
                <a:ea typeface="MS Mincho"/>
                <a:cs typeface="Mangal"/>
              </a:rPr>
              <a:t> </a:t>
            </a:r>
            <a:r>
              <a:rPr lang="en-US" altLang="zh-TW" kern="50" dirty="0" smtClean="0">
                <a:latin typeface="Times New Roman"/>
                <a:ea typeface="MS Mincho"/>
                <a:cs typeface="Mangal"/>
              </a:rPr>
              <a:t>equals the World factor exposure, and similarly for industries, i.e., </a:t>
            </a:r>
            <a:endParaRPr lang="zh-TW" altLang="zh-TW" kern="50" dirty="0" smtClean="0">
              <a:latin typeface="Times New Roman"/>
              <a:ea typeface="Arial Unicode MS"/>
              <a:cs typeface="Mangal"/>
            </a:endParaRPr>
          </a:p>
          <a:p>
            <a:pPr>
              <a:spcAft>
                <a:spcPts val="0"/>
              </a:spcAft>
            </a:pPr>
            <a:endParaRPr lang="en-US" altLang="zh-TW" kern="50" dirty="0" smtClean="0">
              <a:latin typeface="Times New Roman"/>
              <a:ea typeface="MS Mincho"/>
              <a:cs typeface="Mangal"/>
            </a:endParaRPr>
          </a:p>
          <a:p>
            <a:pPr algn="r">
              <a:spcAft>
                <a:spcPts val="0"/>
              </a:spcAft>
            </a:pPr>
            <a:r>
              <a:rPr lang="en-US" altLang="zh-TW" kern="50" dirty="0" smtClean="0">
                <a:latin typeface="Times New Roman"/>
                <a:ea typeface="MS Mincho"/>
                <a:cs typeface="Mangal"/>
              </a:rPr>
              <a:t> (25.8)</a:t>
            </a:r>
            <a:endParaRPr lang="zh-TW" altLang="zh-TW" kern="50" dirty="0" smtClean="0">
              <a:latin typeface="Times New Roman"/>
              <a:ea typeface="Arial Unicode MS"/>
              <a:cs typeface="Mangal"/>
            </a:endParaRPr>
          </a:p>
          <a:p>
            <a:pPr algn="just">
              <a:spcAft>
                <a:spcPts val="600"/>
              </a:spcAft>
            </a:pPr>
            <a:endParaRPr lang="en-US" altLang="zh-TW" kern="50" dirty="0" smtClean="0">
              <a:latin typeface="Times New Roman"/>
              <a:ea typeface="MS Mincho"/>
              <a:cs typeface="Mangal"/>
            </a:endParaRPr>
          </a:p>
          <a:p>
            <a:pPr algn="just">
              <a:spcAft>
                <a:spcPts val="600"/>
              </a:spcAft>
            </a:pPr>
            <a:r>
              <a:rPr lang="en-US" altLang="zh-TW" kern="50" dirty="0" smtClean="0">
                <a:latin typeface="Times New Roman"/>
                <a:ea typeface="MS Mincho"/>
                <a:cs typeface="Mangal"/>
              </a:rPr>
              <a:t>for all stocks .  The GEM2 factor structure, therefore, exhibits exact two-fold </a:t>
            </a:r>
            <a:r>
              <a:rPr lang="en-US" altLang="zh-TW" kern="50" dirty="0" err="1" smtClean="0">
                <a:latin typeface="Times New Roman"/>
                <a:ea typeface="MS Mincho"/>
                <a:cs typeface="Mangal"/>
              </a:rPr>
              <a:t>collinearity</a:t>
            </a:r>
            <a:r>
              <a:rPr lang="en-US" altLang="zh-TW" kern="50" dirty="0" smtClean="0">
                <a:latin typeface="Times New Roman"/>
                <a:ea typeface="MS Mincho"/>
                <a:cs typeface="Mangal"/>
              </a:rPr>
              <a:t>.  Constraints must be applied to obtain a unique solution.  </a:t>
            </a:r>
            <a:endParaRPr lang="zh-TW" altLang="en-US" dirty="0"/>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6867" name="Object 3"/>
          <p:cNvGraphicFramePr>
            <a:graphicFrameLocks noChangeAspect="1"/>
          </p:cNvGraphicFramePr>
          <p:nvPr/>
        </p:nvGraphicFramePr>
        <p:xfrm>
          <a:off x="2743200" y="2057400"/>
          <a:ext cx="2603500" cy="762000"/>
        </p:xfrm>
        <a:graphic>
          <a:graphicData uri="http://schemas.openxmlformats.org/presentationml/2006/ole">
            <mc:AlternateContent xmlns:mc="http://schemas.openxmlformats.org/markup-compatibility/2006">
              <mc:Choice xmlns:v="urn:schemas-microsoft-com:vml" Requires="v">
                <p:oleObj spid="_x0000_s36873" r:id="rId3" imgW="491384" imgH="342816" progId="">
                  <p:embed/>
                </p:oleObj>
              </mc:Choice>
              <mc:Fallback>
                <p:oleObj r:id="rId3" imgW="491384" imgH="342816"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2603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6869" name="Object 5"/>
          <p:cNvGraphicFramePr>
            <a:graphicFrameLocks noChangeAspect="1"/>
          </p:cNvGraphicFramePr>
          <p:nvPr/>
        </p:nvGraphicFramePr>
        <p:xfrm>
          <a:off x="2209800" y="4572000"/>
          <a:ext cx="4296833" cy="762000"/>
        </p:xfrm>
        <a:graphic>
          <a:graphicData uri="http://schemas.openxmlformats.org/presentationml/2006/ole">
            <mc:AlternateContent xmlns:mc="http://schemas.openxmlformats.org/markup-compatibility/2006">
              <mc:Choice xmlns:v="urn:schemas-microsoft-com:vml" Requires="v">
                <p:oleObj spid="_x0000_s36874" name="方程式" r:id="rId5" imgW="491449" imgH="342861" progId="Equation.3">
                  <p:embed/>
                </p:oleObj>
              </mc:Choice>
              <mc:Fallback>
                <p:oleObj name="方程式" r:id="rId5" imgW="491449" imgH="342861"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572000"/>
                        <a:ext cx="429683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5" name="Object 1"/>
          <p:cNvGraphicFramePr>
            <a:graphicFrameLocks noChangeAspect="1"/>
          </p:cNvGraphicFramePr>
          <p:nvPr/>
        </p:nvGraphicFramePr>
        <p:xfrm>
          <a:off x="2590800" y="1371600"/>
          <a:ext cx="304800" cy="331304"/>
        </p:xfrm>
        <a:graphic>
          <a:graphicData uri="http://schemas.openxmlformats.org/presentationml/2006/ole">
            <mc:AlternateContent xmlns:mc="http://schemas.openxmlformats.org/markup-compatibility/2006">
              <mc:Choice xmlns:v="urn:schemas-microsoft-com:vml" Requires="v">
                <p:oleObj spid="_x0000_s36875" r:id="rId7" imgW="215725" imgH="241115" progId="">
                  <p:embed/>
                </p:oleObj>
              </mc:Choice>
              <mc:Fallback>
                <p:oleObj r:id="rId7" imgW="215725" imgH="241115" progId="">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371600"/>
                        <a:ext cx="304800" cy="331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3"/>
          <p:cNvGraphicFramePr>
            <a:graphicFrameLocks noChangeAspect="1"/>
          </p:cNvGraphicFramePr>
          <p:nvPr/>
        </p:nvGraphicFramePr>
        <p:xfrm>
          <a:off x="6004560" y="5867400"/>
          <a:ext cx="777240" cy="381000"/>
        </p:xfrm>
        <a:graphic>
          <a:graphicData uri="http://schemas.openxmlformats.org/presentationml/2006/ole">
            <mc:AlternateContent xmlns:mc="http://schemas.openxmlformats.org/markup-compatibility/2006">
              <mc:Choice xmlns:v="urn:schemas-microsoft-com:vml" Requires="v">
                <p:oleObj spid="_x0000_s35849" r:id="rId3" imgW="482397" imgH="241206" progId="">
                  <p:embed/>
                </p:oleObj>
              </mc:Choice>
              <mc:Fallback>
                <p:oleObj r:id="rId3" imgW="482397" imgH="241206"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560" y="5867400"/>
                        <a:ext cx="77724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標題 1"/>
          <p:cNvSpPr>
            <a:spLocks noGrp="1"/>
          </p:cNvSpPr>
          <p:nvPr>
            <p:ph type="title"/>
          </p:nvPr>
        </p:nvSpPr>
        <p:spPr>
          <a:xfrm>
            <a:off x="457200" y="457200"/>
            <a:ext cx="8229600" cy="868363"/>
          </a:xfrm>
        </p:spPr>
        <p:txBody>
          <a:bodyPr/>
          <a:lstStyle/>
          <a:p>
            <a:r>
              <a:rPr lang="en-US" altLang="zh-TW" dirty="0" smtClean="0">
                <a:solidFill>
                  <a:srgbClr val="002060">
                    <a:lumMod val="75000"/>
                  </a:srgbClr>
                </a:solidFill>
              </a:rPr>
              <a:t>25.2	 FACTOR PORTFOLIOS</a:t>
            </a:r>
            <a:br>
              <a:rPr lang="en-US" altLang="zh-TW" dirty="0" smtClean="0">
                <a:solidFill>
                  <a:srgbClr val="002060">
                    <a:lumMod val="75000"/>
                  </a:srgbClr>
                </a:solidFill>
              </a:rPr>
            </a:br>
            <a:r>
              <a:rPr lang="en-US" altLang="zh-TW" sz="1800" dirty="0" smtClean="0">
                <a:solidFill>
                  <a:srgbClr val="002060">
                    <a:lumMod val="75000"/>
                  </a:srgbClr>
                </a:solidFill>
              </a:rPr>
              <a:t>25.2.2	Pure Factor Portfolios</a:t>
            </a:r>
            <a:endParaRPr lang="zh-TW" altLang="en-US" dirty="0"/>
          </a:p>
        </p:txBody>
      </p:sp>
      <p:sp>
        <p:nvSpPr>
          <p:cNvPr id="3" name="內容版面配置區 2"/>
          <p:cNvSpPr>
            <a:spLocks noGrp="1"/>
          </p:cNvSpPr>
          <p:nvPr>
            <p:ph idx="1"/>
          </p:nvPr>
        </p:nvSpPr>
        <p:spPr>
          <a:xfrm>
            <a:off x="457200" y="1447800"/>
            <a:ext cx="8229600" cy="4952999"/>
          </a:xfrm>
        </p:spPr>
        <p:txBody>
          <a:bodyPr>
            <a:normAutofit fontScale="55000" lnSpcReduction="20000"/>
          </a:bodyPr>
          <a:lstStyle/>
          <a:p>
            <a:pPr algn="just">
              <a:spcAft>
                <a:spcPts val="600"/>
              </a:spcAft>
            </a:pPr>
            <a:r>
              <a:rPr lang="en-US" altLang="zh-TW" kern="50" dirty="0" smtClean="0">
                <a:latin typeface="Times New Roman"/>
                <a:ea typeface="MS Mincho"/>
                <a:cs typeface="Mangal"/>
              </a:rPr>
              <a:t>We adopt constraints as in </a:t>
            </a:r>
            <a:r>
              <a:rPr lang="en-US" altLang="zh-TW" kern="50" dirty="0" err="1" smtClean="0">
                <a:latin typeface="Times New Roman"/>
                <a:ea typeface="MS Mincho"/>
                <a:cs typeface="Mangal"/>
              </a:rPr>
              <a:t>Heston</a:t>
            </a:r>
            <a:r>
              <a:rPr lang="en-US" altLang="zh-TW" kern="50" dirty="0" smtClean="0">
                <a:latin typeface="Times New Roman"/>
                <a:ea typeface="MS Mincho"/>
                <a:cs typeface="Mangal"/>
              </a:rPr>
              <a:t> and </a:t>
            </a:r>
            <a:r>
              <a:rPr lang="en-US" altLang="zh-TW" kern="50" dirty="0" err="1" smtClean="0">
                <a:latin typeface="Times New Roman"/>
                <a:ea typeface="MS Mincho"/>
                <a:cs typeface="Mangal"/>
              </a:rPr>
              <a:t>Rouwenhorst</a:t>
            </a:r>
            <a:r>
              <a:rPr lang="en-US" altLang="zh-TW" kern="50" dirty="0" smtClean="0">
                <a:latin typeface="Times New Roman"/>
                <a:ea typeface="MS Mincho"/>
                <a:cs typeface="Mangal"/>
              </a:rPr>
              <a:t> (1994) that require the cap-weighted country and industry factor returns to sum to zero,</a:t>
            </a:r>
            <a:endParaRPr lang="zh-TW" altLang="zh-TW" kern="50" dirty="0" smtClean="0">
              <a:latin typeface="Times New Roman"/>
              <a:ea typeface="Arial Unicode MS"/>
              <a:cs typeface="Mangal"/>
            </a:endParaRPr>
          </a:p>
          <a:p>
            <a:pPr>
              <a:spcAft>
                <a:spcPts val="0"/>
              </a:spcAft>
            </a:pPr>
            <a:endParaRPr lang="en-US" altLang="zh-TW" kern="50" dirty="0" smtClean="0">
              <a:latin typeface="Times New Roman"/>
              <a:ea typeface="MS Mincho"/>
              <a:cs typeface="Mangal"/>
            </a:endParaRPr>
          </a:p>
          <a:p>
            <a:pPr algn="r">
              <a:spcAft>
                <a:spcPts val="0"/>
              </a:spcAft>
            </a:pPr>
            <a:r>
              <a:rPr lang="en-US" altLang="zh-TW" kern="50" dirty="0" smtClean="0">
                <a:latin typeface="Times New Roman"/>
                <a:ea typeface="MS Mincho"/>
                <a:cs typeface="Mangal"/>
              </a:rPr>
              <a:t> (25.9)</a:t>
            </a:r>
          </a:p>
          <a:p>
            <a:pPr>
              <a:spcAft>
                <a:spcPts val="0"/>
              </a:spcAft>
            </a:pP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where </a:t>
            </a:r>
            <a:r>
              <a:rPr lang="en-US" altLang="zh-TW" i="1" kern="50" dirty="0" err="1" smtClean="0">
                <a:latin typeface="Times New Roman"/>
                <a:ea typeface="MS Mincho"/>
                <a:cs typeface="Mangal"/>
              </a:rPr>
              <a:t>W</a:t>
            </a:r>
            <a:r>
              <a:rPr lang="en-US" altLang="zh-TW" i="1" kern="50" baseline="-25000" dirty="0" err="1" smtClean="0">
                <a:latin typeface="Times New Roman"/>
                <a:ea typeface="MS Mincho"/>
                <a:cs typeface="Mangal"/>
              </a:rPr>
              <a:t>c</a:t>
            </a:r>
            <a:r>
              <a:rPr lang="en-US" altLang="zh-TW" kern="50" dirty="0" smtClean="0">
                <a:latin typeface="Times New Roman"/>
                <a:ea typeface="MS Mincho"/>
                <a:cs typeface="Mangal"/>
              </a:rPr>
              <a:t> is the cap weight of the estimation universe in country </a:t>
            </a:r>
            <a:r>
              <a:rPr lang="en-US" altLang="zh-TW" i="1" kern="50" dirty="0" smtClean="0">
                <a:latin typeface="Times New Roman"/>
                <a:ea typeface="MS Mincho"/>
                <a:cs typeface="Mangal"/>
              </a:rPr>
              <a:t>c</a:t>
            </a:r>
            <a:r>
              <a:rPr lang="en-US" altLang="zh-TW" kern="50" dirty="0" smtClean="0">
                <a:latin typeface="Times New Roman"/>
                <a:ea typeface="MS Mincho"/>
                <a:cs typeface="Mangal"/>
              </a:rPr>
              <a:t> and </a:t>
            </a:r>
            <a:r>
              <a:rPr lang="en-US" altLang="zh-TW" i="1" kern="50" dirty="0" err="1" smtClean="0">
                <a:latin typeface="Times New Roman"/>
                <a:ea typeface="MS Mincho"/>
                <a:cs typeface="Mangal"/>
              </a:rPr>
              <a:t>W</a:t>
            </a:r>
            <a:r>
              <a:rPr lang="en-US" altLang="zh-TW" i="1" kern="50" baseline="-25000" dirty="0" err="1" smtClean="0">
                <a:latin typeface="Times New Roman"/>
                <a:ea typeface="MS Mincho"/>
                <a:cs typeface="Mangal"/>
              </a:rPr>
              <a:t>i</a:t>
            </a:r>
            <a:r>
              <a:rPr lang="en-US" altLang="zh-TW" i="1" kern="50" baseline="-25000" dirty="0" smtClean="0">
                <a:latin typeface="Times New Roman"/>
                <a:ea typeface="MS Mincho"/>
                <a:cs typeface="Mangal"/>
              </a:rPr>
              <a:t> </a:t>
            </a:r>
            <a:r>
              <a:rPr lang="en-US" altLang="zh-TW" kern="50" dirty="0" smtClean="0">
                <a:latin typeface="Times New Roman"/>
                <a:ea typeface="MS Mincho"/>
                <a:cs typeface="Mangal"/>
              </a:rPr>
              <a:t> is the corresponding weight in industry </a:t>
            </a:r>
            <a:r>
              <a:rPr lang="en-US" altLang="zh-TW" i="1" kern="50" dirty="0" err="1" smtClean="0">
                <a:latin typeface="Times New Roman"/>
                <a:ea typeface="MS Mincho"/>
                <a:cs typeface="Mangal"/>
              </a:rPr>
              <a:t>i</a:t>
            </a:r>
            <a:r>
              <a:rPr lang="en-US" altLang="zh-TW" kern="50" dirty="0" smtClean="0">
                <a:latin typeface="Times New Roman"/>
                <a:ea typeface="MS Mincho"/>
                <a:cs typeface="Mangal"/>
              </a:rPr>
              <a:t>.  These constraints remove the exact </a:t>
            </a:r>
            <a:r>
              <a:rPr lang="en-US" altLang="zh-TW" kern="50" dirty="0" err="1" smtClean="0">
                <a:latin typeface="Times New Roman"/>
                <a:ea typeface="MS Mincho"/>
                <a:cs typeface="Mangal"/>
              </a:rPr>
              <a:t>collinearities</a:t>
            </a:r>
            <a:r>
              <a:rPr lang="en-US" altLang="zh-TW" kern="50" dirty="0" smtClean="0">
                <a:latin typeface="Times New Roman"/>
                <a:ea typeface="MS Mincho"/>
                <a:cs typeface="Mangal"/>
              </a:rPr>
              <a:t> from the factor exposure matrix, without reducing the explanatory power of the model.</a:t>
            </a: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A more precise interpretation to the factors can be provided now.  Consider the cap-weighted world portfolio, with asset weights </a:t>
            </a:r>
            <a:r>
              <a:rPr lang="en-US" altLang="zh-TW" i="1" kern="50" dirty="0" err="1" smtClean="0">
                <a:latin typeface="Times New Roman"/>
                <a:ea typeface="MS Mincho"/>
                <a:cs typeface="Mangal"/>
              </a:rPr>
              <a:t>w</a:t>
            </a:r>
            <a:r>
              <a:rPr lang="en-US" altLang="zh-TW" i="1" kern="50" baseline="-25000" dirty="0" err="1" smtClean="0">
                <a:latin typeface="Times New Roman"/>
                <a:ea typeface="MS Mincho"/>
                <a:cs typeface="Mangal"/>
              </a:rPr>
              <a:t>n</a:t>
            </a:r>
            <a:r>
              <a:rPr lang="en-US" altLang="zh-TW" kern="50" dirty="0" smtClean="0">
                <a:latin typeface="Times New Roman"/>
                <a:ea typeface="MS Mincho"/>
                <a:cs typeface="Mangal"/>
              </a:rPr>
              <a:t>.  The currency-hedged return of this portfolio </a:t>
            </a:r>
            <a:r>
              <a:rPr lang="en-US" altLang="zh-TW" i="1" kern="50" dirty="0" err="1" smtClean="0">
                <a:latin typeface="Times New Roman"/>
                <a:ea typeface="MS Mincho"/>
                <a:cs typeface="Mangal"/>
              </a:rPr>
              <a:t>R</a:t>
            </a:r>
            <a:r>
              <a:rPr lang="en-US" altLang="zh-TW" i="1" kern="50" baseline="-25000" dirty="0" err="1" smtClean="0">
                <a:latin typeface="Times New Roman"/>
                <a:ea typeface="MS Mincho"/>
                <a:cs typeface="Mangal"/>
              </a:rPr>
              <a:t>w</a:t>
            </a:r>
            <a:r>
              <a:rPr lang="en-US" altLang="zh-TW" kern="50" dirty="0" smtClean="0">
                <a:latin typeface="Times New Roman"/>
                <a:ea typeface="MS Mincho"/>
                <a:cs typeface="Mangal"/>
              </a:rPr>
              <a:t> can be attributed using the GEM2 factors,</a:t>
            </a:r>
            <a:endParaRPr lang="zh-TW" altLang="zh-TW" kern="50" dirty="0" smtClean="0">
              <a:latin typeface="Times New Roman"/>
              <a:ea typeface="Arial Unicode MS"/>
              <a:cs typeface="Mangal"/>
            </a:endParaRPr>
          </a:p>
          <a:p>
            <a:pPr marL="914400" indent="-914400" algn="ctr">
              <a:spcAft>
                <a:spcPts val="0"/>
              </a:spcAft>
              <a:tabLst>
                <a:tab pos="2857500" algn="ctr"/>
                <a:tab pos="5486400" algn="r"/>
                <a:tab pos="2857500" algn="ctr"/>
                <a:tab pos="3657600" algn="ctr"/>
                <a:tab pos="5486400" algn="r"/>
                <a:tab pos="6400800" algn="r"/>
              </a:tabLst>
            </a:pPr>
            <a:endParaRPr lang="en-US" altLang="zh-TW" kern="50" dirty="0" smtClean="0">
              <a:latin typeface="Times New Roman"/>
              <a:ea typeface="MS Mincho"/>
              <a:cs typeface="Mangal"/>
            </a:endParaRPr>
          </a:p>
          <a:p>
            <a:pPr marL="914400" indent="-914400" algn="r">
              <a:spcAft>
                <a:spcPts val="0"/>
              </a:spcAft>
              <a:tabLst>
                <a:tab pos="2857500" algn="ctr"/>
                <a:tab pos="5486400" algn="r"/>
                <a:tab pos="2857500" algn="ctr"/>
                <a:tab pos="3657600" algn="ctr"/>
                <a:tab pos="5486400" algn="r"/>
                <a:tab pos="6400800" algn="r"/>
              </a:tabLst>
            </a:pPr>
            <a:r>
              <a:rPr lang="en-US" altLang="zh-TW" kern="50" dirty="0" smtClean="0">
                <a:latin typeface="Times New Roman"/>
                <a:ea typeface="MS Mincho"/>
                <a:cs typeface="Mangal"/>
              </a:rPr>
              <a:t> (25.10)</a:t>
            </a:r>
          </a:p>
          <a:p>
            <a:pPr marL="914400" indent="-914400" algn="ctr">
              <a:spcAft>
                <a:spcPts val="0"/>
              </a:spcAft>
              <a:tabLst>
                <a:tab pos="2857500" algn="ctr"/>
                <a:tab pos="5486400" algn="r"/>
                <a:tab pos="2857500" algn="ctr"/>
                <a:tab pos="3657600" algn="ctr"/>
                <a:tab pos="5486400" algn="r"/>
                <a:tab pos="6400800" algn="r"/>
              </a:tabLst>
            </a:pPr>
            <a:endParaRPr lang="zh-TW" altLang="zh-TW" kern="50" dirty="0" smtClean="0">
              <a:latin typeface="Times New Roman"/>
              <a:ea typeface="Arial Unicode MS"/>
              <a:cs typeface="Mangal"/>
            </a:endParaRPr>
          </a:p>
          <a:p>
            <a:pPr>
              <a:spcAft>
                <a:spcPts val="0"/>
              </a:spcAft>
            </a:pPr>
            <a:r>
              <a:rPr lang="en-US" altLang="zh-TW" kern="50" dirty="0" smtClean="0">
                <a:latin typeface="Times New Roman"/>
                <a:ea typeface="MS Mincho"/>
                <a:cs typeface="Mangal"/>
              </a:rPr>
              <a:t>The first two sums in Equation (25.10) are equal to zero by virtue of the constraints of Equation (25.9).  The third sum is zero since the style factors are standardized to be cap-weighted mean zero for the world portfolio; i.e.,                    , for all styles </a:t>
            </a:r>
            <a:r>
              <a:rPr lang="en-US" altLang="zh-TW" i="1" kern="50" dirty="0" smtClean="0">
                <a:latin typeface="Times New Roman"/>
                <a:ea typeface="MS Mincho"/>
                <a:cs typeface="Mangal"/>
              </a:rPr>
              <a:t>s</a:t>
            </a:r>
            <a:r>
              <a:rPr lang="en-US" altLang="zh-TW" kern="50" dirty="0" smtClean="0">
                <a:latin typeface="Times New Roman"/>
                <a:ea typeface="MS Mincho"/>
                <a:cs typeface="Mangal"/>
              </a:rPr>
              <a:t>.  </a:t>
            </a:r>
            <a:endParaRPr lang="zh-TW" altLang="zh-TW" kern="50" dirty="0" smtClean="0">
              <a:latin typeface="Times New Roman"/>
              <a:ea typeface="Arial Unicode MS"/>
              <a:cs typeface="Mangal"/>
            </a:endParaRPr>
          </a:p>
          <a:p>
            <a:endParaRPr lang="zh-TW" altLang="en-US"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5841" name="Object 1"/>
          <p:cNvGraphicFramePr>
            <a:graphicFrameLocks noChangeAspect="1"/>
          </p:cNvGraphicFramePr>
          <p:nvPr/>
        </p:nvGraphicFramePr>
        <p:xfrm>
          <a:off x="1524000" y="4724400"/>
          <a:ext cx="5672667" cy="609600"/>
        </p:xfrm>
        <a:graphic>
          <a:graphicData uri="http://schemas.openxmlformats.org/presentationml/2006/ole">
            <mc:AlternateContent xmlns:mc="http://schemas.openxmlformats.org/markup-compatibility/2006">
              <mc:Choice xmlns:v="urn:schemas-microsoft-com:vml" Requires="v">
                <p:oleObj spid="_x0000_s35850" r:id="rId5" imgW="491441" imgH="342855" progId="">
                  <p:embed/>
                </p:oleObj>
              </mc:Choice>
              <mc:Fallback>
                <p:oleObj r:id="rId5" imgW="491441" imgH="342855" progId="">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724400"/>
                        <a:ext cx="5672667"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5845" name="Object 5"/>
          <p:cNvGraphicFramePr>
            <a:graphicFrameLocks noChangeAspect="1"/>
          </p:cNvGraphicFramePr>
          <p:nvPr/>
        </p:nvGraphicFramePr>
        <p:xfrm>
          <a:off x="1761067" y="2133600"/>
          <a:ext cx="4182533" cy="609600"/>
        </p:xfrm>
        <a:graphic>
          <a:graphicData uri="http://schemas.openxmlformats.org/presentationml/2006/ole">
            <mc:AlternateContent xmlns:mc="http://schemas.openxmlformats.org/markup-compatibility/2006">
              <mc:Choice xmlns:v="urn:schemas-microsoft-com:vml" Requires="v">
                <p:oleObj spid="_x0000_s35851" r:id="rId7" imgW="491449" imgH="342861" progId="">
                  <p:embed/>
                </p:oleObj>
              </mc:Choice>
              <mc:Fallback>
                <p:oleObj r:id="rId7" imgW="491449" imgH="342861"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1067" y="2133600"/>
                        <a:ext cx="418253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68363"/>
          </a:xfrm>
        </p:spPr>
        <p:txBody>
          <a:bodyPr/>
          <a:lstStyle/>
          <a:p>
            <a:r>
              <a:rPr lang="en-US" altLang="zh-TW" dirty="0" smtClean="0">
                <a:solidFill>
                  <a:srgbClr val="002060">
                    <a:lumMod val="75000"/>
                  </a:srgbClr>
                </a:solidFill>
              </a:rPr>
              <a:t>25.2	 FACTOR PORTFOLIOS</a:t>
            </a:r>
            <a:br>
              <a:rPr lang="en-US" altLang="zh-TW" dirty="0" smtClean="0">
                <a:solidFill>
                  <a:srgbClr val="002060">
                    <a:lumMod val="75000"/>
                  </a:srgbClr>
                </a:solidFill>
              </a:rPr>
            </a:br>
            <a:r>
              <a:rPr lang="en-US" altLang="zh-TW" sz="1800" dirty="0" smtClean="0">
                <a:solidFill>
                  <a:srgbClr val="002060">
                    <a:lumMod val="75000"/>
                  </a:srgbClr>
                </a:solidFill>
              </a:rPr>
              <a:t>25.2.2	Pure Factor Portfolios</a:t>
            </a:r>
            <a:endParaRPr lang="zh-TW" altLang="en-US" dirty="0"/>
          </a:p>
        </p:txBody>
      </p:sp>
      <p:sp>
        <p:nvSpPr>
          <p:cNvPr id="3" name="內容版面配置區 2"/>
          <p:cNvSpPr>
            <a:spLocks noGrp="1"/>
          </p:cNvSpPr>
          <p:nvPr>
            <p:ph idx="1"/>
          </p:nvPr>
        </p:nvSpPr>
        <p:spPr>
          <a:xfrm>
            <a:off x="381000" y="1447800"/>
            <a:ext cx="8229600" cy="4952999"/>
          </a:xfrm>
        </p:spPr>
        <p:txBody>
          <a:bodyPr>
            <a:normAutofit fontScale="55000" lnSpcReduction="20000"/>
          </a:bodyPr>
          <a:lstStyle/>
          <a:p>
            <a:pPr algn="just">
              <a:spcAft>
                <a:spcPts val="600"/>
              </a:spcAft>
            </a:pPr>
            <a:r>
              <a:rPr lang="en-US" altLang="zh-TW" kern="50" dirty="0" smtClean="0">
                <a:latin typeface="Times New Roman"/>
                <a:ea typeface="MS Mincho"/>
                <a:cs typeface="Mangal"/>
              </a:rPr>
              <a:t>The final sum in Equation (25.10) is the cap-weighted specific return of the estimation universe, which is equal to zero by virtue of using cap-weights in the regression.  Therefore, </a:t>
            </a:r>
            <a:endParaRPr lang="zh-TW" altLang="zh-TW" kern="50" dirty="0" smtClean="0">
              <a:latin typeface="Times New Roman"/>
              <a:ea typeface="Arial Unicode MS"/>
              <a:cs typeface="Mangal"/>
            </a:endParaRPr>
          </a:p>
          <a:p>
            <a:pPr algn="r">
              <a:spcAft>
                <a:spcPts val="0"/>
              </a:spcAft>
            </a:pPr>
            <a:endParaRPr lang="en-US" altLang="zh-TW" kern="50" dirty="0" smtClean="0">
              <a:latin typeface="Times New Roman"/>
              <a:ea typeface="MS Mincho"/>
              <a:cs typeface="Mangal"/>
            </a:endParaRPr>
          </a:p>
          <a:p>
            <a:pPr algn="r">
              <a:spcAft>
                <a:spcPts val="0"/>
              </a:spcAft>
            </a:pPr>
            <a:r>
              <a:rPr lang="en-US" altLang="zh-TW" kern="50" dirty="0" smtClean="0">
                <a:latin typeface="Times New Roman"/>
                <a:ea typeface="MS Mincho"/>
                <a:cs typeface="Mangal"/>
              </a:rPr>
              <a:t>  (25.11)</a:t>
            </a:r>
          </a:p>
          <a:p>
            <a:pPr algn="r">
              <a:spcAft>
                <a:spcPts val="0"/>
              </a:spcAft>
            </a:pP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which means that the return of the pure World factor is exactly the cap-weighted return of the world portfolio.  That is, for this regression setting, the simple and pure World factors are identical.</a:t>
            </a: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The pure style factor returns can be written as</a:t>
            </a:r>
            <a:endParaRPr lang="zh-TW" altLang="zh-TW" kern="50" dirty="0" smtClean="0">
              <a:latin typeface="Times New Roman"/>
              <a:ea typeface="Arial Unicode MS"/>
              <a:cs typeface="Mangal"/>
            </a:endParaRPr>
          </a:p>
          <a:p>
            <a:pPr>
              <a:spcAft>
                <a:spcPts val="0"/>
              </a:spcAft>
            </a:pPr>
            <a:r>
              <a:rPr lang="en-US" altLang="zh-TW" kern="50" dirty="0" smtClean="0">
                <a:latin typeface="Times New Roman"/>
                <a:ea typeface="MS Mincho"/>
                <a:cs typeface="Mangal"/>
              </a:rPr>
              <a:t>  </a:t>
            </a:r>
          </a:p>
          <a:p>
            <a:pPr algn="r">
              <a:spcAft>
                <a:spcPts val="0"/>
              </a:spcAft>
            </a:pPr>
            <a:r>
              <a:rPr lang="en-US" altLang="zh-TW" kern="50" dirty="0" smtClean="0">
                <a:latin typeface="Times New Roman"/>
                <a:ea typeface="MS Mincho"/>
                <a:cs typeface="Mangal"/>
              </a:rPr>
              <a:t>(25.12)</a:t>
            </a:r>
          </a:p>
          <a:p>
            <a:pPr>
              <a:spcAft>
                <a:spcPts val="0"/>
              </a:spcAft>
            </a:pP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Where        is the weight of stock </a:t>
            </a:r>
            <a:r>
              <a:rPr lang="en-US" altLang="zh-TW" i="1" kern="50" dirty="0" smtClean="0">
                <a:latin typeface="Times New Roman"/>
                <a:ea typeface="MS Mincho"/>
                <a:cs typeface="Mangal"/>
              </a:rPr>
              <a:t>n</a:t>
            </a:r>
            <a:r>
              <a:rPr lang="en-US" altLang="zh-TW" kern="50" dirty="0" smtClean="0">
                <a:latin typeface="Times New Roman"/>
                <a:ea typeface="Arial Unicode MS"/>
                <a:cs typeface="Mangal"/>
              </a:rPr>
              <a:t> in pure factor portfolio </a:t>
            </a:r>
            <a:r>
              <a:rPr lang="en-US" altLang="zh-TW" i="1" kern="50" dirty="0" smtClean="0">
                <a:latin typeface="Times New Roman"/>
                <a:ea typeface="Arial Unicode MS"/>
                <a:cs typeface="Mangal"/>
              </a:rPr>
              <a:t>s</a:t>
            </a:r>
            <a:r>
              <a:rPr lang="en-US" altLang="zh-TW" kern="50" dirty="0" smtClean="0">
                <a:latin typeface="Times New Roman"/>
                <a:ea typeface="Arial Unicode MS"/>
                <a:cs typeface="Mangal"/>
              </a:rPr>
              <a:t>. The pure factor </a:t>
            </a:r>
            <a:br>
              <a:rPr lang="en-US" altLang="zh-TW" kern="50" dirty="0" smtClean="0">
                <a:latin typeface="Times New Roman"/>
                <a:ea typeface="Arial Unicode MS"/>
                <a:cs typeface="Mangal"/>
              </a:rPr>
            </a:br>
            <a:r>
              <a:rPr lang="en-US" altLang="zh-TW" kern="50" dirty="0" smtClean="0">
                <a:latin typeface="Times New Roman"/>
                <a:ea typeface="Arial Unicode MS"/>
                <a:cs typeface="Mangal"/>
              </a:rPr>
              <a:t>portfolio has unit exposure to the particular style, but zero exposure to all other factors.  This implies, for example, that the pure style factor portfolio has net zero weight in every industry and every country.  For a more extensive discussion of pure factor portfolios, see </a:t>
            </a:r>
            <a:r>
              <a:rPr lang="en-US" altLang="zh-TW" kern="50" dirty="0" err="1" smtClean="0">
                <a:latin typeface="Times New Roman"/>
                <a:ea typeface="Arial Unicode MS"/>
                <a:cs typeface="Mangal"/>
              </a:rPr>
              <a:t>Menchero</a:t>
            </a:r>
            <a:r>
              <a:rPr lang="en-US" altLang="zh-TW" kern="50" dirty="0" smtClean="0">
                <a:latin typeface="Times New Roman"/>
                <a:ea typeface="Arial Unicode MS"/>
                <a:cs typeface="Mangal"/>
              </a:rPr>
              <a:t> (2010).</a:t>
            </a:r>
            <a:endParaRPr lang="zh-TW" altLang="zh-TW" kern="50" dirty="0" smtClean="0">
              <a:latin typeface="Times New Roman"/>
              <a:ea typeface="Arial Unicode MS"/>
              <a:cs typeface="Mangal"/>
            </a:endParaRPr>
          </a:p>
          <a:p>
            <a:endParaRPr lang="zh-TW" altLang="en-US" dirty="0"/>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4819" name="Object 3"/>
          <p:cNvGraphicFramePr>
            <a:graphicFrameLocks noChangeAspect="1"/>
          </p:cNvGraphicFramePr>
          <p:nvPr/>
        </p:nvGraphicFramePr>
        <p:xfrm>
          <a:off x="3429000" y="2362200"/>
          <a:ext cx="1295400" cy="568158"/>
        </p:xfrm>
        <a:graphic>
          <a:graphicData uri="http://schemas.openxmlformats.org/presentationml/2006/ole">
            <mc:AlternateContent xmlns:mc="http://schemas.openxmlformats.org/markup-compatibility/2006">
              <mc:Choice xmlns:v="urn:schemas-microsoft-com:vml" Requires="v">
                <p:oleObj spid="_x0000_s34825" r:id="rId3" imgW="491223" imgH="241167" progId="">
                  <p:embed/>
                </p:oleObj>
              </mc:Choice>
              <mc:Fallback>
                <p:oleObj r:id="rId3" imgW="491223" imgH="241167"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62200"/>
                        <a:ext cx="1295400" cy="5681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4821" name="Object 5"/>
          <p:cNvGraphicFramePr>
            <a:graphicFrameLocks noChangeAspect="1"/>
          </p:cNvGraphicFramePr>
          <p:nvPr/>
        </p:nvGraphicFramePr>
        <p:xfrm>
          <a:off x="3200400" y="4267200"/>
          <a:ext cx="1809750" cy="685800"/>
        </p:xfrm>
        <a:graphic>
          <a:graphicData uri="http://schemas.openxmlformats.org/presentationml/2006/ole">
            <mc:AlternateContent xmlns:mc="http://schemas.openxmlformats.org/markup-compatibility/2006">
              <mc:Choice xmlns:v="urn:schemas-microsoft-com:vml" Requires="v">
                <p:oleObj spid="_x0000_s34826" r:id="rId5" imgW="491336" imgH="342782" progId="">
                  <p:embed/>
                </p:oleObj>
              </mc:Choice>
              <mc:Fallback>
                <p:oleObj r:id="rId5" imgW="491336" imgH="342782" progId="">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267200"/>
                        <a:ext cx="18097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 name="Object 1"/>
          <p:cNvGraphicFramePr>
            <a:graphicFrameLocks noChangeAspect="1"/>
          </p:cNvGraphicFramePr>
          <p:nvPr/>
        </p:nvGraphicFramePr>
        <p:xfrm>
          <a:off x="1371600" y="4800600"/>
          <a:ext cx="632178" cy="609600"/>
        </p:xfrm>
        <a:graphic>
          <a:graphicData uri="http://schemas.openxmlformats.org/presentationml/2006/ole">
            <mc:AlternateContent xmlns:mc="http://schemas.openxmlformats.org/markup-compatibility/2006">
              <mc:Choice xmlns:v="urn:schemas-microsoft-com:vml" Requires="v">
                <p:oleObj spid="_x0000_s34827" r:id="rId7" imgW="266446" imgH="253754" progId="">
                  <p:embed/>
                </p:oleObj>
              </mc:Choice>
              <mc:Fallback>
                <p:oleObj r:id="rId7" imgW="266446" imgH="253754" progId="">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800600"/>
                        <a:ext cx="63217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868363"/>
          </a:xfrm>
        </p:spPr>
        <p:txBody>
          <a:bodyPr/>
          <a:lstStyle/>
          <a:p>
            <a:r>
              <a:rPr lang="en-US" altLang="zh-TW" dirty="0" smtClean="0">
                <a:solidFill>
                  <a:srgbClr val="002060">
                    <a:lumMod val="75000"/>
                  </a:srgbClr>
                </a:solidFill>
              </a:rPr>
              <a:t>25.2	 FACTOR PORTFOLIOS</a:t>
            </a:r>
            <a:br>
              <a:rPr lang="en-US" altLang="zh-TW" dirty="0" smtClean="0">
                <a:solidFill>
                  <a:srgbClr val="002060">
                    <a:lumMod val="75000"/>
                  </a:srgbClr>
                </a:solidFill>
              </a:rPr>
            </a:br>
            <a:r>
              <a:rPr lang="en-US" altLang="zh-TW" sz="1800" dirty="0" smtClean="0">
                <a:solidFill>
                  <a:srgbClr val="002060">
                    <a:lumMod val="75000"/>
                  </a:srgbClr>
                </a:solidFill>
              </a:rPr>
              <a:t>25.2.3	Optimized Factor Portfolios</a:t>
            </a:r>
            <a:endParaRPr lang="zh-TW" altLang="en-US" dirty="0"/>
          </a:p>
        </p:txBody>
      </p:sp>
      <p:sp>
        <p:nvSpPr>
          <p:cNvPr id="3" name="內容版面配置區 2"/>
          <p:cNvSpPr>
            <a:spLocks noGrp="1"/>
          </p:cNvSpPr>
          <p:nvPr>
            <p:ph idx="1"/>
          </p:nvPr>
        </p:nvSpPr>
        <p:spPr>
          <a:xfrm>
            <a:off x="457200" y="1447800"/>
            <a:ext cx="8229600" cy="4952999"/>
          </a:xfrm>
        </p:spPr>
        <p:txBody>
          <a:bodyPr>
            <a:normAutofit fontScale="70000" lnSpcReduction="20000"/>
          </a:bodyPr>
          <a:lstStyle/>
          <a:p>
            <a:pPr algn="just">
              <a:spcAft>
                <a:spcPts val="600"/>
              </a:spcAft>
            </a:pPr>
            <a:r>
              <a:rPr lang="en-US" altLang="zh-TW" kern="50" dirty="0" smtClean="0">
                <a:latin typeface="Times New Roman"/>
                <a:ea typeface="MS Mincho"/>
                <a:cs typeface="Mangal"/>
              </a:rPr>
              <a:t>Simple factor portfolios have unit exposure to the particular factor, and nonzero exposure to other factors.  Pure factor portfolios have unit exposure to the particular factor, and zero exposure to all other factors.  There is another important factor portfolio to consider.  This is given by the minimum risk portfolio with unit exposure to the factor.  </a:t>
            </a: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The solution, as shown by </a:t>
            </a:r>
            <a:r>
              <a:rPr lang="en-US" altLang="zh-TW" kern="50" dirty="0" err="1" smtClean="0">
                <a:latin typeface="Times New Roman"/>
                <a:ea typeface="MS Mincho"/>
                <a:cs typeface="Mangal"/>
              </a:rPr>
              <a:t>Grinold</a:t>
            </a:r>
            <a:r>
              <a:rPr lang="en-US" altLang="zh-TW" kern="50" dirty="0" smtClean="0">
                <a:latin typeface="Times New Roman"/>
                <a:ea typeface="MS Mincho"/>
                <a:cs typeface="Mangal"/>
              </a:rPr>
              <a:t> and Kahn (2000), is given by</a:t>
            </a:r>
          </a:p>
          <a:p>
            <a:pPr algn="just">
              <a:spcAft>
                <a:spcPts val="600"/>
              </a:spcAft>
            </a:pPr>
            <a:endParaRPr lang="zh-TW" altLang="zh-TW" kern="50" dirty="0" smtClean="0">
              <a:latin typeface="Times New Roman"/>
              <a:ea typeface="Arial Unicode MS"/>
              <a:cs typeface="Mangal"/>
            </a:endParaRPr>
          </a:p>
          <a:p>
            <a:pPr algn="r">
              <a:spcAft>
                <a:spcPts val="0"/>
              </a:spcAft>
            </a:pPr>
            <a:r>
              <a:rPr lang="en-US" altLang="zh-TW" kern="50" dirty="0" smtClean="0">
                <a:latin typeface="Times New Roman"/>
                <a:ea typeface="MS Mincho"/>
                <a:cs typeface="Mangal"/>
              </a:rPr>
              <a:t> (25.13)</a:t>
            </a:r>
          </a:p>
          <a:p>
            <a:pPr>
              <a:spcAft>
                <a:spcPts val="0"/>
              </a:spcAft>
            </a:pPr>
            <a:endParaRPr lang="zh-TW"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MS Mincho"/>
                <a:cs typeface="Mangal"/>
              </a:rPr>
              <a:t>where      is the element (between stocks </a:t>
            </a:r>
            <a:r>
              <a:rPr lang="en-US" altLang="zh-TW" i="1" kern="50" dirty="0" smtClean="0">
                <a:latin typeface="Times New Roman"/>
                <a:ea typeface="MS Mincho"/>
                <a:cs typeface="Mangal"/>
              </a:rPr>
              <a:t>m</a:t>
            </a:r>
            <a:r>
              <a:rPr lang="en-US" altLang="zh-TW" kern="50" dirty="0" smtClean="0">
                <a:latin typeface="Times New Roman"/>
                <a:ea typeface="MS Mincho"/>
                <a:cs typeface="Mangal"/>
              </a:rPr>
              <a:t> and </a:t>
            </a:r>
            <a:r>
              <a:rPr lang="en-US" altLang="zh-TW" i="1" kern="50" dirty="0" smtClean="0">
                <a:latin typeface="Times New Roman"/>
                <a:ea typeface="MS Mincho"/>
                <a:cs typeface="Mangal"/>
              </a:rPr>
              <a:t>n</a:t>
            </a:r>
            <a:r>
              <a:rPr lang="en-US" altLang="zh-TW" kern="50" dirty="0" smtClean="0">
                <a:latin typeface="Times New Roman"/>
                <a:ea typeface="MS Mincho"/>
                <a:cs typeface="Mangal"/>
              </a:rPr>
              <a:t>) of the inverse asset covariance matrix.  The intuition behind optimized factor portfolios is straightforward: the portfolio maintains unit exposure to the particular factor but reduces the risk by acquiring exposures to other factors. </a:t>
            </a:r>
            <a:endParaRPr lang="zh-TW" altLang="zh-TW" kern="50" dirty="0" smtClean="0">
              <a:latin typeface="Times New Roman"/>
              <a:ea typeface="Arial Unicode MS"/>
              <a:cs typeface="Mangal"/>
            </a:endParaRPr>
          </a:p>
          <a:p>
            <a:endParaRPr lang="zh-TW" altLang="en-US" dirty="0"/>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793" name="Object 1"/>
          <p:cNvGraphicFramePr>
            <a:graphicFrameLocks noChangeAspect="1"/>
          </p:cNvGraphicFramePr>
          <p:nvPr/>
        </p:nvGraphicFramePr>
        <p:xfrm>
          <a:off x="1981200" y="3657600"/>
          <a:ext cx="4303059" cy="914400"/>
        </p:xfrm>
        <a:graphic>
          <a:graphicData uri="http://schemas.openxmlformats.org/presentationml/2006/ole">
            <mc:AlternateContent xmlns:mc="http://schemas.openxmlformats.org/markup-compatibility/2006">
              <mc:Choice xmlns:v="urn:schemas-microsoft-com:vml" Requires="v">
                <p:oleObj spid="_x0000_s33798" r:id="rId3" imgW="491473" imgH="482563" progId="">
                  <p:embed/>
                </p:oleObj>
              </mc:Choice>
              <mc:Fallback>
                <p:oleObj r:id="rId3" imgW="491473" imgH="482563"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4303059"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3795" name="Object 3"/>
          <p:cNvGraphicFramePr>
            <a:graphicFrameLocks noChangeAspect="1"/>
          </p:cNvGraphicFramePr>
          <p:nvPr/>
        </p:nvGraphicFramePr>
        <p:xfrm>
          <a:off x="1447800" y="4648200"/>
          <a:ext cx="381000" cy="381000"/>
        </p:xfrm>
        <a:graphic>
          <a:graphicData uri="http://schemas.openxmlformats.org/presentationml/2006/ole">
            <mc:AlternateContent xmlns:mc="http://schemas.openxmlformats.org/markup-compatibility/2006">
              <mc:Choice xmlns:v="urn:schemas-microsoft-com:vml" Requires="v">
                <p:oleObj spid="_x0000_s33799" r:id="rId5" imgW="241198" imgH="241198" progId="">
                  <p:embed/>
                </p:oleObj>
              </mc:Choice>
              <mc:Fallback>
                <p:oleObj r:id="rId5" imgW="241198" imgH="241198"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6482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066800"/>
            <a:ext cx="8077200" cy="5334000"/>
          </a:xfrm>
        </p:spPr>
        <p:txBody>
          <a:bodyPr>
            <a:normAutofit fontScale="85000" lnSpcReduction="20000"/>
          </a:bodyPr>
          <a:lstStyle/>
          <a:p>
            <a:r>
              <a:rPr lang="en-US" dirty="0" smtClean="0">
                <a:latin typeface="Times New Roman" pitchFamily="18" charset="0"/>
                <a:cs typeface="Times New Roman" pitchFamily="18" charset="0"/>
              </a:rPr>
              <a:t>25.1	GLOBAL EQUITY RISK MODEL</a:t>
            </a:r>
          </a:p>
          <a:p>
            <a:r>
              <a:rPr lang="en-US" altLang="zh-TW" dirty="0" smtClean="0">
                <a:latin typeface="Times New Roman" pitchFamily="18" charset="0"/>
                <a:cs typeface="Times New Roman" pitchFamily="18" charset="0"/>
              </a:rPr>
              <a:t>     25.1.1	</a:t>
            </a:r>
            <a:r>
              <a:rPr lang="en-US" dirty="0" smtClean="0">
                <a:latin typeface="Times New Roman" pitchFamily="18" charset="0"/>
                <a:cs typeface="Times New Roman" pitchFamily="18" charset="0"/>
              </a:rPr>
              <a:t>Estimation Universe </a:t>
            </a:r>
          </a:p>
          <a:p>
            <a:r>
              <a:rPr lang="en-US" altLang="zh-TW" dirty="0" smtClean="0">
                <a:latin typeface="Times New Roman" pitchFamily="18" charset="0"/>
                <a:cs typeface="Times New Roman" pitchFamily="18" charset="0"/>
              </a:rPr>
              <a:t>     25.1.2	</a:t>
            </a:r>
            <a:r>
              <a:rPr lang="en-US" dirty="0" smtClean="0">
                <a:latin typeface="Times New Roman" pitchFamily="18" charset="0"/>
                <a:cs typeface="Times New Roman" pitchFamily="18" charset="0"/>
              </a:rPr>
              <a:t>GEM2 Factor Structure</a:t>
            </a:r>
          </a:p>
          <a:p>
            <a:r>
              <a:rPr lang="en-US" altLang="zh-TW" dirty="0" smtClean="0">
                <a:latin typeface="Times New Roman" pitchFamily="18" charset="0"/>
                <a:cs typeface="Times New Roman" pitchFamily="18" charset="0"/>
              </a:rPr>
              <a:t>25.2	</a:t>
            </a:r>
            <a:r>
              <a:rPr lang="en-US" dirty="0" smtClean="0">
                <a:latin typeface="Times New Roman" pitchFamily="18" charset="0"/>
                <a:cs typeface="Times New Roman" pitchFamily="18" charset="0"/>
              </a:rPr>
              <a:t>FACTOR PORTFOLIOS</a:t>
            </a:r>
          </a:p>
          <a:p>
            <a:r>
              <a:rPr lang="en-US" altLang="zh-TW" dirty="0" smtClean="0">
                <a:latin typeface="Times New Roman" pitchFamily="18" charset="0"/>
                <a:cs typeface="Times New Roman" pitchFamily="18" charset="0"/>
              </a:rPr>
              <a:t>     25.2.1	</a:t>
            </a:r>
            <a:r>
              <a:rPr lang="en-US" dirty="0" smtClean="0">
                <a:latin typeface="Times New Roman" pitchFamily="18" charset="0"/>
                <a:cs typeface="Times New Roman" pitchFamily="18" charset="0"/>
              </a:rPr>
              <a:t>Simple Factor Portfolios</a:t>
            </a:r>
          </a:p>
          <a:p>
            <a:r>
              <a:rPr lang="en-US" altLang="zh-TW" dirty="0" smtClean="0">
                <a:latin typeface="Times New Roman" pitchFamily="18" charset="0"/>
                <a:cs typeface="Times New Roman" pitchFamily="18" charset="0"/>
              </a:rPr>
              <a:t>     25.2.2	</a:t>
            </a:r>
            <a:r>
              <a:rPr lang="en-US" dirty="0" smtClean="0">
                <a:latin typeface="Times New Roman" pitchFamily="18" charset="0"/>
                <a:cs typeface="Times New Roman" pitchFamily="18" charset="0"/>
              </a:rPr>
              <a:t>Pure Factor Portfolios</a:t>
            </a:r>
          </a:p>
          <a:p>
            <a:r>
              <a:rPr lang="en-US" altLang="zh-TW" dirty="0" smtClean="0">
                <a:latin typeface="Times New Roman" pitchFamily="18" charset="0"/>
                <a:cs typeface="Times New Roman" pitchFamily="18" charset="0"/>
              </a:rPr>
              <a:t>     25.2.3	</a:t>
            </a:r>
            <a:r>
              <a:rPr lang="en-US" dirty="0" smtClean="0">
                <a:latin typeface="Times New Roman" pitchFamily="18" charset="0"/>
                <a:cs typeface="Times New Roman" pitchFamily="18" charset="0"/>
              </a:rPr>
              <a:t>Optimized Factor Portfolios</a:t>
            </a:r>
          </a:p>
          <a:p>
            <a:r>
              <a:rPr lang="en-US" dirty="0" smtClean="0">
                <a:latin typeface="Times New Roman" pitchFamily="18" charset="0"/>
                <a:cs typeface="Times New Roman" pitchFamily="18" charset="0"/>
              </a:rPr>
              <a:t>25.3	RESULTS</a:t>
            </a:r>
          </a:p>
          <a:p>
            <a:r>
              <a:rPr lang="en-US" altLang="zh-TW" dirty="0" smtClean="0">
                <a:latin typeface="Times New Roman" pitchFamily="18" charset="0"/>
                <a:cs typeface="Times New Roman" pitchFamily="18" charset="0"/>
              </a:rPr>
              <a:t>     25.3.1	</a:t>
            </a:r>
            <a:r>
              <a:rPr lang="en-US" dirty="0" smtClean="0">
                <a:latin typeface="Times New Roman" pitchFamily="18" charset="0"/>
                <a:cs typeface="Times New Roman" pitchFamily="18" charset="0"/>
              </a:rPr>
              <a:t>Cumulative Factor Returns</a:t>
            </a:r>
          </a:p>
          <a:p>
            <a:r>
              <a:rPr lang="en-US" altLang="zh-TW" dirty="0" smtClean="0">
                <a:latin typeface="Times New Roman" pitchFamily="18" charset="0"/>
                <a:cs typeface="Times New Roman" pitchFamily="18" charset="0"/>
              </a:rPr>
              <a:t>     25.3.2	</a:t>
            </a:r>
            <a:r>
              <a:rPr lang="en-US" dirty="0" smtClean="0">
                <a:latin typeface="Times New Roman" pitchFamily="18" charset="0"/>
                <a:cs typeface="Times New Roman" pitchFamily="18" charset="0"/>
              </a:rPr>
              <a:t>Summary Statistics</a:t>
            </a:r>
          </a:p>
          <a:p>
            <a:r>
              <a:rPr lang="en-US" dirty="0" smtClean="0">
                <a:latin typeface="Times New Roman" pitchFamily="18" charset="0"/>
                <a:cs typeface="Times New Roman" pitchFamily="18" charset="0"/>
              </a:rPr>
              <a:t>25.4	LEADING ECONOMIC INDICATORS AND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BARRA FACTOR RETURNS</a:t>
            </a:r>
          </a:p>
          <a:p>
            <a:r>
              <a:rPr lang="en-US" dirty="0" smtClean="0">
                <a:latin typeface="Times New Roman" pitchFamily="18" charset="0"/>
                <a:cs typeface="Times New Roman" pitchFamily="18" charset="0"/>
              </a:rPr>
              <a:t>25.5	SUMMARY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smtClean="0">
                <a:solidFill>
                  <a:schemeClr val="accent6">
                    <a:lumMod val="20000"/>
                    <a:lumOff val="80000"/>
                  </a:schemeClr>
                </a:solidFill>
              </a:rPr>
              <a:p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26902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493835"/>
            <a:ext cx="8305800" cy="4830765"/>
          </a:xfrm>
        </p:spPr>
        <p:txBody>
          <a:bodyPr>
            <a:normAutofit/>
          </a:bodyPr>
          <a:lstStyle/>
          <a:p>
            <a:pPr algn="ctr"/>
            <a:r>
              <a:rPr lang="en-US" altLang="zh-TW" sz="1800" b="1" kern="50" dirty="0" smtClean="0">
                <a:latin typeface="Times New Roman"/>
                <a:ea typeface="Arial Unicode MS"/>
                <a:cs typeface="Mangal"/>
              </a:rPr>
              <a:t>Figure  25-1 </a:t>
            </a:r>
            <a:r>
              <a:rPr lang="en-US" altLang="zh-TW" sz="1800" kern="50" dirty="0" smtClean="0">
                <a:latin typeface="Times New Roman"/>
                <a:ea typeface="Arial Unicode MS"/>
                <a:cs typeface="Mangal"/>
              </a:rPr>
              <a:t>Cumulative Performance of World Factor</a:t>
            </a: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0417" name="Object 1"/>
          <p:cNvGraphicFramePr>
            <a:graphicFrameLocks noChangeAspect="1"/>
          </p:cNvGraphicFramePr>
          <p:nvPr/>
        </p:nvGraphicFramePr>
        <p:xfrm>
          <a:off x="2286000" y="2057400"/>
          <a:ext cx="4953000" cy="4146176"/>
        </p:xfrm>
        <a:graphic>
          <a:graphicData uri="http://schemas.openxmlformats.org/presentationml/2006/ole">
            <mc:AlternateContent xmlns:mc="http://schemas.openxmlformats.org/markup-compatibility/2006">
              <mc:Choice xmlns:v="urn:schemas-microsoft-com:vml" Requires="v">
                <p:oleObj spid="_x0000_s60419"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57400"/>
                        <a:ext cx="4953000" cy="4146176"/>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493835"/>
            <a:ext cx="8229600" cy="4830765"/>
          </a:xfrm>
        </p:spPr>
        <p:txBody>
          <a:bodyPr>
            <a:normAutofit/>
          </a:bodyPr>
          <a:lstStyle/>
          <a:p>
            <a:pPr algn="ctr"/>
            <a:r>
              <a:rPr lang="en-US" altLang="zh-TW" sz="1800" b="1" kern="50" dirty="0" smtClean="0">
                <a:latin typeface="Times New Roman"/>
                <a:ea typeface="Arial Unicode MS"/>
                <a:cs typeface="Mangal"/>
              </a:rPr>
              <a:t>Figure 25-2 </a:t>
            </a:r>
            <a:r>
              <a:rPr lang="en-US" altLang="zh-TW" sz="1800" kern="50" dirty="0" smtClean="0">
                <a:latin typeface="Times New Roman"/>
                <a:ea typeface="Arial Unicode MS"/>
                <a:cs typeface="Mangal"/>
              </a:rPr>
              <a:t>Cumulative Performance of Value Factor</a:t>
            </a:r>
            <a:endParaRPr lang="zh-TW" altLang="en-US" sz="1800" dirty="0"/>
          </a:p>
        </p:txBody>
      </p:sp>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9393" name="Object 1"/>
          <p:cNvGraphicFramePr>
            <a:graphicFrameLocks noChangeAspect="1"/>
          </p:cNvGraphicFramePr>
          <p:nvPr/>
        </p:nvGraphicFramePr>
        <p:xfrm>
          <a:off x="1981200" y="1905000"/>
          <a:ext cx="5257800" cy="4401326"/>
        </p:xfrm>
        <a:graphic>
          <a:graphicData uri="http://schemas.openxmlformats.org/presentationml/2006/ole">
            <mc:AlternateContent xmlns:mc="http://schemas.openxmlformats.org/markup-compatibility/2006">
              <mc:Choice xmlns:v="urn:schemas-microsoft-com:vml" Requires="v">
                <p:oleObj spid="_x0000_s59395"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05000"/>
                        <a:ext cx="5257800" cy="4401326"/>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493835"/>
            <a:ext cx="8229600" cy="4830765"/>
          </a:xfrm>
        </p:spPr>
        <p:txBody>
          <a:bodyPr/>
          <a:lstStyle/>
          <a:p>
            <a:pPr algn="ctr"/>
            <a:r>
              <a:rPr lang="en-US" altLang="zh-TW" sz="1800" b="1" kern="50" dirty="0" smtClean="0">
                <a:latin typeface="Times New Roman"/>
                <a:ea typeface="Arial Unicode MS"/>
                <a:cs typeface="Mangal"/>
              </a:rPr>
              <a:t>Figure 25-3 </a:t>
            </a:r>
            <a:r>
              <a:rPr lang="en-US" altLang="zh-TW" sz="1800" kern="50" dirty="0" smtClean="0">
                <a:latin typeface="Times New Roman"/>
                <a:ea typeface="Arial Unicode MS"/>
                <a:cs typeface="Mangal"/>
              </a:rPr>
              <a:t>Cumulative Performance of Momentum Factor</a:t>
            </a:r>
          </a:p>
          <a:p>
            <a:endParaRPr lang="zh-TW" altLang="en-US"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8369" name="Object 1"/>
          <p:cNvGraphicFramePr>
            <a:graphicFrameLocks noChangeAspect="1"/>
          </p:cNvGraphicFramePr>
          <p:nvPr/>
        </p:nvGraphicFramePr>
        <p:xfrm>
          <a:off x="2057400" y="1981200"/>
          <a:ext cx="5105400" cy="4273751"/>
        </p:xfrm>
        <a:graphic>
          <a:graphicData uri="http://schemas.openxmlformats.org/presentationml/2006/ole">
            <mc:AlternateContent xmlns:mc="http://schemas.openxmlformats.org/markup-compatibility/2006">
              <mc:Choice xmlns:v="urn:schemas-microsoft-com:vml" Requires="v">
                <p:oleObj spid="_x0000_s58371"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81200"/>
                        <a:ext cx="5105400" cy="4273751"/>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493835"/>
            <a:ext cx="8229600" cy="4830765"/>
          </a:xfrm>
        </p:spPr>
        <p:txBody>
          <a:bodyPr>
            <a:normAutofit/>
          </a:bodyPr>
          <a:lstStyle/>
          <a:p>
            <a:pPr algn="ctr"/>
            <a:r>
              <a:rPr lang="en-US" altLang="zh-TW" sz="1800" b="1" kern="50" dirty="0" smtClean="0">
                <a:latin typeface="Times New Roman"/>
                <a:ea typeface="Arial Unicode MS"/>
                <a:cs typeface="Mangal"/>
              </a:rPr>
              <a:t>Figure 25-4 </a:t>
            </a:r>
            <a:r>
              <a:rPr lang="en-US" altLang="zh-TW" sz="1800" kern="50" dirty="0" smtClean="0">
                <a:latin typeface="Times New Roman"/>
                <a:ea typeface="Arial Unicode MS"/>
                <a:cs typeface="Mangal"/>
              </a:rPr>
              <a:t>Cumulative Performance of Size Factor</a:t>
            </a:r>
            <a:endParaRPr lang="zh-TW" altLang="en-US" sz="1800" dirty="0"/>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7345" name="Object 1"/>
          <p:cNvGraphicFramePr>
            <a:graphicFrameLocks noChangeAspect="1"/>
          </p:cNvGraphicFramePr>
          <p:nvPr/>
        </p:nvGraphicFramePr>
        <p:xfrm>
          <a:off x="1981200" y="1981200"/>
          <a:ext cx="5257800" cy="4401326"/>
        </p:xfrm>
        <a:graphic>
          <a:graphicData uri="http://schemas.openxmlformats.org/presentationml/2006/ole">
            <mc:AlternateContent xmlns:mc="http://schemas.openxmlformats.org/markup-compatibility/2006">
              <mc:Choice xmlns:v="urn:schemas-microsoft-com:vml" Requires="v">
                <p:oleObj spid="_x0000_s57347"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81200"/>
                        <a:ext cx="5257800" cy="4401326"/>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493835"/>
            <a:ext cx="8229600" cy="4830765"/>
          </a:xfrm>
        </p:spPr>
        <p:txBody>
          <a:bodyPr>
            <a:normAutofit/>
          </a:bodyPr>
          <a:lstStyle/>
          <a:p>
            <a:pPr algn="ctr"/>
            <a:r>
              <a:rPr lang="en-US" altLang="zh-TW" sz="1800" b="1" kern="50" dirty="0" smtClean="0">
                <a:latin typeface="Times New Roman"/>
                <a:ea typeface="Arial Unicode MS"/>
                <a:cs typeface="Mangal"/>
              </a:rPr>
              <a:t>Figure 25-5 </a:t>
            </a:r>
            <a:r>
              <a:rPr lang="en-US" altLang="zh-TW" sz="1800" kern="50" dirty="0" smtClean="0">
                <a:latin typeface="Times New Roman"/>
                <a:ea typeface="Arial Unicode MS"/>
                <a:cs typeface="Mangal"/>
              </a:rPr>
              <a:t>Cumulative Performance of Volatility Factor</a:t>
            </a:r>
            <a:endParaRPr lang="zh-TW" altLang="en-US" sz="1800" dirty="0"/>
          </a:p>
        </p:txBody>
      </p:sp>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6321" name="Object 1"/>
          <p:cNvGraphicFramePr>
            <a:graphicFrameLocks noChangeAspect="1"/>
          </p:cNvGraphicFramePr>
          <p:nvPr/>
        </p:nvGraphicFramePr>
        <p:xfrm>
          <a:off x="1981200" y="1987062"/>
          <a:ext cx="5181600" cy="4337538"/>
        </p:xfrm>
        <a:graphic>
          <a:graphicData uri="http://schemas.openxmlformats.org/presentationml/2006/ole">
            <mc:AlternateContent xmlns:mc="http://schemas.openxmlformats.org/markup-compatibility/2006">
              <mc:Choice xmlns:v="urn:schemas-microsoft-com:vml" Requires="v">
                <p:oleObj spid="_x0000_s56323"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987062"/>
                        <a:ext cx="5181600" cy="4337538"/>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493835"/>
            <a:ext cx="8229600" cy="4830765"/>
          </a:xfrm>
        </p:spPr>
        <p:txBody>
          <a:bodyPr>
            <a:normAutofit/>
          </a:bodyPr>
          <a:lstStyle/>
          <a:p>
            <a:pPr algn="ctr"/>
            <a:r>
              <a:rPr lang="en-US" altLang="zh-TW" sz="1800" b="1" kern="50" dirty="0" smtClean="0">
                <a:latin typeface="Times New Roman"/>
                <a:ea typeface="Arial Unicode MS"/>
                <a:cs typeface="Mangal"/>
              </a:rPr>
              <a:t>Figure 25-6 </a:t>
            </a:r>
            <a:r>
              <a:rPr lang="en-US" altLang="zh-TW" sz="1800" kern="50" dirty="0" smtClean="0">
                <a:latin typeface="Times New Roman"/>
                <a:ea typeface="Arial Unicode MS"/>
                <a:cs typeface="Mangal"/>
              </a:rPr>
              <a:t>Cumulative Performance of Growth Factor </a:t>
            </a:r>
            <a:endParaRPr lang="zh-TW" altLang="en-US" sz="1800" dirty="0"/>
          </a:p>
        </p:txBody>
      </p:sp>
      <p:sp>
        <p:nvSpPr>
          <p:cNvPr id="55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5297" name="Object 1"/>
          <p:cNvGraphicFramePr>
            <a:graphicFrameLocks noChangeAspect="1"/>
          </p:cNvGraphicFramePr>
          <p:nvPr/>
        </p:nvGraphicFramePr>
        <p:xfrm>
          <a:off x="1883170" y="1981200"/>
          <a:ext cx="5279630" cy="4419600"/>
        </p:xfrm>
        <a:graphic>
          <a:graphicData uri="http://schemas.openxmlformats.org/presentationml/2006/ole">
            <mc:AlternateContent xmlns:mc="http://schemas.openxmlformats.org/markup-compatibility/2006">
              <mc:Choice xmlns:v="urn:schemas-microsoft-com:vml" Requires="v">
                <p:oleObj spid="_x0000_s55299"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170" y="1981200"/>
                        <a:ext cx="5279630" cy="4419600"/>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371600"/>
            <a:ext cx="8229600" cy="4830765"/>
          </a:xfrm>
        </p:spPr>
        <p:txBody>
          <a:bodyPr/>
          <a:lstStyle/>
          <a:p>
            <a:pPr algn="ctr"/>
            <a:r>
              <a:rPr lang="en-US" altLang="zh-TW" sz="1800" b="1" kern="50" dirty="0" smtClean="0">
                <a:latin typeface="Times New Roman"/>
                <a:ea typeface="Arial Unicode MS"/>
                <a:cs typeface="Mangal"/>
              </a:rPr>
              <a:t>Figure 25-7 </a:t>
            </a:r>
            <a:r>
              <a:rPr lang="en-US" altLang="zh-TW" sz="1800" kern="50" dirty="0" smtClean="0">
                <a:latin typeface="Times New Roman"/>
                <a:ea typeface="Arial Unicode MS"/>
                <a:cs typeface="Mangal"/>
              </a:rPr>
              <a:t>Cumulative Performance of NLS Factor</a:t>
            </a:r>
          </a:p>
          <a:p>
            <a:endParaRPr lang="zh-TW" altLang="en-US" dirty="0"/>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4273" name="Object 1"/>
          <p:cNvGraphicFramePr>
            <a:graphicFrameLocks noChangeAspect="1"/>
          </p:cNvGraphicFramePr>
          <p:nvPr/>
        </p:nvGraphicFramePr>
        <p:xfrm>
          <a:off x="1828800" y="1828800"/>
          <a:ext cx="5486400" cy="4592688"/>
        </p:xfrm>
        <a:graphic>
          <a:graphicData uri="http://schemas.openxmlformats.org/presentationml/2006/ole">
            <mc:AlternateContent xmlns:mc="http://schemas.openxmlformats.org/markup-compatibility/2006">
              <mc:Choice xmlns:v="urn:schemas-microsoft-com:vml" Requires="v">
                <p:oleObj spid="_x0000_s54275"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828800"/>
                        <a:ext cx="5486400" cy="4592688"/>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371600"/>
            <a:ext cx="8229600" cy="4830765"/>
          </a:xfrm>
        </p:spPr>
        <p:txBody>
          <a:bodyPr>
            <a:normAutofit/>
          </a:bodyPr>
          <a:lstStyle/>
          <a:p>
            <a:pPr algn="ctr"/>
            <a:r>
              <a:rPr lang="en-US" altLang="zh-TW" sz="1800" b="1" kern="50" dirty="0" smtClean="0">
                <a:latin typeface="Times New Roman"/>
                <a:ea typeface="Arial Unicode MS"/>
                <a:cs typeface="Mangal"/>
              </a:rPr>
              <a:t>Figure 25-8 </a:t>
            </a:r>
            <a:r>
              <a:rPr lang="en-US" altLang="zh-TW" sz="1800" kern="50" dirty="0" smtClean="0">
                <a:latin typeface="Times New Roman"/>
                <a:ea typeface="Arial Unicode MS"/>
                <a:cs typeface="Mangal"/>
              </a:rPr>
              <a:t>Cumulative Performance of Liquidity Factor </a:t>
            </a:r>
            <a:endParaRPr lang="zh-TW" altLang="en-US" sz="1800"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3249" name="Object 1"/>
          <p:cNvGraphicFramePr>
            <a:graphicFrameLocks noChangeAspect="1"/>
          </p:cNvGraphicFramePr>
          <p:nvPr/>
        </p:nvGraphicFramePr>
        <p:xfrm>
          <a:off x="1905000" y="1752600"/>
          <a:ext cx="5486400" cy="4592688"/>
        </p:xfrm>
        <a:graphic>
          <a:graphicData uri="http://schemas.openxmlformats.org/presentationml/2006/ole">
            <mc:AlternateContent xmlns:mc="http://schemas.openxmlformats.org/markup-compatibility/2006">
              <mc:Choice xmlns:v="urn:schemas-microsoft-com:vml" Requires="v">
                <p:oleObj spid="_x0000_s53251"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5486400" cy="4592688"/>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25.3 RESULTS</a:t>
            </a:r>
            <a:br>
              <a:rPr lang="en-US" altLang="zh-TW" dirty="0" smtClean="0"/>
            </a:br>
            <a:r>
              <a:rPr lang="en-US" altLang="zh-TW" sz="1800" dirty="0" smtClean="0"/>
              <a:t>25.3.1 Cumulative Factor Returns</a:t>
            </a:r>
            <a:endParaRPr lang="zh-TW" altLang="en-US" sz="1800" dirty="0"/>
          </a:p>
        </p:txBody>
      </p:sp>
      <p:sp>
        <p:nvSpPr>
          <p:cNvPr id="3" name="內容版面配置區 2"/>
          <p:cNvSpPr>
            <a:spLocks noGrp="1"/>
          </p:cNvSpPr>
          <p:nvPr>
            <p:ph idx="1"/>
          </p:nvPr>
        </p:nvSpPr>
        <p:spPr>
          <a:xfrm>
            <a:off x="457200" y="1371600"/>
            <a:ext cx="8229600" cy="4830765"/>
          </a:xfrm>
        </p:spPr>
        <p:txBody>
          <a:bodyPr>
            <a:normAutofit/>
          </a:bodyPr>
          <a:lstStyle/>
          <a:p>
            <a:pPr algn="ctr"/>
            <a:r>
              <a:rPr lang="en-US" altLang="zh-TW" sz="1800" b="1" kern="50" dirty="0" smtClean="0">
                <a:latin typeface="Times New Roman"/>
                <a:ea typeface="Arial Unicode MS"/>
                <a:cs typeface="Mangal"/>
              </a:rPr>
              <a:t>Figure 25-9 </a:t>
            </a:r>
            <a:r>
              <a:rPr lang="en-US" altLang="zh-TW" sz="1800" kern="50" dirty="0" smtClean="0">
                <a:latin typeface="Times New Roman"/>
                <a:ea typeface="Arial Unicode MS"/>
                <a:cs typeface="Mangal"/>
              </a:rPr>
              <a:t>Cumulative Performance of Leverage Factor </a:t>
            </a:r>
            <a:endParaRPr lang="zh-TW" altLang="en-US" sz="1800" dirty="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2225" name="Object 1"/>
          <p:cNvGraphicFramePr>
            <a:graphicFrameLocks noChangeAspect="1"/>
          </p:cNvGraphicFramePr>
          <p:nvPr/>
        </p:nvGraphicFramePr>
        <p:xfrm>
          <a:off x="1828800" y="1752600"/>
          <a:ext cx="5562600" cy="4656475"/>
        </p:xfrm>
        <a:graphic>
          <a:graphicData uri="http://schemas.openxmlformats.org/presentationml/2006/ole">
            <mc:AlternateContent xmlns:mc="http://schemas.openxmlformats.org/markup-compatibility/2006">
              <mc:Choice xmlns:v="urn:schemas-microsoft-com:vml" Requires="v">
                <p:oleObj spid="_x0000_s52227" r:id="rId3" imgW="5622480" imgH="4699080" progId="">
                  <p:embed/>
                </p:oleObj>
              </mc:Choice>
              <mc:Fallback>
                <p:oleObj r:id="rId3" imgW="562248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5562600" cy="4656475"/>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3650400" cy="2256163"/>
          </a:xfrm>
        </p:spPr>
        <p:txBody>
          <a:bodyPr/>
          <a:lstStyle/>
          <a:p>
            <a:r>
              <a:rPr lang="en-US" altLang="zh-TW" dirty="0" smtClean="0"/>
              <a:t>25.1	GLOBAL EQUITY RISK MODEL </a:t>
            </a:r>
            <a:br>
              <a:rPr lang="en-US" altLang="zh-TW" dirty="0" smtClean="0"/>
            </a:br>
            <a:r>
              <a:rPr lang="en-US" altLang="zh-TW" sz="1800" dirty="0" smtClean="0"/>
              <a:t>25.3.2 Summary Statistics</a:t>
            </a:r>
            <a:endParaRPr lang="zh-TW" altLang="en-US" dirty="0"/>
          </a:p>
        </p:txBody>
      </p:sp>
      <p:sp>
        <p:nvSpPr>
          <p:cNvPr id="3" name="內容版面配置區 2"/>
          <p:cNvSpPr>
            <a:spLocks noGrp="1"/>
          </p:cNvSpPr>
          <p:nvPr>
            <p:ph idx="1"/>
          </p:nvPr>
        </p:nvSpPr>
        <p:spPr>
          <a:xfrm>
            <a:off x="457200" y="2895600"/>
            <a:ext cx="3276600" cy="3230564"/>
          </a:xfrm>
        </p:spPr>
        <p:txBody>
          <a:bodyPr>
            <a:normAutofit/>
          </a:bodyPr>
          <a:lstStyle/>
          <a:p>
            <a:r>
              <a:rPr lang="en-US" altLang="zh-TW" sz="1800" b="1" dirty="0" smtClean="0"/>
              <a:t>Table 25-4 </a:t>
            </a:r>
            <a:r>
              <a:rPr lang="en-US" altLang="zh-TW" sz="1800" dirty="0" smtClean="0"/>
              <a:t>Factor Returns, Volatilities, and IRs, January 1997 to December 2009</a:t>
            </a:r>
          </a:p>
          <a:p>
            <a:endParaRPr lang="en-US" altLang="zh-TW" sz="1800" b="1" dirty="0" smtClean="0"/>
          </a:p>
          <a:p>
            <a:endParaRPr lang="en-US" altLang="zh-TW" sz="1800" b="1" dirty="0" smtClean="0"/>
          </a:p>
          <a:p>
            <a:endParaRPr lang="en-US" altLang="zh-TW" sz="1800" b="1" dirty="0" smtClean="0"/>
          </a:p>
          <a:p>
            <a:endParaRPr lang="en-US" altLang="zh-TW" sz="1800" b="1" dirty="0" smtClean="0"/>
          </a:p>
          <a:p>
            <a:pPr>
              <a:spcAft>
                <a:spcPts val="600"/>
              </a:spcAft>
            </a:pPr>
            <a:r>
              <a:rPr lang="en-US" altLang="zh-TW" sz="1800" kern="50" dirty="0" smtClean="0">
                <a:latin typeface="Times New Roman"/>
                <a:ea typeface="Arial Unicode MS"/>
                <a:cs typeface="Mangal"/>
              </a:rPr>
              <a:t>Statistically significant </a:t>
            </a:r>
            <a:r>
              <a:rPr lang="en-US" altLang="zh-TW" sz="1800" i="1" kern="50" dirty="0" smtClean="0">
                <a:latin typeface="Times New Roman"/>
                <a:ea typeface="Arial Unicode MS"/>
                <a:cs typeface="Mangal"/>
              </a:rPr>
              <a:t>IR</a:t>
            </a:r>
            <a:r>
              <a:rPr lang="en-US" altLang="zh-TW" sz="1800" kern="50" dirty="0" smtClean="0">
                <a:latin typeface="Times New Roman"/>
                <a:ea typeface="Arial Unicode MS"/>
                <a:cs typeface="Mangal"/>
              </a:rPr>
              <a:t>s are highlighted in gray.</a:t>
            </a:r>
            <a:endParaRPr lang="zh-TW" altLang="zh-TW" sz="1800" kern="50" dirty="0" smtClean="0">
              <a:latin typeface="Times New Roman"/>
              <a:ea typeface="Arial Unicode MS"/>
              <a:cs typeface="Mangal"/>
            </a:endParaRPr>
          </a:p>
          <a:p>
            <a:endParaRPr lang="en-US" altLang="zh-TW" sz="1800" b="1" dirty="0" smtClean="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4513" name="Object 1"/>
          <p:cNvGraphicFramePr>
            <a:graphicFrameLocks noChangeAspect="1"/>
          </p:cNvGraphicFramePr>
          <p:nvPr/>
        </p:nvGraphicFramePr>
        <p:xfrm>
          <a:off x="3810000" y="380999"/>
          <a:ext cx="5172075" cy="6215274"/>
        </p:xfrm>
        <a:graphic>
          <a:graphicData uri="http://schemas.openxmlformats.org/presentationml/2006/ole">
            <mc:AlternateContent xmlns:mc="http://schemas.openxmlformats.org/markup-compatibility/2006">
              <mc:Choice xmlns:v="urn:schemas-microsoft-com:vml" Requires="v">
                <p:oleObj spid="_x0000_s64515" name="工作表" r:id="rId4" imgW="4181424" imgH="5562524" progId="Excel.Sheet.12">
                  <p:embed/>
                </p:oleObj>
              </mc:Choice>
              <mc:Fallback>
                <p:oleObj name="工作表" r:id="rId4" imgW="4181424" imgH="5562524"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0999"/>
                        <a:ext cx="5172075" cy="6215274"/>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960763"/>
          </a:xfrm>
        </p:spPr>
        <p:txBody>
          <a:bodyPr/>
          <a:lstStyle/>
          <a:p>
            <a:r>
              <a:rPr lang="en-US" altLang="zh-TW" dirty="0" smtClean="0"/>
              <a:t>25.1	GLOBAL EQUITY RISK MODEL</a:t>
            </a:r>
            <a:br>
              <a:rPr lang="en-US" altLang="zh-TW" dirty="0" smtClean="0"/>
            </a:br>
            <a:r>
              <a:rPr lang="en-US" altLang="zh-TW" sz="1800" dirty="0" smtClean="0"/>
              <a:t>25.1.1	Estimation Universe </a:t>
            </a:r>
            <a:endParaRPr lang="zh-TW" altLang="en-US" dirty="0"/>
          </a:p>
        </p:txBody>
      </p:sp>
      <p:sp>
        <p:nvSpPr>
          <p:cNvPr id="3" name="內容版面配置區 2"/>
          <p:cNvSpPr>
            <a:spLocks noGrp="1"/>
          </p:cNvSpPr>
          <p:nvPr>
            <p:ph idx="1"/>
          </p:nvPr>
        </p:nvSpPr>
        <p:spPr>
          <a:xfrm>
            <a:off x="457200" y="1295400"/>
            <a:ext cx="8229600" cy="5105400"/>
          </a:xfrm>
        </p:spPr>
        <p:txBody>
          <a:bodyPr>
            <a:noAutofit/>
          </a:bodyPr>
          <a:lstStyle/>
          <a:p>
            <a:pPr algn="just">
              <a:spcAft>
                <a:spcPts val="600"/>
              </a:spcAft>
            </a:pPr>
            <a:r>
              <a:rPr lang="en-US" altLang="zh-TW" sz="1700" kern="50" dirty="0" smtClean="0">
                <a:latin typeface="Times New Roman"/>
                <a:ea typeface="Arial Unicode MS"/>
                <a:cs typeface="Mangal"/>
              </a:rPr>
              <a:t>The estimation universe is the set of stocks that is used to estimate the model.  Judicious selection of the estimation universe is a critical component to building a sound risk model.  The estimation universe must be sufficiently broad to accurately represent the investment opportunity set of global investors, without being so broad as to include illiquid stocks that may introduce spurious return relationships into the model.  Furthermore, the estimation universe should be reasonably stable to ensure that factor exposures are well behaved across time.  </a:t>
            </a:r>
            <a:r>
              <a:rPr lang="en-US" altLang="zh-TW" sz="1700" i="1" kern="50" dirty="0" smtClean="0">
                <a:latin typeface="Times New Roman"/>
                <a:ea typeface="Arial Unicode MS"/>
                <a:cs typeface="Mangal"/>
              </a:rPr>
              <a:t>Representation, liquidity, </a:t>
            </a:r>
            <a:r>
              <a:rPr lang="en-US" altLang="zh-TW" sz="1700" kern="50" dirty="0" smtClean="0">
                <a:latin typeface="Times New Roman"/>
                <a:ea typeface="Arial Unicode MS"/>
                <a:cs typeface="Mangal"/>
              </a:rPr>
              <a:t>and</a:t>
            </a:r>
            <a:r>
              <a:rPr lang="en-US" altLang="zh-TW" sz="1700" i="1" kern="50" dirty="0" smtClean="0">
                <a:latin typeface="Times New Roman"/>
                <a:ea typeface="Arial Unicode MS"/>
                <a:cs typeface="Mangal"/>
              </a:rPr>
              <a:t> stability</a:t>
            </a:r>
            <a:r>
              <a:rPr lang="en-US" altLang="zh-TW" sz="1700" kern="50" dirty="0" smtClean="0">
                <a:latin typeface="Times New Roman"/>
                <a:ea typeface="Arial Unicode MS"/>
                <a:cs typeface="Mangal"/>
              </a:rPr>
              <a:t>, therefore, represent the three primary goals that must be attained when selecting a risk model estimation universe.</a:t>
            </a:r>
            <a:endParaRPr lang="zh-TW" altLang="zh-TW" sz="1700" kern="50" dirty="0" smtClean="0">
              <a:latin typeface="Times New Roman"/>
              <a:ea typeface="Arial Unicode MS"/>
              <a:cs typeface="Mangal"/>
            </a:endParaRPr>
          </a:p>
          <a:p>
            <a:pPr algn="just">
              <a:spcAft>
                <a:spcPts val="600"/>
              </a:spcAft>
            </a:pPr>
            <a:r>
              <a:rPr lang="en-US" altLang="zh-TW" sz="1700" kern="50" dirty="0" smtClean="0">
                <a:latin typeface="Times New Roman"/>
                <a:ea typeface="Arial Unicode MS"/>
                <a:cs typeface="Mangal"/>
              </a:rPr>
              <a:t>	A well-constructed equity index must address and overcome these very issues, and therefore serves as an excellent foundation for the estimation universe.  The GEM2 estimation universe utilizes the MSCI </a:t>
            </a:r>
            <a:r>
              <a:rPr lang="en-US" altLang="zh-TW" sz="1700" i="1" kern="50" dirty="0" smtClean="0">
                <a:latin typeface="Times New Roman"/>
                <a:ea typeface="Arial Unicode MS"/>
                <a:cs typeface="Mangal"/>
              </a:rPr>
              <a:t>All Country World Investable Market Index </a:t>
            </a:r>
            <a:r>
              <a:rPr lang="en-US" altLang="zh-TW" sz="1700" kern="50" dirty="0" smtClean="0">
                <a:latin typeface="Times New Roman"/>
                <a:ea typeface="Arial Unicode MS"/>
                <a:cs typeface="Mangal"/>
              </a:rPr>
              <a:t>(ACWI IMI), part of the MSCI Global Investable Market Indices family, which represents the latest in MSCI index-construction methodology.  MSCI ACWI IMI aims to reflect the full breadth of global investment opportunities by targeting 99% of the float-adjusted market capitalization in both developed and emerging markets.  The index-construction methodology applies innovative rules designed to achieve index stability, while reflecting the evolving equity markets in a timely fashion.  Moreover, liquidity screening rules are applied to ensure that only investable stocks with reliable pricing are included for index membership.  </a:t>
            </a:r>
            <a:endParaRPr lang="zh-TW" altLang="en-US" sz="1700"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4031400" cy="2637163"/>
          </a:xfrm>
        </p:spPr>
        <p:txBody>
          <a:bodyPr/>
          <a:lstStyle/>
          <a:p>
            <a:r>
              <a:rPr lang="en-US" altLang="zh-TW" dirty="0" smtClean="0"/>
              <a:t>25.1	GLOBAL EQUITY RISK MODEL </a:t>
            </a:r>
            <a:br>
              <a:rPr lang="en-US" altLang="zh-TW" dirty="0" smtClean="0"/>
            </a:br>
            <a:r>
              <a:rPr lang="en-US" altLang="zh-TW" sz="1800" dirty="0" smtClean="0"/>
              <a:t>25.3.2 Summary Statistics</a:t>
            </a:r>
            <a:endParaRPr lang="zh-TW" altLang="en-US" dirty="0"/>
          </a:p>
        </p:txBody>
      </p:sp>
      <p:sp>
        <p:nvSpPr>
          <p:cNvPr id="3" name="內容版面配置區 2"/>
          <p:cNvSpPr>
            <a:spLocks noGrp="1"/>
          </p:cNvSpPr>
          <p:nvPr>
            <p:ph idx="1"/>
          </p:nvPr>
        </p:nvSpPr>
        <p:spPr>
          <a:xfrm>
            <a:off x="152400" y="3429000"/>
            <a:ext cx="3352800" cy="2895600"/>
          </a:xfrm>
        </p:spPr>
        <p:txBody>
          <a:bodyPr>
            <a:normAutofit/>
          </a:bodyPr>
          <a:lstStyle/>
          <a:p>
            <a:r>
              <a:rPr lang="en-US" altLang="zh-TW" sz="1800" b="1" dirty="0" smtClean="0"/>
              <a:t>Table 25-5 </a:t>
            </a:r>
            <a:r>
              <a:rPr lang="en-US" altLang="zh-TW" sz="1800" dirty="0" smtClean="0"/>
              <a:t>Time-Series Correlations, January 1997 to December 2009</a:t>
            </a:r>
            <a:endParaRPr lang="zh-TW" altLang="zh-TW" sz="1800" dirty="0"/>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3489" name="Object 1"/>
          <p:cNvGraphicFramePr>
            <a:graphicFrameLocks noChangeAspect="1"/>
          </p:cNvGraphicFramePr>
          <p:nvPr/>
        </p:nvGraphicFramePr>
        <p:xfrm>
          <a:off x="3540369" y="304800"/>
          <a:ext cx="5527431" cy="6248400"/>
        </p:xfrm>
        <a:graphic>
          <a:graphicData uri="http://schemas.openxmlformats.org/presentationml/2006/ole">
            <mc:AlternateContent xmlns:mc="http://schemas.openxmlformats.org/markup-compatibility/2006">
              <mc:Choice xmlns:v="urn:schemas-microsoft-com:vml" Requires="v">
                <p:oleObj spid="_x0000_s63491" name="工作表" r:id="rId4" imgW="4286351" imgH="5362589" progId="Excel.Sheet.12">
                  <p:embed/>
                </p:oleObj>
              </mc:Choice>
              <mc:Fallback>
                <p:oleObj name="工作表" r:id="rId4" imgW="4286351" imgH="5362589"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369" y="304800"/>
                        <a:ext cx="5527431" cy="6248400"/>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1036963"/>
          </a:xfrm>
        </p:spPr>
        <p:txBody>
          <a:bodyPr/>
          <a:lstStyle/>
          <a:p>
            <a:r>
              <a:rPr lang="en-US" altLang="zh-TW" sz="2800" dirty="0" smtClean="0"/>
              <a:t>25.4 LEADING ECONOMIC INDICATORS AND BARRA FACTOR RETURNS</a:t>
            </a:r>
            <a:endParaRPr lang="zh-TW" altLang="en-US" sz="2800" dirty="0"/>
          </a:p>
        </p:txBody>
      </p:sp>
      <p:sp>
        <p:nvSpPr>
          <p:cNvPr id="3" name="內容版面配置區 2"/>
          <p:cNvSpPr>
            <a:spLocks noGrp="1"/>
          </p:cNvSpPr>
          <p:nvPr>
            <p:ph idx="1"/>
          </p:nvPr>
        </p:nvSpPr>
        <p:spPr>
          <a:xfrm>
            <a:off x="457200" y="1600200"/>
            <a:ext cx="8229600" cy="4800600"/>
          </a:xfrm>
        </p:spPr>
        <p:txBody>
          <a:bodyPr>
            <a:noAutofit/>
          </a:bodyPr>
          <a:lstStyle/>
          <a:p>
            <a:pPr algn="just">
              <a:lnSpc>
                <a:spcPct val="120000"/>
              </a:lnSpc>
              <a:spcBef>
                <a:spcPts val="0"/>
              </a:spcBef>
            </a:pPr>
            <a:r>
              <a:rPr lang="en-US" altLang="zh-TW" sz="2000" kern="50" dirty="0" smtClean="0">
                <a:latin typeface="Times New Roman"/>
                <a:ea typeface="Arial Unicode MS"/>
                <a:cs typeface="Mangal"/>
              </a:rPr>
              <a:t>Let </a:t>
            </a:r>
            <a:r>
              <a:rPr lang="en-US" altLang="zh-TW" sz="2000" i="1" kern="50" dirty="0" err="1" smtClean="0">
                <a:latin typeface="Times New Roman"/>
                <a:ea typeface="MS Mincho"/>
                <a:cs typeface="Mangal"/>
              </a:rPr>
              <a:t>LET</a:t>
            </a:r>
            <a:r>
              <a:rPr lang="en-US" altLang="zh-TW" sz="2000" kern="50" dirty="0" smtClean="0">
                <a:latin typeface="Times New Roman"/>
                <a:ea typeface="MS Mincho"/>
                <a:cs typeface="Mangal"/>
              </a:rPr>
              <a:t>(</a:t>
            </a:r>
            <a:r>
              <a:rPr lang="en-US" altLang="zh-TW" sz="2000" i="1" kern="50" dirty="0" smtClean="0">
                <a:latin typeface="Times New Roman"/>
                <a:ea typeface="MS Mincho"/>
                <a:cs typeface="Mangal"/>
              </a:rPr>
              <a:t>t</a:t>
            </a:r>
            <a:r>
              <a:rPr lang="en-US" altLang="zh-TW" sz="2000" kern="50" dirty="0" smtClean="0">
                <a:latin typeface="Times New Roman"/>
                <a:ea typeface="MS Mincho"/>
                <a:cs typeface="Mangal"/>
              </a:rPr>
              <a:t>) </a:t>
            </a:r>
            <a:r>
              <a:rPr lang="en-US" altLang="zh-TW" sz="2000" kern="50" dirty="0" smtClean="0">
                <a:latin typeface="Times New Roman"/>
                <a:ea typeface="Arial Unicode MS"/>
                <a:cs typeface="Mangal"/>
              </a:rPr>
              <a:t>be the LEI level at the end of month </a:t>
            </a:r>
            <a:r>
              <a:rPr lang="en-US" altLang="zh-TW" sz="2000" i="1" kern="50" dirty="0" smtClean="0">
                <a:latin typeface="Times New Roman"/>
                <a:ea typeface="Arial Unicode MS"/>
                <a:cs typeface="Mangal"/>
              </a:rPr>
              <a:t>t</a:t>
            </a:r>
            <a:r>
              <a:rPr lang="en-US" altLang="zh-TW" sz="2000" kern="50" dirty="0" smtClean="0">
                <a:latin typeface="Times New Roman"/>
                <a:ea typeface="MS Mincho"/>
                <a:cs typeface="Mangal"/>
              </a:rPr>
              <a:t>.</a:t>
            </a:r>
            <a:r>
              <a:rPr lang="en-US" altLang="zh-TW" sz="2000" kern="50" dirty="0" smtClean="0">
                <a:latin typeface="Times New Roman"/>
                <a:ea typeface="Arial Unicode MS"/>
                <a:cs typeface="Mangal"/>
              </a:rPr>
              <a:t>  Generally, these values are published with a one or two-month lag.  The “return” to the LEI over month </a:t>
            </a:r>
            <a:r>
              <a:rPr lang="en-US" altLang="zh-TW" sz="2000" i="1" kern="50" dirty="0" smtClean="0">
                <a:latin typeface="Times New Roman"/>
                <a:ea typeface="Arial Unicode MS"/>
                <a:cs typeface="Mangal"/>
              </a:rPr>
              <a:t>t</a:t>
            </a:r>
            <a:r>
              <a:rPr lang="en-US" altLang="zh-TW" sz="2000" kern="50" dirty="0" smtClean="0">
                <a:latin typeface="Times New Roman"/>
                <a:ea typeface="Arial Unicode MS"/>
                <a:cs typeface="Mangal"/>
              </a:rPr>
              <a:t>  is then given by</a:t>
            </a:r>
            <a:endParaRPr lang="zh-TW" altLang="zh-TW" sz="2000" kern="50" dirty="0" smtClean="0">
              <a:latin typeface="Times New Roman"/>
              <a:ea typeface="Arial Unicode MS"/>
              <a:cs typeface="Mangal"/>
            </a:endParaRPr>
          </a:p>
          <a:p>
            <a:pPr algn="r">
              <a:lnSpc>
                <a:spcPct val="120000"/>
              </a:lnSpc>
              <a:spcBef>
                <a:spcPts val="0"/>
              </a:spcBef>
            </a:pPr>
            <a:r>
              <a:rPr lang="en-US" altLang="zh-TW" sz="2000" kern="50" dirty="0" smtClean="0">
                <a:latin typeface="Times New Roman"/>
                <a:ea typeface="MS Mincho"/>
                <a:cs typeface="Mangal"/>
              </a:rPr>
              <a:t>  (25.14)</a:t>
            </a:r>
            <a:endParaRPr lang="zh-TW" altLang="zh-TW" sz="2000" kern="50" dirty="0" smtClean="0">
              <a:latin typeface="Times New Roman"/>
              <a:ea typeface="Arial Unicode MS"/>
              <a:cs typeface="Mangal"/>
            </a:endParaRPr>
          </a:p>
          <a:p>
            <a:pPr algn="just">
              <a:lnSpc>
                <a:spcPct val="120000"/>
              </a:lnSpc>
              <a:spcBef>
                <a:spcPts val="0"/>
              </a:spcBef>
            </a:pPr>
            <a:r>
              <a:rPr lang="en-US" altLang="zh-TW" sz="2000" kern="50" dirty="0" smtClean="0">
                <a:latin typeface="Times New Roman"/>
                <a:ea typeface="Arial Unicode MS"/>
                <a:cs typeface="Mangal"/>
              </a:rPr>
              <a:t>	The lagged correlation between the GEM2 factor return and the LEI return is</a:t>
            </a:r>
            <a:endParaRPr lang="en-US" altLang="zh-TW" sz="2000" kern="50" dirty="0" smtClean="0">
              <a:latin typeface="Times New Roman"/>
              <a:ea typeface="MS Mincho"/>
              <a:cs typeface="Mangal"/>
            </a:endParaRPr>
          </a:p>
          <a:p>
            <a:pPr algn="r">
              <a:lnSpc>
                <a:spcPct val="120000"/>
              </a:lnSpc>
              <a:spcBef>
                <a:spcPts val="0"/>
              </a:spcBef>
            </a:pPr>
            <a:r>
              <a:rPr lang="en-US" altLang="zh-TW" sz="2000" kern="50" dirty="0" smtClean="0">
                <a:latin typeface="Times New Roman"/>
                <a:ea typeface="MS Mincho"/>
                <a:cs typeface="Mangal"/>
              </a:rPr>
              <a:t>   (25.15)</a:t>
            </a:r>
            <a:endParaRPr lang="zh-TW" altLang="zh-TW" sz="2000" kern="50" dirty="0" smtClean="0">
              <a:latin typeface="Times New Roman"/>
              <a:ea typeface="Arial Unicode MS"/>
              <a:cs typeface="Mangal"/>
            </a:endParaRPr>
          </a:p>
          <a:p>
            <a:pPr>
              <a:lnSpc>
                <a:spcPct val="120000"/>
              </a:lnSpc>
              <a:spcBef>
                <a:spcPts val="0"/>
              </a:spcBef>
            </a:pPr>
            <a:r>
              <a:rPr lang="en-US" altLang="zh-TW" sz="2000" kern="50" dirty="0" smtClean="0">
                <a:latin typeface="Times New Roman"/>
                <a:ea typeface="Arial Unicode MS"/>
                <a:cs typeface="Mangal"/>
              </a:rPr>
              <a:t>where       </a:t>
            </a:r>
            <a:r>
              <a:rPr lang="en-US" altLang="zh-TW" sz="2000" kern="50" dirty="0" smtClean="0">
                <a:latin typeface="Times New Roman"/>
                <a:ea typeface="MS Mincho"/>
                <a:cs typeface="Mangal"/>
              </a:rPr>
              <a:t> </a:t>
            </a:r>
            <a:r>
              <a:rPr lang="en-US" altLang="zh-TW" sz="2000" kern="50" dirty="0" smtClean="0">
                <a:latin typeface="Times New Roman"/>
                <a:ea typeface="Arial Unicode MS"/>
                <a:cs typeface="Mangal"/>
              </a:rPr>
              <a:t>is the pure return to factor </a:t>
            </a:r>
            <a:r>
              <a:rPr lang="en-US" altLang="zh-TW" sz="2000" i="1" kern="50" dirty="0" smtClean="0">
                <a:latin typeface="Times New Roman"/>
                <a:ea typeface="Arial Unicode MS"/>
                <a:cs typeface="Mangal"/>
              </a:rPr>
              <a:t>k</a:t>
            </a:r>
            <a:r>
              <a:rPr lang="en-US" altLang="zh-TW" sz="2000" kern="50" dirty="0" smtClean="0">
                <a:latin typeface="Times New Roman"/>
                <a:ea typeface="MS Mincho"/>
                <a:cs typeface="Mangal"/>
              </a:rPr>
              <a:t> over period </a:t>
            </a:r>
            <a:r>
              <a:rPr lang="en-US" altLang="zh-TW" sz="2000" i="1" kern="50" dirty="0" smtClean="0">
                <a:latin typeface="Times New Roman"/>
                <a:ea typeface="MS Mincho"/>
                <a:cs typeface="Mangal"/>
              </a:rPr>
              <a:t>t</a:t>
            </a:r>
            <a:r>
              <a:rPr lang="en-US" altLang="zh-TW" sz="2000" kern="50" dirty="0" smtClean="0">
                <a:latin typeface="Times New Roman"/>
                <a:ea typeface="MS Mincho"/>
                <a:cs typeface="Mangal"/>
              </a:rPr>
              <a:t>, and </a:t>
            </a:r>
            <a:r>
              <a:rPr lang="en-US" altLang="zh-TW" sz="2000" i="1" kern="50" dirty="0" smtClean="0">
                <a:latin typeface="Times New Roman"/>
                <a:ea typeface="MS Mincho"/>
                <a:cs typeface="Mangal"/>
              </a:rPr>
              <a:t>m</a:t>
            </a:r>
            <a:r>
              <a:rPr lang="en-US" altLang="zh-TW" sz="2000" kern="50" dirty="0" smtClean="0">
                <a:latin typeface="Times New Roman"/>
                <a:ea typeface="MS Mincho"/>
                <a:cs typeface="Mangal"/>
              </a:rPr>
              <a:t> is the number of lags in months. </a:t>
            </a:r>
          </a:p>
          <a:p>
            <a:pPr algn="just">
              <a:lnSpc>
                <a:spcPts val="1800"/>
              </a:lnSpc>
              <a:spcBef>
                <a:spcPts val="420"/>
              </a:spcBef>
              <a:spcAft>
                <a:spcPts val="900"/>
              </a:spcAft>
            </a:pPr>
            <a:r>
              <a:rPr lang="en-US" altLang="zh-TW" sz="2000" kern="50" dirty="0" smtClean="0">
                <a:latin typeface="Times New Roman"/>
                <a:ea typeface="Arial Unicode MS"/>
                <a:cs typeface="Mangal"/>
              </a:rPr>
              <a:t>	A factor-timing strategy can be devised whose returns are given by</a:t>
            </a:r>
            <a:endParaRPr lang="zh-TW" altLang="zh-TW" sz="2000" kern="50" dirty="0" smtClean="0">
              <a:latin typeface="Times New Roman"/>
              <a:ea typeface="Arial Unicode MS"/>
              <a:cs typeface="Mangal"/>
            </a:endParaRPr>
          </a:p>
          <a:p>
            <a:pPr algn="r">
              <a:spcBef>
                <a:spcPts val="420"/>
              </a:spcBef>
              <a:spcAft>
                <a:spcPts val="0"/>
              </a:spcAft>
            </a:pPr>
            <a:r>
              <a:rPr lang="en-US" altLang="zh-TW" sz="2000" kern="50" dirty="0" smtClean="0">
                <a:latin typeface="Times New Roman"/>
                <a:ea typeface="MS Mincho"/>
                <a:cs typeface="Mangal"/>
              </a:rPr>
              <a:t>(25.16)</a:t>
            </a:r>
            <a:endParaRPr lang="zh-TW" altLang="zh-TW" sz="2000" kern="50" dirty="0" smtClean="0">
              <a:latin typeface="Times New Roman"/>
              <a:ea typeface="Arial Unicode MS"/>
              <a:cs typeface="Mangal"/>
            </a:endParaRPr>
          </a:p>
          <a:p>
            <a:pPr algn="just">
              <a:lnSpc>
                <a:spcPts val="1800"/>
              </a:lnSpc>
              <a:spcBef>
                <a:spcPts val="420"/>
              </a:spcBef>
              <a:spcAft>
                <a:spcPts val="900"/>
              </a:spcAft>
            </a:pPr>
            <a:r>
              <a:rPr lang="en-US" altLang="zh-TW" sz="2000" kern="50" dirty="0" smtClean="0">
                <a:latin typeface="Times New Roman"/>
                <a:ea typeface="Arial Unicode MS"/>
                <a:cs typeface="Mangal"/>
              </a:rPr>
              <a:t>In other words, the strategy takes long or short positions in the pure factor portfolio depending on the changes in the LEI </a:t>
            </a:r>
            <a:r>
              <a:rPr lang="en-US" altLang="zh-TW" sz="2000" kern="50" dirty="0" smtClean="0">
                <a:latin typeface="Times New Roman"/>
                <a:ea typeface="MS Mincho"/>
                <a:cs typeface="Mangal"/>
              </a:rPr>
              <a:t> months prior.  </a:t>
            </a:r>
            <a:endParaRPr lang="zh-TW" altLang="en-US" sz="2000"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8913" name="Object 1"/>
          <p:cNvGraphicFramePr>
            <a:graphicFrameLocks noChangeAspect="1"/>
          </p:cNvGraphicFramePr>
          <p:nvPr/>
        </p:nvGraphicFramePr>
        <p:xfrm>
          <a:off x="2743200" y="2471615"/>
          <a:ext cx="2133600" cy="601785"/>
        </p:xfrm>
        <a:graphic>
          <a:graphicData uri="http://schemas.openxmlformats.org/presentationml/2006/ole">
            <mc:AlternateContent xmlns:mc="http://schemas.openxmlformats.org/markup-compatibility/2006">
              <mc:Choice xmlns:v="urn:schemas-microsoft-com:vml" Requires="v">
                <p:oleObj spid="_x0000_s38924" r:id="rId3" imgW="491441" imgH="419045" progId="">
                  <p:embed/>
                </p:oleObj>
              </mc:Choice>
              <mc:Fallback>
                <p:oleObj r:id="rId3" imgW="491441" imgH="419045"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471615"/>
                        <a:ext cx="2133600" cy="601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8915" name="Object 3"/>
          <p:cNvGraphicFramePr>
            <a:graphicFrameLocks noChangeAspect="1"/>
          </p:cNvGraphicFramePr>
          <p:nvPr/>
        </p:nvGraphicFramePr>
        <p:xfrm>
          <a:off x="2743200" y="3581400"/>
          <a:ext cx="2667000" cy="585931"/>
        </p:xfrm>
        <a:graphic>
          <a:graphicData uri="http://schemas.openxmlformats.org/presentationml/2006/ole">
            <mc:AlternateContent xmlns:mc="http://schemas.openxmlformats.org/markup-compatibility/2006">
              <mc:Choice xmlns:v="urn:schemas-microsoft-com:vml" Requires="v">
                <p:oleObj spid="_x0000_s38925" r:id="rId5" imgW="491432" imgH="279364" progId="">
                  <p:embed/>
                </p:oleObj>
              </mc:Choice>
              <mc:Fallback>
                <p:oleObj r:id="rId5" imgW="491432" imgH="279364"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581400"/>
                        <a:ext cx="2667000" cy="585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8917" name="Object 5"/>
          <p:cNvGraphicFramePr>
            <a:graphicFrameLocks noChangeAspect="1"/>
          </p:cNvGraphicFramePr>
          <p:nvPr/>
        </p:nvGraphicFramePr>
        <p:xfrm>
          <a:off x="1371600" y="4114800"/>
          <a:ext cx="451104" cy="490330"/>
        </p:xfrm>
        <a:graphic>
          <a:graphicData uri="http://schemas.openxmlformats.org/presentationml/2006/ole">
            <mc:AlternateContent xmlns:mc="http://schemas.openxmlformats.org/markup-compatibility/2006">
              <mc:Choice xmlns:v="urn:schemas-microsoft-com:vml" Requires="v">
                <p:oleObj spid="_x0000_s38926" r:id="rId7" imgW="215725" imgH="241115" progId="">
                  <p:embed/>
                </p:oleObj>
              </mc:Choice>
              <mc:Fallback>
                <p:oleObj r:id="rId7" imgW="215725" imgH="241115"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14800"/>
                        <a:ext cx="451104" cy="490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8919" name="Object 7"/>
          <p:cNvGraphicFramePr>
            <a:graphicFrameLocks noChangeAspect="1"/>
          </p:cNvGraphicFramePr>
          <p:nvPr/>
        </p:nvGraphicFramePr>
        <p:xfrm>
          <a:off x="3276600" y="5238750"/>
          <a:ext cx="1676400" cy="476250"/>
        </p:xfrm>
        <a:graphic>
          <a:graphicData uri="http://schemas.openxmlformats.org/presentationml/2006/ole">
            <mc:AlternateContent xmlns:mc="http://schemas.openxmlformats.org/markup-compatibility/2006">
              <mc:Choice xmlns:v="urn:schemas-microsoft-com:vml" Requires="v">
                <p:oleObj spid="_x0000_s38927" r:id="rId9" imgW="491400" imgH="241254" progId="">
                  <p:embed/>
                </p:oleObj>
              </mc:Choice>
              <mc:Fallback>
                <p:oleObj r:id="rId9" imgW="491400" imgH="241254" progId="">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5238750"/>
                        <a:ext cx="16764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sz="2800" dirty="0" smtClean="0">
                <a:solidFill>
                  <a:srgbClr val="002060">
                    <a:lumMod val="75000"/>
                  </a:srgbClr>
                </a:solidFill>
              </a:rPr>
              <a:t>25.4 LEADING ECONOMIC INDICATORS AND BARRA FACTOR RETURNS</a:t>
            </a:r>
            <a:endParaRPr lang="zh-TW" altLang="en-US" dirty="0"/>
          </a:p>
        </p:txBody>
      </p:sp>
      <p:sp>
        <p:nvSpPr>
          <p:cNvPr id="3" name="內容版面配置區 2"/>
          <p:cNvSpPr>
            <a:spLocks noGrp="1"/>
          </p:cNvSpPr>
          <p:nvPr>
            <p:ph idx="1"/>
          </p:nvPr>
        </p:nvSpPr>
        <p:spPr>
          <a:xfrm>
            <a:off x="457200" y="1295399"/>
            <a:ext cx="8229600" cy="4830765"/>
          </a:xfrm>
        </p:spPr>
        <p:txBody>
          <a:bodyPr>
            <a:normAutofit/>
          </a:bodyPr>
          <a:lstStyle/>
          <a:p>
            <a:r>
              <a:rPr lang="en-US" altLang="zh-TW" sz="1800" b="1" dirty="0" smtClean="0"/>
              <a:t>Table 25-6 </a:t>
            </a:r>
            <a:r>
              <a:rPr lang="en-US" altLang="zh-TW" sz="1800" dirty="0" smtClean="0"/>
              <a:t>Lagged Correlations between Monthly GEM2 Pure Factor Returns and Monthly Percentage Changes in the European LEI Levels</a:t>
            </a:r>
          </a:p>
          <a:p>
            <a:endParaRPr lang="en-US" altLang="zh-TW" sz="1800" b="1" dirty="0" smtClean="0"/>
          </a:p>
          <a:p>
            <a:endParaRPr lang="en-US" altLang="zh-TW" sz="1800" b="1" dirty="0" smtClean="0"/>
          </a:p>
          <a:p>
            <a:endParaRPr lang="en-US" altLang="zh-TW" sz="1800" b="1" dirty="0" smtClean="0"/>
          </a:p>
          <a:p>
            <a:endParaRPr lang="en-US" altLang="zh-TW" sz="1800" b="1" dirty="0" smtClean="0"/>
          </a:p>
          <a:p>
            <a:endParaRPr lang="en-US" altLang="zh-TW" sz="1800" b="1" dirty="0" smtClean="0"/>
          </a:p>
          <a:p>
            <a:endParaRPr lang="en-US" altLang="zh-TW" sz="1800" b="1" dirty="0" smtClean="0"/>
          </a:p>
          <a:p>
            <a:endParaRPr lang="en-US" altLang="zh-TW" sz="1800" b="1" dirty="0" smtClean="0"/>
          </a:p>
          <a:p>
            <a:pPr>
              <a:spcAft>
                <a:spcPts val="600"/>
              </a:spcAft>
            </a:pPr>
            <a:r>
              <a:rPr lang="en-US" altLang="zh-TW" sz="1800" kern="50" dirty="0" smtClean="0">
                <a:latin typeface="Times New Roman"/>
                <a:ea typeface="Arial Unicode MS"/>
                <a:cs typeface="Mangal"/>
              </a:rPr>
              <a:t>Analysis period: January 1997 to December 2009.</a:t>
            </a:r>
            <a:endParaRPr lang="zh-TW" altLang="zh-TW" sz="1800" kern="50" dirty="0" smtClean="0">
              <a:latin typeface="Times New Roman"/>
              <a:ea typeface="Arial Unicode MS"/>
              <a:cs typeface="Mangal"/>
            </a:endParaRPr>
          </a:p>
          <a:p>
            <a:endParaRPr lang="zh-TW" altLang="zh-TW" sz="1800" b="1" dirty="0"/>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2465" name="Object 1"/>
          <p:cNvGraphicFramePr>
            <a:graphicFrameLocks noChangeAspect="1"/>
          </p:cNvGraphicFramePr>
          <p:nvPr/>
        </p:nvGraphicFramePr>
        <p:xfrm>
          <a:off x="304800" y="2286000"/>
          <a:ext cx="8486633" cy="1981200"/>
        </p:xfrm>
        <a:graphic>
          <a:graphicData uri="http://schemas.openxmlformats.org/presentationml/2006/ole">
            <mc:AlternateContent xmlns:mc="http://schemas.openxmlformats.org/markup-compatibility/2006">
              <mc:Choice xmlns:v="urn:schemas-microsoft-com:vml" Requires="v">
                <p:oleObj spid="_x0000_s62467" name="工作表" r:id="rId4" imgW="5229343" imgH="1352535" progId="Excel.Sheet.12">
                  <p:embed/>
                </p:oleObj>
              </mc:Choice>
              <mc:Fallback>
                <p:oleObj name="工作表" r:id="rId4" imgW="5229343" imgH="1352535"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0"/>
                        <a:ext cx="8486633" cy="1981200"/>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sz="2800" dirty="0" smtClean="0">
                <a:solidFill>
                  <a:srgbClr val="002060">
                    <a:lumMod val="75000"/>
                  </a:srgbClr>
                </a:solidFill>
              </a:rPr>
              <a:t>25.4 LEADING ECONOMIC INDICATORS AND BARRA FACTOR RETURNS</a:t>
            </a:r>
            <a:endParaRPr lang="zh-TW" altLang="en-US" dirty="0"/>
          </a:p>
        </p:txBody>
      </p:sp>
      <p:sp>
        <p:nvSpPr>
          <p:cNvPr id="3" name="內容版面配置區 2"/>
          <p:cNvSpPr>
            <a:spLocks noGrp="1"/>
          </p:cNvSpPr>
          <p:nvPr>
            <p:ph idx="1"/>
          </p:nvPr>
        </p:nvSpPr>
        <p:spPr>
          <a:xfrm>
            <a:off x="457200" y="1295399"/>
            <a:ext cx="8229600" cy="4830765"/>
          </a:xfrm>
        </p:spPr>
        <p:txBody>
          <a:bodyPr>
            <a:normAutofit/>
          </a:bodyPr>
          <a:lstStyle/>
          <a:p>
            <a:pPr>
              <a:spcAft>
                <a:spcPts val="0"/>
              </a:spcAft>
              <a:tabLst>
                <a:tab pos="342900" algn="l"/>
              </a:tabLst>
            </a:pPr>
            <a:r>
              <a:rPr lang="en-US" altLang="zh-TW" sz="1800" b="1" kern="50" dirty="0" smtClean="0">
                <a:latin typeface="Times New Roman"/>
                <a:ea typeface="Arial Unicode MS"/>
                <a:cs typeface="Mangal"/>
              </a:rPr>
              <a:t>Figure 25-10 </a:t>
            </a:r>
            <a:r>
              <a:rPr lang="en-US" altLang="zh-TW" sz="1800" kern="50" dirty="0" smtClean="0">
                <a:latin typeface="Times New Roman"/>
                <a:ea typeface="Arial Unicode MS"/>
                <a:cs typeface="Mangal"/>
              </a:rPr>
              <a:t>Leading Economic Indicators  Index Level, and Cumulative Performance of Pure Momentum Factor and Momentum Timing Strategy.  The LEI Series has been Divided by 100 to be Placed on the Same Scale as the Other Lines</a:t>
            </a:r>
            <a:endParaRPr lang="zh-TW" altLang="zh-TW" sz="1800" kern="50" dirty="0">
              <a:latin typeface="Times New Roman"/>
              <a:ea typeface="Arial Unicode MS"/>
              <a:cs typeface="Mangal"/>
            </a:endParaRPr>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1441" name="Object 1"/>
          <p:cNvGraphicFramePr>
            <a:graphicFrameLocks noChangeAspect="1"/>
          </p:cNvGraphicFramePr>
          <p:nvPr/>
        </p:nvGraphicFramePr>
        <p:xfrm>
          <a:off x="1905000" y="2286000"/>
          <a:ext cx="4800600" cy="4027714"/>
        </p:xfrm>
        <a:graphic>
          <a:graphicData uri="http://schemas.openxmlformats.org/presentationml/2006/ole">
            <mc:AlternateContent xmlns:mc="http://schemas.openxmlformats.org/markup-compatibility/2006">
              <mc:Choice xmlns:v="urn:schemas-microsoft-com:vml" Requires="v">
                <p:oleObj spid="_x0000_s61443" r:id="rId3" imgW="5604120" imgH="4699080" progId="">
                  <p:embed/>
                </p:oleObj>
              </mc:Choice>
              <mc:Fallback>
                <p:oleObj r:id="rId3" imgW="5604120" imgH="4699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86000"/>
                        <a:ext cx="4800600" cy="4027714"/>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732163"/>
          </a:xfrm>
        </p:spPr>
        <p:txBody>
          <a:bodyPr/>
          <a:lstStyle/>
          <a:p>
            <a:r>
              <a:rPr lang="en-US" altLang="zh-TW" sz="2800" dirty="0" smtClean="0"/>
              <a:t>25.5 SUMMARY</a:t>
            </a:r>
            <a:endParaRPr lang="zh-TW" altLang="en-US" sz="2800" dirty="0"/>
          </a:p>
        </p:txBody>
      </p:sp>
      <p:sp>
        <p:nvSpPr>
          <p:cNvPr id="3" name="內容版面配置區 2"/>
          <p:cNvSpPr>
            <a:spLocks noGrp="1"/>
          </p:cNvSpPr>
          <p:nvPr>
            <p:ph idx="1"/>
          </p:nvPr>
        </p:nvSpPr>
        <p:spPr>
          <a:xfrm>
            <a:off x="457200" y="914400"/>
            <a:ext cx="8229600" cy="5257800"/>
          </a:xfrm>
        </p:spPr>
        <p:txBody>
          <a:bodyPr>
            <a:noAutofit/>
          </a:bodyPr>
          <a:lstStyle/>
          <a:p>
            <a:pPr algn="just">
              <a:spcBef>
                <a:spcPts val="0"/>
              </a:spcBef>
            </a:pPr>
            <a:r>
              <a:rPr lang="en-US" altLang="zh-TW" sz="2400" kern="50" dirty="0" smtClean="0">
                <a:latin typeface="Times New Roman"/>
                <a:ea typeface="Arial Unicode MS"/>
                <a:cs typeface="Mangal"/>
              </a:rPr>
              <a:t>The three long/short strategies for capturing equity risk </a:t>
            </a:r>
            <a:r>
              <a:rPr lang="en-US" altLang="zh-TW" sz="2400" kern="50" dirty="0" err="1" smtClean="0">
                <a:latin typeface="Times New Roman"/>
                <a:ea typeface="Arial Unicode MS"/>
                <a:cs typeface="Mangal"/>
              </a:rPr>
              <a:t>premia</a:t>
            </a:r>
            <a:r>
              <a:rPr lang="en-US" altLang="zh-TW" sz="2400" kern="50" dirty="0" smtClean="0">
                <a:latin typeface="Times New Roman"/>
                <a:ea typeface="Arial Unicode MS"/>
                <a:cs typeface="Mangal"/>
              </a:rPr>
              <a:t> were presented.  The simple approach goes long stocks with positive exposure, and shorts those with negative exposure.  Although this provides the desired exposure to the factor, it also leads to incidental exposures to other factors.  This may increase the volatility of the portfolio and potentially be detrimental to the performance.</a:t>
            </a:r>
            <a:endParaRPr lang="zh-TW" altLang="zh-TW" sz="2400" kern="50" dirty="0" smtClean="0">
              <a:latin typeface="Times New Roman"/>
              <a:ea typeface="Arial Unicode MS"/>
              <a:cs typeface="Mangal"/>
            </a:endParaRPr>
          </a:p>
          <a:p>
            <a:pPr algn="just">
              <a:spcBef>
                <a:spcPts val="0"/>
              </a:spcBef>
            </a:pPr>
            <a:r>
              <a:rPr lang="en-US" altLang="zh-TW" sz="2400" kern="50" dirty="0" smtClean="0">
                <a:latin typeface="Times New Roman"/>
                <a:ea typeface="Arial Unicode MS"/>
                <a:cs typeface="Mangal"/>
              </a:rPr>
              <a:t>	In the pure approach, the portfolio obtains an exposure of 1 to the desired factor, but has zero exposure to all other factors.  This has the benefit of precisely controlling portfolio exposures, but does not explicitly take risk into consideration.</a:t>
            </a:r>
            <a:endParaRPr lang="zh-TW" altLang="zh-TW" sz="2400" kern="50" dirty="0" smtClean="0">
              <a:latin typeface="Times New Roman"/>
              <a:ea typeface="Arial Unicode MS"/>
              <a:cs typeface="Mangal"/>
            </a:endParaRPr>
          </a:p>
          <a:p>
            <a:pPr algn="just">
              <a:spcBef>
                <a:spcPts val="0"/>
              </a:spcBef>
            </a:pPr>
            <a:r>
              <a:rPr lang="en-US" altLang="zh-TW" sz="2400" kern="50" dirty="0" smtClean="0">
                <a:latin typeface="Times New Roman"/>
                <a:ea typeface="Arial Unicode MS"/>
                <a:cs typeface="Mangal"/>
              </a:rPr>
              <a:t>	The optimized approach leads to portfolios with unit exposure to the desired factor, while achieving minimum risk.  This is accomplished through volatility-reducing hedges to other factors.</a:t>
            </a:r>
            <a:endParaRPr lang="zh-TW" altLang="en-US" sz="2400" dirty="0"/>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1036963"/>
          </a:xfrm>
        </p:spPr>
        <p:txBody>
          <a:bodyPr/>
          <a:lstStyle/>
          <a:p>
            <a:r>
              <a:rPr lang="en-US" altLang="zh-TW" sz="2800" dirty="0" smtClean="0"/>
              <a:t>25.5 SUMMARY</a:t>
            </a:r>
            <a:endParaRPr lang="zh-TW" altLang="en-US" sz="2800" dirty="0"/>
          </a:p>
        </p:txBody>
      </p:sp>
      <p:sp>
        <p:nvSpPr>
          <p:cNvPr id="3" name="內容版面配置區 2"/>
          <p:cNvSpPr>
            <a:spLocks noGrp="1"/>
          </p:cNvSpPr>
          <p:nvPr>
            <p:ph idx="1"/>
          </p:nvPr>
        </p:nvSpPr>
        <p:spPr>
          <a:xfrm>
            <a:off x="457200" y="1371600"/>
            <a:ext cx="8229600" cy="4800599"/>
          </a:xfrm>
        </p:spPr>
        <p:txBody>
          <a:bodyPr>
            <a:noAutofit/>
          </a:bodyPr>
          <a:lstStyle/>
          <a:p>
            <a:pPr lvl="0" algn="just">
              <a:spcBef>
                <a:spcPts val="0"/>
              </a:spcBef>
              <a:buClr>
                <a:srgbClr val="0C0C0C">
                  <a:lumMod val="20000"/>
                  <a:lumOff val="80000"/>
                </a:srgbClr>
              </a:buClr>
            </a:pPr>
            <a:r>
              <a:rPr lang="en-US" altLang="zh-TW" sz="2400" kern="50" dirty="0" smtClean="0">
                <a:solidFill>
                  <a:srgbClr val="002060">
                    <a:lumMod val="75000"/>
                  </a:srgbClr>
                </a:solidFill>
                <a:latin typeface="Times New Roman"/>
                <a:ea typeface="Arial Unicode MS"/>
                <a:cs typeface="Mangal"/>
              </a:rPr>
              <a:t>The performance of eight style factors and the World factor over a 13-year period were examined.  None of the simple strategies achieved a statistically significant </a:t>
            </a:r>
            <a:r>
              <a:rPr lang="en-US" altLang="zh-TW" sz="2400" i="1" kern="50" dirty="0" smtClean="0">
                <a:solidFill>
                  <a:srgbClr val="002060">
                    <a:lumMod val="75000"/>
                  </a:srgbClr>
                </a:solidFill>
                <a:latin typeface="Times New Roman"/>
                <a:ea typeface="Arial Unicode MS"/>
                <a:cs typeface="Mangal"/>
              </a:rPr>
              <a:t>IR</a:t>
            </a:r>
            <a:r>
              <a:rPr lang="en-US" altLang="zh-TW" sz="2400" kern="50" dirty="0" smtClean="0">
                <a:solidFill>
                  <a:srgbClr val="002060">
                    <a:lumMod val="75000"/>
                  </a:srgbClr>
                </a:solidFill>
                <a:latin typeface="Times New Roman"/>
                <a:ea typeface="Arial Unicode MS"/>
                <a:cs typeface="Mangal"/>
              </a:rPr>
              <a:t> over this period.  For the pure style factors, three were statistically significant, versus five for the optimized factors.  For Value, Size, and Momentum, the optimized strategies had far higher </a:t>
            </a:r>
            <a:r>
              <a:rPr lang="en-US" altLang="zh-TW" sz="2400" i="1" kern="50" dirty="0" smtClean="0">
                <a:solidFill>
                  <a:srgbClr val="002060">
                    <a:lumMod val="75000"/>
                  </a:srgbClr>
                </a:solidFill>
                <a:latin typeface="Times New Roman"/>
                <a:ea typeface="Arial Unicode MS"/>
                <a:cs typeface="Mangal"/>
              </a:rPr>
              <a:t>IR</a:t>
            </a:r>
            <a:r>
              <a:rPr lang="en-US" altLang="zh-TW" sz="2400" kern="50" dirty="0" smtClean="0">
                <a:solidFill>
                  <a:srgbClr val="002060">
                    <a:lumMod val="75000"/>
                  </a:srgbClr>
                </a:solidFill>
                <a:latin typeface="Times New Roman"/>
                <a:ea typeface="Arial Unicode MS"/>
                <a:cs typeface="Mangal"/>
              </a:rPr>
              <a:t>s than the pure counterparts. </a:t>
            </a:r>
          </a:p>
          <a:p>
            <a:pPr lvl="0" algn="just">
              <a:spcBef>
                <a:spcPts val="0"/>
              </a:spcBef>
              <a:buClr>
                <a:srgbClr val="0C0C0C">
                  <a:lumMod val="20000"/>
                  <a:lumOff val="80000"/>
                </a:srgbClr>
              </a:buClr>
            </a:pPr>
            <a:endParaRPr lang="zh-TW" altLang="zh-TW" sz="2400" kern="50" dirty="0" smtClean="0">
              <a:solidFill>
                <a:srgbClr val="002060">
                  <a:lumMod val="75000"/>
                </a:srgbClr>
              </a:solidFill>
              <a:latin typeface="Times New Roman"/>
              <a:ea typeface="Arial Unicode MS"/>
              <a:cs typeface="Mangal"/>
            </a:endParaRPr>
          </a:p>
          <a:p>
            <a:pPr lvl="0" algn="just">
              <a:spcBef>
                <a:spcPts val="0"/>
              </a:spcBef>
              <a:buClr>
                <a:srgbClr val="0C0C0C">
                  <a:lumMod val="20000"/>
                  <a:lumOff val="80000"/>
                </a:srgbClr>
              </a:buClr>
            </a:pPr>
            <a:r>
              <a:rPr lang="en-US" altLang="zh-TW" sz="2400" kern="50" dirty="0" smtClean="0">
                <a:solidFill>
                  <a:srgbClr val="002060">
                    <a:lumMod val="75000"/>
                  </a:srgbClr>
                </a:solidFill>
                <a:latin typeface="Times New Roman"/>
                <a:ea typeface="Arial Unicode MS"/>
                <a:cs typeface="Mangal"/>
              </a:rPr>
              <a:t>	Finally, an illustrative example of a Momentum “factor timing” strategy that uses lagged LEI values as the input signal was considered.  It was found that, on a risk-adjusted basis, the factor timing strategy outperformed the pure Momentum factor over the sample period. </a:t>
            </a:r>
            <a:endParaRPr lang="zh-TW" altLang="en-US" sz="2400" dirty="0">
              <a:solidFill>
                <a:srgbClr val="002060">
                  <a:lumMod val="75000"/>
                </a:srgbClr>
              </a:solidFill>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457200" y="1341436"/>
            <a:ext cx="8229600" cy="5059364"/>
          </a:xfrm>
        </p:spPr>
        <p:txBody>
          <a:bodyPr>
            <a:normAutofit fontScale="77500" lnSpcReduction="20000"/>
          </a:bodyPr>
          <a:lstStyle/>
          <a:p>
            <a:pPr algn="just">
              <a:spcAft>
                <a:spcPts val="600"/>
              </a:spcAft>
            </a:pPr>
            <a:r>
              <a:rPr lang="en-US" altLang="zh-TW" kern="50" dirty="0" smtClean="0">
                <a:latin typeface="Times New Roman"/>
                <a:ea typeface="MS Mincho"/>
                <a:cs typeface="Mangal"/>
              </a:rPr>
              <a:t>The equity factor set in GEM2 includes a World factor (</a:t>
            </a:r>
            <a:r>
              <a:rPr lang="en-US" altLang="zh-TW" i="1" kern="50" dirty="0" smtClean="0">
                <a:latin typeface="Times New Roman"/>
                <a:ea typeface="MS Mincho"/>
                <a:cs typeface="Mangal"/>
              </a:rPr>
              <a:t>w</a:t>
            </a:r>
            <a:r>
              <a:rPr lang="en-US" altLang="zh-TW" kern="50" dirty="0" smtClean="0">
                <a:latin typeface="Times New Roman"/>
                <a:ea typeface="MS Mincho"/>
                <a:cs typeface="Mangal"/>
              </a:rPr>
              <a:t>) , countries (</a:t>
            </a:r>
            <a:r>
              <a:rPr lang="en-US" altLang="zh-TW" i="1" kern="50" dirty="0" smtClean="0">
                <a:latin typeface="Times New Roman"/>
                <a:ea typeface="MS Mincho"/>
                <a:cs typeface="Mangal"/>
              </a:rPr>
              <a:t>c</a:t>
            </a:r>
            <a:r>
              <a:rPr lang="en-US" altLang="zh-TW" kern="50" dirty="0" smtClean="0">
                <a:latin typeface="Times New Roman"/>
                <a:ea typeface="MS Mincho"/>
                <a:cs typeface="Mangal"/>
              </a:rPr>
              <a:t>) , industries (</a:t>
            </a:r>
            <a:r>
              <a:rPr lang="en-US" altLang="zh-TW" i="1" kern="50" dirty="0" err="1" smtClean="0">
                <a:latin typeface="Times New Roman"/>
                <a:ea typeface="MS Mincho"/>
                <a:cs typeface="Mangal"/>
              </a:rPr>
              <a:t>i</a:t>
            </a:r>
            <a:r>
              <a:rPr lang="en-US" altLang="zh-TW" kern="50" dirty="0" smtClean="0">
                <a:latin typeface="Times New Roman"/>
                <a:ea typeface="MS Mincho"/>
                <a:cs typeface="Mangal"/>
              </a:rPr>
              <a:t>) , and styles (</a:t>
            </a:r>
            <a:r>
              <a:rPr lang="en-US" altLang="zh-TW" i="1" kern="50" dirty="0" smtClean="0">
                <a:latin typeface="Times New Roman"/>
                <a:ea typeface="MS Mincho"/>
                <a:cs typeface="Mangal"/>
              </a:rPr>
              <a:t>s</a:t>
            </a:r>
            <a:r>
              <a:rPr lang="en-US" altLang="zh-TW" kern="50" dirty="0" smtClean="0">
                <a:latin typeface="Times New Roman"/>
                <a:ea typeface="MS Mincho"/>
                <a:cs typeface="Mangal"/>
              </a:rPr>
              <a:t>).  Every stock is assigned an exposure of 1 to the World factor. Hence, the local excess returns (i.e., currency hedged) </a:t>
            </a:r>
            <a:r>
              <a:rPr lang="en-US" altLang="zh-TW" kern="50" dirty="0" smtClean="0">
                <a:latin typeface="Times New Roman"/>
                <a:ea typeface="Arial Unicode MS"/>
                <a:cs typeface="Mangal"/>
              </a:rPr>
              <a:t> </a:t>
            </a:r>
            <a:r>
              <a:rPr lang="en-US" altLang="zh-TW" kern="50" dirty="0" smtClean="0">
                <a:latin typeface="Times New Roman"/>
                <a:ea typeface="MS Mincho"/>
                <a:cs typeface="Mangal"/>
              </a:rPr>
              <a:t>can be written as</a:t>
            </a:r>
            <a:endParaRPr lang="zh-TW" altLang="zh-TW" kern="50" dirty="0" smtClean="0">
              <a:latin typeface="Times New Roman"/>
              <a:ea typeface="Arial Unicode MS"/>
              <a:cs typeface="Mangal"/>
            </a:endParaRPr>
          </a:p>
          <a:p>
            <a:pPr algn="just">
              <a:spcAft>
                <a:spcPts val="600"/>
              </a:spcAft>
            </a:pPr>
            <a:endParaRPr lang="en-US" altLang="zh-TW" kern="50" dirty="0" smtClean="0">
              <a:latin typeface="Times New Roman"/>
              <a:ea typeface="Arial Unicode MS"/>
              <a:cs typeface="Mangal"/>
            </a:endParaRPr>
          </a:p>
          <a:p>
            <a:pPr algn="r">
              <a:spcAft>
                <a:spcPts val="600"/>
              </a:spcAft>
            </a:pPr>
            <a:r>
              <a:rPr lang="en-US" altLang="zh-TW" dirty="0" smtClean="0"/>
              <a:t>(25.1)</a:t>
            </a:r>
            <a:endParaRPr lang="en-US" altLang="zh-TW" kern="50" dirty="0" smtClean="0">
              <a:latin typeface="Times New Roman"/>
              <a:ea typeface="Arial Unicode MS"/>
              <a:cs typeface="Mangal"/>
            </a:endParaRPr>
          </a:p>
          <a:p>
            <a:pPr algn="just">
              <a:spcAft>
                <a:spcPts val="600"/>
              </a:spcAft>
            </a:pPr>
            <a:endParaRPr lang="en-US" altLang="zh-TW" kern="50" dirty="0" smtClean="0">
              <a:latin typeface="Times New Roman"/>
              <a:ea typeface="Arial Unicode MS"/>
              <a:cs typeface="Mangal"/>
            </a:endParaRPr>
          </a:p>
          <a:p>
            <a:pPr algn="just">
              <a:spcAft>
                <a:spcPts val="600"/>
              </a:spcAft>
            </a:pPr>
            <a:r>
              <a:rPr lang="en-US" altLang="zh-TW" kern="50" dirty="0" smtClean="0">
                <a:latin typeface="Times New Roman"/>
                <a:ea typeface="Arial Unicode MS"/>
                <a:cs typeface="Mangal"/>
              </a:rPr>
              <a:t>where </a:t>
            </a:r>
            <a:r>
              <a:rPr lang="en-US" altLang="zh-TW" i="1" kern="50" dirty="0" err="1" smtClean="0">
                <a:latin typeface="Times New Roman"/>
                <a:ea typeface="Arial Unicode MS"/>
                <a:cs typeface="Mangal"/>
              </a:rPr>
              <a:t>X</a:t>
            </a:r>
            <a:r>
              <a:rPr lang="en-US" altLang="zh-TW" i="1" kern="50" baseline="-25000" dirty="0" err="1" smtClean="0">
                <a:latin typeface="Times New Roman"/>
                <a:ea typeface="Arial Unicode MS"/>
                <a:cs typeface="Mangal"/>
              </a:rPr>
              <a:t>nk</a:t>
            </a:r>
            <a:r>
              <a:rPr lang="en-US" altLang="zh-TW" kern="50" dirty="0" smtClean="0">
                <a:latin typeface="Times New Roman"/>
                <a:ea typeface="Arial Unicode MS"/>
                <a:cs typeface="Mangal"/>
              </a:rPr>
              <a:t> is the exposure of stock </a:t>
            </a:r>
            <a:r>
              <a:rPr lang="en-US" altLang="zh-TW" i="1" kern="50" dirty="0" smtClean="0">
                <a:latin typeface="Times New Roman"/>
                <a:ea typeface="Arial Unicode MS"/>
                <a:cs typeface="Mangal"/>
              </a:rPr>
              <a:t>n</a:t>
            </a:r>
            <a:r>
              <a:rPr lang="en-US" altLang="zh-TW" kern="50" dirty="0" smtClean="0">
                <a:latin typeface="Times New Roman"/>
                <a:ea typeface="Arial Unicode MS"/>
                <a:cs typeface="Mangal"/>
              </a:rPr>
              <a:t> to factor </a:t>
            </a:r>
            <a:r>
              <a:rPr lang="en-US" altLang="zh-TW" i="1" kern="50" dirty="0" smtClean="0">
                <a:latin typeface="Times New Roman"/>
                <a:ea typeface="Arial Unicode MS"/>
                <a:cs typeface="Mangal"/>
              </a:rPr>
              <a:t>k</a:t>
            </a:r>
            <a:r>
              <a:rPr lang="en-US" altLang="zh-TW" kern="50" dirty="0" smtClean="0">
                <a:latin typeface="Times New Roman"/>
                <a:ea typeface="Arial Unicode MS"/>
                <a:cs typeface="Mangal"/>
              </a:rPr>
              <a:t>, </a:t>
            </a:r>
            <a:r>
              <a:rPr lang="en-US" altLang="zh-TW" i="1" kern="50" dirty="0" err="1" smtClean="0">
                <a:latin typeface="Times New Roman"/>
                <a:ea typeface="Arial Unicode MS"/>
                <a:cs typeface="Mangal"/>
              </a:rPr>
              <a:t>f</a:t>
            </a:r>
            <a:r>
              <a:rPr lang="en-US" altLang="zh-TW" i="1" kern="50" baseline="-25000" dirty="0" err="1" smtClean="0">
                <a:latin typeface="Times New Roman"/>
                <a:ea typeface="Arial Unicode MS"/>
                <a:cs typeface="Mangal"/>
              </a:rPr>
              <a:t>k</a:t>
            </a:r>
            <a:r>
              <a:rPr lang="en-US" altLang="zh-TW" kern="50" dirty="0" smtClean="0">
                <a:latin typeface="Times New Roman"/>
                <a:ea typeface="Arial Unicode MS"/>
                <a:cs typeface="Mangal"/>
              </a:rPr>
              <a:t> is the return of the factor, and </a:t>
            </a:r>
            <a:r>
              <a:rPr lang="en-US" altLang="zh-TW" i="1" kern="50" dirty="0" smtClean="0">
                <a:latin typeface="Times New Roman"/>
                <a:ea typeface="Arial Unicode MS"/>
                <a:cs typeface="Mangal"/>
              </a:rPr>
              <a:t>U</a:t>
            </a:r>
            <a:r>
              <a:rPr lang="en-US" altLang="zh-TW" i="1" kern="50" baseline="-25000" dirty="0" smtClean="0">
                <a:latin typeface="Times New Roman"/>
                <a:ea typeface="Arial Unicode MS"/>
                <a:cs typeface="Mangal"/>
              </a:rPr>
              <a:t>n</a:t>
            </a:r>
            <a:r>
              <a:rPr lang="en-US" altLang="zh-TW" kern="50" dirty="0" smtClean="0">
                <a:latin typeface="Times New Roman"/>
                <a:ea typeface="Arial Unicode MS"/>
                <a:cs typeface="Mangal"/>
              </a:rPr>
              <a:t> is the specific return of the stock.  Mathematically, the World factor represents the intercept term in the cross-sectional regression.  Economically, it describes the aggregate up-and-down movement of the global equity market.  Typically, the World factor is the dominant source of risk for a diversified long-only portfolio.  </a:t>
            </a:r>
            <a:endParaRPr lang="zh-TW" altLang="zh-TW" kern="50" dirty="0" smtClean="0">
              <a:latin typeface="Times New Roman"/>
              <a:ea typeface="Arial Unicode MS"/>
              <a:cs typeface="Mangal"/>
            </a:endParaRPr>
          </a:p>
          <a:p>
            <a:endParaRPr lang="zh-TW" altLang="en-US" dirty="0"/>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4577" name="Object 1"/>
          <p:cNvGraphicFramePr>
            <a:graphicFrameLocks noChangeAspect="1"/>
          </p:cNvGraphicFramePr>
          <p:nvPr/>
        </p:nvGraphicFramePr>
        <p:xfrm>
          <a:off x="1066800" y="2971800"/>
          <a:ext cx="6032500" cy="762000"/>
        </p:xfrm>
        <a:graphic>
          <a:graphicData uri="http://schemas.openxmlformats.org/presentationml/2006/ole">
            <mc:AlternateContent xmlns:mc="http://schemas.openxmlformats.org/markup-compatibility/2006">
              <mc:Choice xmlns:v="urn:schemas-microsoft-com:vml" Requires="v">
                <p:oleObj spid="_x0000_s24579" name="方程式" r:id="rId3" imgW="491449" imgH="342861" progId="Equation.3">
                  <p:embed/>
                </p:oleObj>
              </mc:Choice>
              <mc:Fallback>
                <p:oleObj name="方程式" r:id="rId3" imgW="491449" imgH="342861"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71800"/>
                        <a:ext cx="60325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8600" y="457200"/>
            <a:ext cx="4343400" cy="1828800"/>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304800" y="2743200"/>
            <a:ext cx="4724400" cy="2057400"/>
          </a:xfrm>
        </p:spPr>
        <p:txBody>
          <a:bodyPr>
            <a:normAutofit fontScale="92500" lnSpcReduction="20000"/>
          </a:bodyPr>
          <a:lstStyle/>
          <a:p>
            <a:r>
              <a:rPr lang="en-US" altLang="zh-TW" sz="2000" b="1" dirty="0" smtClean="0"/>
              <a:t>Table 25-1 </a:t>
            </a:r>
            <a:r>
              <a:rPr lang="en-US" altLang="zh-TW" sz="2000" dirty="0" smtClean="0"/>
              <a:t>GEM2 Country Factors</a:t>
            </a:r>
          </a:p>
          <a:p>
            <a:endParaRPr lang="en-US" altLang="zh-TW" sz="2000" b="1" dirty="0" smtClean="0"/>
          </a:p>
          <a:p>
            <a:endParaRPr lang="en-US" altLang="zh-TW" sz="2000" b="1" dirty="0" smtClean="0"/>
          </a:p>
          <a:p>
            <a:pPr>
              <a:spcAft>
                <a:spcPts val="600"/>
              </a:spcAft>
              <a:tabLst>
                <a:tab pos="342900" algn="l"/>
              </a:tabLst>
            </a:pPr>
            <a:r>
              <a:rPr lang="en-US" altLang="zh-TW" sz="2000" kern="50" dirty="0" smtClean="0">
                <a:latin typeface="Times New Roman"/>
                <a:ea typeface="Arial Unicode MS"/>
                <a:cs typeface="Mangal"/>
              </a:rPr>
              <a:t>Average weights (based on total capitalization) are from January 1997 to January 2008.  Market capitalizations are reported in trillions of US dollars.</a:t>
            </a:r>
            <a:endParaRPr lang="zh-TW" altLang="zh-TW" sz="2000" kern="50" dirty="0" smtClean="0">
              <a:latin typeface="Times New Roman"/>
              <a:ea typeface="Arial Unicode MS"/>
              <a:cs typeface="Mangal"/>
            </a:endParaRPr>
          </a:p>
          <a:p>
            <a:endParaRPr lang="en-US" altLang="zh-TW" sz="2000" b="1" dirty="0" smtClean="0"/>
          </a:p>
        </p:txBody>
      </p:sp>
      <p:sp>
        <p:nvSpPr>
          <p:cNvPr id="675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7585" name="Object 1"/>
          <p:cNvGraphicFramePr>
            <a:graphicFrameLocks noChangeAspect="1"/>
          </p:cNvGraphicFramePr>
          <p:nvPr/>
        </p:nvGraphicFramePr>
        <p:xfrm>
          <a:off x="5486400" y="228600"/>
          <a:ext cx="3429000" cy="6393051"/>
        </p:xfrm>
        <a:graphic>
          <a:graphicData uri="http://schemas.openxmlformats.org/presentationml/2006/ole">
            <mc:AlternateContent xmlns:mc="http://schemas.openxmlformats.org/markup-compatibility/2006">
              <mc:Choice xmlns:v="urn:schemas-microsoft-com:vml" Requires="v">
                <p:oleObj spid="_x0000_s68612" name="工作表" r:id="rId4" imgW="4714960" imgH="9753510" progId="Excel.Sheet.12">
                  <p:embed/>
                </p:oleObj>
              </mc:Choice>
              <mc:Fallback>
                <p:oleObj name="工作表" r:id="rId4" imgW="4714960" imgH="975351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28600"/>
                        <a:ext cx="3429000" cy="6393051"/>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2400" y="533400"/>
            <a:ext cx="4267200" cy="2286000"/>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152400" y="3200400"/>
            <a:ext cx="3429000" cy="3048000"/>
          </a:xfrm>
        </p:spPr>
        <p:txBody>
          <a:bodyPr>
            <a:normAutofit fontScale="92500"/>
          </a:bodyPr>
          <a:lstStyle/>
          <a:p>
            <a:pPr>
              <a:buNone/>
            </a:pPr>
            <a:r>
              <a:rPr lang="en-US" altLang="zh-TW" sz="1800" b="1" dirty="0" smtClean="0"/>
              <a:t>Table 25-2 </a:t>
            </a:r>
            <a:r>
              <a:rPr lang="en-US" altLang="zh-TW" sz="1800" dirty="0" smtClean="0"/>
              <a:t>GEM2 Industry Factors</a:t>
            </a:r>
          </a:p>
          <a:p>
            <a:pPr>
              <a:buNone/>
            </a:pPr>
            <a:endParaRPr lang="en-US" altLang="zh-TW" sz="1800" b="1" dirty="0" smtClean="0"/>
          </a:p>
          <a:p>
            <a:pPr>
              <a:buNone/>
            </a:pPr>
            <a:endParaRPr lang="en-US" altLang="zh-TW" sz="1800" b="1" dirty="0" smtClean="0"/>
          </a:p>
          <a:p>
            <a:pPr>
              <a:buNone/>
            </a:pPr>
            <a:endParaRPr lang="en-US" altLang="zh-TW" sz="1800" b="1" dirty="0" smtClean="0"/>
          </a:p>
          <a:p>
            <a:pPr>
              <a:spcAft>
                <a:spcPts val="600"/>
              </a:spcAft>
            </a:pPr>
            <a:r>
              <a:rPr lang="en-US" altLang="zh-TW" sz="1800" kern="50" dirty="0" smtClean="0">
                <a:latin typeface="Times New Roman"/>
                <a:ea typeface="Arial Unicode MS"/>
                <a:cs typeface="Mangal"/>
              </a:rPr>
              <a:t>Weights are computed within the GEM2 estimation universe using total market capitalization.  Average weights are computed from January 1997 to January 2008. </a:t>
            </a:r>
            <a:endParaRPr lang="zh-TW" altLang="zh-TW" sz="1800" kern="50" dirty="0" smtClean="0">
              <a:latin typeface="Times New Roman"/>
              <a:ea typeface="Arial Unicode MS"/>
              <a:cs typeface="Mangal"/>
            </a:endParaRPr>
          </a:p>
          <a:p>
            <a:pPr>
              <a:buNone/>
            </a:pPr>
            <a:endParaRPr lang="zh-TW" altLang="zh-TW" sz="1800" b="1"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6561" name="Object 1"/>
          <p:cNvGraphicFramePr>
            <a:graphicFrameLocks noChangeAspect="1"/>
          </p:cNvGraphicFramePr>
          <p:nvPr/>
        </p:nvGraphicFramePr>
        <p:xfrm>
          <a:off x="3789901" y="304800"/>
          <a:ext cx="5125499" cy="6248400"/>
        </p:xfrm>
        <a:graphic>
          <a:graphicData uri="http://schemas.openxmlformats.org/presentationml/2006/ole">
            <mc:AlternateContent xmlns:mc="http://schemas.openxmlformats.org/markup-compatibility/2006">
              <mc:Choice xmlns:v="urn:schemas-microsoft-com:vml" Requires="v">
                <p:oleObj spid="_x0000_s66563" name="Worksheet" r:id="rId4" imgW="5460456" imgH="6659866" progId="Excel.Sheet.8">
                  <p:embed/>
                </p:oleObj>
              </mc:Choice>
              <mc:Fallback>
                <p:oleObj name="Worksheet" r:id="rId4" imgW="5460456" imgH="6659866" progId="Excel.Sheet.8">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901" y="304800"/>
                        <a:ext cx="5125499" cy="6248400"/>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8083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457200" y="1417636"/>
            <a:ext cx="8229600" cy="5059364"/>
          </a:xfrm>
        </p:spPr>
        <p:txBody>
          <a:bodyPr>
            <a:noAutofit/>
          </a:bodyPr>
          <a:lstStyle/>
          <a:p>
            <a:pPr algn="just">
              <a:spcAft>
                <a:spcPts val="600"/>
              </a:spcAft>
            </a:pPr>
            <a:r>
              <a:rPr lang="en-US" altLang="zh-TW" sz="2000" kern="50" dirty="0" smtClean="0">
                <a:latin typeface="Times New Roman"/>
                <a:ea typeface="Arial Unicode MS"/>
                <a:cs typeface="Mangal"/>
              </a:rPr>
              <a:t>Unlike country and industry factors, which are assigned exposures of either 0 or 1, style factor exposures are continuously distributed.  To facilitate comparison across style factors, they are standardized to have a mean of 0 and a standard deviation of 1.  Each descriptor is also standardized similarly.  That is, if   </a:t>
            </a:r>
            <a:r>
              <a:rPr lang="en-US" altLang="zh-TW" sz="2000" kern="50" dirty="0" smtClean="0">
                <a:latin typeface="Times New Roman"/>
                <a:ea typeface="MS Mincho"/>
                <a:cs typeface="Mangal"/>
              </a:rPr>
              <a:t>is the raw value of stock </a:t>
            </a:r>
            <a:r>
              <a:rPr lang="en-US" altLang="zh-TW" sz="2000" i="1" kern="50" dirty="0" smtClean="0">
                <a:latin typeface="Times New Roman"/>
                <a:ea typeface="MS Mincho"/>
                <a:cs typeface="Mangal"/>
              </a:rPr>
              <a:t>n</a:t>
            </a:r>
            <a:r>
              <a:rPr lang="en-US" altLang="zh-TW" sz="2000" kern="50" dirty="0" smtClean="0">
                <a:latin typeface="Times New Roman"/>
                <a:ea typeface="MS Mincho"/>
                <a:cs typeface="Mangal"/>
              </a:rPr>
              <a:t> for descriptor </a:t>
            </a:r>
            <a:r>
              <a:rPr lang="en-US" altLang="zh-TW" sz="2000" i="1" kern="50" dirty="0" smtClean="0">
                <a:latin typeface="Times New Roman"/>
                <a:ea typeface="MS Mincho"/>
                <a:cs typeface="Mangal"/>
              </a:rPr>
              <a:t>l</a:t>
            </a:r>
            <a:r>
              <a:rPr lang="en-US" altLang="zh-TW" sz="2000" kern="50" dirty="0" smtClean="0">
                <a:latin typeface="Times New Roman"/>
                <a:ea typeface="MS Mincho"/>
                <a:cs typeface="Mangal"/>
              </a:rPr>
              <a:t>, </a:t>
            </a:r>
            <a:br>
              <a:rPr lang="en-US" altLang="zh-TW" sz="2000" kern="50" dirty="0" smtClean="0">
                <a:latin typeface="Times New Roman"/>
                <a:ea typeface="MS Mincho"/>
                <a:cs typeface="Mangal"/>
              </a:rPr>
            </a:br>
            <a:r>
              <a:rPr lang="en-US" altLang="zh-TW" sz="2000" kern="50" dirty="0" smtClean="0">
                <a:latin typeface="Times New Roman"/>
                <a:ea typeface="MS Mincho"/>
                <a:cs typeface="Mangal"/>
              </a:rPr>
              <a:t>then the </a:t>
            </a:r>
            <a:r>
              <a:rPr lang="en-US" altLang="zh-TW" sz="2000" kern="50" dirty="0" smtClean="0">
                <a:latin typeface="Times New Roman"/>
                <a:ea typeface="Arial Unicode MS"/>
                <a:cs typeface="Mangal"/>
              </a:rPr>
              <a:t>standardized descriptor value is given by</a:t>
            </a:r>
            <a:r>
              <a:rPr lang="en-US" altLang="zh-TW" sz="2000" kern="50" dirty="0" smtClean="0">
                <a:latin typeface="Times New Roman"/>
                <a:ea typeface="MS Mincho"/>
                <a:cs typeface="Mangal"/>
              </a:rPr>
              <a:t> </a:t>
            </a:r>
          </a:p>
          <a:p>
            <a:pPr algn="r">
              <a:spcAft>
                <a:spcPts val="0"/>
              </a:spcAft>
            </a:pPr>
            <a:r>
              <a:rPr lang="en-US" altLang="zh-TW" sz="2000" kern="50" dirty="0" smtClean="0">
                <a:latin typeface="Times New Roman"/>
                <a:ea typeface="MS Mincho"/>
                <a:cs typeface="Mangal"/>
              </a:rPr>
              <a:t> (25.2)</a:t>
            </a:r>
          </a:p>
          <a:p>
            <a:pPr algn="r">
              <a:spcAft>
                <a:spcPts val="0"/>
              </a:spcAft>
            </a:pPr>
            <a:endParaRPr lang="en-US" altLang="zh-TW" sz="2000" kern="50" dirty="0" smtClean="0">
              <a:latin typeface="Times New Roman"/>
              <a:ea typeface="Arial Unicode MS"/>
              <a:cs typeface="Mangal"/>
            </a:endParaRPr>
          </a:p>
          <a:p>
            <a:pPr algn="just">
              <a:spcAft>
                <a:spcPts val="600"/>
              </a:spcAft>
            </a:pPr>
            <a:r>
              <a:rPr lang="en-US" altLang="zh-TW" sz="2000" kern="50" dirty="0" smtClean="0">
                <a:latin typeface="Times New Roman"/>
                <a:ea typeface="Arial Unicode MS"/>
                <a:cs typeface="Mangal"/>
              </a:rPr>
              <a:t>where </a:t>
            </a:r>
            <a:r>
              <a:rPr lang="el-GR" altLang="zh-TW" sz="2000" kern="50" dirty="0" smtClean="0">
                <a:latin typeface="Times New Roman"/>
                <a:ea typeface="Arial Unicode MS"/>
                <a:cs typeface="Mangal"/>
              </a:rPr>
              <a:t>μ</a:t>
            </a:r>
            <a:r>
              <a:rPr lang="en-US" altLang="zh-TW" sz="2000" i="1" kern="50" baseline="-25000" dirty="0" smtClean="0">
                <a:latin typeface="Times New Roman"/>
                <a:ea typeface="Arial Unicode MS"/>
                <a:cs typeface="Mangal"/>
              </a:rPr>
              <a:t>l</a:t>
            </a:r>
            <a:r>
              <a:rPr lang="en-US" altLang="zh-TW" sz="2000" kern="50" dirty="0" smtClean="0">
                <a:latin typeface="Times New Roman"/>
                <a:ea typeface="MS Mincho"/>
                <a:cs typeface="Mangal"/>
              </a:rPr>
              <a:t> is the cap-weighted mean of the descriptor (within the estimation universe), and </a:t>
            </a:r>
            <a:r>
              <a:rPr lang="el-GR" altLang="zh-TW" sz="2000" kern="50" dirty="0" smtClean="0">
                <a:latin typeface="Times New Roman"/>
                <a:ea typeface="MS Mincho"/>
                <a:cs typeface="Mangal"/>
              </a:rPr>
              <a:t>σ</a:t>
            </a:r>
            <a:r>
              <a:rPr lang="en-US" altLang="zh-TW" sz="2000" i="1" kern="50" baseline="-25000" dirty="0" smtClean="0">
                <a:latin typeface="Times New Roman"/>
                <a:ea typeface="Arial Unicode MS"/>
                <a:cs typeface="Mangal"/>
              </a:rPr>
              <a:t>l</a:t>
            </a:r>
            <a:r>
              <a:rPr lang="en-US" altLang="zh-TW" sz="2000" kern="50" dirty="0" smtClean="0">
                <a:latin typeface="Times New Roman"/>
                <a:ea typeface="MS Mincho"/>
                <a:cs typeface="Mangal"/>
              </a:rPr>
              <a:t> is the equal-weighted standard deviation.  the convention of standardizing using the cap-weighted mean so that a well-diversified cap-weighted global portfolio, such as MSCI ACWI IMI, has approximately zero exposure to all style factors is adopted.  For the standard deviation, however,  the equal-weighted mean to prevent large-cap stocks from having an undue influence on the overall scale of the exposures is used.  </a:t>
            </a:r>
            <a:endParaRPr lang="zh-TW" altLang="zh-TW" sz="2000" kern="50" dirty="0" smtClean="0">
              <a:latin typeface="Times New Roman"/>
              <a:ea typeface="Arial Unicode MS"/>
              <a:cs typeface="Mangal"/>
            </a:endParaRPr>
          </a:p>
          <a:p>
            <a:endParaRPr lang="zh-TW" altLang="en-US" sz="2000"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3553" name="Object 1"/>
          <p:cNvGraphicFramePr>
            <a:graphicFrameLocks noChangeAspect="1"/>
          </p:cNvGraphicFramePr>
          <p:nvPr/>
        </p:nvGraphicFramePr>
        <p:xfrm>
          <a:off x="2157984" y="2666999"/>
          <a:ext cx="509016" cy="385619"/>
        </p:xfrm>
        <a:graphic>
          <a:graphicData uri="http://schemas.openxmlformats.org/presentationml/2006/ole">
            <mc:AlternateContent xmlns:mc="http://schemas.openxmlformats.org/markup-compatibility/2006">
              <mc:Choice xmlns:v="urn:schemas-microsoft-com:vml" Requires="v">
                <p:oleObj spid="_x0000_s23558" name="方程式" r:id="rId3" imgW="317250" imgH="241111" progId="Equation.3">
                  <p:embed/>
                </p:oleObj>
              </mc:Choice>
              <mc:Fallback>
                <p:oleObj name="方程式" r:id="rId3" imgW="317250" imgH="241111"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984" y="2666999"/>
                        <a:ext cx="509016" cy="385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3555" name="Object 3"/>
          <p:cNvGraphicFramePr>
            <a:graphicFrameLocks noChangeAspect="1"/>
          </p:cNvGraphicFramePr>
          <p:nvPr/>
        </p:nvGraphicFramePr>
        <p:xfrm>
          <a:off x="3505201" y="3429000"/>
          <a:ext cx="1447800" cy="688063"/>
        </p:xfrm>
        <a:graphic>
          <a:graphicData uri="http://schemas.openxmlformats.org/presentationml/2006/ole">
            <mc:AlternateContent xmlns:mc="http://schemas.openxmlformats.org/markup-compatibility/2006">
              <mc:Choice xmlns:v="urn:schemas-microsoft-com:vml" Requires="v">
                <p:oleObj spid="_x0000_s23559" name="方程式" r:id="rId5" imgW="491489" imgH="457185" progId="Equation.3">
                  <p:embed/>
                </p:oleObj>
              </mc:Choice>
              <mc:Fallback>
                <p:oleObj name="方程式" r:id="rId5" imgW="491489" imgH="457185"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1" y="3429000"/>
                        <a:ext cx="1447800" cy="68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8229600" cy="7321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457200" y="1219201"/>
            <a:ext cx="8229600" cy="5257799"/>
          </a:xfrm>
        </p:spPr>
        <p:txBody>
          <a:bodyPr>
            <a:noAutofit/>
          </a:bodyPr>
          <a:lstStyle/>
          <a:p>
            <a:pPr algn="just">
              <a:spcAft>
                <a:spcPts val="600"/>
              </a:spcAft>
            </a:pPr>
            <a:r>
              <a:rPr lang="en-US" altLang="zh-TW" sz="2000" kern="50" dirty="0" smtClean="0">
                <a:latin typeface="Times New Roman"/>
                <a:ea typeface="MS Mincho"/>
                <a:cs typeface="Mangal"/>
              </a:rPr>
              <a:t>Formally, descriptors are combined into style factors as follows:</a:t>
            </a:r>
            <a:endParaRPr lang="zh-TW" altLang="zh-TW" sz="2000" kern="50" dirty="0" smtClean="0">
              <a:latin typeface="Times New Roman"/>
              <a:ea typeface="Arial Unicode MS"/>
              <a:cs typeface="Mangal"/>
            </a:endParaRPr>
          </a:p>
          <a:p>
            <a:pPr marL="914400" indent="-914400" algn="r">
              <a:spcAft>
                <a:spcPts val="0"/>
              </a:spcAft>
              <a:tabLst>
                <a:tab pos="2857500" algn="ctr"/>
                <a:tab pos="5486400" algn="r"/>
                <a:tab pos="2857500" algn="ctr"/>
                <a:tab pos="3657600" algn="ctr"/>
                <a:tab pos="5486400" algn="r"/>
                <a:tab pos="6400800" algn="r"/>
              </a:tabLst>
            </a:pPr>
            <a:endParaRPr lang="en-US" altLang="zh-TW" sz="2000" kern="50" dirty="0" smtClean="0">
              <a:latin typeface="Times New Roman"/>
              <a:ea typeface="MS Mincho"/>
              <a:cs typeface="Mangal"/>
            </a:endParaRPr>
          </a:p>
          <a:p>
            <a:pPr marL="914400" indent="-914400" algn="r">
              <a:spcAft>
                <a:spcPts val="0"/>
              </a:spcAft>
              <a:tabLst>
                <a:tab pos="2857500" algn="ctr"/>
                <a:tab pos="5486400" algn="r"/>
                <a:tab pos="2857500" algn="ctr"/>
                <a:tab pos="3657600" algn="ctr"/>
                <a:tab pos="5486400" algn="r"/>
                <a:tab pos="6400800" algn="r"/>
              </a:tabLst>
            </a:pPr>
            <a:r>
              <a:rPr lang="en-US" altLang="zh-TW" sz="2000" kern="50" dirty="0" smtClean="0">
                <a:latin typeface="Times New Roman"/>
                <a:ea typeface="MS Mincho"/>
                <a:cs typeface="Mangal"/>
              </a:rPr>
              <a:t>(25.3)</a:t>
            </a:r>
            <a:endParaRPr lang="zh-TW" altLang="zh-TW" sz="2000" kern="50" dirty="0" smtClean="0">
              <a:latin typeface="Times New Roman"/>
              <a:ea typeface="Arial Unicode MS"/>
              <a:cs typeface="Mangal"/>
            </a:endParaRPr>
          </a:p>
          <a:p>
            <a:pPr algn="just">
              <a:spcAft>
                <a:spcPts val="600"/>
              </a:spcAft>
            </a:pPr>
            <a:endParaRPr lang="en-US" altLang="zh-TW" sz="2000" kern="50" dirty="0" smtClean="0">
              <a:latin typeface="Times New Roman"/>
              <a:ea typeface="Arial Unicode MS"/>
              <a:cs typeface="Mangal"/>
            </a:endParaRPr>
          </a:p>
          <a:p>
            <a:pPr algn="just">
              <a:spcAft>
                <a:spcPts val="600"/>
              </a:spcAft>
            </a:pPr>
            <a:r>
              <a:rPr lang="en-US" altLang="zh-TW" sz="2000" kern="50" dirty="0" smtClean="0">
                <a:latin typeface="Times New Roman"/>
                <a:ea typeface="Arial Unicode MS"/>
                <a:cs typeface="Mangal"/>
              </a:rPr>
              <a:t>where </a:t>
            </a:r>
            <a:r>
              <a:rPr lang="en-US" altLang="zh-TW" sz="2000" i="1" kern="50" dirty="0" err="1" smtClean="0">
                <a:latin typeface="Times New Roman"/>
                <a:ea typeface="Arial Unicode MS"/>
                <a:cs typeface="Mangal"/>
              </a:rPr>
              <a:t>w</a:t>
            </a:r>
            <a:r>
              <a:rPr lang="en-US" altLang="zh-TW" sz="2000" i="1" kern="50" baseline="-25000" dirty="0" err="1" smtClean="0">
                <a:latin typeface="Times New Roman"/>
                <a:ea typeface="Arial Unicode MS"/>
                <a:cs typeface="Mangal"/>
              </a:rPr>
              <a:t>l</a:t>
            </a:r>
            <a:r>
              <a:rPr lang="en-US" altLang="zh-TW" sz="2000" kern="50" dirty="0" smtClean="0">
                <a:latin typeface="Times New Roman"/>
                <a:ea typeface="MS Mincho"/>
                <a:cs typeface="Mangal"/>
              </a:rPr>
              <a:t> is the descriptor weight, and the sum takes place over all descriptors within a particular risk index.  </a:t>
            </a:r>
            <a:r>
              <a:rPr lang="en-US" altLang="zh-TW" sz="2000" kern="50" dirty="0" smtClean="0">
                <a:latin typeface="Times New Roman"/>
                <a:ea typeface="Arial Unicode MS"/>
                <a:cs typeface="Mangal"/>
              </a:rPr>
              <a:t>Descriptor weights are determined using an optimization algorithm to maximize the explanatory power of the model.  Style factor exposures are rescaled to have a standard deviation of 1.</a:t>
            </a:r>
            <a:endParaRPr lang="zh-TW" altLang="zh-TW" sz="2000" kern="50" dirty="0" smtClean="0">
              <a:latin typeface="Times New Roman"/>
              <a:ea typeface="Arial Unicode MS"/>
              <a:cs typeface="Mangal"/>
            </a:endParaRPr>
          </a:p>
          <a:p>
            <a:pPr algn="just">
              <a:spcAft>
                <a:spcPts val="600"/>
              </a:spcAft>
            </a:pPr>
            <a:r>
              <a:rPr lang="en-US" altLang="zh-TW" sz="2000" kern="50" dirty="0" smtClean="0">
                <a:latin typeface="Times New Roman"/>
                <a:ea typeface="Arial Unicode MS"/>
                <a:cs typeface="Mangal"/>
              </a:rPr>
              <a:t>	Some of the style factors are standardized on a </a:t>
            </a:r>
            <a:r>
              <a:rPr lang="en-US" altLang="zh-TW" sz="2000" i="1" kern="50" dirty="0" smtClean="0">
                <a:latin typeface="Times New Roman"/>
                <a:ea typeface="Arial Unicode MS"/>
                <a:cs typeface="Mangal"/>
              </a:rPr>
              <a:t>global-relative </a:t>
            </a:r>
            <a:r>
              <a:rPr lang="en-US" altLang="zh-TW" sz="2000" kern="50" dirty="0" smtClean="0">
                <a:latin typeface="Times New Roman"/>
                <a:ea typeface="Arial Unicode MS"/>
                <a:cs typeface="Mangal"/>
              </a:rPr>
              <a:t>basis, others on a </a:t>
            </a:r>
            <a:r>
              <a:rPr lang="en-US" altLang="zh-TW" sz="2000" i="1" kern="50" dirty="0" smtClean="0">
                <a:latin typeface="Times New Roman"/>
                <a:ea typeface="Arial Unicode MS"/>
                <a:cs typeface="Mangal"/>
              </a:rPr>
              <a:t>country-relative </a:t>
            </a:r>
            <a:r>
              <a:rPr lang="en-US" altLang="zh-TW" sz="2000" kern="50" dirty="0" smtClean="0">
                <a:latin typeface="Times New Roman"/>
                <a:ea typeface="Arial Unicode MS"/>
                <a:cs typeface="Mangal"/>
              </a:rPr>
              <a:t>basis.  In the former case, the mean and standard deviation in Equation 25.2 are computed using the entire global cross section.  In the latter case, the factors have mean 0 and standard deviation 1 within each country.  When deciding which standardization convention to adopt, both the intuitive meaning of the factor and its explanatory power are considered.  </a:t>
            </a:r>
            <a:endParaRPr lang="zh-TW" altLang="zh-TW" sz="2000" kern="50" dirty="0" smtClean="0">
              <a:latin typeface="Times New Roman"/>
              <a:ea typeface="Arial Unicode MS"/>
              <a:cs typeface="Mangal"/>
            </a:endParaRPr>
          </a:p>
          <a:p>
            <a:endParaRPr lang="zh-TW" altLang="en-US" sz="2000"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2769" name="Object 1"/>
          <p:cNvGraphicFramePr>
            <a:graphicFrameLocks noChangeAspect="1"/>
          </p:cNvGraphicFramePr>
          <p:nvPr/>
        </p:nvGraphicFramePr>
        <p:xfrm>
          <a:off x="3124200" y="1752600"/>
          <a:ext cx="2514600" cy="914400"/>
        </p:xfrm>
        <a:graphic>
          <a:graphicData uri="http://schemas.openxmlformats.org/presentationml/2006/ole">
            <mc:AlternateContent xmlns:mc="http://schemas.openxmlformats.org/markup-compatibility/2006">
              <mc:Choice xmlns:v="urn:schemas-microsoft-com:vml" Requires="v">
                <p:oleObj spid="_x0000_s32771" name="方程式" r:id="rId3" imgW="491360" imgH="342799" progId="Equation.3">
                  <p:embed/>
                </p:oleObj>
              </mc:Choice>
              <mc:Fallback>
                <p:oleObj name="方程式" r:id="rId3" imgW="491360" imgH="342799"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752600"/>
                        <a:ext cx="2514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4400" y="410837"/>
            <a:ext cx="2964600" cy="2332363"/>
          </a:xfrm>
        </p:spPr>
        <p:txBody>
          <a:bodyPr/>
          <a:lstStyle/>
          <a:p>
            <a:r>
              <a:rPr lang="en-US" altLang="zh-TW" dirty="0" smtClean="0"/>
              <a:t>25.1	GLOBAL EQUITY RISK MODEL </a:t>
            </a:r>
            <a:br>
              <a:rPr lang="en-US" altLang="zh-TW" dirty="0" smtClean="0"/>
            </a:br>
            <a:r>
              <a:rPr lang="en-US" altLang="zh-TW" sz="1800" dirty="0" smtClean="0"/>
              <a:t>25.1.2	GEM2 Factor Structure</a:t>
            </a:r>
            <a:endParaRPr lang="zh-TW" altLang="en-US" dirty="0"/>
          </a:p>
        </p:txBody>
      </p:sp>
      <p:sp>
        <p:nvSpPr>
          <p:cNvPr id="3" name="內容版面配置區 2"/>
          <p:cNvSpPr>
            <a:spLocks noGrp="1"/>
          </p:cNvSpPr>
          <p:nvPr>
            <p:ph idx="1"/>
          </p:nvPr>
        </p:nvSpPr>
        <p:spPr>
          <a:xfrm>
            <a:off x="304800" y="3276600"/>
            <a:ext cx="3048000" cy="2849564"/>
          </a:xfrm>
        </p:spPr>
        <p:txBody>
          <a:bodyPr>
            <a:normAutofit fontScale="92500" lnSpcReduction="20000"/>
          </a:bodyPr>
          <a:lstStyle/>
          <a:p>
            <a:pPr>
              <a:buNone/>
            </a:pPr>
            <a:r>
              <a:rPr lang="en-US" altLang="zh-TW" sz="1800" b="1" dirty="0" smtClean="0"/>
              <a:t>   Table 25-3 </a:t>
            </a:r>
            <a:r>
              <a:rPr lang="en-US" altLang="zh-TW" sz="1800" dirty="0" smtClean="0"/>
              <a:t>Regression-Weighted Cross-sectional Correlation of Style and Industry Factor Exposures  </a:t>
            </a:r>
          </a:p>
          <a:p>
            <a:pPr>
              <a:buNone/>
            </a:pPr>
            <a:endParaRPr lang="en-US" altLang="zh-TW" sz="1800" b="1" dirty="0" smtClean="0"/>
          </a:p>
          <a:p>
            <a:pPr>
              <a:buNone/>
            </a:pPr>
            <a:endParaRPr lang="en-US" altLang="zh-TW" sz="1800" b="1" dirty="0" smtClean="0"/>
          </a:p>
          <a:p>
            <a:pPr>
              <a:spcAft>
                <a:spcPts val="600"/>
              </a:spcAft>
            </a:pPr>
            <a:r>
              <a:rPr lang="en-US" altLang="zh-TW" sz="1800" kern="50" dirty="0" smtClean="0">
                <a:latin typeface="Times New Roman"/>
                <a:ea typeface="Arial Unicode MS"/>
                <a:cs typeface="Mangal"/>
              </a:rPr>
              <a:t>Results are averages over the period from January 1997 to June 2008.  Correlations above 0.10 in absolute value are shaded in gray.</a:t>
            </a:r>
            <a:endParaRPr lang="zh-TW" altLang="zh-TW" sz="1800" kern="50" dirty="0" smtClean="0">
              <a:latin typeface="Times New Roman"/>
              <a:ea typeface="Arial Unicode MS"/>
              <a:cs typeface="Mangal"/>
            </a:endParaRPr>
          </a:p>
          <a:p>
            <a:pPr>
              <a:buNone/>
            </a:pPr>
            <a:endParaRPr lang="en-US" altLang="zh-TW" sz="1800" b="1" dirty="0" smtClean="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5537" name="Object 1"/>
          <p:cNvGraphicFramePr>
            <a:graphicFrameLocks noChangeAspect="1"/>
          </p:cNvGraphicFramePr>
          <p:nvPr/>
        </p:nvGraphicFramePr>
        <p:xfrm>
          <a:off x="3505200" y="457200"/>
          <a:ext cx="5476875" cy="6000750"/>
        </p:xfrm>
        <a:graphic>
          <a:graphicData uri="http://schemas.openxmlformats.org/presentationml/2006/ole">
            <mc:AlternateContent xmlns:mc="http://schemas.openxmlformats.org/markup-compatibility/2006">
              <mc:Choice xmlns:v="urn:schemas-microsoft-com:vml" Requires="v">
                <p:oleObj spid="_x0000_s65539" name="Worksheet" r:id="rId3" imgW="7191392" imgH="8201129" progId="Excel.Sheet.8">
                  <p:embed/>
                </p:oleObj>
              </mc:Choice>
              <mc:Fallback>
                <p:oleObj name="Worksheet" r:id="rId3" imgW="7191392" imgH="8201129" progId="Excel.Sheet.8">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7200"/>
                        <a:ext cx="5476875" cy="6000750"/>
                      </a:xfrm>
                      <a:prstGeom prst="rect">
                        <a:avLst/>
                      </a:prstGeom>
                      <a:solidFill>
                        <a:srgbClr val="FFFFFF"/>
                      </a:solidFill>
                    </p:spPr>
                  </p:pic>
                </p:oleObj>
              </mc:Fallback>
            </mc:AlternateContent>
          </a:graphicData>
        </a:graphic>
      </p:graphicFrame>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426</TotalTime>
  <Words>2492</Words>
  <Application>Microsoft Office PowerPoint</Application>
  <PresentationFormat>On-screen Show (4:3)</PresentationFormat>
  <Paragraphs>219</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39" baseType="lpstr">
      <vt:lpstr>Book Powerpoint FINAL</vt:lpstr>
      <vt:lpstr>方程式</vt:lpstr>
      <vt:lpstr>工作表</vt:lpstr>
      <vt:lpstr>Worksheet</vt:lpstr>
      <vt:lpstr>Chapter 25</vt:lpstr>
      <vt:lpstr>Outline</vt:lpstr>
      <vt:lpstr>25.1 GLOBAL EQUITY RISK MODEL 25.1.1 Estimation Universe </vt:lpstr>
      <vt:lpstr>25.1 GLOBAL EQUITY RISK MODEL  25.1.2 GEM2 Factor Structure</vt:lpstr>
      <vt:lpstr>25.1 GLOBAL EQUITY RISK MODEL  25.1.2 GEM2 Factor Structure</vt:lpstr>
      <vt:lpstr>25.1 GLOBAL EQUITY RISK MODEL  25.1.2 GEM2 Factor Structure</vt:lpstr>
      <vt:lpstr>25.1 GLOBAL EQUITY RISK MODEL  25.1.2 GEM2 Factor Structure</vt:lpstr>
      <vt:lpstr>25.1 GLOBAL EQUITY RISK MODEL  25.1.2 GEM2 Factor Structure</vt:lpstr>
      <vt:lpstr>25.1 GLOBAL EQUITY RISK MODEL  25.1.2 GEM2 Factor Structure</vt:lpstr>
      <vt:lpstr>25.1 GLOBAL EQUITY RISK MODEL  25.1.2 GEM2 Factor Structure</vt:lpstr>
      <vt:lpstr>25.1 GLOBAL EQUITY RISK MODEL  25.1.2 GEM2 Factor Structure</vt:lpstr>
      <vt:lpstr>25.1 GLOBAL EQUITY RISK MODEL  25.1.2 GEM2 Factor Structure</vt:lpstr>
      <vt:lpstr>25.1.2 GEM2 Factor Structure</vt:lpstr>
      <vt:lpstr>25.2  FACTOR PORTFOLIOS 25.2.1 Simple Factor Portfolios</vt:lpstr>
      <vt:lpstr>25.2  FACTOR PORTFOLIOS 25.2.1 Simple Factor Portfolios</vt:lpstr>
      <vt:lpstr>25.2  FACTOR PORTFOLIOS 25.2.2 Pure Factor Portfolios</vt:lpstr>
      <vt:lpstr>25.2  FACTOR PORTFOLIOS 25.2.2 Pure Factor Portfolios</vt:lpstr>
      <vt:lpstr>25.2  FACTOR PORTFOLIOS 25.2.2 Pure Factor Portfolios</vt:lpstr>
      <vt:lpstr>25.2  FACTOR PORTFOLIOS 25.2.3 Optimized Factor Portfolios</vt:lpstr>
      <vt:lpstr>25.3 RESULTS 25.3.1 Cumulative Factor Returns</vt:lpstr>
      <vt:lpstr>25.3 RESULTS 25.3.1 Cumulative Factor Returns</vt:lpstr>
      <vt:lpstr>25.3 RESULTS 25.3.1 Cumulative Factor Returns</vt:lpstr>
      <vt:lpstr>25.3 RESULTS 25.3.1 Cumulative Factor Returns</vt:lpstr>
      <vt:lpstr>25.3 RESULTS 25.3.1 Cumulative Factor Returns</vt:lpstr>
      <vt:lpstr>25.3 RESULTS 25.3.1 Cumulative Factor Returns</vt:lpstr>
      <vt:lpstr>25.3 RESULTS 25.3.1 Cumulative Factor Returns</vt:lpstr>
      <vt:lpstr>25.3 RESULTS 25.3.1 Cumulative Factor Returns</vt:lpstr>
      <vt:lpstr>25.3 RESULTS 25.3.1 Cumulative Factor Returns</vt:lpstr>
      <vt:lpstr>25.1 GLOBAL EQUITY RISK MODEL  25.3.2 Summary Statistics</vt:lpstr>
      <vt:lpstr>25.1 GLOBAL EQUITY RISK MODEL  25.3.2 Summary Statistics</vt:lpstr>
      <vt:lpstr>25.4 LEADING ECONOMIC INDICATORS AND BARRA FACTOR RETURNS</vt:lpstr>
      <vt:lpstr>25.4 LEADING ECONOMIC INDICATORS AND BARRA FACTOR RETURNS</vt:lpstr>
      <vt:lpstr>25.4 LEADING ECONOMIC INDICATORS AND BARRA FACTOR RETURNS</vt:lpstr>
      <vt:lpstr>25.5 SUMMARY</vt:lpstr>
      <vt:lpstr>25.5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41</cp:revision>
  <dcterms:created xsi:type="dcterms:W3CDTF">2012-10-03T18:41:24Z</dcterms:created>
  <dcterms:modified xsi:type="dcterms:W3CDTF">2013-01-22T19:40:00Z</dcterms:modified>
</cp:coreProperties>
</file>