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7"/>
  </p:notesMasterIdLst>
  <p:sldIdLst>
    <p:sldId id="256" r:id="rId2"/>
    <p:sldId id="257" r:id="rId3"/>
    <p:sldId id="258" r:id="rId4"/>
    <p:sldId id="263" r:id="rId5"/>
    <p:sldId id="259" r:id="rId6"/>
    <p:sldId id="264" r:id="rId7"/>
    <p:sldId id="265" r:id="rId8"/>
    <p:sldId id="260"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4" autoAdjust="0"/>
    <p:restoredTop sz="94660"/>
  </p:normalViewPr>
  <p:slideViewPr>
    <p:cSldViewPr>
      <p:cViewPr>
        <p:scale>
          <a:sx n="70" d="100"/>
          <a:sy n="70" d="100"/>
        </p:scale>
        <p:origin x="-2952"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13866-A727-4BBA-AA86-42647C9DCCD5}"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2ACE2-8AEA-4EED-BA3E-6EAAB1C1D1E2}" type="slidenum">
              <a:rPr lang="en-US" smtClean="0"/>
              <a:t>‹#›</a:t>
            </a:fld>
            <a:endParaRPr lang="en-US"/>
          </a:p>
        </p:txBody>
      </p:sp>
    </p:spTree>
    <p:extLst>
      <p:ext uri="{BB962C8B-B14F-4D97-AF65-F5344CB8AC3E}">
        <p14:creationId xmlns:p14="http://schemas.microsoft.com/office/powerpoint/2010/main" val="67018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4C956832-B5BC-47C6-8379-07D390CD9697}" type="datetime1">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8819-4578-415F-810A-1B13636BD7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8.bin"/><Relationship Id="rId1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42.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7.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39.bin"/><Relationship Id="rId5" Type="http://schemas.openxmlformats.org/officeDocument/2006/relationships/image" Target="../media/image46.w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4.png"/><Relationship Id="rId7" Type="http://schemas.openxmlformats.org/officeDocument/2006/relationships/image" Target="../media/image49.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41.bin"/><Relationship Id="rId5" Type="http://schemas.openxmlformats.org/officeDocument/2006/relationships/image" Target="../media/image48.wmf"/><Relationship Id="rId4" Type="http://schemas.openxmlformats.org/officeDocument/2006/relationships/oleObject" Target="../embeddings/oleObject40.bin"/><Relationship Id="rId9" Type="http://schemas.openxmlformats.org/officeDocument/2006/relationships/image" Target="../media/image50.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58.png"/><Relationship Id="rId7" Type="http://schemas.openxmlformats.org/officeDocument/2006/relationships/image" Target="../media/image52.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44.bin"/><Relationship Id="rId5" Type="http://schemas.openxmlformats.org/officeDocument/2006/relationships/image" Target="../media/image51.wmf"/><Relationship Id="rId4" Type="http://schemas.openxmlformats.org/officeDocument/2006/relationships/oleObject" Target="../embeddings/oleObject43.bin"/><Relationship Id="rId9" Type="http://schemas.openxmlformats.org/officeDocument/2006/relationships/image" Target="../media/image53.wmf"/></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5.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47.bin"/><Relationship Id="rId5" Type="http://schemas.openxmlformats.org/officeDocument/2006/relationships/image" Target="../media/image54.wmf"/><Relationship Id="rId4"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56.wmf"/><Relationship Id="rId4" Type="http://schemas.openxmlformats.org/officeDocument/2006/relationships/oleObject" Target="../embeddings/oleObject48.bin"/></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8.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59.wmf"/><Relationship Id="rId4" Type="http://schemas.openxmlformats.org/officeDocument/2006/relationships/oleObject" Target="../embeddings/oleObject51.bin"/></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61.wmf"/><Relationship Id="rId5" Type="http://schemas.openxmlformats.org/officeDocument/2006/relationships/oleObject" Target="../embeddings/oleObject53.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62.wmf"/></Relationships>
</file>

<file path=ppt/slides/_rels/slide4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64.wmf"/><Relationship Id="rId5" Type="http://schemas.openxmlformats.org/officeDocument/2006/relationships/oleObject" Target="../embeddings/oleObject56.bin"/><Relationship Id="rId4" Type="http://schemas.openxmlformats.org/officeDocument/2006/relationships/image" Target="../media/image6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67.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3810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 27</a:t>
            </a:r>
            <a:endParaRPr lang="en-US" dirty="0">
              <a:solidFill>
                <a:srgbClr val="FFFFFF"/>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4648200" cy="2438400"/>
          </a:xfrm>
        </p:spPr>
        <p:txBody>
          <a:bodyPr>
            <a:normAutofit/>
          </a:bodyPr>
          <a:lstStyle/>
          <a:p>
            <a:r>
              <a:rPr lang="en-US" sz="2800" dirty="0" err="1" smtClean="0">
                <a:solidFill>
                  <a:srgbClr val="FFFFFF"/>
                </a:solidFill>
                <a:latin typeface="Times New Roman" pitchFamily="18" charset="0"/>
                <a:cs typeface="Times New Roman" pitchFamily="18" charset="0"/>
              </a:rPr>
              <a:t>Itô’s</a:t>
            </a:r>
            <a:r>
              <a:rPr lang="en-US" sz="2800" dirty="0" smtClean="0">
                <a:solidFill>
                  <a:srgbClr val="FFFFFF"/>
                </a:solidFill>
                <a:latin typeface="Times New Roman" pitchFamily="18" charset="0"/>
                <a:cs typeface="Times New Roman" pitchFamily="18" charset="0"/>
              </a:rPr>
              <a:t> </a:t>
            </a:r>
            <a:r>
              <a:rPr lang="en-US" sz="2800" dirty="0">
                <a:solidFill>
                  <a:srgbClr val="FFFFFF"/>
                </a:solidFill>
                <a:latin typeface="Times New Roman" pitchFamily="18" charset="0"/>
                <a:cs typeface="Times New Roman" pitchFamily="18" charset="0"/>
              </a:rPr>
              <a:t>Calculus: Derivation of the </a:t>
            </a:r>
            <a:r>
              <a:rPr lang="en-US" sz="2800" dirty="0" smtClean="0">
                <a:solidFill>
                  <a:srgbClr val="FFFFFF"/>
                </a:solidFill>
                <a:latin typeface="Times New Roman" pitchFamily="18" charset="0"/>
                <a:cs typeface="Times New Roman" pitchFamily="18" charset="0"/>
              </a:rPr>
              <a:t>Black–Scholes Option  </a:t>
            </a:r>
            <a:r>
              <a:rPr lang="en-US" sz="2800" dirty="0">
                <a:solidFill>
                  <a:srgbClr val="FFFFFF"/>
                </a:solidFill>
                <a:latin typeface="Times New Roman" pitchFamily="18" charset="0"/>
                <a:cs typeface="Times New Roman" pitchFamily="18" charset="0"/>
              </a:rPr>
              <a:t>Pricing Model</a:t>
            </a: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808363"/>
          </a:xfrm>
        </p:spPr>
        <p:txBody>
          <a:bodyPr/>
          <a:lstStyle/>
          <a:p>
            <a:r>
              <a:rPr lang="en-US" sz="2800" dirty="0" smtClean="0">
                <a:latin typeface="Times New Roman" pitchFamily="18" charset="0"/>
                <a:cs typeface="Times New Roman" pitchFamily="18" charset="0"/>
              </a:rPr>
              <a:t>27.3 Stochastic Differential-equation Approach To Stock-price Behavior</a:t>
            </a:r>
            <a:endParaRPr lang="en-US"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219199"/>
                <a:ext cx="8686800" cy="4906965"/>
              </a:xfrm>
            </p:spPr>
            <p:txBody>
              <a:bodyPr/>
              <a:lstStyle/>
              <a:p>
                <a:r>
                  <a:rPr lang="en-US" dirty="0" smtClean="0">
                    <a:latin typeface="Times New Roman" pitchFamily="18" charset="0"/>
                    <a:cs typeface="Times New Roman" pitchFamily="18" charset="0"/>
                  </a:rPr>
                  <a:t>As a special case of Equation (27.1) consider:</a:t>
                </a:r>
              </a:p>
              <a:p>
                <a:pPr marL="0" indent="0">
                  <a:buNone/>
                </a:pPr>
                <a14:m>
                  <m:oMath xmlns:m="http://schemas.openxmlformats.org/officeDocument/2006/math">
                    <m:r>
                      <a:rPr lang="en-US" i="1">
                        <a:latin typeface="Cambria Math"/>
                      </a:rPr>
                      <m:t>𝑑𝑆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r>
                      <a:rPr lang="en-US">
                        <a:latin typeface="Cambria Math"/>
                      </a:rPr>
                      <m:t>=</m:t>
                    </m:r>
                    <m:r>
                      <a:rPr lang="en-US" i="1">
                        <a:latin typeface="Cambria Math"/>
                      </a:rPr>
                      <m:t>𝜇</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r>
                      <a:rPr lang="en-US" i="1">
                        <a:latin typeface="Cambria Math"/>
                      </a:rPr>
                      <m:t>𝑑𝑡</m:t>
                    </m:r>
                    <m:r>
                      <a:rPr lang="en-US">
                        <a:latin typeface="Cambria Math"/>
                      </a:rPr>
                      <m:t>+</m:t>
                    </m:r>
                    <m:r>
                      <a:rPr lang="en-US" i="1">
                        <a:latin typeface="Cambria Math"/>
                      </a:rPr>
                      <m:t>𝜎</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r>
                      <a:rPr lang="en-US" i="1">
                        <a:latin typeface="Cambria Math"/>
                      </a:rPr>
                      <m:t>𝑑𝑍</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(27.11)</a:t>
                </a:r>
              </a:p>
              <a:p>
                <a:r>
                  <a:rPr lang="en-US" dirty="0">
                    <a:latin typeface="Times New Roman" pitchFamily="18" charset="0"/>
                    <a:cs typeface="Times New Roman" pitchFamily="18" charset="0"/>
                  </a:rPr>
                  <a:t>The solution  </a:t>
                </a:r>
                <a14:m>
                  <m:oMath xmlns:m="http://schemas.openxmlformats.org/officeDocument/2006/math">
                    <m:d>
                      <m:dPr>
                        <m:begChr m:val=""/>
                        <m:ctrlPr>
                          <a:rPr lang="en-US" i="1">
                            <a:latin typeface="Cambria Math"/>
                          </a:rPr>
                        </m:ctrlPr>
                      </m:dPr>
                      <m:e>
                        <m:r>
                          <a:rPr lang="en-US" i="1">
                            <a:latin typeface="Cambria Math"/>
                          </a:rPr>
                          <m:t>𝑆</m:t>
                        </m:r>
                        <m:r>
                          <a:rPr lang="en-US">
                            <a:latin typeface="Cambria Math"/>
                          </a:rPr>
                          <m:t>(</m:t>
                        </m:r>
                        <m:r>
                          <a:rPr lang="en-US" i="1">
                            <a:latin typeface="Cambria Math"/>
                          </a:rPr>
                          <m:t>𝑡</m:t>
                        </m:r>
                        <m:r>
                          <a:rPr lang="en-US">
                            <a:latin typeface="Cambria Math"/>
                          </a:rPr>
                          <m:t>,</m:t>
                        </m:r>
                        <m:r>
                          <m:rPr>
                            <m:nor/>
                          </m:rPr>
                          <a:rPr lang="en-US" i="1"/>
                          <m:t> </m:t>
                        </m:r>
                        <m:r>
                          <a:rPr lang="en-US" i="1">
                            <a:latin typeface="Cambria Math"/>
                          </a:rPr>
                          <m:t>𝑤</m:t>
                        </m:r>
                      </m:e>
                    </m:d>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given by</a:t>
                </a:r>
                <a:r>
                  <a:rPr lang="en-US" dirty="0" smtClean="0">
                    <a:latin typeface="Times New Roman" pitchFamily="18" charset="0"/>
                    <a:cs typeface="Times New Roman" pitchFamily="18" charset="0"/>
                  </a:rPr>
                  <a:t>:</a:t>
                </a:r>
              </a:p>
              <a:p>
                <a:pPr marL="0" indent="0" algn="ctr">
                  <a:buNone/>
                </a:pPr>
                <a14:m>
                  <m:oMath xmlns:m="http://schemas.openxmlformats.org/officeDocument/2006/math">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m:rPr>
                        <m:nor/>
                      </m:rPr>
                      <a:rPr lang="en-US" sz="2800" b="1" i="1"/>
                      <m:t> </m:t>
                    </m:r>
                    <m:r>
                      <a:rPr lang="en-US" sz="2800" b="1" i="1">
                        <a:latin typeface="Cambria Math"/>
                      </a:rPr>
                      <m:t>𝒘</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𝟎</m:t>
                    </m:r>
                    <m:r>
                      <a:rPr lang="en-US" sz="2800" b="1">
                        <a:latin typeface="Cambria Math"/>
                      </a:rPr>
                      <m:t>,</m:t>
                    </m:r>
                    <m:r>
                      <m:rPr>
                        <m:nor/>
                      </m:rPr>
                      <a:rPr lang="en-US" sz="2800" b="1" i="1"/>
                      <m:t> </m:t>
                    </m:r>
                    <m:r>
                      <a:rPr lang="en-US" sz="2800" b="1" i="1">
                        <a:latin typeface="Cambria Math"/>
                      </a:rPr>
                      <m:t>𝒘</m:t>
                    </m:r>
                    <m:r>
                      <a:rPr lang="en-US" sz="2800" b="1">
                        <a:latin typeface="Cambria Math"/>
                      </a:rPr>
                      <m:t>)</m:t>
                    </m:r>
                    <m:r>
                      <a:rPr lang="en-US" sz="2800" b="1" i="1">
                        <a:latin typeface="Cambria Math"/>
                      </a:rPr>
                      <m:t>𝐞𝐱𝐩</m:t>
                    </m:r>
                    <m:d>
                      <m:dPr>
                        <m:begChr m:val="["/>
                        <m:endChr m:val="]"/>
                        <m:ctrlPr>
                          <a:rPr lang="en-US" sz="2800" b="1" i="1">
                            <a:latin typeface="Cambria Math"/>
                          </a:rPr>
                        </m:ctrlPr>
                      </m:dPr>
                      <m:e>
                        <m:d>
                          <m:dPr>
                            <m:begChr m:val=""/>
                            <m:ctrlPr>
                              <a:rPr lang="en-US" sz="2800" b="1" i="1">
                                <a:latin typeface="Cambria Math"/>
                              </a:rPr>
                            </m:ctrlPr>
                          </m:dPr>
                          <m:e>
                            <m:d>
                              <m:dPr>
                                <m:ctrlPr>
                                  <a:rPr lang="en-US" sz="2800" b="1" i="1">
                                    <a:latin typeface="Cambria Math"/>
                                  </a:rPr>
                                </m:ctrlPr>
                              </m:dPr>
                              <m:e>
                                <m:r>
                                  <a:rPr lang="en-US" sz="2800" b="1" i="1">
                                    <a:latin typeface="Cambria Math"/>
                                  </a:rPr>
                                  <m:t>𝝁</m:t>
                                </m:r>
                                <m:r>
                                  <a:rPr lang="en-US" sz="2800" b="1">
                                    <a:latin typeface="Cambria Math"/>
                                  </a:rPr>
                                  <m:t>−</m:t>
                                </m:r>
                                <m:f>
                                  <m:fPr>
                                    <m:ctrlPr>
                                      <a:rPr lang="en-US" sz="2800" b="1" i="1">
                                        <a:latin typeface="Cambria Math"/>
                                      </a:rPr>
                                    </m:ctrlPr>
                                  </m:fPr>
                                  <m:num>
                                    <m:r>
                                      <a:rPr lang="en-US" sz="2800" b="1" i="1">
                                        <a:latin typeface="Cambria Math"/>
                                      </a:rPr>
                                      <m:t>𝟏</m:t>
                                    </m:r>
                                  </m:num>
                                  <m:den>
                                    <m:r>
                                      <a:rPr lang="en-US" sz="2800" b="1" i="1">
                                        <a:latin typeface="Cambria Math"/>
                                      </a:rPr>
                                      <m:t>𝟐</m:t>
                                    </m:r>
                                  </m:den>
                                </m:f>
                                <m:sSup>
                                  <m:sSupPr>
                                    <m:ctrlPr>
                                      <a:rPr lang="en-US" sz="2800" b="1" i="1">
                                        <a:latin typeface="Cambria Math"/>
                                      </a:rPr>
                                    </m:ctrlPr>
                                  </m:sSupPr>
                                  <m:e>
                                    <m:r>
                                      <a:rPr lang="en-US" sz="2800" b="1" i="1">
                                        <a:latin typeface="Cambria Math"/>
                                      </a:rPr>
                                      <m:t>𝝈</m:t>
                                    </m:r>
                                  </m:e>
                                  <m:sup>
                                    <m:r>
                                      <a:rPr lang="en-US" sz="2800" b="1" i="1">
                                        <a:latin typeface="Cambria Math"/>
                                      </a:rPr>
                                      <m:t>𝟐</m:t>
                                    </m:r>
                                  </m:sup>
                                </m:sSup>
                              </m:e>
                            </m:d>
                            <m:r>
                              <a:rPr lang="en-US" sz="2800" b="1" i="1">
                                <a:latin typeface="Cambria Math"/>
                              </a:rPr>
                              <m:t>𝒕</m:t>
                            </m:r>
                            <m:r>
                              <a:rPr lang="en-US" sz="2800" b="1">
                                <a:latin typeface="Cambria Math"/>
                              </a:rPr>
                              <m:t>+</m:t>
                            </m:r>
                            <m:r>
                              <a:rPr lang="en-US" sz="2800" b="1" i="1">
                                <a:latin typeface="Cambria Math"/>
                              </a:rPr>
                              <m:t>𝝈</m:t>
                            </m:r>
                            <m:r>
                              <a:rPr lang="en-US" sz="2800" b="1" i="1">
                                <a:latin typeface="Cambria Math"/>
                              </a:rPr>
                              <m:t>𝒁</m:t>
                            </m:r>
                            <m:r>
                              <a:rPr lang="en-US" sz="2800" b="1">
                                <a:latin typeface="Cambria Math"/>
                              </a:rPr>
                              <m:t>(</m:t>
                            </m:r>
                            <m:r>
                              <a:rPr lang="en-US" sz="2800" b="1" i="1">
                                <a:latin typeface="Cambria Math"/>
                              </a:rPr>
                              <m:t>𝒕</m:t>
                            </m:r>
                            <m:r>
                              <a:rPr lang="en-US" sz="2800" b="1">
                                <a:latin typeface="Cambria Math"/>
                              </a:rPr>
                              <m:t>,</m:t>
                            </m:r>
                            <m:r>
                              <m:rPr>
                                <m:nor/>
                              </m:rPr>
                              <a:rPr lang="en-US" sz="2800" b="1" i="1"/>
                              <m:t> </m:t>
                            </m:r>
                            <m:r>
                              <a:rPr lang="en-US" sz="2800" b="1" i="1">
                                <a:latin typeface="Cambria Math"/>
                              </a:rPr>
                              <m:t>𝒘</m:t>
                            </m:r>
                          </m:e>
                        </m:d>
                      </m:e>
                    </m:d>
                  </m:oMath>
                </a14:m>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27.12)</a:t>
                </a:r>
                <a:endParaRPr lang="en-US" sz="2800" dirty="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Equation (27.12) is </a:t>
                </a:r>
                <a:r>
                  <a:rPr lang="en-US" sz="2800" dirty="0">
                    <a:latin typeface="Times New Roman" pitchFamily="18" charset="0"/>
                    <a:cs typeface="Times New Roman" pitchFamily="18" charset="0"/>
                  </a:rPr>
                  <a:t>a function of t and</a:t>
                </a:r>
                <a14:m>
                  <m:oMath xmlns:m="http://schemas.openxmlformats.org/officeDocument/2006/math">
                    <m:d>
                      <m:dPr>
                        <m:begChr m:val=""/>
                        <m:ctrlPr>
                          <a:rPr lang="en-US" sz="2800" i="1">
                            <a:latin typeface="Cambria Math"/>
                          </a:rPr>
                        </m:ctrlPr>
                      </m:dPr>
                      <m:e>
                        <m:r>
                          <a:rPr lang="en-US" sz="2800" b="0" i="1" smtClean="0">
                            <a:latin typeface="Cambria Math"/>
                          </a:rPr>
                          <m:t> </m:t>
                        </m:r>
                        <m:r>
                          <a:rPr lang="en-US" sz="2800" b="0" i="1">
                            <a:latin typeface="Cambria Math"/>
                          </a:rPr>
                          <m:t>𝑍</m:t>
                        </m:r>
                        <m:r>
                          <a:rPr lang="en-US" sz="2800" b="0">
                            <a:latin typeface="Cambria Math"/>
                          </a:rPr>
                          <m:t>(</m:t>
                        </m:r>
                        <m:r>
                          <a:rPr lang="en-US" sz="2800" b="0" i="1">
                            <a:latin typeface="Cambria Math"/>
                          </a:rPr>
                          <m:t>𝑡</m:t>
                        </m:r>
                        <m:r>
                          <a:rPr lang="en-US" sz="2800" b="0">
                            <a:latin typeface="Cambria Math"/>
                          </a:rPr>
                          <m:t>,</m:t>
                        </m:r>
                        <m:r>
                          <m:rPr>
                            <m:nor/>
                          </m:rPr>
                          <a:rPr lang="en-US" sz="2800" i="1"/>
                          <m:t> </m:t>
                        </m:r>
                        <m:r>
                          <a:rPr lang="en-US" sz="2800" b="0" i="1">
                            <a:latin typeface="Cambria Math"/>
                          </a:rPr>
                          <m:t>𝑤</m:t>
                        </m:r>
                      </m:e>
                    </m:d>
                  </m:oMath>
                </a14:m>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p>
              <a:p>
                <a:pPr algn="ctr"/>
                <a14:m>
                  <m:oMath xmlns:m="http://schemas.openxmlformats.org/officeDocument/2006/math">
                    <m:d>
                      <m:dPr>
                        <m:begChr m:val=""/>
                        <m:ctrlPr>
                          <a:rPr lang="en-US" sz="2800" i="1">
                            <a:latin typeface="Cambria Math"/>
                          </a:rPr>
                        </m:ctrlPr>
                      </m:dPr>
                      <m:e>
                        <m:r>
                          <a:rPr lang="en-US" sz="2800" i="1">
                            <a:latin typeface="Cambria Math"/>
                          </a:rPr>
                          <m:t>𝑑𝑍</m:t>
                        </m:r>
                        <m:r>
                          <a:rPr lang="en-US" sz="2800">
                            <a:latin typeface="Cambria Math"/>
                          </a:rPr>
                          <m:t>(</m:t>
                        </m:r>
                        <m:r>
                          <a:rPr lang="en-US" sz="2800" i="1">
                            <a:latin typeface="Cambria Math"/>
                          </a:rPr>
                          <m:t>𝑡</m:t>
                        </m:r>
                        <m:r>
                          <a:rPr lang="en-US" sz="2800">
                            <a:latin typeface="Cambria Math"/>
                          </a:rPr>
                          <m:t>,</m:t>
                        </m:r>
                        <m:r>
                          <m:rPr>
                            <m:nor/>
                          </m:rPr>
                          <a:rPr lang="en-US" sz="2800" i="1"/>
                          <m:t> </m:t>
                        </m:r>
                        <m:r>
                          <a:rPr lang="en-US" sz="2800" i="1">
                            <a:latin typeface="Cambria Math"/>
                          </a:rPr>
                          <m:t>𝑤</m:t>
                        </m:r>
                        <m:r>
                          <a:rPr lang="en-US" sz="2800">
                            <a:latin typeface="Cambria Math"/>
                          </a:rPr>
                          <m:t>)=0⋅</m:t>
                        </m:r>
                        <m:r>
                          <a:rPr lang="en-US" sz="2800" i="1">
                            <a:latin typeface="Cambria Math"/>
                          </a:rPr>
                          <m:t>𝑑𝑡</m:t>
                        </m:r>
                        <m:r>
                          <a:rPr lang="en-US" sz="2800">
                            <a:latin typeface="Cambria Math"/>
                          </a:rPr>
                          <m:t>+1⋅</m:t>
                        </m:r>
                        <m:r>
                          <a:rPr lang="en-US" sz="2800" i="1">
                            <a:latin typeface="Cambria Math"/>
                          </a:rPr>
                          <m:t>𝑑𝑍</m:t>
                        </m:r>
                        <m:r>
                          <a:rPr lang="en-US" sz="2800">
                            <a:latin typeface="Cambria Math"/>
                          </a:rPr>
                          <m:t>(</m:t>
                        </m:r>
                        <m:r>
                          <a:rPr lang="en-US" sz="2800" i="1">
                            <a:latin typeface="Cambria Math"/>
                          </a:rPr>
                          <m:t>𝑡</m:t>
                        </m:r>
                        <m:r>
                          <a:rPr lang="en-US" sz="2800">
                            <a:latin typeface="Cambria Math"/>
                          </a:rPr>
                          <m:t>,</m:t>
                        </m:r>
                        <m:r>
                          <m:rPr>
                            <m:nor/>
                          </m:rPr>
                          <a:rPr lang="en-US" sz="2800" i="1"/>
                          <m:t> </m:t>
                        </m:r>
                        <m:r>
                          <a:rPr lang="en-US" sz="2800" i="1">
                            <a:latin typeface="Cambria Math"/>
                          </a:rPr>
                          <m:t>𝑤</m:t>
                        </m:r>
                      </m:e>
                    </m:d>
                  </m:oMath>
                </a14:m>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219199"/>
                <a:ext cx="8686800" cy="4906965"/>
              </a:xfrm>
              <a:blipFill rotWithShape="1">
                <a:blip r:embed="rId2"/>
                <a:stretch>
                  <a:fillRect l="-772" t="-1739" r="-11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415274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03237"/>
            <a:ext cx="8229600" cy="639763"/>
          </a:xfrm>
        </p:spPr>
        <p:txBody>
          <a:bodyPr/>
          <a:lstStyle/>
          <a:p>
            <a:r>
              <a:rPr lang="en-US" sz="2800" dirty="0">
                <a:latin typeface="Times New Roman" pitchFamily="18" charset="0"/>
                <a:cs typeface="Times New Roman" pitchFamily="18" charset="0"/>
              </a:rPr>
              <a:t>27.3 Stochastic Differential-equation Approach To Stock-price Behavior</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1"/>
                <a:ext cx="8534400" cy="4190999"/>
              </a:xfrm>
            </p:spPr>
            <p:txBody>
              <a:bodyPr>
                <a:normAutofit/>
              </a:bodyPr>
              <a:lstStyle/>
              <a:p>
                <a:r>
                  <a:rPr lang="en-US" sz="2800" dirty="0" smtClean="0">
                    <a:latin typeface="Times New Roman" pitchFamily="18" charset="0"/>
                    <a:cs typeface="Times New Roman" pitchFamily="18" charset="0"/>
                  </a:rPr>
                  <a:t>Next, compute the first- and second-order partials denoted by </a:t>
                </a:r>
                <a14:m>
                  <m:oMath xmlns:m="http://schemas.openxmlformats.org/officeDocument/2006/math">
                    <m:sSub>
                      <m:sSubPr>
                        <m:ctrlPr>
                          <a:rPr lang="en-US" sz="2800" i="1" smtClean="0">
                            <a:latin typeface="Cambria Math"/>
                          </a:rPr>
                        </m:ctrlPr>
                      </m:sSubPr>
                      <m:e>
                        <m:r>
                          <a:rPr lang="en-US" sz="2800" b="0" i="1">
                            <a:latin typeface="Cambria Math"/>
                          </a:rPr>
                          <m:t>𝑆</m:t>
                        </m:r>
                      </m:e>
                      <m:sub>
                        <m:r>
                          <a:rPr lang="en-US" sz="2800" b="0" i="1">
                            <a:latin typeface="Cambria Math"/>
                          </a:rPr>
                          <m:t>𝑡</m:t>
                        </m:r>
                      </m:sub>
                    </m:sSub>
                  </m:oMath>
                </a14:m>
                <a:r>
                  <a:rPr lang="en-US" sz="2800" dirty="0" smtClean="0">
                    <a:latin typeface="Times New Roman" pitchFamily="18" charset="0"/>
                    <a:cs typeface="Times New Roman" pitchFamily="18" charset="0"/>
                  </a:rPr>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𝑆</m:t>
                        </m:r>
                      </m:e>
                      <m:sub>
                        <m:r>
                          <a:rPr lang="en-US" sz="2800" b="0" i="1" smtClean="0">
                            <a:latin typeface="Cambria Math"/>
                          </a:rPr>
                          <m:t>𝑍</m:t>
                        </m:r>
                      </m:sub>
                    </m:sSub>
                  </m:oMath>
                </a14:m>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𝑍</m:t>
                        </m:r>
                        <m:r>
                          <a:rPr lang="en-US" sz="2800" b="0" i="1" smtClean="0">
                            <a:latin typeface="Cambria Math"/>
                          </a:rPr>
                          <m:t>𝑍</m:t>
                        </m:r>
                      </m:sub>
                    </m:sSub>
                  </m:oMath>
                </a14:m>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Collect </a:t>
                </a:r>
                <a:r>
                  <a:rPr lang="en-US" sz="2800" dirty="0">
                    <a:latin typeface="Times New Roman" pitchFamily="18" charset="0"/>
                    <a:cs typeface="Times New Roman" pitchFamily="18" charset="0"/>
                  </a:rPr>
                  <a:t>these results and use Equation (27.9) to conclude that Equation (27.11) holds: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1"/>
                <a:ext cx="8534400" cy="4190999"/>
              </a:xfrm>
              <a:blipFill rotWithShape="1">
                <a:blip r:embed="rId3"/>
                <a:stretch>
                  <a:fillRect l="-571" t="-1453" r="-12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85604503"/>
              </p:ext>
            </p:extLst>
          </p:nvPr>
        </p:nvGraphicFramePr>
        <p:xfrm>
          <a:off x="2133600" y="1905000"/>
          <a:ext cx="3754846" cy="1981200"/>
        </p:xfrm>
        <a:graphic>
          <a:graphicData uri="http://schemas.openxmlformats.org/presentationml/2006/ole">
            <mc:AlternateContent xmlns:mc="http://schemas.openxmlformats.org/markup-compatibility/2006">
              <mc:Choice xmlns:v="urn:schemas-microsoft-com:vml" Requires="v">
                <p:oleObj spid="_x0000_s8243" name="Equation" r:id="rId4" imgW="1892300" imgH="1003300" progId="Equation.DSMT4">
                  <p:embed/>
                </p:oleObj>
              </mc:Choice>
              <mc:Fallback>
                <p:oleObj name="Equation" r:id="rId4" imgW="1892300" imgH="1003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3754846" cy="19812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770827"/>
              </p:ext>
            </p:extLst>
          </p:nvPr>
        </p:nvGraphicFramePr>
        <p:xfrm>
          <a:off x="636587" y="4953000"/>
          <a:ext cx="7870825" cy="1604529"/>
        </p:xfrm>
        <a:graphic>
          <a:graphicData uri="http://schemas.openxmlformats.org/presentationml/2006/ole">
            <mc:AlternateContent xmlns:mc="http://schemas.openxmlformats.org/markup-compatibility/2006">
              <mc:Choice xmlns:v="urn:schemas-microsoft-com:vml" Requires="v">
                <p:oleObj spid="_x0000_s8244" name="Equation" r:id="rId6" imgW="5003640" imgH="1015920" progId="Equation.DSMT4">
                  <p:embed/>
                </p:oleObj>
              </mc:Choice>
              <mc:Fallback>
                <p:oleObj name="Equation" r:id="rId6" imgW="5003640" imgH="1015920" progId="Equation.DSMT4">
                  <p:embed/>
                  <p:pic>
                    <p:nvPicPr>
                      <p:cNvPr id="0" name="Object 3"/>
                      <p:cNvPicPr>
                        <a:picLocks noChangeAspect="1" noChangeArrowheads="1"/>
                      </p:cNvPicPr>
                      <p:nvPr/>
                    </p:nvPicPr>
                    <p:blipFill>
                      <a:blip r:embed="rId7"/>
                      <a:srcRect/>
                      <a:stretch>
                        <a:fillRect/>
                      </a:stretch>
                    </p:blipFill>
                    <p:spPr bwMode="auto">
                      <a:xfrm>
                        <a:off x="636587" y="4953000"/>
                        <a:ext cx="7870825" cy="1604529"/>
                      </a:xfrm>
                      <a:prstGeom prst="rect">
                        <a:avLst/>
                      </a:prstGeom>
                      <a:noFill/>
                    </p:spPr>
                  </p:pic>
                </p:oleObj>
              </mc:Fallback>
            </mc:AlternateContent>
          </a:graphicData>
        </a:graphic>
      </p:graphicFrame>
    </p:spTree>
    <p:extLst>
      <p:ext uri="{BB962C8B-B14F-4D97-AF65-F5344CB8AC3E}">
        <p14:creationId xmlns:p14="http://schemas.microsoft.com/office/powerpoint/2010/main" val="393247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03237"/>
            <a:ext cx="8229600" cy="639763"/>
          </a:xfrm>
        </p:spPr>
        <p:txBody>
          <a:bodyPr/>
          <a:lstStyle/>
          <a:p>
            <a:r>
              <a:rPr lang="en-US" sz="2800" dirty="0">
                <a:solidFill>
                  <a:srgbClr val="002060">
                    <a:lumMod val="75000"/>
                  </a:srgbClr>
                </a:solidFill>
                <a:latin typeface="Times New Roman" pitchFamily="18" charset="0"/>
                <a:cs typeface="Times New Roman" pitchFamily="18" charset="0"/>
              </a:rPr>
              <a:t>27.3 Stochastic Differential-equation Approach To Stock-price Behavior</a:t>
            </a:r>
            <a:endParaRPr lang="en-US" dirty="0"/>
          </a:p>
        </p:txBody>
      </p:sp>
      <p:sp>
        <p:nvSpPr>
          <p:cNvPr id="3" name="Content Placeholder 2"/>
          <p:cNvSpPr>
            <a:spLocks noGrp="1"/>
          </p:cNvSpPr>
          <p:nvPr>
            <p:ph idx="1"/>
          </p:nvPr>
        </p:nvSpPr>
        <p:spPr>
          <a:xfrm>
            <a:off x="457200" y="1295400"/>
            <a:ext cx="8229600" cy="5059364"/>
          </a:xfrm>
        </p:spPr>
        <p:txBody>
          <a:bodyPr>
            <a:normAutofit/>
          </a:bodyPr>
          <a:lstStyle/>
          <a:p>
            <a:r>
              <a:rPr lang="en-US" dirty="0">
                <a:latin typeface="Times New Roman" pitchFamily="18" charset="0"/>
                <a:cs typeface="Times New Roman" pitchFamily="18" charset="0"/>
              </a:rPr>
              <a:t>To see if Equation (27.12) accurately describes stock prices in the real world, rewrite it </a:t>
            </a:r>
            <a:r>
              <a:rPr lang="en-US" dirty="0" smtClean="0">
                <a:latin typeface="Times New Roman" pitchFamily="18" charset="0"/>
                <a:cs typeface="Times New Roman" pitchFamily="18" charset="0"/>
              </a:rPr>
              <a:t>as:</a:t>
            </a:r>
            <a:endParaRPr lang="en-US" dirty="0">
              <a:latin typeface="Times New Roman" pitchFamily="18" charset="0"/>
              <a:cs typeface="Times New Roman" pitchFamily="18" charset="0"/>
            </a:endParaRPr>
          </a:p>
          <a:p>
            <a:pPr marL="0" indent="0" algn="r">
              <a:buNone/>
            </a:pPr>
            <a:r>
              <a:rPr lang="en-US" dirty="0" smtClean="0">
                <a:latin typeface="Times New Roman" pitchFamily="18" charset="0"/>
                <a:cs typeface="Times New Roman" pitchFamily="18" charset="0"/>
              </a:rPr>
              <a:t>(27.13)</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which is a random variable normally distributed with mean  </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variance </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This means that if the stock price follows an </a:t>
            </a:r>
            <a:r>
              <a:rPr lang="en-US" dirty="0" err="1">
                <a:latin typeface="Times New Roman" pitchFamily="18" charset="0"/>
                <a:cs typeface="Times New Roman" pitchFamily="18" charset="0"/>
              </a:rPr>
              <a:t>Itô</a:t>
            </a:r>
            <a:r>
              <a:rPr lang="en-US" dirty="0">
                <a:latin typeface="Times New Roman" pitchFamily="18" charset="0"/>
                <a:cs typeface="Times New Roman" pitchFamily="18" charset="0"/>
              </a:rPr>
              <a:t> process, it has a log-normal probability distribution.</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56664335"/>
              </p:ext>
            </p:extLst>
          </p:nvPr>
        </p:nvGraphicFramePr>
        <p:xfrm>
          <a:off x="2209800" y="4114800"/>
          <a:ext cx="1489840" cy="533400"/>
        </p:xfrm>
        <a:graphic>
          <a:graphicData uri="http://schemas.openxmlformats.org/presentationml/2006/ole">
            <mc:AlternateContent xmlns:mc="http://schemas.openxmlformats.org/markup-compatibility/2006">
              <mc:Choice xmlns:v="urn:schemas-microsoft-com:vml" Requires="v">
                <p:oleObj spid="_x0000_s10313" name="Equation" r:id="rId3" imgW="774364" imgH="279279" progId="Equation.DSMT4">
                  <p:embed/>
                </p:oleObj>
              </mc:Choice>
              <mc:Fallback>
                <p:oleObj name="Equation" r:id="rId3" imgW="774364" imgH="27927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14800"/>
                        <a:ext cx="1489840" cy="533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21624726"/>
              </p:ext>
            </p:extLst>
          </p:nvPr>
        </p:nvGraphicFramePr>
        <p:xfrm>
          <a:off x="5758543" y="4114800"/>
          <a:ext cx="489857" cy="381000"/>
        </p:xfrm>
        <a:graphic>
          <a:graphicData uri="http://schemas.openxmlformats.org/presentationml/2006/ole">
            <mc:AlternateContent xmlns:mc="http://schemas.openxmlformats.org/markup-compatibility/2006">
              <mc:Choice xmlns:v="urn:schemas-microsoft-com:vml" Requires="v">
                <p:oleObj spid="_x0000_s10314" name="Equation" r:id="rId5" imgW="253780" imgH="203024" progId="Equation.DSMT4">
                  <p:embed/>
                </p:oleObj>
              </mc:Choice>
              <mc:Fallback>
                <p:oleObj name="Equation" r:id="rId5" imgW="253780" imgH="2030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543" y="4114800"/>
                        <a:ext cx="489857" cy="3810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760787693"/>
              </p:ext>
            </p:extLst>
          </p:nvPr>
        </p:nvGraphicFramePr>
        <p:xfrm>
          <a:off x="1905000" y="2514600"/>
          <a:ext cx="4486835" cy="990600"/>
        </p:xfrm>
        <a:graphic>
          <a:graphicData uri="http://schemas.openxmlformats.org/presentationml/2006/ole">
            <mc:AlternateContent xmlns:mc="http://schemas.openxmlformats.org/markup-compatibility/2006">
              <mc:Choice xmlns:v="urn:schemas-microsoft-com:vml" Requires="v">
                <p:oleObj spid="_x0000_s10315" name="Equation" r:id="rId7" imgW="2197100" imgH="482600" progId="Equation.DSMT4">
                  <p:embed/>
                </p:oleObj>
              </mc:Choice>
              <mc:Fallback>
                <p:oleObj name="Equation" r:id="rId7" imgW="21971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514600"/>
                        <a:ext cx="4486835" cy="990600"/>
                      </a:xfrm>
                      <a:prstGeom prst="rect">
                        <a:avLst/>
                      </a:prstGeom>
                      <a:noFill/>
                    </p:spPr>
                  </p:pic>
                </p:oleObj>
              </mc:Fallback>
            </mc:AlternateContent>
          </a:graphicData>
        </a:graphic>
      </p:graphicFrame>
    </p:spTree>
    <p:extLst>
      <p:ext uri="{BB962C8B-B14F-4D97-AF65-F5344CB8AC3E}">
        <p14:creationId xmlns:p14="http://schemas.microsoft.com/office/powerpoint/2010/main" val="360234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Sample Problem 27.4</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562600"/>
          </a:xfrm>
        </p:spPr>
        <p:txBody>
          <a:bodyPr>
            <a:normAutofit lnSpcReduction="10000"/>
          </a:bodyPr>
          <a:lstStyle/>
          <a:p>
            <a:r>
              <a:rPr lang="en-US" sz="2800" dirty="0">
                <a:latin typeface="Times New Roman" pitchFamily="18" charset="0"/>
                <a:cs typeface="Times New Roman" pitchFamily="18" charset="0"/>
              </a:rPr>
              <a:t>Suppose that instead of Equation (27.11</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Equation (27.14) is </a:t>
            </a:r>
            <a:r>
              <a:rPr lang="en-US" sz="2800" dirty="0" smtClean="0">
                <a:latin typeface="Times New Roman" pitchFamily="18" charset="0"/>
                <a:cs typeface="Times New Roman" pitchFamily="18" charset="0"/>
              </a:rPr>
              <a:t>given: </a:t>
            </a:r>
          </a:p>
          <a:p>
            <a:pPr marL="0" indent="0" algn="r">
              <a:buNone/>
            </a:pPr>
            <a:r>
              <a:rPr lang="en-US" sz="2800" dirty="0" smtClean="0">
                <a:latin typeface="Times New Roman" pitchFamily="18" charset="0"/>
                <a:cs typeface="Times New Roman" pitchFamily="18" charset="0"/>
              </a:rPr>
              <a:t>(27.14)</a:t>
            </a:r>
          </a:p>
          <a:p>
            <a:pPr marL="0" indent="0">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Using </a:t>
            </a:r>
            <a:r>
              <a:rPr lang="en-US" sz="2800" dirty="0">
                <a:latin typeface="Times New Roman" pitchFamily="18" charset="0"/>
                <a:cs typeface="Times New Roman" pitchFamily="18" charset="0"/>
              </a:rPr>
              <a:t>Equation (27.14) for </a:t>
            </a:r>
            <a:r>
              <a:rPr lang="en-US" sz="2800" i="1" dirty="0">
                <a:latin typeface="Times New Roman" pitchFamily="18" charset="0"/>
                <a:cs typeface="Times New Roman" pitchFamily="18" charset="0"/>
              </a:rPr>
              <a:t>t</a:t>
            </a:r>
            <a:r>
              <a:rPr lang="en-US" sz="2800" dirty="0">
                <a:latin typeface="Times New Roman" pitchFamily="18" charset="0"/>
                <a:cs typeface="Times New Roman" pitchFamily="18" charset="0"/>
              </a:rPr>
              <a:t> = 1 to compute</a:t>
            </a:r>
            <a:r>
              <a:rPr lang="en-US" sz="2800" dirty="0" smtClean="0">
                <a:latin typeface="Times New Roman" pitchFamily="18" charset="0"/>
                <a:cs typeface="Times New Roman" pitchFamily="18" charset="0"/>
              </a:rPr>
              <a:t>:</a:t>
            </a:r>
          </a:p>
          <a:p>
            <a:pPr marL="0" indent="0" algn="r">
              <a:buNone/>
            </a:pPr>
            <a:r>
              <a:rPr lang="en-US" sz="2800" dirty="0" smtClean="0">
                <a:latin typeface="Times New Roman" pitchFamily="18" charset="0"/>
                <a:cs typeface="Times New Roman" pitchFamily="18" charset="0"/>
              </a:rPr>
              <a:t>(27.15)</a:t>
            </a:r>
          </a:p>
          <a:p>
            <a:pPr marL="0" indent="0">
              <a:buNone/>
            </a:pPr>
            <a:endParaRPr lang="en-US" sz="2800" dirty="0">
              <a:latin typeface="Times New Roman" pitchFamily="18" charset="0"/>
              <a:cs typeface="Times New Roman" pitchFamily="18" charset="0"/>
            </a:endParaRPr>
          </a:p>
          <a:p>
            <a:pPr marL="0" indent="0" algn="r">
              <a:buNone/>
            </a:pPr>
            <a:r>
              <a:rPr lang="en-US" sz="2800" dirty="0" smtClean="0">
                <a:latin typeface="Times New Roman" pitchFamily="18" charset="0"/>
                <a:cs typeface="Times New Roman" pitchFamily="18" charset="0"/>
              </a:rPr>
              <a:t>(27.16)</a:t>
            </a:r>
          </a:p>
          <a:p>
            <a:pPr marL="0" indent="0" algn="r">
              <a:buNone/>
            </a:pP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which means that for a given trading day, the price of the stock is expected to experience a continuous change of 0.068% with a standard derivation of 0.025%.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89078533"/>
              </p:ext>
            </p:extLst>
          </p:nvPr>
        </p:nvGraphicFramePr>
        <p:xfrm>
          <a:off x="990600" y="1905000"/>
          <a:ext cx="6366294" cy="914400"/>
        </p:xfrm>
        <a:graphic>
          <a:graphicData uri="http://schemas.openxmlformats.org/presentationml/2006/ole">
            <mc:AlternateContent xmlns:mc="http://schemas.openxmlformats.org/markup-compatibility/2006">
              <mc:Choice xmlns:v="urn:schemas-microsoft-com:vml" Requires="v">
                <p:oleObj spid="_x0000_s11334" name="Equation" r:id="rId3" imgW="3517900" imgH="508000" progId="Equation.DSMT4">
                  <p:embed/>
                </p:oleObj>
              </mc:Choice>
              <mc:Fallback>
                <p:oleObj name="Equation" r:id="rId3" imgW="35179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6366294" cy="914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8380836"/>
              </p:ext>
            </p:extLst>
          </p:nvPr>
        </p:nvGraphicFramePr>
        <p:xfrm>
          <a:off x="762000" y="3276600"/>
          <a:ext cx="6741763" cy="914400"/>
        </p:xfrm>
        <a:graphic>
          <a:graphicData uri="http://schemas.openxmlformats.org/presentationml/2006/ole">
            <mc:AlternateContent xmlns:mc="http://schemas.openxmlformats.org/markup-compatibility/2006">
              <mc:Choice xmlns:v="urn:schemas-microsoft-com:vml" Requires="v">
                <p:oleObj spid="_x0000_s11335" name="Equation" r:id="rId5" imgW="4140200" imgH="558800" progId="Equation.DSMT4">
                  <p:embed/>
                </p:oleObj>
              </mc:Choice>
              <mc:Fallback>
                <p:oleObj name="Equation" r:id="rId5" imgW="4140200" imgH="558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276600"/>
                        <a:ext cx="6741763" cy="9144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52246450"/>
              </p:ext>
            </p:extLst>
          </p:nvPr>
        </p:nvGraphicFramePr>
        <p:xfrm>
          <a:off x="762000" y="4267200"/>
          <a:ext cx="4950125" cy="838200"/>
        </p:xfrm>
        <a:graphic>
          <a:graphicData uri="http://schemas.openxmlformats.org/presentationml/2006/ole">
            <mc:AlternateContent xmlns:mc="http://schemas.openxmlformats.org/markup-compatibility/2006">
              <mc:Choice xmlns:v="urn:schemas-microsoft-com:vml" Requires="v">
                <p:oleObj spid="_x0000_s11336" name="Equation" r:id="rId7" imgW="2984500" imgH="508000" progId="Equation.DSMT4">
                  <p:embed/>
                </p:oleObj>
              </mc:Choice>
              <mc:Fallback>
                <p:oleObj name="Equation" r:id="rId7" imgW="2984500" imgH="508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267200"/>
                        <a:ext cx="4950125" cy="838200"/>
                      </a:xfrm>
                      <a:prstGeom prst="rect">
                        <a:avLst/>
                      </a:prstGeom>
                      <a:noFill/>
                    </p:spPr>
                  </p:pic>
                </p:oleObj>
              </mc:Fallback>
            </mc:AlternateContent>
          </a:graphicData>
        </a:graphic>
      </p:graphicFrame>
    </p:spTree>
    <p:extLst>
      <p:ext uri="{BB962C8B-B14F-4D97-AF65-F5344CB8AC3E}">
        <p14:creationId xmlns:p14="http://schemas.microsoft.com/office/powerpoint/2010/main" val="186433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27.5</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In Table </a:t>
            </a:r>
            <a:r>
              <a:rPr lang="en-US" dirty="0" smtClean="0">
                <a:latin typeface="Times New Roman" pitchFamily="18" charset="0"/>
                <a:cs typeface="Times New Roman" pitchFamily="18" charset="0"/>
              </a:rPr>
              <a:t>27.1</a:t>
            </a:r>
            <a:r>
              <a:rPr lang="en-US" dirty="0">
                <a:latin typeface="Times New Roman" pitchFamily="18" charset="0"/>
                <a:cs typeface="Times New Roman" pitchFamily="18" charset="0"/>
              </a:rPr>
              <a:t>, we collect from Yahoo.com 40 recent daily closing Google Inc. prices.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For modeling purposes, the Black–Scholes equation requires a mathematical expression for prices, such as shown in Table </a:t>
            </a:r>
            <a:r>
              <a:rPr lang="en-US" dirty="0" smtClean="0">
                <a:latin typeface="Times New Roman" pitchFamily="18" charset="0"/>
                <a:cs typeface="Times New Roman" pitchFamily="18" charset="0"/>
              </a:rPr>
              <a:t>27.1 </a:t>
            </a:r>
            <a:r>
              <a:rPr lang="en-US" dirty="0">
                <a:latin typeface="Times New Roman" pitchFamily="18" charset="0"/>
                <a:cs typeface="Times New Roman" pitchFamily="18" charset="0"/>
              </a:rPr>
              <a:t>and Figure </a:t>
            </a:r>
            <a:r>
              <a:rPr lang="en-US" dirty="0" smtClean="0">
                <a:latin typeface="Times New Roman" pitchFamily="18" charset="0"/>
                <a:cs typeface="Times New Roman" pitchFamily="18" charset="0"/>
              </a:rPr>
              <a:t>27.1.</a:t>
            </a:r>
          </a:p>
          <a:p>
            <a:r>
              <a:rPr lang="en-US" dirty="0">
                <a:latin typeface="Times New Roman" pitchFamily="18" charset="0"/>
                <a:cs typeface="Times New Roman" pitchFamily="18" charset="0"/>
              </a:rPr>
              <a:t>Figures </a:t>
            </a:r>
            <a:r>
              <a:rPr lang="en-US" dirty="0" smtClean="0">
                <a:latin typeface="Times New Roman" pitchFamily="18" charset="0"/>
                <a:cs typeface="Times New Roman" pitchFamily="18" charset="0"/>
              </a:rPr>
              <a:t>27.2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27.3 </a:t>
            </a:r>
            <a:r>
              <a:rPr lang="en-US" dirty="0">
                <a:latin typeface="Times New Roman" pitchFamily="18" charset="0"/>
                <a:cs typeface="Times New Roman" pitchFamily="18" charset="0"/>
              </a:rPr>
              <a:t>are frequency approximations to a normal distribution and illustrate the distributions of returns and distributions of </a:t>
            </a:r>
            <a:r>
              <a:rPr lang="en-US" i="1" dirty="0" err="1">
                <a:latin typeface="Times New Roman" pitchFamily="18" charset="0"/>
                <a:cs typeface="Times New Roman" pitchFamily="18" charset="0"/>
              </a:rPr>
              <a:t>dZ</a:t>
            </a:r>
            <a:r>
              <a:rPr lang="en-US" dirty="0" err="1">
                <a:latin typeface="Times New Roman" pitchFamily="18" charset="0"/>
                <a:cs typeface="Times New Roman" pitchFamily="18" charset="0"/>
              </a:rPr>
              <a:t>s</a:t>
            </a:r>
            <a:r>
              <a:rPr lang="en-US" dirty="0">
                <a:latin typeface="Times New Roman" pitchFamily="18" charset="0"/>
                <a:cs typeface="Times New Roman" pitchFamily="18" charset="0"/>
              </a:rPr>
              <a:t> of Table </a:t>
            </a:r>
            <a:r>
              <a:rPr lang="en-US" dirty="0" smtClean="0">
                <a:latin typeface="Times New Roman" pitchFamily="18" charset="0"/>
                <a:cs typeface="Times New Roman" pitchFamily="18" charset="0"/>
              </a:rPr>
              <a:t>27.1. </a:t>
            </a:r>
          </a:p>
          <a:p>
            <a:r>
              <a:rPr lang="en-US" dirty="0">
                <a:latin typeface="Times New Roman" pitchFamily="18" charset="0"/>
                <a:cs typeface="Times New Roman" pitchFamily="18" charset="0"/>
              </a:rPr>
              <a:t>This daily average is 0.000185, which annualized becomes 0.000185 × 250 = 0.04625.  The volatility of these 40 returns is computed as the annualized standard deviation of daily returns and is computed as 0.011215 × √250 = 0.177324.</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193451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27.5</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15</a:t>
            </a:fld>
            <a:endParaRPr lang="en-US">
              <a:solidFill>
                <a:schemeClr val="accent6">
                  <a:lumMod val="20000"/>
                  <a:lumOff val="80000"/>
                </a:schemeClr>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48311"/>
          <a:stretch/>
        </p:blipFill>
        <p:spPr bwMode="auto">
          <a:xfrm>
            <a:off x="408138" y="1228106"/>
            <a:ext cx="4316262" cy="517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648" b="-1"/>
          <a:stretch/>
        </p:blipFill>
        <p:spPr bwMode="auto">
          <a:xfrm>
            <a:off x="4800600" y="1752600"/>
            <a:ext cx="4131207" cy="463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2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27.5</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61626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886614"/>
            <a:ext cx="6162675" cy="281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15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27.5</a:t>
            </a:r>
            <a:endParaRPr lang="en-US" dirty="0"/>
          </a:p>
        </p:txBody>
      </p:sp>
      <p:sp>
        <p:nvSpPr>
          <p:cNvPr id="3" name="Content Placeholder 2"/>
          <p:cNvSpPr>
            <a:spLocks noGrp="1"/>
          </p:cNvSpPr>
          <p:nvPr>
            <p:ph idx="1"/>
          </p:nvPr>
        </p:nvSpPr>
        <p:spPr>
          <a:xfrm>
            <a:off x="457200" y="1066801"/>
            <a:ext cx="8229600" cy="1752599"/>
          </a:xfrm>
        </p:spPr>
        <p:txBody>
          <a:bodyPr>
            <a:normAutofit fontScale="92500" lnSpcReduction="10000"/>
          </a:bodyPr>
          <a:lstStyle/>
          <a:p>
            <a:r>
              <a:rPr lang="en-US" dirty="0">
                <a:latin typeface="Times New Roman" pitchFamily="18" charset="0"/>
                <a:cs typeface="Times New Roman" pitchFamily="18" charset="0"/>
              </a:rPr>
              <a:t>Since these prices are daily, we use the daily constant average return and constant daily volatility to obtain daily </a:t>
            </a:r>
            <a:r>
              <a:rPr lang="en-US" i="1" dirty="0" err="1">
                <a:latin typeface="Times New Roman" pitchFamily="18" charset="0"/>
                <a:cs typeface="Times New Roman" pitchFamily="18" charset="0"/>
              </a:rPr>
              <a:t>dZ</a:t>
            </a:r>
            <a:r>
              <a:rPr lang="en-US" dirty="0" err="1">
                <a:latin typeface="Times New Roman" pitchFamily="18" charset="0"/>
                <a:cs typeface="Times New Roman" pitchFamily="18" charset="0"/>
              </a:rPr>
              <a:t>s</a:t>
            </a:r>
            <a:r>
              <a:rPr lang="en-US" dirty="0">
                <a:latin typeface="Times New Roman" pitchFamily="18" charset="0"/>
                <a:cs typeface="Times New Roman" pitchFamily="18" charset="0"/>
              </a:rPr>
              <a:t> in column 4 of </a:t>
            </a:r>
            <a:r>
              <a:rPr lang="en-US" b="1" dirty="0">
                <a:latin typeface="Times New Roman" pitchFamily="18" charset="0"/>
                <a:cs typeface="Times New Roman" pitchFamily="18" charset="0"/>
              </a:rPr>
              <a:t>Table </a:t>
            </a:r>
            <a:r>
              <a:rPr lang="en-US" b="1" dirty="0" smtClean="0">
                <a:latin typeface="Times New Roman" pitchFamily="18" charset="0"/>
                <a:cs typeface="Times New Roman" pitchFamily="18" charset="0"/>
              </a:rPr>
              <a:t>27.1</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using</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29000"/>
            <a:ext cx="630848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85638129"/>
              </p:ext>
            </p:extLst>
          </p:nvPr>
        </p:nvGraphicFramePr>
        <p:xfrm>
          <a:off x="3124200" y="2362200"/>
          <a:ext cx="1771652" cy="914401"/>
        </p:xfrm>
        <a:graphic>
          <a:graphicData uri="http://schemas.openxmlformats.org/presentationml/2006/ole">
            <mc:AlternateContent xmlns:mc="http://schemas.openxmlformats.org/markup-compatibility/2006">
              <mc:Choice xmlns:v="urn:schemas-microsoft-com:vml" Requires="v">
                <p:oleObj spid="_x0000_s14361" name="Equation" r:id="rId4" imgW="901309" imgH="444307" progId="Equation.DSMT4">
                  <p:embed/>
                </p:oleObj>
              </mc:Choice>
              <mc:Fallback>
                <p:oleObj name="Equation" r:id="rId4" imgW="901309" imgH="444307"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1771652" cy="914401"/>
                      </a:xfrm>
                      <a:prstGeom prst="rect">
                        <a:avLst/>
                      </a:prstGeom>
                      <a:noFill/>
                    </p:spPr>
                  </p:pic>
                </p:oleObj>
              </mc:Fallback>
            </mc:AlternateContent>
          </a:graphicData>
        </a:graphic>
      </p:graphicFrame>
      <p:sp>
        <p:nvSpPr>
          <p:cNvPr id="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3539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An </a:t>
            </a:r>
            <a:r>
              <a:rPr lang="en-US" sz="2800" b="1" dirty="0">
                <a:latin typeface="Times New Roman" pitchFamily="18" charset="0"/>
                <a:cs typeface="Times New Roman" pitchFamily="18" charset="0"/>
              </a:rPr>
              <a:t>option</a:t>
            </a:r>
            <a:r>
              <a:rPr lang="en-US" sz="2800" dirty="0">
                <a:latin typeface="Times New Roman" pitchFamily="18" charset="0"/>
                <a:cs typeface="Times New Roman" pitchFamily="18" charset="0"/>
              </a:rPr>
              <a:t> is a contract giving the right to buy or sell an asset within a specified period of time subject to certain conditions.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simplest kind of option is the </a:t>
            </a:r>
            <a:r>
              <a:rPr lang="en-US" sz="2800" b="1" dirty="0">
                <a:latin typeface="Times New Roman" pitchFamily="18" charset="0"/>
                <a:cs typeface="Times New Roman" pitchFamily="18" charset="0"/>
              </a:rPr>
              <a:t>European call option</a:t>
            </a:r>
            <a:r>
              <a:rPr lang="en-US" sz="2800" dirty="0">
                <a:latin typeface="Times New Roman" pitchFamily="18" charset="0"/>
                <a:cs typeface="Times New Roman" pitchFamily="18" charset="0"/>
              </a:rPr>
              <a:t>, which is a contract to buy a share of a certain stock at a given date for a specified price.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date the option expires is called the </a:t>
            </a:r>
            <a:r>
              <a:rPr lang="en-US" sz="2800" b="1" dirty="0">
                <a:latin typeface="Times New Roman" pitchFamily="18" charset="0"/>
                <a:cs typeface="Times New Roman" pitchFamily="18" charset="0"/>
              </a:rPr>
              <a:t>expiration date</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(maturity date)</a:t>
            </a:r>
            <a:r>
              <a:rPr lang="en-US" sz="2800" dirty="0">
                <a:latin typeface="Times New Roman" pitchFamily="18" charset="0"/>
                <a:cs typeface="Times New Roman" pitchFamily="18" charset="0"/>
              </a:rPr>
              <a:t> and the price that is paid for the stock when the option is exercised is called the </a:t>
            </a:r>
            <a:r>
              <a:rPr lang="en-US" sz="2800" b="1" dirty="0">
                <a:latin typeface="Times New Roman" pitchFamily="18" charset="0"/>
                <a:cs typeface="Times New Roman" pitchFamily="18" charset="0"/>
              </a:rPr>
              <a:t>exercise price (striking price)</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341761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first rigorous formulation and solution of the problem of option pricing was achieved by Black and Scholes (1973) and Merton (1973). Consider a stock option denoted by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whose price at time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can be written</a:t>
            </a:r>
            <a:r>
              <a:rPr lang="en-US" sz="2400" dirty="0" smtClean="0">
                <a:latin typeface="Times New Roman" pitchFamily="18" charset="0"/>
                <a:cs typeface="Times New Roman" pitchFamily="18" charset="0"/>
              </a:rPr>
              <a:t>:</a:t>
            </a:r>
          </a:p>
          <a:p>
            <a:pPr marL="0" indent="0" algn="r">
              <a:buNone/>
            </a:pPr>
            <a:r>
              <a:rPr lang="en-US" sz="2400" dirty="0" smtClean="0">
                <a:latin typeface="Times New Roman" pitchFamily="18" charset="0"/>
                <a:cs typeface="Times New Roman" pitchFamily="18" charset="0"/>
              </a:rPr>
              <a:t>(27.17)</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price of this stock is assumed to follow </a:t>
            </a:r>
            <a:r>
              <a:rPr lang="en-US" sz="2400" dirty="0" err="1">
                <a:latin typeface="Times New Roman" pitchFamily="18" charset="0"/>
                <a:cs typeface="Times New Roman" pitchFamily="18" charset="0"/>
              </a:rPr>
              <a:t>Itô’s</a:t>
            </a:r>
            <a:r>
              <a:rPr lang="en-US" sz="2400" dirty="0">
                <a:latin typeface="Times New Roman" pitchFamily="18" charset="0"/>
                <a:cs typeface="Times New Roman" pitchFamily="18" charset="0"/>
              </a:rPr>
              <a:t> stochastic differential equation</a:t>
            </a:r>
            <a:r>
              <a:rPr lang="en-US" sz="2400" dirty="0" smtClean="0">
                <a:latin typeface="Times New Roman" pitchFamily="18" charset="0"/>
                <a:cs typeface="Times New Roman" pitchFamily="18" charset="0"/>
              </a:rPr>
              <a:t>:</a:t>
            </a:r>
          </a:p>
          <a:p>
            <a:pPr marL="0" indent="0" algn="r">
              <a:buNone/>
            </a:pPr>
            <a:r>
              <a:rPr lang="en-US" sz="2400" dirty="0" smtClean="0">
                <a:latin typeface="Times New Roman" pitchFamily="18" charset="0"/>
                <a:cs typeface="Times New Roman" pitchFamily="18" charset="0"/>
              </a:rPr>
              <a:t>(27.18)</a:t>
            </a:r>
          </a:p>
          <a:p>
            <a:pPr marL="0" indent="0">
              <a:buNone/>
            </a:pP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When </a:t>
            </a:r>
            <a:r>
              <a:rPr lang="el-GR" sz="2400" dirty="0" smtClean="0">
                <a:latin typeface="Times New Roman" pitchFamily="18" charset="0"/>
                <a:cs typeface="Times New Roman" pitchFamily="18" charset="0"/>
              </a:rPr>
              <a:t>μ</a:t>
            </a:r>
            <a:r>
              <a:rPr lang="en-US" sz="2400" dirty="0" smtClean="0">
                <a:latin typeface="Times New Roman" pitchFamily="18" charset="0"/>
                <a:cs typeface="Times New Roman" pitchFamily="18" charset="0"/>
              </a:rPr>
              <a:t> and </a:t>
            </a:r>
            <a:r>
              <a:rPr lang="el-GR" sz="2400" dirty="0" smtClean="0">
                <a:latin typeface="Times New Roman" pitchFamily="18" charset="0"/>
                <a:cs typeface="Times New Roman" pitchFamily="18" charset="0"/>
              </a:rPr>
              <a:t>σ</a:t>
            </a:r>
            <a:r>
              <a:rPr lang="en-US" sz="2400" dirty="0" smtClean="0">
                <a:latin typeface="Times New Roman" pitchFamily="18" charset="0"/>
                <a:cs typeface="Times New Roman" pitchFamily="18" charset="0"/>
              </a:rPr>
              <a:t> are constant, Equation (27.18) becomes:</a:t>
            </a:r>
          </a:p>
          <a:p>
            <a:pPr marL="0" indent="0" algn="r">
              <a:buNone/>
            </a:pPr>
            <a:r>
              <a:rPr lang="en-US" sz="2400" dirty="0" smtClean="0">
                <a:latin typeface="Times New Roman" pitchFamily="18" charset="0"/>
                <a:cs typeface="Times New Roman" pitchFamily="18" charset="0"/>
              </a:rPr>
              <a:t>(27.19)</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48403966"/>
              </p:ext>
            </p:extLst>
          </p:nvPr>
        </p:nvGraphicFramePr>
        <p:xfrm>
          <a:off x="3048000" y="2743200"/>
          <a:ext cx="2795752" cy="533400"/>
        </p:xfrm>
        <a:graphic>
          <a:graphicData uri="http://schemas.openxmlformats.org/presentationml/2006/ole">
            <mc:AlternateContent xmlns:mc="http://schemas.openxmlformats.org/markup-compatibility/2006">
              <mc:Choice xmlns:v="urn:schemas-microsoft-com:vml" Requires="v">
                <p:oleObj spid="_x0000_s15418" name="Equation" r:id="rId3" imgW="1447800" imgH="279400" progId="Equation.DSMT4">
                  <p:embed/>
                </p:oleObj>
              </mc:Choice>
              <mc:Fallback>
                <p:oleObj name="Equation" r:id="rId3" imgW="14478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43200"/>
                        <a:ext cx="2795752" cy="533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74217719"/>
              </p:ext>
            </p:extLst>
          </p:nvPr>
        </p:nvGraphicFramePr>
        <p:xfrm>
          <a:off x="1295400" y="4343400"/>
          <a:ext cx="6014545" cy="533400"/>
        </p:xfrm>
        <a:graphic>
          <a:graphicData uri="http://schemas.openxmlformats.org/presentationml/2006/ole">
            <mc:AlternateContent xmlns:mc="http://schemas.openxmlformats.org/markup-compatibility/2006">
              <mc:Choice xmlns:v="urn:schemas-microsoft-com:vml" Requires="v">
                <p:oleObj spid="_x0000_s15419" name="Equation" r:id="rId5" imgW="3111500" imgH="279400" progId="Equation.DSMT4">
                  <p:embed/>
                </p:oleObj>
              </mc:Choice>
              <mc:Fallback>
                <p:oleObj name="Equation" r:id="rId5" imgW="3111500" imgH="279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343400"/>
                        <a:ext cx="6014545" cy="5334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282719933"/>
              </p:ext>
            </p:extLst>
          </p:nvPr>
        </p:nvGraphicFramePr>
        <p:xfrm>
          <a:off x="1676400" y="5715000"/>
          <a:ext cx="3505200" cy="457200"/>
        </p:xfrm>
        <a:graphic>
          <a:graphicData uri="http://schemas.openxmlformats.org/presentationml/2006/ole">
            <mc:AlternateContent xmlns:mc="http://schemas.openxmlformats.org/markup-compatibility/2006">
              <mc:Choice xmlns:v="urn:schemas-microsoft-com:vml" Requires="v">
                <p:oleObj spid="_x0000_s15420" name="Equation" r:id="rId7" imgW="1968500" imgH="254000" progId="Equation.DSMT4">
                  <p:embed/>
                </p:oleObj>
              </mc:Choice>
              <mc:Fallback>
                <p:oleObj name="Equation" r:id="rId7" imgW="1968500" imgH="254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715000"/>
                        <a:ext cx="3505200" cy="457200"/>
                      </a:xfrm>
                      <a:prstGeom prst="rect">
                        <a:avLst/>
                      </a:prstGeom>
                      <a:noFill/>
                    </p:spPr>
                  </p:pic>
                </p:oleObj>
              </mc:Fallback>
            </mc:AlternateContent>
          </a:graphicData>
        </a:graphic>
      </p:graphicFrame>
    </p:spTree>
    <p:extLst>
      <p:ext uri="{BB962C8B-B14F-4D97-AF65-F5344CB8AC3E}">
        <p14:creationId xmlns:p14="http://schemas.microsoft.com/office/powerpoint/2010/main" val="118055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7924800" cy="5334000"/>
          </a:xfrm>
        </p:spPr>
        <p:txBody>
          <a:bodyPr>
            <a:noAutofit/>
          </a:bodyPr>
          <a:lstStyle/>
          <a:p>
            <a:r>
              <a:rPr lang="en-US" sz="2800" dirty="0" smtClean="0">
                <a:latin typeface="Times New Roman" pitchFamily="18" charset="0"/>
                <a:cs typeface="Times New Roman" pitchFamily="18" charset="0"/>
              </a:rPr>
              <a:t>27.1 The </a:t>
            </a:r>
            <a:r>
              <a:rPr lang="en-US" sz="2800" dirty="0" err="1" smtClean="0">
                <a:latin typeface="Times New Roman" pitchFamily="18" charset="0"/>
                <a:cs typeface="Times New Roman" pitchFamily="18" charset="0"/>
              </a:rPr>
              <a:t>Itô</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Process and Financial Modeling</a:t>
            </a:r>
          </a:p>
          <a:p>
            <a:r>
              <a:rPr lang="en-US" sz="2800" dirty="0" smtClean="0">
                <a:latin typeface="Times New Roman" pitchFamily="18" charset="0"/>
                <a:cs typeface="Times New Roman" pitchFamily="18" charset="0"/>
              </a:rPr>
              <a:t>27.2  </a:t>
            </a:r>
            <a:r>
              <a:rPr lang="en-US" sz="2800" dirty="0" err="1">
                <a:latin typeface="Times New Roman" pitchFamily="18" charset="0"/>
                <a:cs typeface="Times New Roman" pitchFamily="18" charset="0"/>
              </a:rPr>
              <a:t>Itô</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Lemma</a:t>
            </a:r>
          </a:p>
          <a:p>
            <a:r>
              <a:rPr lang="en-US" sz="2800" dirty="0" smtClean="0">
                <a:latin typeface="Times New Roman" pitchFamily="18" charset="0"/>
                <a:cs typeface="Times New Roman" pitchFamily="18" charset="0"/>
              </a:rPr>
              <a:t>27.3 Stochastic Differential-Equation Approach to Stock-Price Behavior</a:t>
            </a:r>
          </a:p>
          <a:p>
            <a:r>
              <a:rPr lang="en-US" sz="2800" dirty="0" smtClean="0">
                <a:latin typeface="Times New Roman" pitchFamily="18" charset="0"/>
                <a:cs typeface="Times New Roman" pitchFamily="18" charset="0"/>
              </a:rPr>
              <a:t>27.4 The Pricing of an Option</a:t>
            </a:r>
          </a:p>
          <a:p>
            <a:r>
              <a:rPr lang="en-US" sz="2800" dirty="0" smtClean="0">
                <a:latin typeface="Times New Roman" pitchFamily="18" charset="0"/>
                <a:cs typeface="Times New Roman" pitchFamily="18" charset="0"/>
              </a:rPr>
              <a:t>27.5 A Reexamination of Option Pricing</a:t>
            </a:r>
          </a:p>
          <a:p>
            <a:r>
              <a:rPr lang="en-US" sz="2800" dirty="0" smtClean="0">
                <a:latin typeface="Times New Roman" pitchFamily="18" charset="0"/>
                <a:cs typeface="Times New Roman" pitchFamily="18" charset="0"/>
              </a:rPr>
              <a:t>27.6 Remarks on Option Pricing</a:t>
            </a:r>
          </a:p>
          <a:p>
            <a:r>
              <a:rPr lang="en-US" sz="2800" dirty="0" smtClean="0">
                <a:latin typeface="Times New Roman" pitchFamily="18" charset="0"/>
                <a:cs typeface="Times New Roman" pitchFamily="18" charset="0"/>
              </a:rPr>
              <a:t>27.7 Summary</a:t>
            </a:r>
            <a:endParaRPr lang="en-US" sz="28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226902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r>
              <a:rPr lang="en-US" dirty="0">
                <a:latin typeface="Times New Roman" pitchFamily="18" charset="0"/>
                <a:cs typeface="Times New Roman" pitchFamily="18" charset="0"/>
              </a:rPr>
              <a:t>Assume that the stock pays no dividends or other distributions. By </a:t>
            </a:r>
            <a:r>
              <a:rPr lang="en-US" dirty="0" err="1">
                <a:latin typeface="Times New Roman" pitchFamily="18" charset="0"/>
                <a:cs typeface="Times New Roman" pitchFamily="18" charset="0"/>
              </a:rPr>
              <a:t>Itô’s</a:t>
            </a:r>
            <a:r>
              <a:rPr lang="en-US" dirty="0">
                <a:latin typeface="Times New Roman" pitchFamily="18" charset="0"/>
                <a:cs typeface="Times New Roman" pitchFamily="18" charset="0"/>
              </a:rPr>
              <a:t> lemma, the differential of the call price using Equations (27.17) and (27.19) </a:t>
            </a:r>
            <a:r>
              <a:rPr lang="en-US" dirty="0" smtClean="0">
                <a:latin typeface="Times New Roman" pitchFamily="18" charset="0"/>
                <a:cs typeface="Times New Roman" pitchFamily="18" charset="0"/>
              </a:rPr>
              <a:t>is:</a:t>
            </a:r>
          </a:p>
          <a:p>
            <a:pPr marL="0" indent="0" algn="r">
              <a:buNone/>
            </a:pPr>
            <a:r>
              <a:rPr lang="en-US" dirty="0" smtClean="0">
                <a:latin typeface="Times New Roman" pitchFamily="18" charset="0"/>
                <a:cs typeface="Times New Roman" pitchFamily="18" charset="0"/>
              </a:rPr>
              <a:t>(27.21)</a:t>
            </a:r>
          </a:p>
          <a:p>
            <a:pPr marL="0" indent="0" algn="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Observe that in Equation (27.21):</a:t>
            </a:r>
          </a:p>
          <a:p>
            <a:pPr marL="0" indent="0" algn="r">
              <a:buNone/>
            </a:pPr>
            <a:r>
              <a:rPr lang="en-US" dirty="0" smtClean="0">
                <a:latin typeface="Times New Roman" pitchFamily="18" charset="0"/>
                <a:cs typeface="Times New Roman" pitchFamily="18" charset="0"/>
              </a:rPr>
              <a:t>(27.22)</a:t>
            </a:r>
          </a:p>
          <a:p>
            <a:pPr marL="0" indent="0" algn="r">
              <a:buNone/>
            </a:pPr>
            <a:r>
              <a:rPr lang="en-US" dirty="0" smtClean="0">
                <a:latin typeface="Times New Roman" pitchFamily="18" charset="0"/>
                <a:cs typeface="Times New Roman" pitchFamily="18" charset="0"/>
              </a:rPr>
              <a:t>(27.23)</a:t>
            </a:r>
          </a:p>
          <a:p>
            <a:r>
              <a:rPr lang="en-US" dirty="0">
                <a:latin typeface="Times New Roman" pitchFamily="18" charset="0"/>
                <a:cs typeface="Times New Roman" pitchFamily="18" charset="0"/>
              </a:rPr>
              <a:t>In other words,  </a:t>
            </a:r>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the expected change in the call-option price and  </a:t>
            </a:r>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the variance of such a change per unit of time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If the </a:t>
            </a:r>
            <a:r>
              <a:rPr lang="en-US" dirty="0">
                <a:latin typeface="Times New Roman" pitchFamily="18" charset="0"/>
                <a:cs typeface="Times New Roman" pitchFamily="18" charset="0"/>
              </a:rPr>
              <a:t>call-option price is a function of a spot stock price that follows an </a:t>
            </a:r>
            <a:r>
              <a:rPr lang="en-US" dirty="0" err="1">
                <a:latin typeface="Times New Roman" pitchFamily="18" charset="0"/>
                <a:cs typeface="Times New Roman" pitchFamily="18" charset="0"/>
              </a:rPr>
              <a:t>Itô</a:t>
            </a:r>
            <a:r>
              <a:rPr lang="en-US" dirty="0">
                <a:latin typeface="Times New Roman" pitchFamily="18" charset="0"/>
                <a:cs typeface="Times New Roman" pitchFamily="18" charset="0"/>
              </a:rPr>
              <a:t> process, then the call-option price also follows an </a:t>
            </a:r>
            <a:r>
              <a:rPr lang="en-US" dirty="0" err="1">
                <a:latin typeface="Times New Roman" pitchFamily="18" charset="0"/>
                <a:cs typeface="Times New Roman" pitchFamily="18" charset="0"/>
              </a:rPr>
              <a:t>Itô</a:t>
            </a:r>
            <a:r>
              <a:rPr lang="en-US" dirty="0">
                <a:latin typeface="Times New Roman" pitchFamily="18" charset="0"/>
                <a:cs typeface="Times New Roman" pitchFamily="18" charset="0"/>
              </a:rPr>
              <a:t> process with mean and standard derivation parameters that are more complex than those of the stock </a:t>
            </a:r>
            <a:r>
              <a:rPr lang="en-US" dirty="0" smtClean="0">
                <a:latin typeface="Times New Roman" pitchFamily="18" charset="0"/>
                <a:cs typeface="Times New Roman" pitchFamily="18" charset="0"/>
              </a:rPr>
              <a:t>price (as shown in Eq. 27.22 and 27.23).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99063700"/>
              </p:ext>
            </p:extLst>
          </p:nvPr>
        </p:nvGraphicFramePr>
        <p:xfrm>
          <a:off x="990600" y="1981200"/>
          <a:ext cx="6742461" cy="914400"/>
        </p:xfrm>
        <a:graphic>
          <a:graphicData uri="http://schemas.openxmlformats.org/presentationml/2006/ole">
            <mc:AlternateContent xmlns:mc="http://schemas.openxmlformats.org/markup-compatibility/2006">
              <mc:Choice xmlns:v="urn:schemas-microsoft-com:vml" Requires="v">
                <p:oleObj spid="_x0000_s16470" name="Equation" r:id="rId3" imgW="3924000" imgH="533160" progId="Equation.DSMT4">
                  <p:embed/>
                </p:oleObj>
              </mc:Choice>
              <mc:Fallback>
                <p:oleObj name="Equation" r:id="rId3" imgW="3924000" imgH="533160" progId="Equation.DSMT4">
                  <p:embed/>
                  <p:pic>
                    <p:nvPicPr>
                      <p:cNvPr id="0" name="Object 1"/>
                      <p:cNvPicPr>
                        <a:picLocks noChangeAspect="1" noChangeArrowheads="1"/>
                      </p:cNvPicPr>
                      <p:nvPr/>
                    </p:nvPicPr>
                    <p:blipFill>
                      <a:blip r:embed="rId4"/>
                      <a:srcRect/>
                      <a:stretch>
                        <a:fillRect/>
                      </a:stretch>
                    </p:blipFill>
                    <p:spPr bwMode="auto">
                      <a:xfrm>
                        <a:off x="990600" y="1981200"/>
                        <a:ext cx="6742461" cy="914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87103729"/>
              </p:ext>
            </p:extLst>
          </p:nvPr>
        </p:nvGraphicFramePr>
        <p:xfrm>
          <a:off x="2667000" y="3200400"/>
          <a:ext cx="2926080" cy="381000"/>
        </p:xfrm>
        <a:graphic>
          <a:graphicData uri="http://schemas.openxmlformats.org/presentationml/2006/ole">
            <mc:AlternateContent xmlns:mc="http://schemas.openxmlformats.org/markup-compatibility/2006">
              <mc:Choice xmlns:v="urn:schemas-microsoft-com:vml" Requires="v">
                <p:oleObj spid="_x0000_s16471" name="Equation" r:id="rId5" imgW="1828800" imgH="241300" progId="Equation.DSMT4">
                  <p:embed/>
                </p:oleObj>
              </mc:Choice>
              <mc:Fallback>
                <p:oleObj name="Equation" r:id="rId5" imgW="18288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200400"/>
                        <a:ext cx="2926080" cy="3810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547067317"/>
              </p:ext>
            </p:extLst>
          </p:nvPr>
        </p:nvGraphicFramePr>
        <p:xfrm>
          <a:off x="2667000" y="3581400"/>
          <a:ext cx="1381125" cy="381000"/>
        </p:xfrm>
        <a:graphic>
          <a:graphicData uri="http://schemas.openxmlformats.org/presentationml/2006/ole">
            <mc:AlternateContent xmlns:mc="http://schemas.openxmlformats.org/markup-compatibility/2006">
              <mc:Choice xmlns:v="urn:schemas-microsoft-com:vml" Requires="v">
                <p:oleObj spid="_x0000_s16472" name="Equation" r:id="rId7" imgW="825500" imgH="228600" progId="Equation.DSMT4">
                  <p:embed/>
                </p:oleObj>
              </mc:Choice>
              <mc:Fallback>
                <p:oleObj name="Equation" r:id="rId7" imgW="8255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581400"/>
                        <a:ext cx="1381125" cy="38100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19486554"/>
              </p:ext>
            </p:extLst>
          </p:nvPr>
        </p:nvGraphicFramePr>
        <p:xfrm>
          <a:off x="2743199" y="3962400"/>
          <a:ext cx="523875" cy="381000"/>
        </p:xfrm>
        <a:graphic>
          <a:graphicData uri="http://schemas.openxmlformats.org/presentationml/2006/ole">
            <mc:AlternateContent xmlns:mc="http://schemas.openxmlformats.org/markup-compatibility/2006">
              <mc:Choice xmlns:v="urn:schemas-microsoft-com:vml" Requires="v">
                <p:oleObj spid="_x0000_s16473" name="Equation" r:id="rId9" imgW="317362" imgH="228501" progId="Equation.DSMT4">
                  <p:embed/>
                </p:oleObj>
              </mc:Choice>
              <mc:Fallback>
                <p:oleObj name="Equation" r:id="rId9" imgW="317362"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199" y="3962400"/>
                        <a:ext cx="523875" cy="381000"/>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650394702"/>
              </p:ext>
            </p:extLst>
          </p:nvPr>
        </p:nvGraphicFramePr>
        <p:xfrm>
          <a:off x="1981200" y="4267200"/>
          <a:ext cx="533400" cy="341923"/>
        </p:xfrm>
        <a:graphic>
          <a:graphicData uri="http://schemas.openxmlformats.org/presentationml/2006/ole">
            <mc:AlternateContent xmlns:mc="http://schemas.openxmlformats.org/markup-compatibility/2006">
              <mc:Choice xmlns:v="urn:schemas-microsoft-com:vml" Requires="v">
                <p:oleObj spid="_x0000_s16474" name="Equation" r:id="rId11" imgW="368300" imgH="241300" progId="Equation.DSMT4">
                  <p:embed/>
                </p:oleObj>
              </mc:Choice>
              <mc:Fallback>
                <p:oleObj name="Equation" r:id="rId11" imgW="368300" imgH="2413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267200"/>
                        <a:ext cx="533400" cy="341923"/>
                      </a:xfrm>
                      <a:prstGeom prst="rect">
                        <a:avLst/>
                      </a:prstGeom>
                      <a:noFill/>
                    </p:spPr>
                  </p:pic>
                </p:oleObj>
              </mc:Fallback>
            </mc:AlternateContent>
          </a:graphicData>
        </a:graphic>
      </p:graphicFrame>
    </p:spTree>
    <p:extLst>
      <p:ext uri="{BB962C8B-B14F-4D97-AF65-F5344CB8AC3E}">
        <p14:creationId xmlns:p14="http://schemas.microsoft.com/office/powerpoint/2010/main" val="161954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Consider an investor who builds up a portfolio of stocks, options on the stocks, and a riskless asset (for example, government bonds) yielding a riskless rate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The nominal of the </a:t>
            </a:r>
            <a:r>
              <a:rPr lang="en-US" dirty="0" smtClean="0">
                <a:latin typeface="Times New Roman" pitchFamily="18" charset="0"/>
                <a:cs typeface="Times New Roman" pitchFamily="18" charset="0"/>
              </a:rPr>
              <a:t>portfolio, P(t) is:</a:t>
            </a:r>
          </a:p>
          <a:p>
            <a:pPr marL="0" indent="0" algn="r">
              <a:buNone/>
            </a:pPr>
            <a:r>
              <a:rPr lang="en-US" dirty="0" smtClean="0">
                <a:latin typeface="Times New Roman" pitchFamily="18" charset="0"/>
                <a:cs typeface="Times New Roman" pitchFamily="18" charset="0"/>
              </a:rPr>
              <a:t>(27.20)</a:t>
            </a:r>
          </a:p>
          <a:p>
            <a:pPr marL="0" indent="0">
              <a:buNone/>
            </a:pPr>
            <a:r>
              <a:rPr lang="en-US" dirty="0" smtClean="0">
                <a:latin typeface="Times New Roman" pitchFamily="18" charset="0"/>
                <a:cs typeface="Times New Roman" pitchFamily="18" charset="0"/>
              </a:rPr>
              <a:t>Where </a:t>
            </a:r>
            <a:r>
              <a:rPr lang="en-US" i="1" dirty="0" smtClean="0">
                <a:latin typeface="Times New Roman" pitchFamily="18" charset="0"/>
                <a:cs typeface="Times New Roman" pitchFamily="18" charset="0"/>
              </a:rPr>
              <a:t>N</a:t>
            </a:r>
            <a:r>
              <a:rPr lang="en-US" sz="2200" i="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number of shares of the stock</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a:t>
            </a:r>
            <a:r>
              <a:rPr lang="en-US" sz="1900"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number of call options; </a:t>
            </a:r>
            <a:r>
              <a:rPr lang="en-US" dirty="0" smtClean="0">
                <a:latin typeface="Times New Roman" pitchFamily="18" charset="0"/>
                <a:cs typeface="Times New Roman" pitchFamily="18" charset="0"/>
              </a:rPr>
              <a:t>and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value of dollars invested in riskless </a:t>
            </a:r>
            <a:r>
              <a:rPr lang="en-US" dirty="0" smtClean="0">
                <a:latin typeface="Times New Roman" pitchFamily="18" charset="0"/>
                <a:cs typeface="Times New Roman" pitchFamily="18" charset="0"/>
              </a:rPr>
              <a:t>bonds.</a:t>
            </a:r>
          </a:p>
          <a:p>
            <a:pPr marL="0" indent="0">
              <a:buNone/>
            </a:pPr>
            <a:r>
              <a:rPr lang="en-US" dirty="0">
                <a:latin typeface="Times New Roman" pitchFamily="18" charset="0"/>
                <a:cs typeface="Times New Roman" pitchFamily="18" charset="0"/>
              </a:rPr>
              <a:t>The change in the normal value of the portfolio   results from the change in the prices of the assets because at a point in time the equations of option and stock are given </a:t>
            </a:r>
            <a:r>
              <a:rPr lang="en-US" dirty="0" smtClean="0">
                <a:latin typeface="Times New Roman" pitchFamily="18" charset="0"/>
                <a:cs typeface="Times New Roman" pitchFamily="18" charset="0"/>
              </a:rPr>
              <a:t>—that is</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N</a:t>
            </a:r>
            <a:r>
              <a:rPr lang="en-US" sz="2200" i="1" dirty="0" smtClean="0">
                <a:latin typeface="Times New Roman" pitchFamily="18" charset="0"/>
                <a:cs typeface="Times New Roman" pitchFamily="18" charset="0"/>
              </a:rPr>
              <a:t>1</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sz="1900" i="1" dirty="0" smtClean="0">
                <a:latin typeface="Times New Roman" pitchFamily="18" charset="0"/>
                <a:cs typeface="Times New Roman" pitchFamily="18" charset="0"/>
              </a:rPr>
              <a:t>2</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0. Then,</a:t>
            </a:r>
          </a:p>
          <a:p>
            <a:pPr marL="0" indent="0" algn="r">
              <a:buNone/>
            </a:pPr>
            <a:r>
              <a:rPr lang="en-US" dirty="0" smtClean="0">
                <a:latin typeface="Times New Roman" pitchFamily="18" charset="0"/>
                <a:cs typeface="Times New Roman" pitchFamily="18" charset="0"/>
              </a:rPr>
              <a:t>(27.24)</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9990772"/>
              </p:ext>
            </p:extLst>
          </p:nvPr>
        </p:nvGraphicFramePr>
        <p:xfrm>
          <a:off x="2438400" y="2438400"/>
          <a:ext cx="4267200" cy="512064"/>
        </p:xfrm>
        <a:graphic>
          <a:graphicData uri="http://schemas.openxmlformats.org/presentationml/2006/ole">
            <mc:AlternateContent xmlns:mc="http://schemas.openxmlformats.org/markup-compatibility/2006">
              <mc:Choice xmlns:v="urn:schemas-microsoft-com:vml" Requires="v">
                <p:oleObj spid="_x0000_s17437" name="Equation" r:id="rId3" imgW="2145369" imgH="253890" progId="Equation.DSMT4">
                  <p:embed/>
                </p:oleObj>
              </mc:Choice>
              <mc:Fallback>
                <p:oleObj name="Equation" r:id="rId3" imgW="2145369"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400"/>
                        <a:ext cx="4267200" cy="51206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119701788"/>
              </p:ext>
            </p:extLst>
          </p:nvPr>
        </p:nvGraphicFramePr>
        <p:xfrm>
          <a:off x="1343025" y="5410200"/>
          <a:ext cx="6336101" cy="990600"/>
        </p:xfrm>
        <a:graphic>
          <a:graphicData uri="http://schemas.openxmlformats.org/presentationml/2006/ole">
            <mc:AlternateContent xmlns:mc="http://schemas.openxmlformats.org/markup-compatibility/2006">
              <mc:Choice xmlns:v="urn:schemas-microsoft-com:vml" Requires="v">
                <p:oleObj spid="_x0000_s17438" name="Equation" r:id="rId5" imgW="3225800" imgH="508000" progId="Equation.DSMT4">
                  <p:embed/>
                </p:oleObj>
              </mc:Choice>
              <mc:Fallback>
                <p:oleObj name="Equation" r:id="rId5" imgW="32258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5410200"/>
                        <a:ext cx="6336101" cy="990600"/>
                      </a:xfrm>
                      <a:prstGeom prst="rect">
                        <a:avLst/>
                      </a:prstGeom>
                      <a:noFill/>
                    </p:spPr>
                  </p:pic>
                </p:oleObj>
              </mc:Fallback>
            </mc:AlternateContent>
          </a:graphicData>
        </a:graphic>
      </p:graphicFrame>
    </p:spTree>
    <p:extLst>
      <p:ext uri="{BB962C8B-B14F-4D97-AF65-F5344CB8AC3E}">
        <p14:creationId xmlns:p14="http://schemas.microsoft.com/office/powerpoint/2010/main" val="316275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a:xfrm>
            <a:off x="457200" y="1066800"/>
            <a:ext cx="8229600" cy="5333999"/>
          </a:xfrm>
        </p:spPr>
        <p:txBody>
          <a:bodyPr>
            <a:normAutofit fontScale="92500" lnSpcReduction="20000"/>
          </a:bodyPr>
          <a:lstStyle/>
          <a:p>
            <a:r>
              <a:rPr lang="en-US" dirty="0">
                <a:latin typeface="Times New Roman" pitchFamily="18" charset="0"/>
                <a:cs typeface="Times New Roman" pitchFamily="18" charset="0"/>
              </a:rPr>
              <a:t>Let </a:t>
            </a:r>
            <a:r>
              <a:rPr lang="en-US" i="1" dirty="0" smtClean="0">
                <a:latin typeface="Times New Roman" pitchFamily="18" charset="0"/>
                <a:cs typeface="Times New Roman" pitchFamily="18" charset="0"/>
              </a:rPr>
              <a:t>w</a:t>
            </a:r>
            <a:r>
              <a:rPr lang="en-US" sz="2000" i="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 the fraction of the invested in stock</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w</a:t>
            </a:r>
            <a:r>
              <a:rPr lang="en-US" sz="2000"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 the fraction invested in options, and </a:t>
            </a:r>
            <a:r>
              <a:rPr lang="en-US" i="1" dirty="0" smtClean="0">
                <a:latin typeface="Times New Roman" pitchFamily="18" charset="0"/>
                <a:cs typeface="Times New Roman" pitchFamily="18" charset="0"/>
              </a:rPr>
              <a:t>w</a:t>
            </a:r>
            <a:r>
              <a:rPr lang="en-US" sz="2000" i="1"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 the fraction of the invested in the riskless asset</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Then Equation (27.24) </a:t>
            </a:r>
            <a:r>
              <a:rPr lang="en-US" dirty="0" smtClean="0">
                <a:latin typeface="Times New Roman" pitchFamily="18" charset="0"/>
                <a:cs typeface="Times New Roman" pitchFamily="18" charset="0"/>
              </a:rPr>
              <a:t>becomes: </a:t>
            </a:r>
          </a:p>
          <a:p>
            <a:pPr marL="0" indent="0" algn="r">
              <a:buNone/>
            </a:pPr>
            <a:r>
              <a:rPr lang="en-US" dirty="0" smtClean="0">
                <a:latin typeface="Times New Roman" pitchFamily="18" charset="0"/>
                <a:cs typeface="Times New Roman" pitchFamily="18" charset="0"/>
              </a:rPr>
              <a:t>(27.25)</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t>
            </a:r>
            <a:r>
              <a:rPr lang="en-US" dirty="0">
                <a:latin typeface="Times New Roman" pitchFamily="18" charset="0"/>
                <a:cs typeface="Times New Roman" pitchFamily="18" charset="0"/>
              </a:rPr>
              <a:t>this point, the notion of </a:t>
            </a:r>
            <a:r>
              <a:rPr lang="en-US" b="1" dirty="0">
                <a:latin typeface="Times New Roman" pitchFamily="18" charset="0"/>
                <a:cs typeface="Times New Roman" pitchFamily="18" charset="0"/>
              </a:rPr>
              <a:t>economic equilibrium</a:t>
            </a:r>
            <a:r>
              <a:rPr lang="en-US" dirty="0">
                <a:latin typeface="Times New Roman" pitchFamily="18" charset="0"/>
                <a:cs typeface="Times New Roman" pitchFamily="18" charset="0"/>
              </a:rPr>
              <a:t> (also called </a:t>
            </a:r>
            <a:r>
              <a:rPr lang="en-US" b="1" dirty="0">
                <a:latin typeface="Times New Roman" pitchFamily="18" charset="0"/>
                <a:cs typeface="Times New Roman" pitchFamily="18" charset="0"/>
              </a:rPr>
              <a:t>risk-neutral</a:t>
            </a:r>
            <a:r>
              <a:rPr lang="en-US" dirty="0">
                <a:latin typeface="Times New Roman" pitchFamily="18" charset="0"/>
                <a:cs typeface="Times New Roman" pitchFamily="18" charset="0"/>
              </a:rPr>
              <a:t> or </a:t>
            </a:r>
            <a:r>
              <a:rPr lang="en-US" b="1" dirty="0">
                <a:latin typeface="Times New Roman" pitchFamily="18" charset="0"/>
                <a:cs typeface="Times New Roman" pitchFamily="18" charset="0"/>
              </a:rPr>
              <a:t>preference-free pricing</a:t>
            </a:r>
            <a:r>
              <a:rPr lang="en-US" dirty="0">
                <a:latin typeface="Times New Roman" pitchFamily="18" charset="0"/>
                <a:cs typeface="Times New Roman" pitchFamily="18" charset="0"/>
              </a:rPr>
              <a:t>) is introduced in the analysis. This notion plays an important role in modeling financing behavior, and its appropriate formulation is considered to be a major breakthrough in financial analysis.</a:t>
            </a:r>
          </a:p>
          <a:p>
            <a:pPr marL="0" indent="0">
              <a:buNone/>
            </a:pPr>
            <a:endParaRPr lang="en-US" dirty="0">
              <a:latin typeface="Times New Roman" pitchFamily="18" charset="0"/>
              <a:cs typeface="Times New Roman" pitchFamily="18" charset="0"/>
            </a:endParaRPr>
          </a:p>
          <a:p>
            <a:pPr marL="0" indent="0" algn="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1893608"/>
              </p:ext>
            </p:extLst>
          </p:nvPr>
        </p:nvGraphicFramePr>
        <p:xfrm>
          <a:off x="1524000" y="2667000"/>
          <a:ext cx="5904571" cy="685800"/>
        </p:xfrm>
        <a:graphic>
          <a:graphicData uri="http://schemas.openxmlformats.org/presentationml/2006/ole">
            <mc:AlternateContent xmlns:mc="http://schemas.openxmlformats.org/markup-compatibility/2006">
              <mc:Choice xmlns:v="urn:schemas-microsoft-com:vml" Requires="v">
                <p:oleObj spid="_x0000_s18445" name="Equation" r:id="rId3" imgW="3365500" imgH="393700" progId="Equation.DSMT4">
                  <p:embed/>
                </p:oleObj>
              </mc:Choice>
              <mc:Fallback>
                <p:oleObj name="Equation" r:id="rId3" imgW="33655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5904571" cy="685800"/>
                      </a:xfrm>
                      <a:prstGeom prst="rect">
                        <a:avLst/>
                      </a:prstGeom>
                      <a:noFill/>
                    </p:spPr>
                  </p:pic>
                </p:oleObj>
              </mc:Fallback>
            </mc:AlternateContent>
          </a:graphicData>
        </a:graphic>
      </p:graphicFrame>
    </p:spTree>
    <p:extLst>
      <p:ext uri="{BB962C8B-B14F-4D97-AF65-F5344CB8AC3E}">
        <p14:creationId xmlns:p14="http://schemas.microsoft.com/office/powerpoint/2010/main" val="1808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74637"/>
            <a:ext cx="8229600" cy="639763"/>
          </a:xfrm>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a:xfrm>
            <a:off x="457200" y="838200"/>
            <a:ext cx="8229600" cy="5486399"/>
          </a:xfrm>
        </p:spPr>
        <p:txBody>
          <a:bodyPr>
            <a:noAutofit/>
          </a:bodyPr>
          <a:lstStyle/>
          <a:p>
            <a:r>
              <a:rPr lang="en-US" sz="2400" dirty="0" smtClean="0">
                <a:latin typeface="Times New Roman" pitchFamily="18" charset="0"/>
                <a:cs typeface="Times New Roman" pitchFamily="18" charset="0"/>
              </a:rPr>
              <a:t>Let </a:t>
            </a:r>
            <a:r>
              <a:rPr lang="en-US" sz="2400" i="1" dirty="0">
                <a:latin typeface="Times New Roman" pitchFamily="18" charset="0"/>
                <a:cs typeface="Times New Roman" pitchFamily="18" charset="0"/>
              </a:rPr>
              <a:t>w</a:t>
            </a:r>
            <a:r>
              <a:rPr lang="en-US" sz="1600" i="1" dirty="0">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i="1" dirty="0" smtClean="0">
                <a:latin typeface="Times New Roman" pitchFamily="18" charset="0"/>
                <a:cs typeface="Times New Roman" pitchFamily="18" charset="0"/>
              </a:rPr>
              <a:t>w</a:t>
            </a:r>
            <a:r>
              <a:rPr lang="en-US" sz="1600" i="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be such that:</a:t>
            </a:r>
          </a:p>
          <a:p>
            <a:pPr marL="0" indent="0" algn="r">
              <a:buNone/>
            </a:pPr>
            <a:r>
              <a:rPr lang="en-US" sz="2400" dirty="0" smtClean="0">
                <a:latin typeface="Times New Roman" pitchFamily="18" charset="0"/>
                <a:cs typeface="Times New Roman" pitchFamily="18" charset="0"/>
              </a:rPr>
              <a:t>(27.26)</a:t>
            </a:r>
          </a:p>
          <a:p>
            <a:pPr marL="0" indent="0" algn="r">
              <a:buNone/>
            </a:pPr>
            <a:r>
              <a:rPr lang="en-US" sz="2400" dirty="0" smtClean="0">
                <a:latin typeface="Times New Roman" pitchFamily="18" charset="0"/>
                <a:cs typeface="Times New Roman" pitchFamily="18" charset="0"/>
              </a:rPr>
              <a:t>(27.27)</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Then </a:t>
            </a:r>
            <a:r>
              <a:rPr lang="en-US" sz="2400" dirty="0">
                <a:latin typeface="Times New Roman" pitchFamily="18" charset="0"/>
                <a:cs typeface="Times New Roman" pitchFamily="18" charset="0"/>
              </a:rPr>
              <a:t>from Equation (27.25), because the portfolio is riskless it follows that the portfolio must be expected to earn the riskless rate of return, or</a:t>
            </a:r>
            <a:r>
              <a:rPr lang="en-US" sz="2400" dirty="0" smtClean="0">
                <a:latin typeface="Times New Roman" pitchFamily="18" charset="0"/>
                <a:cs typeface="Times New Roman" pitchFamily="18" charset="0"/>
              </a:rPr>
              <a:t>:</a:t>
            </a:r>
          </a:p>
          <a:p>
            <a:pPr algn="r"/>
            <a:r>
              <a:rPr lang="en-US" sz="2400" dirty="0" smtClean="0">
                <a:latin typeface="Times New Roman" pitchFamily="18" charset="0"/>
                <a:cs typeface="Times New Roman" pitchFamily="18" charset="0"/>
              </a:rPr>
              <a:t>(27.28)</a:t>
            </a:r>
            <a:endParaRPr lang="en-US" sz="2400" dirty="0">
              <a:latin typeface="Times New Roman" pitchFamily="18" charset="0"/>
              <a:cs typeface="Times New Roman" pitchFamily="18" charset="0"/>
            </a:endParaRPr>
          </a:p>
          <a:p>
            <a:endParaRPr lang="en-US" sz="7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Equations </a:t>
            </a:r>
            <a:r>
              <a:rPr lang="en-US" sz="2400" dirty="0">
                <a:latin typeface="Times New Roman" pitchFamily="18" charset="0"/>
                <a:cs typeface="Times New Roman" pitchFamily="18" charset="0"/>
              </a:rPr>
              <a:t>(27.27) and (27.28) yield the </a:t>
            </a:r>
            <a:r>
              <a:rPr lang="en-US" sz="2400" dirty="0" smtClean="0">
                <a:latin typeface="Times New Roman" pitchFamily="18" charset="0"/>
                <a:cs typeface="Times New Roman" pitchFamily="18" charset="0"/>
              </a:rPr>
              <a:t>Black-Scholes-Merton </a:t>
            </a:r>
            <a:r>
              <a:rPr lang="en-US" sz="2400" dirty="0">
                <a:latin typeface="Times New Roman" pitchFamily="18" charset="0"/>
                <a:cs typeface="Times New Roman" pitchFamily="18" charset="0"/>
              </a:rPr>
              <a:t>equations</a:t>
            </a:r>
            <a:r>
              <a:rPr lang="en-US" sz="2400" dirty="0" smtClean="0">
                <a:latin typeface="Times New Roman" pitchFamily="18" charset="0"/>
                <a:cs typeface="Times New Roman" pitchFamily="18" charset="0"/>
              </a:rPr>
              <a:t>:</a:t>
            </a:r>
          </a:p>
          <a:p>
            <a:pPr algn="r"/>
            <a:r>
              <a:rPr lang="en-US" sz="2400" dirty="0" smtClean="0">
                <a:latin typeface="Times New Roman" pitchFamily="18" charset="0"/>
                <a:cs typeface="Times New Roman" pitchFamily="18" charset="0"/>
              </a:rPr>
              <a:t>(27.29)&amp;(27.30)</a:t>
            </a:r>
          </a:p>
          <a:p>
            <a:pPr algn="r"/>
            <a:endParaRPr lang="en-US" sz="2400" dirty="0" smtClean="0">
              <a:latin typeface="Times New Roman" pitchFamily="18" charset="0"/>
              <a:cs typeface="Times New Roman" pitchFamily="18" charset="0"/>
            </a:endParaRPr>
          </a:p>
          <a:p>
            <a:pPr algn="r"/>
            <a:r>
              <a:rPr lang="en-US" sz="2400" dirty="0" smtClean="0">
                <a:latin typeface="Times New Roman" pitchFamily="18" charset="0"/>
                <a:cs typeface="Times New Roman" pitchFamily="18" charset="0"/>
              </a:rPr>
              <a:t>(27.31)</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77485813"/>
              </p:ext>
            </p:extLst>
          </p:nvPr>
        </p:nvGraphicFramePr>
        <p:xfrm>
          <a:off x="2201334" y="1219200"/>
          <a:ext cx="4741331" cy="762000"/>
        </p:xfrm>
        <a:graphic>
          <a:graphicData uri="http://schemas.openxmlformats.org/presentationml/2006/ole">
            <mc:AlternateContent xmlns:mc="http://schemas.openxmlformats.org/markup-compatibility/2006">
              <mc:Choice xmlns:v="urn:schemas-microsoft-com:vml" Requires="v">
                <p:oleObj spid="_x0000_s19529" name="Equation" r:id="rId3" imgW="2667000" imgH="431800" progId="Equation.DSMT4">
                  <p:embed/>
                </p:oleObj>
              </mc:Choice>
              <mc:Fallback>
                <p:oleObj name="Equation" r:id="rId3" imgW="26670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34" y="1219200"/>
                        <a:ext cx="4741331" cy="7620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60268208"/>
              </p:ext>
            </p:extLst>
          </p:nvPr>
        </p:nvGraphicFramePr>
        <p:xfrm>
          <a:off x="3609975" y="1905000"/>
          <a:ext cx="1924050" cy="457200"/>
        </p:xfrm>
        <a:graphic>
          <a:graphicData uri="http://schemas.openxmlformats.org/presentationml/2006/ole">
            <mc:AlternateContent xmlns:mc="http://schemas.openxmlformats.org/markup-compatibility/2006">
              <mc:Choice xmlns:v="urn:schemas-microsoft-com:vml" Requires="v">
                <p:oleObj spid="_x0000_s19530" name="Equation" r:id="rId5" imgW="965200" imgH="228600" progId="Equation.DSMT4">
                  <p:embed/>
                </p:oleObj>
              </mc:Choice>
              <mc:Fallback>
                <p:oleObj name="Equation" r:id="rId5" imgW="9652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1905000"/>
                        <a:ext cx="1924050" cy="4572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691695824"/>
              </p:ext>
            </p:extLst>
          </p:nvPr>
        </p:nvGraphicFramePr>
        <p:xfrm>
          <a:off x="1676400" y="3657600"/>
          <a:ext cx="5511800" cy="738188"/>
        </p:xfrm>
        <a:graphic>
          <a:graphicData uri="http://schemas.openxmlformats.org/presentationml/2006/ole">
            <mc:AlternateContent xmlns:mc="http://schemas.openxmlformats.org/markup-compatibility/2006">
              <mc:Choice xmlns:v="urn:schemas-microsoft-com:vml" Requires="v">
                <p:oleObj spid="_x0000_s19531" name="Equation" r:id="rId7" imgW="3200400" imgH="431800" progId="Equation.DSMT4">
                  <p:embed/>
                </p:oleObj>
              </mc:Choice>
              <mc:Fallback>
                <p:oleObj name="Equation" r:id="rId7" imgW="32004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5511800" cy="738188"/>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66138573"/>
              </p:ext>
            </p:extLst>
          </p:nvPr>
        </p:nvGraphicFramePr>
        <p:xfrm>
          <a:off x="1066800" y="5029200"/>
          <a:ext cx="1390650" cy="809625"/>
        </p:xfrm>
        <a:graphic>
          <a:graphicData uri="http://schemas.openxmlformats.org/presentationml/2006/ole">
            <mc:AlternateContent xmlns:mc="http://schemas.openxmlformats.org/markup-compatibility/2006">
              <mc:Choice xmlns:v="urn:schemas-microsoft-com:vml" Requires="v">
                <p:oleObj spid="_x0000_s19532" name="Equation" r:id="rId9" imgW="736560" imgH="431640" progId="Equation.DSMT4">
                  <p:embed/>
                </p:oleObj>
              </mc:Choice>
              <mc:Fallback>
                <p:oleObj name="Equation" r:id="rId9" imgW="736560" imgH="431640" progId="Equation.DSMT4">
                  <p:embed/>
                  <p:pic>
                    <p:nvPicPr>
                      <p:cNvPr id="0" name="Object 7"/>
                      <p:cNvPicPr>
                        <a:picLocks noChangeAspect="1" noChangeArrowheads="1"/>
                      </p:cNvPicPr>
                      <p:nvPr/>
                    </p:nvPicPr>
                    <p:blipFill>
                      <a:blip r:embed="rId10"/>
                      <a:srcRect/>
                      <a:stretch>
                        <a:fillRect/>
                      </a:stretch>
                    </p:blipFill>
                    <p:spPr bwMode="auto">
                      <a:xfrm>
                        <a:off x="1066800" y="5029200"/>
                        <a:ext cx="1390650" cy="809625"/>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682966279"/>
              </p:ext>
            </p:extLst>
          </p:nvPr>
        </p:nvGraphicFramePr>
        <p:xfrm>
          <a:off x="2590800" y="5181600"/>
          <a:ext cx="3657599" cy="450166"/>
        </p:xfrm>
        <a:graphic>
          <a:graphicData uri="http://schemas.openxmlformats.org/presentationml/2006/ole">
            <mc:AlternateContent xmlns:mc="http://schemas.openxmlformats.org/markup-compatibility/2006">
              <mc:Choice xmlns:v="urn:schemas-microsoft-com:vml" Requires="v">
                <p:oleObj spid="_x0000_s19533" name="Equation" r:id="rId11" imgW="1854200" imgH="228600" progId="Equation.DSMT4">
                  <p:embed/>
                </p:oleObj>
              </mc:Choice>
              <mc:Fallback>
                <p:oleObj name="Equation" r:id="rId11" imgW="1854200" imgH="2286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5181600"/>
                        <a:ext cx="3657599" cy="450166"/>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736364805"/>
              </p:ext>
            </p:extLst>
          </p:nvPr>
        </p:nvGraphicFramePr>
        <p:xfrm>
          <a:off x="3200400" y="5715000"/>
          <a:ext cx="1642533" cy="762000"/>
        </p:xfrm>
        <a:graphic>
          <a:graphicData uri="http://schemas.openxmlformats.org/presentationml/2006/ole">
            <mc:AlternateContent xmlns:mc="http://schemas.openxmlformats.org/markup-compatibility/2006">
              <mc:Choice xmlns:v="urn:schemas-microsoft-com:vml" Requires="v">
                <p:oleObj spid="_x0000_s19534" name="Equation" r:id="rId13" imgW="927100" imgH="431800" progId="Equation.DSMT4">
                  <p:embed/>
                </p:oleObj>
              </mc:Choice>
              <mc:Fallback>
                <p:oleObj name="Equation" r:id="rId13" imgW="927100" imgH="4318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400" y="5715000"/>
                        <a:ext cx="1642533" cy="762000"/>
                      </a:xfrm>
                      <a:prstGeom prst="rect">
                        <a:avLst/>
                      </a:prstGeom>
                      <a:noFill/>
                    </p:spPr>
                  </p:pic>
                </p:oleObj>
              </mc:Fallback>
            </mc:AlternateContent>
          </a:graphicData>
        </a:graphic>
      </p:graphicFrame>
    </p:spTree>
    <p:extLst>
      <p:ext uri="{BB962C8B-B14F-4D97-AF65-F5344CB8AC3E}">
        <p14:creationId xmlns:p14="http://schemas.microsoft.com/office/powerpoint/2010/main" val="102147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27.4 The Pricing of an Option</a:t>
            </a:r>
            <a:endParaRPr lang="en-US" dirty="0"/>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Using Equation (27.31) and making the necessary substitutions from Equations (27.22) and (27.23), the partial differential equation of the pricing of an option is obtained</a:t>
            </a:r>
            <a:r>
              <a:rPr lang="en-US" sz="2800" dirty="0" smtClean="0">
                <a:latin typeface="Times New Roman" pitchFamily="18" charset="0"/>
                <a:cs typeface="Times New Roman" pitchFamily="18" charset="0"/>
              </a:rPr>
              <a:t>:</a:t>
            </a:r>
          </a:p>
          <a:p>
            <a:pPr marL="0" indent="0" algn="r">
              <a:buNone/>
            </a:pPr>
            <a:r>
              <a:rPr lang="en-US" sz="2800" dirty="0" smtClean="0">
                <a:latin typeface="Times New Roman" pitchFamily="18" charset="0"/>
                <a:cs typeface="Times New Roman" pitchFamily="18" charset="0"/>
              </a:rPr>
              <a:t>(27.32)</a:t>
            </a:r>
          </a:p>
          <a:p>
            <a:pPr marL="0" indent="0">
              <a:buNone/>
            </a:pP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The solution to the differential equation (27.32) given these boundary conditions is the Black–Scholes formula.</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12657364"/>
              </p:ext>
            </p:extLst>
          </p:nvPr>
        </p:nvGraphicFramePr>
        <p:xfrm>
          <a:off x="685800" y="2971800"/>
          <a:ext cx="6781800" cy="538555"/>
        </p:xfrm>
        <a:graphic>
          <a:graphicData uri="http://schemas.openxmlformats.org/presentationml/2006/ole">
            <mc:AlternateContent xmlns:mc="http://schemas.openxmlformats.org/markup-compatibility/2006">
              <mc:Choice xmlns:v="urn:schemas-microsoft-com:vml" Requires="v">
                <p:oleObj spid="_x0000_s20492" name="Equation" r:id="rId3" imgW="3238500" imgH="254000" progId="Equation.DSMT4">
                  <p:embed/>
                </p:oleObj>
              </mc:Choice>
              <mc:Fallback>
                <p:oleObj name="Equation" r:id="rId3" imgW="32385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6781800" cy="538555"/>
                      </a:xfrm>
                      <a:prstGeom prst="rect">
                        <a:avLst/>
                      </a:prstGeom>
                      <a:noFill/>
                    </p:spPr>
                  </p:pic>
                </p:oleObj>
              </mc:Fallback>
            </mc:AlternateContent>
          </a:graphicData>
        </a:graphic>
      </p:graphicFrame>
    </p:spTree>
    <p:extLst>
      <p:ext uri="{BB962C8B-B14F-4D97-AF65-F5344CB8AC3E}">
        <p14:creationId xmlns:p14="http://schemas.microsoft.com/office/powerpoint/2010/main" val="393940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Consider </a:t>
            </a:r>
            <a:r>
              <a:rPr lang="en-US" dirty="0">
                <a:latin typeface="Times New Roman" pitchFamily="18" charset="0"/>
                <a:cs typeface="Times New Roman" pitchFamily="18" charset="0"/>
              </a:rPr>
              <a:t>the nominal value of a portfolio consisting of a stock and a call option on this stock and write</a:t>
            </a:r>
            <a:r>
              <a:rPr lang="en-US" dirty="0" smtClean="0">
                <a:latin typeface="Times New Roman" pitchFamily="18" charset="0"/>
                <a:cs typeface="Times New Roman" pitchFamily="18" charset="0"/>
              </a:rPr>
              <a:t>:</a:t>
            </a:r>
          </a:p>
          <a:p>
            <a:pPr marL="0" indent="0" algn="r">
              <a:buNone/>
            </a:pPr>
            <a:r>
              <a:rPr lang="en-US" dirty="0" smtClean="0">
                <a:latin typeface="Times New Roman" pitchFamily="18" charset="0"/>
                <a:cs typeface="Times New Roman" pitchFamily="18" charset="0"/>
              </a:rPr>
              <a:t>(27.33)</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Using </a:t>
            </a:r>
            <a:r>
              <a:rPr lang="en-US" dirty="0">
                <a:latin typeface="Times New Roman" pitchFamily="18" charset="0"/>
                <a:cs typeface="Times New Roman" pitchFamily="18" charset="0"/>
              </a:rPr>
              <a:t>Equations (27.33) and (27.21), the change in the value of the portfolio is given </a:t>
            </a:r>
            <a:r>
              <a:rPr lang="en-US" dirty="0" smtClean="0">
                <a:latin typeface="Times New Roman" pitchFamily="18" charset="0"/>
                <a:cs typeface="Times New Roman" pitchFamily="18" charset="0"/>
              </a:rPr>
              <a:t>by</a:t>
            </a:r>
          </a:p>
          <a:p>
            <a:pPr marL="0" indent="0" algn="r">
              <a:buNone/>
            </a:pPr>
            <a:endParaRPr lang="en-US" dirty="0" smtClean="0">
              <a:latin typeface="Times New Roman" pitchFamily="18" charset="0"/>
              <a:cs typeface="Times New Roman" pitchFamily="18" charset="0"/>
            </a:endParaRPr>
          </a:p>
          <a:p>
            <a:pPr marL="0" indent="0" algn="r">
              <a:buNone/>
            </a:pPr>
            <a:r>
              <a:rPr lang="en-US" dirty="0" smtClean="0">
                <a:latin typeface="Times New Roman" pitchFamily="18" charset="0"/>
                <a:cs typeface="Times New Roman" pitchFamily="18" charset="0"/>
              </a:rPr>
              <a:t>(27.34)</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50040098"/>
              </p:ext>
            </p:extLst>
          </p:nvPr>
        </p:nvGraphicFramePr>
        <p:xfrm>
          <a:off x="2667000" y="2667000"/>
          <a:ext cx="4010378" cy="533400"/>
        </p:xfrm>
        <a:graphic>
          <a:graphicData uri="http://schemas.openxmlformats.org/presentationml/2006/ole">
            <mc:AlternateContent xmlns:mc="http://schemas.openxmlformats.org/markup-compatibility/2006">
              <mc:Choice xmlns:v="urn:schemas-microsoft-com:vml" Requires="v">
                <p:oleObj spid="_x0000_s36873" name="Equation" r:id="rId3" imgW="1930400" imgH="254000" progId="Equation.DSMT4">
                  <p:embed/>
                </p:oleObj>
              </mc:Choice>
              <mc:Fallback>
                <p:oleObj name="Equation" r:id="rId3" imgW="19304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67000"/>
                        <a:ext cx="4010378" cy="5334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28683598"/>
              </p:ext>
            </p:extLst>
          </p:nvPr>
        </p:nvGraphicFramePr>
        <p:xfrm>
          <a:off x="432816" y="4495800"/>
          <a:ext cx="8278368" cy="533400"/>
        </p:xfrm>
        <a:graphic>
          <a:graphicData uri="http://schemas.openxmlformats.org/presentationml/2006/ole">
            <mc:AlternateContent xmlns:mc="http://schemas.openxmlformats.org/markup-compatibility/2006">
              <mc:Choice xmlns:v="urn:schemas-microsoft-com:vml" Requires="v">
                <p:oleObj spid="_x0000_s36874" name="Equation" r:id="rId5" imgW="3695700" imgH="241300" progId="Equation.DSMT4">
                  <p:embed/>
                </p:oleObj>
              </mc:Choice>
              <mc:Fallback>
                <p:oleObj name="Equation" r:id="rId5" imgW="36957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816" y="4495800"/>
                        <a:ext cx="8278368" cy="533400"/>
                      </a:xfrm>
                      <a:prstGeom prst="rect">
                        <a:avLst/>
                      </a:prstGeom>
                      <a:noFill/>
                    </p:spPr>
                  </p:pic>
                </p:oleObj>
              </mc:Fallback>
            </mc:AlternateContent>
          </a:graphicData>
        </a:graphic>
      </p:graphicFrame>
    </p:spTree>
    <p:extLst>
      <p:ext uri="{BB962C8B-B14F-4D97-AF65-F5344CB8AC3E}">
        <p14:creationId xmlns:p14="http://schemas.microsoft.com/office/powerpoint/2010/main" val="243376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Note that </a:t>
                </a:r>
                <a14:m>
                  <m:oMath xmlns:m="http://schemas.openxmlformats.org/officeDocument/2006/math">
                    <m:r>
                      <a:rPr lang="en-US" sz="2400" i="1">
                        <a:latin typeface="Cambria Math"/>
                      </a:rPr>
                      <m:t>𝑑</m:t>
                    </m:r>
                    <m:sSub>
                      <m:sSubPr>
                        <m:ctrlPr>
                          <a:rPr lang="en-US" sz="2400" i="1">
                            <a:latin typeface="Cambria Math"/>
                          </a:rPr>
                        </m:ctrlPr>
                      </m:sSubPr>
                      <m:e>
                        <m:r>
                          <a:rPr lang="en-US" sz="2400" i="1">
                            <a:latin typeface="Cambria Math"/>
                          </a:rPr>
                          <m:t>𝑁</m:t>
                        </m:r>
                      </m:e>
                      <m:sub>
                        <m:r>
                          <a:rPr lang="en-US" sz="2400">
                            <a:latin typeface="Cambria Math"/>
                          </a:rPr>
                          <m:t>1</m:t>
                        </m:r>
                      </m:sub>
                    </m:sSub>
                    <m:r>
                      <a:rPr lang="en-US" sz="2400">
                        <a:latin typeface="Cambria Math"/>
                      </a:rPr>
                      <m:t>=</m:t>
                    </m:r>
                    <m:r>
                      <a:rPr lang="en-US" sz="2400" i="1">
                        <a:latin typeface="Cambria Math"/>
                      </a:rPr>
                      <m:t>𝑑</m:t>
                    </m:r>
                    <m:sSub>
                      <m:sSubPr>
                        <m:ctrlPr>
                          <a:rPr lang="en-US" sz="2400" i="1">
                            <a:latin typeface="Cambria Math"/>
                          </a:rPr>
                        </m:ctrlPr>
                      </m:sSubPr>
                      <m:e>
                        <m:r>
                          <a:rPr lang="en-US" sz="2400" i="1">
                            <a:latin typeface="Cambria Math"/>
                          </a:rPr>
                          <m:t>𝑁</m:t>
                        </m:r>
                      </m:e>
                      <m:sub>
                        <m:r>
                          <a:rPr lang="en-US" sz="2400">
                            <a:latin typeface="Cambria Math"/>
                          </a:rPr>
                          <m:t>2</m:t>
                        </m:r>
                      </m:sub>
                    </m:sSub>
                    <m:r>
                      <a:rPr lang="en-US" sz="2400">
                        <a:latin typeface="Cambria Math"/>
                      </a:rPr>
                      <m:t>=0</m:t>
                    </m:r>
                  </m:oMath>
                </a14:m>
                <a:r>
                  <a:rPr lang="en-US" sz="2400" dirty="0">
                    <a:latin typeface="Times New Roman" pitchFamily="18" charset="0"/>
                    <a:cs typeface="Times New Roman" pitchFamily="18" charset="0"/>
                  </a:rPr>
                  <a:t>, since at any given point in time the equations of stock and option are given.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arbitrary quantities of stock and option, Equation (27.34) shows that the change in the nominal value of the portfolio  is stochastic because  is a random variable. </a:t>
                </a:r>
                <a:r>
                  <a:rPr lang="en-US" sz="2400" dirty="0" smtClean="0">
                    <a:latin typeface="Times New Roman" pitchFamily="18" charset="0"/>
                    <a:cs typeface="Times New Roman" pitchFamily="18" charset="0"/>
                  </a:rPr>
                  <a:t>S</a:t>
                </a:r>
              </a:p>
              <a:p>
                <a:r>
                  <a:rPr lang="en-US" sz="2400" dirty="0" err="1" smtClean="0">
                    <a:latin typeface="Times New Roman" pitchFamily="18" charset="0"/>
                    <a:cs typeface="Times New Roman" pitchFamily="18" charset="0"/>
                  </a:rPr>
                  <a:t>uppose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quantities of stock and call option are chosen as </a:t>
                </a:r>
                <a:r>
                  <a:rPr lang="en-US" sz="2400" dirty="0" smtClean="0">
                    <a:latin typeface="Times New Roman" pitchFamily="18" charset="0"/>
                    <a:cs typeface="Times New Roman" pitchFamily="18" charset="0"/>
                  </a:rPr>
                  <a:t>that</a:t>
                </a:r>
              </a:p>
              <a:p>
                <a:pPr marL="0" indent="0" algn="r">
                  <a:buNone/>
                </a:pPr>
                <a:r>
                  <a:rPr lang="en-US" sz="2400" dirty="0" smtClean="0">
                    <a:latin typeface="Times New Roman" pitchFamily="18" charset="0"/>
                    <a:cs typeface="Times New Roman" pitchFamily="18" charset="0"/>
                  </a:rPr>
                  <a:t>(27.35)</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Note that  in Equation (27.35) denotes a hedge ration and is called </a:t>
                </a:r>
                <a:r>
                  <a:rPr lang="en-US" sz="2400" b="1" dirty="0">
                    <a:latin typeface="Times New Roman" pitchFamily="18" charset="0"/>
                    <a:cs typeface="Times New Roman" pitchFamily="18" charset="0"/>
                  </a:rPr>
                  <a:t>delta</a:t>
                </a:r>
                <a:r>
                  <a:rPr lang="en-US" sz="2400" dirty="0">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96" t="-964"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06675986"/>
              </p:ext>
            </p:extLst>
          </p:nvPr>
        </p:nvGraphicFramePr>
        <p:xfrm>
          <a:off x="3996266" y="3581400"/>
          <a:ext cx="1151467" cy="762000"/>
        </p:xfrm>
        <a:graphic>
          <a:graphicData uri="http://schemas.openxmlformats.org/presentationml/2006/ole">
            <mc:AlternateContent xmlns:mc="http://schemas.openxmlformats.org/markup-compatibility/2006">
              <mc:Choice xmlns:v="urn:schemas-microsoft-com:vml" Requires="v">
                <p:oleObj spid="_x0000_s21513" name="Equation" r:id="rId4" imgW="647700" imgH="431800" progId="Equation.DSMT4">
                  <p:embed/>
                </p:oleObj>
              </mc:Choice>
              <mc:Fallback>
                <p:oleObj name="Equation" r:id="rId4" imgW="6477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6266" y="3581400"/>
                        <a:ext cx="1151467" cy="762000"/>
                      </a:xfrm>
                      <a:prstGeom prst="rect">
                        <a:avLst/>
                      </a:prstGeom>
                      <a:noFill/>
                    </p:spPr>
                  </p:pic>
                </p:oleObj>
              </mc:Fallback>
            </mc:AlternateContent>
          </a:graphicData>
        </a:graphic>
      </p:graphicFrame>
    </p:spTree>
    <p:extLst>
      <p:ext uri="{BB962C8B-B14F-4D97-AF65-F5344CB8AC3E}">
        <p14:creationId xmlns:p14="http://schemas.microsoft.com/office/powerpoint/2010/main" val="150560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b>
                      <m:sSubPr>
                        <m:ctrlPr>
                          <a:rPr lang="en-US" sz="2800" i="1">
                            <a:latin typeface="Cambria Math"/>
                          </a:rPr>
                        </m:ctrlPr>
                      </m:sSubPr>
                      <m:e>
                        <m:r>
                          <a:rPr lang="en-US" sz="2800" i="1">
                            <a:latin typeface="Cambria Math"/>
                          </a:rPr>
                          <m:t>𝑁</m:t>
                        </m:r>
                      </m:e>
                      <m:sub>
                        <m:r>
                          <a:rPr lang="en-US" sz="2800">
                            <a:latin typeface="Cambria Math"/>
                          </a:rPr>
                          <m:t>1</m:t>
                        </m:r>
                      </m:sub>
                    </m:sSub>
                    <m:r>
                      <a:rPr lang="en-US" sz="2800" i="1">
                        <a:latin typeface="Cambria Math"/>
                      </a:rPr>
                      <m:t>𝑑𝑆</m:t>
                    </m:r>
                    <m:r>
                      <a:rPr lang="en-US" sz="2800">
                        <a:latin typeface="Cambria Math"/>
                      </a:rPr>
                      <m:t>+</m:t>
                    </m:r>
                    <m:sSub>
                      <m:sSubPr>
                        <m:ctrlPr>
                          <a:rPr lang="en-US" sz="2800" i="1">
                            <a:latin typeface="Cambria Math"/>
                          </a:rPr>
                        </m:ctrlPr>
                      </m:sSubPr>
                      <m:e>
                        <m:r>
                          <a:rPr lang="en-US" sz="2800" i="1">
                            <a:latin typeface="Cambria Math"/>
                          </a:rPr>
                          <m:t>𝑁</m:t>
                        </m:r>
                      </m:e>
                      <m:sub>
                        <m:r>
                          <a:rPr lang="en-US" sz="2800">
                            <a:latin typeface="Cambria Math"/>
                          </a:rPr>
                          <m:t>2</m:t>
                        </m:r>
                      </m:sub>
                    </m:sSub>
                    <m:sSub>
                      <m:sSubPr>
                        <m:ctrlPr>
                          <a:rPr lang="en-US" sz="2800" i="1">
                            <a:latin typeface="Cambria Math"/>
                          </a:rPr>
                        </m:ctrlPr>
                      </m:sSubPr>
                      <m:e>
                        <m:r>
                          <a:rPr lang="en-US" sz="2800" i="1">
                            <a:latin typeface="Cambria Math"/>
                          </a:rPr>
                          <m:t>𝐶</m:t>
                        </m:r>
                      </m:e>
                      <m:sub>
                        <m:r>
                          <a:rPr lang="en-US" sz="2800" i="1">
                            <a:latin typeface="Cambria Math"/>
                          </a:rPr>
                          <m:t>𝑆</m:t>
                        </m:r>
                      </m:sub>
                    </m:sSub>
                    <m:r>
                      <a:rPr lang="en-US" sz="2800" i="1">
                        <a:latin typeface="Cambria Math"/>
                      </a:rPr>
                      <m:t>𝑑𝑆</m:t>
                    </m:r>
                    <m:r>
                      <a:rPr lang="en-US" sz="2800">
                        <a:latin typeface="Cambria Math"/>
                      </a:rPr>
                      <m:t>=0</m:t>
                    </m:r>
                  </m:oMath>
                </a14:m>
                <a:r>
                  <a:rPr lang="en-US" sz="2800" dirty="0">
                    <a:latin typeface="Times New Roman" pitchFamily="18" charset="0"/>
                    <a:cs typeface="Times New Roman" pitchFamily="18" charset="0"/>
                  </a:rPr>
                  <a:t>, and inserting Equation (27.35) into Equation (27.34) yields:</a:t>
                </a:r>
              </a:p>
              <a:p>
                <a:endParaRPr lang="en-US" sz="2800" dirty="0" smtClean="0">
                  <a:latin typeface="Times New Roman" pitchFamily="18" charset="0"/>
                  <a:cs typeface="Times New Roman" pitchFamily="18" charset="0"/>
                </a:endParaRPr>
              </a:p>
              <a:p>
                <a:pPr marL="0" indent="0" algn="r">
                  <a:buNone/>
                </a:pPr>
                <a:r>
                  <a:rPr lang="en-US" sz="2800" dirty="0" smtClean="0">
                    <a:latin typeface="Times New Roman" pitchFamily="18" charset="0"/>
                    <a:cs typeface="Times New Roman" pitchFamily="18" charset="0"/>
                  </a:rPr>
                  <a:t>(27.36)</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Let </a:t>
                </a:r>
                <a14:m>
                  <m:oMath xmlns:m="http://schemas.openxmlformats.org/officeDocument/2006/math">
                    <m:sSub>
                      <m:sSubPr>
                        <m:ctrlPr>
                          <a:rPr lang="en-US" sz="2800" i="1">
                            <a:latin typeface="Cambria Math"/>
                          </a:rPr>
                        </m:ctrlPr>
                      </m:sSubPr>
                      <m:e>
                        <m:r>
                          <a:rPr lang="en-US" sz="2800" i="1">
                            <a:latin typeface="Cambria Math"/>
                          </a:rPr>
                          <m:t>𝑁</m:t>
                        </m:r>
                      </m:e>
                      <m:sub>
                        <m:r>
                          <a:rPr lang="en-US" sz="2800">
                            <a:latin typeface="Cambria Math"/>
                          </a:rPr>
                          <m:t>2</m:t>
                        </m:r>
                      </m:sub>
                    </m:sSub>
                    <m:r>
                      <a:rPr lang="en-US" sz="2800">
                        <a:latin typeface="Cambria Math"/>
                      </a:rPr>
                      <m:t>=1</m:t>
                    </m:r>
                  </m:oMath>
                </a14:m>
                <a:r>
                  <a:rPr lang="en-US" sz="2800" dirty="0">
                    <a:latin typeface="Times New Roman" pitchFamily="18" charset="0"/>
                    <a:cs typeface="Times New Roman" pitchFamily="18" charset="0"/>
                  </a:rPr>
                  <a:t> in Equation (27.36) and observe that in equilibrium the rate of return of the riskless portfolio must be the same as the riskless rate </a:t>
                </a:r>
                <a14:m>
                  <m:oMath xmlns:m="http://schemas.openxmlformats.org/officeDocument/2006/math">
                    <m:r>
                      <a:rPr lang="en-US" sz="2800" i="1">
                        <a:latin typeface="Cambria Math"/>
                      </a:rPr>
                      <m:t>𝑟</m:t>
                    </m:r>
                    <m:d>
                      <m:dPr>
                        <m:ctrlPr>
                          <a:rPr lang="en-US" sz="2800" i="1">
                            <a:latin typeface="Cambria Math"/>
                          </a:rPr>
                        </m:ctrlPr>
                      </m:dPr>
                      <m:e>
                        <m:r>
                          <a:rPr lang="en-US" sz="2800" i="1">
                            <a:latin typeface="Cambria Math"/>
                          </a:rPr>
                          <m:t>𝑡</m:t>
                        </m:r>
                      </m:e>
                    </m:d>
                  </m:oMath>
                </a14:m>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Therefore:</a:t>
                </a:r>
              </a:p>
              <a:p>
                <a:pPr algn="r"/>
                <a:r>
                  <a:rPr lang="en-US" sz="2800" dirty="0" smtClean="0">
                    <a:latin typeface="Times New Roman" pitchFamily="18" charset="0"/>
                    <a:cs typeface="Times New Roman" pitchFamily="18" charset="0"/>
                  </a:rPr>
                  <a:t>(27.37)</a:t>
                </a: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1205" r="-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91652765"/>
              </p:ext>
            </p:extLst>
          </p:nvPr>
        </p:nvGraphicFramePr>
        <p:xfrm>
          <a:off x="914400" y="2209800"/>
          <a:ext cx="6219645" cy="1066800"/>
        </p:xfrm>
        <a:graphic>
          <a:graphicData uri="http://schemas.openxmlformats.org/presentationml/2006/ole">
            <mc:AlternateContent xmlns:mc="http://schemas.openxmlformats.org/markup-compatibility/2006">
              <mc:Choice xmlns:v="urn:schemas-microsoft-com:vml" Requires="v">
                <p:oleObj spid="_x0000_s22545" name="Equation" r:id="rId4" imgW="2946400" imgH="508000" progId="Equation.DSMT4">
                  <p:embed/>
                </p:oleObj>
              </mc:Choice>
              <mc:Fallback>
                <p:oleObj name="Equation" r:id="rId4" imgW="2946400" imgH="508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6219645" cy="10668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07637978"/>
              </p:ext>
            </p:extLst>
          </p:nvPr>
        </p:nvGraphicFramePr>
        <p:xfrm>
          <a:off x="3581400" y="5334000"/>
          <a:ext cx="1508413" cy="990600"/>
        </p:xfrm>
        <a:graphic>
          <a:graphicData uri="http://schemas.openxmlformats.org/presentationml/2006/ole">
            <mc:AlternateContent xmlns:mc="http://schemas.openxmlformats.org/markup-compatibility/2006">
              <mc:Choice xmlns:v="urn:schemas-microsoft-com:vml" Requires="v">
                <p:oleObj spid="_x0000_s22546" name="Equation" r:id="rId6" imgW="634725" imgH="418918" progId="Equation.DSMT4">
                  <p:embed/>
                </p:oleObj>
              </mc:Choice>
              <mc:Fallback>
                <p:oleObj name="Equation" r:id="rId6" imgW="634725" imgH="41891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5334000"/>
                        <a:ext cx="1508413" cy="990600"/>
                      </a:xfrm>
                      <a:prstGeom prst="rect">
                        <a:avLst/>
                      </a:prstGeom>
                      <a:noFill/>
                    </p:spPr>
                  </p:pic>
                </p:oleObj>
              </mc:Fallback>
            </mc:AlternateContent>
          </a:graphicData>
        </a:graphic>
      </p:graphicFrame>
    </p:spTree>
    <p:extLst>
      <p:ext uri="{BB962C8B-B14F-4D97-AF65-F5344CB8AC3E}">
        <p14:creationId xmlns:p14="http://schemas.microsoft.com/office/powerpoint/2010/main" val="156731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Equation (27.37) can be used to derive the partial differential equation for the value of the option.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Making </a:t>
            </a:r>
            <a:r>
              <a:rPr lang="en-US" sz="2400" dirty="0">
                <a:latin typeface="Times New Roman" pitchFamily="18" charset="0"/>
                <a:cs typeface="Times New Roman" pitchFamily="18" charset="0"/>
              </a:rPr>
              <a:t>the necessary substitutions in Equation (27.36</a:t>
            </a:r>
            <a:r>
              <a:rPr lang="en-US" sz="2400" dirty="0" smtClean="0">
                <a:latin typeface="Times New Roman" pitchFamily="18" charset="0"/>
                <a:cs typeface="Times New Roman" pitchFamily="18" charset="0"/>
              </a:rPr>
              <a:t>):</a:t>
            </a:r>
          </a:p>
          <a:p>
            <a:pPr marL="0" indent="0" algn="r">
              <a:buNone/>
            </a:pPr>
            <a:endParaRPr lang="en-US" sz="2400" dirty="0" smtClean="0">
              <a:latin typeface="Times New Roman" pitchFamily="18" charset="0"/>
              <a:cs typeface="Times New Roman" pitchFamily="18" charset="0"/>
            </a:endParaRPr>
          </a:p>
          <a:p>
            <a:pPr marL="0" indent="0" algn="r">
              <a:buNone/>
            </a:pP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which upon rearrangement gives Equation (27.32). Note that the option-pricing equation is a second-order linear partial differential equation of the parabolic type. </a:t>
            </a:r>
          </a:p>
          <a:p>
            <a:r>
              <a:rPr lang="en-US" sz="2400" dirty="0">
                <a:latin typeface="Times New Roman" pitchFamily="18" charset="0"/>
                <a:cs typeface="Times New Roman" pitchFamily="18" charset="0"/>
              </a:rPr>
              <a:t>The boundary conditions of Equation (27.32) are determined by the specification of the asset.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67731296"/>
              </p:ext>
            </p:extLst>
          </p:nvPr>
        </p:nvGraphicFramePr>
        <p:xfrm>
          <a:off x="2438399" y="2590800"/>
          <a:ext cx="3446463" cy="990600"/>
        </p:xfrm>
        <a:graphic>
          <a:graphicData uri="http://schemas.openxmlformats.org/presentationml/2006/ole">
            <mc:AlternateContent xmlns:mc="http://schemas.openxmlformats.org/markup-compatibility/2006">
              <mc:Choice xmlns:v="urn:schemas-microsoft-com:vml" Requires="v">
                <p:oleObj spid="_x0000_s23561" name="Equation" r:id="rId3" imgW="1587500" imgH="457200" progId="Equation.DSMT4">
                  <p:embed/>
                </p:oleObj>
              </mc:Choice>
              <mc:Fallback>
                <p:oleObj name="Equation" r:id="rId3" imgW="15875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99" y="2590800"/>
                        <a:ext cx="3446463" cy="990600"/>
                      </a:xfrm>
                      <a:prstGeom prst="rect">
                        <a:avLst/>
                      </a:prstGeom>
                      <a:noFill/>
                    </p:spPr>
                  </p:pic>
                </p:oleObj>
              </mc:Fallback>
            </mc:AlternateContent>
          </a:graphicData>
        </a:graphic>
      </p:graphicFrame>
    </p:spTree>
    <p:extLst>
      <p:ext uri="{BB962C8B-B14F-4D97-AF65-F5344CB8AC3E}">
        <p14:creationId xmlns:p14="http://schemas.microsoft.com/office/powerpoint/2010/main" val="333441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For the case of an option that can be exercised only at the expiration date </a:t>
                </a:r>
                <a14:m>
                  <m:oMath xmlns:m="http://schemas.openxmlformats.org/officeDocument/2006/math">
                    <m:sSup>
                      <m:sSupPr>
                        <m:ctrlPr>
                          <a:rPr lang="en-US" sz="2400" i="1">
                            <a:latin typeface="Cambria Math"/>
                          </a:rPr>
                        </m:ctrlPr>
                      </m:sSupPr>
                      <m:e>
                        <m:r>
                          <a:rPr lang="en-US" sz="2400" i="1">
                            <a:latin typeface="Cambria Math"/>
                          </a:rPr>
                          <m:t>𝑡</m:t>
                        </m:r>
                      </m:e>
                      <m:sup>
                        <m:r>
                          <a:rPr lang="en-US" sz="2400">
                            <a:latin typeface="Cambria Math"/>
                          </a:rPr>
                          <m:t>∗</m:t>
                        </m:r>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with an exercise price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the boundary conditions are</a:t>
                </a:r>
              </a:p>
              <a:p>
                <a:pPr marL="0" indent="0" algn="r">
                  <a:buNone/>
                </a:pPr>
                <a:r>
                  <a:rPr lang="en-US" sz="2400" dirty="0" smtClean="0">
                    <a:latin typeface="Times New Roman" pitchFamily="18" charset="0"/>
                    <a:cs typeface="Times New Roman" pitchFamily="18" charset="0"/>
                  </a:rPr>
                  <a:t>(27.38)</a:t>
                </a:r>
              </a:p>
              <a:p>
                <a:pPr marL="0" indent="0" algn="r">
                  <a:buNone/>
                </a:pPr>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(27.39)</a:t>
                </a:r>
              </a:p>
              <a:p>
                <a:pPr marL="0" indent="0">
                  <a:buNone/>
                </a:pPr>
                <a:r>
                  <a:rPr lang="en-US" sz="2400" dirty="0">
                    <a:latin typeface="Times New Roman" pitchFamily="18" charset="0"/>
                    <a:cs typeface="Times New Roman" pitchFamily="18" charset="0"/>
                  </a:rPr>
                  <a:t>Observe that Equation (27.38) says that the call-option price is zero if the stock price is zero at any date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Equation (27.39) says that the call-option price at the expiration </a:t>
                </a:r>
                <a:r>
                  <a:rPr lang="en-US" sz="2400" dirty="0" smtClean="0">
                    <a:latin typeface="Times New Roman" pitchFamily="18" charset="0"/>
                    <a:cs typeface="Times New Roman" pitchFamily="18" charset="0"/>
                  </a:rPr>
                  <a:t>date </a:t>
                </a:r>
                <a14:m>
                  <m:oMath xmlns:m="http://schemas.openxmlformats.org/officeDocument/2006/math">
                    <m:r>
                      <a:rPr lang="en-US" sz="2400" i="1">
                        <a:latin typeface="Cambria Math"/>
                      </a:rPr>
                      <m:t>𝑡</m:t>
                    </m:r>
                    <m:r>
                      <a:rPr lang="en-US" sz="2400">
                        <a:latin typeface="Cambria Math"/>
                      </a:rPr>
                      <m:t>=</m:t>
                    </m:r>
                    <m:sSup>
                      <m:sSupPr>
                        <m:ctrlPr>
                          <a:rPr lang="en-US" sz="2400" i="1">
                            <a:latin typeface="Cambria Math"/>
                          </a:rPr>
                        </m:ctrlPr>
                      </m:sSupPr>
                      <m:e>
                        <m:r>
                          <a:rPr lang="en-US" sz="2400" i="1">
                            <a:latin typeface="Cambria Math"/>
                          </a:rPr>
                          <m:t>𝑡</m:t>
                        </m:r>
                      </m:e>
                      <m:sup>
                        <m:r>
                          <a:rPr lang="en-US" sz="2400">
                            <a:latin typeface="Cambria Math"/>
                          </a:rPr>
                          <m:t>∗</m:t>
                        </m:r>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must equal the maximum of either zero or the difference between the stock price and the exercise price.</a:t>
                </a:r>
              </a:p>
              <a:p>
                <a:pPr marL="0" indent="0">
                  <a:buNone/>
                </a:pP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964"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93602021"/>
              </p:ext>
            </p:extLst>
          </p:nvPr>
        </p:nvGraphicFramePr>
        <p:xfrm>
          <a:off x="2743200" y="2286000"/>
          <a:ext cx="2540001" cy="609600"/>
        </p:xfrm>
        <a:graphic>
          <a:graphicData uri="http://schemas.openxmlformats.org/presentationml/2006/ole">
            <mc:AlternateContent xmlns:mc="http://schemas.openxmlformats.org/markup-compatibility/2006">
              <mc:Choice xmlns:v="urn:schemas-microsoft-com:vml" Requires="v">
                <p:oleObj spid="_x0000_s24593" name="Equation" r:id="rId4" imgW="977476" imgH="253890" progId="Equation.DSMT4">
                  <p:embed/>
                </p:oleObj>
              </mc:Choice>
              <mc:Fallback>
                <p:oleObj name="Equation" r:id="rId4" imgW="977476"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286000"/>
                        <a:ext cx="2540001" cy="6096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96694440"/>
              </p:ext>
            </p:extLst>
          </p:nvPr>
        </p:nvGraphicFramePr>
        <p:xfrm>
          <a:off x="2286000" y="2895600"/>
          <a:ext cx="4343400" cy="652635"/>
        </p:xfrm>
        <a:graphic>
          <a:graphicData uri="http://schemas.openxmlformats.org/presentationml/2006/ole">
            <mc:AlternateContent xmlns:mc="http://schemas.openxmlformats.org/markup-compatibility/2006">
              <mc:Choice xmlns:v="urn:schemas-microsoft-com:vml" Requires="v">
                <p:oleObj spid="_x0000_s24594" name="Equation" r:id="rId6" imgW="1841500" imgH="279400" progId="Equation.DSMT4">
                  <p:embed/>
                </p:oleObj>
              </mc:Choice>
              <mc:Fallback>
                <p:oleObj name="Equation" r:id="rId6" imgW="1841500" imgH="279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895600"/>
                        <a:ext cx="4343400" cy="652635"/>
                      </a:xfrm>
                      <a:prstGeom prst="rect">
                        <a:avLst/>
                      </a:prstGeom>
                      <a:noFill/>
                    </p:spPr>
                  </p:pic>
                </p:oleObj>
              </mc:Fallback>
            </mc:AlternateContent>
          </a:graphicData>
        </a:graphic>
      </p:graphicFrame>
    </p:spTree>
    <p:extLst>
      <p:ext uri="{BB962C8B-B14F-4D97-AF65-F5344CB8AC3E}">
        <p14:creationId xmlns:p14="http://schemas.microsoft.com/office/powerpoint/2010/main" val="41806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3"/>
          </a:xfrm>
        </p:spPr>
        <p:txBody>
          <a:bodyPr/>
          <a:lstStyle/>
          <a:p>
            <a:pPr algn="ctr"/>
            <a:r>
              <a:rPr lang="en-US" sz="2400" dirty="0" smtClean="0">
                <a:latin typeface="Times New Roman" pitchFamily="18" charset="0"/>
                <a:cs typeface="Times New Roman" pitchFamily="18" charset="0"/>
              </a:rPr>
              <a:t>27.1 </a:t>
            </a:r>
            <a:r>
              <a:rPr lang="en-US" sz="2400" dirty="0">
                <a:latin typeface="Times New Roman" pitchFamily="18" charset="0"/>
                <a:cs typeface="Times New Roman" pitchFamily="18" charset="0"/>
              </a:rPr>
              <a:t>THE ITÔ PROCESS AND FINANCIAL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19200"/>
                <a:ext cx="8534400" cy="5257799"/>
              </a:xfrm>
            </p:spPr>
            <p:txBody>
              <a:bodyPr/>
              <a:lstStyle/>
              <a:p>
                <a:r>
                  <a:rPr lang="en-US" dirty="0">
                    <a:latin typeface="Times New Roman" pitchFamily="18" charset="0"/>
                    <a:cs typeface="Times New Roman" pitchFamily="18" charset="0"/>
                  </a:rPr>
                  <a:t>Stochastic calculus is the mathematical of random change in continuous </a:t>
                </a:r>
                <a:r>
                  <a:rPr lang="en-US" dirty="0" smtClean="0">
                    <a:latin typeface="Times New Roman" pitchFamily="18" charset="0"/>
                    <a:cs typeface="Times New Roman" pitchFamily="18" charset="0"/>
                  </a:rPr>
                  <a:t>time.</a:t>
                </a:r>
              </a:p>
              <a:p>
                <a:r>
                  <a:rPr lang="en-US" dirty="0">
                    <a:latin typeface="Times New Roman" pitchFamily="18" charset="0"/>
                    <a:cs typeface="Times New Roman" pitchFamily="18" charset="0"/>
                  </a:rPr>
                  <a:t>A key notion in stochastic calculus is the equation</a:t>
                </a:r>
                <a:r>
                  <a:rPr lang="en-US" dirty="0" smtClean="0">
                    <a:latin typeface="Times New Roman" pitchFamily="18" charset="0"/>
                    <a:cs typeface="Times New Roman" pitchFamily="18" charset="0"/>
                  </a:rPr>
                  <a:t>:</a:t>
                </a:r>
              </a:p>
              <a:p>
                <a:pPr marL="0" indent="0" algn="ctr">
                  <a:buNone/>
                </a:pPr>
                <a14:m>
                  <m:oMath xmlns:m="http://schemas.openxmlformats.org/officeDocument/2006/math">
                    <m:r>
                      <a:rPr lang="en-US" i="1">
                        <a:latin typeface="Cambria Math"/>
                      </a:rPr>
                      <m:t>𝑑𝑆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r>
                      <a:rPr lang="en-US">
                        <a:latin typeface="Cambria Math"/>
                      </a:rPr>
                      <m:t>=</m:t>
                    </m:r>
                    <m:r>
                      <a:rPr lang="en-US" i="1">
                        <a:latin typeface="Cambria Math"/>
                      </a:rPr>
                      <m:t>𝜇</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𝑑𝑡</m:t>
                    </m:r>
                    <m:r>
                      <a:rPr lang="en-US">
                        <a:latin typeface="Cambria Math"/>
                      </a:rPr>
                      <m:t>+</m:t>
                    </m:r>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𝑑𝑍</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smtClean="0">
                    <a:latin typeface="Times New Roman" pitchFamily="18" charset="0"/>
                    <a:cs typeface="Times New Roman" pitchFamily="18" charset="0"/>
                  </a:rPr>
                  <a:t>  (27.1)</a:t>
                </a:r>
              </a:p>
              <a:p>
                <a:r>
                  <a:rPr lang="en-US" dirty="0">
                    <a:latin typeface="Times New Roman" pitchFamily="18" charset="0"/>
                    <a:cs typeface="Times New Roman" pitchFamily="18" charset="0"/>
                  </a:rPr>
                  <a:t>Because time takes values continuously in </a:t>
                </a:r>
                <a14:m>
                  <m:oMath xmlns:m="http://schemas.openxmlformats.org/officeDocument/2006/math">
                    <m:d>
                      <m:dPr>
                        <m:begChr m:val="["/>
                        <m:ctrlPr>
                          <a:rPr lang="en-US" i="1">
                            <a:latin typeface="Cambria Math"/>
                          </a:rPr>
                        </m:ctrlPr>
                      </m:dPr>
                      <m:e>
                        <m:r>
                          <a:rPr lang="en-US">
                            <a:latin typeface="Cambria Math"/>
                          </a:rPr>
                          <m:t>0,∞</m:t>
                        </m:r>
                      </m:e>
                    </m:d>
                  </m:oMath>
                </a14:m>
                <a:r>
                  <a:rPr lang="en-US" dirty="0">
                    <a:latin typeface="Times New Roman" pitchFamily="18" charset="0"/>
                    <a:cs typeface="Times New Roman" pitchFamily="18" charset="0"/>
                  </a:rPr>
                  <a:t> , the </a:t>
                </a:r>
                <a:r>
                  <a:rPr lang="en-US" dirty="0" err="1">
                    <a:latin typeface="Times New Roman" pitchFamily="18" charset="0"/>
                    <a:cs typeface="Times New Roman" pitchFamily="18" charset="0"/>
                  </a:rPr>
                  <a:t>Itô</a:t>
                </a:r>
                <a:r>
                  <a:rPr lang="en-US" dirty="0">
                    <a:latin typeface="Times New Roman" pitchFamily="18" charset="0"/>
                    <a:cs typeface="Times New Roman" pitchFamily="18" charset="0"/>
                  </a:rPr>
                  <a:t> equation is a </a:t>
                </a:r>
                <a:r>
                  <a:rPr lang="en-US" b="1" dirty="0">
                    <a:latin typeface="Times New Roman" pitchFamily="18" charset="0"/>
                    <a:cs typeface="Times New Roman" pitchFamily="18" charset="0"/>
                  </a:rPr>
                  <a:t>continuous-time random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19200"/>
                <a:ext cx="8534400" cy="5257799"/>
              </a:xfrm>
              <a:blipFill rotWithShape="1">
                <a:blip r:embed="rId2"/>
                <a:stretch>
                  <a:fillRect l="-857" t="-1624" r="-2643"/>
                </a:stretch>
              </a:blipFill>
            </p:spPr>
            <p:txBody>
              <a:bodyPr/>
              <a:lstStyle/>
              <a:p>
                <a:r>
                  <a:rPr lang="en-US">
                    <a:noFill/>
                  </a:rPr>
                  <a:t> </a:t>
                </a:r>
              </a:p>
            </p:txBody>
          </p:sp>
        </mc:Fallback>
      </mc:AlternateContent>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0377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dirty="0">
                    <a:latin typeface="Times New Roman" pitchFamily="18" charset="0"/>
                    <a:cs typeface="Times New Roman" pitchFamily="18" charset="0"/>
                  </a:rPr>
                  <a:t>The solution of the option-pricing equation for a call and a put option subject to the boundary conditions are given in Equations (27.40a) and (27.40b) for </a:t>
                </a:r>
                <a14:m>
                  <m:oMath xmlns:m="http://schemas.openxmlformats.org/officeDocument/2006/math">
                    <m:r>
                      <a:rPr lang="en-US" sz="2800" i="1">
                        <a:latin typeface="Cambria Math"/>
                      </a:rPr>
                      <m:t>𝑇</m:t>
                    </m:r>
                    <m:r>
                      <a:rPr lang="en-US" sz="2800">
                        <a:latin typeface="Cambria Math"/>
                      </a:rPr>
                      <m:t>=</m:t>
                    </m:r>
                    <m:sSup>
                      <m:sSupPr>
                        <m:ctrlPr>
                          <a:rPr lang="en-US" sz="2800" i="1">
                            <a:latin typeface="Cambria Math"/>
                          </a:rPr>
                        </m:ctrlPr>
                      </m:sSupPr>
                      <m:e>
                        <m:r>
                          <a:rPr lang="en-US" sz="2800" i="1">
                            <a:latin typeface="Cambria Math"/>
                          </a:rPr>
                          <m:t>𝑡</m:t>
                        </m:r>
                      </m:e>
                      <m:sup>
                        <m:r>
                          <a:rPr lang="en-US" sz="2800">
                            <a:latin typeface="Cambria Math"/>
                          </a:rPr>
                          <m:t>∗</m:t>
                        </m:r>
                      </m:sup>
                    </m:sSup>
                    <m:r>
                      <a:rPr lang="en-US" sz="2800">
                        <a:latin typeface="Cambria Math"/>
                      </a:rPr>
                      <m:t>−</m:t>
                    </m:r>
                    <m:r>
                      <a:rPr lang="en-US" sz="2800" i="1">
                        <a:latin typeface="Cambria Math"/>
                      </a:rPr>
                      <m:t>𝑡</m:t>
                    </m:r>
                  </m:oMath>
                </a14:m>
                <a:r>
                  <a:rPr lang="en-US" sz="2800" dirty="0">
                    <a:latin typeface="Times New Roman" pitchFamily="18" charset="0"/>
                    <a:cs typeface="Times New Roman" pitchFamily="18" charset="0"/>
                  </a:rPr>
                  <a:t>, as</a:t>
                </a:r>
              </a:p>
              <a:p>
                <a:endParaRPr lang="en-US" sz="2800" dirty="0" smtClean="0">
                  <a:latin typeface="Times New Roman" pitchFamily="18" charset="0"/>
                  <a:cs typeface="Times New Roman" pitchFamily="18" charset="0"/>
                </a:endParaRPr>
              </a:p>
              <a:p>
                <a:pPr marL="0" indent="0" algn="r">
                  <a:buNone/>
                </a:pPr>
                <a:r>
                  <a:rPr lang="en-US" sz="2800" dirty="0" smtClean="0">
                    <a:latin typeface="Times New Roman" pitchFamily="18" charset="0"/>
                    <a:cs typeface="Times New Roman" pitchFamily="18" charset="0"/>
                  </a:rPr>
                  <a:t>(27.40a)</a:t>
                </a:r>
              </a:p>
              <a:p>
                <a:pPr marL="0" indent="0" algn="r">
                  <a:buNone/>
                </a:pPr>
                <a:endParaRPr lang="en-US" sz="2800" dirty="0">
                  <a:latin typeface="Times New Roman" pitchFamily="18" charset="0"/>
                  <a:cs typeface="Times New Roman" pitchFamily="18" charset="0"/>
                </a:endParaRPr>
              </a:p>
              <a:p>
                <a:pPr marL="0" indent="0" algn="r">
                  <a:buNone/>
                </a:pPr>
                <a:r>
                  <a:rPr lang="en-US" sz="2800" dirty="0" smtClean="0">
                    <a:latin typeface="Times New Roman" pitchFamily="18" charset="0"/>
                    <a:cs typeface="Times New Roman" pitchFamily="18" charset="0"/>
                  </a:rPr>
                  <a:t>(27.40b)</a:t>
                </a:r>
              </a:p>
              <a:p>
                <a:pPr marL="0" indent="0">
                  <a:buNone/>
                </a:pPr>
                <a:r>
                  <a:rPr lang="en-US" sz="2800" dirty="0" smtClean="0">
                    <a:latin typeface="Times New Roman" pitchFamily="18" charset="0"/>
                    <a:cs typeface="Times New Roman" pitchFamily="18" charset="0"/>
                  </a:rPr>
                  <a:t>where </a:t>
                </a:r>
                <a:r>
                  <a:rPr lang="en-US" sz="2800" i="1" dirty="0">
                    <a:latin typeface="Times New Roman" pitchFamily="18" charset="0"/>
                    <a:cs typeface="Times New Roman" pitchFamily="18" charset="0"/>
                  </a:rPr>
                  <a:t>N</a:t>
                </a:r>
                <a:r>
                  <a:rPr lang="en-US" sz="2800" dirty="0">
                    <a:latin typeface="Times New Roman" pitchFamily="18" charset="0"/>
                    <a:cs typeface="Times New Roman" pitchFamily="18" charset="0"/>
                  </a:rPr>
                  <a:t> denotes the cumulative normal distribution, namely:</a:t>
                </a:r>
              </a:p>
              <a:p>
                <a:pPr marL="0" indent="0">
                  <a:buNone/>
                </a:pP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1205" r="-17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97949004"/>
              </p:ext>
            </p:extLst>
          </p:nvPr>
        </p:nvGraphicFramePr>
        <p:xfrm>
          <a:off x="1905000" y="3352800"/>
          <a:ext cx="4809744" cy="457200"/>
        </p:xfrm>
        <a:graphic>
          <a:graphicData uri="http://schemas.openxmlformats.org/presentationml/2006/ole">
            <mc:AlternateContent xmlns:mc="http://schemas.openxmlformats.org/markup-compatibility/2006">
              <mc:Choice xmlns:v="urn:schemas-microsoft-com:vml" Requires="v">
                <p:oleObj spid="_x0000_s25627" name="Equation" r:id="rId4" imgW="2552700" imgH="228600" progId="Equation.DSMT4">
                  <p:embed/>
                </p:oleObj>
              </mc:Choice>
              <mc:Fallback>
                <p:oleObj name="Equation" r:id="rId4" imgW="25527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52800"/>
                        <a:ext cx="4809744" cy="457200"/>
                      </a:xfrm>
                      <a:prstGeom prst="rect">
                        <a:avLst/>
                      </a:prstGeom>
                      <a:noFill/>
                    </p:spPr>
                  </p:pic>
                </p:oleObj>
              </mc:Fallback>
            </mc:AlternateContent>
          </a:graphicData>
        </a:graphic>
      </p:graphicFrame>
      <p:sp>
        <p:nvSpPr>
          <p:cNvPr id="8" name="Rectangle 3"/>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389957094"/>
              </p:ext>
            </p:extLst>
          </p:nvPr>
        </p:nvGraphicFramePr>
        <p:xfrm>
          <a:off x="1447800" y="4267200"/>
          <a:ext cx="5358384" cy="457200"/>
        </p:xfrm>
        <a:graphic>
          <a:graphicData uri="http://schemas.openxmlformats.org/presentationml/2006/ole">
            <mc:AlternateContent xmlns:mc="http://schemas.openxmlformats.org/markup-compatibility/2006">
              <mc:Choice xmlns:v="urn:schemas-microsoft-com:vml" Requires="v">
                <p:oleObj spid="_x0000_s25628" name="Equation" r:id="rId6" imgW="2844800" imgH="228600" progId="Equation.DSMT4">
                  <p:embed/>
                </p:oleObj>
              </mc:Choice>
              <mc:Fallback>
                <p:oleObj name="Equation" r:id="rId6" imgW="284480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267200"/>
                        <a:ext cx="5358384" cy="457200"/>
                      </a:xfrm>
                      <a:prstGeom prst="rect">
                        <a:avLst/>
                      </a:prstGeom>
                      <a:noFill/>
                    </p:spPr>
                  </p:pic>
                </p:oleObj>
              </mc:Fallback>
            </mc:AlternateContent>
          </a:graphicData>
        </a:graphic>
      </p:graphicFrame>
      <p:sp>
        <p:nvSpPr>
          <p:cNvPr id="11" name="Rectangle 6"/>
          <p:cNvSpPr>
            <a:spLocks noChangeArrowheads="1"/>
          </p:cNvSpPr>
          <p:nvPr/>
        </p:nvSpPr>
        <p:spPr bwMode="auto">
          <a:xfrm>
            <a:off x="15240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971387285"/>
              </p:ext>
            </p:extLst>
          </p:nvPr>
        </p:nvGraphicFramePr>
        <p:xfrm>
          <a:off x="2514600" y="5562600"/>
          <a:ext cx="3849832" cy="990600"/>
        </p:xfrm>
        <a:graphic>
          <a:graphicData uri="http://schemas.openxmlformats.org/presentationml/2006/ole">
            <mc:AlternateContent xmlns:mc="http://schemas.openxmlformats.org/markup-compatibility/2006">
              <mc:Choice xmlns:v="urn:schemas-microsoft-com:vml" Requires="v">
                <p:oleObj spid="_x0000_s25629" name="Equation" r:id="rId8" imgW="1625600" imgH="419100" progId="Equation.DSMT4">
                  <p:embed/>
                </p:oleObj>
              </mc:Choice>
              <mc:Fallback>
                <p:oleObj name="Equation" r:id="rId8" imgW="1625600" imgH="4191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5562600"/>
                        <a:ext cx="3849832" cy="990600"/>
                      </a:xfrm>
                      <a:prstGeom prst="rect">
                        <a:avLst/>
                      </a:prstGeom>
                      <a:noFill/>
                    </p:spPr>
                  </p:pic>
                </p:oleObj>
              </mc:Fallback>
            </mc:AlternateContent>
          </a:graphicData>
        </a:graphic>
      </p:graphicFrame>
    </p:spTree>
    <p:extLst>
      <p:ext uri="{BB962C8B-B14F-4D97-AF65-F5344CB8AC3E}">
        <p14:creationId xmlns:p14="http://schemas.microsoft.com/office/powerpoint/2010/main" val="46788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562600"/>
              </a:xfrm>
            </p:spPr>
            <p:txBody>
              <a:bodyPr>
                <a:noAutofit/>
              </a:bodyPr>
              <a:lstStyle/>
              <a:p>
                <a:r>
                  <a:rPr lang="en-US" sz="2400" dirty="0">
                    <a:latin typeface="Times New Roman" pitchFamily="18" charset="0"/>
                    <a:cs typeface="Times New Roman" pitchFamily="18" charset="0"/>
                  </a:rPr>
                  <a:t>In Equation (27.40a),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is time to expiration (measured in years) and  </a:t>
                </a:r>
                <a14:m>
                  <m:oMath xmlns:m="http://schemas.openxmlformats.org/officeDocument/2006/math">
                    <m:sSub>
                      <m:sSubPr>
                        <m:ctrlPr>
                          <a:rPr lang="en-US" sz="2400" i="1">
                            <a:latin typeface="Cambria Math"/>
                          </a:rPr>
                        </m:ctrlPr>
                      </m:sSubPr>
                      <m:e>
                        <m:r>
                          <a:rPr lang="en-US" sz="2400" i="1">
                            <a:latin typeface="Cambria Math"/>
                          </a:rPr>
                          <m:t>𝑑</m:t>
                        </m:r>
                      </m:e>
                      <m:sub>
                        <m:r>
                          <a:rPr lang="en-US" sz="2400">
                            <a:latin typeface="Cambria Math"/>
                          </a:rPr>
                          <m:t>1</m:t>
                        </m:r>
                      </m:sub>
                    </m:sSub>
                  </m:oMath>
                </a14:m>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and</a:t>
                </a:r>
                <a:r>
                  <a:rPr lang="en-US" sz="2400" dirty="0">
                    <a:latin typeface="Times New Roman" pitchFamily="18" charset="0"/>
                    <a:cs typeface="Times New Roman" pitchFamily="18" charset="0"/>
                  </a:rPr>
                  <a:t> </a:t>
                </a:r>
                <a14:m>
                  <m:oMath xmlns:m="http://schemas.openxmlformats.org/officeDocument/2006/math">
                    <m:sSub>
                      <m:sSubPr>
                        <m:ctrlPr>
                          <a:rPr lang="en-US" sz="2400" i="1">
                            <a:latin typeface="Cambria Math"/>
                          </a:rPr>
                        </m:ctrlPr>
                      </m:sSubPr>
                      <m:e>
                        <m:r>
                          <a:rPr lang="en-US" sz="2400" i="1">
                            <a:latin typeface="Cambria Math"/>
                          </a:rPr>
                          <m:t>𝑑</m:t>
                        </m:r>
                      </m:e>
                      <m:sub>
                        <m:r>
                          <a:rPr lang="en-US" sz="2400">
                            <a:latin typeface="Cambria Math"/>
                          </a:rPr>
                          <m:t>2</m:t>
                        </m:r>
                      </m:sub>
                    </m:sSub>
                  </m:oMath>
                </a14:m>
                <a:r>
                  <a:rPr lang="en-US" sz="2400" dirty="0">
                    <a:latin typeface="Times New Roman" pitchFamily="18" charset="0"/>
                    <a:cs typeface="Times New Roman" pitchFamily="18" charset="0"/>
                  </a:rPr>
                  <a:t> are given </a:t>
                </a:r>
                <a:r>
                  <a:rPr lang="en-US" sz="2400" dirty="0" smtClean="0">
                    <a:latin typeface="Times New Roman" pitchFamily="18" charset="0"/>
                    <a:cs typeface="Times New Roman" pitchFamily="18" charset="0"/>
                  </a:rPr>
                  <a:t>by</a:t>
                </a:r>
              </a:p>
              <a:p>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(27.41)</a:t>
                </a:r>
              </a:p>
              <a:p>
                <a:pPr marL="0" indent="0" algn="r">
                  <a:buNone/>
                </a:pPr>
                <a:endParaRPr lang="en-US" sz="2400" dirty="0" smtClean="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(27.42)</a:t>
                </a:r>
              </a:p>
              <a:p>
                <a:pPr marL="0" indent="0" algn="r">
                  <a:buNone/>
                </a:pP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It can be shown </a:t>
                </a:r>
                <a:r>
                  <a:rPr lang="en-US" sz="2400" dirty="0" smtClean="0">
                    <a:latin typeface="Times New Roman" pitchFamily="18" charset="0"/>
                    <a:cs typeface="Times New Roman" pitchFamily="18" charset="0"/>
                  </a:rPr>
                  <a:t>that</a:t>
                </a:r>
              </a:p>
              <a:p>
                <a:pPr marL="0" indent="0">
                  <a:buNone/>
                </a:pPr>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(27.43)</a:t>
                </a:r>
              </a:p>
              <a:p>
                <a:pPr marL="0" indent="0">
                  <a:buNone/>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partial derivatives justify the intuitive behavior of the price of an option, as was indicated in the beginning of the previous </a:t>
                </a:r>
                <a:r>
                  <a:rPr lang="en-US" sz="2400" dirty="0" smtClean="0">
                    <a:latin typeface="Times New Roman" pitchFamily="18" charset="0"/>
                    <a:cs typeface="Times New Roman" pitchFamily="18" charset="0"/>
                  </a:rPr>
                  <a:t>section.</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562600"/>
              </a:xfrm>
              <a:blipFill rotWithShape="1">
                <a:blip r:embed="rId3"/>
                <a:stretch>
                  <a:fillRect l="-1111" t="-876" r="-1704" b="-14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96441856"/>
              </p:ext>
            </p:extLst>
          </p:nvPr>
        </p:nvGraphicFramePr>
        <p:xfrm>
          <a:off x="2667000" y="2209800"/>
          <a:ext cx="2971800" cy="798141"/>
        </p:xfrm>
        <a:graphic>
          <a:graphicData uri="http://schemas.openxmlformats.org/presentationml/2006/ole">
            <mc:AlternateContent xmlns:mc="http://schemas.openxmlformats.org/markup-compatibility/2006">
              <mc:Choice xmlns:v="urn:schemas-microsoft-com:vml" Requires="v">
                <p:oleObj spid="_x0000_s26652" name="Equation" r:id="rId4" imgW="1663700" imgH="444500" progId="Equation.DSMT4">
                  <p:embed/>
                </p:oleObj>
              </mc:Choice>
              <mc:Fallback>
                <p:oleObj name="Equation" r:id="rId4" imgW="1663700" imgH="444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09800"/>
                        <a:ext cx="2971800" cy="798141"/>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64843988"/>
              </p:ext>
            </p:extLst>
          </p:nvPr>
        </p:nvGraphicFramePr>
        <p:xfrm>
          <a:off x="2193925" y="3125788"/>
          <a:ext cx="4146550" cy="771525"/>
        </p:xfrm>
        <a:graphic>
          <a:graphicData uri="http://schemas.openxmlformats.org/presentationml/2006/ole">
            <mc:AlternateContent xmlns:mc="http://schemas.openxmlformats.org/markup-compatibility/2006">
              <mc:Choice xmlns:v="urn:schemas-microsoft-com:vml" Requires="v">
                <p:oleObj spid="_x0000_s26653" name="Equation" r:id="rId6" imgW="2400120" imgH="444240" progId="Equation.DSMT4">
                  <p:embed/>
                </p:oleObj>
              </mc:Choice>
              <mc:Fallback>
                <p:oleObj name="Equation" r:id="rId6" imgW="2400120" imgH="444240" progId="Equation.DSMT4">
                  <p:embed/>
                  <p:pic>
                    <p:nvPicPr>
                      <p:cNvPr id="0" name="Object 3"/>
                      <p:cNvPicPr>
                        <a:picLocks noChangeAspect="1" noChangeArrowheads="1"/>
                      </p:cNvPicPr>
                      <p:nvPr/>
                    </p:nvPicPr>
                    <p:blipFill>
                      <a:blip r:embed="rId7"/>
                      <a:srcRect/>
                      <a:stretch>
                        <a:fillRect/>
                      </a:stretch>
                    </p:blipFill>
                    <p:spPr bwMode="auto">
                      <a:xfrm>
                        <a:off x="2193925" y="3125788"/>
                        <a:ext cx="4146550" cy="771525"/>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86317010"/>
              </p:ext>
            </p:extLst>
          </p:nvPr>
        </p:nvGraphicFramePr>
        <p:xfrm>
          <a:off x="2129881" y="4572000"/>
          <a:ext cx="4884238" cy="685800"/>
        </p:xfrm>
        <a:graphic>
          <a:graphicData uri="http://schemas.openxmlformats.org/presentationml/2006/ole">
            <mc:AlternateContent xmlns:mc="http://schemas.openxmlformats.org/markup-compatibility/2006">
              <mc:Choice xmlns:v="urn:schemas-microsoft-com:vml" Requires="v">
                <p:oleObj spid="_x0000_s26654" name="Equation" r:id="rId8" imgW="2781300" imgH="393700" progId="Equation.DSMT4">
                  <p:embed/>
                </p:oleObj>
              </mc:Choice>
              <mc:Fallback>
                <p:oleObj name="Equation" r:id="rId8" imgW="2781300" imgH="3937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9881" y="4572000"/>
                        <a:ext cx="4884238" cy="685800"/>
                      </a:xfrm>
                      <a:prstGeom prst="rect">
                        <a:avLst/>
                      </a:prstGeom>
                      <a:noFill/>
                    </p:spPr>
                  </p:pic>
                </p:oleObj>
              </mc:Fallback>
            </mc:AlternateContent>
          </a:graphicData>
        </a:graphic>
      </p:graphicFrame>
    </p:spTree>
    <p:extLst>
      <p:ext uri="{BB962C8B-B14F-4D97-AF65-F5344CB8AC3E}">
        <p14:creationId xmlns:p14="http://schemas.microsoft.com/office/powerpoint/2010/main" val="335101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6386"/>
                <a:ext cx="8229600" cy="4023814"/>
              </a:xfrm>
            </p:spPr>
            <p:txBody>
              <a:bodyPr>
                <a:noAutofit/>
              </a:bodyPr>
              <a:lstStyle/>
              <a:p>
                <a:r>
                  <a:rPr lang="en-US" sz="2400" dirty="0">
                    <a:latin typeface="Times New Roman" pitchFamily="18" charset="0"/>
                    <a:cs typeface="Times New Roman" pitchFamily="18" charset="0"/>
                  </a:rPr>
                  <a:t>Before giving an example, it is appropriate to sketch the solution of Equation (27.32) subject to the boundary conditions of Equations (27.38) and (27.39).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Let </a:t>
                </a:r>
                <a14:m>
                  <m:oMath xmlns:m="http://schemas.openxmlformats.org/officeDocument/2006/math">
                    <m:r>
                      <a:rPr lang="en-US" sz="2400" i="1">
                        <a:latin typeface="Cambria Math"/>
                      </a:rPr>
                      <m:t>𝑡</m:t>
                    </m:r>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denote the current trading period that is prior to the expiration date </a:t>
                </a:r>
                <a14:m>
                  <m:oMath xmlns:m="http://schemas.openxmlformats.org/officeDocument/2006/math">
                    <m:r>
                      <a:rPr lang="en-US" sz="2400" i="1">
                        <a:latin typeface="Cambria Math"/>
                      </a:rPr>
                      <m:t>𝑡</m:t>
                    </m:r>
                  </m:oMath>
                </a14:m>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time </a:t>
                </a:r>
                <a14:m>
                  <m:oMath xmlns:m="http://schemas.openxmlformats.org/officeDocument/2006/math">
                    <m:r>
                      <a:rPr lang="en-US" sz="2400" i="1">
                        <a:latin typeface="Cambria Math"/>
                      </a:rPr>
                      <m:t>𝑡</m:t>
                    </m:r>
                  </m:oMath>
                </a14:m>
                <a:r>
                  <a:rPr lang="en-US" sz="2400" dirty="0">
                    <a:latin typeface="Times New Roman" pitchFamily="18" charset="0"/>
                    <a:cs typeface="Times New Roman" pitchFamily="18" charset="0"/>
                  </a:rPr>
                  <a:t>, two outcomes can be expected to occur at </a:t>
                </a:r>
                <a14:m>
                  <m:oMath xmlns:m="http://schemas.openxmlformats.org/officeDocument/2006/math">
                    <m:r>
                      <a:rPr lang="en-US" sz="2400" i="1">
                        <a:latin typeface="Cambria Math"/>
                      </a:rPr>
                      <m:t>𝑡</m:t>
                    </m:r>
                  </m:oMath>
                </a14:m>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&gt;</m:t>
                    </m:r>
                    <m:r>
                      <a:rPr lang="en-US" sz="2400" i="1">
                        <a:latin typeface="Cambria Math"/>
                      </a:rPr>
                      <m:t>𝑋</m:t>
                    </m:r>
                  </m:oMath>
                </a14:m>
                <a:r>
                  <a:rPr lang="en-US" sz="2400" dirty="0">
                    <a:latin typeface="Times New Roman" pitchFamily="18" charset="0"/>
                    <a:cs typeface="Times New Roman" pitchFamily="18" charset="0"/>
                  </a:rPr>
                  <a:t>— that is the price of the stock at the time of the expiration of the call option is greater than exercise price, or (2)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m:t>
                    </m:r>
                    <m:r>
                      <a:rPr lang="en-US" sz="2400" i="1">
                        <a:latin typeface="Cambria Math"/>
                      </a:rPr>
                      <m:t>𝑋</m:t>
                    </m:r>
                  </m:oMath>
                </a14:m>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Note that the first outcome occurs with probability </a:t>
                </a:r>
                <a14:m>
                  <m:oMath xmlns:m="http://schemas.openxmlformats.org/officeDocument/2006/math">
                    <m:sSub>
                      <m:sSubPr>
                        <m:ctrlPr>
                          <a:rPr lang="en-US" sz="2400" i="1">
                            <a:latin typeface="Cambria Math"/>
                          </a:rPr>
                        </m:ctrlPr>
                      </m:sSubPr>
                      <m:e>
                        <m:r>
                          <a:rPr lang="en-US" sz="2400" i="1">
                            <a:latin typeface="Cambria Math"/>
                          </a:rPr>
                          <m:t>𝑃</m:t>
                        </m:r>
                      </m:e>
                      <m:sub>
                        <m:r>
                          <a:rPr lang="en-US" sz="2400">
                            <a:latin typeface="Cambria Math"/>
                          </a:rPr>
                          <m:t>0</m:t>
                        </m:r>
                      </m:sub>
                    </m:sSub>
                    <m:r>
                      <a:rPr lang="en-US" sz="2400">
                        <a:latin typeface="Cambria Math"/>
                      </a:rPr>
                      <m:t>≡</m:t>
                    </m:r>
                    <m:r>
                      <a:rPr lang="en-US" sz="2400" i="1">
                        <a:latin typeface="Cambria Math"/>
                      </a:rPr>
                      <m:t>𝑃</m:t>
                    </m:r>
                    <m:d>
                      <m:dPr>
                        <m:begChr m:val="["/>
                        <m:endChr m:val="]"/>
                        <m:ctrlPr>
                          <a:rPr lang="en-US" sz="2400" i="1">
                            <a:latin typeface="Cambria Math"/>
                          </a:rPr>
                        </m:ctrlPr>
                      </m:dPr>
                      <m:e>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&gt;</m:t>
                        </m:r>
                        <m:r>
                          <a:rPr lang="en-US" sz="2400" i="1">
                            <a:latin typeface="Cambria Math"/>
                          </a:rPr>
                          <m:t>𝑋</m:t>
                        </m:r>
                      </m:e>
                    </m:d>
                  </m:oMath>
                </a14:m>
                <a:r>
                  <a:rPr lang="en-US" sz="2400" dirty="0">
                    <a:latin typeface="Times New Roman" pitchFamily="18" charset="0"/>
                    <a:cs typeface="Times New Roman" pitchFamily="18" charset="0"/>
                  </a:rPr>
                  <a:t> and the second occurs with probability </a:t>
                </a:r>
                <a14:m>
                  <m:oMath xmlns:m="http://schemas.openxmlformats.org/officeDocument/2006/math">
                    <m:r>
                      <a:rPr lang="en-US" sz="2400">
                        <a:latin typeface="Cambria Math"/>
                      </a:rPr>
                      <m:t>1−</m:t>
                    </m:r>
                    <m:r>
                      <a:rPr lang="en-US" sz="2400" i="1">
                        <a:latin typeface="Cambria Math"/>
                      </a:rPr>
                      <m:t>𝑝</m:t>
                    </m:r>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6386"/>
                <a:ext cx="8229600" cy="4023814"/>
              </a:xfrm>
              <a:blipFill rotWithShape="1">
                <a:blip r:embed="rId2"/>
                <a:stretch>
                  <a:fillRect l="-296" t="-1210" r="-815" b="-128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Tree>
    <p:extLst>
      <p:ext uri="{BB962C8B-B14F-4D97-AF65-F5344CB8AC3E}">
        <p14:creationId xmlns:p14="http://schemas.microsoft.com/office/powerpoint/2010/main" val="1993020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If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m:t>
                    </m:r>
                    <m:r>
                      <a:rPr lang="en-US" sz="2400" i="1">
                        <a:latin typeface="Cambria Math"/>
                      </a:rPr>
                      <m:t>𝑋</m:t>
                    </m:r>
                  </m:oMath>
                </a14:m>
                <a:r>
                  <a:rPr lang="en-US" sz="2400" dirty="0">
                    <a:latin typeface="Times New Roman" pitchFamily="18" charset="0"/>
                    <a:cs typeface="Times New Roman" pitchFamily="18" charset="0"/>
                  </a:rPr>
                  <a:t>, then  from Equation (27.39).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Again </a:t>
                </a:r>
                <a:r>
                  <a:rPr lang="en-US" sz="2400" dirty="0">
                    <a:latin typeface="Times New Roman" pitchFamily="18" charset="0"/>
                    <a:cs typeface="Times New Roman" pitchFamily="18" charset="0"/>
                  </a:rPr>
                  <a:t>from Equation (27.39), if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b="0" i="0" smtClean="0">
                        <a:latin typeface="Cambria Math"/>
                      </a:rPr>
                      <m:t>&gt;</m:t>
                    </m:r>
                    <m:r>
                      <a:rPr lang="en-US" sz="2400" i="1">
                        <a:latin typeface="Cambria Math"/>
                      </a:rPr>
                      <m:t>𝑋</m:t>
                    </m:r>
                  </m:oMath>
                </a14:m>
                <a:r>
                  <a:rPr lang="en-US" sz="2400" dirty="0">
                    <a:latin typeface="Times New Roman" pitchFamily="18" charset="0"/>
                    <a:cs typeface="Times New Roman" pitchFamily="18" charset="0"/>
                  </a:rPr>
                  <a:t>, then the price of the call option at expiration  can be computed from the expiration of Equation (27.39</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algn="r"/>
                <a:r>
                  <a:rPr lang="en-US" sz="2400" dirty="0" smtClean="0">
                    <a:latin typeface="Times New Roman" pitchFamily="18" charset="0"/>
                    <a:cs typeface="Times New Roman" pitchFamily="18" charset="0"/>
                  </a:rPr>
                  <a:t>(27.44)</a:t>
                </a:r>
              </a:p>
              <a:p>
                <a:r>
                  <a:rPr lang="en-US" sz="2400" dirty="0">
                    <a:latin typeface="Times New Roman" pitchFamily="18" charset="0"/>
                    <a:cs typeface="Times New Roman" pitchFamily="18" charset="0"/>
                  </a:rPr>
                  <a:t>What is the price of a call option if the first outcome materializes at </a:t>
                </a:r>
                <a14:m>
                  <m:oMath xmlns:m="http://schemas.openxmlformats.org/officeDocument/2006/math">
                    <m:r>
                      <a:rPr lang="en-US" sz="2400" i="1">
                        <a:latin typeface="Cambria Math"/>
                      </a:rPr>
                      <m:t>𝑡</m:t>
                    </m:r>
                  </m:oMath>
                </a14:m>
                <a:r>
                  <a:rPr lang="en-US" sz="2400" dirty="0">
                    <a:latin typeface="Times New Roman" pitchFamily="18" charset="0"/>
                    <a:cs typeface="Times New Roman" pitchFamily="18" charset="0"/>
                  </a:rPr>
                  <a:t> instead of </a:t>
                </a:r>
                <a14:m>
                  <m:oMath xmlns:m="http://schemas.openxmlformats.org/officeDocument/2006/math">
                    <m:r>
                      <a:rPr lang="en-US" sz="2400" i="1">
                        <a:latin typeface="Cambria Math"/>
                      </a:rPr>
                      <m:t>𝑡</m:t>
                    </m:r>
                  </m:oMath>
                </a14:m>
                <a:r>
                  <a:rPr lang="en-US" sz="2400" dirty="0" smtClean="0">
                    <a:latin typeface="Times New Roman" pitchFamily="18" charset="0"/>
                    <a:cs typeface="Times New Roman" pitchFamily="18" charset="0"/>
                  </a:rPr>
                  <a:t>* ? </a:t>
                </a: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can be answered immediately by appropriate continuous discounting. Using Equation (27.44</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algn="r"/>
                <a:r>
                  <a:rPr lang="en-US" sz="2400" dirty="0" smtClean="0">
                    <a:latin typeface="Times New Roman" pitchFamily="18" charset="0"/>
                    <a:cs typeface="Times New Roman" pitchFamily="18" charset="0"/>
                  </a:rPr>
                  <a:t>(27.45)</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96" t="-964" r="-1926" b="-14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56645150"/>
              </p:ext>
            </p:extLst>
          </p:nvPr>
        </p:nvGraphicFramePr>
        <p:xfrm>
          <a:off x="1295400" y="2895600"/>
          <a:ext cx="6093823" cy="685800"/>
        </p:xfrm>
        <a:graphic>
          <a:graphicData uri="http://schemas.openxmlformats.org/presentationml/2006/ole">
            <mc:AlternateContent xmlns:mc="http://schemas.openxmlformats.org/markup-compatibility/2006">
              <mc:Choice xmlns:v="urn:schemas-microsoft-com:vml" Requires="v">
                <p:oleObj spid="_x0000_s27663" name="Equation" r:id="rId4" imgW="2959100" imgH="330200" progId="Equation.DSMT4">
                  <p:embed/>
                </p:oleObj>
              </mc:Choice>
              <mc:Fallback>
                <p:oleObj name="Equation" r:id="rId4" imgW="2959100" imgH="330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5600"/>
                        <a:ext cx="6093823" cy="6858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57059664"/>
              </p:ext>
            </p:extLst>
          </p:nvPr>
        </p:nvGraphicFramePr>
        <p:xfrm>
          <a:off x="2667000" y="5410200"/>
          <a:ext cx="3943350" cy="685800"/>
        </p:xfrm>
        <a:graphic>
          <a:graphicData uri="http://schemas.openxmlformats.org/presentationml/2006/ole">
            <mc:AlternateContent xmlns:mc="http://schemas.openxmlformats.org/markup-compatibility/2006">
              <mc:Choice xmlns:v="urn:schemas-microsoft-com:vml" Requires="v">
                <p:oleObj spid="_x0000_s27664" name="Equation" r:id="rId6" imgW="1752600" imgH="304800" progId="Equation.DSMT4">
                  <p:embed/>
                </p:oleObj>
              </mc:Choice>
              <mc:Fallback>
                <p:oleObj name="Equation" r:id="rId6" imgW="1752600" imgH="304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410200"/>
                        <a:ext cx="3943350" cy="685800"/>
                      </a:xfrm>
                      <a:prstGeom prst="rect">
                        <a:avLst/>
                      </a:prstGeom>
                      <a:noFill/>
                    </p:spPr>
                  </p:pic>
                </p:oleObj>
              </mc:Fallback>
            </mc:AlternateContent>
          </a:graphicData>
        </a:graphic>
      </p:graphicFrame>
    </p:spTree>
    <p:extLst>
      <p:ext uri="{BB962C8B-B14F-4D97-AF65-F5344CB8AC3E}">
        <p14:creationId xmlns:p14="http://schemas.microsoft.com/office/powerpoint/2010/main" val="211208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Recall, however, that </a:t>
                </a:r>
                <a14:m>
                  <m:oMath xmlns:m="http://schemas.openxmlformats.org/officeDocument/2006/math">
                    <m:r>
                      <a:rPr lang="en-US" sz="2400" i="1">
                        <a:latin typeface="Cambria Math"/>
                      </a:rPr>
                      <m:t>𝐶</m:t>
                    </m:r>
                    <m:d>
                      <m:dPr>
                        <m:ctrlPr>
                          <a:rPr lang="en-US" sz="2400" i="1">
                            <a:latin typeface="Cambria Math"/>
                          </a:rPr>
                        </m:ctrlPr>
                      </m:dPr>
                      <m:e>
                        <m:r>
                          <a:rPr lang="en-US" sz="2400" i="1">
                            <a:latin typeface="Cambria Math"/>
                          </a:rPr>
                          <m:t>𝑡</m:t>
                        </m:r>
                      </m:e>
                    </m:d>
                  </m:oMath>
                </a14:m>
                <a:r>
                  <a:rPr lang="en-US" sz="2400" dirty="0">
                    <a:latin typeface="Times New Roman" pitchFamily="18" charset="0"/>
                    <a:cs typeface="Times New Roman" pitchFamily="18" charset="0"/>
                  </a:rPr>
                  <a:t> in Equation (27.45) holds only with probability </a:t>
                </a:r>
                <a14:m>
                  <m:oMath xmlns:m="http://schemas.openxmlformats.org/officeDocument/2006/math">
                    <m:r>
                      <a:rPr lang="en-US" sz="2400" i="1">
                        <a:latin typeface="Cambria Math"/>
                      </a:rPr>
                      <m:t>𝑝</m:t>
                    </m:r>
                  </m:oMath>
                </a14:m>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Combine </a:t>
                </a:r>
                <a:r>
                  <a:rPr lang="en-US" sz="2400" dirty="0">
                    <a:latin typeface="Times New Roman" pitchFamily="18" charset="0"/>
                    <a:cs typeface="Times New Roman" pitchFamily="18" charset="0"/>
                  </a:rPr>
                  <a:t>both possibilities to write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(27.46)</a:t>
                </a:r>
              </a:p>
              <a:p>
                <a:pPr marL="0" indent="0" algn="r">
                  <a:buNone/>
                </a:pP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Detailed calculation in </a:t>
                </a:r>
                <a:r>
                  <a:rPr lang="en-US" sz="2400" dirty="0" err="1">
                    <a:latin typeface="Times New Roman" pitchFamily="18" charset="0"/>
                    <a:cs typeface="Times New Roman" pitchFamily="18" charset="0"/>
                  </a:rPr>
                  <a:t>Jarrow</a:t>
                </a:r>
                <a:r>
                  <a:rPr lang="en-US" sz="2400" dirty="0">
                    <a:latin typeface="Times New Roman" pitchFamily="18" charset="0"/>
                    <a:cs typeface="Times New Roman" pitchFamily="18" charset="0"/>
                  </a:rPr>
                  <a:t> and Rudd (1983, pp. 92–94) shows that because the price of the underlying stock is distributed log normally, it follows that</a:t>
                </a:r>
              </a:p>
              <a:p>
                <a:pPr marL="0" indent="0">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964" r="-1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
        <p:nvSpPr>
          <p:cNvPr id="5" name="Title 1"/>
          <p:cNvSpPr>
            <a:spLocks noGrp="1"/>
          </p:cNvSpPr>
          <p:nvPr>
            <p:ph type="title"/>
          </p:nvPr>
        </p:nvSpPr>
        <p:spPr>
          <a:xfrm>
            <a:off x="457200" y="457200"/>
            <a:ext cx="8229600" cy="639763"/>
          </a:xfrm>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03495765"/>
              </p:ext>
            </p:extLst>
          </p:nvPr>
        </p:nvGraphicFramePr>
        <p:xfrm>
          <a:off x="838200" y="2667000"/>
          <a:ext cx="6539948" cy="1371600"/>
        </p:xfrm>
        <a:graphic>
          <a:graphicData uri="http://schemas.openxmlformats.org/presentationml/2006/ole">
            <mc:AlternateContent xmlns:mc="http://schemas.openxmlformats.org/markup-compatibility/2006">
              <mc:Choice xmlns:v="urn:schemas-microsoft-com:vml" Requires="v">
                <p:oleObj spid="_x0000_s29704" name="Equation" r:id="rId4" imgW="3136900" imgH="660400" progId="Equation.DSMT4">
                  <p:embed/>
                </p:oleObj>
              </mc:Choice>
              <mc:Fallback>
                <p:oleObj name="Equation" r:id="rId4" imgW="31369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667000"/>
                        <a:ext cx="6539948" cy="1371600"/>
                      </a:xfrm>
                      <a:prstGeom prst="rect">
                        <a:avLst/>
                      </a:prstGeom>
                      <a:noFill/>
                    </p:spPr>
                  </p:pic>
                </p:oleObj>
              </mc:Fallback>
            </mc:AlternateContent>
          </a:graphicData>
        </a:graphic>
      </p:graphicFrame>
    </p:spTree>
    <p:extLst>
      <p:ext uri="{BB962C8B-B14F-4D97-AF65-F5344CB8AC3E}">
        <p14:creationId xmlns:p14="http://schemas.microsoft.com/office/powerpoint/2010/main" val="340693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Detailed calculation in </a:t>
                </a:r>
                <a:r>
                  <a:rPr lang="en-US" sz="2400" dirty="0" err="1">
                    <a:latin typeface="Times New Roman" pitchFamily="18" charset="0"/>
                    <a:cs typeface="Times New Roman" pitchFamily="18" charset="0"/>
                  </a:rPr>
                  <a:t>Jarrow</a:t>
                </a:r>
                <a:r>
                  <a:rPr lang="en-US" sz="2400" dirty="0">
                    <a:latin typeface="Times New Roman" pitchFamily="18" charset="0"/>
                    <a:cs typeface="Times New Roman" pitchFamily="18" charset="0"/>
                  </a:rPr>
                  <a:t> and Rudd (1983, pp. 92–94) shows that because the price of the underlying stock is distributed log normally, it follows </a:t>
                </a:r>
                <a:r>
                  <a:rPr lang="en-US" sz="2400" dirty="0" smtClean="0">
                    <a:latin typeface="Times New Roman" pitchFamily="18" charset="0"/>
                    <a:cs typeface="Times New Roman" pitchFamily="18" charset="0"/>
                  </a:rPr>
                  <a:t>that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(27.47)</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(27.48)</a:t>
                </a:r>
              </a:p>
              <a:p>
                <a:pPr marL="0" indent="0" algn="r">
                  <a:buNone/>
                </a:pP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Combining Equations (27.47) and (27.48) with </a:t>
                </a:r>
                <a14:m>
                  <m:oMath xmlns:m="http://schemas.openxmlformats.org/officeDocument/2006/math">
                    <m:r>
                      <a:rPr lang="en-US" sz="2400" i="1">
                        <a:latin typeface="Cambria Math"/>
                      </a:rPr>
                      <m:t>𝑇</m:t>
                    </m:r>
                    <m:r>
                      <a:rPr lang="en-US" sz="2400">
                        <a:latin typeface="Cambria Math"/>
                      </a:rPr>
                      <m:t>=</m:t>
                    </m:r>
                    <m:sSup>
                      <m:sSupPr>
                        <m:ctrlPr>
                          <a:rPr lang="en-US" sz="2400" i="1">
                            <a:latin typeface="Cambria Math"/>
                          </a:rPr>
                        </m:ctrlPr>
                      </m:sSupPr>
                      <m:e>
                        <m:r>
                          <a:rPr lang="en-US" sz="2400" i="1">
                            <a:latin typeface="Cambria Math"/>
                          </a:rPr>
                          <m:t>𝑡</m:t>
                        </m:r>
                      </m:e>
                      <m:sup>
                        <m:r>
                          <a:rPr lang="en-US" sz="2400">
                            <a:latin typeface="Cambria Math"/>
                          </a:rPr>
                          <m:t>∗</m:t>
                        </m:r>
                      </m:sup>
                    </m:sSup>
                    <m:r>
                      <a:rPr lang="en-US" sz="2400">
                        <a:latin typeface="Cambria Math"/>
                      </a:rPr>
                      <m:t>−</m:t>
                    </m:r>
                    <m:r>
                      <a:rPr lang="en-US" sz="2400" i="1">
                        <a:latin typeface="Cambria Math"/>
                      </a:rPr>
                      <m:t>𝑡</m:t>
                    </m:r>
                  </m:oMath>
                </a14:m>
                <a:r>
                  <a:rPr lang="en-US" sz="2400" dirty="0">
                    <a:latin typeface="Times New Roman" pitchFamily="18" charset="0"/>
                    <a:cs typeface="Times New Roman" pitchFamily="18" charset="0"/>
                  </a:rPr>
                  <a:t> into Equation (27.46) yields Equation (27.40a).</a:t>
                </a:r>
              </a:p>
              <a:p>
                <a:pPr marL="0" indent="0">
                  <a:buNone/>
                </a:pP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964" r="-1111" b="-28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01611283"/>
              </p:ext>
            </p:extLst>
          </p:nvPr>
        </p:nvGraphicFramePr>
        <p:xfrm>
          <a:off x="914400" y="2362200"/>
          <a:ext cx="6128039" cy="1600200"/>
        </p:xfrm>
        <a:graphic>
          <a:graphicData uri="http://schemas.openxmlformats.org/presentationml/2006/ole">
            <mc:AlternateContent xmlns:mc="http://schemas.openxmlformats.org/markup-compatibility/2006">
              <mc:Choice xmlns:v="urn:schemas-microsoft-com:vml" Requires="v">
                <p:oleObj spid="_x0000_s30735" name="Equation" r:id="rId4" imgW="3213100" imgH="838200" progId="Equation.DSMT4">
                  <p:embed/>
                </p:oleObj>
              </mc:Choice>
              <mc:Fallback>
                <p:oleObj name="Equation" r:id="rId4" imgW="3213100" imgH="838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6128039" cy="16002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12016614"/>
              </p:ext>
            </p:extLst>
          </p:nvPr>
        </p:nvGraphicFramePr>
        <p:xfrm>
          <a:off x="457200" y="3810000"/>
          <a:ext cx="7221682" cy="1524000"/>
        </p:xfrm>
        <a:graphic>
          <a:graphicData uri="http://schemas.openxmlformats.org/presentationml/2006/ole">
            <mc:AlternateContent xmlns:mc="http://schemas.openxmlformats.org/markup-compatibility/2006">
              <mc:Choice xmlns:v="urn:schemas-microsoft-com:vml" Requires="v">
                <p:oleObj spid="_x0000_s30736" name="Equation" r:id="rId6" imgW="3975100" imgH="838200" progId="Equation.DSMT4">
                  <p:embed/>
                </p:oleObj>
              </mc:Choice>
              <mc:Fallback>
                <p:oleObj name="Equation" r:id="rId6" imgW="3975100" imgH="838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0"/>
                        <a:ext cx="7221682" cy="1524000"/>
                      </a:xfrm>
                      <a:prstGeom prst="rect">
                        <a:avLst/>
                      </a:prstGeom>
                      <a:noFill/>
                    </p:spPr>
                  </p:pic>
                </p:oleObj>
              </mc:Fallback>
            </mc:AlternateContent>
          </a:graphicData>
        </a:graphic>
      </p:graphicFrame>
    </p:spTree>
    <p:extLst>
      <p:ext uri="{BB962C8B-B14F-4D97-AF65-F5344CB8AC3E}">
        <p14:creationId xmlns:p14="http://schemas.microsoft.com/office/powerpoint/2010/main" val="397399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It is worth observing that two terms of Equations (27.40a) and (27.40b) have economic meaning. </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term, </a:t>
                </a:r>
                <a14:m>
                  <m:oMath xmlns:m="http://schemas.openxmlformats.org/officeDocument/2006/math">
                    <m:r>
                      <a:rPr lang="en-US" sz="2400" i="1">
                        <a:latin typeface="Cambria Math"/>
                      </a:rPr>
                      <m:t>𝑆𝑁</m:t>
                    </m:r>
                    <m:d>
                      <m:dPr>
                        <m:ctrlPr>
                          <a:rPr lang="en-US" sz="2400" i="1">
                            <a:latin typeface="Cambria Math"/>
                          </a:rPr>
                        </m:ctrlPr>
                      </m:dPr>
                      <m:e>
                        <m:sSub>
                          <m:sSubPr>
                            <m:ctrlPr>
                              <a:rPr lang="en-US" sz="2400" i="1">
                                <a:latin typeface="Cambria Math"/>
                              </a:rPr>
                            </m:ctrlPr>
                          </m:sSubPr>
                          <m:e>
                            <m:r>
                              <a:rPr lang="en-US" sz="2400" i="1">
                                <a:latin typeface="Cambria Math"/>
                              </a:rPr>
                              <m:t>𝑑</m:t>
                            </m:r>
                          </m:e>
                          <m:sub>
                            <m:r>
                              <a:rPr lang="en-US" sz="2400">
                                <a:latin typeface="Cambria Math"/>
                              </a:rPr>
                              <m:t>1</m:t>
                            </m:r>
                          </m:sub>
                        </m:sSub>
                      </m:e>
                    </m:d>
                  </m:oMath>
                </a14:m>
                <a:r>
                  <a:rPr lang="en-US" sz="2400" dirty="0">
                    <a:latin typeface="Times New Roman" pitchFamily="18" charset="0"/>
                    <a:cs typeface="Times New Roman" pitchFamily="18" charset="0"/>
                  </a:rPr>
                  <a:t> , denotes the present value of receiving the stock provided that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&gt;</m:t>
                    </m:r>
                    <m:r>
                      <a:rPr lang="en-US" sz="2400" i="1">
                        <a:latin typeface="Cambria Math"/>
                      </a:rPr>
                      <m:t>𝑋</m:t>
                    </m:r>
                  </m:oMath>
                </a14:m>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second term gives the present value of paying the striking price provided that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&gt;</m:t>
                    </m:r>
                    <m:r>
                      <a:rPr lang="en-US" sz="2400" i="1">
                        <a:latin typeface="Cambria Math"/>
                      </a:rPr>
                      <m:t>𝑋</m:t>
                    </m:r>
                  </m:oMath>
                </a14:m>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special case when there is no </a:t>
                </a:r>
                <a:r>
                  <a:rPr lang="en-US" sz="2400" dirty="0" smtClean="0">
                    <a:latin typeface="Times New Roman" pitchFamily="18" charset="0"/>
                    <a:cs typeface="Times New Roman" pitchFamily="18" charset="0"/>
                  </a:rPr>
                  <a:t>uncertainty and </a:t>
                </a:r>
                <a14:m>
                  <m:oMath xmlns:m="http://schemas.openxmlformats.org/officeDocument/2006/math">
                    <m:r>
                      <a:rPr lang="en-US" sz="2400" i="1">
                        <a:latin typeface="Cambria Math"/>
                      </a:rPr>
                      <m:t>𝜎</m:t>
                    </m:r>
                    <m:r>
                      <a:rPr lang="en-US" sz="2400">
                        <a:latin typeface="Cambria Math"/>
                      </a:rPr>
                      <m:t>=0</m:t>
                    </m:r>
                    <m:r>
                      <a:rPr lang="en-US" sz="2400" b="0" i="0" smtClean="0">
                        <a:latin typeface="Cambria Math"/>
                      </a:rPr>
                      <m:t>,</m:t>
                    </m:r>
                  </m:oMath>
                </a14:m>
                <a:r>
                  <a:rPr lang="en-US" sz="2400" dirty="0" smtClean="0">
                    <a:latin typeface="Times New Roman" pitchFamily="18" charset="0"/>
                    <a:cs typeface="Times New Roman" pitchFamily="18" charset="0"/>
                  </a:rPr>
                  <a:t> observe that</a:t>
                </a:r>
              </a:p>
              <a:p>
                <a:endParaRPr lang="en-US" sz="2400" dirty="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(27.49)</a:t>
                </a:r>
              </a:p>
              <a:p>
                <a:pPr marL="0" indent="0">
                  <a:buNone/>
                </a:pP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is, a call is worth the difference between the current value of the stock and the discounted value of the striking price provided </a:t>
                </a:r>
                <a14:m>
                  <m:oMath xmlns:m="http://schemas.openxmlformats.org/officeDocument/2006/math">
                    <m:r>
                      <a:rPr lang="en-US" sz="2400" i="1">
                        <a:latin typeface="Cambria Math"/>
                      </a:rPr>
                      <m:t>𝑆</m:t>
                    </m:r>
                    <m:d>
                      <m:dPr>
                        <m:ctrlPr>
                          <a:rPr lang="en-US" sz="2400" i="1">
                            <a:latin typeface="Cambria Math"/>
                          </a:rPr>
                        </m:ctrlPr>
                      </m:dPr>
                      <m:e>
                        <m:sSup>
                          <m:sSupPr>
                            <m:ctrlPr>
                              <a:rPr lang="en-US" sz="2400" i="1">
                                <a:latin typeface="Cambria Math"/>
                              </a:rPr>
                            </m:ctrlPr>
                          </m:sSupPr>
                          <m:e>
                            <m:r>
                              <a:rPr lang="en-US" sz="2400" i="1">
                                <a:latin typeface="Cambria Math"/>
                              </a:rPr>
                              <m:t>𝑡</m:t>
                            </m:r>
                          </m:e>
                          <m:sup>
                            <m:r>
                              <a:rPr lang="en-US" sz="2400">
                                <a:latin typeface="Cambria Math"/>
                              </a:rPr>
                              <m:t>∗</m:t>
                            </m:r>
                          </m:sup>
                        </m:sSup>
                      </m:e>
                    </m:d>
                    <m:r>
                      <a:rPr lang="en-US" sz="2400">
                        <a:latin typeface="Cambria Math"/>
                      </a:rPr>
                      <m:t>&gt;</m:t>
                    </m:r>
                    <m:r>
                      <a:rPr lang="en-US" sz="2400" i="1">
                        <a:latin typeface="Cambria Math"/>
                      </a:rPr>
                      <m:t>𝑋</m:t>
                    </m:r>
                  </m:oMath>
                </a14:m>
                <a:r>
                  <a:rPr lang="en-US" sz="2400" dirty="0">
                    <a:latin typeface="Times New Roman" pitchFamily="18" charset="0"/>
                    <a:cs typeface="Times New Roman" pitchFamily="18" charset="0"/>
                  </a:rPr>
                  <a:t>; otherwise the call price would be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964" r="-1111" b="-72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27.5 </a:t>
            </a:r>
            <a:r>
              <a:rPr lang="en-US" kern="100" dirty="0" smtClean="0">
                <a:latin typeface="Times New Roman"/>
                <a:ea typeface="PMingLiU"/>
              </a:rPr>
              <a:t>A Reexamination of Option Pricing</a:t>
            </a:r>
            <a:endParaRPr lang="en-US" dirty="0"/>
          </a:p>
        </p:txBody>
      </p:sp>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29522442"/>
              </p:ext>
            </p:extLst>
          </p:nvPr>
        </p:nvGraphicFramePr>
        <p:xfrm>
          <a:off x="2590800" y="4267199"/>
          <a:ext cx="4267200" cy="1043507"/>
        </p:xfrm>
        <a:graphic>
          <a:graphicData uri="http://schemas.openxmlformats.org/presentationml/2006/ole">
            <mc:AlternateContent xmlns:mc="http://schemas.openxmlformats.org/markup-compatibility/2006">
              <mc:Choice xmlns:v="urn:schemas-microsoft-com:vml" Requires="v">
                <p:oleObj spid="_x0000_s31759" name="Equation" r:id="rId4" imgW="2184400" imgH="533400" progId="Equation.DSMT4">
                  <p:embed/>
                </p:oleObj>
              </mc:Choice>
              <mc:Fallback>
                <p:oleObj name="Equation" r:id="rId4" imgW="2184400" imgH="533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267199"/>
                        <a:ext cx="4267200" cy="1043507"/>
                      </a:xfrm>
                      <a:prstGeom prst="rect">
                        <a:avLst/>
                      </a:prstGeom>
                      <a:noFill/>
                    </p:spPr>
                  </p:pic>
                </p:oleObj>
              </mc:Fallback>
            </mc:AlternateContent>
          </a:graphicData>
        </a:graphic>
      </p:graphicFrame>
    </p:spTree>
    <p:extLst>
      <p:ext uri="{BB962C8B-B14F-4D97-AF65-F5344CB8AC3E}">
        <p14:creationId xmlns:p14="http://schemas.microsoft.com/office/powerpoint/2010/main" val="408538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Sample Problem 27.6</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257800"/>
              </a:xfrm>
            </p:spPr>
            <p:txBody>
              <a:bodyPr>
                <a:noAutofit/>
              </a:bodyPr>
              <a:lstStyle/>
              <a:p>
                <a:r>
                  <a:rPr lang="en-US" sz="2100" dirty="0">
                    <a:latin typeface="Times New Roman" pitchFamily="18" charset="0"/>
                    <a:cs typeface="Times New Roman" pitchFamily="18" charset="0"/>
                  </a:rPr>
                  <a:t>Equations (27.40a) and (27.40b) indicate that the Black–Scholes option-pricing model is a function of only five variables: </a:t>
                </a:r>
                <a:r>
                  <a:rPr lang="en-US" sz="2100" i="1" dirty="0">
                    <a:latin typeface="Times New Roman" pitchFamily="18" charset="0"/>
                    <a:cs typeface="Times New Roman" pitchFamily="18" charset="0"/>
                  </a:rPr>
                  <a:t>T</a:t>
                </a:r>
                <a:r>
                  <a:rPr lang="en-US" sz="2100" dirty="0">
                    <a:latin typeface="Times New Roman" pitchFamily="18" charset="0"/>
                    <a:cs typeface="Times New Roman" pitchFamily="18" charset="0"/>
                  </a:rPr>
                  <a:t>, the time to expiration, </a:t>
                </a:r>
                <a:r>
                  <a:rPr lang="en-US" sz="2100" i="1" dirty="0">
                    <a:latin typeface="Times New Roman" pitchFamily="18" charset="0"/>
                    <a:cs typeface="Times New Roman" pitchFamily="18" charset="0"/>
                  </a:rPr>
                  <a:t>S</a:t>
                </a:r>
                <a:r>
                  <a:rPr lang="en-US" sz="2100" dirty="0">
                    <a:latin typeface="Times New Roman" pitchFamily="18" charset="0"/>
                    <a:cs typeface="Times New Roman" pitchFamily="18" charset="0"/>
                  </a:rPr>
                  <a:t>, the stock price, </a:t>
                </a:r>
                <a14:m>
                  <m:oMath xmlns:m="http://schemas.openxmlformats.org/officeDocument/2006/math">
                    <m:sSup>
                      <m:sSupPr>
                        <m:ctrlPr>
                          <a:rPr lang="en-US" sz="2100" i="1">
                            <a:latin typeface="Cambria Math"/>
                          </a:rPr>
                        </m:ctrlPr>
                      </m:sSupPr>
                      <m:e>
                        <m:r>
                          <a:rPr lang="en-US" sz="2100" i="1">
                            <a:latin typeface="Cambria Math"/>
                          </a:rPr>
                          <m:t>𝜎</m:t>
                        </m:r>
                      </m:e>
                      <m:sup>
                        <m:r>
                          <a:rPr lang="en-US" sz="2100">
                            <a:latin typeface="Cambria Math"/>
                          </a:rPr>
                          <m:t>2</m:t>
                        </m:r>
                      </m:sup>
                    </m:sSup>
                  </m:oMath>
                </a14:m>
                <a:r>
                  <a:rPr lang="en-US" sz="2100" dirty="0">
                    <a:latin typeface="Times New Roman" pitchFamily="18" charset="0"/>
                    <a:cs typeface="Times New Roman" pitchFamily="18" charset="0"/>
                  </a:rPr>
                  <a:t>, the instantaneous variance rate on the stock price, </a:t>
                </a:r>
                <a:r>
                  <a:rPr lang="en-US" sz="2100" i="1" dirty="0">
                    <a:latin typeface="Times New Roman" pitchFamily="18" charset="0"/>
                    <a:cs typeface="Times New Roman" pitchFamily="18" charset="0"/>
                  </a:rPr>
                  <a:t>X</a:t>
                </a:r>
                <a:r>
                  <a:rPr lang="en-US" sz="2100" dirty="0">
                    <a:latin typeface="Times New Roman" pitchFamily="18" charset="0"/>
                    <a:cs typeface="Times New Roman" pitchFamily="18" charset="0"/>
                  </a:rPr>
                  <a:t>, the exercise price, and </a:t>
                </a:r>
                <a:r>
                  <a:rPr lang="en-US" sz="2100" i="1" dirty="0">
                    <a:latin typeface="Times New Roman" pitchFamily="18" charset="0"/>
                    <a:cs typeface="Times New Roman" pitchFamily="18" charset="0"/>
                  </a:rPr>
                  <a:t>r</a:t>
                </a:r>
                <a:r>
                  <a:rPr lang="en-US" sz="2100" dirty="0">
                    <a:latin typeface="Times New Roman" pitchFamily="18" charset="0"/>
                    <a:cs typeface="Times New Roman" pitchFamily="18" charset="0"/>
                  </a:rPr>
                  <a:t>, the riskless interest rate.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Of </a:t>
                </a:r>
                <a:r>
                  <a:rPr lang="en-US" sz="2100" dirty="0">
                    <a:latin typeface="Times New Roman" pitchFamily="18" charset="0"/>
                    <a:cs typeface="Times New Roman" pitchFamily="18" charset="0"/>
                  </a:rPr>
                  <a:t>these five variables, only the variance rate must be estimated; the other four variables are directly observable.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A </a:t>
                </a:r>
                <a:r>
                  <a:rPr lang="en-US" sz="2100" dirty="0">
                    <a:latin typeface="Times New Roman" pitchFamily="18" charset="0"/>
                    <a:cs typeface="Times New Roman" pitchFamily="18" charset="0"/>
                  </a:rPr>
                  <a:t>simple example is presented to illustrate the use of Equation (27.40).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The </a:t>
                </a:r>
                <a:r>
                  <a:rPr lang="en-US" sz="2100" dirty="0">
                    <a:latin typeface="Times New Roman" pitchFamily="18" charset="0"/>
                    <a:cs typeface="Times New Roman" pitchFamily="18" charset="0"/>
                  </a:rPr>
                  <a:t>values of the observable variables are taken from </a:t>
                </a:r>
                <a:r>
                  <a:rPr lang="en-US" sz="2100" i="1" dirty="0">
                    <a:latin typeface="Times New Roman" pitchFamily="18" charset="0"/>
                    <a:cs typeface="Times New Roman" pitchFamily="18" charset="0"/>
                  </a:rPr>
                  <a:t>Yahoo! Finance</a:t>
                </a:r>
                <a:r>
                  <a:rPr lang="en-US" sz="2100" dirty="0" smtClean="0">
                    <a:latin typeface="Times New Roman" pitchFamily="18" charset="0"/>
                    <a:cs typeface="Times New Roman" pitchFamily="18" charset="0"/>
                  </a:rPr>
                  <a:t>.</a:t>
                </a:r>
              </a:p>
              <a:p>
                <a:r>
                  <a:rPr lang="en-US" sz="2100" dirty="0">
                    <a:latin typeface="Times New Roman" pitchFamily="18" charset="0"/>
                    <a:cs typeface="Times New Roman" pitchFamily="18" charset="0"/>
                  </a:rPr>
                  <a:t> On Wednesday, March 16, 2011, at 3:58 pm EDT, IBM Corp. had a stock price of $152.93.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The </a:t>
                </a:r>
                <a:r>
                  <a:rPr lang="en-US" sz="2100" dirty="0">
                    <a:latin typeface="Times New Roman" pitchFamily="18" charset="0"/>
                    <a:cs typeface="Times New Roman" pitchFamily="18" charset="0"/>
                  </a:rPr>
                  <a:t>July 11 call-option with a strike price of 150.00 was priced at $10.50.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We </a:t>
                </a:r>
                <a:r>
                  <a:rPr lang="en-US" sz="2100" dirty="0">
                    <a:latin typeface="Times New Roman" pitchFamily="18" charset="0"/>
                    <a:cs typeface="Times New Roman" pitchFamily="18" charset="0"/>
                  </a:rPr>
                  <a:t>estimate the riskless rate at 0.25% from the US Treasury bill rate.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The </a:t>
                </a:r>
                <a:r>
                  <a:rPr lang="en-US" sz="2100" dirty="0">
                    <a:latin typeface="Times New Roman" pitchFamily="18" charset="0"/>
                    <a:cs typeface="Times New Roman" pitchFamily="18" charset="0"/>
                  </a:rPr>
                  <a:t>only missing piece of information is the instantaneous variance of the stock price.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257800"/>
              </a:xfrm>
              <a:blipFill rotWithShape="1">
                <a:blip r:embed="rId2"/>
                <a:stretch>
                  <a:fillRect l="-148" t="-695" b="-38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3372057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059364"/>
              </a:xfrm>
            </p:spPr>
            <p:txBody>
              <a:bodyPr>
                <a:noAutofit/>
              </a:bodyPr>
              <a:lstStyle/>
              <a:p>
                <a:r>
                  <a:rPr lang="en-US" sz="2400" dirty="0">
                    <a:latin typeface="Times New Roman" pitchFamily="18" charset="0"/>
                    <a:cs typeface="Times New Roman" pitchFamily="18" charset="0"/>
                  </a:rPr>
                  <a:t>Several different techniques have been suggested for estimating the instantaneous variance.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example the implicit variance is calculated by using a numerical search to approximate the standard derivation implied by the Black–Scholes formula with these </a:t>
                </a:r>
                <a:r>
                  <a:rPr lang="en-US" sz="2400" dirty="0" smtClean="0">
                    <a:latin typeface="Times New Roman" pitchFamily="18" charset="0"/>
                    <a:cs typeface="Times New Roman" pitchFamily="18" charset="0"/>
                  </a:rPr>
                  <a:t>parameters:</a:t>
                </a:r>
              </a:p>
              <a:p>
                <a:pPr lvl="1"/>
                <a:r>
                  <a:rPr lang="en-US" sz="2400" dirty="0" smtClean="0">
                    <a:latin typeface="Times New Roman" pitchFamily="18" charset="0"/>
                    <a:cs typeface="Times New Roman" pitchFamily="18" charset="0"/>
                  </a:rPr>
                  <a:t>stock </a:t>
                </a:r>
                <a:r>
                  <a:rPr lang="en-US" sz="2400" dirty="0">
                    <a:latin typeface="Times New Roman" pitchFamily="18" charset="0"/>
                    <a:cs typeface="Times New Roman" pitchFamily="18" charset="0"/>
                  </a:rPr>
                  <a:t>price </a:t>
                </a:r>
                <a:r>
                  <a:rPr lang="en-US" sz="2400" i="1" dirty="0">
                    <a:latin typeface="Times New Roman" pitchFamily="18" charset="0"/>
                    <a:cs typeface="Times New Roman" pitchFamily="18" charset="0"/>
                  </a:rPr>
                  <a:t>S </a:t>
                </a:r>
                <a:r>
                  <a:rPr lang="en-US" sz="2400" dirty="0">
                    <a:latin typeface="Times New Roman" pitchFamily="18" charset="0"/>
                    <a:cs typeface="Times New Roman" pitchFamily="18" charset="0"/>
                  </a:rPr>
                  <a:t>= 152.93, </a:t>
                </a:r>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exercise </a:t>
                </a:r>
                <a:r>
                  <a:rPr lang="en-US" sz="2400" dirty="0">
                    <a:latin typeface="Times New Roman" pitchFamily="18" charset="0"/>
                    <a:cs typeface="Times New Roman" pitchFamily="18" charset="0"/>
                  </a:rPr>
                  <a:t>price </a:t>
                </a:r>
                <a:r>
                  <a:rPr lang="en-US" sz="2400" i="1" dirty="0">
                    <a:latin typeface="Times New Roman" pitchFamily="18" charset="0"/>
                    <a:cs typeface="Times New Roman" pitchFamily="18" charset="0"/>
                  </a:rPr>
                  <a:t>X </a:t>
                </a:r>
                <a:r>
                  <a:rPr lang="en-US" sz="2400" dirty="0">
                    <a:latin typeface="Times New Roman" pitchFamily="18" charset="0"/>
                    <a:cs typeface="Times New Roman" pitchFamily="18" charset="0"/>
                  </a:rPr>
                  <a:t>= 150, </a:t>
                </a:r>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time </a:t>
                </a:r>
                <a:r>
                  <a:rPr lang="en-US" sz="2400" dirty="0">
                    <a:latin typeface="Times New Roman" pitchFamily="18" charset="0"/>
                    <a:cs typeface="Times New Roman" pitchFamily="18" charset="0"/>
                  </a:rPr>
                  <a:t>to expiration </a:t>
                </a:r>
                <a:r>
                  <a:rPr lang="en-US" sz="2400" i="1" dirty="0">
                    <a:latin typeface="Times New Roman" pitchFamily="18" charset="0"/>
                    <a:cs typeface="Times New Roman" pitchFamily="18" charset="0"/>
                  </a:rPr>
                  <a:t>T </a:t>
                </a:r>
                <a:r>
                  <a:rPr lang="en-US" sz="2400" dirty="0">
                    <a:latin typeface="Times New Roman" pitchFamily="18" charset="0"/>
                    <a:cs typeface="Times New Roman" pitchFamily="18" charset="0"/>
                  </a:rPr>
                  <a:t>= 121/365 </a:t>
                </a:r>
                <a:r>
                  <a:rPr lang="zh-TW" altLang="en-US" sz="2400" dirty="0">
                    <a:latin typeface="Times New Roman" pitchFamily="18" charset="0"/>
                    <a:cs typeface="Times New Roman" pitchFamily="18" charset="0"/>
                  </a:rPr>
                  <a:t>＝</a:t>
                </a:r>
                <a:r>
                  <a:rPr lang="en-US" sz="2400" dirty="0">
                    <a:latin typeface="Times New Roman" pitchFamily="18" charset="0"/>
                    <a:cs typeface="Times New Roman" pitchFamily="18" charset="0"/>
                  </a:rPr>
                  <a:t> 0.3315, </a:t>
                </a:r>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riskless </a:t>
                </a:r>
                <a:r>
                  <a:rPr lang="en-US" sz="2400" dirty="0">
                    <a:latin typeface="Times New Roman" pitchFamily="18" charset="0"/>
                    <a:cs typeface="Times New Roman" pitchFamily="18" charset="0"/>
                  </a:rPr>
                  <a:t>rate </a:t>
                </a:r>
                <a:r>
                  <a:rPr lang="en-US" sz="2400" i="1" dirty="0">
                    <a:latin typeface="Times New Roman" pitchFamily="18" charset="0"/>
                    <a:cs typeface="Times New Roman" pitchFamily="18" charset="0"/>
                  </a:rPr>
                  <a:t>r </a:t>
                </a:r>
                <a:r>
                  <a:rPr lang="en-US" sz="2400" dirty="0">
                    <a:latin typeface="Times New Roman" pitchFamily="18" charset="0"/>
                    <a:cs typeface="Times New Roman" pitchFamily="18" charset="0"/>
                  </a:rPr>
                  <a:t>= 0.0025, and </a:t>
                </a:r>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call-option </a:t>
                </a:r>
                <a:r>
                  <a:rPr lang="en-US" sz="2400" dirty="0">
                    <a:latin typeface="Times New Roman" pitchFamily="18" charset="0"/>
                    <a:cs typeface="Times New Roman" pitchFamily="18" charset="0"/>
                  </a:rPr>
                  <a:t>price </a:t>
                </a:r>
                <a:r>
                  <a:rPr lang="en-US" sz="2400" i="1" dirty="0">
                    <a:latin typeface="Times New Roman" pitchFamily="18" charset="0"/>
                    <a:cs typeface="Times New Roman" pitchFamily="18" charset="0"/>
                  </a:rPr>
                  <a:t>C = </a:t>
                </a:r>
                <a:r>
                  <a:rPr lang="en-US" sz="2400" dirty="0">
                    <a:latin typeface="Times New Roman" pitchFamily="18" charset="0"/>
                    <a:cs typeface="Times New Roman" pitchFamily="18" charset="0"/>
                  </a:rPr>
                  <a:t>10.50.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approximated implied volatility is found to be </a:t>
                </a:r>
                <a14:m>
                  <m:oMath xmlns:m="http://schemas.openxmlformats.org/officeDocument/2006/math">
                    <m:sSup>
                      <m:sSupPr>
                        <m:ctrlPr>
                          <a:rPr lang="en-US" sz="2400" i="1">
                            <a:latin typeface="Cambria Math"/>
                          </a:rPr>
                        </m:ctrlPr>
                      </m:sSupPr>
                      <m:e>
                        <m:r>
                          <a:rPr lang="en-US" sz="2400" i="1">
                            <a:latin typeface="Cambria Math"/>
                          </a:rPr>
                          <m:t>𝜎</m:t>
                        </m:r>
                      </m:e>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0.264.  </a:t>
                </a:r>
              </a:p>
              <a:p>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059364"/>
              </a:xfrm>
              <a:blipFill rotWithShape="1">
                <a:blip r:embed="rId2"/>
                <a:stretch>
                  <a:fillRect l="-296" t="-964" r="-17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Sample Problem 27.6</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645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04800"/>
            <a:ext cx="8229600" cy="639763"/>
          </a:xfrm>
        </p:spPr>
        <p:txBody>
          <a:bodyPr/>
          <a:lstStyle/>
          <a:p>
            <a:r>
              <a:rPr lang="en-US" dirty="0" smtClean="0">
                <a:latin typeface="Times New Roman" pitchFamily="18" charset="0"/>
                <a:cs typeface="Times New Roman" pitchFamily="18" charset="0"/>
              </a:rPr>
              <a:t>Sample Problem 27.7</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715000"/>
          </a:xfrm>
        </p:spPr>
        <p:txBody>
          <a:bodyPr>
            <a:noAutofit/>
          </a:bodyPr>
          <a:lstStyle/>
          <a:p>
            <a:r>
              <a:rPr lang="en-US" sz="2400" dirty="0">
                <a:latin typeface="Times New Roman" pitchFamily="18" charset="0"/>
                <a:cs typeface="Times New Roman" pitchFamily="18" charset="0"/>
              </a:rPr>
              <a:t>Using the information about the implied volatility presented above and a stock price of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 155, we present the following example.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Given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 155,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 150,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 0.3315, </a:t>
            </a: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 0.0025, and s = 0.264, use Equation (27.40) to compute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Using </a:t>
            </a:r>
            <a:r>
              <a:rPr lang="en-US" sz="2400" dirty="0">
                <a:latin typeface="Times New Roman" pitchFamily="18" charset="0"/>
                <a:cs typeface="Times New Roman" pitchFamily="18" charset="0"/>
              </a:rPr>
              <a:t>Equation (27.41) and (27.42) calculate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From </a:t>
            </a:r>
            <a:r>
              <a:rPr lang="en-US" sz="2400" dirty="0">
                <a:latin typeface="Times New Roman" pitchFamily="18" charset="0"/>
                <a:cs typeface="Times New Roman" pitchFamily="18" charset="0"/>
              </a:rPr>
              <a:t>a standard normal distribution table, giving the area of a standard normal distribution,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(0.29717) = 0.616836 and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(0.14517) = 0.557923.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9965265"/>
              </p:ext>
            </p:extLst>
          </p:nvPr>
        </p:nvGraphicFramePr>
        <p:xfrm>
          <a:off x="1981200" y="3323962"/>
          <a:ext cx="5105400" cy="1057749"/>
        </p:xfrm>
        <a:graphic>
          <a:graphicData uri="http://schemas.openxmlformats.org/presentationml/2006/ole">
            <mc:AlternateContent xmlns:mc="http://schemas.openxmlformats.org/markup-compatibility/2006">
              <mc:Choice xmlns:v="urn:schemas-microsoft-com:vml" Requires="v">
                <p:oleObj spid="_x0000_s32783" name="Equation" r:id="rId3" imgW="3441700" imgH="711200" progId="Equation.DSMT4">
                  <p:embed/>
                </p:oleObj>
              </mc:Choice>
              <mc:Fallback>
                <p:oleObj name="Equation" r:id="rId3" imgW="3441700" imgH="711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23962"/>
                        <a:ext cx="5105400" cy="1057749"/>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64748662"/>
              </p:ext>
            </p:extLst>
          </p:nvPr>
        </p:nvGraphicFramePr>
        <p:xfrm>
          <a:off x="2031492" y="4343400"/>
          <a:ext cx="5081016" cy="1049797"/>
        </p:xfrm>
        <a:graphic>
          <a:graphicData uri="http://schemas.openxmlformats.org/presentationml/2006/ole">
            <mc:AlternateContent xmlns:mc="http://schemas.openxmlformats.org/markup-compatibility/2006">
              <mc:Choice xmlns:v="urn:schemas-microsoft-com:vml" Requires="v">
                <p:oleObj spid="_x0000_s32784" name="Equation" r:id="rId5" imgW="3454400" imgH="711200" progId="Equation.DSMT4">
                  <p:embed/>
                </p:oleObj>
              </mc:Choice>
              <mc:Fallback>
                <p:oleObj name="Equation" r:id="rId5" imgW="3454400" imgH="711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492" y="4343400"/>
                        <a:ext cx="5081016" cy="1049797"/>
                      </a:xfrm>
                      <a:prstGeom prst="rect">
                        <a:avLst/>
                      </a:prstGeom>
                      <a:noFill/>
                    </p:spPr>
                  </p:pic>
                </p:oleObj>
              </mc:Fallback>
            </mc:AlternateContent>
          </a:graphicData>
        </a:graphic>
      </p:graphicFrame>
    </p:spTree>
    <p:extLst>
      <p:ext uri="{BB962C8B-B14F-4D97-AF65-F5344CB8AC3E}">
        <p14:creationId xmlns:p14="http://schemas.microsoft.com/office/powerpoint/2010/main" val="201491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2060">
                    <a:lumMod val="75000"/>
                  </a:srgbClr>
                </a:solidFill>
                <a:latin typeface="Times New Roman" pitchFamily="18" charset="0"/>
                <a:cs typeface="Times New Roman" pitchFamily="18" charset="0"/>
              </a:rPr>
              <a:t>27.1 THE ITÔ PROCESS AND FINANCIAL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a:rPr>
                      <m:t>𝜇</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𝑑𝑡</m:t>
                    </m:r>
                  </m:oMath>
                </a14:m>
                <a:r>
                  <a:rPr lang="en-US" dirty="0">
                    <a:latin typeface="Times New Roman" pitchFamily="18" charset="0"/>
                    <a:cs typeface="Times New Roman" pitchFamily="18" charset="0"/>
                  </a:rPr>
                  <a:t> =the expected change in </a:t>
                </a:r>
                <a14:m>
                  <m:oMath xmlns:m="http://schemas.openxmlformats.org/officeDocument/2006/math">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smtClean="0">
                    <a:latin typeface="Times New Roman" pitchFamily="18" charset="0"/>
                    <a:cs typeface="Times New Roman" pitchFamily="18" charset="0"/>
                  </a:rPr>
                  <a:t> at time </a:t>
                </a:r>
                <a:r>
                  <a:rPr lang="en-US" i="1" dirty="0" smtClean="0">
                    <a:latin typeface="Times New Roman" pitchFamily="18" charset="0"/>
                    <a:cs typeface="Times New Roman" pitchFamily="18" charset="0"/>
                  </a:rPr>
                  <a:t>t. </a:t>
                </a:r>
              </a:p>
              <a:p>
                <a:r>
                  <a:rPr lang="en-US" dirty="0" smtClean="0">
                    <a:latin typeface="Times New Roman" pitchFamily="18" charset="0"/>
                    <a:cs typeface="Times New Roman" pitchFamily="18" charset="0"/>
                  </a:rPr>
                  <a:t>This is called </a:t>
                </a: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drift component</a:t>
                </a:r>
                <a:r>
                  <a:rPr lang="en-US" dirty="0">
                    <a:latin typeface="Times New Roman" pitchFamily="18" charset="0"/>
                    <a:cs typeface="Times New Roman" pitchFamily="18" charset="0"/>
                  </a:rPr>
                  <a:t> of the </a:t>
                </a:r>
                <a:r>
                  <a:rPr lang="en-US" dirty="0" err="1">
                    <a:latin typeface="Times New Roman" pitchFamily="18" charset="0"/>
                    <a:cs typeface="Times New Roman" pitchFamily="18" charset="0"/>
                  </a:rPr>
                  <a:t>Itô</a:t>
                </a:r>
                <a:r>
                  <a:rPr lang="en-US" dirty="0">
                    <a:latin typeface="Times New Roman" pitchFamily="18" charset="0"/>
                    <a:cs typeface="Times New Roman" pitchFamily="18" charset="0"/>
                  </a:rPr>
                  <a:t> equation, and in finance it is used to compute the instantaneous expected value of the </a:t>
                </a:r>
                <a:r>
                  <a:rPr lang="en-US" dirty="0" smtClean="0">
                    <a:latin typeface="Times New Roman" pitchFamily="18" charset="0"/>
                    <a:cs typeface="Times New Roman" pitchFamily="18" charset="0"/>
                  </a:rPr>
                  <a:t>change </a:t>
                </a:r>
                <a:r>
                  <a:rPr lang="en-US" dirty="0">
                    <a:latin typeface="Times New Roman" pitchFamily="18" charset="0"/>
                    <a:cs typeface="Times New Roman" pitchFamily="18" charset="0"/>
                  </a:rPr>
                  <a:t>in the random </a:t>
                </a:r>
                <a:r>
                  <a:rPr lang="en-US" dirty="0" smtClean="0">
                    <a:latin typeface="Times New Roman" pitchFamily="18" charset="0"/>
                    <a:cs typeface="Times New Roman" pitchFamily="18" charset="0"/>
                  </a:rPr>
                  <a:t>variable </a:t>
                </a:r>
                <a14:m>
                  <m:oMath xmlns:m="http://schemas.openxmlformats.org/officeDocument/2006/math">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smtClean="0">
                    <a:latin typeface="Times New Roman" pitchFamily="18" charset="0"/>
                    <a:cs typeface="Times New Roman" pitchFamily="18" charset="0"/>
                  </a:rPr>
                  <a:t>.</a:t>
                </a:r>
              </a:p>
              <a:p>
                <a14:m>
                  <m:oMath xmlns:m="http://schemas.openxmlformats.org/officeDocument/2006/math">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𝑑𝑍</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a:latin typeface="Times New Roman" pitchFamily="18" charset="0"/>
                    <a:cs typeface="Times New Roman" pitchFamily="18" charset="0"/>
                  </a:rPr>
                  <a:t> = reflects the uncertain term.</a:t>
                </a:r>
              </a:p>
              <a:p>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r="-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676365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Finally</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These calculations show that as the price of the underlying stock increases from 152.93 to 155, the call price increases as indicated in (27.43) from $10.50 to $10.71, while all other variables are the same.</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Sample Problem 27.7</a:t>
            </a:r>
            <a:endParaRPr lang="en-US" dirty="0">
              <a:latin typeface="Times New Roman" pitchFamily="18" charset="0"/>
              <a:cs typeface="Times New Roman"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046273"/>
              </p:ext>
            </p:extLst>
          </p:nvPr>
        </p:nvGraphicFramePr>
        <p:xfrm>
          <a:off x="533400" y="1752600"/>
          <a:ext cx="8381994" cy="457200"/>
        </p:xfrm>
        <a:graphic>
          <a:graphicData uri="http://schemas.openxmlformats.org/presentationml/2006/ole">
            <mc:AlternateContent xmlns:mc="http://schemas.openxmlformats.org/markup-compatibility/2006">
              <mc:Choice xmlns:v="urn:schemas-microsoft-com:vml" Requires="v">
                <p:oleObj spid="_x0000_s33801" name="Equation" r:id="rId3" imgW="3657600" imgH="203200" progId="Equation.DSMT4">
                  <p:embed/>
                </p:oleObj>
              </mc:Choice>
              <mc:Fallback>
                <p:oleObj name="Equation" r:id="rId3" imgW="36576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8381994" cy="457200"/>
                      </a:xfrm>
                      <a:prstGeom prst="rect">
                        <a:avLst/>
                      </a:prstGeom>
                      <a:noFill/>
                    </p:spPr>
                  </p:pic>
                </p:oleObj>
              </mc:Fallback>
            </mc:AlternateContent>
          </a:graphicData>
        </a:graphic>
      </p:graphicFrame>
      <p:sp>
        <p:nvSpPr>
          <p:cNvPr id="8" name="Rectangle 3"/>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2787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Using the information from the above example, we will calculate a call with a strike price of $160 using Equation (27.40a</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From a standard normal distribution table, giving the area of a standard normal distribution,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(−0.127419) = 0.449314 and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(−0.268425) = 0.394208</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Finally,</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Sample Problem 27.8</a:t>
            </a:r>
            <a:endParaRPr lang="en-US" dirty="0">
              <a:latin typeface="Times New Roman" pitchFamily="18" charset="0"/>
              <a:cs typeface="Times New Roman"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0444527"/>
              </p:ext>
            </p:extLst>
          </p:nvPr>
        </p:nvGraphicFramePr>
        <p:xfrm>
          <a:off x="1524000" y="2133600"/>
          <a:ext cx="6161024" cy="1219200"/>
        </p:xfrm>
        <a:graphic>
          <a:graphicData uri="http://schemas.openxmlformats.org/presentationml/2006/ole">
            <mc:AlternateContent xmlns:mc="http://schemas.openxmlformats.org/markup-compatibility/2006">
              <mc:Choice xmlns:v="urn:schemas-microsoft-com:vml" Requires="v">
                <p:oleObj spid="_x0000_s34839" name="Equation" r:id="rId3" imgW="3606800" imgH="711200" progId="Equation.DSMT4">
                  <p:embed/>
                </p:oleObj>
              </mc:Choice>
              <mc:Fallback>
                <p:oleObj name="Equation" r:id="rId3" imgW="3606800" imgH="711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6161024" cy="12192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00128781"/>
              </p:ext>
            </p:extLst>
          </p:nvPr>
        </p:nvGraphicFramePr>
        <p:xfrm>
          <a:off x="1524000" y="3581400"/>
          <a:ext cx="5806440" cy="1143000"/>
        </p:xfrm>
        <a:graphic>
          <a:graphicData uri="http://schemas.openxmlformats.org/presentationml/2006/ole">
            <mc:AlternateContent xmlns:mc="http://schemas.openxmlformats.org/markup-compatibility/2006">
              <mc:Choice xmlns:v="urn:schemas-microsoft-com:vml" Requires="v">
                <p:oleObj spid="_x0000_s34840" name="Equation" r:id="rId5" imgW="3619500" imgH="711200" progId="Equation.DSMT4">
                  <p:embed/>
                </p:oleObj>
              </mc:Choice>
              <mc:Fallback>
                <p:oleObj name="Equation" r:id="rId5" imgW="3619500" imgH="711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81400"/>
                        <a:ext cx="5806440" cy="1143000"/>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89052602"/>
              </p:ext>
            </p:extLst>
          </p:nvPr>
        </p:nvGraphicFramePr>
        <p:xfrm>
          <a:off x="1676400" y="6019800"/>
          <a:ext cx="6930571" cy="381000"/>
        </p:xfrm>
        <a:graphic>
          <a:graphicData uri="http://schemas.openxmlformats.org/presentationml/2006/ole">
            <mc:AlternateContent xmlns:mc="http://schemas.openxmlformats.org/markup-compatibility/2006">
              <mc:Choice xmlns:v="urn:schemas-microsoft-com:vml" Requires="v">
                <p:oleObj spid="_x0000_s34841" name="Equation" r:id="rId7" imgW="3632200" imgH="203200" progId="Equation.DSMT4">
                  <p:embed/>
                </p:oleObj>
              </mc:Choice>
              <mc:Fallback>
                <p:oleObj name="Equation" r:id="rId7" imgW="3632200" imgH="203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6019800"/>
                        <a:ext cx="6930571" cy="381000"/>
                      </a:xfrm>
                      <a:prstGeom prst="rect">
                        <a:avLst/>
                      </a:prstGeom>
                      <a:noFill/>
                    </p:spPr>
                  </p:pic>
                </p:oleObj>
              </mc:Fallback>
            </mc:AlternateContent>
          </a:graphicData>
        </a:graphic>
      </p:graphicFrame>
      <p:sp>
        <p:nvSpPr>
          <p:cNvPr id="12" name="Rectangle 7"/>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8991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2971799"/>
          </a:xfrm>
        </p:spPr>
        <p:txBody>
          <a:bodyPr>
            <a:noAutofit/>
          </a:bodyPr>
          <a:lstStyle/>
          <a:p>
            <a:r>
              <a:rPr lang="en-US" sz="2400" dirty="0">
                <a:latin typeface="Times New Roman" pitchFamily="18" charset="0"/>
                <a:cs typeface="Times New Roman" pitchFamily="18" charset="0"/>
              </a:rPr>
              <a:t>As expected, the price of this call option,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 $9.63, with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 160 has a lower calculated price than the call option with </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=150, as indicated in (27.43).</a:t>
            </a:r>
          </a:p>
          <a:p>
            <a:r>
              <a:rPr lang="en-US" sz="2400" dirty="0">
                <a:latin typeface="Times New Roman" pitchFamily="18" charset="0"/>
                <a:cs typeface="Times New Roman" pitchFamily="18" charset="0"/>
              </a:rPr>
              <a:t>This simple example shows how to use the Black–Scholes model to price a call option under the assumptions of the model.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closeness of a calculated call option price to the actual call price is not necessary evidence of the validity of the Black–Scholes model.</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
        <p:nvSpPr>
          <p:cNvPr id="5" name="Title 1"/>
          <p:cNvSpPr>
            <a:spLocks noGrp="1"/>
          </p:cNvSpPr>
          <p:nvPr>
            <p:ph type="title"/>
          </p:nvPr>
        </p:nvSpPr>
        <p:spPr/>
        <p:txBody>
          <a:bodyPr/>
          <a:lstStyle/>
          <a:p>
            <a:r>
              <a:rPr lang="en-US" dirty="0" smtClean="0">
                <a:latin typeface="Times New Roman" pitchFamily="18" charset="0"/>
                <a:cs typeface="Times New Roman" pitchFamily="18" charset="0"/>
              </a:rPr>
              <a:t>Sample Problem 27.8</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40956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27.6 Remarks on Option Pricing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10199"/>
          </a:xfrm>
        </p:spPr>
        <p:txBody>
          <a:bodyPr>
            <a:noAutofit/>
          </a:bodyPr>
          <a:lstStyle/>
          <a:p>
            <a:r>
              <a:rPr lang="en-US" sz="2400" dirty="0">
                <a:latin typeface="Times New Roman" pitchFamily="18" charset="0"/>
                <a:cs typeface="Times New Roman" pitchFamily="18" charset="0"/>
              </a:rPr>
              <a:t>It is appropriate here to make a few remarks on the Black–Scholes option-pricing model to clarify its significance and its limitation.</a:t>
            </a:r>
          </a:p>
          <a:p>
            <a:r>
              <a:rPr lang="en-US" sz="2400" dirty="0">
                <a:latin typeface="Times New Roman" pitchFamily="18" charset="0"/>
                <a:cs typeface="Times New Roman" pitchFamily="18" charset="0"/>
              </a:rPr>
              <a:t>First, the Black–Scholes model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based on several simplifying assumptions.</a:t>
            </a:r>
          </a:p>
          <a:p>
            <a:r>
              <a:rPr lang="en-US" sz="2400" dirty="0">
                <a:latin typeface="Times New Roman" pitchFamily="18" charset="0"/>
                <a:cs typeface="Times New Roman" pitchFamily="18" charset="0"/>
              </a:rPr>
              <a:t> Second, it is worth repeating that the use of </a:t>
            </a:r>
            <a:r>
              <a:rPr lang="en-US" sz="2400" dirty="0" err="1">
                <a:latin typeface="Times New Roman" pitchFamily="18" charset="0"/>
                <a:cs typeface="Times New Roman" pitchFamily="18" charset="0"/>
              </a:rPr>
              <a:t>Itô’s</a:t>
            </a:r>
            <a:r>
              <a:rPr lang="en-US" sz="2400" dirty="0">
                <a:latin typeface="Times New Roman" pitchFamily="18" charset="0"/>
                <a:cs typeface="Times New Roman" pitchFamily="18" charset="0"/>
              </a:rPr>
              <a:t> calculus and the important insight concerning the appropriate concept of an equilibrium by creating a riskless hedge portfolio have let Black and Scholes obtain a closed-form solution for option pricing.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Third, the Black–Scholes pricing model has found numerous applications.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Fourth, Black (1976) showed that the original call-option formula for stocks can be easily modified to be used in pricing call options on futures.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3426764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791200"/>
          </a:xfrm>
        </p:spPr>
        <p:txBody>
          <a:bodyPr>
            <a:noAutofit/>
          </a:bodyPr>
          <a:lstStyle/>
          <a:p>
            <a:r>
              <a:rPr lang="en-US" sz="2400" dirty="0">
                <a:latin typeface="Times New Roman" pitchFamily="18" charset="0"/>
                <a:cs typeface="Times New Roman" pitchFamily="18" charset="0"/>
              </a:rPr>
              <a:t>The formula </a:t>
            </a:r>
            <a:r>
              <a:rPr lang="en-US" sz="2400" dirty="0" smtClean="0">
                <a:latin typeface="Times New Roman" pitchFamily="18" charset="0"/>
                <a:cs typeface="Times New Roman" pitchFamily="18" charset="0"/>
              </a:rPr>
              <a:t>is</a:t>
            </a:r>
          </a:p>
          <a:p>
            <a:pPr marL="0" indent="0" algn="r">
              <a:buNone/>
            </a:pPr>
            <a:r>
              <a:rPr lang="en-US" sz="2400" dirty="0" smtClean="0">
                <a:latin typeface="Times New Roman" pitchFamily="18" charset="0"/>
                <a:cs typeface="Times New Roman" pitchFamily="18" charset="0"/>
              </a:rPr>
              <a:t>(27.50)</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(27.51)</a:t>
            </a:r>
          </a:p>
          <a:p>
            <a:pPr marL="0" indent="0" algn="r">
              <a:buNone/>
            </a:pPr>
            <a:endParaRPr lang="en-US" sz="2400" dirty="0" smtClean="0">
              <a:latin typeface="Times New Roman" pitchFamily="18" charset="0"/>
              <a:cs typeface="Times New Roman" pitchFamily="18" charset="0"/>
            </a:endParaRPr>
          </a:p>
          <a:p>
            <a:pPr marL="0" indent="0" algn="r">
              <a:buNone/>
            </a:pPr>
            <a:r>
              <a:rPr lang="en-US" sz="2400" dirty="0" smtClean="0">
                <a:latin typeface="Times New Roman" pitchFamily="18" charset="0"/>
                <a:cs typeface="Times New Roman" pitchFamily="18" charset="0"/>
              </a:rPr>
              <a:t>(27.52)</a:t>
            </a: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Equation (27.50), </a:t>
            </a:r>
            <a:r>
              <a:rPr lang="en-US" sz="2400" i="1" dirty="0">
                <a:latin typeface="Times New Roman" pitchFamily="18" charset="0"/>
                <a:cs typeface="Times New Roman" pitchFamily="18" charset="0"/>
              </a:rPr>
              <a:t>F</a:t>
            </a:r>
            <a:r>
              <a:rPr lang="en-US" sz="2400" dirty="0">
                <a:latin typeface="Times New Roman" pitchFamily="18" charset="0"/>
                <a:cs typeface="Times New Roman" pitchFamily="18" charset="0"/>
              </a:rPr>
              <a:t> now denotes the current futures price.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other four variables are as before — time to maturity, volatility of the underlying futures price, exercise price, and risk-free rate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Note </a:t>
            </a:r>
            <a:r>
              <a:rPr lang="en-US" sz="2400" dirty="0">
                <a:latin typeface="Times New Roman" pitchFamily="18" charset="0"/>
                <a:cs typeface="Times New Roman" pitchFamily="18" charset="0"/>
              </a:rPr>
              <a:t>that Equation (27.50) differs from Equation (27.40) only in one respect: by substituting  for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in the original Equation (27.40), Equation (27.50) is obtained.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holds because the investment in a futures contract is zero, which causes the interest rate in Equations (27.51) and (27.52) to drop out.</a:t>
            </a:r>
          </a:p>
          <a:p>
            <a:pPr marL="0" indent="0">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
        <p:nvSpPr>
          <p:cNvPr id="5" name="Title 1"/>
          <p:cNvSpPr>
            <a:spLocks noGrp="1"/>
          </p:cNvSpPr>
          <p:nvPr>
            <p:ph type="title"/>
          </p:nvPr>
        </p:nvSpPr>
        <p:spPr>
          <a:xfrm>
            <a:off x="464400" y="228600"/>
            <a:ext cx="8229600" cy="639763"/>
          </a:xfrm>
        </p:spPr>
        <p:txBody>
          <a:bodyPr/>
          <a:lstStyle/>
          <a:p>
            <a:r>
              <a:rPr lang="en-US" sz="3200" dirty="0" smtClean="0">
                <a:latin typeface="Times New Roman" pitchFamily="18" charset="0"/>
                <a:cs typeface="Times New Roman" pitchFamily="18" charset="0"/>
              </a:rPr>
              <a:t>27.6 Remarks on Option Pricing</a:t>
            </a:r>
            <a:endParaRPr lang="en-US" sz="3200" dirty="0">
              <a:latin typeface="Times New Roman" pitchFamily="18" charset="0"/>
              <a:cs typeface="Times New Roman"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49258425"/>
              </p:ext>
            </p:extLst>
          </p:nvPr>
        </p:nvGraphicFramePr>
        <p:xfrm>
          <a:off x="1524000" y="1143000"/>
          <a:ext cx="5315606" cy="533400"/>
        </p:xfrm>
        <a:graphic>
          <a:graphicData uri="http://schemas.openxmlformats.org/presentationml/2006/ole">
            <mc:AlternateContent xmlns:mc="http://schemas.openxmlformats.org/markup-compatibility/2006">
              <mc:Choice xmlns:v="urn:schemas-microsoft-com:vml" Requires="v">
                <p:oleObj spid="_x0000_s35859" name="Equation" r:id="rId3" imgW="2755900" imgH="279400" progId="Equation.DSMT4">
                  <p:embed/>
                </p:oleObj>
              </mc:Choice>
              <mc:Fallback>
                <p:oleObj name="Equation" r:id="rId3" imgW="2755900" imgH="279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5315606" cy="5334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18468093"/>
              </p:ext>
            </p:extLst>
          </p:nvPr>
        </p:nvGraphicFramePr>
        <p:xfrm>
          <a:off x="2590800" y="1676400"/>
          <a:ext cx="2590800" cy="845975"/>
        </p:xfrm>
        <a:graphic>
          <a:graphicData uri="http://schemas.openxmlformats.org/presentationml/2006/ole">
            <mc:AlternateContent xmlns:mc="http://schemas.openxmlformats.org/markup-compatibility/2006">
              <mc:Choice xmlns:v="urn:schemas-microsoft-com:vml" Requires="v">
                <p:oleObj spid="_x0000_s35860" name="Equation" r:id="rId5" imgW="1397000" imgH="457200" progId="Equation.DSMT4">
                  <p:embed/>
                </p:oleObj>
              </mc:Choice>
              <mc:Fallback>
                <p:oleObj name="Equation" r:id="rId5" imgW="13970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676400"/>
                        <a:ext cx="2590800" cy="845975"/>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15224359"/>
              </p:ext>
            </p:extLst>
          </p:nvPr>
        </p:nvGraphicFramePr>
        <p:xfrm>
          <a:off x="2667000" y="2514600"/>
          <a:ext cx="2584451" cy="838200"/>
        </p:xfrm>
        <a:graphic>
          <a:graphicData uri="http://schemas.openxmlformats.org/presentationml/2006/ole">
            <mc:AlternateContent xmlns:mc="http://schemas.openxmlformats.org/markup-compatibility/2006">
              <mc:Choice xmlns:v="urn:schemas-microsoft-com:vml" Requires="v">
                <p:oleObj spid="_x0000_s35861" name="Equation" r:id="rId7" imgW="1409700" imgH="457200" progId="Equation.DSMT4">
                  <p:embed/>
                </p:oleObj>
              </mc:Choice>
              <mc:Fallback>
                <p:oleObj name="Equation" r:id="rId7" imgW="1409700" imgH="457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514600"/>
                        <a:ext cx="2584451" cy="838200"/>
                      </a:xfrm>
                      <a:prstGeom prst="rect">
                        <a:avLst/>
                      </a:prstGeom>
                      <a:noFill/>
                    </p:spPr>
                  </p:pic>
                </p:oleObj>
              </mc:Fallback>
            </mc:AlternateContent>
          </a:graphicData>
        </a:graphic>
      </p:graphicFrame>
    </p:spTree>
    <p:extLst>
      <p:ext uri="{BB962C8B-B14F-4D97-AF65-F5344CB8AC3E}">
        <p14:creationId xmlns:p14="http://schemas.microsoft.com/office/powerpoint/2010/main" val="3155871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27.7 Summary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This chapter has discussed the basic concepts and equations of stochastic calculus (</a:t>
            </a:r>
            <a:r>
              <a:rPr lang="en-US" sz="2400" dirty="0" err="1">
                <a:latin typeface="Times New Roman" pitchFamily="18" charset="0"/>
                <a:cs typeface="Times New Roman" pitchFamily="18" charset="0"/>
              </a:rPr>
              <a:t>Itô’s</a:t>
            </a:r>
            <a:r>
              <a:rPr lang="en-US" sz="2400" dirty="0">
                <a:latin typeface="Times New Roman" pitchFamily="18" charset="0"/>
                <a:cs typeface="Times New Roman" pitchFamily="18" charset="0"/>
              </a:rPr>
              <a:t> calculus), which has become a very useful tool in understanding finance theory and practice.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a:t>
            </a:r>
            <a:r>
              <a:rPr lang="en-US" sz="2400" dirty="0">
                <a:latin typeface="Times New Roman" pitchFamily="18" charset="0"/>
                <a:cs typeface="Times New Roman" pitchFamily="18" charset="0"/>
              </a:rPr>
              <a:t>using these concepts and equations, the manner by which Black and Scholes derived their famous option-pricing model was also illustrated.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Although </a:t>
            </a:r>
            <a:r>
              <a:rPr lang="en-US" sz="2400" dirty="0">
                <a:latin typeface="Times New Roman" pitchFamily="18" charset="0"/>
                <a:cs typeface="Times New Roman" pitchFamily="18" charset="0"/>
              </a:rPr>
              <a:t>this chapter is not required to understand the basic ingredients of security analysis and portfolio management discussed in Chapters 1–26, it is useful for those with trading in advanced mathematics to realize how advanced mathematics can be used in finance.</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216664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33400"/>
                <a:ext cx="8229600" cy="5592765"/>
              </a:xfrm>
            </p:spPr>
            <p:txBody>
              <a:bodyPr>
                <a:normAutofit lnSpcReduction="10000"/>
              </a:bodyPr>
              <a:lstStyle/>
              <a:p>
                <a14:m>
                  <m:oMath xmlns:m="http://schemas.openxmlformats.org/officeDocument/2006/math">
                    <m:r>
                      <a:rPr lang="en-US" i="1" smtClean="0">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𝑑𝑍</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a:latin typeface="Times New Roman" pitchFamily="18" charset="0"/>
                    <a:cs typeface="Times New Roman" pitchFamily="18" charset="0"/>
                  </a:rPr>
                  <a:t> = reflects the uncertain term.</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first factor, </a:t>
                </a:r>
                <a14:m>
                  <m:oMath xmlns:m="http://schemas.openxmlformats.org/officeDocument/2006/math">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oMath>
                </a14:m>
                <a:r>
                  <a:rPr lang="en-US" dirty="0">
                    <a:latin typeface="Times New Roman" pitchFamily="18" charset="0"/>
                    <a:cs typeface="Times New Roman" pitchFamily="18" charset="0"/>
                  </a:rPr>
                  <a:t> , is used in the calculation of the instantaneous standard derivation of the change in the random variable  </a:t>
                </a:r>
                <a14:m>
                  <m:oMath xmlns:m="http://schemas.openxmlformats.org/officeDocument/2006/math">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a:latin typeface="Times New Roman" pitchFamily="18" charset="0"/>
                    <a:cs typeface="Times New Roman" pitchFamily="18" charset="0"/>
                  </a:rPr>
                  <a:t>; it is a function of both time t and the range of values taken by</a:t>
                </a:r>
                <a14:m>
                  <m:oMath xmlns:m="http://schemas.openxmlformats.org/officeDocument/2006/math">
                    <m:r>
                      <a:rPr lang="en-US" b="0" i="0" smtClean="0">
                        <a:latin typeface="Cambria Math"/>
                      </a:rPr>
                      <m:t> </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When  </a:t>
                </a:r>
                <a14:m>
                  <m:oMath xmlns:m="http://schemas.openxmlformats.org/officeDocument/2006/math">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oMath>
                </a14:m>
                <a:r>
                  <a:rPr lang="en-US" dirty="0">
                    <a:latin typeface="Times New Roman" pitchFamily="18" charset="0"/>
                    <a:cs typeface="Times New Roman" pitchFamily="18" charset="0"/>
                  </a:rPr>
                  <a:t> is </a:t>
                </a:r>
                <a:r>
                  <a:rPr lang="en-US" dirty="0" smtClean="0">
                    <a:latin typeface="Times New Roman" pitchFamily="18" charset="0"/>
                    <a:cs typeface="Times New Roman" pitchFamily="18" charset="0"/>
                  </a:rPr>
                  <a:t>squared </a:t>
                </a:r>
                <a:r>
                  <a:rPr lang="en-US" dirty="0">
                    <a:latin typeface="Times New Roman" pitchFamily="18" charset="0"/>
                    <a:cs typeface="Times New Roman" pitchFamily="18" charset="0"/>
                  </a:rPr>
                  <a:t>to compute the instantaneous variance, it is usually called the </a:t>
                </a:r>
                <a:r>
                  <a:rPr lang="en-US" b="1" dirty="0">
                    <a:latin typeface="Times New Roman" pitchFamily="18" charset="0"/>
                    <a:cs typeface="Times New Roman" pitchFamily="18" charset="0"/>
                  </a:rPr>
                  <a:t>diffusion coefficient</a:t>
                </a:r>
                <a:r>
                  <a:rPr lang="en-US" dirty="0">
                    <a:latin typeface="Times New Roman" pitchFamily="18" charset="0"/>
                    <a:cs typeface="Times New Roman" pitchFamily="18" charset="0"/>
                  </a:rPr>
                  <a:t>; it measures the variability of </a:t>
                </a:r>
                <a14:m>
                  <m:oMath xmlns:m="http://schemas.openxmlformats.org/officeDocument/2006/math">
                    <m:r>
                      <a:rPr lang="en-US" i="1">
                        <a:latin typeface="Cambria Math"/>
                      </a:rPr>
                      <m:t>𝑑𝑆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oMath>
                </a14:m>
                <a:r>
                  <a:rPr lang="en-US" dirty="0">
                    <a:latin typeface="Times New Roman" pitchFamily="18" charset="0"/>
                    <a:cs typeface="Times New Roman" pitchFamily="18" charset="0"/>
                  </a:rPr>
                  <a:t> at a given instance in time</a:t>
                </a:r>
                <a:r>
                  <a:rPr lang="en-US" dirty="0" smtClean="0">
                    <a:latin typeface="Times New Roman" pitchFamily="18" charset="0"/>
                    <a:cs typeface="Times New Roman"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33400"/>
                <a:ext cx="8229600" cy="5592765"/>
              </a:xfrm>
              <a:blipFill rotWithShape="1">
                <a:blip r:embed="rId2"/>
                <a:stretch>
                  <a:fillRect l="-815" t="-2399" r="-2667"/>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53687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2060">
                    <a:lumMod val="75000"/>
                  </a:srgbClr>
                </a:solidFill>
                <a:latin typeface="Times New Roman" pitchFamily="18" charset="0"/>
                <a:cs typeface="Times New Roman" pitchFamily="18" charset="0"/>
              </a:rPr>
              <a:t>27.1 THE ITÔ PROCESS AND FINANCIAL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638800"/>
              </a:xfrm>
            </p:spPr>
            <p:txBody>
              <a:bodyPr>
                <a:normAutofit fontScale="92500" lnSpcReduction="10000"/>
              </a:bodyPr>
              <a:lstStyle/>
              <a:p>
                <a:r>
                  <a:rPr lang="en-US" sz="2400" dirty="0">
                    <a:latin typeface="Times New Roman" pitchFamily="18" charset="0"/>
                    <a:cs typeface="Times New Roman" pitchFamily="18" charset="0"/>
                  </a:rPr>
                  <a:t>The second factor, </a:t>
                </a:r>
                <a14:m>
                  <m:oMath xmlns:m="http://schemas.openxmlformats.org/officeDocument/2006/math">
                    <m:r>
                      <a:rPr lang="en-US" sz="2400" i="1">
                        <a:latin typeface="Cambria Math"/>
                      </a:rPr>
                      <m:t>𝑑𝑍</m:t>
                    </m:r>
                    <m:d>
                      <m:dPr>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𝑤</m:t>
                        </m:r>
                      </m:e>
                    </m:d>
                  </m:oMath>
                </a14:m>
                <a:r>
                  <a:rPr lang="en-US" sz="2400" dirty="0">
                    <a:latin typeface="Times New Roman" pitchFamily="18" charset="0"/>
                    <a:cs typeface="Times New Roman" pitchFamily="18" charset="0"/>
                  </a:rPr>
                  <a:t>, is called </a:t>
                </a:r>
                <a:r>
                  <a:rPr lang="en-US" sz="2400" b="1" dirty="0">
                    <a:latin typeface="Times New Roman" pitchFamily="18" charset="0"/>
                    <a:cs typeface="Times New Roman" pitchFamily="18" charset="0"/>
                  </a:rPr>
                  <a:t>white noise.</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methodological foundation of the </a:t>
                </a:r>
                <a:r>
                  <a:rPr lang="en-US" sz="2400" dirty="0" err="1">
                    <a:latin typeface="Times New Roman" pitchFamily="18" charset="0"/>
                    <a:cs typeface="Times New Roman" pitchFamily="18" charset="0"/>
                  </a:rPr>
                  <a:t>Itô</a:t>
                </a:r>
                <a:r>
                  <a:rPr lang="en-US" sz="2400" dirty="0">
                    <a:latin typeface="Times New Roman" pitchFamily="18" charset="0"/>
                    <a:cs typeface="Times New Roman" pitchFamily="18" charset="0"/>
                  </a:rPr>
                  <a:t> model is that the uncertainty magnitude, </a:t>
                </a:r>
                <a14:m>
                  <m:oMath xmlns:m="http://schemas.openxmlformats.org/officeDocument/2006/math">
                    <m:r>
                      <a:rPr lang="en-US" sz="2400" i="1">
                        <a:latin typeface="Cambria Math"/>
                      </a:rPr>
                      <m:t>𝑑𝑍</m:t>
                    </m:r>
                    <m:d>
                      <m:dPr>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𝑤</m:t>
                        </m:r>
                      </m:e>
                    </m:d>
                  </m:oMath>
                </a14:m>
                <a:r>
                  <a:rPr lang="en-US" sz="2400" dirty="0">
                    <a:latin typeface="Times New Roman" pitchFamily="18" charset="0"/>
                    <a:cs typeface="Times New Roman" pitchFamily="18" charset="0"/>
                  </a:rPr>
                  <a:t>  is multiplied by </a:t>
                </a:r>
                <a14:m>
                  <m:oMath xmlns:m="http://schemas.openxmlformats.org/officeDocument/2006/math">
                    <m:r>
                      <a:rPr lang="en-US" sz="2400" i="1">
                        <a:latin typeface="Cambria Math"/>
                      </a:rPr>
                      <m:t>𝜎</m:t>
                    </m:r>
                    <m:d>
                      <m:dPr>
                        <m:begChr m:val="["/>
                        <m:endChr m:val="]"/>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𝑆</m:t>
                        </m:r>
                        <m:d>
                          <m:dPr>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𝑤</m:t>
                            </m:r>
                          </m:e>
                        </m:d>
                      </m:e>
                    </m:d>
                  </m:oMath>
                </a14:m>
                <a:r>
                  <a:rPr lang="en-US" sz="2400" dirty="0">
                    <a:latin typeface="Times New Roman" pitchFamily="18" charset="0"/>
                    <a:cs typeface="Times New Roman" pitchFamily="18" charset="0"/>
                  </a:rPr>
                  <a:t>  to produce the </a:t>
                </a:r>
                <a:r>
                  <a:rPr lang="en-US" sz="2400" b="1" dirty="0">
                    <a:latin typeface="Times New Roman" pitchFamily="18" charset="0"/>
                    <a:cs typeface="Times New Roman" pitchFamily="18" charset="0"/>
                  </a:rPr>
                  <a:t>total contribution of uncertainty</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Because </a:t>
                </a:r>
                <a14:m>
                  <m:oMath xmlns:m="http://schemas.openxmlformats.org/officeDocument/2006/math">
                    <m:r>
                      <a:rPr lang="en-US" sz="2400" i="1">
                        <a:latin typeface="Cambria Math"/>
                      </a:rPr>
                      <m:t>𝜎</m:t>
                    </m:r>
                    <m:d>
                      <m:dPr>
                        <m:begChr m:val="["/>
                        <m:endChr m:val="]"/>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𝑆</m:t>
                        </m:r>
                        <m:d>
                          <m:dPr>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𝑤</m:t>
                            </m:r>
                          </m:e>
                        </m:d>
                      </m:e>
                    </m:d>
                  </m:oMath>
                </a14:m>
                <a:r>
                  <a:rPr lang="en-US" sz="2400" dirty="0" smtClean="0">
                    <a:latin typeface="Times New Roman" pitchFamily="18" charset="0"/>
                    <a:cs typeface="Times New Roman" pitchFamily="18" charset="0"/>
                  </a:rPr>
                  <a:t> and </a:t>
                </a:r>
                <a14:m>
                  <m:oMath xmlns:m="http://schemas.openxmlformats.org/officeDocument/2006/math">
                    <m:r>
                      <a:rPr lang="en-US" sz="2400" i="1">
                        <a:latin typeface="Cambria Math"/>
                      </a:rPr>
                      <m:t>𝑑𝑍</m:t>
                    </m:r>
                    <m:d>
                      <m:dPr>
                        <m:ctrlPr>
                          <a:rPr lang="en-US" sz="2400" i="1">
                            <a:latin typeface="Cambria Math"/>
                          </a:rPr>
                        </m:ctrlPr>
                      </m:dPr>
                      <m:e>
                        <m:r>
                          <a:rPr lang="en-US" sz="2400" i="1">
                            <a:latin typeface="Cambria Math"/>
                          </a:rPr>
                          <m:t>𝑡</m:t>
                        </m:r>
                        <m:r>
                          <a:rPr lang="en-US" sz="2400">
                            <a:latin typeface="Cambria Math"/>
                          </a:rPr>
                          <m:t>,</m:t>
                        </m:r>
                        <m:r>
                          <a:rPr lang="en-US" sz="2400" i="1">
                            <a:latin typeface="Cambria Math"/>
                          </a:rPr>
                          <m:t>𝑤</m:t>
                        </m:r>
                      </m:e>
                    </m:d>
                  </m:oMath>
                </a14:m>
                <a:r>
                  <a:rPr lang="en-US" sz="2400" dirty="0" smtClean="0">
                    <a:latin typeface="Times New Roman" pitchFamily="18" charset="0"/>
                    <a:cs typeface="Times New Roman" pitchFamily="18" charset="0"/>
                  </a:rPr>
                  <a:t> are independent random variables, from Equation (27.2):</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Thus, Equation (27.1), which was developed by mathematicians, captures the spirit of financial modeling admirably because it is an equation that involves three important concepts in finance: </a:t>
                </a:r>
                <a:r>
                  <a:rPr lang="en-US" sz="2400" i="1" dirty="0">
                    <a:latin typeface="Times New Roman" pitchFamily="18" charset="0"/>
                    <a:cs typeface="Times New Roman" pitchFamily="18" charset="0"/>
                  </a:rPr>
                  <a:t>mean, standard derivation, and randomness</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638800"/>
              </a:xfrm>
              <a:blipFill rotWithShape="1">
                <a:blip r:embed="rId3"/>
                <a:stretch>
                  <a:fillRect l="-889" t="-1189" r="-1778" b="-1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40247522"/>
              </p:ext>
            </p:extLst>
          </p:nvPr>
        </p:nvGraphicFramePr>
        <p:xfrm>
          <a:off x="1371600" y="1600200"/>
          <a:ext cx="6172200" cy="1287462"/>
        </p:xfrm>
        <a:graphic>
          <a:graphicData uri="http://schemas.openxmlformats.org/presentationml/2006/ole">
            <mc:AlternateContent xmlns:mc="http://schemas.openxmlformats.org/markup-compatibility/2006">
              <mc:Choice xmlns:v="urn:schemas-microsoft-com:vml" Requires="v">
                <p:oleObj spid="_x0000_s7254" name="Equation" r:id="rId4" imgW="4927320" imgH="965160" progId="Equation.DSMT4">
                  <p:embed/>
                </p:oleObj>
              </mc:Choice>
              <mc:Fallback>
                <p:oleObj name="Equation" r:id="rId4" imgW="4927320" imgH="965160" progId="Equation.DSMT4">
                  <p:embed/>
                  <p:pic>
                    <p:nvPicPr>
                      <p:cNvPr id="0" name="Object 1"/>
                      <p:cNvPicPr>
                        <a:picLocks noChangeAspect="1" noChangeArrowheads="1"/>
                      </p:cNvPicPr>
                      <p:nvPr/>
                    </p:nvPicPr>
                    <p:blipFill>
                      <a:blip r:embed="rId5"/>
                      <a:srcRect/>
                      <a:stretch>
                        <a:fillRect/>
                      </a:stretch>
                    </p:blipFill>
                    <p:spPr bwMode="auto">
                      <a:xfrm>
                        <a:off x="1371600" y="1600200"/>
                        <a:ext cx="6172200" cy="1287462"/>
                      </a:xfrm>
                      <a:prstGeom prst="rect">
                        <a:avLst/>
                      </a:prstGeom>
                      <a:noFill/>
                    </p:spPr>
                  </p:pic>
                </p:oleObj>
              </mc:Fallback>
            </mc:AlternateContent>
          </a:graphicData>
        </a:graphic>
      </p:graphicFrame>
      <p:sp>
        <p:nvSpPr>
          <p:cNvPr id="7" name="Rectangle 3"/>
          <p:cNvSpPr>
            <a:spLocks noChangeArrowheads="1"/>
          </p:cNvSpPr>
          <p:nvPr/>
        </p:nvSpPr>
        <p:spPr bwMode="auto">
          <a:xfrm>
            <a:off x="0"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418851958"/>
              </p:ext>
            </p:extLst>
          </p:nvPr>
        </p:nvGraphicFramePr>
        <p:xfrm>
          <a:off x="1143000" y="4495800"/>
          <a:ext cx="6505575" cy="515293"/>
        </p:xfrm>
        <a:graphic>
          <a:graphicData uri="http://schemas.openxmlformats.org/presentationml/2006/ole">
            <mc:AlternateContent xmlns:mc="http://schemas.openxmlformats.org/markup-compatibility/2006">
              <mc:Choice xmlns:v="urn:schemas-microsoft-com:vml" Requires="v">
                <p:oleObj spid="_x0000_s7255" name="Equation" r:id="rId6" imgW="3848100" imgH="304800" progId="Equation.DSMT4">
                  <p:embed/>
                </p:oleObj>
              </mc:Choice>
              <mc:Fallback>
                <p:oleObj name="Equation" r:id="rId6" imgW="3848100" imgH="304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495800"/>
                        <a:ext cx="6505575" cy="515293"/>
                      </a:xfrm>
                      <a:prstGeom prst="rect">
                        <a:avLst/>
                      </a:prstGeom>
                      <a:noFill/>
                    </p:spPr>
                  </p:pic>
                </p:oleObj>
              </mc:Fallback>
            </mc:AlternateContent>
          </a:graphicData>
        </a:graphic>
      </p:graphicFrame>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443106882"/>
              </p:ext>
            </p:extLst>
          </p:nvPr>
        </p:nvGraphicFramePr>
        <p:xfrm>
          <a:off x="1143000" y="4953000"/>
          <a:ext cx="1749972" cy="457200"/>
        </p:xfrm>
        <a:graphic>
          <a:graphicData uri="http://schemas.openxmlformats.org/presentationml/2006/ole">
            <mc:AlternateContent xmlns:mc="http://schemas.openxmlformats.org/markup-compatibility/2006">
              <mc:Choice xmlns:v="urn:schemas-microsoft-com:vml" Requires="v">
                <p:oleObj spid="_x0000_s7256" name="Equation" r:id="rId8" imgW="1054100" imgH="279400" progId="Equation.DSMT4">
                  <p:embed/>
                </p:oleObj>
              </mc:Choice>
              <mc:Fallback>
                <p:oleObj name="Equation" r:id="rId8" imgW="1054100" imgH="2794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953000"/>
                        <a:ext cx="1749972" cy="457200"/>
                      </a:xfrm>
                      <a:prstGeom prst="rect">
                        <a:avLst/>
                      </a:prstGeom>
                      <a:noFill/>
                    </p:spPr>
                  </p:pic>
                </p:oleObj>
              </mc:Fallback>
            </mc:AlternateContent>
          </a:graphicData>
        </a:graphic>
      </p:graphicFrame>
    </p:spTree>
    <p:extLst>
      <p:ext uri="{BB962C8B-B14F-4D97-AF65-F5344CB8AC3E}">
        <p14:creationId xmlns:p14="http://schemas.microsoft.com/office/powerpoint/2010/main" val="92135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If at a given time </a:t>
                </a:r>
                <a:r>
                  <a:rPr lang="en-US" i="1" dirty="0">
                    <a:latin typeface="Times New Roman" pitchFamily="18" charset="0"/>
                    <a:cs typeface="Times New Roman" pitchFamily="18" charset="0"/>
                  </a:rPr>
                  <a:t>t</a:t>
                </a:r>
                <a:r>
                  <a:rPr lang="en-US" dirty="0">
                    <a:latin typeface="Times New Roman" pitchFamily="18" charset="0"/>
                    <a:cs typeface="Times New Roman" pitchFamily="18" charset="0"/>
                  </a:rPr>
                  <a:t> the possible future change in the price of an asset during the next trading interval is being evaluated, this change can be decomposed into two </a:t>
                </a:r>
                <a:r>
                  <a:rPr lang="en-US" dirty="0" err="1">
                    <a:latin typeface="Times New Roman" pitchFamily="18" charset="0"/>
                    <a:cs typeface="Times New Roman" pitchFamily="18" charset="0"/>
                  </a:rPr>
                  <a:t>nonoverlapping</a:t>
                </a:r>
                <a:r>
                  <a:rPr lang="en-US" dirty="0">
                    <a:latin typeface="Times New Roman" pitchFamily="18" charset="0"/>
                    <a:cs typeface="Times New Roman" pitchFamily="18" charset="0"/>
                  </a:rPr>
                  <a:t> components: the </a:t>
                </a:r>
                <a:r>
                  <a:rPr lang="en-US" i="1" dirty="0">
                    <a:latin typeface="Times New Roman" pitchFamily="18" charset="0"/>
                    <a:cs typeface="Times New Roman" pitchFamily="18" charset="0"/>
                  </a:rPr>
                  <a:t>expected</a:t>
                </a:r>
                <a:r>
                  <a:rPr lang="en-US" dirty="0">
                    <a:latin typeface="Times New Roman" pitchFamily="18" charset="0"/>
                    <a:cs typeface="Times New Roman" pitchFamily="18" charset="0"/>
                  </a:rPr>
                  <a:t> change and the </a:t>
                </a:r>
                <a:r>
                  <a:rPr lang="en-US" i="1" dirty="0">
                    <a:latin typeface="Times New Roman" pitchFamily="18" charset="0"/>
                    <a:cs typeface="Times New Roman" pitchFamily="18" charset="0"/>
                  </a:rPr>
                  <a:t>unexpected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change.</a:t>
                </a:r>
              </a:p>
              <a:p>
                <a:r>
                  <a:rPr lang="en-US" dirty="0">
                    <a:latin typeface="Times New Roman" pitchFamily="18" charset="0"/>
                    <a:cs typeface="Times New Roman" pitchFamily="18" charset="0"/>
                  </a:rPr>
                  <a:t>The expected change,</a:t>
                </a:r>
                <a:r>
                  <a:rPr lang="en-US" dirty="0"/>
                  <a:t> </a:t>
                </a:r>
                <a14:m>
                  <m:oMath xmlns:m="http://schemas.openxmlformats.org/officeDocument/2006/math">
                    <m:r>
                      <a:rPr lang="en-US" i="1">
                        <a:latin typeface="Cambria Math"/>
                      </a:rPr>
                      <m:t>𝐸</m:t>
                    </m:r>
                    <m:d>
                      <m:dPr>
                        <m:begChr m:val="["/>
                        <m:endChr m:val="]"/>
                        <m:ctrlPr>
                          <a:rPr lang="en-US" i="1">
                            <a:latin typeface="Cambria Math"/>
                          </a:rPr>
                        </m:ctrlPr>
                      </m:dPr>
                      <m:e>
                        <m:r>
                          <a:rPr lang="en-US" i="1">
                            <a:latin typeface="Cambria Math"/>
                          </a:rPr>
                          <m:t>𝑑𝑆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oMath>
                </a14:m>
                <a:r>
                  <a:rPr lang="en-US" dirty="0">
                    <a:latin typeface="Times New Roman" pitchFamily="18" charset="0"/>
                    <a:cs typeface="Times New Roman" pitchFamily="18" charset="0"/>
                  </a:rPr>
                  <a:t> , is described </a:t>
                </a:r>
                <a:r>
                  <a:rPr lang="en-US" dirty="0" smtClean="0">
                    <a:latin typeface="Times New Roman" pitchFamily="18" charset="0"/>
                    <a:cs typeface="Times New Roman" pitchFamily="18" charset="0"/>
                  </a:rPr>
                  <a:t>by </a:t>
                </a:r>
                <a14:m>
                  <m:oMath xmlns:m="http://schemas.openxmlformats.org/officeDocument/2006/math">
                    <m:r>
                      <a:rPr lang="en-US" i="1">
                        <a:latin typeface="Cambria Math"/>
                      </a:rPr>
                      <m:t>𝐸</m:t>
                    </m:r>
                    <m:d>
                      <m:dPr>
                        <m:begChr m:val="{"/>
                        <m:endChr m:val="}"/>
                        <m:ctrlPr>
                          <a:rPr lang="en-US" i="1">
                            <a:latin typeface="Cambria Math"/>
                          </a:rPr>
                        </m:ctrlPr>
                      </m:dPr>
                      <m:e>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𝑑𝑡</m:t>
                        </m:r>
                      </m:e>
                    </m:d>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the unexpected change is given by </a:t>
                </a:r>
                <a14:m>
                  <m:oMath xmlns:m="http://schemas.openxmlformats.org/officeDocument/2006/math">
                    <m:r>
                      <a:rPr lang="en-US" i="1">
                        <a:latin typeface="Cambria Math"/>
                      </a:rPr>
                      <m:t>𝐸</m:t>
                    </m:r>
                    <m:d>
                      <m:dPr>
                        <m:begChr m:val="{"/>
                        <m:endChr m:val="}"/>
                        <m:ctrlPr>
                          <a:rPr lang="en-US" i="1">
                            <a:latin typeface="Cambria Math"/>
                          </a:rPr>
                        </m:ctrlPr>
                      </m:dPr>
                      <m:e>
                        <m:r>
                          <a:rPr lang="en-US" i="1">
                            <a:latin typeface="Cambria Math"/>
                          </a:rPr>
                          <m:t>𝜎</m:t>
                        </m:r>
                        <m:d>
                          <m:dPr>
                            <m:begChr m:val="["/>
                            <m:endChr m:val="]"/>
                            <m:ctrlPr>
                              <a:rPr lang="en-US" i="1">
                                <a:latin typeface="Cambria Math"/>
                              </a:rPr>
                            </m:ctrlPr>
                          </m:dPr>
                          <m:e>
                            <m:r>
                              <a:rPr lang="en-US" i="1">
                                <a:latin typeface="Cambria Math"/>
                              </a:rPr>
                              <m:t>𝑡</m:t>
                            </m:r>
                            <m:r>
                              <a:rPr lang="en-US">
                                <a:latin typeface="Cambria Math"/>
                              </a:rPr>
                              <m:t>,</m:t>
                            </m:r>
                            <m:r>
                              <a:rPr lang="en-US" i="1">
                                <a:latin typeface="Cambria Math"/>
                              </a:rPr>
                              <m:t>𝑆</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r>
                          <a:rPr lang="en-US" i="1">
                            <a:latin typeface="Cambria Math"/>
                          </a:rPr>
                          <m:t>𝑑𝑍</m:t>
                        </m:r>
                        <m:d>
                          <m:dPr>
                            <m:ctrlPr>
                              <a:rPr lang="en-US" i="1">
                                <a:latin typeface="Cambria Math"/>
                              </a:rPr>
                            </m:ctrlPr>
                          </m:dPr>
                          <m:e>
                            <m:r>
                              <a:rPr lang="en-US" i="1">
                                <a:latin typeface="Cambria Math"/>
                              </a:rPr>
                              <m:t>𝑡</m:t>
                            </m:r>
                            <m:r>
                              <a:rPr lang="en-US">
                                <a:latin typeface="Cambria Math"/>
                              </a:rPr>
                              <m:t>,</m:t>
                            </m:r>
                            <m:r>
                              <a:rPr lang="en-US" i="1">
                                <a:latin typeface="Cambria Math"/>
                              </a:rPr>
                              <m:t>𝑤</m:t>
                            </m:r>
                          </m:e>
                        </m:d>
                      </m:e>
                    </m:d>
                  </m:oMath>
                </a14:m>
                <a:r>
                  <a:rPr lang="en-US" dirty="0">
                    <a:latin typeface="Times New Roman" pitchFamily="18" charset="0"/>
                    <a:cs typeface="Times New Roman"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r="-24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231239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66801"/>
                <a:ext cx="8839200" cy="5059364"/>
              </a:xfrm>
            </p:spPr>
            <p:txBody>
              <a:bodyPr>
                <a:noAutofit/>
              </a:bodyPr>
              <a:lstStyle/>
              <a:p>
                <a:r>
                  <a:rPr lang="en-US" sz="2800" dirty="0">
                    <a:latin typeface="Times New Roman" pitchFamily="18" charset="0"/>
                    <a:cs typeface="Times New Roman" pitchFamily="18" charset="0"/>
                  </a:rPr>
                  <a:t>Consider the following example of an </a:t>
                </a:r>
                <a:r>
                  <a:rPr lang="en-US" sz="2800" dirty="0" err="1">
                    <a:latin typeface="Times New Roman" pitchFamily="18" charset="0"/>
                    <a:cs typeface="Times New Roman" pitchFamily="18" charset="0"/>
                  </a:rPr>
                  <a:t>Itô</a:t>
                </a:r>
                <a:r>
                  <a:rPr lang="en-US" sz="2800" dirty="0">
                    <a:latin typeface="Times New Roman" pitchFamily="18" charset="0"/>
                    <a:cs typeface="Times New Roman" pitchFamily="18" charset="0"/>
                  </a:rPr>
                  <a:t> process describing the price of given stock.</a:t>
                </a:r>
              </a:p>
              <a:p>
                <a:pPr algn="ctr"/>
                <a14:m>
                  <m:oMath xmlns:m="http://schemas.openxmlformats.org/officeDocument/2006/math">
                    <m:r>
                      <a:rPr lang="en-US" sz="2800" b="1" i="1">
                        <a:latin typeface="Cambria Math"/>
                      </a:rPr>
                      <m:t>𝒅𝑺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𝟎𝟎𝟏</m:t>
                    </m:r>
                    <m:r>
                      <m:rPr>
                        <m:nor/>
                      </m:rPr>
                      <a:rPr lang="en-US" sz="2800" b="1" i="1">
                        <a:latin typeface="Times New Roman" pitchFamily="18" charset="0"/>
                        <a:cs typeface="Times New Roman" pitchFamily="18" charset="0"/>
                      </a:rPr>
                      <m:t>  </m:t>
                    </m:r>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r>
                      <a:rPr lang="en-US" sz="2800" b="1" i="1">
                        <a:latin typeface="Cambria Math"/>
                      </a:rPr>
                      <m:t>𝒅𝒕</m:t>
                    </m:r>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𝟎𝟐𝟓</m:t>
                    </m:r>
                    <m:r>
                      <m:rPr>
                        <m:nor/>
                      </m:rPr>
                      <a:rPr lang="en-US" sz="2800" b="1" i="1">
                        <a:latin typeface="Times New Roman" pitchFamily="18" charset="0"/>
                        <a:cs typeface="Times New Roman" pitchFamily="18" charset="0"/>
                      </a:rPr>
                      <m:t>  </m:t>
                    </m:r>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r>
                      <a:rPr lang="en-US" sz="2800" b="1" i="1">
                        <a:latin typeface="Cambria Math"/>
                      </a:rPr>
                      <m:t>𝒅𝒁</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oMath>
                </a14:m>
                <a:endParaRPr lang="en-US" sz="2800" b="1"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If both sides are divided by   we get: </a:t>
                </a:r>
                <a:endParaRPr lang="en-US" sz="2800" dirty="0" smtClean="0">
                  <a:latin typeface="Times New Roman" pitchFamily="18" charset="0"/>
                  <a:cs typeface="Times New Roman" pitchFamily="18" charset="0"/>
                </a:endParaRPr>
              </a:p>
              <a:p>
                <a:pPr algn="ctr"/>
                <a14:m>
                  <m:oMath xmlns:m="http://schemas.openxmlformats.org/officeDocument/2006/math">
                    <m:f>
                      <m:fPr>
                        <m:ctrlPr>
                          <a:rPr lang="en-US" sz="2800" b="1" i="1">
                            <a:latin typeface="Cambria Math"/>
                          </a:rPr>
                        </m:ctrlPr>
                      </m:fPr>
                      <m:num>
                        <m:r>
                          <a:rPr lang="en-US" sz="2800" b="1" i="1">
                            <a:latin typeface="Cambria Math"/>
                          </a:rPr>
                          <m:t>𝒅𝑺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num>
                      <m:den>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den>
                    </m:f>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𝟎𝟎𝟏</m:t>
                    </m:r>
                    <m:r>
                      <m:rPr>
                        <m:nor/>
                      </m:rPr>
                      <a:rPr lang="en-US" sz="2800" b="1" i="1">
                        <a:latin typeface="Times New Roman" pitchFamily="18" charset="0"/>
                        <a:cs typeface="Times New Roman" pitchFamily="18" charset="0"/>
                      </a:rPr>
                      <m:t>  </m:t>
                    </m:r>
                    <m:r>
                      <a:rPr lang="en-US" sz="2800" b="1" i="1">
                        <a:latin typeface="Cambria Math"/>
                      </a:rPr>
                      <m:t>𝒅𝒕</m:t>
                    </m:r>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𝟎𝟐𝟓</m:t>
                    </m:r>
                    <m:r>
                      <m:rPr>
                        <m:nor/>
                      </m:rPr>
                      <a:rPr lang="en-US" sz="2800" b="1" i="1">
                        <a:latin typeface="Times New Roman" pitchFamily="18" charset="0"/>
                        <a:cs typeface="Times New Roman" pitchFamily="18" charset="0"/>
                      </a:rPr>
                      <m:t>  </m:t>
                    </m:r>
                    <m:r>
                      <a:rPr lang="en-US" sz="2800" b="1" i="1">
                        <a:latin typeface="Cambria Math"/>
                      </a:rPr>
                      <m:t>𝒅𝒁</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oMath>
                </a14:m>
                <a:endParaRPr lang="en-US" sz="2800" b="1"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Assume that </a:t>
                </a:r>
                <a:r>
                  <a:rPr lang="en-US" sz="2800" dirty="0" err="1">
                    <a:latin typeface="Times New Roman" pitchFamily="18" charset="0"/>
                    <a:cs typeface="Times New Roman" pitchFamily="18" charset="0"/>
                  </a:rPr>
                  <a:t>dt</a:t>
                </a:r>
                <a:r>
                  <a:rPr lang="en-US" sz="2800" dirty="0">
                    <a:latin typeface="Times New Roman" pitchFamily="18" charset="0"/>
                    <a:cs typeface="Times New Roman" pitchFamily="18" charset="0"/>
                  </a:rPr>
                  <a:t> equals one trading period, such as one day. Using appropriate coefficients in </a:t>
                </a:r>
                <a:r>
                  <a:rPr lang="en-US" sz="2800" dirty="0" smtClean="0">
                    <a:latin typeface="Times New Roman" pitchFamily="18" charset="0"/>
                    <a:cs typeface="Times New Roman" pitchFamily="18" charset="0"/>
                  </a:rPr>
                  <a:t>this equation </a:t>
                </a:r>
                <a:r>
                  <a:rPr lang="en-US" sz="2800" dirty="0" err="1" smtClean="0">
                    <a:latin typeface="Times New Roman" pitchFamily="18" charset="0"/>
                    <a:cs typeface="Times New Roman" pitchFamily="18" charset="0"/>
                  </a:rPr>
                  <a:t>dt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could be denoted as one second. In Equation (27.4), the expected daily proportional change is given by</a:t>
                </a:r>
                <a:r>
                  <a:rPr lang="en-US" sz="2800" dirty="0" smtClean="0">
                    <a:latin typeface="Times New Roman" pitchFamily="18" charset="0"/>
                    <a:cs typeface="Times New Roman" pitchFamily="18" charset="0"/>
                  </a:rPr>
                  <a:t>:</a:t>
                </a:r>
              </a:p>
              <a:p>
                <a:pPr algn="ctr"/>
                <a14:m>
                  <m:oMath xmlns:m="http://schemas.openxmlformats.org/officeDocument/2006/math">
                    <m:r>
                      <a:rPr lang="en-US" sz="2800" b="1" i="1">
                        <a:latin typeface="Cambria Math"/>
                      </a:rPr>
                      <m:t>𝑬</m:t>
                    </m:r>
                    <m:d>
                      <m:dPr>
                        <m:begChr m:val="["/>
                        <m:endChr m:val="]"/>
                        <m:ctrlPr>
                          <a:rPr lang="en-US" sz="2800" b="1" i="1">
                            <a:latin typeface="Cambria Math"/>
                          </a:rPr>
                        </m:ctrlPr>
                      </m:dPr>
                      <m:e>
                        <m:f>
                          <m:fPr>
                            <m:ctrlPr>
                              <a:rPr lang="en-US" sz="2800" b="1" i="1">
                                <a:latin typeface="Cambria Math"/>
                              </a:rPr>
                            </m:ctrlPr>
                          </m:fPr>
                          <m:num>
                            <m:r>
                              <a:rPr lang="en-US" sz="2800" b="1" i="1">
                                <a:latin typeface="Cambria Math"/>
                              </a:rPr>
                              <m:t>𝒅𝑺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num>
                          <m:den>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den>
                        </m:f>
                      </m:e>
                    </m:d>
                    <m:r>
                      <a:rPr lang="en-US" sz="2800" b="1">
                        <a:latin typeface="Cambria Math"/>
                      </a:rPr>
                      <m:t>=</m:t>
                    </m:r>
                    <m:r>
                      <a:rPr lang="en-US" sz="2800" b="1" i="1">
                        <a:latin typeface="Cambria Math"/>
                      </a:rPr>
                      <m:t>𝑬</m:t>
                    </m:r>
                    <m:d>
                      <m:dPr>
                        <m:begChr m:val="["/>
                        <m:endChr m:val="]"/>
                        <m:ctrlPr>
                          <a:rPr lang="en-US" sz="2800" b="1" i="1">
                            <a:latin typeface="Cambria Math"/>
                          </a:rPr>
                        </m:ctrlPr>
                      </m:dPr>
                      <m:e>
                        <m:r>
                          <a:rPr lang="en-US" sz="2800" b="1" i="1">
                            <a:latin typeface="Cambria Math"/>
                          </a:rPr>
                          <m:t>𝟎</m:t>
                        </m:r>
                        <m:r>
                          <a:rPr lang="en-US" sz="2800" b="1">
                            <a:latin typeface="Cambria Math"/>
                          </a:rPr>
                          <m:t>.</m:t>
                        </m:r>
                        <m:r>
                          <a:rPr lang="en-US" sz="2800" b="1" i="1">
                            <a:latin typeface="Cambria Math"/>
                          </a:rPr>
                          <m:t>𝟎𝟎𝟏</m:t>
                        </m:r>
                        <m:r>
                          <m:rPr>
                            <m:nor/>
                          </m:rPr>
                          <a:rPr lang="en-US" sz="2800" b="1" i="1">
                            <a:latin typeface="Times New Roman" pitchFamily="18" charset="0"/>
                            <a:cs typeface="Times New Roman" pitchFamily="18" charset="0"/>
                          </a:rPr>
                          <m:t>  </m:t>
                        </m:r>
                        <m:r>
                          <a:rPr lang="en-US" sz="2800" b="1" i="1">
                            <a:latin typeface="Cambria Math"/>
                          </a:rPr>
                          <m:t>𝒅𝒕</m:t>
                        </m:r>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𝟎𝟐𝟓</m:t>
                        </m:r>
                        <m:r>
                          <m:rPr>
                            <m:nor/>
                          </m:rPr>
                          <a:rPr lang="en-US" sz="2800" b="1" i="1">
                            <a:latin typeface="Times New Roman" pitchFamily="18" charset="0"/>
                            <a:cs typeface="Times New Roman" pitchFamily="18" charset="0"/>
                          </a:rPr>
                          <m:t>  </m:t>
                        </m:r>
                        <m:r>
                          <a:rPr lang="en-US" sz="2800" b="1" i="1">
                            <a:latin typeface="Cambria Math"/>
                          </a:rPr>
                          <m:t>𝒅𝒁</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e>
                    </m:d>
                    <m:r>
                      <a:rPr lang="en-US" sz="2800" b="1">
                        <a:latin typeface="Cambria Math"/>
                      </a:rPr>
                      <m:t>=</m:t>
                    </m:r>
                    <m:r>
                      <a:rPr lang="en-US" sz="2800" b="1" i="1">
                        <a:latin typeface="Cambria Math"/>
                      </a:rPr>
                      <m:t>𝟎</m:t>
                    </m:r>
                    <m:r>
                      <a:rPr lang="en-US" sz="2800" b="1">
                        <a:latin typeface="Cambria Math"/>
                      </a:rPr>
                      <m:t>.</m:t>
                    </m:r>
                    <m:r>
                      <a:rPr lang="en-US" sz="2800" b="1" i="1">
                        <a:latin typeface="Cambria Math"/>
                      </a:rPr>
                      <m:t>𝟎𝟎𝟏</m:t>
                    </m:r>
                  </m:oMath>
                </a14:m>
                <a:endParaRPr lang="en-US" sz="2800" b="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66801"/>
                <a:ext cx="8839200" cy="5059364"/>
              </a:xfrm>
              <a:blipFill rotWithShape="1">
                <a:blip r:embed="rId2"/>
                <a:stretch>
                  <a:fillRect l="-552" t="-1205" r="-276" b="-5663"/>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533400" y="533400"/>
            <a:ext cx="8153400" cy="584775"/>
          </a:xfrm>
          <a:prstGeom prst="rect">
            <a:avLst/>
          </a:prstGeom>
        </p:spPr>
        <p:txBody>
          <a:bodyPr wrap="square">
            <a:spAutoFit/>
          </a:bodyPr>
          <a:lstStyle/>
          <a:p>
            <a:r>
              <a:rPr lang="en-US" sz="3200" b="1" dirty="0">
                <a:solidFill>
                  <a:schemeClr val="tx1">
                    <a:lumMod val="50000"/>
                  </a:schemeClr>
                </a:solidFill>
                <a:latin typeface="Times New Roman" pitchFamily="18" charset="0"/>
                <a:cs typeface="Times New Roman" pitchFamily="18" charset="0"/>
              </a:rPr>
              <a:t>Sample Problem 27.1</a:t>
            </a:r>
            <a:endParaRPr lang="en-US" sz="3200" dirty="0">
              <a:solidFill>
                <a:schemeClr val="tx1">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29648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43000"/>
                <a:ext cx="8534400" cy="5410200"/>
              </a:xfrm>
            </p:spPr>
            <p:txBody>
              <a:bodyPr>
                <a:normAutofit fontScale="70000" lnSpcReduction="20000"/>
              </a:bodyPr>
              <a:lstStyle/>
              <a:p>
                <a:r>
                  <a:rPr lang="en-US" sz="2800" dirty="0">
                    <a:latin typeface="Times New Roman" pitchFamily="18" charset="0"/>
                    <a:cs typeface="Times New Roman" pitchFamily="18" charset="0"/>
                  </a:rPr>
                  <a:t>This section presents briefly </a:t>
                </a:r>
                <a:r>
                  <a:rPr lang="en-US" sz="2800" dirty="0" err="1">
                    <a:latin typeface="Times New Roman" pitchFamily="18" charset="0"/>
                    <a:cs typeface="Times New Roman" pitchFamily="18" charset="0"/>
                  </a:rPr>
                  <a:t>Itô’s</a:t>
                </a:r>
                <a:r>
                  <a:rPr lang="en-US" sz="2800" dirty="0">
                    <a:latin typeface="Times New Roman" pitchFamily="18" charset="0"/>
                    <a:cs typeface="Times New Roman" pitchFamily="18" charset="0"/>
                  </a:rPr>
                  <a:t> lemma of stochastic differentiation. By formally integrating Equation (27.1):</a:t>
                </a:r>
              </a:p>
              <a:p>
                <a:pPr marL="0" indent="0">
                  <a:buNone/>
                </a:pPr>
                <a14:m>
                  <m:oMath xmlns:m="http://schemas.openxmlformats.org/officeDocument/2006/math">
                    <m:r>
                      <a:rPr lang="en-US" sz="2900" i="1">
                        <a:latin typeface="Cambria Math"/>
                      </a:rPr>
                      <m:t>𝑆</m:t>
                    </m:r>
                    <m:d>
                      <m:dPr>
                        <m:ctrlPr>
                          <a:rPr lang="en-US" sz="2900" i="1">
                            <a:latin typeface="Cambria Math"/>
                          </a:rPr>
                        </m:ctrlPr>
                      </m:dPr>
                      <m:e>
                        <m:r>
                          <a:rPr lang="en-US" sz="2900" i="1">
                            <a:latin typeface="Cambria Math"/>
                          </a:rPr>
                          <m:t>𝑡</m:t>
                        </m:r>
                        <m:r>
                          <a:rPr lang="en-US" sz="2900">
                            <a:latin typeface="Cambria Math"/>
                          </a:rPr>
                          <m:t>,</m:t>
                        </m:r>
                        <m:r>
                          <a:rPr lang="en-US" sz="2900" i="1">
                            <a:latin typeface="Cambria Math"/>
                          </a:rPr>
                          <m:t>𝑤</m:t>
                        </m:r>
                      </m:e>
                    </m:d>
                    <m:r>
                      <a:rPr lang="en-US" sz="2900">
                        <a:latin typeface="Cambria Math"/>
                      </a:rPr>
                      <m:t>=</m:t>
                    </m:r>
                    <m:r>
                      <a:rPr lang="en-US" sz="2900" i="1">
                        <a:latin typeface="Cambria Math"/>
                      </a:rPr>
                      <m:t>𝑆</m:t>
                    </m:r>
                    <m:d>
                      <m:dPr>
                        <m:ctrlPr>
                          <a:rPr lang="en-US" sz="2900" i="1">
                            <a:latin typeface="Cambria Math"/>
                          </a:rPr>
                        </m:ctrlPr>
                      </m:dPr>
                      <m:e>
                        <m:r>
                          <a:rPr lang="en-US" sz="2900">
                            <a:latin typeface="Cambria Math"/>
                          </a:rPr>
                          <m:t>0,</m:t>
                        </m:r>
                        <m:r>
                          <a:rPr lang="en-US" sz="2900" i="1">
                            <a:latin typeface="Cambria Math"/>
                          </a:rPr>
                          <m:t>𝑤</m:t>
                        </m:r>
                      </m:e>
                    </m:d>
                    <m:r>
                      <a:rPr lang="en-US" sz="2900">
                        <a:latin typeface="Cambria Math"/>
                      </a:rPr>
                      <m:t>+</m:t>
                    </m:r>
                    <m:nary>
                      <m:naryPr>
                        <m:limLoc m:val="subSup"/>
                        <m:grow m:val="on"/>
                        <m:ctrlPr>
                          <a:rPr lang="en-US" sz="2900" i="1">
                            <a:latin typeface="Cambria Math"/>
                          </a:rPr>
                        </m:ctrlPr>
                      </m:naryPr>
                      <m:sub>
                        <m:r>
                          <a:rPr lang="en-US" sz="2900">
                            <a:latin typeface="Cambria Math"/>
                          </a:rPr>
                          <m:t>0</m:t>
                        </m:r>
                      </m:sub>
                      <m:sup>
                        <m:r>
                          <a:rPr lang="en-US" sz="2900" i="1">
                            <a:latin typeface="Cambria Math"/>
                          </a:rPr>
                          <m:t>𝑡</m:t>
                        </m:r>
                      </m:sup>
                      <m:e>
                        <m:r>
                          <a:rPr lang="en-US" sz="2900" i="1">
                            <a:latin typeface="Cambria Math"/>
                          </a:rPr>
                          <m:t>𝜇</m:t>
                        </m:r>
                        <m:d>
                          <m:dPr>
                            <m:ctrlPr>
                              <a:rPr lang="en-US" sz="2900" i="1">
                                <a:latin typeface="Cambria Math"/>
                              </a:rPr>
                            </m:ctrlPr>
                          </m:dPr>
                          <m:e>
                            <m:r>
                              <a:rPr lang="en-US" sz="2900" i="1">
                                <a:latin typeface="Cambria Math"/>
                              </a:rPr>
                              <m:t>𝑢</m:t>
                            </m:r>
                            <m:r>
                              <a:rPr lang="en-US" sz="2900">
                                <a:latin typeface="Cambria Math"/>
                              </a:rPr>
                              <m:t>,</m:t>
                            </m:r>
                            <m:r>
                              <a:rPr lang="en-US" sz="2900" i="1">
                                <a:latin typeface="Cambria Math"/>
                              </a:rPr>
                              <m:t>𝑤</m:t>
                            </m:r>
                          </m:e>
                        </m:d>
                        <m:r>
                          <m:rPr>
                            <m:nor/>
                          </m:rPr>
                          <a:rPr lang="en-US" sz="2900" i="1"/>
                          <m:t> </m:t>
                        </m:r>
                        <m:r>
                          <a:rPr lang="en-US" sz="2900" i="1">
                            <a:latin typeface="Cambria Math"/>
                          </a:rPr>
                          <m:t>𝑑𝑢</m:t>
                        </m:r>
                      </m:e>
                    </m:nary>
                    <m:r>
                      <a:rPr lang="en-US" sz="2900">
                        <a:latin typeface="Cambria Math"/>
                      </a:rPr>
                      <m:t>+</m:t>
                    </m:r>
                    <m:nary>
                      <m:naryPr>
                        <m:limLoc m:val="subSup"/>
                        <m:grow m:val="on"/>
                        <m:ctrlPr>
                          <a:rPr lang="en-US" sz="2900" i="1">
                            <a:latin typeface="Cambria Math"/>
                          </a:rPr>
                        </m:ctrlPr>
                      </m:naryPr>
                      <m:sub>
                        <m:r>
                          <a:rPr lang="en-US" sz="2900">
                            <a:latin typeface="Cambria Math"/>
                          </a:rPr>
                          <m:t>0</m:t>
                        </m:r>
                      </m:sub>
                      <m:sup>
                        <m:r>
                          <a:rPr lang="en-US" sz="2900" i="1">
                            <a:latin typeface="Cambria Math"/>
                          </a:rPr>
                          <m:t>𝑡</m:t>
                        </m:r>
                      </m:sup>
                      <m:e>
                        <m:r>
                          <a:rPr lang="en-US" sz="2900" i="1">
                            <a:latin typeface="Cambria Math"/>
                          </a:rPr>
                          <m:t>𝜇</m:t>
                        </m:r>
                        <m:d>
                          <m:dPr>
                            <m:ctrlPr>
                              <a:rPr lang="en-US" sz="2900" i="1">
                                <a:latin typeface="Cambria Math"/>
                              </a:rPr>
                            </m:ctrlPr>
                          </m:dPr>
                          <m:e>
                            <m:r>
                              <a:rPr lang="en-US" sz="2900" i="1">
                                <a:latin typeface="Cambria Math"/>
                              </a:rPr>
                              <m:t>𝑢</m:t>
                            </m:r>
                            <m:r>
                              <a:rPr lang="en-US" sz="2900">
                                <a:latin typeface="Cambria Math"/>
                              </a:rPr>
                              <m:t>,</m:t>
                            </m:r>
                            <m:r>
                              <a:rPr lang="en-US" sz="2900" i="1">
                                <a:latin typeface="Cambria Math"/>
                              </a:rPr>
                              <m:t>𝑤</m:t>
                            </m:r>
                          </m:e>
                        </m:d>
                        <m:r>
                          <m:rPr>
                            <m:nor/>
                          </m:rPr>
                          <a:rPr lang="en-US" sz="2900" i="1"/>
                          <m:t> </m:t>
                        </m:r>
                        <m:r>
                          <a:rPr lang="en-US" sz="2900" i="1">
                            <a:latin typeface="Cambria Math"/>
                          </a:rPr>
                          <m:t>𝑑𝑍</m:t>
                        </m:r>
                        <m:d>
                          <m:dPr>
                            <m:ctrlPr>
                              <a:rPr lang="en-US" sz="2900" i="1">
                                <a:latin typeface="Cambria Math"/>
                              </a:rPr>
                            </m:ctrlPr>
                          </m:dPr>
                          <m:e>
                            <m:r>
                              <a:rPr lang="en-US" sz="2900" i="1">
                                <a:latin typeface="Cambria Math"/>
                              </a:rPr>
                              <m:t>𝑢</m:t>
                            </m:r>
                            <m:r>
                              <a:rPr lang="en-US" sz="2900">
                                <a:latin typeface="Cambria Math"/>
                              </a:rPr>
                              <m:t>,</m:t>
                            </m:r>
                            <m:r>
                              <a:rPr lang="en-US" sz="2900" i="1">
                                <a:latin typeface="Cambria Math"/>
                              </a:rPr>
                              <m:t>𝑤</m:t>
                            </m:r>
                          </m:e>
                        </m:d>
                      </m:e>
                    </m:nary>
                    <m:r>
                      <m:rPr>
                        <m:nor/>
                      </m:rPr>
                      <a:rPr lang="en-US" sz="2900" i="1"/>
                      <m:t> </m:t>
                    </m:r>
                  </m:oMath>
                </a14:m>
                <a:r>
                  <a:rPr lang="en-US" sz="2900" dirty="0">
                    <a:latin typeface="Times New Roman" pitchFamily="18" charset="0"/>
                    <a:cs typeface="Times New Roman" pitchFamily="18" charset="0"/>
                  </a:rPr>
                  <a:t>                 </a:t>
                </a:r>
              </a:p>
              <a:p>
                <a:pPr marL="0" indent="0" algn="r">
                  <a:buNone/>
                </a:pPr>
                <a:r>
                  <a:rPr lang="en-US" sz="2800" dirty="0">
                    <a:latin typeface="Times New Roman" pitchFamily="18" charset="0"/>
                    <a:cs typeface="Times New Roman" pitchFamily="18" charset="0"/>
                  </a:rPr>
                  <a:t>(27.6</a:t>
                </a:r>
                <a:r>
                  <a:rPr lang="en-US" sz="2800"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r>
                  <a:rPr lang="en-US" sz="2800" b="1" dirty="0" err="1" smtClean="0">
                    <a:latin typeface="Times New Roman" pitchFamily="18" charset="0"/>
                    <a:cs typeface="Times New Roman" pitchFamily="18" charset="0"/>
                  </a:rPr>
                  <a:t>Itô’s</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Lemma</a:t>
                </a:r>
                <a:r>
                  <a:rPr lang="en-US" sz="2800" dirty="0">
                    <a:latin typeface="Times New Roman" pitchFamily="18" charset="0"/>
                    <a:cs typeface="Times New Roman" pitchFamily="18" charset="0"/>
                  </a:rPr>
                  <a:t>.   Consider the nonrandom continuous function  </a:t>
                </a:r>
                <a14:m>
                  <m:oMath xmlns:m="http://schemas.openxmlformats.org/officeDocument/2006/math">
                    <m:r>
                      <a:rPr lang="en-US" sz="2800" i="1">
                        <a:latin typeface="Cambria Math"/>
                      </a:rPr>
                      <m:t>𝑢</m:t>
                    </m:r>
                    <m:d>
                      <m:dPr>
                        <m:ctrlPr>
                          <a:rPr lang="en-US" sz="2800" i="1">
                            <a:latin typeface="Cambria Math"/>
                          </a:rPr>
                        </m:ctrlPr>
                      </m:dPr>
                      <m:e>
                        <m:r>
                          <a:rPr lang="en-US" sz="2800" i="1">
                            <a:latin typeface="Cambria Math"/>
                          </a:rPr>
                          <m:t>𝑡</m:t>
                        </m:r>
                        <m:r>
                          <a:rPr lang="en-US" sz="2800">
                            <a:latin typeface="Cambria Math"/>
                          </a:rPr>
                          <m:t>,</m:t>
                        </m:r>
                        <m:r>
                          <a:rPr lang="en-US" sz="2800" i="1">
                            <a:latin typeface="Cambria Math"/>
                          </a:rPr>
                          <m:t>𝑆</m:t>
                        </m:r>
                      </m:e>
                    </m:d>
                    <m:r>
                      <a:rPr lang="en-US" sz="2800">
                        <a:latin typeface="Cambria Math"/>
                      </a:rPr>
                      <m:t>:[0,∞)×</m:t>
                    </m:r>
                    <m:r>
                      <a:rPr lang="en-US" sz="2800" i="1">
                        <a:latin typeface="Cambria Math"/>
                      </a:rPr>
                      <m:t>𝑅</m:t>
                    </m:r>
                    <m:r>
                      <a:rPr lang="en-US" sz="2800">
                        <a:latin typeface="Cambria Math"/>
                      </a:rPr>
                      <m:t>→</m:t>
                    </m:r>
                    <m:r>
                      <a:rPr lang="en-US" sz="2800" i="1">
                        <a:latin typeface="Cambria Math"/>
                      </a:rPr>
                      <m:t>𝑅</m:t>
                    </m:r>
                  </m:oMath>
                </a14:m>
                <a:r>
                  <a:rPr lang="en-US" sz="2800" dirty="0">
                    <a:latin typeface="Times New Roman" pitchFamily="18" charset="0"/>
                    <a:cs typeface="Times New Roman" pitchFamily="18" charset="0"/>
                  </a:rPr>
                  <a:t>   and suppose that it has continuous partial derivatives </a:t>
                </a:r>
                <a14:m>
                  <m:oMath xmlns:m="http://schemas.openxmlformats.org/officeDocument/2006/math">
                    <m:sSub>
                      <m:sSubPr>
                        <m:ctrlPr>
                          <a:rPr lang="en-US" sz="2800" i="1">
                            <a:latin typeface="Cambria Math"/>
                          </a:rPr>
                        </m:ctrlPr>
                      </m:sSubPr>
                      <m:e>
                        <m:r>
                          <a:rPr lang="en-US" sz="2800" i="1">
                            <a:latin typeface="Cambria Math"/>
                          </a:rPr>
                          <m:t>𝑢</m:t>
                        </m:r>
                      </m:e>
                      <m:sub>
                        <m:r>
                          <a:rPr lang="en-US" sz="2800" i="1">
                            <a:latin typeface="Cambria Math"/>
                          </a:rPr>
                          <m:t>𝑡</m:t>
                        </m:r>
                      </m:sub>
                    </m:sSub>
                  </m:oMath>
                </a14:m>
                <a:r>
                  <a:rPr lang="en-US" sz="2800" dirty="0">
                    <a:latin typeface="Times New Roman" pitchFamily="18" charset="0"/>
                    <a:cs typeface="Times New Roman" pitchFamily="18" charset="0"/>
                  </a:rPr>
                  <a:t> , </a:t>
                </a:r>
                <a14:m>
                  <m:oMath xmlns:m="http://schemas.openxmlformats.org/officeDocument/2006/math">
                    <m:sSub>
                      <m:sSubPr>
                        <m:ctrlPr>
                          <a:rPr lang="en-US" sz="2800" i="1">
                            <a:latin typeface="Cambria Math"/>
                          </a:rPr>
                        </m:ctrlPr>
                      </m:sSubPr>
                      <m:e>
                        <m:r>
                          <a:rPr lang="en-US" sz="2800" i="1">
                            <a:latin typeface="Cambria Math"/>
                          </a:rPr>
                          <m:t>𝑢</m:t>
                        </m:r>
                      </m:e>
                      <m:sub>
                        <m:r>
                          <a:rPr lang="en-US" sz="2800" i="1">
                            <a:latin typeface="Cambria Math"/>
                          </a:rPr>
                          <m:t>𝑆</m:t>
                        </m:r>
                      </m:sub>
                    </m:sSub>
                  </m:oMath>
                </a14:m>
                <a:r>
                  <a:rPr lang="en-US" sz="2800" dirty="0">
                    <a:latin typeface="Times New Roman" pitchFamily="18" charset="0"/>
                    <a:cs typeface="Times New Roman" pitchFamily="18" charset="0"/>
                  </a:rPr>
                  <a:t>, and </a:t>
                </a:r>
                <a14:m>
                  <m:oMath xmlns:m="http://schemas.openxmlformats.org/officeDocument/2006/math">
                    <m:sSub>
                      <m:sSubPr>
                        <m:ctrlPr>
                          <a:rPr lang="en-US" sz="2800" i="1">
                            <a:latin typeface="Cambria Math"/>
                          </a:rPr>
                        </m:ctrlPr>
                      </m:sSubPr>
                      <m:e>
                        <m:r>
                          <a:rPr lang="en-US" sz="2800" i="1">
                            <a:latin typeface="Cambria Math"/>
                          </a:rPr>
                          <m:t>𝑢</m:t>
                        </m:r>
                      </m:e>
                      <m:sub>
                        <m:r>
                          <a:rPr lang="en-US" sz="2800" i="1">
                            <a:latin typeface="Cambria Math"/>
                          </a:rPr>
                          <m:t>𝑆𝑆</m:t>
                        </m:r>
                      </m:sub>
                    </m:sSub>
                  </m:oMath>
                </a14:m>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Let:</a:t>
                </a:r>
              </a:p>
              <a:p>
                <a:pPr algn="ctr"/>
                <a14:m>
                  <m:oMath xmlns:m="http://schemas.openxmlformats.org/officeDocument/2006/math">
                    <m:r>
                      <a:rPr lang="en-US" sz="2800" b="1" i="1">
                        <a:latin typeface="Cambria Math"/>
                      </a:rPr>
                      <m:t>𝒀</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r>
                      <a:rPr lang="en-US" sz="2800" b="1">
                        <a:latin typeface="Cambria Math"/>
                      </a:rPr>
                      <m:t>=</m:t>
                    </m:r>
                    <m:r>
                      <a:rPr lang="en-US" sz="2800" b="1" i="1">
                        <a:latin typeface="Cambria Math"/>
                      </a:rPr>
                      <m:t>𝒖</m:t>
                    </m:r>
                    <m:d>
                      <m:dPr>
                        <m:begChr m:val="["/>
                        <m:endChr m:val="]"/>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e>
                    </m:d>
                  </m:oMath>
                </a14:m>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(27.7) </a:t>
                </a:r>
              </a:p>
              <a:p>
                <a:r>
                  <a:rPr lang="en-US" sz="2800" dirty="0" smtClean="0">
                    <a:latin typeface="Times New Roman" pitchFamily="18" charset="0"/>
                    <a:cs typeface="Times New Roman" pitchFamily="18" charset="0"/>
                  </a:rPr>
                  <a:t>with:  </a:t>
                </a:r>
              </a:p>
              <a:p>
                <a:pPr algn="ctr"/>
                <a14:m>
                  <m:oMath xmlns:m="http://schemas.openxmlformats.org/officeDocument/2006/math">
                    <m:r>
                      <a:rPr lang="en-US" sz="2800" b="1" i="1">
                        <a:latin typeface="Cambria Math"/>
                      </a:rPr>
                      <m:t>𝒅𝑺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r>
                      <a:rPr lang="en-US" sz="2800" b="1">
                        <a:latin typeface="Cambria Math"/>
                      </a:rPr>
                      <m:t>=</m:t>
                    </m:r>
                    <m:r>
                      <a:rPr lang="en-US" sz="2800" b="1" i="1">
                        <a:latin typeface="Cambria Math"/>
                      </a:rPr>
                      <m:t>𝝁</m:t>
                    </m:r>
                    <m:d>
                      <m:dPr>
                        <m:begChr m:val="["/>
                        <m:endChr m:val="]"/>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e>
                    </m:d>
                    <m:r>
                      <a:rPr lang="en-US" sz="2800" b="1" i="1">
                        <a:latin typeface="Cambria Math"/>
                      </a:rPr>
                      <m:t>𝒅𝒕</m:t>
                    </m:r>
                    <m:r>
                      <a:rPr lang="en-US" sz="2800" b="1">
                        <a:latin typeface="Cambria Math"/>
                      </a:rPr>
                      <m:t>+</m:t>
                    </m:r>
                    <m:r>
                      <a:rPr lang="en-US" sz="2800" b="1" i="1">
                        <a:latin typeface="Cambria Math"/>
                      </a:rPr>
                      <m:t>𝝈</m:t>
                    </m:r>
                    <m:d>
                      <m:dPr>
                        <m:begChr m:val="["/>
                        <m:endChr m:val="]"/>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𝑺</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e>
                    </m:d>
                    <m:r>
                      <a:rPr lang="en-US" sz="2800" b="1" i="1">
                        <a:latin typeface="Cambria Math"/>
                      </a:rPr>
                      <m:t>𝒅𝒁</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oMath>
                </a14:m>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(27.8)</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Then </a:t>
                </a:r>
                <a:r>
                  <a:rPr lang="en-US" sz="2800" dirty="0">
                    <a:latin typeface="Times New Roman" pitchFamily="18" charset="0"/>
                    <a:cs typeface="Times New Roman" pitchFamily="18" charset="0"/>
                  </a:rPr>
                  <a:t>the process </a:t>
                </a:r>
                <a14:m>
                  <m:oMath xmlns:m="http://schemas.openxmlformats.org/officeDocument/2006/math">
                    <m:r>
                      <a:rPr lang="en-US" sz="2800" b="1" i="1">
                        <a:latin typeface="Cambria Math"/>
                      </a:rPr>
                      <m:t>𝒀</m:t>
                    </m:r>
                    <m:d>
                      <m:dPr>
                        <m:ctrlPr>
                          <a:rPr lang="en-US" sz="2800" b="1" i="1">
                            <a:latin typeface="Cambria Math"/>
                          </a:rPr>
                        </m:ctrlPr>
                      </m:dPr>
                      <m:e>
                        <m:r>
                          <a:rPr lang="en-US" sz="2800" b="1" i="1">
                            <a:latin typeface="Cambria Math"/>
                          </a:rPr>
                          <m:t>𝒕</m:t>
                        </m:r>
                        <m:r>
                          <a:rPr lang="en-US" sz="2800" b="1">
                            <a:latin typeface="Cambria Math"/>
                          </a:rPr>
                          <m:t>,</m:t>
                        </m:r>
                        <m:r>
                          <a:rPr lang="en-US" sz="2800" b="1" i="1">
                            <a:latin typeface="Cambria Math"/>
                          </a:rPr>
                          <m:t>𝒘</m:t>
                        </m:r>
                      </m:e>
                    </m:d>
                  </m:oMath>
                </a14:m>
                <a:r>
                  <a:rPr lang="en-US" sz="2800" dirty="0">
                    <a:latin typeface="Times New Roman" pitchFamily="18" charset="0"/>
                    <a:cs typeface="Times New Roman" pitchFamily="18" charset="0"/>
                  </a:rPr>
                  <a:t>  has a differential given </a:t>
                </a:r>
                <a:r>
                  <a:rPr lang="en-US" sz="2800" dirty="0" smtClean="0">
                    <a:latin typeface="Times New Roman" pitchFamily="18" charset="0"/>
                    <a:cs typeface="Times New Roman" pitchFamily="18" charset="0"/>
                  </a:rPr>
                  <a:t>by:</a:t>
                </a:r>
              </a:p>
              <a:p>
                <a:pPr algn="ctr"/>
                <a14:m>
                  <m:oMath xmlns:m="http://schemas.openxmlformats.org/officeDocument/2006/math">
                    <m:m>
                      <m:mPr>
                        <m:mcs>
                          <m:mc>
                            <m:mcPr>
                              <m:count m:val="1"/>
                              <m:mcJc m:val="center"/>
                            </m:mcPr>
                          </m:mc>
                        </m:mcs>
                        <m:ctrlPr>
                          <a:rPr lang="en-US" sz="2800" b="1" i="1">
                            <a:latin typeface="Cambria Math"/>
                          </a:rPr>
                        </m:ctrlPr>
                      </m:mPr>
                      <m:mr>
                        <m:e>
                          <m:d>
                            <m:dPr>
                              <m:begChr m:val=""/>
                              <m:endChr m:val="]"/>
                              <m:ctrlPr>
                                <a:rPr lang="en-US" sz="2800" b="1" i="1">
                                  <a:latin typeface="Cambria Math"/>
                                </a:rPr>
                              </m:ctrlPr>
                            </m:dPr>
                            <m:e>
                              <m:r>
                                <a:rPr lang="en-US" sz="2800" b="1" i="1">
                                  <a:latin typeface="Cambria Math"/>
                                </a:rPr>
                                <m:t>𝒅𝒀</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sSub>
                                <m:sSubPr>
                                  <m:ctrlPr>
                                    <a:rPr lang="en-US" sz="2800" b="1" i="1">
                                      <a:latin typeface="Cambria Math"/>
                                    </a:rPr>
                                  </m:ctrlPr>
                                </m:sSubPr>
                                <m:e>
                                  <m:r>
                                    <a:rPr lang="en-US" sz="2800" b="1" i="1">
                                      <a:latin typeface="Cambria Math"/>
                                    </a:rPr>
                                    <m:t>𝒖</m:t>
                                  </m:r>
                                </m:e>
                                <m:sub>
                                  <m:r>
                                    <a:rPr lang="en-US" sz="2800" b="1" i="1">
                                      <a:latin typeface="Cambria Math"/>
                                    </a:rPr>
                                    <m:t>𝒕</m:t>
                                  </m:r>
                                </m:sub>
                              </m:sSub>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sSub>
                                <m:sSubPr>
                                  <m:ctrlPr>
                                    <a:rPr lang="en-US" sz="2800" b="1" i="1">
                                      <a:latin typeface="Cambria Math"/>
                                    </a:rPr>
                                  </m:ctrlPr>
                                </m:sSubPr>
                                <m:e>
                                  <m:r>
                                    <a:rPr lang="en-US" sz="2800" b="1" i="1">
                                      <a:latin typeface="Cambria Math"/>
                                    </a:rPr>
                                    <m:t>𝒖</m:t>
                                  </m:r>
                                </m:e>
                                <m:sub>
                                  <m:r>
                                    <a:rPr lang="en-US" sz="2800" b="1" i="1">
                                      <a:latin typeface="Cambria Math"/>
                                    </a:rPr>
                                    <m:t>𝑺</m:t>
                                  </m:r>
                                </m:sub>
                              </m:sSub>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r>
                                <a:rPr lang="en-US" sz="2800" b="1" i="1">
                                  <a:latin typeface="Cambria Math"/>
                                </a:rPr>
                                <m:t>𝝁</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e>
                          </m:d>
                        </m:e>
                      </m:mr>
                      <m:mr>
                        <m:e>
                          <m:r>
                            <m:rPr>
                              <m:nor/>
                            </m:rPr>
                            <a:rPr lang="en-US" sz="2800" b="1" i="1"/>
                            <m:t>                  </m:t>
                          </m:r>
                          <m:r>
                            <a:rPr lang="en-US" sz="2800" b="1">
                              <a:latin typeface="Cambria Math"/>
                            </a:rPr>
                            <m:t>+</m:t>
                          </m:r>
                          <m:r>
                            <m:rPr>
                              <m:nor/>
                            </m:rPr>
                            <a:rPr lang="en-US" sz="2800" b="1" i="1"/>
                            <m:t> </m:t>
                          </m:r>
                          <m:f>
                            <m:fPr>
                              <m:ctrlPr>
                                <a:rPr lang="en-US" sz="2800" b="1" i="1">
                                  <a:latin typeface="Cambria Math"/>
                                </a:rPr>
                              </m:ctrlPr>
                            </m:fPr>
                            <m:num>
                              <m:r>
                                <a:rPr lang="en-US" sz="2800" b="1" i="1">
                                  <a:latin typeface="Cambria Math"/>
                                </a:rPr>
                                <m:t>𝟏</m:t>
                              </m:r>
                            </m:num>
                            <m:den>
                              <m:r>
                                <a:rPr lang="en-US" sz="2800" b="1" i="1">
                                  <a:latin typeface="Cambria Math"/>
                                </a:rPr>
                                <m:t>𝟐</m:t>
                              </m:r>
                            </m:den>
                          </m:f>
                          <m:sSub>
                            <m:sSubPr>
                              <m:ctrlPr>
                                <a:rPr lang="en-US" sz="2800" b="1" i="1">
                                  <a:latin typeface="Cambria Math"/>
                                </a:rPr>
                              </m:ctrlPr>
                            </m:sSubPr>
                            <m:e>
                              <m:r>
                                <a:rPr lang="en-US" sz="2800" b="1" i="1">
                                  <a:latin typeface="Cambria Math"/>
                                </a:rPr>
                                <m:t>𝒖</m:t>
                              </m:r>
                            </m:e>
                            <m:sub>
                              <m:r>
                                <a:rPr lang="en-US" sz="2800" b="1" i="1">
                                  <a:latin typeface="Cambria Math"/>
                                </a:rPr>
                                <m:t>𝑺𝑺</m:t>
                              </m:r>
                            </m:sub>
                          </m:sSub>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sSup>
                            <m:sSupPr>
                              <m:ctrlPr>
                                <a:rPr lang="en-US" sz="2800" b="1" i="1">
                                  <a:latin typeface="Cambria Math"/>
                                </a:rPr>
                              </m:ctrlPr>
                            </m:sSupPr>
                            <m:e>
                              <m:r>
                                <a:rPr lang="en-US" sz="2800" b="1" i="1">
                                  <a:latin typeface="Cambria Math"/>
                                </a:rPr>
                                <m:t>𝝈</m:t>
                              </m:r>
                            </m:e>
                            <m:sup>
                              <m:r>
                                <a:rPr lang="en-US" sz="2800" b="1" i="1">
                                  <a:latin typeface="Cambria Math"/>
                                </a:rPr>
                                <m:t>𝟐</m:t>
                              </m:r>
                            </m:sup>
                          </m:sSup>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r>
                            <m:rPr>
                              <m:nor/>
                            </m:rPr>
                            <a:rPr lang="en-US" sz="2800" b="1" i="1"/>
                            <m:t> </m:t>
                          </m:r>
                          <m:r>
                            <a:rPr lang="en-US" sz="2800" b="1" i="1">
                              <a:latin typeface="Cambria Math"/>
                            </a:rPr>
                            <m:t>𝒅𝒕</m:t>
                          </m:r>
                        </m:e>
                      </m:mr>
                      <m:mr>
                        <m:e>
                          <m:d>
                            <m:dPr>
                              <m:begChr m:val=""/>
                              <m:ctrlPr>
                                <a:rPr lang="en-US" sz="2800" b="1" i="1">
                                  <a:latin typeface="Cambria Math"/>
                                </a:rPr>
                              </m:ctrlPr>
                            </m:dPr>
                            <m:e>
                              <m:r>
                                <m:rPr>
                                  <m:nor/>
                                </m:rPr>
                                <a:rPr lang="en-US" sz="2800" b="1" i="1"/>
                                <m:t>                  </m:t>
                              </m:r>
                              <m:r>
                                <a:rPr lang="en-US" sz="2800" b="1">
                                  <a:latin typeface="Cambria Math"/>
                                </a:rPr>
                                <m:t>+</m:t>
                              </m:r>
                              <m:r>
                                <m:rPr>
                                  <m:nor/>
                                </m:rPr>
                                <a:rPr lang="en-US" sz="2800" b="1" i="1"/>
                                <m:t> </m:t>
                              </m:r>
                              <m:sSub>
                                <m:sSubPr>
                                  <m:ctrlPr>
                                    <a:rPr lang="en-US" sz="2800" b="1" i="1">
                                      <a:latin typeface="Cambria Math"/>
                                    </a:rPr>
                                  </m:ctrlPr>
                                </m:sSubPr>
                                <m:e>
                                  <m:r>
                                    <a:rPr lang="en-US" sz="2800" b="1" i="1">
                                      <a:latin typeface="Cambria Math"/>
                                    </a:rPr>
                                    <m:t>𝒖</m:t>
                                  </m:r>
                                </m:e>
                                <m:sub>
                                  <m:r>
                                    <a:rPr lang="en-US" sz="2800" b="1" i="1">
                                      <a:latin typeface="Cambria Math"/>
                                    </a:rPr>
                                    <m:t>𝑺</m:t>
                                  </m:r>
                                </m:sub>
                              </m:sSub>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r>
                                <a:rPr lang="en-US" sz="2800" b="1" i="1">
                                  <a:latin typeface="Cambria Math"/>
                                </a:rPr>
                                <m:t>𝝈</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𝑺</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r>
                                <a:rPr lang="en-US" sz="2800" b="1">
                                  <a:latin typeface="Cambria Math"/>
                                </a:rPr>
                                <m:t>)]</m:t>
                              </m:r>
                              <m:r>
                                <m:rPr>
                                  <m:nor/>
                                </m:rPr>
                                <a:rPr lang="en-US" sz="2800" b="1" i="1"/>
                                <m:t> </m:t>
                              </m:r>
                              <m:r>
                                <a:rPr lang="en-US" sz="2800" b="1" i="1">
                                  <a:latin typeface="Cambria Math"/>
                                </a:rPr>
                                <m:t>𝒅𝒁</m:t>
                              </m:r>
                              <m:r>
                                <a:rPr lang="en-US" sz="2800" b="1">
                                  <a:latin typeface="Cambria Math"/>
                                </a:rPr>
                                <m:t>(</m:t>
                              </m:r>
                              <m:r>
                                <a:rPr lang="en-US" sz="2800" b="1" i="1">
                                  <a:latin typeface="Cambria Math"/>
                                </a:rPr>
                                <m:t>𝒕</m:t>
                              </m:r>
                              <m:r>
                                <a:rPr lang="en-US" sz="2800" b="1">
                                  <a:latin typeface="Cambria Math"/>
                                </a:rPr>
                                <m:t>,</m:t>
                              </m:r>
                              <m:r>
                                <a:rPr lang="en-US" sz="2800" b="1" i="1">
                                  <a:latin typeface="Cambria Math"/>
                                </a:rPr>
                                <m:t>𝒘</m:t>
                              </m:r>
                            </m:e>
                          </m:d>
                        </m:e>
                      </m:mr>
                    </m:m>
                  </m:oMath>
                </a14:m>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(27.9)</a:t>
                </a: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43000"/>
                <a:ext cx="8534400" cy="5410200"/>
              </a:xfrm>
              <a:blipFill rotWithShape="1">
                <a:blip r:embed="rId3"/>
                <a:stretch>
                  <a:fillRect l="-71" t="-1691" r="-71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a:t>
            </a:fld>
            <a:endParaRPr lang="en-US">
              <a:solidFill>
                <a:schemeClr val="accent6">
                  <a:lumMod val="20000"/>
                  <a:lumOff val="80000"/>
                </a:schemeClr>
              </a:solidFill>
            </a:endParaRPr>
          </a:p>
        </p:txBody>
      </p:sp>
      <p:sp>
        <p:nvSpPr>
          <p:cNvPr id="5" name="Title 1"/>
          <p:cNvSpPr>
            <a:spLocks noGrp="1"/>
          </p:cNvSpPr>
          <p:nvPr>
            <p:ph type="title"/>
          </p:nvPr>
        </p:nvSpPr>
        <p:spPr>
          <a:xfrm>
            <a:off x="464400" y="410837"/>
            <a:ext cx="8229600" cy="639763"/>
          </a:xfrm>
        </p:spPr>
        <p:txBody>
          <a:bodyPr/>
          <a:lstStyle/>
          <a:p>
            <a:r>
              <a:rPr lang="en-US" dirty="0">
                <a:latin typeface="Times New Roman" pitchFamily="18" charset="0"/>
                <a:cs typeface="Times New Roman" pitchFamily="18" charset="0"/>
              </a:rPr>
              <a:t>27.2 ITÔ LEMMA</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48833349"/>
              </p:ext>
            </p:extLst>
          </p:nvPr>
        </p:nvGraphicFramePr>
        <p:xfrm>
          <a:off x="1143000" y="6130732"/>
          <a:ext cx="7239000" cy="422468"/>
        </p:xfrm>
        <a:graphic>
          <a:graphicData uri="http://schemas.openxmlformats.org/presentationml/2006/ole">
            <mc:AlternateContent xmlns:mc="http://schemas.openxmlformats.org/markup-compatibility/2006">
              <mc:Choice xmlns:v="urn:schemas-microsoft-com:vml" Requires="v">
                <p:oleObj spid="_x0000_s9241" name="Equation" r:id="rId4" imgW="3543120" imgH="203040" progId="Equation.DSMT4">
                  <p:embed/>
                </p:oleObj>
              </mc:Choice>
              <mc:Fallback>
                <p:oleObj name="Equation" r:id="rId4" imgW="3543120" imgH="203040" progId="Equation.DSMT4">
                  <p:embed/>
                  <p:pic>
                    <p:nvPicPr>
                      <p:cNvPr id="0" name="Object 1"/>
                      <p:cNvPicPr>
                        <a:picLocks noChangeAspect="1" noChangeArrowheads="1"/>
                      </p:cNvPicPr>
                      <p:nvPr/>
                    </p:nvPicPr>
                    <p:blipFill>
                      <a:blip r:embed="rId5"/>
                      <a:srcRect/>
                      <a:stretch>
                        <a:fillRect/>
                      </a:stretch>
                    </p:blipFill>
                    <p:spPr bwMode="auto">
                      <a:xfrm>
                        <a:off x="1143000" y="6130732"/>
                        <a:ext cx="7239000" cy="422468"/>
                      </a:xfrm>
                      <a:prstGeom prst="rect">
                        <a:avLst/>
                      </a:prstGeom>
                      <a:noFill/>
                    </p:spPr>
                  </p:pic>
                </p:oleObj>
              </mc:Fallback>
            </mc:AlternateContent>
          </a:graphicData>
        </a:graphic>
      </p:graphicFrame>
    </p:spTree>
    <p:extLst>
      <p:ext uri="{BB962C8B-B14F-4D97-AF65-F5344CB8AC3E}">
        <p14:creationId xmlns:p14="http://schemas.microsoft.com/office/powerpoint/2010/main" val="4024552561"/>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594</TotalTime>
  <Words>4207</Words>
  <Application>Microsoft Office PowerPoint</Application>
  <PresentationFormat>On-screen Show (4:3)</PresentationFormat>
  <Paragraphs>356</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Book Powerpoint FINAL</vt:lpstr>
      <vt:lpstr>Equation</vt:lpstr>
      <vt:lpstr>Chapter 27</vt:lpstr>
      <vt:lpstr>Outline</vt:lpstr>
      <vt:lpstr>27.1 THE ITÔ PROCESS AND FINANCIAL MODELING</vt:lpstr>
      <vt:lpstr>27.1 THE ITÔ PROCESS AND FINANCIAL MODELING</vt:lpstr>
      <vt:lpstr>PowerPoint Presentation</vt:lpstr>
      <vt:lpstr>27.1 THE ITÔ PROCESS AND FINANCIAL MODELING</vt:lpstr>
      <vt:lpstr>PowerPoint Presentation</vt:lpstr>
      <vt:lpstr>PowerPoint Presentation</vt:lpstr>
      <vt:lpstr>27.2 ITÔ LEMMA</vt:lpstr>
      <vt:lpstr>27.3 Stochastic Differential-equation Approach To Stock-price Behavior</vt:lpstr>
      <vt:lpstr>27.3 Stochastic Differential-equation Approach To Stock-price Behavior</vt:lpstr>
      <vt:lpstr>27.3 Stochastic Differential-equation Approach To Stock-price Behavior</vt:lpstr>
      <vt:lpstr>Sample Problem 27.4</vt:lpstr>
      <vt:lpstr>Sample Problem 27.5</vt:lpstr>
      <vt:lpstr>Sample Problem 27.5</vt:lpstr>
      <vt:lpstr>Sample Problem 27.5</vt:lpstr>
      <vt:lpstr>Sample Problem 27.5</vt:lpstr>
      <vt:lpstr>27.4 The Pricing of an Option</vt:lpstr>
      <vt:lpstr>27.4 The Pricing of an Option</vt:lpstr>
      <vt:lpstr>27.4 The Pricing of an Option</vt:lpstr>
      <vt:lpstr>27.4 The Pricing of an Option</vt:lpstr>
      <vt:lpstr>27.4 The Pricing of an Option</vt:lpstr>
      <vt:lpstr>27.4 The Pricing of an Option</vt:lpstr>
      <vt:lpstr>27.4 The Pricing of an Option</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27.5 A Reexamination of Option Pricing</vt:lpstr>
      <vt:lpstr>Sample Problem 27.6</vt:lpstr>
      <vt:lpstr>Sample Problem 27.6</vt:lpstr>
      <vt:lpstr>Sample Problem 27.7</vt:lpstr>
      <vt:lpstr>Sample Problem 27.7</vt:lpstr>
      <vt:lpstr>Sample Problem 27.8</vt:lpstr>
      <vt:lpstr>Sample Problem 27.8</vt:lpstr>
      <vt:lpstr>27.6 Remarks on Option Pricing</vt:lpstr>
      <vt:lpstr>27.6 Remarks on Option Pricing</vt:lpstr>
      <vt:lpstr>27.7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Lee, Cheng-Few</cp:lastModifiedBy>
  <cp:revision>57</cp:revision>
  <dcterms:created xsi:type="dcterms:W3CDTF">2012-10-03T18:41:24Z</dcterms:created>
  <dcterms:modified xsi:type="dcterms:W3CDTF">2013-01-30T22:42:53Z</dcterms:modified>
</cp:coreProperties>
</file>