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0" r:id="rId1"/>
  </p:sldMasterIdLst>
  <p:notesMasterIdLst>
    <p:notesMasterId r:id="rId46"/>
  </p:notesMasterIdLst>
  <p:sldIdLst>
    <p:sldId id="256" r:id="rId2"/>
    <p:sldId id="258" r:id="rId3"/>
    <p:sldId id="259" r:id="rId4"/>
    <p:sldId id="264" r:id="rId5"/>
    <p:sldId id="260" r:id="rId6"/>
    <p:sldId id="280" r:id="rId7"/>
    <p:sldId id="281" r:id="rId8"/>
    <p:sldId id="273" r:id="rId9"/>
    <p:sldId id="271" r:id="rId10"/>
    <p:sldId id="283" r:id="rId11"/>
    <p:sldId id="282" r:id="rId12"/>
    <p:sldId id="268" r:id="rId13"/>
    <p:sldId id="275" r:id="rId14"/>
    <p:sldId id="274" r:id="rId15"/>
    <p:sldId id="276" r:id="rId16"/>
    <p:sldId id="277" r:id="rId17"/>
    <p:sldId id="261" r:id="rId18"/>
    <p:sldId id="278" r:id="rId19"/>
    <p:sldId id="285" r:id="rId20"/>
    <p:sldId id="279" r:id="rId21"/>
    <p:sldId id="286" r:id="rId22"/>
    <p:sldId id="287" r:id="rId23"/>
    <p:sldId id="289" r:id="rId24"/>
    <p:sldId id="288" r:id="rId25"/>
    <p:sldId id="290" r:id="rId26"/>
    <p:sldId id="291" r:id="rId27"/>
    <p:sldId id="292" r:id="rId28"/>
    <p:sldId id="294" r:id="rId29"/>
    <p:sldId id="293" r:id="rId30"/>
    <p:sldId id="296" r:id="rId31"/>
    <p:sldId id="297" r:id="rId32"/>
    <p:sldId id="298" r:id="rId33"/>
    <p:sldId id="299" r:id="rId34"/>
    <p:sldId id="262" r:id="rId35"/>
    <p:sldId id="300" r:id="rId36"/>
    <p:sldId id="301" r:id="rId37"/>
    <p:sldId id="302" r:id="rId38"/>
    <p:sldId id="303" r:id="rId39"/>
    <p:sldId id="304" r:id="rId40"/>
    <p:sldId id="305" r:id="rId41"/>
    <p:sldId id="306" r:id="rId42"/>
    <p:sldId id="307" r:id="rId43"/>
    <p:sldId id="308" r:id="rId44"/>
    <p:sldId id="263"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83E5F39-D689-4ACF-9F2C-72746C2E4B1E}">
          <p14:sldIdLst>
            <p14:sldId id="256"/>
            <p14:sldId id="258"/>
          </p14:sldIdLst>
        </p14:section>
        <p14:section name="3.1 Holding-Period Return" id="{93213498-037E-4823-89BC-BF834F323764}">
          <p14:sldIdLst>
            <p14:sldId id="259"/>
            <p14:sldId id="264"/>
          </p14:sldIdLst>
        </p14:section>
        <p14:section name="3.2 Holding-Period Yield" id="{462D29FF-9D51-4182-BDBD-6BA830923D35}">
          <p14:sldIdLst>
            <p14:sldId id="260"/>
            <p14:sldId id="280"/>
            <p14:sldId id="281"/>
            <p14:sldId id="273"/>
            <p14:sldId id="271"/>
            <p14:sldId id="283"/>
            <p14:sldId id="282"/>
            <p14:sldId id="268"/>
            <p14:sldId id="275"/>
            <p14:sldId id="274"/>
            <p14:sldId id="276"/>
            <p14:sldId id="277"/>
          </p14:sldIdLst>
        </p14:section>
        <p14:section name="3.3 Common-Stock Valuation Approaches" id="{CC85A2AC-122A-4EB1-87A9-C32DB60645DC}">
          <p14:sldIdLst>
            <p14:sldId id="261"/>
          </p14:sldIdLst>
        </p14:section>
        <p14:section name="3.4 Growth-Rate Estimation and its Application" id="{4AF9EBB8-6E5B-4B3A-B2CE-E50F0AEFC93D}">
          <p14:sldIdLst>
            <p14:sldId id="278"/>
            <p14:sldId id="285"/>
            <p14:sldId id="279"/>
            <p14:sldId id="286"/>
            <p14:sldId id="287"/>
            <p14:sldId id="289"/>
            <p14:sldId id="288"/>
            <p14:sldId id="290"/>
            <p14:sldId id="291"/>
            <p14:sldId id="292"/>
            <p14:sldId id="294"/>
            <p14:sldId id="293"/>
            <p14:sldId id="296"/>
            <p14:sldId id="297"/>
            <p14:sldId id="298"/>
            <p14:sldId id="299"/>
          </p14:sldIdLst>
        </p14:section>
        <p14:section name="3.5 Risk" id="{3D8EDA49-D166-47C1-B226-936C83658330}">
          <p14:sldIdLst>
            <p14:sldId id="262"/>
            <p14:sldId id="300"/>
            <p14:sldId id="301"/>
            <p14:sldId id="302"/>
            <p14:sldId id="303"/>
          </p14:sldIdLst>
        </p14:section>
        <p14:section name="3.6 Covariance and Correlation" id="{9F32FA40-5F05-421B-9ABD-A67697045A79}">
          <p14:sldIdLst>
            <p14:sldId id="304"/>
            <p14:sldId id="305"/>
          </p14:sldIdLst>
        </p14:section>
        <p14:section name="3.7 Systematic Risk, Unsystematic Risk, and the Market Model" id="{FA20AC35-1546-4DE0-B9AF-CB72375F459E}">
          <p14:sldIdLst>
            <p14:sldId id="306"/>
            <p14:sldId id="307"/>
            <p14:sldId id="308"/>
          </p14:sldIdLst>
        </p14:section>
        <p14:section name="3.8 Summary" id="{EDF7CB85-59EB-487E-A856-007977BEF714}">
          <p14:sldIdLst>
            <p14:sldId id="26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947" autoAdjust="0"/>
  </p:normalViewPr>
  <p:slideViewPr>
    <p:cSldViewPr>
      <p:cViewPr varScale="1">
        <p:scale>
          <a:sx n="100" d="100"/>
          <a:sy n="100" d="100"/>
        </p:scale>
        <p:origin x="-294" y="-96"/>
      </p:cViewPr>
      <p:guideLst>
        <p:guide orient="horz" pos="2160"/>
        <p:guide pos="2880"/>
      </p:guideLst>
    </p:cSldViewPr>
  </p:slideViewPr>
  <p:notesTextViewPr>
    <p:cViewPr>
      <p:scale>
        <a:sx n="1" d="1"/>
        <a:sy n="1" d="1"/>
      </p:scale>
      <p:origin x="0" y="0"/>
    </p:cViewPr>
  </p:notesTextViewPr>
  <p:sorterViewPr>
    <p:cViewPr>
      <p:scale>
        <a:sx n="100" d="100"/>
        <a:sy n="100" d="100"/>
      </p:scale>
      <p:origin x="0" y="50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A1BD6D-E51D-4C0A-A084-27941227CF34}" type="datetimeFigureOut">
              <a:rPr lang="en-US" smtClean="0"/>
              <a:t>1/22/2013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C7AF7B-0B3D-47EA-BDEA-9DC22E3BD92E}" type="slidenum">
              <a:rPr lang="en-US" smtClean="0"/>
              <a:t>‹#›</a:t>
            </a:fld>
            <a:endParaRPr lang="en-US"/>
          </a:p>
        </p:txBody>
      </p:sp>
    </p:spTree>
    <p:extLst>
      <p:ext uri="{BB962C8B-B14F-4D97-AF65-F5344CB8AC3E}">
        <p14:creationId xmlns:p14="http://schemas.microsoft.com/office/powerpoint/2010/main" val="1029884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286601"/>
            <a:ext cx="9144000" cy="860425"/>
          </a:xfrm>
        </p:spPr>
        <p:txBody>
          <a:bodyPr anchor="b" anchorCtr="0"/>
          <a:lstStyle>
            <a:lvl1pPr algn="ctr">
              <a:defRPr>
                <a:solidFill>
                  <a:schemeClr val="tx2">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5981700"/>
            <a:ext cx="9144000" cy="800100"/>
          </a:xfrm>
        </p:spPr>
        <p:txBody>
          <a:bodyPr>
            <a:normAutofit/>
          </a:bodyPr>
          <a:lstStyle>
            <a:lvl1pPr marL="0" indent="0" algn="ctr">
              <a:buNone/>
              <a:defRPr sz="20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63E98819-4578-415F-810A-1B13636BD7A2}" type="slidenum">
              <a:rPr lang="en-US" smtClean="0"/>
              <a:t>‹#›</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7526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63E98819-4578-415F-810A-1B13636BD7A2}" type="slidenum">
              <a:rPr lang="en-US" smtClean="0"/>
              <a:t>‹#›</a:t>
            </a:fld>
            <a:endParaRPr lang="en-US"/>
          </a:p>
        </p:txBody>
      </p:sp>
      <p:sp>
        <p:nvSpPr>
          <p:cNvPr id="13" name="Footer Placeholder 12"/>
          <p:cNvSpPr>
            <a:spLocks noGrp="1"/>
          </p:cNvSpPr>
          <p:nvPr>
            <p:ph type="ftr" sz="quarter" idx="15"/>
          </p:nvPr>
        </p:nvSpPr>
        <p:spPr/>
        <p:txBody>
          <a:bodyPr/>
          <a:lstStyle/>
          <a:p>
            <a:endParaRPr lang="en-US"/>
          </a:p>
        </p:txBody>
      </p:sp>
      <p:sp>
        <p:nvSpPr>
          <p:cNvPr id="14" name="Title 13"/>
          <p:cNvSpPr>
            <a:spLocks noGrp="1"/>
          </p:cNvSpPr>
          <p:nvPr>
            <p:ph type="title"/>
          </p:nvPr>
        </p:nvSpPr>
        <p:spPr/>
        <p:txBody>
          <a:bodyPr/>
          <a:lstStyle/>
          <a:p>
            <a:r>
              <a:rPr lang="en-US" smtClean="0"/>
              <a:t>Click to edit Master title style</a:t>
            </a:r>
            <a:endParaRPr lang="en-US"/>
          </a:p>
        </p:txBody>
      </p:sp>
      <p:sp>
        <p:nvSpPr>
          <p:cNvPr id="15"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3962400" cy="338139"/>
          </a:xfrm>
        </p:spPr>
        <p:txBody>
          <a:bodyPr anchor="b"/>
          <a:lstStyle>
            <a:lvl1pPr algn="l">
              <a:defRPr sz="1800" b="1"/>
            </a:lvl1pPr>
          </a:lstStyle>
          <a:p>
            <a:r>
              <a:rPr lang="en-US" smtClean="0"/>
              <a:t>Click to edit Master title style</a:t>
            </a:r>
            <a:endParaRPr lang="en-US" dirty="0"/>
          </a:p>
        </p:txBody>
      </p:sp>
      <p:sp>
        <p:nvSpPr>
          <p:cNvPr id="3" name="Picture Placeholder 2"/>
          <p:cNvSpPr>
            <a:spLocks noGrp="1"/>
          </p:cNvSpPr>
          <p:nvPr>
            <p:ph type="pic" idx="1"/>
          </p:nvPr>
        </p:nvSpPr>
        <p:spPr>
          <a:xfrm>
            <a:off x="0" y="381000"/>
            <a:ext cx="9144000" cy="472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4864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63E98819-4578-415F-810A-1B13636BD7A2}" type="slidenum">
              <a:rPr lang="en-US" smtClean="0"/>
              <a:t>‹#›</a:t>
            </a:fld>
            <a:endParaRPr lang="en-US"/>
          </a:p>
        </p:txBody>
      </p:sp>
      <p:sp>
        <p:nvSpPr>
          <p:cNvPr id="9" name="Footer Placeholder 8"/>
          <p:cNvSpPr>
            <a:spLocks noGrp="1"/>
          </p:cNvSpPr>
          <p:nvPr>
            <p:ph type="ftr" sz="quarter" idx="11"/>
          </p:nvPr>
        </p:nvSpPr>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52DD783-E4A8-43E7-9B12-E5BEA7D32D86}" type="datetime1">
              <a:rPr lang="en-US" smtClean="0"/>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1D884-7B35-49FB-9233-7A8213574B9D}" type="slidenum">
              <a:rPr lang="en-US" smtClean="0"/>
              <a:t>‹#›</a:t>
            </a:fld>
            <a:endParaRPr lang="en-US"/>
          </a:p>
        </p:txBody>
      </p:sp>
    </p:spTree>
    <p:extLst>
      <p:ext uri="{BB962C8B-B14F-4D97-AF65-F5344CB8AC3E}">
        <p14:creationId xmlns:p14="http://schemas.microsoft.com/office/powerpoint/2010/main" val="3266480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199"/>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63E98819-4578-415F-810A-1B13636BD7A2}" type="slidenum">
              <a:rPr lang="en-US" smtClean="0"/>
              <a:t>‹#›</a:t>
            </a:fld>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63E98819-4578-415F-810A-1B13636BD7A2}" type="slidenum">
              <a:rPr lang="en-US" smtClean="0"/>
              <a:t>‹#›</a:t>
            </a:fld>
            <a:endParaRPr lang="en-US"/>
          </a:p>
        </p:txBody>
      </p:sp>
      <p:sp>
        <p:nvSpPr>
          <p:cNvPr id="9" name="Text Placeholder 8"/>
          <p:cNvSpPr>
            <a:spLocks noGrp="1"/>
          </p:cNvSpPr>
          <p:nvPr>
            <p:ph type="body" sz="quarter" idx="15"/>
          </p:nvPr>
        </p:nvSpPr>
        <p:spPr>
          <a:xfrm>
            <a:off x="1905000" y="30540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2" name="Text Placeholder 8"/>
          <p:cNvSpPr>
            <a:spLocks noGrp="1"/>
          </p:cNvSpPr>
          <p:nvPr>
            <p:ph type="body" sz="quarter" idx="16"/>
          </p:nvPr>
        </p:nvSpPr>
        <p:spPr>
          <a:xfrm>
            <a:off x="1905000" y="16356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4" name="Text Placeholder 8"/>
          <p:cNvSpPr>
            <a:spLocks noGrp="1"/>
          </p:cNvSpPr>
          <p:nvPr>
            <p:ph type="body" sz="quarter" idx="17"/>
          </p:nvPr>
        </p:nvSpPr>
        <p:spPr>
          <a:xfrm>
            <a:off x="1905000" y="23448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5" name="Text Placeholder 8"/>
          <p:cNvSpPr>
            <a:spLocks noGrp="1"/>
          </p:cNvSpPr>
          <p:nvPr>
            <p:ph type="body" sz="quarter" idx="18"/>
          </p:nvPr>
        </p:nvSpPr>
        <p:spPr>
          <a:xfrm>
            <a:off x="1905000" y="3763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6" name="Text Placeholder 8"/>
          <p:cNvSpPr>
            <a:spLocks noGrp="1"/>
          </p:cNvSpPr>
          <p:nvPr>
            <p:ph type="body" sz="quarter" idx="19"/>
          </p:nvPr>
        </p:nvSpPr>
        <p:spPr>
          <a:xfrm>
            <a:off x="1905000" y="44724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7" name="Text Placeholder 8"/>
          <p:cNvSpPr>
            <a:spLocks noGrp="1"/>
          </p:cNvSpPr>
          <p:nvPr>
            <p:ph type="body" sz="quarter" idx="20"/>
          </p:nvPr>
        </p:nvSpPr>
        <p:spPr>
          <a:xfrm>
            <a:off x="1905000" y="5181600"/>
            <a:ext cx="6629400" cy="838200"/>
          </a:xfrm>
        </p:spPr>
        <p:txBody>
          <a:bodyPr>
            <a:normAutofit/>
          </a:bodyPr>
          <a:lstStyle>
            <a:lvl1pPr marL="57150" indent="0">
              <a:buFontTx/>
              <a:buNone/>
              <a:defRPr sz="1800" baseline="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9"/>
          <p:cNvSpPr>
            <a:spLocks noGrp="1"/>
          </p:cNvSpPr>
          <p:nvPr>
            <p:ph type="sldNum" sz="quarter" idx="10"/>
          </p:nvPr>
        </p:nvSpPr>
        <p:spPr/>
        <p:txBody>
          <a:bodyPr/>
          <a:lstStyle/>
          <a:p>
            <a:fld id="{63E98819-4578-415F-810A-1B13636BD7A2}" type="slidenum">
              <a:rPr lang="en-US" smtClean="0"/>
              <a:t>‹#›</a:t>
            </a:fld>
            <a:endParaRPr lang="en-US"/>
          </a:p>
        </p:txBody>
      </p:sp>
      <p:sp>
        <p:nvSpPr>
          <p:cNvPr id="11" name="Footer Placeholder 10"/>
          <p:cNvSpPr>
            <a:spLocks noGrp="1"/>
          </p:cNvSpPr>
          <p:nvPr>
            <p:ph type="ftr" sz="quarter" idx="11"/>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p:txBody>
          <a:bodyPr/>
          <a:lstStyle/>
          <a:p>
            <a:fld id="{63E98819-4578-415F-810A-1B13636BD7A2}" type="slidenum">
              <a:rPr lang="en-US" smtClean="0"/>
              <a:t>‹#›</a:t>
            </a:fld>
            <a:endParaRPr lang="en-US"/>
          </a:p>
        </p:txBody>
      </p:sp>
      <p:sp>
        <p:nvSpPr>
          <p:cNvPr id="10" name="Footer Placeholder 9"/>
          <p:cNvSpPr>
            <a:spLocks noGrp="1"/>
          </p:cNvSpPr>
          <p:nvPr>
            <p:ph type="ftr" sz="quarter" idx="15"/>
          </p:nvPr>
        </p:nvSpPr>
        <p:spPr/>
        <p:txBody>
          <a:bodyPr/>
          <a:lstStyle/>
          <a:p>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63E98819-4578-415F-810A-1B13636BD7A2}" type="slidenum">
              <a:rPr lang="en-US" smtClean="0"/>
              <a:t>‹#›</a:t>
            </a:fld>
            <a:endParaRPr lang="en-US"/>
          </a:p>
        </p:txBody>
      </p:sp>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2971800" y="1752601"/>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2"/>
          <p:cNvSpPr>
            <a:spLocks noGrp="1"/>
          </p:cNvSpPr>
          <p:nvPr>
            <p:ph sz="half" idx="14"/>
          </p:nvPr>
        </p:nvSpPr>
        <p:spPr>
          <a:xfrm>
            <a:off x="457200" y="3612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2971800" y="3612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2"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63E98819-4578-415F-810A-1B13636BD7A2}" type="slidenum">
              <a:rPr lang="en-US" smtClean="0"/>
              <a:t>‹#›</a:t>
            </a:fld>
            <a:endParaRPr lang="en-US"/>
          </a:p>
        </p:txBody>
      </p:sp>
      <p:sp>
        <p:nvSpPr>
          <p:cNvPr id="9" name="Content Placeholder 2"/>
          <p:cNvSpPr>
            <a:spLocks noGrp="1"/>
          </p:cNvSpPr>
          <p:nvPr>
            <p:ph sz="half" idx="1"/>
          </p:nvPr>
        </p:nvSpPr>
        <p:spPr>
          <a:xfrm>
            <a:off x="4572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32385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60198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4572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32385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60198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9" name="Title 18"/>
          <p:cNvSpPr>
            <a:spLocks noGrp="1"/>
          </p:cNvSpPr>
          <p:nvPr>
            <p:ph type="title"/>
          </p:nvPr>
        </p:nvSpPr>
        <p:spPr/>
        <p:txBody>
          <a:bodyPr/>
          <a:lstStyle/>
          <a:p>
            <a:r>
              <a:rPr lang="en-US" smtClean="0"/>
              <a:t>Click to edit Master title style</a:t>
            </a:r>
            <a:endParaRPr lang="en-US"/>
          </a:p>
        </p:txBody>
      </p:sp>
      <p:sp>
        <p:nvSpPr>
          <p:cNvPr id="20"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7401"/>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7" y="2057401"/>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648200" y="17526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Slide Number Placeholder 9"/>
          <p:cNvSpPr>
            <a:spLocks noGrp="1"/>
          </p:cNvSpPr>
          <p:nvPr>
            <p:ph type="sldNum" sz="quarter" idx="14"/>
          </p:nvPr>
        </p:nvSpPr>
        <p:spPr/>
        <p:txBody>
          <a:bodyPr/>
          <a:lstStyle/>
          <a:p>
            <a:fld id="{63E98819-4578-415F-810A-1B13636BD7A2}" type="slidenum">
              <a:rPr lang="en-US" smtClean="0"/>
              <a:t>‹#›</a:t>
            </a:fld>
            <a:endParaRPr lang="en-US"/>
          </a:p>
        </p:txBody>
      </p:sp>
      <p:sp>
        <p:nvSpPr>
          <p:cNvPr id="11" name="Footer Placeholder 10"/>
          <p:cNvSpPr>
            <a:spLocks noGrp="1"/>
          </p:cNvSpPr>
          <p:nvPr>
            <p:ph type="ftr" sz="quarter" idx="15"/>
          </p:nvPr>
        </p:nvSpPr>
        <p:spPr/>
        <p:txBody>
          <a:bodyPr/>
          <a:lstStyle/>
          <a:p>
            <a:endParaRPr lang="en-US"/>
          </a:p>
        </p:txBody>
      </p:sp>
      <p:sp>
        <p:nvSpPr>
          <p:cNvPr id="17" name="Title 16"/>
          <p:cNvSpPr>
            <a:spLocks noGrp="1"/>
          </p:cNvSpPr>
          <p:nvPr>
            <p:ph type="title"/>
          </p:nvPr>
        </p:nvSpPr>
        <p:spPr/>
        <p:txBody>
          <a:bodyPr/>
          <a:lstStyle/>
          <a:p>
            <a:r>
              <a:rPr lang="en-US" smtClean="0"/>
              <a:t>Click to edit Master title style</a:t>
            </a:r>
            <a:endParaRPr lang="en-US"/>
          </a:p>
        </p:txBody>
      </p:sp>
      <p:sp>
        <p:nvSpPr>
          <p:cNvPr id="1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63E98819-4578-415F-810A-1B13636BD7A2}" type="slidenum">
              <a:rPr lang="en-US" smtClean="0"/>
              <a:t>‹#›</a:t>
            </a:fld>
            <a:endParaRPr lang="en-US"/>
          </a:p>
        </p:txBody>
      </p:sp>
      <p:sp>
        <p:nvSpPr>
          <p:cNvPr id="10" name="Footer Placeholder 9"/>
          <p:cNvSpPr>
            <a:spLocks noGrp="1"/>
          </p:cNvSpPr>
          <p:nvPr>
            <p:ph type="ftr" sz="quarter" idx="15"/>
          </p:nvPr>
        </p:nvSpPr>
        <p:spPr/>
        <p:txBody>
          <a:bodyPr/>
          <a:lstStyle/>
          <a:p>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400" y="410837"/>
            <a:ext cx="8229600" cy="6397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66801"/>
            <a:ext cx="8229600" cy="50593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p>
        </p:txBody>
      </p:sp>
      <p:sp>
        <p:nvSpPr>
          <p:cNvPr id="11"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63E98819-4578-415F-810A-1B13636BD7A2}" type="slidenum">
              <a:rPr lang="en-US" smtClean="0"/>
              <a:t>‹#›</a:t>
            </a:fld>
            <a:endParaRPr lang="en-US"/>
          </a:p>
        </p:txBody>
      </p:sp>
      <p:sp>
        <p:nvSpPr>
          <p:cNvPr id="7" name="TextBox 6"/>
          <p:cNvSpPr txBox="1"/>
          <p:nvPr/>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 id="2147484092" r:id="rId12"/>
    <p:sldLayoutId id="2147484093" r:id="rId13"/>
  </p:sldLayoutIdLst>
  <p:txStyles>
    <p:titleStyle>
      <a:lvl1pPr algn="l" defTabSz="914400" rtl="0" eaLnBrk="1" latinLnBrk="0" hangingPunct="1">
        <a:spcBef>
          <a:spcPct val="0"/>
        </a:spcBef>
        <a:buNone/>
        <a:defRPr sz="3600" b="1" kern="1200" baseline="0">
          <a:solidFill>
            <a:schemeClr val="tx2">
              <a:lumMod val="75000"/>
            </a:schemeClr>
          </a:solidFill>
          <a:latin typeface="+mj-lt"/>
          <a:ea typeface="+mj-ea"/>
          <a:cs typeface="Segoe UI" pitchFamily="34" charset="0"/>
        </a:defRPr>
      </a:lvl1pPr>
    </p:titleStyle>
    <p:bodyStyle>
      <a:lvl1pPr marL="173038" indent="-17303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32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4.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30" y="609600"/>
            <a:ext cx="4698934" cy="974737"/>
          </a:xfrm>
        </p:spPr>
        <p:txBody>
          <a:bodyPr>
            <a:normAutofit/>
          </a:bodyPr>
          <a:lstStyle/>
          <a:p>
            <a:r>
              <a:rPr lang="en-US" dirty="0" smtClean="0">
                <a:solidFill>
                  <a:srgbClr val="FFFFFF"/>
                </a:solidFill>
                <a:latin typeface="Times New Roman" pitchFamily="18" charset="0"/>
                <a:cs typeface="Times New Roman" pitchFamily="18" charset="0"/>
              </a:rPr>
              <a:t>Chapter</a:t>
            </a:r>
            <a:r>
              <a:rPr lang="en-US" dirty="0" smtClean="0">
                <a:solidFill>
                  <a:srgbClr val="FFFFFF"/>
                </a:solidFill>
              </a:rPr>
              <a:t> 3</a:t>
            </a:r>
            <a:endParaRPr lang="en-US" dirty="0">
              <a:solidFill>
                <a:srgbClr val="FFFFFF"/>
              </a:solidFill>
            </a:endParaRPr>
          </a:p>
        </p:txBody>
      </p:sp>
      <p:sp>
        <p:nvSpPr>
          <p:cNvPr id="3" name="Subtitle 2"/>
          <p:cNvSpPr>
            <a:spLocks noGrp="1"/>
          </p:cNvSpPr>
          <p:nvPr>
            <p:ph type="subTitle" idx="1"/>
          </p:nvPr>
        </p:nvSpPr>
        <p:spPr>
          <a:xfrm>
            <a:off x="76200" y="2667000"/>
            <a:ext cx="4648200" cy="2438400"/>
          </a:xfrm>
        </p:spPr>
        <p:txBody>
          <a:bodyPr>
            <a:normAutofit/>
          </a:bodyPr>
          <a:lstStyle/>
          <a:p>
            <a:r>
              <a:rPr lang="en-US" sz="2400" dirty="0" smtClean="0">
                <a:solidFill>
                  <a:srgbClr val="FFFFFF"/>
                </a:solidFill>
                <a:latin typeface="Times New Roman" pitchFamily="18" charset="0"/>
                <a:cs typeface="Times New Roman" pitchFamily="18" charset="0"/>
              </a:rPr>
              <a:t>Common Stock:  Return, Growth, and Risk</a:t>
            </a:r>
            <a:endParaRPr lang="en-US" sz="2400" dirty="0">
              <a:solidFill>
                <a:srgbClr val="FFFFFF"/>
              </a:solidFill>
              <a:latin typeface="Times New Roman" pitchFamily="18" charset="0"/>
              <a:cs typeface="Times New Roman" pitchFamily="18" charset="0"/>
            </a:endParaRPr>
          </a:p>
        </p:txBody>
      </p:sp>
      <p:sp>
        <p:nvSpPr>
          <p:cNvPr id="4" name="Rectangle 3"/>
          <p:cNvSpPr txBox="1">
            <a:spLocks noRot="1" noChangeArrowheads="1"/>
          </p:cNvSpPr>
          <p:nvPr/>
        </p:nvSpPr>
        <p:spPr>
          <a:xfrm>
            <a:off x="-76200" y="3789362"/>
            <a:ext cx="4648200" cy="280828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2">
                    <a:lumMod val="75000"/>
                  </a:schemeClr>
                </a:solidFill>
                <a:latin typeface="+mn-lt"/>
                <a:ea typeface="+mn-ea"/>
                <a:cs typeface="Segoe UI" pitchFamily="34" charset="0"/>
              </a:defRPr>
            </a:lvl1pPr>
            <a:lvl2pPr marL="4572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800" kern="1200">
                <a:solidFill>
                  <a:schemeClr val="tx1">
                    <a:tint val="75000"/>
                  </a:schemeClr>
                </a:solidFill>
                <a:latin typeface="+mn-lt"/>
                <a:ea typeface="+mn-ea"/>
                <a:cs typeface="Segoe UI" pitchFamily="34" charset="0"/>
              </a:defRPr>
            </a:lvl2pPr>
            <a:lvl3pPr marL="9144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400" kern="1200">
                <a:solidFill>
                  <a:schemeClr val="tx1">
                    <a:tint val="75000"/>
                  </a:schemeClr>
                </a:solidFill>
                <a:latin typeface="+mn-lt"/>
                <a:ea typeface="+mn-ea"/>
                <a:cs typeface="Segoe UI" pitchFamily="34" charset="0"/>
              </a:defRPr>
            </a:lvl3pPr>
            <a:lvl4pPr marL="13716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4pPr>
            <a:lvl5pPr marL="18288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By</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Cheng Few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Joseph </a:t>
            </a:r>
            <a:r>
              <a:rPr lang="en-US" altLang="zh-TW" sz="2400" b="1" dirty="0" err="1" smtClean="0">
                <a:solidFill>
                  <a:schemeClr val="accent6">
                    <a:lumMod val="20000"/>
                    <a:lumOff val="80000"/>
                  </a:schemeClr>
                </a:solidFill>
                <a:latin typeface="Times New Roman" pitchFamily="18" charset="0"/>
                <a:cs typeface="Times New Roman" pitchFamily="18" charset="0"/>
              </a:rPr>
              <a:t>Finnerty</a:t>
            </a:r>
            <a:endParaRPr lang="en-US" altLang="zh-TW" sz="2400" b="1" dirty="0" smtClean="0">
              <a:solidFill>
                <a:schemeClr val="accent6">
                  <a:lumMod val="20000"/>
                  <a:lumOff val="80000"/>
                </a:schemeClr>
              </a:solidFill>
              <a:latin typeface="Times New Roman" pitchFamily="18" charset="0"/>
              <a:cs typeface="Times New Roman" pitchFamily="18" charset="0"/>
            </a:endParaRP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John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Alice C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Donald </a:t>
            </a:r>
            <a:r>
              <a:rPr lang="en-US" altLang="zh-TW" sz="2400" b="1" dirty="0" err="1" smtClean="0">
                <a:solidFill>
                  <a:schemeClr val="accent6">
                    <a:lumMod val="20000"/>
                    <a:lumOff val="80000"/>
                  </a:schemeClr>
                </a:solidFill>
                <a:latin typeface="Times New Roman" pitchFamily="18" charset="0"/>
                <a:cs typeface="Times New Roman" pitchFamily="18" charset="0"/>
              </a:rPr>
              <a:t>Wort</a:t>
            </a:r>
            <a:endParaRPr lang="en-US" altLang="zh-TW" sz="2400" b="1" dirty="0" smtClean="0">
              <a:solidFill>
                <a:schemeClr val="accent6">
                  <a:lumMod val="20000"/>
                  <a:lumOff val="8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078872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sz="2000" dirty="0" smtClean="0">
                    <a:latin typeface="Times New Roman" pitchFamily="18" charset="0"/>
                    <a:cs typeface="Times New Roman" pitchFamily="18" charset="0"/>
                  </a:rPr>
                  <a:t>When we want to calculate the average yield of multiple periods, we can use the equation for </a:t>
                </a:r>
                <a:r>
                  <a:rPr lang="en-US" sz="2000" b="1" dirty="0" smtClean="0">
                    <a:latin typeface="Times New Roman" pitchFamily="18" charset="0"/>
                    <a:cs typeface="Times New Roman" pitchFamily="18" charset="0"/>
                  </a:rPr>
                  <a:t>arithmetic mean</a:t>
                </a:r>
                <a:r>
                  <a:rPr lang="en-US" sz="2000" dirty="0">
                    <a:latin typeface="Times New Roman" pitchFamily="18" charset="0"/>
                    <a:cs typeface="Times New Roman" pitchFamily="18" charset="0"/>
                  </a:rPr>
                  <a:t>. The arithmetic mean is the sum of the values of the data points divided by the number of such data points. In computational form, this can be expressed </a:t>
                </a:r>
                <a:r>
                  <a:rPr lang="en-US" sz="2000" dirty="0" smtClean="0">
                    <a:latin typeface="Times New Roman" pitchFamily="18" charset="0"/>
                    <a:cs typeface="Times New Roman" pitchFamily="18" charset="0"/>
                  </a:rPr>
                  <a:t>as:</a:t>
                </a:r>
              </a:p>
              <a:p>
                <a:pPr marL="0" indent="0">
                  <a:buNone/>
                  <a:tabLst>
                    <a:tab pos="4060825" algn="ctr"/>
                    <a:tab pos="8110538" algn="r"/>
                  </a:tabLst>
                </a:pPr>
                <a:r>
                  <a:rPr lang="en-US" sz="2000" dirty="0">
                    <a:latin typeface="Times New Roman" pitchFamily="18" charset="0"/>
                    <a:cs typeface="Times New Roman" pitchFamily="18" charset="0"/>
                  </a:rPr>
                  <a:t>	</a:t>
                </a:r>
                <a14:m>
                  <m:oMath xmlns:m="http://schemas.openxmlformats.org/officeDocument/2006/math">
                    <m:acc>
                      <m:accPr>
                        <m:chr m:val="̅"/>
                        <m:ctrlPr>
                          <a:rPr lang="en-US" sz="2000" i="1">
                            <a:latin typeface="Cambria Math"/>
                          </a:rPr>
                        </m:ctrlPr>
                      </m:accPr>
                      <m:e>
                        <m:r>
                          <a:rPr lang="en-US" sz="2000" i="1">
                            <a:latin typeface="Cambria Math"/>
                          </a:rPr>
                          <m:t>𝑋</m:t>
                        </m:r>
                      </m:e>
                    </m:acc>
                    <m:r>
                      <a:rPr lang="en-US" sz="2000">
                        <a:latin typeface="Cambria Math"/>
                      </a:rPr>
                      <m:t>=</m:t>
                    </m:r>
                    <m:f>
                      <m:fPr>
                        <m:ctrlPr>
                          <a:rPr lang="en-US" sz="2000" i="1">
                            <a:latin typeface="Cambria Math"/>
                          </a:rPr>
                        </m:ctrlPr>
                      </m:fPr>
                      <m:num>
                        <m:nary>
                          <m:naryPr>
                            <m:chr m:val="∑"/>
                            <m:limLoc m:val="undOvr"/>
                            <m:grow m:val="on"/>
                            <m:ctrlPr>
                              <a:rPr lang="en-US" sz="2000" i="1">
                                <a:latin typeface="Cambria Math"/>
                              </a:rPr>
                            </m:ctrlPr>
                          </m:naryPr>
                          <m:sub>
                            <m:r>
                              <a:rPr lang="en-US" sz="2000" i="1">
                                <a:latin typeface="Cambria Math"/>
                              </a:rPr>
                              <m:t>𝑡</m:t>
                            </m:r>
                            <m:r>
                              <a:rPr lang="en-US" sz="2000">
                                <a:latin typeface="Cambria Math"/>
                              </a:rPr>
                              <m:t>=1</m:t>
                            </m:r>
                          </m:sub>
                          <m:sup>
                            <m:r>
                              <a:rPr lang="en-US" sz="2000" i="1">
                                <a:latin typeface="Cambria Math"/>
                              </a:rPr>
                              <m:t>𝑛</m:t>
                            </m:r>
                          </m:sup>
                          <m:e>
                            <m:sSub>
                              <m:sSubPr>
                                <m:ctrlPr>
                                  <a:rPr lang="en-US" sz="2000" i="1">
                                    <a:latin typeface="Cambria Math"/>
                                  </a:rPr>
                                </m:ctrlPr>
                              </m:sSubPr>
                              <m:e>
                                <m:r>
                                  <a:rPr lang="en-US" sz="2000" i="1">
                                    <a:latin typeface="Cambria Math"/>
                                  </a:rPr>
                                  <m:t>𝑋</m:t>
                                </m:r>
                              </m:e>
                              <m:sub>
                                <m:r>
                                  <a:rPr lang="en-US" sz="2000" i="1">
                                    <a:latin typeface="Cambria Math"/>
                                  </a:rPr>
                                  <m:t>𝑡</m:t>
                                </m:r>
                              </m:sub>
                            </m:sSub>
                          </m:e>
                        </m:nary>
                      </m:num>
                      <m:den>
                        <m:r>
                          <a:rPr lang="en-US" sz="2000" i="1">
                            <a:latin typeface="Cambria Math"/>
                          </a:rPr>
                          <m:t>𝑛</m:t>
                        </m:r>
                      </m:den>
                    </m:f>
                  </m:oMath>
                </a14:m>
                <a:r>
                  <a:rPr lang="en-US" sz="2000" dirty="0" smtClean="0">
                    <a:latin typeface="Times New Roman" pitchFamily="18" charset="0"/>
                    <a:cs typeface="Times New Roman" pitchFamily="18" charset="0"/>
                  </a:rPr>
                  <a:t>	(3.7)</a:t>
                </a:r>
              </a:p>
              <a:p>
                <a:pPr marL="0" indent="0">
                  <a:buNone/>
                </a:pPr>
                <a:r>
                  <a:rPr lang="en-US" sz="2000" dirty="0">
                    <a:latin typeface="Times New Roman" pitchFamily="18" charset="0"/>
                    <a:cs typeface="Times New Roman" pitchFamily="18" charset="0"/>
                  </a:rPr>
                  <a:t>where</a:t>
                </a:r>
              </a:p>
              <a:p>
                <a:pPr marL="457200" lvl="1" indent="0">
                  <a:buNone/>
                </a:pPr>
                <a14:m>
                  <m:oMath xmlns:m="http://schemas.openxmlformats.org/officeDocument/2006/math">
                    <m:acc>
                      <m:accPr>
                        <m:chr m:val="̅"/>
                        <m:ctrlPr>
                          <a:rPr lang="en-US" i="1">
                            <a:latin typeface="Cambria Math"/>
                          </a:rPr>
                        </m:ctrlPr>
                      </m:accPr>
                      <m:e>
                        <m:r>
                          <a:rPr lang="en-US" i="1">
                            <a:latin typeface="Cambria Math"/>
                          </a:rPr>
                          <m:t>𝑋</m:t>
                        </m:r>
                      </m:e>
                    </m:acc>
                  </m:oMath>
                </a14:m>
                <a:r>
                  <a:rPr lang="en-US" dirty="0" smtClean="0">
                    <a:latin typeface="Times New Roman" pitchFamily="18" charset="0"/>
                    <a:cs typeface="Times New Roman" pitchFamily="18" charset="0"/>
                  </a:rPr>
                  <a:t> = the </a:t>
                </a:r>
                <a:r>
                  <a:rPr lang="en-US" dirty="0">
                    <a:latin typeface="Times New Roman" pitchFamily="18" charset="0"/>
                    <a:cs typeface="Times New Roman" pitchFamily="18" charset="0"/>
                  </a:rPr>
                  <a:t>arithmetic mean of HPY; and</a:t>
                </a:r>
              </a:p>
              <a:p>
                <a:pPr marL="457200" lvl="1" indent="0">
                  <a:buNone/>
                </a:pPr>
                <a14:m>
                  <m:oMath xmlns:m="http://schemas.openxmlformats.org/officeDocument/2006/math">
                    <m:sSub>
                      <m:sSubPr>
                        <m:ctrlPr>
                          <a:rPr lang="en-US" i="1">
                            <a:latin typeface="Cambria Math"/>
                            <a:cs typeface="Times New Roman" pitchFamily="18" charset="0"/>
                          </a:rPr>
                        </m:ctrlPr>
                      </m:sSubPr>
                      <m:e>
                        <m:r>
                          <a:rPr lang="en-US">
                            <a:latin typeface="Cambria Math"/>
                            <a:cs typeface="Times New Roman" pitchFamily="18" charset="0"/>
                          </a:rPr>
                          <m:t>𝑋</m:t>
                        </m:r>
                      </m:e>
                      <m:sub>
                        <m:r>
                          <a:rPr lang="en-US">
                            <a:latin typeface="Cambria Math"/>
                            <a:cs typeface="Times New Roman" pitchFamily="18" charset="0"/>
                          </a:rPr>
                          <m:t>𝑡</m:t>
                        </m:r>
                      </m:sub>
                    </m:sSub>
                  </m:oMath>
                </a14:m>
                <a:r>
                  <a:rPr lang="en-US" dirty="0">
                    <a:latin typeface="Times New Roman" pitchFamily="18" charset="0"/>
                    <a:cs typeface="Times New Roman" pitchFamily="18" charset="0"/>
                  </a:rPr>
                  <a:t> = the HPY in </a:t>
                </a:r>
                <a:r>
                  <a:rPr lang="en-US" dirty="0" err="1">
                    <a:latin typeface="Times New Roman" pitchFamily="18" charset="0"/>
                    <a:cs typeface="Times New Roman" pitchFamily="18" charset="0"/>
                  </a:rPr>
                  <a:t>t</a:t>
                </a:r>
                <a:r>
                  <a:rPr lang="en-US" baseline="30000" dirty="0" err="1">
                    <a:latin typeface="Times New Roman" pitchFamily="18" charset="0"/>
                    <a:cs typeface="Times New Roman" pitchFamily="18" charset="0"/>
                  </a:rPr>
                  <a:t>th</a:t>
                </a:r>
                <a:r>
                  <a:rPr lang="en-US" dirty="0">
                    <a:latin typeface="Times New Roman" pitchFamily="18" charset="0"/>
                    <a:cs typeface="Times New Roman" pitchFamily="18" charset="0"/>
                  </a:rPr>
                  <a:t> year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08" t="-404" r="-1468"/>
                </a:stretch>
              </a:blipFill>
            </p:spPr>
            <p:txBody>
              <a:bodyPr/>
              <a:lstStyle/>
              <a:p>
                <a:r>
                  <a:rPr lang="en-US">
                    <a:noFill/>
                  </a:rPr>
                  <a:t> </a:t>
                </a:r>
              </a:p>
            </p:txBody>
          </p:sp>
        </mc:Fallback>
      </mc:AlternateContent>
      <p:sp>
        <p:nvSpPr>
          <p:cNvPr id="5" name="Text Placeholder 4"/>
          <p:cNvSpPr>
            <a:spLocks noGrp="1"/>
          </p:cNvSpPr>
          <p:nvPr>
            <p:ph type="body" sz="quarter" idx="13"/>
          </p:nvPr>
        </p:nvSpPr>
        <p:spPr/>
        <p:txBody>
          <a:bodyPr/>
          <a:lstStyle/>
          <a:p>
            <a:r>
              <a:rPr lang="en-US" dirty="0" smtClean="0">
                <a:latin typeface="Times New Roman" pitchFamily="18" charset="0"/>
                <a:cs typeface="Times New Roman" pitchFamily="18" charset="0"/>
              </a:rPr>
              <a:t>3.2.1 Arithmetic Mean</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10</a:t>
            </a:fld>
            <a:endParaRPr lang="en-US">
              <a:solidFill>
                <a:schemeClr val="accent6">
                  <a:lumMod val="20000"/>
                  <a:lumOff val="80000"/>
                </a:schemeClr>
              </a:solidFill>
            </a:endParaRPr>
          </a:p>
        </p:txBody>
      </p:sp>
      <p:sp>
        <p:nvSpPr>
          <p:cNvPr id="2" name="Title 1"/>
          <p:cNvSpPr>
            <a:spLocks noGrp="1"/>
          </p:cNvSpPr>
          <p:nvPr>
            <p:ph type="title"/>
          </p:nvPr>
        </p:nvSpPr>
        <p:spPr/>
        <p:txBody>
          <a:bodyPr/>
          <a:lstStyle/>
          <a:p>
            <a:r>
              <a:rPr lang="en-US" dirty="0">
                <a:latin typeface="Times New Roman" pitchFamily="18" charset="0"/>
                <a:cs typeface="Times New Roman" pitchFamily="18" charset="0"/>
              </a:rPr>
              <a:t>3.2 Holding-Period Yield</a:t>
            </a:r>
          </a:p>
        </p:txBody>
      </p:sp>
    </p:spTree>
    <p:extLst>
      <p:ext uri="{BB962C8B-B14F-4D97-AF65-F5344CB8AC3E}">
        <p14:creationId xmlns:p14="http://schemas.microsoft.com/office/powerpoint/2010/main" val="13203368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sz="2000" dirty="0" smtClean="0">
                    <a:latin typeface="Times New Roman" pitchFamily="18" charset="0"/>
                    <a:cs typeface="Times New Roman" pitchFamily="18" charset="0"/>
                  </a:rPr>
                  <a:t>When using the arithmetic mean, we should be </a:t>
                </a:r>
                <a:r>
                  <a:rPr lang="en-US" sz="2000" smtClean="0">
                    <a:latin typeface="Times New Roman" pitchFamily="18" charset="0"/>
                    <a:cs typeface="Times New Roman" pitchFamily="18" charset="0"/>
                  </a:rPr>
                  <a:t>aware that extreme </a:t>
                </a:r>
                <a:r>
                  <a:rPr lang="en-US" sz="2000" dirty="0" smtClean="0">
                    <a:latin typeface="Times New Roman" pitchFamily="18" charset="0"/>
                    <a:cs typeface="Times New Roman" pitchFamily="18" charset="0"/>
                  </a:rPr>
                  <a:t>values are included in the </a:t>
                </a:r>
                <a:r>
                  <a:rPr lang="en-US" sz="2000" dirty="0">
                    <a:latin typeface="Times New Roman" pitchFamily="18" charset="0"/>
                    <a:cs typeface="Times New Roman" pitchFamily="18" charset="0"/>
                  </a:rPr>
                  <a:t>calculation. </a:t>
                </a:r>
                <a:r>
                  <a:rPr lang="en-US" sz="2000" dirty="0" smtClean="0">
                    <a:latin typeface="Times New Roman" pitchFamily="18" charset="0"/>
                    <a:cs typeface="Times New Roman" pitchFamily="18" charset="0"/>
                  </a:rPr>
                  <a:t>Therefore, an arithmetic mean </a:t>
                </a:r>
                <a:r>
                  <a:rPr lang="en-US" sz="2000" dirty="0">
                    <a:latin typeface="Times New Roman" pitchFamily="18" charset="0"/>
                    <a:cs typeface="Times New Roman" pitchFamily="18" charset="0"/>
                  </a:rPr>
                  <a:t>might not give an accurate picture of the </a:t>
                </a:r>
                <a:r>
                  <a:rPr lang="en-US" sz="2000" dirty="0" smtClean="0">
                    <a:latin typeface="Times New Roman" pitchFamily="18" charset="0"/>
                    <a:cs typeface="Times New Roman" pitchFamily="18" charset="0"/>
                  </a:rPr>
                  <a:t>investment.</a:t>
                </a:r>
              </a:p>
              <a:p>
                <a:pPr marL="0" indent="0">
                  <a:buNone/>
                </a:pPr>
                <a:endParaRPr lang="en-US" sz="2000" dirty="0" smtClean="0">
                  <a:latin typeface="Times New Roman" pitchFamily="18" charset="0"/>
                  <a:cs typeface="Times New Roman" pitchFamily="18" charset="0"/>
                </a:endParaRPr>
              </a:p>
              <a:p>
                <a:pPr marL="0" indent="0">
                  <a:buNone/>
                </a:pPr>
                <a:r>
                  <a:rPr lang="en-US" sz="2000" b="1" dirty="0" smtClean="0">
                    <a:latin typeface="Times New Roman" pitchFamily="18" charset="0"/>
                    <a:cs typeface="Times New Roman" pitchFamily="18" charset="0"/>
                  </a:rPr>
                  <a:t>Example (pg. 86)</a:t>
                </a:r>
              </a:p>
              <a:p>
                <a:pPr marL="0" indent="0">
                  <a:buNone/>
                </a:pPr>
                <a:r>
                  <a:rPr lang="en-US" sz="2000" dirty="0" smtClean="0">
                    <a:latin typeface="Times New Roman" pitchFamily="18" charset="0"/>
                    <a:cs typeface="Times New Roman" pitchFamily="18" charset="0"/>
                  </a:rPr>
                  <a:t>From </a:t>
                </a:r>
                <a:r>
                  <a:rPr lang="en-US" sz="2000" dirty="0">
                    <a:latin typeface="Times New Roman" pitchFamily="18" charset="0"/>
                    <a:cs typeface="Times New Roman" pitchFamily="18" charset="0"/>
                  </a:rPr>
                  <a:t>Table 3-1, the arithmetic mean of J&amp;J stock HPYs over a 10-year period, 1999–2009, can be calculated as:</a:t>
                </a:r>
              </a:p>
              <a:p>
                <a:pPr marL="0" indent="0">
                  <a:buNone/>
                  <a:tabLst>
                    <a:tab pos="4060825" algn="ctr"/>
                    <a:tab pos="8110538" algn="r"/>
                  </a:tabLst>
                </a:pPr>
                <a:r>
                  <a:rPr lang="en-US" sz="2000" dirty="0">
                    <a:latin typeface="Times New Roman" pitchFamily="18" charset="0"/>
                    <a:cs typeface="Times New Roman" pitchFamily="18" charset="0"/>
                  </a:rPr>
                  <a:t>	</a:t>
                </a:r>
                <a14:m>
                  <m:oMath xmlns:m="http://schemas.openxmlformats.org/officeDocument/2006/math">
                    <m:acc>
                      <m:accPr>
                        <m:chr m:val="̅"/>
                        <m:ctrlPr>
                          <a:rPr lang="en-US" sz="2000" i="1">
                            <a:latin typeface="Cambria Math"/>
                          </a:rPr>
                        </m:ctrlPr>
                      </m:accPr>
                      <m:e>
                        <m:r>
                          <a:rPr lang="en-US" sz="2000" i="1">
                            <a:latin typeface="Cambria Math"/>
                          </a:rPr>
                          <m:t>𝑋</m:t>
                        </m:r>
                      </m:e>
                    </m:acc>
                    <m:r>
                      <a:rPr lang="en-US" sz="2000">
                        <a:latin typeface="Cambria Math"/>
                      </a:rPr>
                      <m:t>=</m:t>
                    </m:r>
                    <m:f>
                      <m:fPr>
                        <m:ctrlPr>
                          <a:rPr lang="en-US" sz="2000" i="1">
                            <a:latin typeface="Cambria Math"/>
                          </a:rPr>
                        </m:ctrlPr>
                      </m:fPr>
                      <m:num>
                        <m:r>
                          <a:rPr lang="en-US" sz="2000">
                            <a:latin typeface="Cambria Math"/>
                          </a:rPr>
                          <m:t>0.015</m:t>
                        </m:r>
                      </m:num>
                      <m:den>
                        <m:r>
                          <a:rPr lang="en-US" sz="2000">
                            <a:latin typeface="Cambria Math"/>
                          </a:rPr>
                          <m:t>10</m:t>
                        </m:r>
                      </m:den>
                    </m:f>
                    <m:r>
                      <a:rPr lang="en-US" sz="2000">
                        <a:latin typeface="Cambria Math"/>
                      </a:rPr>
                      <m:t>=0.0015</m:t>
                    </m:r>
                  </m:oMath>
                </a14:m>
                <a:endParaRPr lang="en-US" sz="2000" dirty="0" smtClean="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08" t="-404" r="-220"/>
                </a:stretch>
              </a:blipFill>
            </p:spPr>
            <p:txBody>
              <a:bodyPr/>
              <a:lstStyle/>
              <a:p>
                <a:r>
                  <a:rPr lang="en-US">
                    <a:noFill/>
                  </a:rPr>
                  <a:t> </a:t>
                </a:r>
              </a:p>
            </p:txBody>
          </p:sp>
        </mc:Fallback>
      </mc:AlternateContent>
      <p:sp>
        <p:nvSpPr>
          <p:cNvPr id="5" name="Text Placeholder 4"/>
          <p:cNvSpPr>
            <a:spLocks noGrp="1"/>
          </p:cNvSpPr>
          <p:nvPr>
            <p:ph type="body" sz="quarter" idx="13"/>
          </p:nvPr>
        </p:nvSpPr>
        <p:spPr/>
        <p:txBody>
          <a:bodyPr/>
          <a:lstStyle/>
          <a:p>
            <a:r>
              <a:rPr lang="en-US" dirty="0" smtClean="0">
                <a:latin typeface="Times New Roman" pitchFamily="18" charset="0"/>
                <a:cs typeface="Times New Roman" pitchFamily="18" charset="0"/>
              </a:rPr>
              <a:t>3.2.1 Arithmetic Mean</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11</a:t>
            </a:fld>
            <a:endParaRPr lang="en-US">
              <a:solidFill>
                <a:schemeClr val="accent6">
                  <a:lumMod val="20000"/>
                  <a:lumOff val="80000"/>
                </a:schemeClr>
              </a:solidFill>
            </a:endParaRPr>
          </a:p>
        </p:txBody>
      </p:sp>
      <p:sp>
        <p:nvSpPr>
          <p:cNvPr id="2" name="Title 1"/>
          <p:cNvSpPr>
            <a:spLocks noGrp="1"/>
          </p:cNvSpPr>
          <p:nvPr>
            <p:ph type="title"/>
          </p:nvPr>
        </p:nvSpPr>
        <p:spPr/>
        <p:txBody>
          <a:bodyPr/>
          <a:lstStyle/>
          <a:p>
            <a:r>
              <a:rPr lang="en-US" dirty="0">
                <a:latin typeface="Times New Roman" pitchFamily="18" charset="0"/>
                <a:cs typeface="Times New Roman" pitchFamily="18" charset="0"/>
              </a:rPr>
              <a:t>3.2 Holding-Period Yield</a:t>
            </a:r>
          </a:p>
        </p:txBody>
      </p:sp>
    </p:spTree>
    <p:extLst>
      <p:ext uri="{BB962C8B-B14F-4D97-AF65-F5344CB8AC3E}">
        <p14:creationId xmlns:p14="http://schemas.microsoft.com/office/powerpoint/2010/main" val="731301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marR="0" indent="0" algn="just">
                  <a:lnSpc>
                    <a:spcPct val="100000"/>
                  </a:lnSpc>
                  <a:spcBef>
                    <a:spcPts val="0"/>
                  </a:spcBef>
                  <a:spcAft>
                    <a:spcPts val="0"/>
                  </a:spcAft>
                  <a:buNone/>
                </a:pPr>
                <a:r>
                  <a:rPr lang="en-US" sz="2000" kern="100" dirty="0" smtClean="0">
                    <a:latin typeface="Times New Roman"/>
                    <a:ea typeface="PMingLiU"/>
                  </a:rPr>
                  <a:t>An alternative method for measuring the </a:t>
                </a:r>
                <a:r>
                  <a:rPr lang="en-US" sz="2000" kern="100" dirty="0">
                    <a:latin typeface="Times New Roman"/>
                    <a:ea typeface="PMingLiU"/>
                  </a:rPr>
                  <a:t>average </a:t>
                </a:r>
                <a:r>
                  <a:rPr lang="en-US" sz="2000" kern="100" dirty="0" smtClean="0">
                    <a:latin typeface="Times New Roman"/>
                    <a:ea typeface="PMingLiU"/>
                  </a:rPr>
                  <a:t>performance of an investment’s return is </a:t>
                </a:r>
                <a:r>
                  <a:rPr lang="en-US" sz="2000" kern="100" dirty="0">
                    <a:latin typeface="Times New Roman"/>
                    <a:ea typeface="PMingLiU"/>
                  </a:rPr>
                  <a:t>the </a:t>
                </a:r>
                <a:r>
                  <a:rPr lang="en-US" sz="2000" b="1" kern="100" dirty="0">
                    <a:latin typeface="Times New Roman"/>
                    <a:ea typeface="PMingLiU"/>
                  </a:rPr>
                  <a:t>geometric mean</a:t>
                </a:r>
                <a:r>
                  <a:rPr lang="en-US" sz="2000" kern="100" dirty="0">
                    <a:latin typeface="Times New Roman"/>
                    <a:ea typeface="PMingLiU"/>
                  </a:rPr>
                  <a:t>. The geometric </a:t>
                </a:r>
                <a:r>
                  <a:rPr lang="en-US" sz="2000" kern="100" dirty="0" smtClean="0">
                    <a:latin typeface="Times New Roman"/>
                    <a:ea typeface="PMingLiU"/>
                  </a:rPr>
                  <a:t>mean </a:t>
                </a:r>
                <a:r>
                  <a:rPr lang="en-US" sz="2000" kern="100" dirty="0">
                    <a:latin typeface="Times New Roman"/>
                    <a:ea typeface="PMingLiU"/>
                  </a:rPr>
                  <a:t>is the </a:t>
                </a:r>
                <a:r>
                  <a:rPr lang="en-US" sz="2000" i="1" kern="100" dirty="0" smtClean="0">
                    <a:latin typeface="Times New Roman"/>
                    <a:ea typeface="PMingLiU"/>
                  </a:rPr>
                  <a:t>n</a:t>
                </a:r>
                <a:r>
                  <a:rPr lang="en-US" sz="2000" kern="100" dirty="0" smtClean="0">
                    <a:latin typeface="Times New Roman"/>
                    <a:ea typeface="PMingLiU"/>
                  </a:rPr>
                  <a:t>th </a:t>
                </a:r>
                <a:r>
                  <a:rPr lang="en-US" sz="2000" kern="100" dirty="0">
                    <a:latin typeface="Times New Roman"/>
                    <a:ea typeface="PMingLiU"/>
                  </a:rPr>
                  <a:t>root of the product of the  values of the data points:</a:t>
                </a:r>
              </a:p>
              <a:p>
                <a:pPr marL="0" indent="0">
                  <a:lnSpc>
                    <a:spcPct val="100000"/>
                  </a:lnSpc>
                  <a:buNone/>
                  <a:tabLst>
                    <a:tab pos="4060825" algn="ctr"/>
                    <a:tab pos="8110538" algn="r"/>
                  </a:tabLst>
                </a:pPr>
                <a:r>
                  <a:rPr lang="en-US" sz="2000" dirty="0">
                    <a:latin typeface="Times New Roman" pitchFamily="18" charset="0"/>
                    <a:cs typeface="Times New Roman" pitchFamily="18" charset="0"/>
                  </a:rPr>
                  <a:t>	</a:t>
                </a:r>
                <a14:m>
                  <m:oMath xmlns:m="http://schemas.openxmlformats.org/officeDocument/2006/math">
                    <m:acc>
                      <m:accPr>
                        <m:chr m:val="̅"/>
                        <m:ctrlPr>
                          <a:rPr lang="en-US" sz="2000" i="1">
                            <a:latin typeface="Cambria Math"/>
                          </a:rPr>
                        </m:ctrlPr>
                      </m:accPr>
                      <m:e>
                        <m:r>
                          <a:rPr lang="en-US" sz="2000" i="1">
                            <a:latin typeface="Cambria Math"/>
                          </a:rPr>
                          <m:t>𝑔</m:t>
                        </m:r>
                      </m:e>
                    </m:acc>
                    <m:r>
                      <a:rPr lang="en-US" sz="2000">
                        <a:latin typeface="Cambria Math"/>
                      </a:rPr>
                      <m:t>=</m:t>
                    </m:r>
                    <m:rad>
                      <m:radPr>
                        <m:ctrlPr>
                          <a:rPr lang="en-US" sz="2000" i="1">
                            <a:latin typeface="Cambria Math"/>
                          </a:rPr>
                        </m:ctrlPr>
                      </m:radPr>
                      <m:deg>
                        <m:r>
                          <a:rPr lang="en-US" sz="2000" i="1">
                            <a:latin typeface="Cambria Math"/>
                          </a:rPr>
                          <m:t>𝑛</m:t>
                        </m:r>
                      </m:deg>
                      <m:e>
                        <m:sSub>
                          <m:sSubPr>
                            <m:ctrlPr>
                              <a:rPr lang="en-US" sz="2000" i="1">
                                <a:latin typeface="Cambria Math"/>
                              </a:rPr>
                            </m:ctrlPr>
                          </m:sSubPr>
                          <m:e>
                            <m:r>
                              <a:rPr lang="en-US" sz="2000" i="1">
                                <a:latin typeface="Cambria Math"/>
                              </a:rPr>
                              <m:t>𝑋</m:t>
                            </m:r>
                          </m:e>
                          <m:sub>
                            <m:r>
                              <a:rPr lang="en-US" sz="2000">
                                <a:latin typeface="Cambria Math"/>
                              </a:rPr>
                              <m:t>1</m:t>
                            </m:r>
                          </m:sub>
                        </m:sSub>
                        <m:r>
                          <a:rPr lang="en-US" sz="2000">
                            <a:latin typeface="Cambria Math"/>
                          </a:rPr>
                          <m:t>⋅</m:t>
                        </m:r>
                        <m:sSub>
                          <m:sSubPr>
                            <m:ctrlPr>
                              <a:rPr lang="en-US" sz="2000" i="1">
                                <a:latin typeface="Cambria Math"/>
                              </a:rPr>
                            </m:ctrlPr>
                          </m:sSubPr>
                          <m:e>
                            <m:r>
                              <a:rPr lang="en-US" sz="2000" i="1">
                                <a:latin typeface="Cambria Math"/>
                              </a:rPr>
                              <m:t>𝑋</m:t>
                            </m:r>
                          </m:e>
                          <m:sub>
                            <m:r>
                              <a:rPr lang="en-US" sz="2000">
                                <a:latin typeface="Cambria Math"/>
                              </a:rPr>
                              <m:t>2</m:t>
                            </m:r>
                          </m:sub>
                        </m:sSub>
                        <m:r>
                          <a:rPr lang="en-US" sz="2000">
                            <a:latin typeface="Cambria Math"/>
                          </a:rPr>
                          <m:t>⋅⋯⋅</m:t>
                        </m:r>
                        <m:sSub>
                          <m:sSubPr>
                            <m:ctrlPr>
                              <a:rPr lang="en-US" sz="2000" i="1">
                                <a:latin typeface="Cambria Math"/>
                              </a:rPr>
                            </m:ctrlPr>
                          </m:sSubPr>
                          <m:e>
                            <m:r>
                              <a:rPr lang="en-US" sz="2000" i="1">
                                <a:latin typeface="Cambria Math"/>
                              </a:rPr>
                              <m:t>𝑋</m:t>
                            </m:r>
                          </m:e>
                          <m:sub>
                            <m:r>
                              <a:rPr lang="en-US" sz="2000" i="1">
                                <a:latin typeface="Cambria Math"/>
                              </a:rPr>
                              <m:t>𝑛</m:t>
                            </m:r>
                          </m:sub>
                        </m:sSub>
                      </m:e>
                    </m:rad>
                  </m:oMath>
                </a14:m>
                <a:r>
                  <a:rPr lang="en-US" sz="2000" dirty="0" smtClean="0">
                    <a:latin typeface="Times New Roman" pitchFamily="18" charset="0"/>
                    <a:cs typeface="Times New Roman" pitchFamily="18" charset="0"/>
                  </a:rPr>
                  <a:t>	(3.8)</a:t>
                </a:r>
              </a:p>
              <a:p>
                <a:pPr>
                  <a:lnSpc>
                    <a:spcPct val="100000"/>
                  </a:lnSpc>
                </a:pPr>
                <a:r>
                  <a:rPr lang="en-US" sz="2000" dirty="0">
                    <a:latin typeface="Times New Roman" pitchFamily="18" charset="0"/>
                    <a:cs typeface="Times New Roman" pitchFamily="18" charset="0"/>
                  </a:rPr>
                  <a:t>where</a:t>
                </a:r>
              </a:p>
              <a:p>
                <a:pPr lvl="1">
                  <a:lnSpc>
                    <a:spcPct val="100000"/>
                  </a:lnSpc>
                </a:pPr>
                <a14:m>
                  <m:oMath xmlns:m="http://schemas.openxmlformats.org/officeDocument/2006/math">
                    <m:acc>
                      <m:accPr>
                        <m:chr m:val="̅"/>
                        <m:ctrlPr>
                          <a:rPr lang="en-US" i="1">
                            <a:latin typeface="Cambria Math"/>
                          </a:rPr>
                        </m:ctrlPr>
                      </m:accPr>
                      <m:e>
                        <m:r>
                          <a:rPr lang="en-US" b="0" i="1" smtClean="0">
                            <a:latin typeface="Cambria Math"/>
                          </a:rPr>
                          <m:t>𝑔</m:t>
                        </m:r>
                      </m:e>
                    </m:acc>
                  </m:oMath>
                </a14:m>
                <a:r>
                  <a:rPr lang="en-US" dirty="0" smtClean="0">
                    <a:latin typeface="Times New Roman" pitchFamily="18" charset="0"/>
                    <a:cs typeface="Times New Roman" pitchFamily="18" charset="0"/>
                  </a:rPr>
                  <a:t> = the geometric mean </a:t>
                </a:r>
                <a:r>
                  <a:rPr lang="en-US" dirty="0">
                    <a:latin typeface="Times New Roman" pitchFamily="18" charset="0"/>
                    <a:cs typeface="Times New Roman" pitchFamily="18" charset="0"/>
                  </a:rPr>
                  <a:t>of </a:t>
                </a:r>
                <a:r>
                  <a:rPr lang="en-US" dirty="0" smtClean="0">
                    <a:latin typeface="Times New Roman" pitchFamily="18" charset="0"/>
                    <a:cs typeface="Times New Roman" pitchFamily="18" charset="0"/>
                  </a:rPr>
                  <a:t>HPR; </a:t>
                </a:r>
                <a:r>
                  <a:rPr lang="en-US" dirty="0">
                    <a:latin typeface="Times New Roman" pitchFamily="18" charset="0"/>
                    <a:cs typeface="Times New Roman" pitchFamily="18" charset="0"/>
                  </a:rPr>
                  <a:t>and</a:t>
                </a:r>
              </a:p>
              <a:p>
                <a:pPr lvl="1">
                  <a:lnSpc>
                    <a:spcPct val="100000"/>
                  </a:lnSpc>
                </a:pPr>
                <a:r>
                  <a:rPr lang="en-US" i="1" dirty="0" smtClean="0">
                    <a:solidFill>
                      <a:schemeClr val="accent1"/>
                    </a:solidFill>
                    <a:latin typeface="Times New Roman" pitchFamily="18" charset="0"/>
                    <a:cs typeface="Times New Roman" pitchFamily="18" charset="0"/>
                  </a:rPr>
                  <a:t>n</a:t>
                </a:r>
                <a:r>
                  <a:rPr lang="en-US" dirty="0" smtClean="0">
                    <a:solidFill>
                      <a:schemeClr val="accent1"/>
                    </a:solidFill>
                    <a:latin typeface="Times New Roman" pitchFamily="18" charset="0"/>
                    <a:cs typeface="Times New Roman" pitchFamily="18" charset="0"/>
                  </a:rPr>
                  <a:t> = number of periods</a:t>
                </a:r>
              </a:p>
              <a:p>
                <a:pPr>
                  <a:lnSpc>
                    <a:spcPct val="100000"/>
                  </a:lnSpc>
                </a:pPr>
                <a:r>
                  <a:rPr lang="en-US" sz="2000" dirty="0">
                    <a:latin typeface="Times New Roman" pitchFamily="18" charset="0"/>
                    <a:cs typeface="Times New Roman" pitchFamily="18" charset="0"/>
                  </a:rPr>
                  <a:t>HPRs rather than HPYs are used in calculating the geometric mean of rates of return because </a:t>
                </a:r>
                <a:r>
                  <a:rPr lang="en-US" sz="2000" dirty="0" smtClean="0">
                    <a:latin typeface="Times New Roman" pitchFamily="18" charset="0"/>
                    <a:cs typeface="Times New Roman" pitchFamily="18" charset="0"/>
                  </a:rPr>
                  <a:t>HPYs can be negative </a:t>
                </a:r>
                <a:r>
                  <a:rPr lang="en-US" sz="2000" dirty="0">
                    <a:latin typeface="Times New Roman" pitchFamily="18" charset="0"/>
                    <a:cs typeface="Times New Roman" pitchFamily="18" charset="0"/>
                  </a:rPr>
                  <a:t>or </a:t>
                </a:r>
                <a:r>
                  <a:rPr lang="en-US" sz="2000" dirty="0" smtClean="0">
                    <a:latin typeface="Times New Roman" pitchFamily="18" charset="0"/>
                    <a:cs typeface="Times New Roman" pitchFamily="18" charset="0"/>
                  </a:rPr>
                  <a:t>zero. The </a:t>
                </a:r>
                <a:r>
                  <a:rPr lang="en-US" sz="2000" i="1" dirty="0" smtClean="0">
                    <a:latin typeface="Times New Roman" pitchFamily="18" charset="0"/>
                    <a:cs typeface="Times New Roman" pitchFamily="18" charset="0"/>
                  </a:rPr>
                  <a:t>n</a:t>
                </a:r>
                <a:r>
                  <a:rPr lang="en-US" sz="2000" dirty="0" smtClean="0">
                    <a:latin typeface="Times New Roman" pitchFamily="18" charset="0"/>
                    <a:cs typeface="Times New Roman" pitchFamily="18" charset="0"/>
                  </a:rPr>
                  <a:t>th </a:t>
                </a:r>
                <a:r>
                  <a:rPr lang="en-US" sz="2000" dirty="0">
                    <a:latin typeface="Times New Roman" pitchFamily="18" charset="0"/>
                    <a:cs typeface="Times New Roman" pitchFamily="18" charset="0"/>
                  </a:rPr>
                  <a:t>roots of negative numbers are imaginary numbers. There is no economic interpretation of an imaginary number</a:t>
                </a:r>
                <a:r>
                  <a:rPr lang="en-US" sz="2000" dirty="0" smtClean="0">
                    <a:latin typeface="Times New Roman" pitchFamily="18" charset="0"/>
                    <a:cs typeface="Times New Roman" pitchFamily="18"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08" t="-538" r="-1028"/>
                </a:stretch>
              </a:blipFill>
            </p:spPr>
            <p:txBody>
              <a:bodyPr/>
              <a:lstStyle/>
              <a:p>
                <a:r>
                  <a:rPr lang="en-US">
                    <a:noFill/>
                  </a:rPr>
                  <a:t> </a:t>
                </a:r>
              </a:p>
            </p:txBody>
          </p:sp>
        </mc:Fallback>
      </mc:AlternateContent>
      <p:sp>
        <p:nvSpPr>
          <p:cNvPr id="5" name="Text Placeholder 4"/>
          <p:cNvSpPr>
            <a:spLocks noGrp="1"/>
          </p:cNvSpPr>
          <p:nvPr>
            <p:ph type="body" sz="quarter" idx="13"/>
          </p:nvPr>
        </p:nvSpPr>
        <p:spPr/>
        <p:txBody>
          <a:bodyPr/>
          <a:lstStyle/>
          <a:p>
            <a:r>
              <a:rPr lang="en-US" dirty="0">
                <a:latin typeface="Times New Roman" pitchFamily="18" charset="0"/>
                <a:cs typeface="Times New Roman" pitchFamily="18" charset="0"/>
              </a:rPr>
              <a:t>3.2.2 Geometric Mean</a:t>
            </a: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12</a:t>
            </a:fld>
            <a:endParaRPr lang="en-US">
              <a:solidFill>
                <a:schemeClr val="accent6">
                  <a:lumMod val="20000"/>
                  <a:lumOff val="80000"/>
                </a:schemeClr>
              </a:solidFill>
            </a:endParaRPr>
          </a:p>
        </p:txBody>
      </p:sp>
      <p:sp>
        <p:nvSpPr>
          <p:cNvPr id="2" name="Title 1"/>
          <p:cNvSpPr>
            <a:spLocks noGrp="1"/>
          </p:cNvSpPr>
          <p:nvPr>
            <p:ph type="title"/>
          </p:nvPr>
        </p:nvSpPr>
        <p:spPr/>
        <p:txBody>
          <a:bodyPr/>
          <a:lstStyle/>
          <a:p>
            <a:r>
              <a:rPr lang="en-US" dirty="0">
                <a:latin typeface="Times New Roman" pitchFamily="18" charset="0"/>
                <a:cs typeface="Times New Roman" pitchFamily="18" charset="0"/>
              </a:rPr>
              <a:t>3.2 Holding-Period Yield</a:t>
            </a:r>
          </a:p>
        </p:txBody>
      </p:sp>
    </p:spTree>
    <p:extLst>
      <p:ext uri="{BB962C8B-B14F-4D97-AF65-F5344CB8AC3E}">
        <p14:creationId xmlns:p14="http://schemas.microsoft.com/office/powerpoint/2010/main" val="1401557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marR="0" indent="0" algn="just">
                  <a:lnSpc>
                    <a:spcPct val="100000"/>
                  </a:lnSpc>
                  <a:spcBef>
                    <a:spcPts val="0"/>
                  </a:spcBef>
                  <a:spcAft>
                    <a:spcPts val="0"/>
                  </a:spcAft>
                  <a:buNone/>
                </a:pPr>
                <a:r>
                  <a:rPr lang="en-US" sz="2000" b="1" kern="100" dirty="0" smtClean="0">
                    <a:latin typeface="Times New Roman"/>
                    <a:ea typeface="PMingLiU"/>
                  </a:rPr>
                  <a:t>Example (pg.87)</a:t>
                </a:r>
              </a:p>
              <a:p>
                <a:pPr marL="0" marR="0" indent="0" algn="just">
                  <a:lnSpc>
                    <a:spcPct val="100000"/>
                  </a:lnSpc>
                  <a:spcBef>
                    <a:spcPts val="0"/>
                  </a:spcBef>
                  <a:spcAft>
                    <a:spcPts val="0"/>
                  </a:spcAft>
                  <a:buNone/>
                </a:pPr>
                <a:r>
                  <a:rPr lang="en-US" sz="2000" kern="100" dirty="0" smtClean="0">
                    <a:latin typeface="Times New Roman"/>
                    <a:ea typeface="PMingLiU"/>
                  </a:rPr>
                  <a:t>The geometric average annual rate of return (</a:t>
                </a:r>
                <a14:m>
                  <m:oMath xmlns:m="http://schemas.openxmlformats.org/officeDocument/2006/math">
                    <m:acc>
                      <m:accPr>
                        <m:chr m:val="̅"/>
                        <m:ctrlPr>
                          <a:rPr lang="en-US" sz="2000" i="1">
                            <a:latin typeface="Cambria Math"/>
                          </a:rPr>
                        </m:ctrlPr>
                      </m:accPr>
                      <m:e>
                        <m:r>
                          <a:rPr lang="en-US" sz="2000" i="1">
                            <a:latin typeface="Cambria Math"/>
                          </a:rPr>
                          <m:t>𝑔</m:t>
                        </m:r>
                      </m:e>
                    </m:acc>
                  </m:oMath>
                </a14:m>
                <a:r>
                  <a:rPr lang="en-US" sz="2000" kern="100" dirty="0" smtClean="0">
                    <a:latin typeface="Times New Roman"/>
                    <a:ea typeface="PMingLiU"/>
                  </a:rPr>
                  <a:t>) for a stock yielding 5% for four years and 50% for one year would be calculated as</a:t>
                </a:r>
              </a:p>
              <a:p>
                <a:pPr marL="0" marR="0" indent="0" algn="just">
                  <a:lnSpc>
                    <a:spcPct val="100000"/>
                  </a:lnSpc>
                  <a:spcBef>
                    <a:spcPts val="0"/>
                  </a:spcBef>
                  <a:spcAft>
                    <a:spcPts val="0"/>
                  </a:spcAft>
                  <a:buNone/>
                </a:pPr>
                <a:endParaRPr lang="en-US" sz="2000" kern="100" dirty="0" smtClean="0">
                  <a:latin typeface="Times New Roman"/>
                  <a:ea typeface="PMingLiU"/>
                </a:endParaRPr>
              </a:p>
              <a:p>
                <a:pPr marL="0" marR="0" indent="0" algn="just">
                  <a:lnSpc>
                    <a:spcPct val="100000"/>
                  </a:lnSpc>
                  <a:spcBef>
                    <a:spcPts val="0"/>
                  </a:spcBef>
                  <a:spcAft>
                    <a:spcPts val="0"/>
                  </a:spcAft>
                  <a:buNone/>
                </a:pPr>
                <a14:m>
                  <m:oMathPara xmlns:m="http://schemas.openxmlformats.org/officeDocument/2006/math">
                    <m:oMathParaPr>
                      <m:jc m:val="center"/>
                    </m:oMathParaPr>
                    <m:oMath xmlns:m="http://schemas.openxmlformats.org/officeDocument/2006/math">
                      <m:m>
                        <m:mPr>
                          <m:mcs>
                            <m:mc>
                              <m:mcPr>
                                <m:count m:val="1"/>
                                <m:mcJc m:val="center"/>
                              </m:mcPr>
                            </m:mc>
                          </m:mcs>
                          <m:ctrlPr>
                            <a:rPr lang="en-US" sz="2000" i="1">
                              <a:latin typeface="Cambria Math"/>
                            </a:rPr>
                          </m:ctrlPr>
                        </m:mPr>
                        <m:mr>
                          <m:e>
                            <m:acc>
                              <m:accPr>
                                <m:chr m:val="̅"/>
                                <m:ctrlPr>
                                  <a:rPr lang="en-US" sz="2000" i="1">
                                    <a:latin typeface="Cambria Math"/>
                                  </a:rPr>
                                </m:ctrlPr>
                              </m:accPr>
                              <m:e>
                                <m:r>
                                  <a:rPr lang="en-US" sz="2000" i="1">
                                    <a:latin typeface="Cambria Math"/>
                                  </a:rPr>
                                  <m:t>𝑔</m:t>
                                </m:r>
                              </m:e>
                            </m:acc>
                            <m:r>
                              <a:rPr lang="en-US" sz="2000">
                                <a:latin typeface="Cambria Math"/>
                              </a:rPr>
                              <m:t>=</m:t>
                            </m:r>
                            <m:rad>
                              <m:radPr>
                                <m:ctrlPr>
                                  <a:rPr lang="en-US" sz="2000" i="1">
                                    <a:latin typeface="Cambria Math"/>
                                  </a:rPr>
                                </m:ctrlPr>
                              </m:radPr>
                              <m:deg>
                                <m:r>
                                  <a:rPr lang="en-US" sz="2000">
                                    <a:latin typeface="Cambria Math"/>
                                  </a:rPr>
                                  <m:t>5</m:t>
                                </m:r>
                              </m:deg>
                              <m:e>
                                <m:r>
                                  <a:rPr lang="en-US" sz="2000">
                                    <a:latin typeface="Cambria Math"/>
                                  </a:rPr>
                                  <m:t>1.50×1.05×1.05×1.05×1.05</m:t>
                                </m:r>
                              </m:e>
                            </m:rad>
                          </m:e>
                        </m:mr>
                        <m:mr>
                          <m:e>
                            <m:r>
                              <m:rPr>
                                <m:nor/>
                              </m:rPr>
                              <a:rPr lang="en-US" sz="2000" i="1"/>
                              <m:t> </m:t>
                            </m:r>
                            <m:r>
                              <a:rPr lang="en-US" sz="2000">
                                <a:latin typeface="Cambria Math"/>
                              </a:rPr>
                              <m:t>=</m:t>
                            </m:r>
                            <m:rad>
                              <m:radPr>
                                <m:ctrlPr>
                                  <a:rPr lang="en-US" sz="2000" i="1">
                                    <a:latin typeface="Cambria Math"/>
                                  </a:rPr>
                                </m:ctrlPr>
                              </m:radPr>
                              <m:deg>
                                <m:r>
                                  <a:rPr lang="en-US" sz="2000">
                                    <a:latin typeface="Cambria Math"/>
                                  </a:rPr>
                                  <m:t>5</m:t>
                                </m:r>
                              </m:deg>
                              <m:e>
                                <m:r>
                                  <a:rPr lang="en-US" sz="2000">
                                    <a:latin typeface="Cambria Math"/>
                                  </a:rPr>
                                  <m:t>1.823</m:t>
                                </m:r>
                              </m:e>
                            </m:rad>
                          </m:e>
                        </m:mr>
                        <m:mr>
                          <m:e>
                            <m:r>
                              <m:rPr>
                                <m:nor/>
                              </m:rPr>
                              <a:rPr lang="en-US" sz="2000" i="1"/>
                              <m:t> </m:t>
                            </m:r>
                            <m:r>
                              <a:rPr lang="en-US" sz="2000">
                                <a:latin typeface="Cambria Math"/>
                              </a:rPr>
                              <m:t>=1.128</m:t>
                            </m:r>
                          </m:e>
                        </m:mr>
                      </m:m>
                    </m:oMath>
                  </m:oMathPara>
                </a14:m>
                <a:endParaRPr lang="en-US" sz="2000" kern="100" dirty="0">
                  <a:latin typeface="Times New Roman"/>
                  <a:ea typeface="PMingLiU"/>
                </a:endParaRPr>
              </a:p>
              <a:p>
                <a:pPr marL="0" indent="0">
                  <a:lnSpc>
                    <a:spcPct val="100000"/>
                  </a:lnSpc>
                  <a:buNone/>
                </a:pPr>
                <a:endParaRPr lang="en-US" sz="2000" kern="100" dirty="0" smtClean="0">
                  <a:latin typeface="Times New Roman"/>
                  <a:ea typeface="PMingLiU"/>
                </a:endParaRPr>
              </a:p>
              <a:p>
                <a:pPr marL="0" indent="0">
                  <a:lnSpc>
                    <a:spcPct val="100000"/>
                  </a:lnSpc>
                  <a:buNone/>
                </a:pPr>
                <a:r>
                  <a:rPr lang="en-US" sz="2000" kern="100" dirty="0" smtClean="0">
                    <a:latin typeface="Times New Roman"/>
                    <a:ea typeface="PMingLiU"/>
                  </a:rPr>
                  <a:t>By subtracting </a:t>
                </a:r>
                <a:r>
                  <a:rPr lang="en-US" sz="2000" kern="100" dirty="0">
                    <a:latin typeface="Times New Roman"/>
                    <a:ea typeface="PMingLiU"/>
                  </a:rPr>
                  <a:t>1.0 from the HPR, </a:t>
                </a:r>
                <a:r>
                  <a:rPr lang="en-US" sz="2000" kern="100" dirty="0" smtClean="0">
                    <a:latin typeface="Times New Roman"/>
                    <a:ea typeface="PMingLiU"/>
                  </a:rPr>
                  <a:t>we can get the HPY, which is </a:t>
                </a:r>
                <a:r>
                  <a:rPr lang="en-US" sz="2000" kern="100" dirty="0">
                    <a:latin typeface="Times New Roman"/>
                    <a:ea typeface="PMingLiU"/>
                  </a:rPr>
                  <a:t>0.128, or 12.8</a:t>
                </a:r>
                <a:r>
                  <a:rPr lang="en-US" sz="2000" kern="100" dirty="0" smtClean="0">
                    <a:latin typeface="Times New Roman"/>
                    <a:ea typeface="PMingLiU"/>
                  </a:rPr>
                  <a:t>%.</a:t>
                </a:r>
                <a:endParaRPr lang="en-US" sz="2000" dirty="0" smtClean="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08" t="-538" r="-734"/>
                </a:stretch>
              </a:blipFill>
            </p:spPr>
            <p:txBody>
              <a:bodyPr/>
              <a:lstStyle/>
              <a:p>
                <a:r>
                  <a:rPr lang="en-US">
                    <a:noFill/>
                  </a:rPr>
                  <a:t> </a:t>
                </a:r>
              </a:p>
            </p:txBody>
          </p:sp>
        </mc:Fallback>
      </mc:AlternateContent>
      <p:sp>
        <p:nvSpPr>
          <p:cNvPr id="5" name="Text Placeholder 4"/>
          <p:cNvSpPr>
            <a:spLocks noGrp="1"/>
          </p:cNvSpPr>
          <p:nvPr>
            <p:ph type="body" sz="quarter" idx="13"/>
          </p:nvPr>
        </p:nvSpPr>
        <p:spPr/>
        <p:txBody>
          <a:bodyPr/>
          <a:lstStyle/>
          <a:p>
            <a:r>
              <a:rPr lang="en-US" dirty="0">
                <a:latin typeface="Times New Roman" pitchFamily="18" charset="0"/>
                <a:cs typeface="Times New Roman" pitchFamily="18" charset="0"/>
              </a:rPr>
              <a:t>3.2.2 Geometric Mean</a:t>
            </a: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13</a:t>
            </a:fld>
            <a:endParaRPr lang="en-US">
              <a:solidFill>
                <a:schemeClr val="accent6">
                  <a:lumMod val="20000"/>
                  <a:lumOff val="80000"/>
                </a:schemeClr>
              </a:solidFill>
            </a:endParaRPr>
          </a:p>
        </p:txBody>
      </p:sp>
      <p:sp>
        <p:nvSpPr>
          <p:cNvPr id="2" name="Title 1"/>
          <p:cNvSpPr>
            <a:spLocks noGrp="1"/>
          </p:cNvSpPr>
          <p:nvPr>
            <p:ph type="title"/>
          </p:nvPr>
        </p:nvSpPr>
        <p:spPr/>
        <p:txBody>
          <a:bodyPr/>
          <a:lstStyle/>
          <a:p>
            <a:r>
              <a:rPr lang="en-US" dirty="0">
                <a:latin typeface="Times New Roman" pitchFamily="18" charset="0"/>
                <a:cs typeface="Times New Roman" pitchFamily="18" charset="0"/>
              </a:rPr>
              <a:t>3.2 Holding-Period Yield</a:t>
            </a:r>
          </a:p>
        </p:txBody>
      </p:sp>
    </p:spTree>
    <p:extLst>
      <p:ext uri="{BB962C8B-B14F-4D97-AF65-F5344CB8AC3E}">
        <p14:creationId xmlns:p14="http://schemas.microsoft.com/office/powerpoint/2010/main" val="36037712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00000"/>
              </a:lnSpc>
            </a:pPr>
            <a:r>
              <a:rPr lang="en-US" sz="2000" dirty="0">
                <a:latin typeface="Times New Roman" pitchFamily="18" charset="0"/>
                <a:cs typeface="Times New Roman" pitchFamily="18" charset="0"/>
              </a:rPr>
              <a:t>The best estimate of a future value for a given distribution is still the arithmetic average because it represents the </a:t>
            </a:r>
            <a:r>
              <a:rPr lang="en-US" sz="2000" i="1" dirty="0">
                <a:latin typeface="Times New Roman" pitchFamily="18" charset="0"/>
                <a:cs typeface="Times New Roman" pitchFamily="18" charset="0"/>
              </a:rPr>
              <a:t>expected value</a:t>
            </a:r>
            <a:r>
              <a:rPr lang="en-US" sz="2000" dirty="0">
                <a:latin typeface="Times New Roman" pitchFamily="18" charset="0"/>
                <a:cs typeface="Times New Roman" pitchFamily="18" charset="0"/>
              </a:rPr>
              <a:t> of the distribution. The arithmetic mean is most useful for determining the central tendency of a distribution at a point in time (i.e., for cross-sectional analysis). However, the geometric average mean is best suited for measuring a stock’s compound rate of return over time (i.e., time-series analysis). Hence, the geometric average or compound return should always be used when dealing with the returns of securities over time</a:t>
            </a:r>
            <a:r>
              <a:rPr lang="en-US" sz="2000" dirty="0" smtClean="0">
                <a:latin typeface="Times New Roman" pitchFamily="18" charset="0"/>
                <a:cs typeface="Times New Roman" pitchFamily="18" charset="0"/>
              </a:rPr>
              <a:t>.</a:t>
            </a:r>
          </a:p>
          <a:p>
            <a:pPr>
              <a:lnSpc>
                <a:spcPct val="100000"/>
              </a:lnSpc>
            </a:pPr>
            <a:endParaRPr lang="en-US" sz="2000" dirty="0">
              <a:latin typeface="Times New Roman" pitchFamily="18" charset="0"/>
              <a:cs typeface="Times New Roman" pitchFamily="18" charset="0"/>
            </a:endParaRPr>
          </a:p>
          <a:p>
            <a:pPr>
              <a:lnSpc>
                <a:spcPct val="100000"/>
              </a:lnSpc>
            </a:pPr>
            <a:r>
              <a:rPr lang="en-US" sz="2000" dirty="0">
                <a:latin typeface="Times New Roman" pitchFamily="18" charset="0"/>
                <a:cs typeface="Times New Roman" pitchFamily="18" charset="0"/>
              </a:rPr>
              <a:t>*Note:  Arithmetic Mean ≥ Geometric Mean if all numbers are non-negative</a:t>
            </a:r>
          </a:p>
        </p:txBody>
      </p:sp>
      <p:sp>
        <p:nvSpPr>
          <p:cNvPr id="5" name="Text Placeholder 4"/>
          <p:cNvSpPr>
            <a:spLocks noGrp="1"/>
          </p:cNvSpPr>
          <p:nvPr>
            <p:ph type="body" sz="quarter" idx="13"/>
          </p:nvPr>
        </p:nvSpPr>
        <p:spPr/>
        <p:txBody>
          <a:bodyPr/>
          <a:lstStyle/>
          <a:p>
            <a:r>
              <a:rPr lang="en-US" dirty="0">
                <a:latin typeface="Times New Roman" pitchFamily="18" charset="0"/>
                <a:cs typeface="Times New Roman" pitchFamily="18" charset="0"/>
              </a:rPr>
              <a:t>3.2.2 Geometric Mean</a:t>
            </a: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14</a:t>
            </a:fld>
            <a:endParaRPr lang="en-US">
              <a:solidFill>
                <a:schemeClr val="accent6">
                  <a:lumMod val="20000"/>
                  <a:lumOff val="80000"/>
                </a:schemeClr>
              </a:solidFill>
            </a:endParaRPr>
          </a:p>
        </p:txBody>
      </p:sp>
      <p:sp>
        <p:nvSpPr>
          <p:cNvPr id="2" name="Title 1"/>
          <p:cNvSpPr>
            <a:spLocks noGrp="1"/>
          </p:cNvSpPr>
          <p:nvPr>
            <p:ph type="title"/>
          </p:nvPr>
        </p:nvSpPr>
        <p:spPr/>
        <p:txBody>
          <a:bodyPr/>
          <a:lstStyle/>
          <a:p>
            <a:r>
              <a:rPr lang="en-US" dirty="0">
                <a:latin typeface="Times New Roman" pitchFamily="18" charset="0"/>
                <a:cs typeface="Times New Roman" pitchFamily="18" charset="0"/>
              </a:rPr>
              <a:t>3.2 Holding-Period Yield</a:t>
            </a:r>
          </a:p>
        </p:txBody>
      </p:sp>
    </p:spTree>
    <p:extLst>
      <p:ext uri="{BB962C8B-B14F-4D97-AF65-F5344CB8AC3E}">
        <p14:creationId xmlns:p14="http://schemas.microsoft.com/office/powerpoint/2010/main" val="829386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nSpc>
                    <a:spcPct val="100000"/>
                  </a:lnSpc>
                </a:pPr>
                <a:r>
                  <a:rPr lang="en-US" sz="2000" dirty="0" smtClean="0">
                    <a:latin typeface="Times New Roman" pitchFamily="18" charset="0"/>
                    <a:cs typeface="Times New Roman" pitchFamily="18" charset="0"/>
                  </a:rPr>
                  <a:t>In the end, arithmetic mean calculations provide upward biased forecasts while geometric mean calculations provide downward biased forecasts.</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To lessen the influence of bias, </a:t>
                </a:r>
                <a:r>
                  <a:rPr lang="en-US" sz="2000" dirty="0" err="1" smtClean="0">
                    <a:latin typeface="Times New Roman" pitchFamily="18" charset="0"/>
                    <a:cs typeface="Times New Roman" pitchFamily="18" charset="0"/>
                  </a:rPr>
                  <a:t>Blume</a:t>
                </a:r>
                <a:r>
                  <a:rPr lang="en-US" sz="2000" dirty="0" smtClean="0">
                    <a:latin typeface="Times New Roman" pitchFamily="18" charset="0"/>
                    <a:cs typeface="Times New Roman" pitchFamily="18" charset="0"/>
                  </a:rPr>
                  <a:t> (1974) has suggested an alternative method, weighted unbiased mean.</a:t>
                </a:r>
              </a:p>
              <a:p>
                <a:pPr marL="0" indent="0">
                  <a:lnSpc>
                    <a:spcPct val="100000"/>
                  </a:lnSpc>
                  <a:buNone/>
                  <a:tabLst>
                    <a:tab pos="4060825" algn="ctr"/>
                    <a:tab pos="8110538" algn="r"/>
                  </a:tabLst>
                </a:pPr>
                <a:r>
                  <a:rPr lang="en-US" sz="2000" dirty="0" smtClean="0"/>
                  <a:t>	</a:t>
                </a:r>
                <a14:m>
                  <m:oMath xmlns:m="http://schemas.openxmlformats.org/officeDocument/2006/math">
                    <m:r>
                      <m:rPr>
                        <m:nor/>
                      </m:rPr>
                      <a:rPr lang="en-US" sz="2000"/>
                      <m:t>	</m:t>
                    </m:r>
                    <m:r>
                      <a:rPr lang="en-US" sz="2000" i="1">
                        <a:latin typeface="Cambria Math"/>
                      </a:rPr>
                      <m:t>𝑀</m:t>
                    </m:r>
                    <m:r>
                      <a:rPr lang="en-US" sz="2000" i="1">
                        <a:latin typeface="Cambria Math"/>
                      </a:rPr>
                      <m:t>(</m:t>
                    </m:r>
                    <m:r>
                      <a:rPr lang="en-US" sz="2000" i="1">
                        <a:latin typeface="Cambria Math"/>
                      </a:rPr>
                      <m:t>𝑊</m:t>
                    </m:r>
                    <m:r>
                      <a:rPr lang="en-US" sz="2000" i="1">
                        <a:latin typeface="Cambria Math"/>
                      </a:rPr>
                      <m:t>)=</m:t>
                    </m:r>
                    <m:d>
                      <m:dPr>
                        <m:ctrlPr>
                          <a:rPr lang="en-US" sz="2000" i="1">
                            <a:latin typeface="Cambria Math"/>
                          </a:rPr>
                        </m:ctrlPr>
                      </m:dPr>
                      <m:e>
                        <m:f>
                          <m:fPr>
                            <m:ctrlPr>
                              <a:rPr lang="en-US" sz="2000" i="1">
                                <a:latin typeface="Cambria Math"/>
                              </a:rPr>
                            </m:ctrlPr>
                          </m:fPr>
                          <m:num>
                            <m:r>
                              <a:rPr lang="en-US" sz="2000" i="1">
                                <a:latin typeface="Cambria Math"/>
                              </a:rPr>
                              <m:t>𝑛</m:t>
                            </m:r>
                            <m:r>
                              <a:rPr lang="en-US" sz="2000">
                                <a:latin typeface="Cambria Math"/>
                              </a:rPr>
                              <m:t>−</m:t>
                            </m:r>
                            <m:r>
                              <a:rPr lang="en-US" sz="2000" i="1">
                                <a:latin typeface="Cambria Math"/>
                              </a:rPr>
                              <m:t>𝑇</m:t>
                            </m:r>
                          </m:num>
                          <m:den>
                            <m:r>
                              <a:rPr lang="en-US" sz="2000" i="1">
                                <a:latin typeface="Cambria Math"/>
                              </a:rPr>
                              <m:t>𝑛</m:t>
                            </m:r>
                            <m:r>
                              <a:rPr lang="en-US" sz="2000">
                                <a:latin typeface="Cambria Math"/>
                              </a:rPr>
                              <m:t>−1</m:t>
                            </m:r>
                          </m:den>
                        </m:f>
                      </m:e>
                    </m:d>
                    <m:acc>
                      <m:accPr>
                        <m:chr m:val="̅"/>
                        <m:ctrlPr>
                          <a:rPr lang="en-US" sz="2000" i="1">
                            <a:latin typeface="Cambria Math"/>
                          </a:rPr>
                        </m:ctrlPr>
                      </m:accPr>
                      <m:e>
                        <m:r>
                          <a:rPr lang="en-US" sz="2000" i="1">
                            <a:latin typeface="Cambria Math"/>
                          </a:rPr>
                          <m:t>𝑋</m:t>
                        </m:r>
                      </m:e>
                    </m:acc>
                    <m:r>
                      <a:rPr lang="en-US" sz="2000">
                        <a:latin typeface="Cambria Math"/>
                      </a:rPr>
                      <m:t>+</m:t>
                    </m:r>
                    <m:d>
                      <m:dPr>
                        <m:ctrlPr>
                          <a:rPr lang="en-US" sz="2000" i="1">
                            <a:latin typeface="Cambria Math"/>
                          </a:rPr>
                        </m:ctrlPr>
                      </m:dPr>
                      <m:e>
                        <m:f>
                          <m:fPr>
                            <m:ctrlPr>
                              <a:rPr lang="en-US" sz="2000" i="1">
                                <a:latin typeface="Cambria Math"/>
                              </a:rPr>
                            </m:ctrlPr>
                          </m:fPr>
                          <m:num>
                            <m:r>
                              <a:rPr lang="en-US" sz="2000" i="1">
                                <a:latin typeface="Cambria Math"/>
                              </a:rPr>
                              <m:t>𝑇</m:t>
                            </m:r>
                            <m:r>
                              <a:rPr lang="en-US" sz="2000">
                                <a:latin typeface="Cambria Math"/>
                              </a:rPr>
                              <m:t>−1</m:t>
                            </m:r>
                          </m:num>
                          <m:den>
                            <m:r>
                              <a:rPr lang="en-US" sz="2000" i="1">
                                <a:latin typeface="Cambria Math"/>
                              </a:rPr>
                              <m:t>𝑛</m:t>
                            </m:r>
                            <m:r>
                              <a:rPr lang="en-US" sz="2000">
                                <a:latin typeface="Cambria Math"/>
                              </a:rPr>
                              <m:t>−1</m:t>
                            </m:r>
                          </m:den>
                        </m:f>
                      </m:e>
                    </m:d>
                    <m:acc>
                      <m:accPr>
                        <m:chr m:val="̅"/>
                        <m:ctrlPr>
                          <a:rPr lang="en-US" sz="2000" i="1">
                            <a:latin typeface="Cambria Math"/>
                          </a:rPr>
                        </m:ctrlPr>
                      </m:accPr>
                      <m:e>
                        <m:r>
                          <a:rPr lang="en-US" sz="2000" i="1">
                            <a:latin typeface="Cambria Math"/>
                          </a:rPr>
                          <m:t>𝑔</m:t>
                        </m:r>
                      </m:e>
                    </m:acc>
                  </m:oMath>
                </a14:m>
                <a:r>
                  <a:rPr lang="en-US" sz="2000" dirty="0" smtClean="0">
                    <a:latin typeface="Times New Roman" pitchFamily="18" charset="0"/>
                    <a:cs typeface="Times New Roman" pitchFamily="18" charset="0"/>
                  </a:rPr>
                  <a:t>	(3.11)</a:t>
                </a:r>
                <a:endParaRPr lang="en-US" sz="2000" dirty="0">
                  <a:latin typeface="Times New Roman" pitchFamily="18" charset="0"/>
                  <a:cs typeface="Times New Roman" pitchFamily="18" charset="0"/>
                </a:endParaRPr>
              </a:p>
              <a:p>
                <a:pPr>
                  <a:lnSpc>
                    <a:spcPct val="100000"/>
                  </a:lnSpc>
                </a:pPr>
                <a:r>
                  <a:rPr lang="en-US" sz="2000" dirty="0">
                    <a:latin typeface="Times New Roman" pitchFamily="18" charset="0"/>
                    <a:cs typeface="Times New Roman" pitchFamily="18" charset="0"/>
                  </a:rPr>
                  <a:t>where </a:t>
                </a:r>
              </a:p>
              <a:p>
                <a:pPr marL="457200" lvl="1" indent="0">
                  <a:lnSpc>
                    <a:spcPct val="100000"/>
                  </a:lnSpc>
                  <a:buClrTx/>
                  <a:buNone/>
                </a:pPr>
                <a:r>
                  <a:rPr lang="en-US" sz="1600" dirty="0">
                    <a:latin typeface="Times New Roman" pitchFamily="18" charset="0"/>
                    <a:cs typeface="Times New Roman" pitchFamily="18" charset="0"/>
                  </a:rPr>
                  <a:t>n = the number of HPRs used to estimate the historical average returns; and</a:t>
                </a:r>
              </a:p>
              <a:p>
                <a:pPr marL="457200" lvl="1" indent="0">
                  <a:lnSpc>
                    <a:spcPct val="100000"/>
                  </a:lnSpc>
                  <a:buClrTx/>
                  <a:buNone/>
                </a:pPr>
                <a:r>
                  <a:rPr lang="en-US" sz="1600" dirty="0">
                    <a:latin typeface="Times New Roman" pitchFamily="18" charset="0"/>
                    <a:cs typeface="Times New Roman" pitchFamily="18" charset="0"/>
                  </a:rPr>
                  <a:t>T = the number of investment-horizon periods for which a particular investment is to be held</a:t>
                </a:r>
                <a:r>
                  <a:rPr lang="en-US" sz="1600" dirty="0" smtClean="0">
                    <a:latin typeface="Times New Roman" pitchFamily="18" charset="0"/>
                    <a:cs typeface="Times New Roman" pitchFamily="18" charset="0"/>
                  </a:rPr>
                  <a:t>.</a:t>
                </a:r>
              </a:p>
              <a:p>
                <a:pPr marL="457200" lvl="1" indent="0">
                  <a:lnSpc>
                    <a:spcPct val="100000"/>
                  </a:lnSpc>
                  <a:buClrTx/>
                  <a:buNone/>
                </a:pPr>
                <a14:m>
                  <m:oMath xmlns:m="http://schemas.openxmlformats.org/officeDocument/2006/math">
                    <m:acc>
                      <m:accPr>
                        <m:chr m:val="̅"/>
                        <m:ctrlPr>
                          <a:rPr lang="en-US" sz="1600" i="1">
                            <a:latin typeface="Cambria Math"/>
                          </a:rPr>
                        </m:ctrlPr>
                      </m:accPr>
                      <m:e>
                        <m:r>
                          <a:rPr lang="en-US" sz="1600" i="1">
                            <a:latin typeface="Cambria Math"/>
                          </a:rPr>
                          <m:t>𝑋</m:t>
                        </m:r>
                      </m:e>
                    </m:acc>
                  </m:oMath>
                </a14:m>
                <a:r>
                  <a:rPr lang="en-US" sz="1600" dirty="0" smtClean="0">
                    <a:latin typeface="Times New Roman" pitchFamily="18" charset="0"/>
                    <a:cs typeface="Times New Roman" pitchFamily="18" charset="0"/>
                  </a:rPr>
                  <a:t>= the arithmetic mean</a:t>
                </a:r>
              </a:p>
              <a:p>
                <a:pPr marL="457200" lvl="1" indent="0">
                  <a:lnSpc>
                    <a:spcPct val="100000"/>
                  </a:lnSpc>
                  <a:buClrTx/>
                  <a:buNone/>
                </a:pPr>
                <a14:m>
                  <m:oMath xmlns:m="http://schemas.openxmlformats.org/officeDocument/2006/math">
                    <m:acc>
                      <m:accPr>
                        <m:chr m:val="̅"/>
                        <m:ctrlPr>
                          <a:rPr lang="en-US" sz="1600" i="1">
                            <a:latin typeface="Cambria Math"/>
                          </a:rPr>
                        </m:ctrlPr>
                      </m:accPr>
                      <m:e>
                        <m:r>
                          <a:rPr lang="en-US" sz="1600" i="1">
                            <a:latin typeface="Cambria Math"/>
                          </a:rPr>
                          <m:t>𝑔</m:t>
                        </m:r>
                      </m:e>
                    </m:acc>
                  </m:oMath>
                </a14:m>
                <a:r>
                  <a:rPr lang="en-US" sz="1600" dirty="0" smtClean="0">
                    <a:latin typeface="Times New Roman" pitchFamily="18" charset="0"/>
                    <a:cs typeface="Times New Roman" pitchFamily="18" charset="0"/>
                  </a:rPr>
                  <a:t>= the geometric mean</a:t>
                </a:r>
                <a:endParaRPr lang="en-US" sz="16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7" t="-538" r="-661"/>
                </a:stretch>
              </a:blipFill>
            </p:spPr>
            <p:txBody>
              <a:bodyPr/>
              <a:lstStyle/>
              <a:p>
                <a:r>
                  <a:rPr lang="en-US">
                    <a:noFill/>
                  </a:rPr>
                  <a:t> </a:t>
                </a:r>
              </a:p>
            </p:txBody>
          </p:sp>
        </mc:Fallback>
      </mc:AlternateContent>
      <p:sp>
        <p:nvSpPr>
          <p:cNvPr id="5" name="Text Placeholder 4"/>
          <p:cNvSpPr>
            <a:spLocks noGrp="1"/>
          </p:cNvSpPr>
          <p:nvPr>
            <p:ph type="body" sz="quarter" idx="13"/>
          </p:nvPr>
        </p:nvSpPr>
        <p:spPr/>
        <p:txBody>
          <a:bodyPr/>
          <a:lstStyle/>
          <a:p>
            <a:r>
              <a:rPr lang="en-US" dirty="0" smtClean="0">
                <a:latin typeface="Times New Roman" pitchFamily="18" charset="0"/>
                <a:cs typeface="Times New Roman" pitchFamily="18" charset="0"/>
              </a:rPr>
              <a:t>3.2.3 Weighted Unbiased Mean</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15</a:t>
            </a:fld>
            <a:endParaRPr lang="en-US">
              <a:solidFill>
                <a:schemeClr val="accent6">
                  <a:lumMod val="20000"/>
                  <a:lumOff val="80000"/>
                </a:schemeClr>
              </a:solidFill>
            </a:endParaRPr>
          </a:p>
        </p:txBody>
      </p:sp>
      <p:sp>
        <p:nvSpPr>
          <p:cNvPr id="2" name="Title 1"/>
          <p:cNvSpPr>
            <a:spLocks noGrp="1"/>
          </p:cNvSpPr>
          <p:nvPr>
            <p:ph type="title"/>
          </p:nvPr>
        </p:nvSpPr>
        <p:spPr/>
        <p:txBody>
          <a:bodyPr/>
          <a:lstStyle/>
          <a:p>
            <a:r>
              <a:rPr lang="en-US" dirty="0">
                <a:latin typeface="Times New Roman" pitchFamily="18" charset="0"/>
                <a:cs typeface="Times New Roman" pitchFamily="18" charset="0"/>
              </a:rPr>
              <a:t>3.2 Holding-Period Yield</a:t>
            </a:r>
          </a:p>
        </p:txBody>
      </p:sp>
    </p:spTree>
    <p:extLst>
      <p:ext uri="{BB962C8B-B14F-4D97-AF65-F5344CB8AC3E}">
        <p14:creationId xmlns:p14="http://schemas.microsoft.com/office/powerpoint/2010/main" val="16509935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nSpc>
                    <a:spcPct val="100000"/>
                  </a:lnSpc>
                  <a:buNone/>
                </a:pPr>
                <a:r>
                  <a:rPr lang="en-US" sz="2000" dirty="0" smtClean="0">
                    <a:latin typeface="Cambria Math"/>
                  </a:rPr>
                  <a:t>For example, to estimate the average HPR for a five-year horizon using the J&amp;J Company data, it can be seen that n = 10, T = 5, and</a:t>
                </a:r>
              </a:p>
              <a:p>
                <a:pPr algn="ctr">
                  <a:lnSpc>
                    <a:spcPct val="100000"/>
                  </a:lnSpc>
                </a:pPr>
                <a14:m>
                  <m:oMath xmlns:m="http://schemas.openxmlformats.org/officeDocument/2006/math">
                    <m:r>
                      <m:rPr>
                        <m:sty m:val="p"/>
                      </m:rPr>
                      <a:rPr lang="en-US" sz="2000">
                        <a:latin typeface="Cambria Math"/>
                      </a:rPr>
                      <m:t>M</m:t>
                    </m:r>
                    <m:d>
                      <m:dPr>
                        <m:ctrlPr>
                          <a:rPr lang="en-US" sz="2000" i="1">
                            <a:latin typeface="Cambria Math"/>
                          </a:rPr>
                        </m:ctrlPr>
                      </m:dPr>
                      <m:e>
                        <m:r>
                          <m:rPr>
                            <m:sty m:val="p"/>
                          </m:rPr>
                          <a:rPr lang="en-US" sz="2000">
                            <a:latin typeface="Cambria Math"/>
                          </a:rPr>
                          <m:t>W</m:t>
                        </m:r>
                      </m:e>
                    </m:d>
                    <m:r>
                      <a:rPr lang="en-US" sz="2000">
                        <a:latin typeface="Cambria Math"/>
                      </a:rPr>
                      <m:t>=</m:t>
                    </m:r>
                    <m:f>
                      <m:fPr>
                        <m:ctrlPr>
                          <a:rPr lang="en-US" sz="2000" i="1">
                            <a:latin typeface="Cambria Math"/>
                          </a:rPr>
                        </m:ctrlPr>
                      </m:fPr>
                      <m:num>
                        <m:r>
                          <a:rPr lang="en-US" sz="2000">
                            <a:latin typeface="Cambria Math"/>
                          </a:rPr>
                          <m:t>10−5</m:t>
                        </m:r>
                      </m:num>
                      <m:den>
                        <m:r>
                          <a:rPr lang="en-US" sz="2000">
                            <a:latin typeface="Cambria Math"/>
                          </a:rPr>
                          <m:t>10−1</m:t>
                        </m:r>
                      </m:den>
                    </m:f>
                    <m:r>
                      <a:rPr lang="en-US" sz="2000">
                        <a:latin typeface="Cambria Math"/>
                      </a:rPr>
                      <m:t>(1.00</m:t>
                    </m:r>
                    <m:r>
                      <m:rPr>
                        <m:nor/>
                      </m:rPr>
                      <a:rPr lang="en-US" sz="2000">
                        <a:latin typeface="Times New Roman" pitchFamily="18" charset="0"/>
                        <a:cs typeface="Times New Roman" pitchFamily="18" charset="0"/>
                      </a:rPr>
                      <m:t>15 </m:t>
                    </m:r>
                    <m:r>
                      <a:rPr lang="en-US" sz="2000">
                        <a:latin typeface="Cambria Math"/>
                      </a:rPr>
                      <m:t>)+</m:t>
                    </m:r>
                    <m:f>
                      <m:fPr>
                        <m:ctrlPr>
                          <a:rPr lang="en-US" sz="2000" i="1">
                            <a:latin typeface="Cambria Math"/>
                          </a:rPr>
                        </m:ctrlPr>
                      </m:fPr>
                      <m:num>
                        <m:r>
                          <a:rPr lang="en-US" sz="2000">
                            <a:latin typeface="Cambria Math"/>
                          </a:rPr>
                          <m:t>5−1</m:t>
                        </m:r>
                      </m:num>
                      <m:den>
                        <m:r>
                          <a:rPr lang="en-US" sz="2000">
                            <a:latin typeface="Cambria Math"/>
                          </a:rPr>
                          <m:t>10−1</m:t>
                        </m:r>
                      </m:den>
                    </m:f>
                    <m:r>
                      <a:rPr lang="en-US" sz="2000">
                        <a:latin typeface="Cambria Math"/>
                      </a:rPr>
                      <m:t>(0.9827)</m:t>
                    </m:r>
                  </m:oMath>
                </a14:m>
                <a:endParaRPr lang="en-US" sz="2000" dirty="0" smtClean="0">
                  <a:latin typeface="Times New Roman" pitchFamily="18" charset="0"/>
                  <a:cs typeface="Times New Roman" pitchFamily="18" charset="0"/>
                </a:endParaRPr>
              </a:p>
              <a:p>
                <a:pPr algn="ctr">
                  <a:lnSpc>
                    <a:spcPct val="100000"/>
                  </a:lnSpc>
                </a:pPr>
                <a14:m>
                  <m:oMath xmlns:m="http://schemas.openxmlformats.org/officeDocument/2006/math">
                    <m:r>
                      <a:rPr lang="en-US" sz="2000" b="0" i="1" smtClean="0">
                        <a:latin typeface="Cambria Math"/>
                      </a:rPr>
                      <m:t>=</m:t>
                    </m:r>
                    <m:f>
                      <m:fPr>
                        <m:ctrlPr>
                          <a:rPr lang="en-US" sz="2000" i="1">
                            <a:latin typeface="Cambria Math"/>
                          </a:rPr>
                        </m:ctrlPr>
                      </m:fPr>
                      <m:num>
                        <m:r>
                          <a:rPr lang="en-US" sz="2000">
                            <a:latin typeface="Cambria Math"/>
                          </a:rPr>
                          <m:t>5</m:t>
                        </m:r>
                      </m:num>
                      <m:den>
                        <m:r>
                          <a:rPr lang="en-US" sz="2000">
                            <a:latin typeface="Cambria Math"/>
                          </a:rPr>
                          <m:t>9</m:t>
                        </m:r>
                      </m:den>
                    </m:f>
                    <m:d>
                      <m:dPr>
                        <m:ctrlPr>
                          <a:rPr lang="en-US" sz="2000" i="1">
                            <a:latin typeface="Cambria Math"/>
                          </a:rPr>
                        </m:ctrlPr>
                      </m:dPr>
                      <m:e>
                        <m:r>
                          <a:rPr lang="en-US" sz="2000">
                            <a:latin typeface="Cambria Math"/>
                          </a:rPr>
                          <m:t>1.0105</m:t>
                        </m:r>
                      </m:e>
                    </m:d>
                    <m:r>
                      <a:rPr lang="en-US" sz="2000">
                        <a:latin typeface="Cambria Math"/>
                      </a:rPr>
                      <m:t>+</m:t>
                    </m:r>
                    <m:f>
                      <m:fPr>
                        <m:ctrlPr>
                          <a:rPr lang="en-US" sz="2000" i="1">
                            <a:latin typeface="Cambria Math"/>
                          </a:rPr>
                        </m:ctrlPr>
                      </m:fPr>
                      <m:num>
                        <m:r>
                          <a:rPr lang="en-US" sz="2000">
                            <a:latin typeface="Cambria Math"/>
                          </a:rPr>
                          <m:t>4</m:t>
                        </m:r>
                      </m:num>
                      <m:den>
                        <m:r>
                          <a:rPr lang="en-US" sz="2000">
                            <a:latin typeface="Cambria Math"/>
                          </a:rPr>
                          <m:t>9</m:t>
                        </m:r>
                      </m:den>
                    </m:f>
                    <m:d>
                      <m:dPr>
                        <m:ctrlPr>
                          <a:rPr lang="en-US" sz="2000" i="1">
                            <a:latin typeface="Cambria Math"/>
                          </a:rPr>
                        </m:ctrlPr>
                      </m:dPr>
                      <m:e>
                        <m:r>
                          <a:rPr lang="en-US" sz="2000">
                            <a:latin typeface="Cambria Math"/>
                          </a:rPr>
                          <m:t>0.9827</m:t>
                        </m:r>
                      </m:e>
                    </m:d>
                  </m:oMath>
                </a14:m>
                <a:endParaRPr lang="en-US" sz="2000" b="0" dirty="0" smtClean="0">
                  <a:latin typeface="Times New Roman" pitchFamily="18" charset="0"/>
                </a:endParaRPr>
              </a:p>
              <a:p>
                <a:pPr algn="ctr">
                  <a:lnSpc>
                    <a:spcPct val="100000"/>
                  </a:lnSpc>
                </a:pPr>
                <a14:m>
                  <m:oMath xmlns:m="http://schemas.openxmlformats.org/officeDocument/2006/math">
                    <m:r>
                      <a:rPr lang="en-US" sz="2000" i="1">
                        <a:latin typeface="Cambria Math"/>
                      </a:rPr>
                      <m:t>=0.5564+ 0.4368</m:t>
                    </m:r>
                  </m:oMath>
                </a14:m>
                <a:endParaRPr lang="en-US" sz="2000" dirty="0" smtClean="0">
                  <a:latin typeface="Times New Roman" pitchFamily="18" charset="0"/>
                  <a:cs typeface="Times New Roman" pitchFamily="18" charset="0"/>
                </a:endParaRPr>
              </a:p>
              <a:p>
                <a:pPr algn="ctr">
                  <a:lnSpc>
                    <a:spcPct val="100000"/>
                  </a:lnSpc>
                </a:pPr>
                <a14:m>
                  <m:oMath xmlns:m="http://schemas.openxmlformats.org/officeDocument/2006/math">
                    <m:r>
                      <a:rPr lang="en-US" sz="2000" i="1">
                        <a:latin typeface="Cambria Math"/>
                      </a:rPr>
                      <m:t>=0.9931</m:t>
                    </m:r>
                  </m:oMath>
                </a14:m>
                <a:endParaRPr lang="en-US" sz="2000" dirty="0" smtClean="0">
                  <a:latin typeface="Times New Roman" pitchFamily="18" charset="0"/>
                  <a:cs typeface="Times New Roman" pitchFamily="18" charset="0"/>
                </a:endParaRPr>
              </a:p>
              <a:p>
                <a:pPr marL="0" indent="0">
                  <a:lnSpc>
                    <a:spcPct val="100000"/>
                  </a:lnSpc>
                  <a:buNone/>
                </a:pPr>
                <a:r>
                  <a:rPr lang="en-US" sz="2000" dirty="0">
                    <a:latin typeface="Times New Roman" pitchFamily="18" charset="0"/>
                    <a:cs typeface="Times New Roman" pitchFamily="18" charset="0"/>
                  </a:rPr>
                  <a:t>Therefore, application of the weighted unbiased estimator approach would lead to an estimated average HPY of 0.9931-1=-0.006863 or -0.69%, if the holding period is expected to be five years</a:t>
                </a:r>
                <a:r>
                  <a:rPr lang="en-US" sz="2000" dirty="0" smtClean="0">
                    <a:latin typeface="Times New Roman" pitchFamily="18" charset="0"/>
                    <a:cs typeface="Times New Roman" pitchFamily="18" charset="0"/>
                  </a:rPr>
                  <a:t>.</a:t>
                </a:r>
              </a:p>
              <a:p>
                <a:pPr marL="0" indent="0">
                  <a:lnSpc>
                    <a:spcPct val="100000"/>
                  </a:lnSpc>
                  <a:buNone/>
                </a:pPr>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shorter holding-period </a:t>
                </a:r>
                <a:r>
                  <a:rPr lang="en-US" sz="2000" dirty="0" smtClean="0">
                    <a:latin typeface="Times New Roman" pitchFamily="18" charset="0"/>
                    <a:cs typeface="Times New Roman" pitchFamily="18" charset="0"/>
                  </a:rPr>
                  <a:t>assumption, or t value, </a:t>
                </a:r>
                <a:r>
                  <a:rPr lang="en-US" sz="2000" dirty="0">
                    <a:latin typeface="Times New Roman" pitchFamily="18" charset="0"/>
                    <a:cs typeface="Times New Roman" pitchFamily="18" charset="0"/>
                  </a:rPr>
                  <a:t>would result in a higher estimated HPR (i.e., closer to </a:t>
                </a:r>
                <a14:m>
                  <m:oMath xmlns:m="http://schemas.openxmlformats.org/officeDocument/2006/math">
                    <m:acc>
                      <m:accPr>
                        <m:chr m:val="̅"/>
                        <m:ctrlPr>
                          <a:rPr lang="en-US" sz="2000" i="1">
                            <a:latin typeface="Cambria Math"/>
                          </a:rPr>
                        </m:ctrlPr>
                      </m:accPr>
                      <m:e>
                        <m:r>
                          <a:rPr lang="en-US" sz="2000" i="1">
                            <a:latin typeface="Cambria Math"/>
                          </a:rPr>
                          <m:t>𝑋</m:t>
                        </m:r>
                      </m:e>
                    </m:acc>
                  </m:oMath>
                </a14:m>
                <a:r>
                  <a:rPr lang="en-US" sz="2000" dirty="0">
                    <a:latin typeface="Times New Roman" pitchFamily="18" charset="0"/>
                    <a:cs typeface="Times New Roman" pitchFamily="18" charset="0"/>
                  </a:rPr>
                  <a:t>), and a longer holding-period assumption would result in a lower estimated HPR (i.e., closer to </a:t>
                </a:r>
                <a14:m>
                  <m:oMath xmlns:m="http://schemas.openxmlformats.org/officeDocument/2006/math">
                    <m:acc>
                      <m:accPr>
                        <m:chr m:val="̅"/>
                        <m:ctrlPr>
                          <a:rPr lang="en-US" sz="2000" i="1">
                            <a:latin typeface="Cambria Math"/>
                          </a:rPr>
                        </m:ctrlPr>
                      </m:accPr>
                      <m:e>
                        <m:r>
                          <a:rPr lang="en-US" sz="2000" i="1">
                            <a:latin typeface="Cambria Math"/>
                          </a:rPr>
                          <m:t>𝑔</m:t>
                        </m:r>
                      </m:e>
                    </m:acc>
                  </m:oMath>
                </a14:m>
                <a:r>
                  <a:rPr lang="en-US" sz="2000" dirty="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08" t="-538" r="-587" b="-269"/>
                </a:stretch>
              </a:blipFill>
            </p:spPr>
            <p:txBody>
              <a:bodyPr/>
              <a:lstStyle/>
              <a:p>
                <a:r>
                  <a:rPr lang="en-US">
                    <a:noFill/>
                  </a:rPr>
                  <a:t> </a:t>
                </a:r>
              </a:p>
            </p:txBody>
          </p:sp>
        </mc:Fallback>
      </mc:AlternateContent>
      <p:sp>
        <p:nvSpPr>
          <p:cNvPr id="5" name="Text Placeholder 4"/>
          <p:cNvSpPr>
            <a:spLocks noGrp="1"/>
          </p:cNvSpPr>
          <p:nvPr>
            <p:ph type="body" sz="quarter" idx="13"/>
          </p:nvPr>
        </p:nvSpPr>
        <p:spPr/>
        <p:txBody>
          <a:bodyPr/>
          <a:lstStyle/>
          <a:p>
            <a:r>
              <a:rPr lang="en-US" dirty="0" smtClean="0">
                <a:latin typeface="Times New Roman" pitchFamily="18" charset="0"/>
                <a:cs typeface="Times New Roman" pitchFamily="18" charset="0"/>
              </a:rPr>
              <a:t>3.2.3 Weighted Unbiased Mean</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16</a:t>
            </a:fld>
            <a:endParaRPr lang="en-US">
              <a:solidFill>
                <a:schemeClr val="accent6">
                  <a:lumMod val="20000"/>
                  <a:lumOff val="80000"/>
                </a:schemeClr>
              </a:solidFill>
            </a:endParaRPr>
          </a:p>
        </p:txBody>
      </p:sp>
      <p:sp>
        <p:nvSpPr>
          <p:cNvPr id="2" name="Title 1"/>
          <p:cNvSpPr>
            <a:spLocks noGrp="1"/>
          </p:cNvSpPr>
          <p:nvPr>
            <p:ph type="title"/>
          </p:nvPr>
        </p:nvSpPr>
        <p:spPr/>
        <p:txBody>
          <a:bodyPr/>
          <a:lstStyle/>
          <a:p>
            <a:r>
              <a:rPr lang="en-US" dirty="0">
                <a:latin typeface="Times New Roman" pitchFamily="18" charset="0"/>
                <a:cs typeface="Times New Roman" pitchFamily="18" charset="0"/>
              </a:rPr>
              <a:t>3.2 Holding-Period Yield</a:t>
            </a:r>
          </a:p>
        </p:txBody>
      </p:sp>
    </p:spTree>
    <p:extLst>
      <p:ext uri="{BB962C8B-B14F-4D97-AF65-F5344CB8AC3E}">
        <p14:creationId xmlns:p14="http://schemas.microsoft.com/office/powerpoint/2010/main" val="249111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3.3 Common-Stock </a:t>
            </a:r>
            <a:r>
              <a:rPr lang="en-US" dirty="0">
                <a:latin typeface="Times New Roman" pitchFamily="18" charset="0"/>
                <a:cs typeface="Times New Roman" pitchFamily="18" charset="0"/>
              </a:rPr>
              <a:t>Valuation Approaches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066800"/>
                <a:ext cx="8229600" cy="5257800"/>
              </a:xfrm>
            </p:spPr>
            <p:txBody>
              <a:bodyPr>
                <a:normAutofit fontScale="85000" lnSpcReduction="20000"/>
              </a:bodyPr>
              <a:lstStyle/>
              <a:p>
                <a:pPr marL="0" marR="0" indent="0" algn="just">
                  <a:lnSpc>
                    <a:spcPct val="120000"/>
                  </a:lnSpc>
                  <a:spcBef>
                    <a:spcPts val="0"/>
                  </a:spcBef>
                  <a:spcAft>
                    <a:spcPts val="0"/>
                  </a:spcAft>
                  <a:buNone/>
                </a:pPr>
                <a:r>
                  <a:rPr lang="en-US" sz="2400" kern="100" dirty="0" smtClean="0">
                    <a:latin typeface="Times New Roman"/>
                    <a:ea typeface="PMingLiU"/>
                  </a:rPr>
                  <a:t>In addition to looking at a security’s earnings, portfolio managers also like to look at its overall price. One of the methods we use to calculate market value of common stock is through the stream of dividends approach.  Three ways of expressing this approach are presented below:</a:t>
                </a:r>
              </a:p>
              <a:p>
                <a:pPr marL="0" marR="0" indent="0" algn="just">
                  <a:lnSpc>
                    <a:spcPct val="120000"/>
                  </a:lnSpc>
                  <a:spcBef>
                    <a:spcPts val="0"/>
                  </a:spcBef>
                  <a:spcAft>
                    <a:spcPts val="0"/>
                  </a:spcAft>
                  <a:buNone/>
                  <a:tabLst>
                    <a:tab pos="4002088" algn="ctr"/>
                    <a:tab pos="8051800" algn="r"/>
                  </a:tabLst>
                </a:pPr>
                <a:r>
                  <a:rPr lang="en-US" sz="2000" dirty="0" smtClean="0"/>
                  <a:t>	</a:t>
                </a:r>
                <a14:m>
                  <m:oMath xmlns:m="http://schemas.openxmlformats.org/officeDocument/2006/math">
                    <m:sSub>
                      <m:sSubPr>
                        <m:ctrlPr>
                          <a:rPr lang="en-US" sz="2000" i="1">
                            <a:latin typeface="Cambria Math"/>
                          </a:rPr>
                        </m:ctrlPr>
                      </m:sSubPr>
                      <m:e>
                        <m:r>
                          <a:rPr lang="en-US" sz="2000" i="1">
                            <a:latin typeface="Cambria Math"/>
                          </a:rPr>
                          <m:t>𝑃</m:t>
                        </m:r>
                      </m:e>
                      <m:sub>
                        <m:r>
                          <a:rPr lang="en-US" sz="2000">
                            <a:latin typeface="Cambria Math"/>
                          </a:rPr>
                          <m:t>0</m:t>
                        </m:r>
                      </m:sub>
                    </m:sSub>
                    <m:r>
                      <a:rPr lang="en-US" sz="2000">
                        <a:latin typeface="Cambria Math"/>
                      </a:rPr>
                      <m:t>=</m:t>
                    </m:r>
                    <m:nary>
                      <m:naryPr>
                        <m:chr m:val="∑"/>
                        <m:limLoc m:val="undOvr"/>
                        <m:grow m:val="on"/>
                        <m:ctrlPr>
                          <a:rPr lang="en-US" sz="2000" i="1">
                            <a:latin typeface="Cambria Math"/>
                          </a:rPr>
                        </m:ctrlPr>
                      </m:naryPr>
                      <m:sub>
                        <m:r>
                          <a:rPr lang="en-US" sz="2000" i="1">
                            <a:latin typeface="Cambria Math"/>
                          </a:rPr>
                          <m:t>𝑡</m:t>
                        </m:r>
                        <m:r>
                          <a:rPr lang="en-US" sz="2000">
                            <a:latin typeface="Cambria Math"/>
                          </a:rPr>
                          <m:t>=1</m:t>
                        </m:r>
                      </m:sub>
                      <m:sup>
                        <m:r>
                          <a:rPr lang="en-US" sz="2000" i="1">
                            <a:latin typeface="Cambria Math"/>
                          </a:rPr>
                          <m:t>𝑛</m:t>
                        </m:r>
                      </m:sup>
                      <m:e>
                        <m:f>
                          <m:fPr>
                            <m:ctrlPr>
                              <a:rPr lang="en-US" sz="2000" i="1">
                                <a:latin typeface="Cambria Math"/>
                              </a:rPr>
                            </m:ctrlPr>
                          </m:fPr>
                          <m:num>
                            <m:sSub>
                              <m:sSubPr>
                                <m:ctrlPr>
                                  <a:rPr lang="en-US" sz="2000" i="1" smtClean="0">
                                    <a:latin typeface="Cambria Math"/>
                                  </a:rPr>
                                </m:ctrlPr>
                              </m:sSubPr>
                              <m:e>
                                <m:r>
                                  <a:rPr lang="en-US" sz="2000" i="1">
                                    <a:latin typeface="Cambria Math"/>
                                  </a:rPr>
                                  <m:t>𝑑</m:t>
                                </m:r>
                              </m:e>
                              <m:sub>
                                <m:r>
                                  <a:rPr lang="en-US" sz="2000" i="1">
                                    <a:latin typeface="Cambria Math"/>
                                  </a:rPr>
                                  <m:t>𝑡</m:t>
                                </m:r>
                              </m:sub>
                            </m:sSub>
                          </m:num>
                          <m:den>
                            <m:sSup>
                              <m:sSupPr>
                                <m:ctrlPr>
                                  <a:rPr lang="en-US" sz="2000" i="1">
                                    <a:latin typeface="Cambria Math"/>
                                  </a:rPr>
                                </m:ctrlPr>
                              </m:sSupPr>
                              <m:e>
                                <m:d>
                                  <m:dPr>
                                    <m:ctrlPr>
                                      <a:rPr lang="en-US" sz="2000" i="1">
                                        <a:latin typeface="Cambria Math"/>
                                      </a:rPr>
                                    </m:ctrlPr>
                                  </m:dPr>
                                  <m:e>
                                    <m:r>
                                      <a:rPr lang="en-US" sz="2000">
                                        <a:latin typeface="Cambria Math"/>
                                      </a:rPr>
                                      <m:t>1+</m:t>
                                    </m:r>
                                    <m:r>
                                      <a:rPr lang="en-US" sz="2000" i="1">
                                        <a:latin typeface="Cambria Math"/>
                                      </a:rPr>
                                      <m:t>𝑘</m:t>
                                    </m:r>
                                  </m:e>
                                </m:d>
                              </m:e>
                              <m:sup>
                                <m:r>
                                  <a:rPr lang="en-US" sz="2000" i="1">
                                    <a:latin typeface="Cambria Math"/>
                                  </a:rPr>
                                  <m:t>𝑡</m:t>
                                </m:r>
                              </m:sup>
                            </m:sSup>
                          </m:den>
                        </m:f>
                      </m:e>
                    </m:nary>
                  </m:oMath>
                </a14:m>
                <a:r>
                  <a:rPr lang="en-US" sz="2000" dirty="0" smtClean="0">
                    <a:latin typeface="Times New Roman" pitchFamily="18" charset="0"/>
                    <a:cs typeface="Times New Roman" pitchFamily="18" charset="0"/>
                  </a:rPr>
                  <a:t> ,	(3.12)</a:t>
                </a:r>
              </a:p>
              <a:p>
                <a:pPr marL="0" marR="0" indent="0" algn="just">
                  <a:lnSpc>
                    <a:spcPct val="120000"/>
                  </a:lnSpc>
                  <a:spcBef>
                    <a:spcPts val="0"/>
                  </a:spcBef>
                  <a:spcAft>
                    <a:spcPts val="0"/>
                  </a:spcAft>
                  <a:buNone/>
                  <a:tabLst>
                    <a:tab pos="4002088" algn="ctr"/>
                    <a:tab pos="8051800" algn="r"/>
                  </a:tabLst>
                </a:pPr>
                <a:r>
                  <a:rPr lang="en-US" sz="1800" dirty="0" smtClean="0"/>
                  <a:t>	</a:t>
                </a:r>
                <a14:m>
                  <m:oMath xmlns:m="http://schemas.openxmlformats.org/officeDocument/2006/math">
                    <m:sSub>
                      <m:sSubPr>
                        <m:ctrlPr>
                          <a:rPr lang="en-US" sz="2000" i="1">
                            <a:latin typeface="Cambria Math"/>
                          </a:rPr>
                        </m:ctrlPr>
                      </m:sSubPr>
                      <m:e>
                        <m:r>
                          <a:rPr lang="en-US" sz="2000" i="1">
                            <a:latin typeface="Cambria Math"/>
                          </a:rPr>
                          <m:t>𝑃</m:t>
                        </m:r>
                      </m:e>
                      <m:sub>
                        <m:r>
                          <a:rPr lang="en-US" sz="2000">
                            <a:latin typeface="Cambria Math"/>
                          </a:rPr>
                          <m:t>0</m:t>
                        </m:r>
                      </m:sub>
                    </m:sSub>
                    <m:r>
                      <a:rPr lang="en-US" sz="2000">
                        <a:latin typeface="Cambria Math"/>
                      </a:rPr>
                      <m:t>=</m:t>
                    </m:r>
                    <m:f>
                      <m:fPr>
                        <m:ctrlPr>
                          <a:rPr lang="en-US" sz="2000" i="1">
                            <a:latin typeface="Cambria Math"/>
                          </a:rPr>
                        </m:ctrlPr>
                      </m:fPr>
                      <m:num>
                        <m:sSub>
                          <m:sSubPr>
                            <m:ctrlPr>
                              <a:rPr lang="en-US" sz="2000" i="1">
                                <a:latin typeface="Cambria Math"/>
                              </a:rPr>
                            </m:ctrlPr>
                          </m:sSubPr>
                          <m:e>
                            <m:r>
                              <a:rPr lang="en-US" sz="2000" i="1">
                                <a:latin typeface="Cambria Math"/>
                              </a:rPr>
                              <m:t>𝑑</m:t>
                            </m:r>
                          </m:e>
                          <m:sub>
                            <m:r>
                              <a:rPr lang="en-US" sz="2000">
                                <a:latin typeface="Cambria Math"/>
                              </a:rPr>
                              <m:t>1</m:t>
                            </m:r>
                          </m:sub>
                        </m:sSub>
                      </m:num>
                      <m:den>
                        <m:r>
                          <a:rPr lang="en-US" sz="2000" i="1">
                            <a:latin typeface="Cambria Math"/>
                          </a:rPr>
                          <m:t>𝑘</m:t>
                        </m:r>
                        <m:r>
                          <a:rPr lang="en-US" sz="2000">
                            <a:latin typeface="Cambria Math"/>
                          </a:rPr>
                          <m:t>−</m:t>
                        </m:r>
                        <m:r>
                          <a:rPr lang="en-US" sz="2000" i="1">
                            <a:latin typeface="Cambria Math"/>
                          </a:rPr>
                          <m:t>𝑔</m:t>
                        </m:r>
                      </m:den>
                    </m:f>
                  </m:oMath>
                </a14:m>
                <a:r>
                  <a:rPr lang="en-US" sz="2000" dirty="0" smtClean="0">
                    <a:latin typeface="Times New Roman" pitchFamily="18" charset="0"/>
                    <a:cs typeface="Times New Roman" pitchFamily="18" charset="0"/>
                  </a:rPr>
                  <a:t> ,	(3.13)</a:t>
                </a:r>
              </a:p>
              <a:p>
                <a:pPr marL="0" marR="0" indent="0" algn="just">
                  <a:lnSpc>
                    <a:spcPct val="120000"/>
                  </a:lnSpc>
                  <a:spcBef>
                    <a:spcPts val="0"/>
                  </a:spcBef>
                  <a:spcAft>
                    <a:spcPts val="0"/>
                  </a:spcAft>
                  <a:buNone/>
                  <a:tabLst>
                    <a:tab pos="4002088" algn="ctr"/>
                    <a:tab pos="8051800" algn="r"/>
                  </a:tabLst>
                </a:pPr>
                <a:r>
                  <a:rPr lang="en-US" sz="2000" dirty="0" smtClean="0"/>
                  <a:t>	</a:t>
                </a:r>
                <a14:m>
                  <m:oMath xmlns:m="http://schemas.openxmlformats.org/officeDocument/2006/math">
                    <m:sSub>
                      <m:sSubPr>
                        <m:ctrlPr>
                          <a:rPr lang="en-US" sz="2000" i="1">
                            <a:latin typeface="Cambria Math"/>
                          </a:rPr>
                        </m:ctrlPr>
                      </m:sSubPr>
                      <m:e>
                        <m:r>
                          <a:rPr lang="en-US" sz="2000" i="1">
                            <a:latin typeface="Cambria Math"/>
                          </a:rPr>
                          <m:t>𝑃</m:t>
                        </m:r>
                      </m:e>
                      <m:sub>
                        <m:r>
                          <a:rPr lang="en-US" sz="2000">
                            <a:latin typeface="Cambria Math"/>
                          </a:rPr>
                          <m:t>0</m:t>
                        </m:r>
                      </m:sub>
                    </m:sSub>
                    <m:r>
                      <a:rPr lang="en-US" sz="2000">
                        <a:latin typeface="Cambria Math"/>
                      </a:rPr>
                      <m:t>=</m:t>
                    </m:r>
                    <m:f>
                      <m:fPr>
                        <m:ctrlPr>
                          <a:rPr lang="en-US" sz="2000" i="1">
                            <a:latin typeface="Cambria Math"/>
                          </a:rPr>
                        </m:ctrlPr>
                      </m:fPr>
                      <m:num>
                        <m:sSub>
                          <m:sSubPr>
                            <m:ctrlPr>
                              <a:rPr lang="en-US" sz="2000" i="1">
                                <a:latin typeface="Cambria Math"/>
                              </a:rPr>
                            </m:ctrlPr>
                          </m:sSubPr>
                          <m:e>
                            <m:r>
                              <a:rPr lang="en-US" sz="2000" i="1">
                                <a:latin typeface="Cambria Math"/>
                              </a:rPr>
                              <m:t>𝑑</m:t>
                            </m:r>
                          </m:e>
                          <m:sub>
                            <m:r>
                              <a:rPr lang="en-US" sz="2000">
                                <a:latin typeface="Cambria Math"/>
                              </a:rPr>
                              <m:t>1</m:t>
                            </m:r>
                          </m:sub>
                        </m:sSub>
                      </m:num>
                      <m:den>
                        <m:r>
                          <a:rPr lang="en-US" sz="2000" i="1">
                            <a:latin typeface="Cambria Math"/>
                          </a:rPr>
                          <m:t>𝑘</m:t>
                        </m:r>
                      </m:den>
                    </m:f>
                  </m:oMath>
                </a14:m>
                <a:r>
                  <a:rPr lang="en-US" sz="2000" dirty="0" smtClean="0">
                    <a:latin typeface="Times New Roman" pitchFamily="18" charset="0"/>
                    <a:cs typeface="Times New Roman" pitchFamily="18" charset="0"/>
                  </a:rPr>
                  <a:t> ,	(3.14)</a:t>
                </a:r>
              </a:p>
              <a:p>
                <a:pPr marL="0" marR="0" indent="0" algn="just">
                  <a:lnSpc>
                    <a:spcPct val="120000"/>
                  </a:lnSpc>
                  <a:spcBef>
                    <a:spcPts val="0"/>
                  </a:spcBef>
                  <a:spcAft>
                    <a:spcPts val="0"/>
                  </a:spcAft>
                  <a:buNone/>
                </a:pPr>
                <a:r>
                  <a:rPr lang="en-US" sz="2000" kern="100" dirty="0">
                    <a:latin typeface="Times New Roman"/>
                    <a:ea typeface="PMingLiU"/>
                  </a:rPr>
                  <a:t>where</a:t>
                </a:r>
              </a:p>
              <a:p>
                <a:pPr marL="454025" lvl="1" indent="0" algn="just">
                  <a:lnSpc>
                    <a:spcPct val="150000"/>
                  </a:lnSpc>
                  <a:spcBef>
                    <a:spcPts val="0"/>
                  </a:spcBef>
                </a:pPr>
                <a14:m>
                  <m:oMath xmlns:m="http://schemas.openxmlformats.org/officeDocument/2006/math">
                    <m:sSub>
                      <m:sSubPr>
                        <m:ctrlPr>
                          <a:rPr lang="en-US" sz="1600" i="1">
                            <a:latin typeface="Cambria Math"/>
                          </a:rPr>
                        </m:ctrlPr>
                      </m:sSubPr>
                      <m:e>
                        <m:r>
                          <a:rPr lang="en-US" sz="1600" i="1">
                            <a:latin typeface="Cambria Math"/>
                          </a:rPr>
                          <m:t>𝑃</m:t>
                        </m:r>
                      </m:e>
                      <m:sub>
                        <m:r>
                          <a:rPr lang="en-US" sz="1600">
                            <a:latin typeface="Cambria Math"/>
                          </a:rPr>
                          <m:t>0</m:t>
                        </m:r>
                      </m:sub>
                    </m:sSub>
                  </m:oMath>
                </a14:m>
                <a:r>
                  <a:rPr lang="en-US" sz="1600" kern="100" dirty="0" smtClean="0">
                    <a:latin typeface="Times New Roman" pitchFamily="18" charset="0"/>
                    <a:ea typeface="PMingLiU"/>
                    <a:cs typeface="Times New Roman" pitchFamily="18" charset="0"/>
                  </a:rPr>
                  <a:t> = current </a:t>
                </a:r>
                <a:r>
                  <a:rPr lang="en-US" sz="1600" kern="100" dirty="0">
                    <a:latin typeface="Times New Roman" pitchFamily="18" charset="0"/>
                    <a:ea typeface="PMingLiU"/>
                    <a:cs typeface="Times New Roman" pitchFamily="18" charset="0"/>
                  </a:rPr>
                  <a:t>price per share;</a:t>
                </a:r>
              </a:p>
              <a:p>
                <a:pPr marL="454025" lvl="1" indent="0" algn="just">
                  <a:lnSpc>
                    <a:spcPct val="150000"/>
                  </a:lnSpc>
                  <a:spcBef>
                    <a:spcPts val="0"/>
                  </a:spcBef>
                </a:pPr>
                <a14:m>
                  <m:oMath xmlns:m="http://schemas.openxmlformats.org/officeDocument/2006/math">
                    <m:sSub>
                      <m:sSubPr>
                        <m:ctrlPr>
                          <a:rPr lang="en-US" sz="1600" i="1">
                            <a:latin typeface="Cambria Math"/>
                          </a:rPr>
                        </m:ctrlPr>
                      </m:sSubPr>
                      <m:e>
                        <m:r>
                          <a:rPr lang="en-US" sz="1600" i="1">
                            <a:latin typeface="Cambria Math"/>
                          </a:rPr>
                          <m:t>𝑑</m:t>
                        </m:r>
                      </m:e>
                      <m:sub>
                        <m:r>
                          <a:rPr lang="en-US" sz="1600" i="1">
                            <a:latin typeface="Cambria Math"/>
                          </a:rPr>
                          <m:t>𝑡</m:t>
                        </m:r>
                      </m:sub>
                    </m:sSub>
                  </m:oMath>
                </a14:m>
                <a:r>
                  <a:rPr lang="en-US" sz="1600" kern="100" dirty="0" smtClean="0">
                    <a:latin typeface="Times New Roman" pitchFamily="18" charset="0"/>
                    <a:ea typeface="PMingLiU"/>
                    <a:cs typeface="Times New Roman" pitchFamily="18" charset="0"/>
                  </a:rPr>
                  <a:t> = expected </a:t>
                </a:r>
                <a:r>
                  <a:rPr lang="en-US" sz="1600" kern="100" dirty="0">
                    <a:latin typeface="Times New Roman" pitchFamily="18" charset="0"/>
                    <a:ea typeface="PMingLiU"/>
                    <a:cs typeface="Times New Roman" pitchFamily="18" charset="0"/>
                  </a:rPr>
                  <a:t>dividends per share in period </a:t>
                </a:r>
                <a:r>
                  <a:rPr lang="en-US" sz="1600" i="1" kern="100" dirty="0">
                    <a:latin typeface="Times New Roman" pitchFamily="18" charset="0"/>
                    <a:ea typeface="PMingLiU"/>
                    <a:cs typeface="Times New Roman" pitchFamily="18" charset="0"/>
                  </a:rPr>
                  <a:t>t</a:t>
                </a:r>
                <a:r>
                  <a:rPr lang="en-US" sz="1600" kern="100" dirty="0">
                    <a:latin typeface="Times New Roman" pitchFamily="18" charset="0"/>
                    <a:ea typeface="PMingLiU"/>
                    <a:cs typeface="Times New Roman" pitchFamily="18" charset="0"/>
                  </a:rPr>
                  <a:t>;</a:t>
                </a:r>
              </a:p>
              <a:p>
                <a:pPr marL="454025" lvl="1" indent="0" algn="just">
                  <a:lnSpc>
                    <a:spcPct val="150000"/>
                  </a:lnSpc>
                  <a:spcBef>
                    <a:spcPts val="0"/>
                  </a:spcBef>
                </a:pPr>
                <a:r>
                  <a:rPr lang="en-US" sz="1600" i="1" kern="100" dirty="0">
                    <a:latin typeface="Times New Roman" pitchFamily="18" charset="0"/>
                    <a:ea typeface="PMingLiU"/>
                    <a:cs typeface="Times New Roman" pitchFamily="18" charset="0"/>
                  </a:rPr>
                  <a:t>k </a:t>
                </a:r>
                <a:r>
                  <a:rPr lang="en-US" sz="1600" kern="100" dirty="0">
                    <a:latin typeface="Times New Roman" pitchFamily="18" charset="0"/>
                    <a:ea typeface="PMingLiU"/>
                    <a:cs typeface="Times New Roman" pitchFamily="18" charset="0"/>
                  </a:rPr>
                  <a:t>= capitalization rate;</a:t>
                </a:r>
              </a:p>
              <a:p>
                <a:pPr marL="454025" lvl="1" indent="0" algn="just">
                  <a:lnSpc>
                    <a:spcPct val="150000"/>
                  </a:lnSpc>
                  <a:spcBef>
                    <a:spcPts val="0"/>
                  </a:spcBef>
                </a:pPr>
                <a:r>
                  <a:rPr lang="en-US" sz="1600" i="1" kern="100" dirty="0">
                    <a:latin typeface="Times New Roman" pitchFamily="18" charset="0"/>
                    <a:ea typeface="PMingLiU"/>
                    <a:cs typeface="Times New Roman" pitchFamily="18" charset="0"/>
                  </a:rPr>
                  <a:t>n </a:t>
                </a:r>
                <a:r>
                  <a:rPr lang="en-US" sz="1600" kern="100" dirty="0">
                    <a:latin typeface="Times New Roman" pitchFamily="18" charset="0"/>
                    <a:ea typeface="PMingLiU"/>
                    <a:cs typeface="Times New Roman" pitchFamily="18" charset="0"/>
                  </a:rPr>
                  <a:t>= terminal time period; and</a:t>
                </a:r>
              </a:p>
              <a:p>
                <a:pPr marL="454025" lvl="1" indent="0" algn="just">
                  <a:lnSpc>
                    <a:spcPct val="150000"/>
                  </a:lnSpc>
                  <a:spcBef>
                    <a:spcPts val="0"/>
                  </a:spcBef>
                </a:pPr>
                <a:r>
                  <a:rPr lang="en-US" sz="1600" i="1" kern="100" dirty="0">
                    <a:latin typeface="Times New Roman" pitchFamily="18" charset="0"/>
                    <a:ea typeface="PMingLiU"/>
                    <a:cs typeface="Times New Roman" pitchFamily="18" charset="0"/>
                  </a:rPr>
                  <a:t>g </a:t>
                </a:r>
                <a:r>
                  <a:rPr lang="en-US" sz="1600" kern="100" dirty="0">
                    <a:latin typeface="Times New Roman" pitchFamily="18" charset="0"/>
                    <a:ea typeface="PMingLiU"/>
                    <a:cs typeface="Times New Roman" pitchFamily="18" charset="0"/>
                  </a:rPr>
                  <a:t>= the growth rate of dividends per share</a:t>
                </a:r>
                <a:r>
                  <a:rPr lang="en-US" sz="1600" kern="100" dirty="0" smtClean="0">
                    <a:latin typeface="Times New Roman" pitchFamily="18" charset="0"/>
                    <a:ea typeface="PMingLiU"/>
                    <a:cs typeface="Times New Roman" pitchFamily="18" charset="0"/>
                  </a:rPr>
                  <a:t>.</a:t>
                </a:r>
              </a:p>
              <a:p>
                <a:pPr marL="0" indent="0" algn="just">
                  <a:lnSpc>
                    <a:spcPct val="150000"/>
                  </a:lnSpc>
                  <a:spcBef>
                    <a:spcPts val="0"/>
                  </a:spcBef>
                  <a:buNone/>
                </a:pPr>
                <a:r>
                  <a:rPr lang="en-US" sz="2000" kern="100" dirty="0" smtClean="0">
                    <a:latin typeface="Times New Roman" pitchFamily="18" charset="0"/>
                    <a:ea typeface="PMingLiU"/>
                    <a:cs typeface="Times New Roman" pitchFamily="18" charset="0"/>
                  </a:rPr>
                  <a:t>If we calculate the price of a stock with perpetual and constant dividends, we can use equation 3.13.  Equation 3.13 is also what is commonly called Gordon’s Dividend Growth Model.  If the growth rate of dividends is zero, Equation 3.13 reduces to Equations 3.14.</a:t>
                </a:r>
                <a:endParaRPr lang="en-US" sz="2000" kern="100" dirty="0">
                  <a:latin typeface="Times New Roman" pitchFamily="18" charset="0"/>
                  <a:ea typeface="PMingLiU"/>
                  <a:cs typeface="Times New Roman" pitchFamily="18" charset="0"/>
                </a:endParaRPr>
              </a:p>
              <a:p>
                <a:pPr marL="0" marR="0" indent="0" algn="just">
                  <a:spcBef>
                    <a:spcPts val="0"/>
                  </a:spcBef>
                  <a:spcAft>
                    <a:spcPts val="0"/>
                  </a:spcAft>
                  <a:buNone/>
                  <a:tabLst>
                    <a:tab pos="4002088" algn="ctr"/>
                    <a:tab pos="8051800" algn="r"/>
                  </a:tabLst>
                </a:pPr>
                <a:endParaRPr lang="en-US" sz="2000" dirty="0" smtClean="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066800"/>
                <a:ext cx="8229600" cy="5257800"/>
              </a:xfrm>
              <a:blipFill rotWithShape="1">
                <a:blip r:embed="rId2"/>
                <a:stretch>
                  <a:fillRect l="-741" t="-579" r="-741" b="-92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17</a:t>
            </a:fld>
            <a:endParaRPr lang="en-US">
              <a:solidFill>
                <a:schemeClr val="accent6">
                  <a:lumMod val="20000"/>
                  <a:lumOff val="80000"/>
                </a:schemeClr>
              </a:solidFill>
            </a:endParaRPr>
          </a:p>
        </p:txBody>
      </p:sp>
    </p:spTree>
    <p:extLst>
      <p:ext uri="{BB962C8B-B14F-4D97-AF65-F5344CB8AC3E}">
        <p14:creationId xmlns:p14="http://schemas.microsoft.com/office/powerpoint/2010/main" val="39346454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pPr marL="0" indent="0">
                  <a:buNone/>
                </a:pPr>
                <a:r>
                  <a:rPr lang="en-US" sz="2000" dirty="0">
                    <a:latin typeface="Times New Roman" pitchFamily="18" charset="0"/>
                    <a:cs typeface="Times New Roman" pitchFamily="18" charset="0"/>
                  </a:rPr>
                  <a:t>Within the last three equations presented, there are two unknowns, </a:t>
                </a:r>
                <a:r>
                  <a:rPr lang="en-US" sz="2000" kern="100" dirty="0">
                    <a:latin typeface="Times New Roman" pitchFamily="18" charset="0"/>
                    <a:ea typeface="PMingLiU"/>
                    <a:cs typeface="Times New Roman" pitchFamily="18" charset="0"/>
                  </a:rPr>
                  <a:t>capitalization rate (</a:t>
                </a:r>
                <a:r>
                  <a:rPr lang="en-US" sz="2000" i="1" kern="100" dirty="0">
                    <a:latin typeface="Times New Roman" pitchFamily="18" charset="0"/>
                    <a:ea typeface="PMingLiU"/>
                    <a:cs typeface="Times New Roman" pitchFamily="18" charset="0"/>
                  </a:rPr>
                  <a:t>k</a:t>
                </a:r>
                <a:r>
                  <a:rPr lang="en-US" sz="2000" kern="100" dirty="0">
                    <a:latin typeface="Times New Roman" pitchFamily="18" charset="0"/>
                    <a:ea typeface="PMingLiU"/>
                    <a:cs typeface="Times New Roman" pitchFamily="18" charset="0"/>
                  </a:rPr>
                  <a:t>) and the growth rate (</a:t>
                </a:r>
                <a:r>
                  <a:rPr lang="en-US" sz="2000" i="1" kern="100" dirty="0">
                    <a:latin typeface="Times New Roman" pitchFamily="18" charset="0"/>
                    <a:ea typeface="PMingLiU"/>
                    <a:cs typeface="Times New Roman" pitchFamily="18" charset="0"/>
                  </a:rPr>
                  <a:t>g</a:t>
                </a:r>
                <a:r>
                  <a:rPr lang="en-US" sz="2000" kern="100" dirty="0">
                    <a:latin typeface="Times New Roman" pitchFamily="18" charset="0"/>
                    <a:ea typeface="PMingLiU"/>
                    <a:cs typeface="Times New Roman" pitchFamily="18" charset="0"/>
                  </a:rPr>
                  <a:t>).  </a:t>
                </a:r>
                <a:r>
                  <a:rPr lang="en-US" sz="2000" kern="100" dirty="0" smtClean="0">
                    <a:latin typeface="Times New Roman" pitchFamily="18" charset="0"/>
                    <a:ea typeface="PMingLiU"/>
                    <a:cs typeface="Times New Roman" pitchFamily="18" charset="0"/>
                  </a:rPr>
                  <a:t>The equation to calculate the </a:t>
                </a:r>
                <a:r>
                  <a:rPr lang="en-US" sz="2000" kern="100" dirty="0">
                    <a:latin typeface="Times New Roman" pitchFamily="18" charset="0"/>
                    <a:ea typeface="PMingLiU"/>
                    <a:cs typeface="Times New Roman" pitchFamily="18" charset="0"/>
                  </a:rPr>
                  <a:t>value of a dividend at time </a:t>
                </a:r>
                <a:r>
                  <a:rPr lang="en-US" sz="2000" kern="100" dirty="0" smtClean="0">
                    <a:latin typeface="Times New Roman" pitchFamily="18" charset="0"/>
                    <a:ea typeface="PMingLiU"/>
                    <a:cs typeface="Times New Roman" pitchFamily="18" charset="0"/>
                  </a:rPr>
                  <a:t>n is:</a:t>
                </a:r>
                <a:endParaRPr lang="en-US" sz="2000" dirty="0">
                  <a:latin typeface="Times New Roman" pitchFamily="18" charset="0"/>
                  <a:cs typeface="Times New Roman" pitchFamily="18" charset="0"/>
                </a:endParaRPr>
              </a:p>
              <a:p>
                <a:pPr marL="0" indent="0">
                  <a:buNone/>
                  <a:tabLst>
                    <a:tab pos="4002088" algn="ctr"/>
                    <a:tab pos="8051800" algn="r"/>
                  </a:tabLst>
                </a:pPr>
                <a:r>
                  <a:rPr lang="en-US" sz="2000" dirty="0">
                    <a:latin typeface="Times New Roman" pitchFamily="18" charset="0"/>
                    <a:cs typeface="Times New Roman" pitchFamily="18" charset="0"/>
                  </a:rPr>
                  <a:t>	</a:t>
                </a:r>
                <a14:m>
                  <m:oMath xmlns:m="http://schemas.openxmlformats.org/officeDocument/2006/math">
                    <m:sSub>
                      <m:sSubPr>
                        <m:ctrlPr>
                          <a:rPr lang="en-US" sz="2000" i="1">
                            <a:latin typeface="Cambria Math"/>
                          </a:rPr>
                        </m:ctrlPr>
                      </m:sSubPr>
                      <m:e>
                        <m:r>
                          <a:rPr lang="en-US" sz="2000" i="1">
                            <a:latin typeface="Cambria Math"/>
                          </a:rPr>
                          <m:t>𝑑</m:t>
                        </m:r>
                      </m:e>
                      <m:sub>
                        <m:r>
                          <a:rPr lang="en-US" sz="2000" i="1">
                            <a:latin typeface="Cambria Math"/>
                          </a:rPr>
                          <m:t>𝑛</m:t>
                        </m:r>
                      </m:sub>
                    </m:sSub>
                    <m:r>
                      <a:rPr lang="en-US" sz="2000">
                        <a:latin typeface="Cambria Math"/>
                      </a:rPr>
                      <m:t>=</m:t>
                    </m:r>
                    <m:sSub>
                      <m:sSubPr>
                        <m:ctrlPr>
                          <a:rPr lang="en-US" sz="2000" i="1">
                            <a:latin typeface="Cambria Math"/>
                          </a:rPr>
                        </m:ctrlPr>
                      </m:sSubPr>
                      <m:e>
                        <m:r>
                          <a:rPr lang="en-US" sz="2000" i="1">
                            <a:latin typeface="Cambria Math"/>
                          </a:rPr>
                          <m:t>𝑑</m:t>
                        </m:r>
                      </m:e>
                      <m:sub>
                        <m:r>
                          <a:rPr lang="en-US" sz="2000">
                            <a:latin typeface="Cambria Math"/>
                          </a:rPr>
                          <m:t>0</m:t>
                        </m:r>
                      </m:sub>
                    </m:sSub>
                    <m:sSup>
                      <m:sSupPr>
                        <m:ctrlPr>
                          <a:rPr lang="en-US" sz="2000" i="1">
                            <a:latin typeface="Cambria Math"/>
                          </a:rPr>
                        </m:ctrlPr>
                      </m:sSupPr>
                      <m:e>
                        <m:d>
                          <m:dPr>
                            <m:ctrlPr>
                              <a:rPr lang="en-US" sz="2000" i="1">
                                <a:latin typeface="Cambria Math"/>
                              </a:rPr>
                            </m:ctrlPr>
                          </m:dPr>
                          <m:e>
                            <m:r>
                              <a:rPr lang="en-US" sz="2000">
                                <a:latin typeface="Cambria Math"/>
                              </a:rPr>
                              <m:t>1+</m:t>
                            </m:r>
                            <m:r>
                              <a:rPr lang="en-US" sz="2000" i="1">
                                <a:latin typeface="Cambria Math"/>
                              </a:rPr>
                              <m:t>𝑔</m:t>
                            </m:r>
                          </m:e>
                        </m:d>
                      </m:e>
                      <m:sup>
                        <m:r>
                          <a:rPr lang="en-US" sz="2000" i="1">
                            <a:latin typeface="Cambria Math"/>
                          </a:rPr>
                          <m:t>𝑛</m:t>
                        </m:r>
                      </m:sup>
                    </m:sSup>
                  </m:oMath>
                </a14:m>
                <a:r>
                  <a:rPr lang="en-US" sz="2000" dirty="0">
                    <a:latin typeface="Times New Roman" pitchFamily="18" charset="0"/>
                    <a:cs typeface="Times New Roman" pitchFamily="18" charset="0"/>
                  </a:rPr>
                  <a:t>	(3.20)</a:t>
                </a:r>
              </a:p>
              <a:p>
                <a:pPr marL="0" marR="0" indent="0" algn="just">
                  <a:lnSpc>
                    <a:spcPct val="150000"/>
                  </a:lnSpc>
                  <a:spcBef>
                    <a:spcPts val="0"/>
                  </a:spcBef>
                  <a:spcAft>
                    <a:spcPts val="0"/>
                  </a:spcAft>
                  <a:buNone/>
                </a:pPr>
                <a:r>
                  <a:rPr lang="en-US" sz="2000" kern="100" dirty="0">
                    <a:latin typeface="Times New Roman"/>
                    <a:ea typeface="PMingLiU"/>
                  </a:rPr>
                  <a:t>where</a:t>
                </a:r>
              </a:p>
              <a:p>
                <a:pPr marL="454025" lvl="1" indent="152400" algn="just">
                  <a:lnSpc>
                    <a:spcPct val="150000"/>
                  </a:lnSpc>
                  <a:spcBef>
                    <a:spcPts val="0"/>
                  </a:spcBef>
                </a:pPr>
                <a14:m>
                  <m:oMath xmlns:m="http://schemas.openxmlformats.org/officeDocument/2006/math">
                    <m:sSub>
                      <m:sSubPr>
                        <m:ctrlPr>
                          <a:rPr lang="en-US" sz="1600" i="1">
                            <a:latin typeface="Cambria Math"/>
                          </a:rPr>
                        </m:ctrlPr>
                      </m:sSubPr>
                      <m:e>
                        <m:r>
                          <a:rPr lang="en-US" sz="1600" i="1">
                            <a:latin typeface="Cambria Math"/>
                          </a:rPr>
                          <m:t>𝑑</m:t>
                        </m:r>
                      </m:e>
                      <m:sub>
                        <m:r>
                          <a:rPr lang="en-US" sz="1600">
                            <a:latin typeface="Cambria Math"/>
                          </a:rPr>
                          <m:t>0</m:t>
                        </m:r>
                      </m:sub>
                    </m:sSub>
                  </m:oMath>
                </a14:m>
                <a:r>
                  <a:rPr lang="en-US" sz="1600" kern="100" dirty="0">
                    <a:latin typeface="Times New Roman"/>
                    <a:ea typeface="PMingLiU"/>
                  </a:rPr>
                  <a:t> = the dividend per share at time zero;</a:t>
                </a:r>
              </a:p>
              <a:p>
                <a:pPr marL="454025" lvl="1" indent="152400" algn="just">
                  <a:lnSpc>
                    <a:spcPct val="150000"/>
                  </a:lnSpc>
                  <a:spcBef>
                    <a:spcPts val="0"/>
                  </a:spcBef>
                </a:pPr>
                <a14:m>
                  <m:oMath xmlns:m="http://schemas.openxmlformats.org/officeDocument/2006/math">
                    <m:sSub>
                      <m:sSubPr>
                        <m:ctrlPr>
                          <a:rPr lang="en-US" sz="1600" i="1">
                            <a:latin typeface="Cambria Math"/>
                          </a:rPr>
                        </m:ctrlPr>
                      </m:sSubPr>
                      <m:e>
                        <m:r>
                          <a:rPr lang="en-US" sz="1600" i="1">
                            <a:latin typeface="Cambria Math"/>
                          </a:rPr>
                          <m:t>𝑑</m:t>
                        </m:r>
                      </m:e>
                      <m:sub>
                        <m:r>
                          <a:rPr lang="en-US" sz="1600" i="1">
                            <a:latin typeface="Cambria Math"/>
                          </a:rPr>
                          <m:t>𝑛</m:t>
                        </m:r>
                      </m:sub>
                    </m:sSub>
                  </m:oMath>
                </a14:m>
                <a:r>
                  <a:rPr lang="en-US" sz="1600" kern="100" dirty="0">
                    <a:latin typeface="Times New Roman"/>
                    <a:ea typeface="PMingLiU"/>
                  </a:rPr>
                  <a:t> = the dividend per share at time </a:t>
                </a:r>
                <a:r>
                  <a:rPr lang="en-US" sz="1600" i="1" kern="100" dirty="0">
                    <a:latin typeface="Times New Roman"/>
                    <a:ea typeface="PMingLiU"/>
                  </a:rPr>
                  <a:t>n</a:t>
                </a:r>
                <a:r>
                  <a:rPr lang="en-US" sz="1600" kern="100" dirty="0">
                    <a:latin typeface="Times New Roman"/>
                    <a:ea typeface="PMingLiU"/>
                  </a:rPr>
                  <a:t>; and</a:t>
                </a:r>
              </a:p>
              <a:p>
                <a:pPr marL="454025" lvl="1" indent="152400" algn="just">
                  <a:lnSpc>
                    <a:spcPct val="150000"/>
                  </a:lnSpc>
                  <a:spcBef>
                    <a:spcPts val="0"/>
                  </a:spcBef>
                </a:pPr>
                <a:r>
                  <a:rPr lang="en-US" sz="1600" kern="100" dirty="0">
                    <a:latin typeface="Times New Roman"/>
                    <a:ea typeface="PMingLiU"/>
                  </a:rPr>
                  <a:t>g = the growth rate;</a:t>
                </a:r>
              </a:p>
              <a:p>
                <a:pPr marL="0" indent="0" algn="just">
                  <a:lnSpc>
                    <a:spcPct val="150000"/>
                  </a:lnSpc>
                  <a:spcBef>
                    <a:spcPts val="0"/>
                  </a:spcBef>
                  <a:buNone/>
                </a:pPr>
                <a:r>
                  <a:rPr lang="en-US" sz="2000" kern="100" dirty="0">
                    <a:latin typeface="Times New Roman"/>
                    <a:ea typeface="PMingLiU"/>
                  </a:rPr>
                  <a:t>From this equation, we can rearrange the terms to calculate for g:</a:t>
                </a:r>
              </a:p>
              <a:p>
                <a:pPr marL="0" indent="0">
                  <a:lnSpc>
                    <a:spcPct val="150000"/>
                  </a:lnSpc>
                  <a:spcBef>
                    <a:spcPts val="0"/>
                  </a:spcBef>
                  <a:buNone/>
                  <a:tabLst>
                    <a:tab pos="4002088" algn="ctr"/>
                    <a:tab pos="8051800" algn="r"/>
                  </a:tabLst>
                </a:pPr>
                <a:r>
                  <a:rPr lang="en-US" sz="2000" dirty="0"/>
                  <a:t>	</a:t>
                </a:r>
                <a14:m>
                  <m:oMath xmlns:m="http://schemas.openxmlformats.org/officeDocument/2006/math">
                    <m:sSup>
                      <m:sSupPr>
                        <m:ctrlPr>
                          <a:rPr lang="en-US" sz="2000" i="1">
                            <a:latin typeface="Cambria Math"/>
                          </a:rPr>
                        </m:ctrlPr>
                      </m:sSupPr>
                      <m:e>
                        <m:d>
                          <m:dPr>
                            <m:ctrlPr>
                              <a:rPr lang="en-US" sz="2000" i="1">
                                <a:latin typeface="Cambria Math"/>
                              </a:rPr>
                            </m:ctrlPr>
                          </m:dPr>
                          <m:e>
                            <m:r>
                              <a:rPr lang="en-US" sz="2000">
                                <a:latin typeface="Cambria Math"/>
                              </a:rPr>
                              <m:t>1+</m:t>
                            </m:r>
                            <m:r>
                              <a:rPr lang="en-US" sz="2000" i="1">
                                <a:latin typeface="Cambria Math"/>
                              </a:rPr>
                              <m:t>𝑔</m:t>
                            </m:r>
                          </m:e>
                        </m:d>
                      </m:e>
                      <m:sup>
                        <m:r>
                          <a:rPr lang="en-US" sz="2000" i="1">
                            <a:latin typeface="Cambria Math"/>
                          </a:rPr>
                          <m:t>𝑛</m:t>
                        </m:r>
                      </m:sup>
                    </m:sSup>
                    <m:r>
                      <a:rPr lang="en-US" sz="2000" i="1">
                        <a:latin typeface="Cambria Math"/>
                      </a:rPr>
                      <m:t>=</m:t>
                    </m:r>
                    <m:f>
                      <m:fPr>
                        <m:ctrlPr>
                          <a:rPr lang="en-US" sz="2000" i="1">
                            <a:latin typeface="Cambria Math"/>
                          </a:rPr>
                        </m:ctrlPr>
                      </m:fPr>
                      <m:num>
                        <m:sSub>
                          <m:sSubPr>
                            <m:ctrlPr>
                              <a:rPr lang="en-US" sz="2000" i="1">
                                <a:latin typeface="Cambria Math"/>
                              </a:rPr>
                            </m:ctrlPr>
                          </m:sSubPr>
                          <m:e>
                            <m:r>
                              <a:rPr lang="en-US" sz="2000" i="1">
                                <a:latin typeface="Cambria Math"/>
                              </a:rPr>
                              <m:t>𝑑</m:t>
                            </m:r>
                          </m:e>
                          <m:sub>
                            <m:r>
                              <a:rPr lang="en-US" sz="2000" i="1">
                                <a:latin typeface="Cambria Math"/>
                              </a:rPr>
                              <m:t>𝑛</m:t>
                            </m:r>
                          </m:sub>
                        </m:sSub>
                      </m:num>
                      <m:den>
                        <m:sSub>
                          <m:sSubPr>
                            <m:ctrlPr>
                              <a:rPr lang="en-US" sz="2000" i="1">
                                <a:latin typeface="Cambria Math"/>
                              </a:rPr>
                            </m:ctrlPr>
                          </m:sSubPr>
                          <m:e>
                            <m:r>
                              <a:rPr lang="en-US" sz="2000" i="1">
                                <a:latin typeface="Cambria Math"/>
                              </a:rPr>
                              <m:t>𝑑</m:t>
                            </m:r>
                          </m:e>
                          <m:sub>
                            <m:r>
                              <a:rPr lang="en-US" sz="2000">
                                <a:latin typeface="Cambria Math"/>
                              </a:rPr>
                              <m:t>0</m:t>
                            </m:r>
                          </m:sub>
                        </m:sSub>
                      </m:den>
                    </m:f>
                  </m:oMath>
                </a14:m>
                <a:r>
                  <a:rPr lang="en-US" sz="2000" kern="100" dirty="0">
                    <a:latin typeface="Times New Roman"/>
                    <a:ea typeface="PMingLiU"/>
                  </a:rPr>
                  <a:t>	(3.21)</a:t>
                </a:r>
              </a:p>
              <a:p>
                <a:pPr marL="0" indent="0" algn="just">
                  <a:lnSpc>
                    <a:spcPct val="150000"/>
                  </a:lnSpc>
                  <a:spcBef>
                    <a:spcPts val="0"/>
                  </a:spcBef>
                  <a:buNone/>
                  <a:tabLst>
                    <a:tab pos="4002088" algn="ctr"/>
                    <a:tab pos="8051800" algn="r"/>
                  </a:tabLst>
                </a:pPr>
                <a:r>
                  <a:rPr lang="en-US" sz="2100" kern="100" dirty="0">
                    <a:latin typeface="Times New Roman"/>
                    <a:ea typeface="PMingLiU"/>
                  </a:rPr>
                  <a:t>This method for calculating growth rates is called the </a:t>
                </a:r>
                <a:r>
                  <a:rPr lang="en-US" sz="2100" b="1" kern="100" dirty="0">
                    <a:latin typeface="Times New Roman"/>
                    <a:ea typeface="PMingLiU"/>
                  </a:rPr>
                  <a:t>compound-sum </a:t>
                </a:r>
                <a:r>
                  <a:rPr lang="en-US" sz="2100" b="1" kern="100" dirty="0" smtClean="0">
                    <a:latin typeface="Times New Roman"/>
                    <a:ea typeface="PMingLiU"/>
                  </a:rPr>
                  <a:t>method</a:t>
                </a:r>
                <a:endParaRPr lang="en-US" sz="2100" b="1" kern="100" dirty="0">
                  <a:latin typeface="Times New Roman"/>
                  <a:ea typeface="PMingLiU"/>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34" t="-135" r="-661" b="-135"/>
                </a:stretch>
              </a:blipFill>
            </p:spPr>
            <p:txBody>
              <a:bodyPr/>
              <a:lstStyle/>
              <a:p>
                <a:r>
                  <a:rPr lang="en-US">
                    <a:noFill/>
                  </a:rPr>
                  <a:t> </a:t>
                </a:r>
              </a:p>
            </p:txBody>
          </p:sp>
        </mc:Fallback>
      </mc:AlternateContent>
      <p:sp>
        <p:nvSpPr>
          <p:cNvPr id="5" name="Text Placeholder 4"/>
          <p:cNvSpPr>
            <a:spLocks noGrp="1"/>
          </p:cNvSpPr>
          <p:nvPr>
            <p:ph type="body" sz="quarter" idx="13"/>
          </p:nvPr>
        </p:nvSpPr>
        <p:spPr/>
        <p:txBody>
          <a:bodyPr/>
          <a:lstStyle/>
          <a:p>
            <a:r>
              <a:rPr lang="en-US" dirty="0">
                <a:latin typeface="Times New Roman" pitchFamily="18" charset="0"/>
                <a:cs typeface="Times New Roman" pitchFamily="18" charset="0"/>
              </a:rPr>
              <a:t>3.4.1 Compound-Sum Method</a:t>
            </a: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18</a:t>
            </a:fld>
            <a:endParaRPr lang="en-US">
              <a:solidFill>
                <a:schemeClr val="accent6">
                  <a:lumMod val="20000"/>
                  <a:lumOff val="80000"/>
                </a:schemeClr>
              </a:solidFill>
            </a:endParaRPr>
          </a:p>
        </p:txBody>
      </p:sp>
      <p:sp>
        <p:nvSpPr>
          <p:cNvPr id="2" name="Title 1"/>
          <p:cNvSpPr>
            <a:spLocks noGrp="1"/>
          </p:cNvSpPr>
          <p:nvPr>
            <p:ph type="title"/>
          </p:nvPr>
        </p:nvSpPr>
        <p:spPr/>
        <p:txBody>
          <a:bodyPr>
            <a:normAutofit/>
          </a:bodyPr>
          <a:lstStyle/>
          <a:p>
            <a:r>
              <a:rPr lang="en-US" sz="2800" dirty="0">
                <a:latin typeface="Times New Roman" pitchFamily="18" charset="0"/>
                <a:cs typeface="Times New Roman" pitchFamily="18" charset="0"/>
              </a:rPr>
              <a:t>3.4 Growth-Rate Estimation and its Application</a:t>
            </a:r>
          </a:p>
        </p:txBody>
      </p:sp>
    </p:spTree>
    <p:extLst>
      <p:ext uri="{BB962C8B-B14F-4D97-AF65-F5344CB8AC3E}">
        <p14:creationId xmlns:p14="http://schemas.microsoft.com/office/powerpoint/2010/main" val="2251294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2361D884-7B35-49FB-9233-7A8213574B9D}" type="slidenum">
              <a:rPr lang="en-US">
                <a:solidFill>
                  <a:schemeClr val="accent6">
                    <a:lumMod val="20000"/>
                    <a:lumOff val="80000"/>
                  </a:schemeClr>
                </a:solidFill>
              </a:rPr>
              <a:pPr/>
              <a:t>19</a:t>
            </a:fld>
            <a:endParaRPr lang="en-US">
              <a:solidFill>
                <a:schemeClr val="accent6">
                  <a:lumMod val="20000"/>
                  <a:lumOff val="80000"/>
                </a:schemeClr>
              </a:solidFill>
            </a:endParaRPr>
          </a:p>
        </p:txBody>
      </p:sp>
      <p:sp>
        <p:nvSpPr>
          <p:cNvPr id="7" name="Content Placeholder 6"/>
          <p:cNvSpPr>
            <a:spLocks noGrp="1"/>
          </p:cNvSpPr>
          <p:nvPr>
            <p:ph sz="half" idx="2"/>
          </p:nvPr>
        </p:nvSpPr>
        <p:spPr>
          <a:xfrm>
            <a:off x="457200" y="914400"/>
            <a:ext cx="8153400" cy="1066800"/>
          </a:xfrm>
        </p:spPr>
        <p:txBody>
          <a:bodyPr>
            <a:noAutofit/>
          </a:bodyPr>
          <a:lstStyle/>
          <a:p>
            <a:pPr marL="0" indent="0">
              <a:buNone/>
            </a:pPr>
            <a:r>
              <a:rPr lang="en-US" sz="2000" b="1" kern="100" dirty="0">
                <a:latin typeface="Times New Roman"/>
                <a:ea typeface="PMingLiU"/>
              </a:rPr>
              <a:t>Example (pg.93)</a:t>
            </a:r>
          </a:p>
          <a:p>
            <a:pPr marL="0" indent="0">
              <a:buNone/>
            </a:pPr>
            <a:r>
              <a:rPr lang="en-US" sz="1800" dirty="0">
                <a:latin typeface="Times New Roman" pitchFamily="18" charset="0"/>
                <a:cs typeface="Times New Roman" pitchFamily="18" charset="0"/>
              </a:rPr>
              <a:t>Suppose there are two firms whose dividend payments patterns are as shown in Table </a:t>
            </a:r>
            <a:r>
              <a:rPr lang="en-US" sz="1800" dirty="0" smtClean="0">
                <a:latin typeface="Times New Roman" pitchFamily="18" charset="0"/>
                <a:cs typeface="Times New Roman" pitchFamily="18" charset="0"/>
              </a:rPr>
              <a:t>3-2.</a:t>
            </a:r>
            <a:endParaRPr lang="en-US" sz="1800" dirty="0"/>
          </a:p>
        </p:txBody>
      </p:sp>
      <mc:AlternateContent xmlns:mc="http://schemas.openxmlformats.org/markup-compatibility/2006" xmlns:a14="http://schemas.microsoft.com/office/drawing/2010/main">
        <mc:Choice Requires="a14">
          <p:sp>
            <p:nvSpPr>
              <p:cNvPr id="9" name="Content Placeholder 8"/>
              <p:cNvSpPr>
                <a:spLocks noGrp="1"/>
              </p:cNvSpPr>
              <p:nvPr>
                <p:ph sz="half" idx="14"/>
              </p:nvPr>
            </p:nvSpPr>
            <p:spPr>
              <a:xfrm>
                <a:off x="457200" y="3733800"/>
                <a:ext cx="8229600" cy="2514600"/>
              </a:xfrm>
            </p:spPr>
            <p:txBody>
              <a:bodyPr>
                <a:noAutofit/>
              </a:bodyPr>
              <a:lstStyle/>
              <a:p>
                <a:pPr marL="0" indent="0">
                  <a:buNone/>
                </a:pPr>
                <a:r>
                  <a:rPr lang="en-US" sz="1600" dirty="0" smtClean="0">
                    <a:latin typeface="Times New Roman" pitchFamily="18" charset="0"/>
                    <a:cs typeface="Times New Roman" pitchFamily="18" charset="0"/>
                  </a:rPr>
                  <a:t> Using the compound-sum method the growth rate of firm ABC can be calculated as</a:t>
                </a:r>
                <a:endParaRPr lang="en-US" sz="1600" dirty="0">
                  <a:latin typeface="Times New Roman" pitchFamily="18" charset="0"/>
                  <a:cs typeface="Times New Roman" pitchFamily="18" charset="0"/>
                </a:endParaRPr>
              </a:p>
              <a:p>
                <a:pPr algn="ctr"/>
                <a14:m>
                  <m:oMath xmlns:m="http://schemas.openxmlformats.org/officeDocument/2006/math">
                    <m:sSup>
                      <m:sSupPr>
                        <m:ctrlPr>
                          <a:rPr lang="en-US" sz="1600" i="1">
                            <a:latin typeface="Cambria Math"/>
                          </a:rPr>
                        </m:ctrlPr>
                      </m:sSupPr>
                      <m:e>
                        <m:d>
                          <m:dPr>
                            <m:ctrlPr>
                              <a:rPr lang="en-US" sz="1600" i="1">
                                <a:latin typeface="Cambria Math"/>
                              </a:rPr>
                            </m:ctrlPr>
                          </m:dPr>
                          <m:e>
                            <m:r>
                              <a:rPr lang="en-US" sz="1600">
                                <a:latin typeface="Cambria Math"/>
                              </a:rPr>
                              <m:t>1+</m:t>
                            </m:r>
                            <m:r>
                              <a:rPr lang="en-US" sz="1600" i="1">
                                <a:latin typeface="Cambria Math"/>
                              </a:rPr>
                              <m:t>𝑔</m:t>
                            </m:r>
                          </m:e>
                        </m:d>
                      </m:e>
                      <m:sup>
                        <m:r>
                          <a:rPr lang="en-US" sz="1600" i="1">
                            <a:latin typeface="Cambria Math"/>
                          </a:rPr>
                          <m:t>𝑛</m:t>
                        </m:r>
                      </m:sup>
                    </m:sSup>
                    <m:r>
                      <a:rPr lang="en-US" sz="1600">
                        <a:latin typeface="Cambria Math"/>
                      </a:rPr>
                      <m:t>=</m:t>
                    </m:r>
                    <m:f>
                      <m:fPr>
                        <m:ctrlPr>
                          <a:rPr lang="en-US" sz="1600" i="1">
                            <a:latin typeface="Cambria Math"/>
                          </a:rPr>
                        </m:ctrlPr>
                      </m:fPr>
                      <m:num>
                        <m:sSub>
                          <m:sSubPr>
                            <m:ctrlPr>
                              <a:rPr lang="en-US" sz="1600" i="1">
                                <a:latin typeface="Cambria Math"/>
                              </a:rPr>
                            </m:ctrlPr>
                          </m:sSubPr>
                          <m:e>
                            <m:r>
                              <a:rPr lang="en-US" sz="1600" i="1">
                                <a:latin typeface="Cambria Math"/>
                              </a:rPr>
                              <m:t>𝑑</m:t>
                            </m:r>
                          </m:e>
                          <m:sub>
                            <m:r>
                              <a:rPr lang="en-US" sz="1600" i="1">
                                <a:latin typeface="Cambria Math"/>
                              </a:rPr>
                              <m:t>𝑚</m:t>
                            </m:r>
                          </m:sub>
                        </m:sSub>
                      </m:num>
                      <m:den>
                        <m:sSub>
                          <m:sSubPr>
                            <m:ctrlPr>
                              <a:rPr lang="en-US" sz="1600" i="1">
                                <a:latin typeface="Cambria Math"/>
                              </a:rPr>
                            </m:ctrlPr>
                          </m:sSubPr>
                          <m:e>
                            <m:r>
                              <a:rPr lang="en-US" sz="1600" i="1">
                                <a:latin typeface="Cambria Math"/>
                              </a:rPr>
                              <m:t>𝑑</m:t>
                            </m:r>
                          </m:e>
                          <m:sub>
                            <m:r>
                              <a:rPr lang="en-US" sz="1600">
                                <a:latin typeface="Cambria Math"/>
                              </a:rPr>
                              <m:t>0</m:t>
                            </m:r>
                          </m:sub>
                        </m:sSub>
                      </m:den>
                    </m:f>
                  </m:oMath>
                </a14:m>
                <a:endParaRPr lang="en-US" sz="1600" i="1" dirty="0" smtClean="0">
                  <a:latin typeface="Times New Roman" pitchFamily="18" charset="0"/>
                  <a:cs typeface="Times New Roman" pitchFamily="18" charset="0"/>
                </a:endParaRPr>
              </a:p>
              <a:p>
                <a:pPr algn="ctr"/>
                <a14:m>
                  <m:oMath xmlns:m="http://schemas.openxmlformats.org/officeDocument/2006/math">
                    <m:sSup>
                      <m:sSupPr>
                        <m:ctrlPr>
                          <a:rPr lang="en-US" sz="1600" i="1">
                            <a:latin typeface="Cambria Math"/>
                          </a:rPr>
                        </m:ctrlPr>
                      </m:sSupPr>
                      <m:e>
                        <m:d>
                          <m:dPr>
                            <m:ctrlPr>
                              <a:rPr lang="en-US" sz="1600" i="1">
                                <a:latin typeface="Cambria Math"/>
                              </a:rPr>
                            </m:ctrlPr>
                          </m:dPr>
                          <m:e>
                            <m:r>
                              <a:rPr lang="en-US" sz="1600">
                                <a:latin typeface="Cambria Math"/>
                              </a:rPr>
                              <m:t>1+</m:t>
                            </m:r>
                            <m:r>
                              <a:rPr lang="en-US" sz="1600" i="1">
                                <a:latin typeface="Cambria Math"/>
                              </a:rPr>
                              <m:t>𝑔</m:t>
                            </m:r>
                          </m:e>
                        </m:d>
                      </m:e>
                      <m:sup>
                        <m:r>
                          <a:rPr lang="en-US" sz="1600" b="0" i="1" smtClean="0">
                            <a:latin typeface="Cambria Math"/>
                          </a:rPr>
                          <m:t>6</m:t>
                        </m:r>
                      </m:sup>
                    </m:sSup>
                    <m:r>
                      <a:rPr lang="en-US" sz="1600">
                        <a:latin typeface="Cambria Math"/>
                      </a:rPr>
                      <m:t>=</m:t>
                    </m:r>
                    <m:f>
                      <m:fPr>
                        <m:ctrlPr>
                          <a:rPr lang="en-US" sz="1600" i="1">
                            <a:latin typeface="Cambria Math"/>
                          </a:rPr>
                        </m:ctrlPr>
                      </m:fPr>
                      <m:num>
                        <m:r>
                          <a:rPr lang="en-US" sz="1600">
                            <a:latin typeface="Cambria Math"/>
                          </a:rPr>
                          <m:t>1.77</m:t>
                        </m:r>
                      </m:num>
                      <m:den>
                        <m:r>
                          <a:rPr lang="en-US" sz="1600">
                            <a:latin typeface="Cambria Math"/>
                          </a:rPr>
                          <m:t>1.00</m:t>
                        </m:r>
                      </m:den>
                    </m:f>
                  </m:oMath>
                </a14:m>
                <a:endParaRPr lang="en-US" sz="1600" i="1" dirty="0" smtClean="0">
                  <a:latin typeface="Times New Roman" pitchFamily="18" charset="0"/>
                  <a:cs typeface="Times New Roman" pitchFamily="18" charset="0"/>
                </a:endParaRPr>
              </a:p>
              <a:p>
                <a:pPr algn="ctr"/>
                <a14:m>
                  <m:oMath xmlns:m="http://schemas.openxmlformats.org/officeDocument/2006/math">
                    <m:r>
                      <a:rPr lang="en-US" sz="1600" i="1">
                        <a:latin typeface="Cambria Math"/>
                      </a:rPr>
                      <m:t>𝑔</m:t>
                    </m:r>
                    <m:r>
                      <a:rPr lang="en-US" sz="1600">
                        <a:latin typeface="Cambria Math"/>
                      </a:rPr>
                      <m:t>=</m:t>
                    </m:r>
                    <m:sSup>
                      <m:sSupPr>
                        <m:ctrlPr>
                          <a:rPr lang="en-US" sz="1600" b="0" i="1" smtClean="0">
                            <a:latin typeface="Cambria Math"/>
                          </a:rPr>
                        </m:ctrlPr>
                      </m:sSupPr>
                      <m:e>
                        <m:r>
                          <a:rPr lang="en-US" sz="1600" b="0" i="1" smtClean="0">
                            <a:latin typeface="Cambria Math"/>
                          </a:rPr>
                          <m:t>1−</m:t>
                        </m:r>
                        <m:d>
                          <m:dPr>
                            <m:ctrlPr>
                              <a:rPr lang="en-US" sz="1600" b="0" i="1" smtClean="0">
                                <a:latin typeface="Cambria Math"/>
                              </a:rPr>
                            </m:ctrlPr>
                          </m:dPr>
                          <m:e>
                            <m:f>
                              <m:fPr>
                                <m:ctrlPr>
                                  <a:rPr lang="en-US" sz="1600" i="1" smtClean="0">
                                    <a:latin typeface="Cambria Math"/>
                                  </a:rPr>
                                </m:ctrlPr>
                              </m:fPr>
                              <m:num>
                                <m:r>
                                  <a:rPr lang="en-US" sz="1600">
                                    <a:latin typeface="Cambria Math"/>
                                  </a:rPr>
                                  <m:t>1.77</m:t>
                                </m:r>
                              </m:num>
                              <m:den>
                                <m:r>
                                  <a:rPr lang="en-US" sz="1600">
                                    <a:latin typeface="Cambria Math"/>
                                  </a:rPr>
                                  <m:t>1.00</m:t>
                                </m:r>
                              </m:den>
                            </m:f>
                          </m:e>
                        </m:d>
                      </m:e>
                      <m:sup>
                        <m:f>
                          <m:fPr>
                            <m:ctrlPr>
                              <a:rPr lang="en-US" sz="1600" b="0" i="1" smtClean="0">
                                <a:latin typeface="Cambria Math"/>
                              </a:rPr>
                            </m:ctrlPr>
                          </m:fPr>
                          <m:num>
                            <m:r>
                              <a:rPr lang="en-US" sz="1600" b="0" i="1" smtClean="0">
                                <a:latin typeface="Cambria Math"/>
                              </a:rPr>
                              <m:t>1</m:t>
                            </m:r>
                          </m:num>
                          <m:den>
                            <m:r>
                              <a:rPr lang="en-US" sz="1600" b="0" i="1" smtClean="0">
                                <a:latin typeface="Cambria Math"/>
                              </a:rPr>
                              <m:t>6</m:t>
                            </m:r>
                          </m:den>
                        </m:f>
                      </m:sup>
                    </m:sSup>
                    <m:r>
                      <a:rPr lang="en-US" sz="1600" b="0" i="1" smtClean="0">
                        <a:latin typeface="Cambria Math"/>
                      </a:rPr>
                      <m:t>=10%</m:t>
                    </m:r>
                  </m:oMath>
                </a14:m>
                <a:endParaRPr lang="en-US" sz="1600" dirty="0">
                  <a:latin typeface="Times New Roman" pitchFamily="18" charset="0"/>
                  <a:cs typeface="Times New Roman" pitchFamily="18" charset="0"/>
                </a:endParaRPr>
              </a:p>
              <a:p>
                <a:pPr marL="0" indent="0">
                  <a:buNone/>
                </a:pPr>
                <a:r>
                  <a:rPr lang="en-US" sz="1600" dirty="0">
                    <a:latin typeface="Times New Roman" pitchFamily="18" charset="0"/>
                    <a:cs typeface="Times New Roman" pitchFamily="18" charset="0"/>
                  </a:rPr>
                  <a:t>Using a compound-sum table where n= 6 and interest factor = 1.77, g = 10%. The compound-sum method also yields a growth rate of 10% for firm XYZ. Yet it becomes clear that the dividend behavior of these firms is distinctly different when looking at the dividends per share in Table 3-2.</a:t>
                </a:r>
              </a:p>
            </p:txBody>
          </p:sp>
        </mc:Choice>
        <mc:Fallback xmlns="">
          <p:sp>
            <p:nvSpPr>
              <p:cNvPr id="9" name="Content Placeholder 8"/>
              <p:cNvSpPr>
                <a:spLocks noGrp="1" noRot="1" noChangeAspect="1" noMove="1" noResize="1" noEditPoints="1" noAdjustHandles="1" noChangeArrowheads="1" noChangeShapeType="1" noTextEdit="1"/>
              </p:cNvSpPr>
              <p:nvPr>
                <p:ph sz="half" idx="14"/>
              </p:nvPr>
            </p:nvSpPr>
            <p:spPr>
              <a:xfrm>
                <a:off x="457200" y="3733800"/>
                <a:ext cx="8229600" cy="2514600"/>
              </a:xfrm>
              <a:blipFill rotWithShape="1">
                <a:blip r:embed="rId2"/>
                <a:stretch>
                  <a:fillRect l="-370" t="-728" r="-148" b="-5097"/>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latin typeface="Times New Roman" pitchFamily="18" charset="0"/>
                <a:cs typeface="Times New Roman" pitchFamily="18" charset="0"/>
              </a:rPr>
              <a:t>3.1 Holding-Period Return</a:t>
            </a:r>
          </a:p>
        </p:txBody>
      </p:sp>
      <p:graphicFrame>
        <p:nvGraphicFramePr>
          <p:cNvPr id="8" name="Content Placeholder 7"/>
          <p:cNvGraphicFramePr>
            <a:graphicFrameLocks noGrp="1"/>
          </p:cNvGraphicFramePr>
          <p:nvPr>
            <p:ph sz="half" idx="15"/>
            <p:extLst>
              <p:ext uri="{D42A27DB-BD31-4B8C-83A1-F6EECF244321}">
                <p14:modId xmlns:p14="http://schemas.microsoft.com/office/powerpoint/2010/main" val="4253907777"/>
              </p:ext>
            </p:extLst>
          </p:nvPr>
        </p:nvGraphicFramePr>
        <p:xfrm>
          <a:off x="1447800" y="1752600"/>
          <a:ext cx="6400800" cy="2023110"/>
        </p:xfrm>
        <a:graphic>
          <a:graphicData uri="http://schemas.openxmlformats.org/drawingml/2006/table">
            <a:tbl>
              <a:tblPr/>
              <a:tblGrid>
                <a:gridCol w="2133600"/>
                <a:gridCol w="2133600"/>
                <a:gridCol w="2133600"/>
              </a:tblGrid>
              <a:tr h="171183">
                <a:tc gridSpan="3">
                  <a:txBody>
                    <a:bodyPr/>
                    <a:lstStyle/>
                    <a:p>
                      <a:r>
                        <a:rPr lang="en-US" sz="1200" b="1" kern="1200" dirty="0" smtClean="0">
                          <a:solidFill>
                            <a:schemeClr val="tx1"/>
                          </a:solidFill>
                          <a:effectLst/>
                          <a:latin typeface="Times New Roman" pitchFamily="18" charset="0"/>
                          <a:ea typeface="+mn-ea"/>
                          <a:cs typeface="Times New Roman" pitchFamily="18" charset="0"/>
                        </a:rPr>
                        <a:t>Table 3-2 Dividend Behavior of Firms ABC and XYZ in Dividends per Share (DPS, dollars)</a:t>
                      </a:r>
                      <a:endParaRPr lang="en-US" sz="1200" b="1" kern="1200" dirty="0">
                        <a:solidFill>
                          <a:schemeClr val="tx1"/>
                        </a:solidFill>
                        <a:effectLst/>
                        <a:latin typeface="Times New Roman" pitchFamily="18" charset="0"/>
                        <a:ea typeface="+mn-ea"/>
                        <a:cs typeface="Times New Roman" pitchFamily="18" charset="0"/>
                      </a:endParaRPr>
                    </a:p>
                  </a:txBody>
                  <a:tcPr marL="17780" marR="177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0" marR="0" algn="just">
                        <a:lnSpc>
                          <a:spcPct val="150000"/>
                        </a:lnSpc>
                        <a:spcBef>
                          <a:spcPts val="200"/>
                        </a:spcBef>
                        <a:spcAft>
                          <a:spcPts val="0"/>
                        </a:spcAft>
                      </a:pPr>
                      <a:endParaRPr lang="en-US" sz="1200" kern="100">
                        <a:effectLst/>
                        <a:latin typeface="Times New Roman"/>
                        <a:ea typeface="PMingLiU"/>
                      </a:endParaRPr>
                    </a:p>
                  </a:txBody>
                  <a:tcPr marL="17780" marR="177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0" marR="0" algn="just">
                        <a:lnSpc>
                          <a:spcPct val="150000"/>
                        </a:lnSpc>
                        <a:spcBef>
                          <a:spcPts val="200"/>
                        </a:spcBef>
                        <a:spcAft>
                          <a:spcPts val="0"/>
                        </a:spcAft>
                      </a:pPr>
                      <a:endParaRPr lang="en-US" sz="1200" kern="100" dirty="0">
                        <a:effectLst/>
                        <a:latin typeface="Times New Roman"/>
                        <a:ea typeface="PMingLiU"/>
                      </a:endParaRPr>
                    </a:p>
                  </a:txBody>
                  <a:tcPr marL="17780" marR="177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2880">
                <a:tc>
                  <a:txBody>
                    <a:bodyPr/>
                    <a:lstStyle/>
                    <a:p>
                      <a:pPr marL="0" marR="0" algn="ctr">
                        <a:lnSpc>
                          <a:spcPct val="150000"/>
                        </a:lnSpc>
                        <a:spcBef>
                          <a:spcPts val="200"/>
                        </a:spcBef>
                        <a:spcAft>
                          <a:spcPts val="0"/>
                        </a:spcAft>
                      </a:pPr>
                      <a:r>
                        <a:rPr lang="en-US" sz="1050" b="1" kern="100" dirty="0">
                          <a:effectLst/>
                          <a:latin typeface="Times New Roman"/>
                          <a:ea typeface="PMingLiU"/>
                        </a:rPr>
                        <a:t>Year</a:t>
                      </a:r>
                      <a:endParaRPr lang="en-US" sz="1050" kern="100" dirty="0">
                        <a:effectLst/>
                        <a:latin typeface="Times New Roman"/>
                        <a:ea typeface="PMingLiU"/>
                      </a:endParaRPr>
                    </a:p>
                  </a:txBody>
                  <a:tcPr marL="17780" marR="177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200"/>
                        </a:spcBef>
                        <a:spcAft>
                          <a:spcPts val="0"/>
                        </a:spcAft>
                      </a:pPr>
                      <a:r>
                        <a:rPr lang="en-US" sz="1050" b="1" kern="100">
                          <a:effectLst/>
                          <a:latin typeface="Times New Roman"/>
                          <a:ea typeface="PMingLiU"/>
                        </a:rPr>
                        <a:t>ABC</a:t>
                      </a:r>
                      <a:endParaRPr lang="en-US" sz="1050" kern="100">
                        <a:effectLst/>
                        <a:latin typeface="Times New Roman"/>
                        <a:ea typeface="PMingLiU"/>
                      </a:endParaRPr>
                    </a:p>
                  </a:txBody>
                  <a:tcPr marL="17780" marR="177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200"/>
                        </a:spcBef>
                        <a:spcAft>
                          <a:spcPts val="0"/>
                        </a:spcAft>
                      </a:pPr>
                      <a:r>
                        <a:rPr lang="en-US" sz="1050" b="1" kern="100" dirty="0">
                          <a:effectLst/>
                          <a:latin typeface="Times New Roman"/>
                          <a:ea typeface="PMingLiU"/>
                        </a:rPr>
                        <a:t>XYZ</a:t>
                      </a:r>
                      <a:endParaRPr lang="en-US" sz="1050" kern="100" dirty="0">
                        <a:effectLst/>
                        <a:latin typeface="Times New Roman"/>
                        <a:ea typeface="PMingLiU"/>
                      </a:endParaRPr>
                    </a:p>
                  </a:txBody>
                  <a:tcPr marL="17780" marR="177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2880">
                <a:tc>
                  <a:txBody>
                    <a:bodyPr/>
                    <a:lstStyle/>
                    <a:p>
                      <a:pPr marL="0" marR="0" algn="ctr">
                        <a:lnSpc>
                          <a:spcPct val="150000"/>
                        </a:lnSpc>
                        <a:spcBef>
                          <a:spcPts val="0"/>
                        </a:spcBef>
                        <a:spcAft>
                          <a:spcPts val="0"/>
                        </a:spcAft>
                      </a:pPr>
                      <a:r>
                        <a:rPr lang="en-US" sz="1000" kern="100" dirty="0">
                          <a:effectLst/>
                          <a:latin typeface="Times New Roman"/>
                          <a:ea typeface="PMingLiU"/>
                        </a:rPr>
                        <a:t>2005</a:t>
                      </a:r>
                    </a:p>
                  </a:txBody>
                  <a:tcPr marL="17780" marR="177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50000"/>
                        </a:lnSpc>
                        <a:spcBef>
                          <a:spcPts val="0"/>
                        </a:spcBef>
                        <a:spcAft>
                          <a:spcPts val="0"/>
                        </a:spcAft>
                      </a:pPr>
                      <a:r>
                        <a:rPr lang="en-US" sz="1000" kern="100" dirty="0">
                          <a:effectLst/>
                          <a:latin typeface="Times New Roman"/>
                          <a:ea typeface="PMingLiU"/>
                        </a:rPr>
                        <a:t>1.00</a:t>
                      </a:r>
                    </a:p>
                  </a:txBody>
                  <a:tcPr marL="17780" marR="177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50000"/>
                        </a:lnSpc>
                        <a:spcBef>
                          <a:spcPts val="0"/>
                        </a:spcBef>
                        <a:spcAft>
                          <a:spcPts val="0"/>
                        </a:spcAft>
                      </a:pPr>
                      <a:r>
                        <a:rPr lang="en-US" sz="1000" kern="100">
                          <a:effectLst/>
                          <a:latin typeface="Times New Roman"/>
                          <a:ea typeface="PMingLiU"/>
                        </a:rPr>
                        <a:t>1.00</a:t>
                      </a:r>
                    </a:p>
                  </a:txBody>
                  <a:tcPr marL="17780" marR="177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82880">
                <a:tc>
                  <a:txBody>
                    <a:bodyPr/>
                    <a:lstStyle/>
                    <a:p>
                      <a:pPr marL="0" marR="0" algn="ctr">
                        <a:lnSpc>
                          <a:spcPct val="150000"/>
                        </a:lnSpc>
                        <a:spcBef>
                          <a:spcPts val="0"/>
                        </a:spcBef>
                        <a:spcAft>
                          <a:spcPts val="0"/>
                        </a:spcAft>
                      </a:pPr>
                      <a:r>
                        <a:rPr lang="en-US" sz="1000" kern="100">
                          <a:effectLst/>
                          <a:latin typeface="Times New Roman"/>
                          <a:ea typeface="PMingLiU"/>
                        </a:rPr>
                        <a:t>2006</a:t>
                      </a:r>
                    </a:p>
                  </a:txBody>
                  <a:tcPr marL="17780" marR="17780" marT="0" marB="0">
                    <a:lnL>
                      <a:noFill/>
                    </a:lnL>
                    <a:lnR>
                      <a:noFill/>
                    </a:lnR>
                    <a:lnT>
                      <a:noFill/>
                    </a:lnT>
                    <a:lnB>
                      <a:noFill/>
                    </a:lnB>
                    <a:solidFill>
                      <a:srgbClr val="FFFFFF"/>
                    </a:solidFill>
                  </a:tcPr>
                </a:tc>
                <a:tc>
                  <a:txBody>
                    <a:bodyPr/>
                    <a:lstStyle/>
                    <a:p>
                      <a:pPr marL="0" marR="0" algn="ctr">
                        <a:lnSpc>
                          <a:spcPct val="150000"/>
                        </a:lnSpc>
                        <a:spcBef>
                          <a:spcPts val="0"/>
                        </a:spcBef>
                        <a:spcAft>
                          <a:spcPts val="0"/>
                        </a:spcAft>
                      </a:pPr>
                      <a:r>
                        <a:rPr lang="en-US" sz="1000" kern="100" dirty="0">
                          <a:effectLst/>
                          <a:latin typeface="Times New Roman"/>
                          <a:ea typeface="PMingLiU"/>
                        </a:rPr>
                        <a:t>1.00</a:t>
                      </a:r>
                    </a:p>
                  </a:txBody>
                  <a:tcPr marL="17780" marR="17780" marT="0" marB="0">
                    <a:lnL>
                      <a:noFill/>
                    </a:lnL>
                    <a:lnR>
                      <a:noFill/>
                    </a:lnR>
                    <a:lnT>
                      <a:noFill/>
                    </a:lnT>
                    <a:lnB>
                      <a:noFill/>
                    </a:lnB>
                    <a:solidFill>
                      <a:srgbClr val="FFFFFF"/>
                    </a:solidFill>
                  </a:tcPr>
                </a:tc>
                <a:tc>
                  <a:txBody>
                    <a:bodyPr/>
                    <a:lstStyle/>
                    <a:p>
                      <a:pPr marL="0" marR="0" algn="ctr">
                        <a:lnSpc>
                          <a:spcPct val="150000"/>
                        </a:lnSpc>
                        <a:spcBef>
                          <a:spcPts val="0"/>
                        </a:spcBef>
                        <a:spcAft>
                          <a:spcPts val="0"/>
                        </a:spcAft>
                      </a:pPr>
                      <a:r>
                        <a:rPr lang="en-US" sz="1000" kern="100" dirty="0">
                          <a:effectLst/>
                          <a:latin typeface="Times New Roman"/>
                          <a:ea typeface="PMingLiU"/>
                        </a:rPr>
                        <a:t>1.10</a:t>
                      </a:r>
                    </a:p>
                  </a:txBody>
                  <a:tcPr marL="17780" marR="17780" marT="0" marB="0">
                    <a:lnL>
                      <a:noFill/>
                    </a:lnL>
                    <a:lnR>
                      <a:noFill/>
                    </a:lnR>
                    <a:lnT>
                      <a:noFill/>
                    </a:lnT>
                    <a:lnB>
                      <a:noFill/>
                    </a:lnB>
                    <a:solidFill>
                      <a:srgbClr val="FFFFFF"/>
                    </a:solidFill>
                  </a:tcPr>
                </a:tc>
              </a:tr>
              <a:tr h="182880">
                <a:tc>
                  <a:txBody>
                    <a:bodyPr/>
                    <a:lstStyle/>
                    <a:p>
                      <a:pPr marL="0" marR="0" algn="ctr">
                        <a:lnSpc>
                          <a:spcPct val="150000"/>
                        </a:lnSpc>
                        <a:spcBef>
                          <a:spcPts val="0"/>
                        </a:spcBef>
                        <a:spcAft>
                          <a:spcPts val="0"/>
                        </a:spcAft>
                      </a:pPr>
                      <a:r>
                        <a:rPr lang="en-US" sz="1000" kern="100" dirty="0">
                          <a:effectLst/>
                          <a:latin typeface="Times New Roman"/>
                          <a:ea typeface="PMingLiU"/>
                        </a:rPr>
                        <a:t>2007</a:t>
                      </a:r>
                    </a:p>
                  </a:txBody>
                  <a:tcPr marL="17780" marR="17780" marT="0" marB="0">
                    <a:lnL>
                      <a:noFill/>
                    </a:lnL>
                    <a:lnR>
                      <a:noFill/>
                    </a:lnR>
                    <a:lnT>
                      <a:noFill/>
                    </a:lnT>
                    <a:lnB>
                      <a:noFill/>
                    </a:lnB>
                    <a:solidFill>
                      <a:srgbClr val="FFFFFF"/>
                    </a:solidFill>
                  </a:tcPr>
                </a:tc>
                <a:tc>
                  <a:txBody>
                    <a:bodyPr/>
                    <a:lstStyle/>
                    <a:p>
                      <a:pPr marL="0" marR="0" algn="ctr">
                        <a:lnSpc>
                          <a:spcPct val="150000"/>
                        </a:lnSpc>
                        <a:spcBef>
                          <a:spcPts val="0"/>
                        </a:spcBef>
                        <a:spcAft>
                          <a:spcPts val="0"/>
                        </a:spcAft>
                      </a:pPr>
                      <a:r>
                        <a:rPr lang="en-US" sz="1000" kern="100" dirty="0">
                          <a:effectLst/>
                          <a:latin typeface="Times New Roman"/>
                          <a:ea typeface="PMingLiU"/>
                        </a:rPr>
                        <a:t>1.00</a:t>
                      </a:r>
                    </a:p>
                  </a:txBody>
                  <a:tcPr marL="17780" marR="17780" marT="0" marB="0">
                    <a:lnL>
                      <a:noFill/>
                    </a:lnL>
                    <a:lnR>
                      <a:noFill/>
                    </a:lnR>
                    <a:lnT>
                      <a:noFill/>
                    </a:lnT>
                    <a:lnB>
                      <a:noFill/>
                    </a:lnB>
                    <a:solidFill>
                      <a:srgbClr val="FFFFFF"/>
                    </a:solidFill>
                  </a:tcPr>
                </a:tc>
                <a:tc>
                  <a:txBody>
                    <a:bodyPr/>
                    <a:lstStyle/>
                    <a:p>
                      <a:pPr marL="0" marR="0" algn="ctr">
                        <a:lnSpc>
                          <a:spcPct val="150000"/>
                        </a:lnSpc>
                        <a:spcBef>
                          <a:spcPts val="0"/>
                        </a:spcBef>
                        <a:spcAft>
                          <a:spcPts val="0"/>
                        </a:spcAft>
                      </a:pPr>
                      <a:r>
                        <a:rPr lang="en-US" sz="1000" kern="100" dirty="0">
                          <a:effectLst/>
                          <a:latin typeface="Times New Roman"/>
                          <a:ea typeface="PMingLiU"/>
                        </a:rPr>
                        <a:t>1.21</a:t>
                      </a:r>
                    </a:p>
                  </a:txBody>
                  <a:tcPr marL="17780" marR="17780" marT="0" marB="0">
                    <a:lnL>
                      <a:noFill/>
                    </a:lnL>
                    <a:lnR>
                      <a:noFill/>
                    </a:lnR>
                    <a:lnT>
                      <a:noFill/>
                    </a:lnT>
                    <a:lnB>
                      <a:noFill/>
                    </a:lnB>
                    <a:solidFill>
                      <a:srgbClr val="FFFFFF"/>
                    </a:solidFill>
                  </a:tcPr>
                </a:tc>
              </a:tr>
              <a:tr h="182880">
                <a:tc>
                  <a:txBody>
                    <a:bodyPr/>
                    <a:lstStyle/>
                    <a:p>
                      <a:pPr marL="0" marR="0" algn="ctr">
                        <a:lnSpc>
                          <a:spcPct val="150000"/>
                        </a:lnSpc>
                        <a:spcBef>
                          <a:spcPts val="0"/>
                        </a:spcBef>
                        <a:spcAft>
                          <a:spcPts val="0"/>
                        </a:spcAft>
                      </a:pPr>
                      <a:r>
                        <a:rPr lang="en-US" sz="1000" kern="100" dirty="0">
                          <a:effectLst/>
                          <a:latin typeface="Times New Roman"/>
                          <a:ea typeface="PMingLiU"/>
                        </a:rPr>
                        <a:t>2008</a:t>
                      </a:r>
                    </a:p>
                  </a:txBody>
                  <a:tcPr marL="17780" marR="17780" marT="0" marB="0">
                    <a:lnL>
                      <a:noFill/>
                    </a:lnL>
                    <a:lnR>
                      <a:noFill/>
                    </a:lnR>
                    <a:lnT>
                      <a:noFill/>
                    </a:lnT>
                    <a:lnB>
                      <a:noFill/>
                    </a:lnB>
                    <a:solidFill>
                      <a:srgbClr val="FFFFFF"/>
                    </a:solidFill>
                  </a:tcPr>
                </a:tc>
                <a:tc>
                  <a:txBody>
                    <a:bodyPr/>
                    <a:lstStyle/>
                    <a:p>
                      <a:pPr marL="0" marR="0" algn="ctr">
                        <a:lnSpc>
                          <a:spcPct val="150000"/>
                        </a:lnSpc>
                        <a:spcBef>
                          <a:spcPts val="0"/>
                        </a:spcBef>
                        <a:spcAft>
                          <a:spcPts val="0"/>
                        </a:spcAft>
                      </a:pPr>
                      <a:r>
                        <a:rPr lang="en-US" sz="1000" kern="100" dirty="0">
                          <a:effectLst/>
                          <a:latin typeface="Times New Roman"/>
                          <a:ea typeface="PMingLiU"/>
                        </a:rPr>
                        <a:t>1.00</a:t>
                      </a:r>
                    </a:p>
                  </a:txBody>
                  <a:tcPr marL="17780" marR="17780" marT="0" marB="0">
                    <a:lnL>
                      <a:noFill/>
                    </a:lnL>
                    <a:lnR>
                      <a:noFill/>
                    </a:lnR>
                    <a:lnT>
                      <a:noFill/>
                    </a:lnT>
                    <a:lnB>
                      <a:noFill/>
                    </a:lnB>
                    <a:solidFill>
                      <a:srgbClr val="FFFFFF"/>
                    </a:solidFill>
                  </a:tcPr>
                </a:tc>
                <a:tc>
                  <a:txBody>
                    <a:bodyPr/>
                    <a:lstStyle/>
                    <a:p>
                      <a:pPr marL="0" marR="0" algn="ctr">
                        <a:lnSpc>
                          <a:spcPct val="150000"/>
                        </a:lnSpc>
                        <a:spcBef>
                          <a:spcPts val="0"/>
                        </a:spcBef>
                        <a:spcAft>
                          <a:spcPts val="0"/>
                        </a:spcAft>
                      </a:pPr>
                      <a:r>
                        <a:rPr lang="en-US" sz="1000" kern="100" dirty="0">
                          <a:effectLst/>
                          <a:latin typeface="Times New Roman"/>
                          <a:ea typeface="PMingLiU"/>
                        </a:rPr>
                        <a:t>1.33</a:t>
                      </a:r>
                    </a:p>
                  </a:txBody>
                  <a:tcPr marL="17780" marR="17780" marT="0" marB="0">
                    <a:lnL>
                      <a:noFill/>
                    </a:lnL>
                    <a:lnR>
                      <a:noFill/>
                    </a:lnR>
                    <a:lnT>
                      <a:noFill/>
                    </a:lnT>
                    <a:lnB>
                      <a:noFill/>
                    </a:lnB>
                    <a:solidFill>
                      <a:srgbClr val="FFFFFF"/>
                    </a:solidFill>
                  </a:tcPr>
                </a:tc>
              </a:tr>
              <a:tr h="182880">
                <a:tc>
                  <a:txBody>
                    <a:bodyPr/>
                    <a:lstStyle/>
                    <a:p>
                      <a:pPr marL="0" marR="0" algn="ctr">
                        <a:lnSpc>
                          <a:spcPct val="150000"/>
                        </a:lnSpc>
                        <a:spcBef>
                          <a:spcPts val="0"/>
                        </a:spcBef>
                        <a:spcAft>
                          <a:spcPts val="0"/>
                        </a:spcAft>
                      </a:pPr>
                      <a:r>
                        <a:rPr lang="en-US" sz="1000" kern="100">
                          <a:effectLst/>
                          <a:latin typeface="Times New Roman"/>
                          <a:ea typeface="PMingLiU"/>
                        </a:rPr>
                        <a:t>2009</a:t>
                      </a:r>
                    </a:p>
                  </a:txBody>
                  <a:tcPr marL="17780" marR="17780" marT="0" marB="0">
                    <a:lnL>
                      <a:noFill/>
                    </a:lnL>
                    <a:lnR>
                      <a:noFill/>
                    </a:lnR>
                    <a:lnT>
                      <a:noFill/>
                    </a:lnT>
                    <a:lnB>
                      <a:noFill/>
                    </a:lnB>
                    <a:solidFill>
                      <a:srgbClr val="FFFFFF"/>
                    </a:solidFill>
                  </a:tcPr>
                </a:tc>
                <a:tc>
                  <a:txBody>
                    <a:bodyPr/>
                    <a:lstStyle/>
                    <a:p>
                      <a:pPr marL="0" marR="0" algn="ctr">
                        <a:lnSpc>
                          <a:spcPct val="150000"/>
                        </a:lnSpc>
                        <a:spcBef>
                          <a:spcPts val="0"/>
                        </a:spcBef>
                        <a:spcAft>
                          <a:spcPts val="0"/>
                        </a:spcAft>
                      </a:pPr>
                      <a:r>
                        <a:rPr lang="en-US" sz="1000" kern="100" dirty="0">
                          <a:effectLst/>
                          <a:latin typeface="Times New Roman"/>
                          <a:ea typeface="PMingLiU"/>
                        </a:rPr>
                        <a:t>1.00</a:t>
                      </a:r>
                    </a:p>
                  </a:txBody>
                  <a:tcPr marL="17780" marR="17780" marT="0" marB="0">
                    <a:lnL>
                      <a:noFill/>
                    </a:lnL>
                    <a:lnR>
                      <a:noFill/>
                    </a:lnR>
                    <a:lnT>
                      <a:noFill/>
                    </a:lnT>
                    <a:lnB>
                      <a:noFill/>
                    </a:lnB>
                    <a:solidFill>
                      <a:srgbClr val="FFFFFF"/>
                    </a:solidFill>
                  </a:tcPr>
                </a:tc>
                <a:tc>
                  <a:txBody>
                    <a:bodyPr/>
                    <a:lstStyle/>
                    <a:p>
                      <a:pPr marL="0" marR="0" algn="ctr">
                        <a:lnSpc>
                          <a:spcPct val="150000"/>
                        </a:lnSpc>
                        <a:spcBef>
                          <a:spcPts val="0"/>
                        </a:spcBef>
                        <a:spcAft>
                          <a:spcPts val="0"/>
                        </a:spcAft>
                      </a:pPr>
                      <a:r>
                        <a:rPr lang="en-US" sz="1000" kern="100" dirty="0">
                          <a:effectLst/>
                          <a:latin typeface="Times New Roman"/>
                          <a:ea typeface="PMingLiU"/>
                        </a:rPr>
                        <a:t>1.46</a:t>
                      </a:r>
                    </a:p>
                  </a:txBody>
                  <a:tcPr marL="17780" marR="17780" marT="0" marB="0">
                    <a:lnL>
                      <a:noFill/>
                    </a:lnL>
                    <a:lnR>
                      <a:noFill/>
                    </a:lnR>
                    <a:lnT>
                      <a:noFill/>
                    </a:lnT>
                    <a:lnB>
                      <a:noFill/>
                    </a:lnB>
                    <a:solidFill>
                      <a:srgbClr val="FFFFFF"/>
                    </a:solidFill>
                  </a:tcPr>
                </a:tc>
              </a:tr>
              <a:tr h="182880">
                <a:tc>
                  <a:txBody>
                    <a:bodyPr/>
                    <a:lstStyle/>
                    <a:p>
                      <a:pPr marL="0" marR="0" algn="ctr">
                        <a:lnSpc>
                          <a:spcPct val="150000"/>
                        </a:lnSpc>
                        <a:spcBef>
                          <a:spcPts val="0"/>
                        </a:spcBef>
                        <a:spcAft>
                          <a:spcPts val="0"/>
                        </a:spcAft>
                      </a:pPr>
                      <a:r>
                        <a:rPr lang="en-US" sz="1000" kern="100">
                          <a:effectLst/>
                          <a:latin typeface="Times New Roman"/>
                          <a:ea typeface="PMingLiU"/>
                        </a:rPr>
                        <a:t>2010</a:t>
                      </a:r>
                    </a:p>
                  </a:txBody>
                  <a:tcPr marL="17780" marR="17780" marT="0" marB="0">
                    <a:lnL>
                      <a:noFill/>
                    </a:lnL>
                    <a:lnR>
                      <a:noFill/>
                    </a:lnR>
                    <a:lnT>
                      <a:noFill/>
                    </a:lnT>
                    <a:lnB>
                      <a:noFill/>
                    </a:lnB>
                    <a:solidFill>
                      <a:srgbClr val="FFFFFF"/>
                    </a:solidFill>
                  </a:tcPr>
                </a:tc>
                <a:tc>
                  <a:txBody>
                    <a:bodyPr/>
                    <a:lstStyle/>
                    <a:p>
                      <a:pPr marL="0" marR="0" algn="ctr">
                        <a:lnSpc>
                          <a:spcPct val="150000"/>
                        </a:lnSpc>
                        <a:spcBef>
                          <a:spcPts val="0"/>
                        </a:spcBef>
                        <a:spcAft>
                          <a:spcPts val="0"/>
                        </a:spcAft>
                      </a:pPr>
                      <a:r>
                        <a:rPr lang="en-US" sz="1000" kern="100" dirty="0">
                          <a:effectLst/>
                          <a:latin typeface="Times New Roman"/>
                          <a:ea typeface="PMingLiU"/>
                        </a:rPr>
                        <a:t>1.00</a:t>
                      </a:r>
                    </a:p>
                  </a:txBody>
                  <a:tcPr marL="17780" marR="17780" marT="0" marB="0">
                    <a:lnL>
                      <a:noFill/>
                    </a:lnL>
                    <a:lnR>
                      <a:noFill/>
                    </a:lnR>
                    <a:lnT>
                      <a:noFill/>
                    </a:lnT>
                    <a:lnB>
                      <a:noFill/>
                    </a:lnB>
                    <a:solidFill>
                      <a:srgbClr val="FFFFFF"/>
                    </a:solidFill>
                  </a:tcPr>
                </a:tc>
                <a:tc>
                  <a:txBody>
                    <a:bodyPr/>
                    <a:lstStyle/>
                    <a:p>
                      <a:pPr marL="0" marR="0" algn="ctr">
                        <a:lnSpc>
                          <a:spcPct val="150000"/>
                        </a:lnSpc>
                        <a:spcBef>
                          <a:spcPts val="0"/>
                        </a:spcBef>
                        <a:spcAft>
                          <a:spcPts val="0"/>
                        </a:spcAft>
                      </a:pPr>
                      <a:r>
                        <a:rPr lang="en-US" sz="1000" kern="100" dirty="0">
                          <a:effectLst/>
                          <a:latin typeface="Times New Roman"/>
                          <a:ea typeface="PMingLiU"/>
                        </a:rPr>
                        <a:t>1.61</a:t>
                      </a:r>
                    </a:p>
                  </a:txBody>
                  <a:tcPr marL="17780" marR="17780" marT="0" marB="0">
                    <a:lnL>
                      <a:noFill/>
                    </a:lnL>
                    <a:lnR>
                      <a:noFill/>
                    </a:lnR>
                    <a:lnT>
                      <a:noFill/>
                    </a:lnT>
                    <a:lnB>
                      <a:noFill/>
                    </a:lnB>
                    <a:solidFill>
                      <a:srgbClr val="FFFFFF"/>
                    </a:solidFill>
                  </a:tcPr>
                </a:tc>
              </a:tr>
              <a:tr h="182880">
                <a:tc>
                  <a:txBody>
                    <a:bodyPr/>
                    <a:lstStyle/>
                    <a:p>
                      <a:pPr marL="0" marR="0" algn="ctr">
                        <a:lnSpc>
                          <a:spcPct val="150000"/>
                        </a:lnSpc>
                        <a:spcBef>
                          <a:spcPts val="0"/>
                        </a:spcBef>
                        <a:spcAft>
                          <a:spcPts val="0"/>
                        </a:spcAft>
                      </a:pPr>
                      <a:r>
                        <a:rPr lang="en-US" sz="1000" kern="100">
                          <a:effectLst/>
                          <a:latin typeface="Times New Roman"/>
                          <a:ea typeface="PMingLiU"/>
                        </a:rPr>
                        <a:t>2011</a:t>
                      </a:r>
                    </a:p>
                  </a:txBody>
                  <a:tcPr marL="17780" marR="177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000" kern="100">
                          <a:effectLst/>
                          <a:latin typeface="Times New Roman"/>
                          <a:ea typeface="PMingLiU"/>
                        </a:rPr>
                        <a:t>1.77</a:t>
                      </a:r>
                    </a:p>
                  </a:txBody>
                  <a:tcPr marL="17780" marR="177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000" kern="100" dirty="0">
                          <a:effectLst/>
                          <a:latin typeface="Times New Roman"/>
                          <a:ea typeface="PMingLiU"/>
                        </a:rPr>
                        <a:t>1.77</a:t>
                      </a:r>
                    </a:p>
                  </a:txBody>
                  <a:tcPr marL="17780" marR="177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692264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Chapter Outline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55000" lnSpcReduction="20000"/>
          </a:bodyPr>
          <a:lstStyle/>
          <a:p>
            <a:r>
              <a:rPr lang="en-US" dirty="0" smtClean="0">
                <a:latin typeface="Times New Roman" pitchFamily="18" charset="0"/>
                <a:cs typeface="Times New Roman" pitchFamily="18" charset="0"/>
              </a:rPr>
              <a:t>3.1 Holding-Period Return</a:t>
            </a:r>
          </a:p>
          <a:p>
            <a:r>
              <a:rPr lang="en-US" dirty="0">
                <a:latin typeface="Times New Roman" pitchFamily="18" charset="0"/>
                <a:cs typeface="Times New Roman" pitchFamily="18" charset="0"/>
              </a:rPr>
              <a:t>3</a:t>
            </a:r>
            <a:r>
              <a:rPr lang="en-US" dirty="0" smtClean="0">
                <a:latin typeface="Times New Roman" pitchFamily="18" charset="0"/>
                <a:cs typeface="Times New Roman" pitchFamily="18" charset="0"/>
              </a:rPr>
              <a:t>.2 Holding-Period Yield</a:t>
            </a:r>
          </a:p>
          <a:p>
            <a:pPr lvl="1"/>
            <a:r>
              <a:rPr lang="en-US" dirty="0" smtClean="0">
                <a:latin typeface="Times New Roman" pitchFamily="18" charset="0"/>
                <a:cs typeface="Times New Roman" pitchFamily="18" charset="0"/>
              </a:rPr>
              <a:t>3.2.1 Arithmetic Mean</a:t>
            </a:r>
          </a:p>
          <a:p>
            <a:pPr lvl="1"/>
            <a:r>
              <a:rPr lang="en-US" dirty="0" smtClean="0">
                <a:latin typeface="Times New Roman" pitchFamily="18" charset="0"/>
                <a:cs typeface="Times New Roman" pitchFamily="18" charset="0"/>
              </a:rPr>
              <a:t>3.2.2 Geometric Mean</a:t>
            </a:r>
          </a:p>
          <a:p>
            <a:pPr lvl="1"/>
            <a:r>
              <a:rPr lang="en-US" dirty="0">
                <a:latin typeface="Times New Roman" pitchFamily="18" charset="0"/>
                <a:cs typeface="Times New Roman" pitchFamily="18" charset="0"/>
              </a:rPr>
              <a:t>3.2.2 </a:t>
            </a:r>
            <a:r>
              <a:rPr lang="en-US" dirty="0" smtClean="0">
                <a:latin typeface="Times New Roman" pitchFamily="18" charset="0"/>
                <a:cs typeface="Times New Roman" pitchFamily="18" charset="0"/>
              </a:rPr>
              <a:t>Weighted Unbiased </a:t>
            </a:r>
            <a:r>
              <a:rPr lang="en-US" dirty="0">
                <a:latin typeface="Times New Roman" pitchFamily="18" charset="0"/>
                <a:cs typeface="Times New Roman" pitchFamily="18" charset="0"/>
              </a:rPr>
              <a:t>Mean</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3.3 Common-Stock Valuation Approaches</a:t>
            </a:r>
          </a:p>
          <a:p>
            <a:r>
              <a:rPr lang="en-US" dirty="0">
                <a:latin typeface="Times New Roman" pitchFamily="18" charset="0"/>
                <a:cs typeface="Times New Roman" pitchFamily="18" charset="0"/>
              </a:rPr>
              <a:t>3</a:t>
            </a:r>
            <a:r>
              <a:rPr lang="en-US" dirty="0" smtClean="0">
                <a:latin typeface="Times New Roman" pitchFamily="18" charset="0"/>
                <a:cs typeface="Times New Roman" pitchFamily="18" charset="0"/>
              </a:rPr>
              <a:t>.4 Growth-Rate Estimation and its Application</a:t>
            </a:r>
          </a:p>
          <a:p>
            <a:pPr lvl="1"/>
            <a:r>
              <a:rPr lang="en-US" dirty="0" smtClean="0">
                <a:latin typeface="Times New Roman" pitchFamily="18" charset="0"/>
                <a:cs typeface="Times New Roman" pitchFamily="18" charset="0"/>
              </a:rPr>
              <a:t>3.4.1 Compound-Sum Method</a:t>
            </a:r>
          </a:p>
          <a:p>
            <a:pPr lvl="1"/>
            <a:r>
              <a:rPr lang="en-US" dirty="0" smtClean="0">
                <a:latin typeface="Times New Roman" pitchFamily="18" charset="0"/>
                <a:cs typeface="Times New Roman" pitchFamily="18" charset="0"/>
              </a:rPr>
              <a:t>3.4.2 Regression Method</a:t>
            </a:r>
          </a:p>
          <a:p>
            <a:pPr lvl="1"/>
            <a:r>
              <a:rPr lang="en-US" dirty="0" smtClean="0">
                <a:latin typeface="Times New Roman" pitchFamily="18" charset="0"/>
                <a:cs typeface="Times New Roman" pitchFamily="18" charset="0"/>
              </a:rPr>
              <a:t>3.4.3 One-Period Growth Model</a:t>
            </a:r>
          </a:p>
          <a:p>
            <a:pPr lvl="1"/>
            <a:r>
              <a:rPr lang="en-US" dirty="0" smtClean="0">
                <a:latin typeface="Times New Roman" pitchFamily="18" charset="0"/>
                <a:cs typeface="Times New Roman" pitchFamily="18" charset="0"/>
              </a:rPr>
              <a:t>3.4.4 Two-Period Growth Model</a:t>
            </a:r>
          </a:p>
          <a:p>
            <a:pPr lvl="1"/>
            <a:r>
              <a:rPr lang="en-US" dirty="0" smtClean="0">
                <a:latin typeface="Times New Roman" pitchFamily="18" charset="0"/>
                <a:cs typeface="Times New Roman" pitchFamily="18" charset="0"/>
              </a:rPr>
              <a:t>3.4.5 Three-Period Growth Model</a:t>
            </a:r>
          </a:p>
          <a:p>
            <a:r>
              <a:rPr lang="en-US" dirty="0" smtClean="0">
                <a:latin typeface="Times New Roman" pitchFamily="18" charset="0"/>
                <a:cs typeface="Times New Roman" pitchFamily="18" charset="0"/>
              </a:rPr>
              <a:t>3.5 Risk</a:t>
            </a:r>
          </a:p>
          <a:p>
            <a:pPr lvl="1"/>
            <a:r>
              <a:rPr lang="en-US" dirty="0" smtClean="0">
                <a:latin typeface="Times New Roman" pitchFamily="18" charset="0"/>
                <a:cs typeface="Times New Roman" pitchFamily="18" charset="0"/>
              </a:rPr>
              <a:t>3.5.1 Definitions of Risk</a:t>
            </a:r>
          </a:p>
          <a:p>
            <a:pPr lvl="1"/>
            <a:r>
              <a:rPr lang="en-US" dirty="0" smtClean="0">
                <a:latin typeface="Times New Roman" pitchFamily="18" charset="0"/>
                <a:cs typeface="Times New Roman" pitchFamily="18" charset="0"/>
              </a:rPr>
              <a:t>3.5.2 Sources of Risk</a:t>
            </a:r>
          </a:p>
          <a:p>
            <a:pPr lvl="2"/>
            <a:r>
              <a:rPr lang="en-US" dirty="0" smtClean="0">
                <a:latin typeface="Times New Roman" pitchFamily="18" charset="0"/>
                <a:cs typeface="Times New Roman" pitchFamily="18" charset="0"/>
              </a:rPr>
              <a:t>3.5.2.1 Firm-specific Factors</a:t>
            </a:r>
          </a:p>
          <a:p>
            <a:pPr lvl="2"/>
            <a:r>
              <a:rPr lang="en-US" dirty="0" smtClean="0">
                <a:latin typeface="Times New Roman" pitchFamily="18" charset="0"/>
                <a:cs typeface="Times New Roman" pitchFamily="18" charset="0"/>
              </a:rPr>
              <a:t>3.5.2.2 Market and Economic Factors</a:t>
            </a:r>
          </a:p>
          <a:p>
            <a:r>
              <a:rPr lang="en-US" dirty="0">
                <a:latin typeface="Times New Roman" pitchFamily="18" charset="0"/>
                <a:cs typeface="Times New Roman" pitchFamily="18" charset="0"/>
              </a:rPr>
              <a:t>3</a:t>
            </a:r>
            <a:r>
              <a:rPr lang="en-US" dirty="0" smtClean="0">
                <a:latin typeface="Times New Roman" pitchFamily="18" charset="0"/>
                <a:cs typeface="Times New Roman" pitchFamily="18" charset="0"/>
              </a:rPr>
              <a:t>.6 Covariance and Correlation</a:t>
            </a:r>
          </a:p>
          <a:p>
            <a:r>
              <a:rPr lang="en-US" dirty="0" smtClean="0">
                <a:latin typeface="Times New Roman" pitchFamily="18" charset="0"/>
                <a:cs typeface="Times New Roman" pitchFamily="18" charset="0"/>
              </a:rPr>
              <a:t>3.7 Systematic Risk, Unsystematic Risk, and the Market Model</a:t>
            </a:r>
          </a:p>
        </p:txBody>
      </p:sp>
      <p:sp>
        <p:nvSpPr>
          <p:cNvPr id="4" name="Slide Number Placeholder 3"/>
          <p:cNvSpPr>
            <a:spLocks noGrp="1"/>
          </p:cNvSpPr>
          <p:nvPr>
            <p:ph type="sldNum" sz="quarter" idx="12"/>
          </p:nvPr>
        </p:nvSpPr>
        <p:spPr/>
        <p:txBody>
          <a:bodyPr/>
          <a:lstStyle/>
          <a:p>
            <a:fld id="{2361D884-7B35-49FB-9233-7A8213574B9D}" type="slidenum">
              <a:rPr lang="en-US" smtClean="0">
                <a:solidFill>
                  <a:schemeClr val="accent6">
                    <a:lumMod val="20000"/>
                    <a:lumOff val="80000"/>
                  </a:schemeClr>
                </a:solidFill>
              </a:rPr>
              <a:t>2</a:t>
            </a:fld>
            <a:endParaRPr lang="en-US">
              <a:solidFill>
                <a:schemeClr val="accent6">
                  <a:lumMod val="20000"/>
                  <a:lumOff val="80000"/>
                </a:schemeClr>
              </a:solidFill>
            </a:endParaRPr>
          </a:p>
        </p:txBody>
      </p:sp>
    </p:spTree>
    <p:extLst>
      <p:ext uri="{BB962C8B-B14F-4D97-AF65-F5344CB8AC3E}">
        <p14:creationId xmlns:p14="http://schemas.microsoft.com/office/powerpoint/2010/main" val="9398738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400" y="1447800"/>
                <a:ext cx="8305800" cy="4800600"/>
              </a:xfrm>
            </p:spPr>
            <p:txBody>
              <a:bodyPr>
                <a:normAutofit lnSpcReduction="10000"/>
              </a:bodyPr>
              <a:lstStyle/>
              <a:p>
                <a:pPr marL="0" indent="0">
                  <a:buNone/>
                </a:pPr>
                <a:r>
                  <a:rPr lang="en-US" sz="2000" kern="100" dirty="0" smtClean="0">
                    <a:latin typeface="Times New Roman" pitchFamily="18" charset="0"/>
                    <a:ea typeface="PMingLiU"/>
                    <a:cs typeface="Times New Roman" pitchFamily="18" charset="0"/>
                  </a:rPr>
                  <a:t>As we’ve seen in the last example, the compound sum method provides a limited view of two companies with very different dividend patterns.  We can change this discrete view by taking the regression method. Just like the continuous compounding method for holding period yield, the regression method of calculating the growth rate takes the natural logarithm of the dividend:</a:t>
                </a:r>
                <a:endParaRPr lang="en-US" sz="2000" dirty="0">
                  <a:latin typeface="Times New Roman" pitchFamily="18" charset="0"/>
                  <a:cs typeface="Times New Roman" pitchFamily="18" charset="0"/>
                </a:endParaRPr>
              </a:p>
              <a:p>
                <a:pPr marL="0" indent="0">
                  <a:buNone/>
                  <a:tabLst>
                    <a:tab pos="4002088" algn="ctr"/>
                    <a:tab pos="8051800" algn="r"/>
                  </a:tabLst>
                </a:pPr>
                <a:r>
                  <a:rPr lang="en-US" sz="2000" dirty="0">
                    <a:latin typeface="Times New Roman" pitchFamily="18" charset="0"/>
                    <a:cs typeface="Times New Roman" pitchFamily="18" charset="0"/>
                  </a:rPr>
                  <a:t>	</a:t>
                </a:r>
                <a14:m>
                  <m:oMath xmlns:m="http://schemas.openxmlformats.org/officeDocument/2006/math">
                    <m:r>
                      <m:rPr>
                        <m:sty m:val="p"/>
                      </m:rPr>
                      <a:rPr lang="en-US" sz="2000">
                        <a:latin typeface="Cambria Math"/>
                      </a:rPr>
                      <m:t>ln</m:t>
                    </m:r>
                    <m:sSub>
                      <m:sSubPr>
                        <m:ctrlPr>
                          <a:rPr lang="en-US" sz="2000" i="1">
                            <a:latin typeface="Cambria Math"/>
                          </a:rPr>
                        </m:ctrlPr>
                      </m:sSubPr>
                      <m:e>
                        <m:r>
                          <a:rPr lang="en-US" sz="2000" i="1">
                            <a:latin typeface="Cambria Math"/>
                          </a:rPr>
                          <m:t>𝑑</m:t>
                        </m:r>
                      </m:e>
                      <m:sub>
                        <m:r>
                          <a:rPr lang="en-US" sz="2000" i="1">
                            <a:latin typeface="Cambria Math"/>
                          </a:rPr>
                          <m:t>𝑛</m:t>
                        </m:r>
                      </m:sub>
                    </m:sSub>
                    <m:r>
                      <a:rPr lang="en-US" sz="2000">
                        <a:latin typeface="Cambria Math"/>
                      </a:rPr>
                      <m:t>=</m:t>
                    </m:r>
                    <m:r>
                      <m:rPr>
                        <m:sty m:val="p"/>
                      </m:rPr>
                      <a:rPr lang="en-US" sz="2000">
                        <a:latin typeface="Cambria Math"/>
                      </a:rPr>
                      <m:t>ln</m:t>
                    </m:r>
                    <m:sSub>
                      <m:sSubPr>
                        <m:ctrlPr>
                          <a:rPr lang="en-US" sz="2000" i="1">
                            <a:latin typeface="Cambria Math"/>
                          </a:rPr>
                        </m:ctrlPr>
                      </m:sSubPr>
                      <m:e>
                        <m:r>
                          <a:rPr lang="en-US" sz="2000" i="1">
                            <a:latin typeface="Cambria Math"/>
                          </a:rPr>
                          <m:t>𝑑</m:t>
                        </m:r>
                      </m:e>
                      <m:sub>
                        <m:r>
                          <a:rPr lang="en-US" sz="2000">
                            <a:latin typeface="Cambria Math"/>
                          </a:rPr>
                          <m:t>0</m:t>
                        </m:r>
                      </m:sub>
                    </m:sSub>
                    <m:r>
                      <a:rPr lang="en-US" sz="2000">
                        <a:latin typeface="Cambria Math"/>
                      </a:rPr>
                      <m:t>+</m:t>
                    </m:r>
                    <m:r>
                      <a:rPr lang="en-US" sz="2000" i="1">
                        <a:latin typeface="Cambria Math"/>
                      </a:rPr>
                      <m:t>𝑛</m:t>
                    </m:r>
                    <m:r>
                      <m:rPr>
                        <m:sty m:val="p"/>
                      </m:rPr>
                      <a:rPr lang="en-US" sz="2000">
                        <a:latin typeface="Cambria Math"/>
                      </a:rPr>
                      <m:t>ln</m:t>
                    </m:r>
                    <m:r>
                      <a:rPr lang="en-US" sz="2000">
                        <a:latin typeface="Cambria Math"/>
                      </a:rPr>
                      <m:t>(1+</m:t>
                    </m:r>
                    <m:r>
                      <a:rPr lang="en-US" sz="2000" i="1">
                        <a:latin typeface="Cambria Math"/>
                      </a:rPr>
                      <m:t>𝑔</m:t>
                    </m:r>
                    <m:r>
                      <a:rPr lang="en-US" sz="2000" b="0" i="1" smtClean="0">
                        <a:latin typeface="Cambria Math"/>
                      </a:rPr>
                      <m:t>)</m:t>
                    </m:r>
                  </m:oMath>
                </a14:m>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3.22)</a:t>
                </a:r>
              </a:p>
              <a:p>
                <a:pPr marL="0" indent="0">
                  <a:buNone/>
                  <a:tabLst>
                    <a:tab pos="4002088" algn="ctr"/>
                    <a:tab pos="8051800" algn="r"/>
                  </a:tabLst>
                </a:pPr>
                <a:r>
                  <a:rPr lang="en-US" sz="2000" dirty="0" smtClean="0">
                    <a:latin typeface="Times New Roman" pitchFamily="18" charset="0"/>
                    <a:cs typeface="Times New Roman" pitchFamily="18" charset="0"/>
                  </a:rPr>
                  <a:t>For stocks with perpetual dividends, this equation becomes:</a:t>
                </a:r>
                <a:endParaRPr lang="en-US" sz="2000" dirty="0">
                  <a:latin typeface="Times New Roman" pitchFamily="18" charset="0"/>
                  <a:cs typeface="Times New Roman" pitchFamily="18" charset="0"/>
                </a:endParaRPr>
              </a:p>
              <a:p>
                <a:pPr marL="0" indent="0">
                  <a:buNone/>
                  <a:tabLst>
                    <a:tab pos="4002088" algn="ctr"/>
                    <a:tab pos="8051800" algn="r"/>
                  </a:tabLst>
                </a:pPr>
                <a:r>
                  <a:rPr lang="en-US" sz="2100" dirty="0">
                    <a:latin typeface="Times New Roman" pitchFamily="18" charset="0"/>
                    <a:cs typeface="Times New Roman" pitchFamily="18" charset="0"/>
                  </a:rPr>
                  <a:t>	</a:t>
                </a:r>
                <a14:m>
                  <m:oMath xmlns:m="http://schemas.openxmlformats.org/officeDocument/2006/math">
                    <m:r>
                      <m:rPr>
                        <m:sty m:val="p"/>
                      </m:rPr>
                      <a:rPr lang="en-US" sz="2000">
                        <a:latin typeface="Cambria Math"/>
                      </a:rPr>
                      <m:t>ln</m:t>
                    </m:r>
                    <m:sSub>
                      <m:sSubPr>
                        <m:ctrlPr>
                          <a:rPr lang="en-US" sz="2000" i="1">
                            <a:latin typeface="Cambria Math"/>
                          </a:rPr>
                        </m:ctrlPr>
                      </m:sSubPr>
                      <m:e>
                        <m:r>
                          <a:rPr lang="en-US" sz="2000" i="1">
                            <a:latin typeface="Cambria Math"/>
                          </a:rPr>
                          <m:t>𝑑</m:t>
                        </m:r>
                      </m:e>
                      <m:sub>
                        <m:r>
                          <a:rPr lang="en-US" sz="2000" i="1">
                            <a:latin typeface="Cambria Math"/>
                          </a:rPr>
                          <m:t>𝑛</m:t>
                        </m:r>
                      </m:sub>
                    </m:sSub>
                    <m:r>
                      <a:rPr lang="en-US" sz="2000">
                        <a:latin typeface="Cambria Math"/>
                      </a:rPr>
                      <m:t>=</m:t>
                    </m:r>
                    <m:r>
                      <m:rPr>
                        <m:sty m:val="p"/>
                      </m:rPr>
                      <a:rPr lang="en-US" sz="2000">
                        <a:latin typeface="Cambria Math"/>
                      </a:rPr>
                      <m:t>ln</m:t>
                    </m:r>
                    <m:sSub>
                      <m:sSubPr>
                        <m:ctrlPr>
                          <a:rPr lang="en-US" sz="2000" i="1">
                            <a:latin typeface="Cambria Math"/>
                          </a:rPr>
                        </m:ctrlPr>
                      </m:sSubPr>
                      <m:e>
                        <m:r>
                          <a:rPr lang="en-US" sz="2000" i="1">
                            <a:latin typeface="Cambria Math"/>
                          </a:rPr>
                          <m:t>𝑑</m:t>
                        </m:r>
                      </m:e>
                      <m:sub>
                        <m:r>
                          <a:rPr lang="en-US" sz="2000">
                            <a:latin typeface="Cambria Math"/>
                          </a:rPr>
                          <m:t>0</m:t>
                        </m:r>
                      </m:sub>
                    </m:sSub>
                    <m:r>
                      <a:rPr lang="en-US" sz="2000">
                        <a:latin typeface="Cambria Math"/>
                      </a:rPr>
                      <m:t>+</m:t>
                    </m:r>
                    <m:r>
                      <a:rPr lang="en-US" sz="2000" i="1">
                        <a:latin typeface="Cambria Math"/>
                      </a:rPr>
                      <m:t>𝑔𝑛</m:t>
                    </m:r>
                  </m:oMath>
                </a14:m>
                <a:r>
                  <a:rPr lang="en-US" sz="2100" dirty="0">
                    <a:latin typeface="Times New Roman" pitchFamily="18" charset="0"/>
                    <a:cs typeface="Times New Roman" pitchFamily="18" charset="0"/>
                  </a:rPr>
                  <a:t>	(</a:t>
                </a:r>
                <a:r>
                  <a:rPr lang="en-US" sz="2100" dirty="0" smtClean="0">
                    <a:latin typeface="Times New Roman" pitchFamily="18" charset="0"/>
                    <a:cs typeface="Times New Roman" pitchFamily="18" charset="0"/>
                  </a:rPr>
                  <a:t>3.23)</a:t>
                </a:r>
                <a:endParaRPr lang="en-US" sz="2100" dirty="0">
                  <a:latin typeface="Times New Roman" pitchFamily="18" charset="0"/>
                  <a:cs typeface="Times New Roman" pitchFamily="18" charset="0"/>
                </a:endParaRPr>
              </a:p>
              <a:p>
                <a:pPr marL="0" indent="0" algn="just">
                  <a:lnSpc>
                    <a:spcPct val="150000"/>
                  </a:lnSpc>
                  <a:spcBef>
                    <a:spcPts val="0"/>
                  </a:spcBef>
                  <a:buNone/>
                </a:pPr>
                <a:r>
                  <a:rPr lang="en-US" sz="2000" kern="100" dirty="0" smtClean="0">
                    <a:latin typeface="Times New Roman"/>
                    <a:ea typeface="PMingLiU"/>
                  </a:rPr>
                  <a:t>where</a:t>
                </a:r>
              </a:p>
              <a:p>
                <a:pPr marL="454025" lvl="1" indent="152400" algn="just">
                  <a:lnSpc>
                    <a:spcPct val="150000"/>
                  </a:lnSpc>
                  <a:spcBef>
                    <a:spcPts val="0"/>
                  </a:spcBef>
                </a:pPr>
                <a14:m>
                  <m:oMath xmlns:m="http://schemas.openxmlformats.org/officeDocument/2006/math">
                    <m:sSub>
                      <m:sSubPr>
                        <m:ctrlPr>
                          <a:rPr lang="en-US" sz="1600" i="1" smtClean="0">
                            <a:latin typeface="Cambria Math"/>
                          </a:rPr>
                        </m:ctrlPr>
                      </m:sSubPr>
                      <m:e>
                        <m:r>
                          <a:rPr lang="en-US" sz="1600" i="1">
                            <a:latin typeface="Cambria Math"/>
                          </a:rPr>
                          <m:t>𝑑</m:t>
                        </m:r>
                      </m:e>
                      <m:sub>
                        <m:r>
                          <a:rPr lang="en-US" sz="1600">
                            <a:latin typeface="Cambria Math"/>
                          </a:rPr>
                          <m:t>0</m:t>
                        </m:r>
                      </m:sub>
                    </m:sSub>
                  </m:oMath>
                </a14:m>
                <a:r>
                  <a:rPr lang="en-US" sz="1600" kern="100" dirty="0">
                    <a:latin typeface="Times New Roman"/>
                    <a:ea typeface="PMingLiU"/>
                  </a:rPr>
                  <a:t> = the dividend per share at time zero;</a:t>
                </a:r>
              </a:p>
              <a:p>
                <a:pPr marL="454025" lvl="1" indent="152400" algn="just">
                  <a:lnSpc>
                    <a:spcPct val="150000"/>
                  </a:lnSpc>
                  <a:spcBef>
                    <a:spcPts val="0"/>
                  </a:spcBef>
                </a:pPr>
                <a14:m>
                  <m:oMath xmlns:m="http://schemas.openxmlformats.org/officeDocument/2006/math">
                    <m:sSub>
                      <m:sSubPr>
                        <m:ctrlPr>
                          <a:rPr lang="en-US" sz="1600" i="1">
                            <a:latin typeface="Cambria Math"/>
                          </a:rPr>
                        </m:ctrlPr>
                      </m:sSubPr>
                      <m:e>
                        <m:r>
                          <a:rPr lang="en-US" sz="1600" i="1">
                            <a:latin typeface="Cambria Math"/>
                          </a:rPr>
                          <m:t>𝑑</m:t>
                        </m:r>
                      </m:e>
                      <m:sub>
                        <m:r>
                          <a:rPr lang="en-US" sz="1600" i="1">
                            <a:latin typeface="Cambria Math"/>
                          </a:rPr>
                          <m:t>𝑛</m:t>
                        </m:r>
                      </m:sub>
                    </m:sSub>
                  </m:oMath>
                </a14:m>
                <a:r>
                  <a:rPr lang="en-US" sz="1600" kern="100" dirty="0">
                    <a:latin typeface="Times New Roman"/>
                    <a:ea typeface="PMingLiU"/>
                  </a:rPr>
                  <a:t> = the dividend per share at time </a:t>
                </a:r>
                <a:r>
                  <a:rPr lang="en-US" sz="1600" i="1" kern="100" dirty="0">
                    <a:latin typeface="Times New Roman"/>
                    <a:ea typeface="PMingLiU"/>
                  </a:rPr>
                  <a:t>n</a:t>
                </a:r>
                <a:r>
                  <a:rPr lang="en-US" sz="1600" kern="100" dirty="0">
                    <a:latin typeface="Times New Roman"/>
                    <a:ea typeface="PMingLiU"/>
                  </a:rPr>
                  <a:t>; and</a:t>
                </a:r>
              </a:p>
              <a:p>
                <a:pPr marL="454025" lvl="1" indent="152400" algn="just">
                  <a:lnSpc>
                    <a:spcPct val="150000"/>
                  </a:lnSpc>
                  <a:spcBef>
                    <a:spcPts val="0"/>
                  </a:spcBef>
                </a:pPr>
                <a:r>
                  <a:rPr lang="en-US" sz="1600" kern="100" dirty="0">
                    <a:latin typeface="Times New Roman"/>
                    <a:ea typeface="PMingLiU"/>
                  </a:rPr>
                  <a:t>g = the growth rate</a:t>
                </a:r>
                <a:r>
                  <a:rPr lang="en-US" sz="1600" kern="100" dirty="0" smtClean="0">
                    <a:latin typeface="Times New Roman"/>
                    <a:ea typeface="PMingLiU"/>
                  </a:rPr>
                  <a:t>;</a:t>
                </a:r>
                <a:r>
                  <a:rPr lang="en-US" sz="2000" dirty="0"/>
                  <a:t>	</a:t>
                </a:r>
                <a:endParaRPr lang="en-US" sz="2000" dirty="0" smtClean="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400" y="1447800"/>
                <a:ext cx="8305800" cy="4800600"/>
              </a:xfrm>
              <a:blipFill rotWithShape="1">
                <a:blip r:embed="rId2"/>
                <a:stretch>
                  <a:fillRect l="-808" t="-508" r="-73" b="-127"/>
                </a:stretch>
              </a:blipFill>
            </p:spPr>
            <p:txBody>
              <a:bodyPr/>
              <a:lstStyle/>
              <a:p>
                <a:r>
                  <a:rPr lang="en-US">
                    <a:noFill/>
                  </a:rPr>
                  <a:t> </a:t>
                </a:r>
              </a:p>
            </p:txBody>
          </p:sp>
        </mc:Fallback>
      </mc:AlternateContent>
      <p:sp>
        <p:nvSpPr>
          <p:cNvPr id="5" name="Text Placeholder 4"/>
          <p:cNvSpPr>
            <a:spLocks noGrp="1"/>
          </p:cNvSpPr>
          <p:nvPr>
            <p:ph type="body" sz="quarter" idx="13"/>
          </p:nvPr>
        </p:nvSpPr>
        <p:spPr/>
        <p:txBody>
          <a:bodyPr/>
          <a:lstStyle/>
          <a:p>
            <a:r>
              <a:rPr lang="en-US" dirty="0" smtClean="0">
                <a:latin typeface="Times New Roman" pitchFamily="18" charset="0"/>
                <a:cs typeface="Times New Roman" pitchFamily="18" charset="0"/>
              </a:rPr>
              <a:t>3.4.2 </a:t>
            </a:r>
            <a:r>
              <a:rPr lang="en-US" dirty="0">
                <a:latin typeface="Times New Roman" pitchFamily="18" charset="0"/>
                <a:cs typeface="Times New Roman" pitchFamily="18" charset="0"/>
              </a:rPr>
              <a:t>Regression Method</a:t>
            </a: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20</a:t>
            </a:fld>
            <a:endParaRPr lang="en-US">
              <a:solidFill>
                <a:schemeClr val="accent6">
                  <a:lumMod val="20000"/>
                  <a:lumOff val="80000"/>
                </a:schemeClr>
              </a:solidFill>
            </a:endParaRPr>
          </a:p>
        </p:txBody>
      </p:sp>
      <p:sp>
        <p:nvSpPr>
          <p:cNvPr id="2" name="Title 1"/>
          <p:cNvSpPr>
            <a:spLocks noGrp="1"/>
          </p:cNvSpPr>
          <p:nvPr>
            <p:ph type="title"/>
          </p:nvPr>
        </p:nvSpPr>
        <p:spPr/>
        <p:txBody>
          <a:bodyPr>
            <a:normAutofit/>
          </a:bodyPr>
          <a:lstStyle/>
          <a:p>
            <a:r>
              <a:rPr lang="en-US" sz="2800" dirty="0">
                <a:latin typeface="Times New Roman" pitchFamily="18" charset="0"/>
                <a:cs typeface="Times New Roman" pitchFamily="18" charset="0"/>
              </a:rPr>
              <a:t>3.4 Growth-Rate Estimation and its Application</a:t>
            </a:r>
          </a:p>
        </p:txBody>
      </p:sp>
    </p:spTree>
    <p:extLst>
      <p:ext uri="{BB962C8B-B14F-4D97-AF65-F5344CB8AC3E}">
        <p14:creationId xmlns:p14="http://schemas.microsoft.com/office/powerpoint/2010/main" val="24022487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3733800" cy="4648199"/>
          </a:xfrm>
        </p:spPr>
        <p:txBody>
          <a:bodyPr>
            <a:normAutofit fontScale="92500" lnSpcReduction="20000"/>
          </a:bodyPr>
          <a:lstStyle/>
          <a:p>
            <a:pPr marL="0" indent="0">
              <a:buNone/>
            </a:pPr>
            <a:r>
              <a:rPr lang="en-US" sz="2000" b="1" dirty="0" smtClean="0">
                <a:latin typeface="Times New Roman" pitchFamily="18" charset="0"/>
                <a:cs typeface="Times New Roman" pitchFamily="18" charset="0"/>
              </a:rPr>
              <a:t>Example (pg. 94)</a:t>
            </a:r>
          </a:p>
          <a:p>
            <a:pPr marL="0" indent="0">
              <a:buNone/>
            </a:pPr>
            <a:endParaRPr lang="en-US" sz="2000" dirty="0" smtClean="0">
              <a:solidFill>
                <a:schemeClr val="accent1"/>
              </a:solidFill>
              <a:latin typeface="Times New Roman" pitchFamily="18" charset="0"/>
              <a:cs typeface="Times New Roman" pitchFamily="18" charset="0"/>
            </a:endParaRPr>
          </a:p>
          <a:p>
            <a:pPr marL="0" indent="0">
              <a:buNone/>
            </a:pPr>
            <a:r>
              <a:rPr lang="en-US" sz="2000" dirty="0" smtClean="0">
                <a:solidFill>
                  <a:schemeClr val="accent1"/>
                </a:solidFill>
                <a:latin typeface="Times New Roman" pitchFamily="18" charset="0"/>
                <a:cs typeface="Times New Roman" pitchFamily="18" charset="0"/>
              </a:rPr>
              <a:t>Both </a:t>
            </a:r>
            <a:r>
              <a:rPr lang="en-US" sz="2000" dirty="0">
                <a:solidFill>
                  <a:schemeClr val="accent1"/>
                </a:solidFill>
                <a:latin typeface="Times New Roman" pitchFamily="18" charset="0"/>
                <a:cs typeface="Times New Roman" pitchFamily="18" charset="0"/>
              </a:rPr>
              <a:t>Equations (3.22) and (3.23) indicate that  is linearly related to n. Using the data in Table 3-2 for companies ABC and XYZ, we can estimate the growth rates for their respective dividend streams. Graphs of the regression equations for ABC and XYZ are shown in Figure 3-2. The slope of the regression using Equation (3.23) for XYZ shows an estimated value for growth of about 0.0951 or 9.5%. The estimate for ABC is 0.0612=6.12%. If Equation (3.22) had been used to estimate the growth, then the antilog of the regression slope estimate would equal the growth rate.</a:t>
            </a:r>
          </a:p>
          <a:p>
            <a:pPr marL="0" indent="0">
              <a:buNone/>
            </a:pPr>
            <a:endParaRPr lang="en-US" sz="2000" dirty="0" smtClean="0">
              <a:solidFill>
                <a:srgbClr val="FF0000"/>
              </a:solidFill>
              <a:latin typeface="Times New Roman" pitchFamily="18" charset="0"/>
              <a:cs typeface="Times New Roman" pitchFamily="18" charset="0"/>
            </a:endParaRPr>
          </a:p>
        </p:txBody>
      </p:sp>
      <p:sp>
        <p:nvSpPr>
          <p:cNvPr id="4" name="Slide Number Placeholder 3"/>
          <p:cNvSpPr>
            <a:spLocks noGrp="1"/>
          </p:cNvSpPr>
          <p:nvPr>
            <p:ph type="sldNum" sz="quarter" idx="14"/>
          </p:nvPr>
        </p:nvSpPr>
        <p:spPr/>
        <p:txBody>
          <a:bodyPr/>
          <a:lstStyle/>
          <a:p>
            <a:fld id="{2361D884-7B35-49FB-9233-7A8213574B9D}" type="slidenum">
              <a:rPr lang="en-US">
                <a:solidFill>
                  <a:schemeClr val="accent6">
                    <a:lumMod val="20000"/>
                    <a:lumOff val="80000"/>
                  </a:schemeClr>
                </a:solidFill>
              </a:rPr>
              <a:pPr/>
              <a:t>21</a:t>
            </a:fld>
            <a:endParaRPr lang="en-US">
              <a:solidFill>
                <a:schemeClr val="accent6">
                  <a:lumMod val="20000"/>
                  <a:lumOff val="80000"/>
                </a:schemeClr>
              </a:solidFill>
            </a:endParaRPr>
          </a:p>
        </p:txBody>
      </p:sp>
      <p:sp>
        <p:nvSpPr>
          <p:cNvPr id="2" name="Title 1"/>
          <p:cNvSpPr>
            <a:spLocks noGrp="1"/>
          </p:cNvSpPr>
          <p:nvPr>
            <p:ph type="title"/>
          </p:nvPr>
        </p:nvSpPr>
        <p:spPr/>
        <p:txBody>
          <a:bodyPr>
            <a:normAutofit/>
          </a:bodyPr>
          <a:lstStyle/>
          <a:p>
            <a:r>
              <a:rPr lang="en-US" sz="2800" dirty="0">
                <a:latin typeface="Times New Roman" pitchFamily="18" charset="0"/>
                <a:cs typeface="Times New Roman" pitchFamily="18" charset="0"/>
              </a:rPr>
              <a:t>3.4 Growth-Rate Estimation and its Application</a:t>
            </a:r>
          </a:p>
        </p:txBody>
      </p:sp>
      <p:sp>
        <p:nvSpPr>
          <p:cNvPr id="5" name="Text Placeholder 4"/>
          <p:cNvSpPr>
            <a:spLocks noGrp="1"/>
          </p:cNvSpPr>
          <p:nvPr>
            <p:ph type="body" sz="quarter" idx="13"/>
          </p:nvPr>
        </p:nvSpPr>
        <p:spPr/>
        <p:txBody>
          <a:bodyPr/>
          <a:lstStyle/>
          <a:p>
            <a:r>
              <a:rPr lang="en-US" dirty="0" smtClean="0">
                <a:latin typeface="Times New Roman" pitchFamily="18" charset="0"/>
                <a:cs typeface="Times New Roman" pitchFamily="18" charset="0"/>
              </a:rPr>
              <a:t>3.4.2 </a:t>
            </a:r>
            <a:r>
              <a:rPr lang="en-US" dirty="0">
                <a:latin typeface="Times New Roman" pitchFamily="18" charset="0"/>
                <a:cs typeface="Times New Roman" pitchFamily="18" charset="0"/>
              </a:rPr>
              <a:t>Regression Method</a:t>
            </a:r>
          </a:p>
        </p:txBody>
      </p:sp>
      <p:pic>
        <p:nvPicPr>
          <p:cNvPr id="1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676400"/>
            <a:ext cx="4038600" cy="3990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21455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nSpc>
                <a:spcPct val="100000"/>
              </a:lnSpc>
              <a:buNone/>
            </a:pPr>
            <a:r>
              <a:rPr lang="en-US" sz="2000" dirty="0" smtClean="0">
                <a:solidFill>
                  <a:schemeClr val="accent1"/>
                </a:solidFill>
                <a:latin typeface="Times New Roman" pitchFamily="18" charset="0"/>
                <a:cs typeface="Times New Roman" pitchFamily="18" charset="0"/>
              </a:rPr>
              <a:t>Another method of estimating the </a:t>
            </a:r>
            <a:r>
              <a:rPr lang="en-US" sz="2000" dirty="0">
                <a:solidFill>
                  <a:schemeClr val="accent1"/>
                </a:solidFill>
                <a:latin typeface="Times New Roman" pitchFamily="18" charset="0"/>
                <a:cs typeface="Times New Roman" pitchFamily="18" charset="0"/>
              </a:rPr>
              <a:t>g</a:t>
            </a:r>
            <a:r>
              <a:rPr lang="en-US" sz="2000" dirty="0" smtClean="0">
                <a:solidFill>
                  <a:schemeClr val="accent1"/>
                </a:solidFill>
                <a:latin typeface="Times New Roman" pitchFamily="18" charset="0"/>
                <a:cs typeface="Times New Roman" pitchFamily="18" charset="0"/>
              </a:rPr>
              <a:t>rowth rate involves the use of percentage change in some variable such as earnings per share, dividend per share, or price per share in a </a:t>
            </a:r>
            <a:r>
              <a:rPr lang="en-US" sz="2000" b="1" dirty="0" smtClean="0">
                <a:solidFill>
                  <a:schemeClr val="accent1"/>
                </a:solidFill>
                <a:latin typeface="Times New Roman" pitchFamily="18" charset="0"/>
                <a:cs typeface="Times New Roman" pitchFamily="18" charset="0"/>
              </a:rPr>
              <a:t>one-period growth model</a:t>
            </a:r>
            <a:r>
              <a:rPr lang="en-US" sz="2000" dirty="0" smtClean="0">
                <a:solidFill>
                  <a:schemeClr val="accent1"/>
                </a:solidFill>
                <a:latin typeface="Times New Roman" pitchFamily="18" charset="0"/>
                <a:cs typeface="Times New Roman" pitchFamily="18" charset="0"/>
              </a:rPr>
              <a:t>.  The one-period growth model is the model in which the same growth will continue forever.</a:t>
            </a:r>
          </a:p>
          <a:p>
            <a:pPr marL="0" indent="0">
              <a:lnSpc>
                <a:spcPct val="100000"/>
              </a:lnSpc>
              <a:buNone/>
            </a:pPr>
            <a:endParaRPr lang="en-US" sz="2000" dirty="0" smtClean="0">
              <a:solidFill>
                <a:schemeClr val="accent1"/>
              </a:solidFill>
              <a:latin typeface="Times New Roman" pitchFamily="18" charset="0"/>
              <a:cs typeface="Times New Roman" pitchFamily="18" charset="0"/>
            </a:endParaRPr>
          </a:p>
          <a:p>
            <a:pPr marL="0" indent="0">
              <a:lnSpc>
                <a:spcPct val="100000"/>
              </a:lnSpc>
              <a:buNone/>
            </a:pPr>
            <a:r>
              <a:rPr lang="en-US" sz="2000" dirty="0" smtClean="0">
                <a:solidFill>
                  <a:schemeClr val="accent1"/>
                </a:solidFill>
                <a:latin typeface="Times New Roman" pitchFamily="18" charset="0"/>
                <a:cs typeface="Times New Roman" pitchFamily="18" charset="0"/>
              </a:rPr>
              <a:t>Two factors that contribute to this calculation are the </a:t>
            </a:r>
            <a:r>
              <a:rPr lang="en-US" sz="2000" b="1" dirty="0" smtClean="0">
                <a:solidFill>
                  <a:schemeClr val="accent1"/>
                </a:solidFill>
                <a:latin typeface="Times New Roman" pitchFamily="18" charset="0"/>
                <a:cs typeface="Times New Roman" pitchFamily="18" charset="0"/>
              </a:rPr>
              <a:t>retention rate</a:t>
            </a:r>
            <a:r>
              <a:rPr lang="en-US" sz="2000" dirty="0" smtClean="0">
                <a:solidFill>
                  <a:schemeClr val="accent1"/>
                </a:solidFill>
                <a:latin typeface="Times New Roman" pitchFamily="18" charset="0"/>
                <a:cs typeface="Times New Roman" pitchFamily="18" charset="0"/>
              </a:rPr>
              <a:t> and the </a:t>
            </a:r>
            <a:r>
              <a:rPr lang="en-US" sz="2000" b="1" dirty="0" smtClean="0">
                <a:solidFill>
                  <a:schemeClr val="accent1"/>
                </a:solidFill>
                <a:latin typeface="Times New Roman" pitchFamily="18" charset="0"/>
                <a:cs typeface="Times New Roman" pitchFamily="18" charset="0"/>
              </a:rPr>
              <a:t>average return of investment</a:t>
            </a:r>
            <a:r>
              <a:rPr lang="en-US" sz="2000" dirty="0">
                <a:solidFill>
                  <a:schemeClr val="accent1"/>
                </a:solidFill>
                <a:latin typeface="Times New Roman" pitchFamily="18" charset="0"/>
                <a:cs typeface="Times New Roman" pitchFamily="18" charset="0"/>
              </a:rPr>
              <a:t>.</a:t>
            </a:r>
            <a:endParaRPr lang="en-US" sz="2000" dirty="0" smtClean="0">
              <a:solidFill>
                <a:schemeClr val="accent1"/>
              </a:solidFill>
              <a:latin typeface="Times New Roman" pitchFamily="18" charset="0"/>
              <a:cs typeface="Times New Roman" pitchFamily="18" charset="0"/>
            </a:endParaRPr>
          </a:p>
        </p:txBody>
      </p:sp>
      <p:sp>
        <p:nvSpPr>
          <p:cNvPr id="5" name="Text Placeholder 4"/>
          <p:cNvSpPr>
            <a:spLocks noGrp="1"/>
          </p:cNvSpPr>
          <p:nvPr>
            <p:ph type="body" sz="quarter" idx="13"/>
          </p:nvPr>
        </p:nvSpPr>
        <p:spPr/>
        <p:txBody>
          <a:bodyPr/>
          <a:lstStyle/>
          <a:p>
            <a:r>
              <a:rPr lang="en-US" dirty="0" smtClean="0">
                <a:latin typeface="Times New Roman" pitchFamily="18" charset="0"/>
                <a:cs typeface="Times New Roman" pitchFamily="18" charset="0"/>
              </a:rPr>
              <a:t>3.4.3 One-Period Growth Model</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22</a:t>
            </a:fld>
            <a:endParaRPr lang="en-US">
              <a:solidFill>
                <a:schemeClr val="accent6">
                  <a:lumMod val="20000"/>
                  <a:lumOff val="80000"/>
                </a:schemeClr>
              </a:solidFill>
            </a:endParaRPr>
          </a:p>
        </p:txBody>
      </p:sp>
      <p:sp>
        <p:nvSpPr>
          <p:cNvPr id="2" name="Title 1"/>
          <p:cNvSpPr>
            <a:spLocks noGrp="1"/>
          </p:cNvSpPr>
          <p:nvPr>
            <p:ph type="title"/>
          </p:nvPr>
        </p:nvSpPr>
        <p:spPr/>
        <p:txBody>
          <a:bodyPr>
            <a:normAutofit/>
          </a:bodyPr>
          <a:lstStyle/>
          <a:p>
            <a:r>
              <a:rPr lang="en-US" sz="2800" dirty="0">
                <a:latin typeface="Times New Roman" pitchFamily="18" charset="0"/>
                <a:cs typeface="Times New Roman" pitchFamily="18" charset="0"/>
              </a:rPr>
              <a:t>3.4 Growth-Rate Estimation and its Application</a:t>
            </a:r>
          </a:p>
        </p:txBody>
      </p:sp>
    </p:spTree>
    <p:extLst>
      <p:ext uri="{BB962C8B-B14F-4D97-AF65-F5344CB8AC3E}">
        <p14:creationId xmlns:p14="http://schemas.microsoft.com/office/powerpoint/2010/main" val="3893349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nSpc>
                    <a:spcPct val="100000"/>
                  </a:lnSpc>
                  <a:buNone/>
                </a:pPr>
                <a:r>
                  <a:rPr lang="en-US" sz="2000" b="1" dirty="0" smtClean="0">
                    <a:solidFill>
                      <a:schemeClr val="accent1"/>
                    </a:solidFill>
                    <a:latin typeface="Times New Roman" pitchFamily="18" charset="0"/>
                    <a:cs typeface="Times New Roman" pitchFamily="18" charset="0"/>
                  </a:rPr>
                  <a:t>Retention </a:t>
                </a:r>
                <a:r>
                  <a:rPr lang="en-US" sz="2000" b="1" dirty="0">
                    <a:solidFill>
                      <a:schemeClr val="accent1"/>
                    </a:solidFill>
                    <a:latin typeface="Times New Roman" pitchFamily="18" charset="0"/>
                    <a:cs typeface="Times New Roman" pitchFamily="18" charset="0"/>
                  </a:rPr>
                  <a:t>rate</a:t>
                </a:r>
                <a:r>
                  <a:rPr lang="en-US" sz="2000" dirty="0">
                    <a:solidFill>
                      <a:schemeClr val="accent1"/>
                    </a:solidFill>
                    <a:latin typeface="Times New Roman" pitchFamily="18" charset="0"/>
                    <a:cs typeface="Times New Roman" pitchFamily="18" charset="0"/>
                  </a:rPr>
                  <a:t>, denoted as </a:t>
                </a:r>
                <a:r>
                  <a:rPr lang="en-US" sz="2000" dirty="0" smtClean="0">
                    <a:solidFill>
                      <a:schemeClr val="accent1"/>
                    </a:solidFill>
                    <a:latin typeface="Times New Roman" pitchFamily="18" charset="0"/>
                    <a:cs typeface="Times New Roman" pitchFamily="18" charset="0"/>
                  </a:rPr>
                  <a:t>b</a:t>
                </a:r>
                <a:r>
                  <a:rPr lang="en-US" sz="2000" dirty="0">
                    <a:solidFill>
                      <a:schemeClr val="accent1"/>
                    </a:solidFill>
                    <a:latin typeface="Times New Roman" pitchFamily="18" charset="0"/>
                    <a:cs typeface="Times New Roman" pitchFamily="18" charset="0"/>
                  </a:rPr>
                  <a:t>, stands for the fraction of earnings retained within the </a:t>
                </a:r>
                <a:r>
                  <a:rPr lang="en-US" sz="2000" dirty="0" smtClean="0">
                    <a:solidFill>
                      <a:schemeClr val="accent1"/>
                    </a:solidFill>
                    <a:latin typeface="Times New Roman" pitchFamily="18" charset="0"/>
                    <a:cs typeface="Times New Roman" pitchFamily="18" charset="0"/>
                  </a:rPr>
                  <a:t>firm, and </a:t>
                </a:r>
                <a:r>
                  <a:rPr lang="en-US" sz="2000" b="1" dirty="0">
                    <a:solidFill>
                      <a:schemeClr val="accent1"/>
                    </a:solidFill>
                    <a:latin typeface="Times New Roman" pitchFamily="18" charset="0"/>
                    <a:cs typeface="Times New Roman" pitchFamily="18" charset="0"/>
                  </a:rPr>
                  <a:t>average return of </a:t>
                </a:r>
                <a:r>
                  <a:rPr lang="en-US" sz="2000" b="1" dirty="0" smtClean="0">
                    <a:solidFill>
                      <a:schemeClr val="accent1"/>
                    </a:solidFill>
                    <a:latin typeface="Times New Roman" pitchFamily="18" charset="0"/>
                    <a:cs typeface="Times New Roman" pitchFamily="18" charset="0"/>
                  </a:rPr>
                  <a:t>investment</a:t>
                </a:r>
                <a:r>
                  <a:rPr lang="en-US" sz="2000" dirty="0" smtClean="0">
                    <a:solidFill>
                      <a:schemeClr val="accent1"/>
                    </a:solidFill>
                    <a:latin typeface="Times New Roman" pitchFamily="18" charset="0"/>
                    <a:cs typeface="Times New Roman" pitchFamily="18" charset="0"/>
                  </a:rPr>
                  <a:t>, denoted </a:t>
                </a:r>
                <a:r>
                  <a:rPr lang="en-US" sz="2000" dirty="0">
                    <a:solidFill>
                      <a:schemeClr val="accent1"/>
                    </a:solidFill>
                    <a:latin typeface="Times New Roman" pitchFamily="18" charset="0"/>
                    <a:cs typeface="Times New Roman" pitchFamily="18" charset="0"/>
                  </a:rPr>
                  <a:t>as r, stands for the rate of return the firm will earn on all new investments. Looking at a one-period view, if the earnings in period t, denoted at E</a:t>
                </a:r>
                <a:r>
                  <a:rPr lang="en-US" sz="2000" baseline="-25000" dirty="0">
                    <a:solidFill>
                      <a:schemeClr val="accent1"/>
                    </a:solidFill>
                    <a:latin typeface="Times New Roman" pitchFamily="18" charset="0"/>
                    <a:cs typeface="Times New Roman" pitchFamily="18" charset="0"/>
                  </a:rPr>
                  <a:t>t</a:t>
                </a:r>
                <a:r>
                  <a:rPr lang="en-US" sz="2000" dirty="0">
                    <a:solidFill>
                      <a:schemeClr val="accent1"/>
                    </a:solidFill>
                    <a:latin typeface="Times New Roman" pitchFamily="18" charset="0"/>
                    <a:cs typeface="Times New Roman" pitchFamily="18" charset="0"/>
                  </a:rPr>
                  <a:t>, is equal to the earnings in period t-1 plus some reinvestment, then:</a:t>
                </a:r>
              </a:p>
              <a:p>
                <a:pPr marL="0" indent="0">
                  <a:lnSpc>
                    <a:spcPct val="100000"/>
                  </a:lnSpc>
                  <a:spcBef>
                    <a:spcPts val="600"/>
                  </a:spcBef>
                  <a:buNone/>
                  <a:tabLst>
                    <a:tab pos="4121150" algn="ctr"/>
                    <a:tab pos="8110538" algn="r"/>
                  </a:tabLst>
                </a:pPr>
                <a:r>
                  <a:rPr lang="en-US" sz="2000" dirty="0"/>
                  <a:t>	</a:t>
                </a:r>
                <a14:m>
                  <m:oMath xmlns:m="http://schemas.openxmlformats.org/officeDocument/2006/math">
                    <m:d>
                      <m:dPr>
                        <m:begChr m:val=""/>
                        <m:ctrlPr>
                          <a:rPr lang="en-US" sz="2000" i="1">
                            <a:latin typeface="Cambria Math"/>
                          </a:rPr>
                        </m:ctrlPr>
                      </m:dPr>
                      <m:e>
                        <m:sSub>
                          <m:sSubPr>
                            <m:ctrlPr>
                              <a:rPr lang="en-US" sz="2000" i="1">
                                <a:latin typeface="Cambria Math"/>
                              </a:rPr>
                            </m:ctrlPr>
                          </m:sSubPr>
                          <m:e>
                            <m:r>
                              <a:rPr lang="en-US" sz="2000" i="1">
                                <a:latin typeface="Cambria Math"/>
                              </a:rPr>
                              <m:t>𝐸</m:t>
                            </m:r>
                          </m:e>
                          <m:sub>
                            <m:r>
                              <a:rPr lang="en-US" sz="2000" i="1">
                                <a:latin typeface="Cambria Math"/>
                              </a:rPr>
                              <m:t>𝑡</m:t>
                            </m:r>
                          </m:sub>
                        </m:sSub>
                        <m:r>
                          <a:rPr lang="en-US" sz="2000">
                            <a:latin typeface="Cambria Math"/>
                          </a:rPr>
                          <m:t>=</m:t>
                        </m:r>
                        <m:sSub>
                          <m:sSubPr>
                            <m:ctrlPr>
                              <a:rPr lang="en-US" sz="2000" i="1">
                                <a:latin typeface="Cambria Math"/>
                              </a:rPr>
                            </m:ctrlPr>
                          </m:sSubPr>
                          <m:e>
                            <m:r>
                              <a:rPr lang="en-US" sz="2000" i="1">
                                <a:latin typeface="Cambria Math"/>
                              </a:rPr>
                              <m:t>𝐸</m:t>
                            </m:r>
                          </m:e>
                          <m:sub>
                            <m:r>
                              <a:rPr lang="en-US" sz="2000" i="1">
                                <a:latin typeface="Cambria Math"/>
                              </a:rPr>
                              <m:t>𝑡</m:t>
                            </m:r>
                            <m:r>
                              <a:rPr lang="en-US" sz="2000">
                                <a:latin typeface="Cambria Math"/>
                              </a:rPr>
                              <m:t>−1</m:t>
                            </m:r>
                          </m:sub>
                        </m:sSub>
                        <m:r>
                          <a:rPr lang="en-US" sz="2000">
                            <a:latin typeface="Cambria Math"/>
                          </a:rPr>
                          <m:t>+</m:t>
                        </m:r>
                        <m:r>
                          <a:rPr lang="en-US" sz="2000" i="1">
                            <a:latin typeface="Cambria Math"/>
                          </a:rPr>
                          <m:t>𝑟𝑏</m:t>
                        </m:r>
                        <m:sSub>
                          <m:sSubPr>
                            <m:ctrlPr>
                              <a:rPr lang="en-US" sz="2000" i="1">
                                <a:latin typeface="Cambria Math"/>
                              </a:rPr>
                            </m:ctrlPr>
                          </m:sSubPr>
                          <m:e>
                            <m:r>
                              <a:rPr lang="en-US" sz="2000" i="1">
                                <a:latin typeface="Cambria Math"/>
                              </a:rPr>
                              <m:t>𝐸</m:t>
                            </m:r>
                          </m:e>
                          <m:sub>
                            <m:r>
                              <a:rPr lang="en-US" sz="2000" i="1">
                                <a:latin typeface="Cambria Math"/>
                              </a:rPr>
                              <m:t>𝑡</m:t>
                            </m:r>
                            <m:r>
                              <a:rPr lang="en-US" sz="2000">
                                <a:latin typeface="Cambria Math"/>
                              </a:rPr>
                              <m:t>−1</m:t>
                            </m:r>
                          </m:sub>
                        </m:sSub>
                        <m:r>
                          <a:rPr lang="en-US" sz="2000">
                            <a:latin typeface="Cambria Math"/>
                          </a:rPr>
                          <m:t>=</m:t>
                        </m:r>
                        <m:sSub>
                          <m:sSubPr>
                            <m:ctrlPr>
                              <a:rPr lang="en-US" sz="2000" i="1">
                                <a:latin typeface="Cambria Math"/>
                              </a:rPr>
                            </m:ctrlPr>
                          </m:sSubPr>
                          <m:e>
                            <m:r>
                              <a:rPr lang="en-US" sz="2000" i="1">
                                <a:latin typeface="Cambria Math"/>
                              </a:rPr>
                              <m:t>𝐸</m:t>
                            </m:r>
                          </m:e>
                          <m:sub>
                            <m:r>
                              <a:rPr lang="en-US" sz="2000" i="1">
                                <a:latin typeface="Cambria Math"/>
                              </a:rPr>
                              <m:t>𝑡</m:t>
                            </m:r>
                            <m:r>
                              <a:rPr lang="en-US" sz="2000">
                                <a:latin typeface="Cambria Math"/>
                              </a:rPr>
                              <m:t>−1</m:t>
                            </m:r>
                          </m:sub>
                        </m:sSub>
                        <m:r>
                          <a:rPr lang="en-US" sz="2000">
                            <a:latin typeface="Cambria Math"/>
                          </a:rPr>
                          <m:t>(1+</m:t>
                        </m:r>
                        <m:r>
                          <a:rPr lang="en-US" sz="2000" i="1">
                            <a:latin typeface="Cambria Math"/>
                          </a:rPr>
                          <m:t>𝑟𝑏</m:t>
                        </m:r>
                      </m:e>
                    </m:d>
                  </m:oMath>
                </a14:m>
                <a:r>
                  <a:rPr lang="en-US" sz="2000" dirty="0">
                    <a:solidFill>
                      <a:schemeClr val="accent1"/>
                    </a:solidFill>
                    <a:latin typeface="Times New Roman" pitchFamily="18" charset="0"/>
                    <a:cs typeface="Times New Roman" pitchFamily="18" charset="0"/>
                  </a:rPr>
                  <a:t>	(3.25)</a:t>
                </a:r>
              </a:p>
              <a:p>
                <a:pPr marL="0" indent="0">
                  <a:lnSpc>
                    <a:spcPct val="100000"/>
                  </a:lnSpc>
                  <a:spcBef>
                    <a:spcPts val="600"/>
                  </a:spcBef>
                  <a:buNone/>
                </a:pPr>
                <a:r>
                  <a:rPr lang="en-US" sz="2000" dirty="0">
                    <a:solidFill>
                      <a:schemeClr val="accent1"/>
                    </a:solidFill>
                    <a:latin typeface="Times New Roman" pitchFamily="18" charset="0"/>
                    <a:cs typeface="Times New Roman" pitchFamily="18" charset="0"/>
                  </a:rPr>
                  <a:t>Which can then give us:</a:t>
                </a:r>
              </a:p>
              <a:p>
                <a:pPr marL="0" lvl="0" indent="0">
                  <a:lnSpc>
                    <a:spcPct val="100000"/>
                  </a:lnSpc>
                  <a:spcBef>
                    <a:spcPts val="600"/>
                  </a:spcBef>
                  <a:buClr>
                    <a:srgbClr val="0C0C0C">
                      <a:lumMod val="20000"/>
                      <a:lumOff val="80000"/>
                    </a:srgbClr>
                  </a:buClr>
                  <a:buNone/>
                  <a:tabLst>
                    <a:tab pos="4121150" algn="ctr"/>
                    <a:tab pos="8110538" algn="r"/>
                  </a:tabLst>
                </a:pPr>
                <a:r>
                  <a:rPr lang="en-US" sz="2100" dirty="0">
                    <a:solidFill>
                      <a:srgbClr val="002060">
                        <a:lumMod val="75000"/>
                      </a:srgbClr>
                    </a:solidFill>
                  </a:rPr>
                  <a:t>	</a:t>
                </a:r>
                <a14:m>
                  <m:oMath xmlns:m="http://schemas.openxmlformats.org/officeDocument/2006/math">
                    <m:sSub>
                      <m:sSubPr>
                        <m:ctrlPr>
                          <a:rPr lang="en-US" sz="2000" i="1">
                            <a:latin typeface="Cambria Math"/>
                          </a:rPr>
                        </m:ctrlPr>
                      </m:sSubPr>
                      <m:e>
                        <m:r>
                          <a:rPr lang="en-US" sz="2000" i="1">
                            <a:latin typeface="Cambria Math"/>
                          </a:rPr>
                          <m:t>𝑔</m:t>
                        </m:r>
                      </m:e>
                      <m:sub>
                        <m:r>
                          <a:rPr lang="en-US" sz="2000" i="1">
                            <a:latin typeface="Cambria Math"/>
                          </a:rPr>
                          <m:t>𝐸</m:t>
                        </m:r>
                      </m:sub>
                    </m:sSub>
                    <m:r>
                      <a:rPr lang="en-US" sz="2000">
                        <a:latin typeface="Cambria Math"/>
                      </a:rPr>
                      <m:t>=</m:t>
                    </m:r>
                    <m:f>
                      <m:fPr>
                        <m:ctrlPr>
                          <a:rPr lang="en-US" sz="2000" i="1">
                            <a:latin typeface="Cambria Math"/>
                          </a:rPr>
                        </m:ctrlPr>
                      </m:fPr>
                      <m:num>
                        <m:sSub>
                          <m:sSubPr>
                            <m:ctrlPr>
                              <a:rPr lang="en-US" sz="2000" i="1">
                                <a:latin typeface="Cambria Math"/>
                              </a:rPr>
                            </m:ctrlPr>
                          </m:sSubPr>
                          <m:e>
                            <m:r>
                              <a:rPr lang="en-US" sz="2000" i="1">
                                <a:latin typeface="Cambria Math"/>
                              </a:rPr>
                              <m:t>𝐸</m:t>
                            </m:r>
                          </m:e>
                          <m:sub>
                            <m:r>
                              <a:rPr lang="en-US" sz="2000" i="1">
                                <a:latin typeface="Cambria Math"/>
                              </a:rPr>
                              <m:t>𝑡</m:t>
                            </m:r>
                          </m:sub>
                        </m:sSub>
                        <m:r>
                          <a:rPr lang="en-US" sz="2000">
                            <a:latin typeface="Cambria Math"/>
                          </a:rPr>
                          <m:t>−</m:t>
                        </m:r>
                        <m:sSub>
                          <m:sSubPr>
                            <m:ctrlPr>
                              <a:rPr lang="en-US" sz="2000" i="1">
                                <a:latin typeface="Cambria Math"/>
                              </a:rPr>
                            </m:ctrlPr>
                          </m:sSubPr>
                          <m:e>
                            <m:r>
                              <a:rPr lang="en-US" sz="2000" i="1">
                                <a:latin typeface="Cambria Math"/>
                              </a:rPr>
                              <m:t>𝐸</m:t>
                            </m:r>
                          </m:e>
                          <m:sub>
                            <m:r>
                              <a:rPr lang="en-US" sz="2000" i="1">
                                <a:latin typeface="Cambria Math"/>
                              </a:rPr>
                              <m:t>𝑡</m:t>
                            </m:r>
                            <m:r>
                              <a:rPr lang="en-US" sz="2000">
                                <a:latin typeface="Cambria Math"/>
                              </a:rPr>
                              <m:t>−1</m:t>
                            </m:r>
                          </m:sub>
                        </m:sSub>
                      </m:num>
                      <m:den>
                        <m:sSub>
                          <m:sSubPr>
                            <m:ctrlPr>
                              <a:rPr lang="en-US" sz="2000" i="1">
                                <a:latin typeface="Cambria Math"/>
                              </a:rPr>
                            </m:ctrlPr>
                          </m:sSubPr>
                          <m:e>
                            <m:r>
                              <a:rPr lang="en-US" sz="2000" i="1">
                                <a:latin typeface="Cambria Math"/>
                              </a:rPr>
                              <m:t>𝐸</m:t>
                            </m:r>
                          </m:e>
                          <m:sub>
                            <m:r>
                              <a:rPr lang="en-US" sz="2000" i="1">
                                <a:latin typeface="Cambria Math"/>
                              </a:rPr>
                              <m:t>𝑡</m:t>
                            </m:r>
                            <m:r>
                              <a:rPr lang="en-US" sz="2000">
                                <a:latin typeface="Cambria Math"/>
                              </a:rPr>
                              <m:t>−1</m:t>
                            </m:r>
                          </m:sub>
                        </m:sSub>
                      </m:den>
                    </m:f>
                    <m:r>
                      <a:rPr lang="en-US" sz="2000">
                        <a:latin typeface="Cambria Math"/>
                      </a:rPr>
                      <m:t>=</m:t>
                    </m:r>
                    <m:f>
                      <m:fPr>
                        <m:ctrlPr>
                          <a:rPr lang="en-US" sz="2000" i="1">
                            <a:latin typeface="Cambria Math"/>
                          </a:rPr>
                        </m:ctrlPr>
                      </m:fPr>
                      <m:num>
                        <m:sSub>
                          <m:sSubPr>
                            <m:ctrlPr>
                              <a:rPr lang="en-US" sz="2000" i="1">
                                <a:latin typeface="Cambria Math"/>
                              </a:rPr>
                            </m:ctrlPr>
                          </m:sSubPr>
                          <m:e>
                            <m:r>
                              <a:rPr lang="en-US" sz="2000" i="1">
                                <a:latin typeface="Cambria Math"/>
                              </a:rPr>
                              <m:t>𝐸</m:t>
                            </m:r>
                          </m:e>
                          <m:sub>
                            <m:r>
                              <a:rPr lang="en-US" sz="2000" i="1">
                                <a:latin typeface="Cambria Math"/>
                              </a:rPr>
                              <m:t>𝑡</m:t>
                            </m:r>
                            <m:r>
                              <a:rPr lang="en-US" sz="2000">
                                <a:latin typeface="Cambria Math"/>
                              </a:rPr>
                              <m:t>−1</m:t>
                            </m:r>
                          </m:sub>
                        </m:sSub>
                        <m:r>
                          <a:rPr lang="en-US" sz="2000">
                            <a:latin typeface="Cambria Math"/>
                          </a:rPr>
                          <m:t>(1+</m:t>
                        </m:r>
                        <m:r>
                          <a:rPr lang="en-US" sz="2000" i="1">
                            <a:latin typeface="Cambria Math"/>
                          </a:rPr>
                          <m:t>𝑟𝑏</m:t>
                        </m:r>
                        <m:r>
                          <a:rPr lang="en-US" sz="2000">
                            <a:latin typeface="Cambria Math"/>
                          </a:rPr>
                          <m:t>)−</m:t>
                        </m:r>
                        <m:sSub>
                          <m:sSubPr>
                            <m:ctrlPr>
                              <a:rPr lang="en-US" sz="2000" i="1">
                                <a:latin typeface="Cambria Math"/>
                              </a:rPr>
                            </m:ctrlPr>
                          </m:sSubPr>
                          <m:e>
                            <m:r>
                              <a:rPr lang="en-US" sz="2000" i="1">
                                <a:latin typeface="Cambria Math"/>
                              </a:rPr>
                              <m:t>𝐸</m:t>
                            </m:r>
                          </m:e>
                          <m:sub>
                            <m:r>
                              <a:rPr lang="en-US" sz="2000" i="1">
                                <a:latin typeface="Cambria Math"/>
                              </a:rPr>
                              <m:t>𝑡</m:t>
                            </m:r>
                            <m:r>
                              <a:rPr lang="en-US" sz="2000">
                                <a:latin typeface="Cambria Math"/>
                              </a:rPr>
                              <m:t>−1</m:t>
                            </m:r>
                          </m:sub>
                        </m:sSub>
                      </m:num>
                      <m:den>
                        <m:sSub>
                          <m:sSubPr>
                            <m:ctrlPr>
                              <a:rPr lang="en-US" sz="2000" i="1">
                                <a:latin typeface="Cambria Math"/>
                              </a:rPr>
                            </m:ctrlPr>
                          </m:sSubPr>
                          <m:e>
                            <m:r>
                              <a:rPr lang="en-US" sz="2000" i="1">
                                <a:latin typeface="Cambria Math"/>
                              </a:rPr>
                              <m:t>𝐸</m:t>
                            </m:r>
                          </m:e>
                          <m:sub>
                            <m:r>
                              <a:rPr lang="en-US" sz="2000" i="1">
                                <a:latin typeface="Cambria Math"/>
                              </a:rPr>
                              <m:t>𝑡</m:t>
                            </m:r>
                            <m:r>
                              <a:rPr lang="en-US" sz="2000">
                                <a:latin typeface="Cambria Math"/>
                              </a:rPr>
                              <m:t>−1</m:t>
                            </m:r>
                          </m:sub>
                        </m:sSub>
                      </m:den>
                    </m:f>
                    <m:r>
                      <a:rPr lang="en-US" sz="2000">
                        <a:latin typeface="Cambria Math"/>
                      </a:rPr>
                      <m:t>=</m:t>
                    </m:r>
                    <m:r>
                      <a:rPr lang="en-US" sz="2000" i="1">
                        <a:latin typeface="Cambria Math"/>
                      </a:rPr>
                      <m:t>𝑟𝑏</m:t>
                    </m:r>
                  </m:oMath>
                </a14:m>
                <a:r>
                  <a:rPr lang="en-US" sz="2100" dirty="0">
                    <a:solidFill>
                      <a:srgbClr val="0C0C0C"/>
                    </a:solidFill>
                    <a:latin typeface="Times New Roman" pitchFamily="18" charset="0"/>
                    <a:cs typeface="Times New Roman" pitchFamily="18" charset="0"/>
                  </a:rPr>
                  <a:t>	(3.26)</a:t>
                </a:r>
              </a:p>
              <a:p>
                <a:pPr marL="0" indent="0">
                  <a:lnSpc>
                    <a:spcPct val="100000"/>
                  </a:lnSpc>
                  <a:spcBef>
                    <a:spcPts val="600"/>
                  </a:spcBef>
                  <a:buNone/>
                </a:pPr>
                <a:r>
                  <a:rPr lang="en-US" sz="2000" dirty="0">
                    <a:solidFill>
                      <a:schemeClr val="accent1"/>
                    </a:solidFill>
                    <a:latin typeface="Times New Roman" pitchFamily="18" charset="0"/>
                    <a:cs typeface="Times New Roman" pitchFamily="18" charset="0"/>
                  </a:rPr>
                  <a:t>Since a constant proportion of earnings is assumed to be paid out each year, the growth in earnings equals the growth in dividends, or</a:t>
                </a:r>
              </a:p>
              <a:p>
                <a:pPr marL="0" indent="0">
                  <a:lnSpc>
                    <a:spcPct val="100000"/>
                  </a:lnSpc>
                  <a:spcBef>
                    <a:spcPts val="600"/>
                  </a:spcBef>
                  <a:buNone/>
                  <a:tabLst>
                    <a:tab pos="4121150" algn="ctr"/>
                    <a:tab pos="8110538" algn="r"/>
                  </a:tabLst>
                </a:pPr>
                <a:r>
                  <a:rPr lang="en-US" sz="2000" dirty="0"/>
                  <a:t>	</a:t>
                </a:r>
                <a14:m>
                  <m:oMath xmlns:m="http://schemas.openxmlformats.org/officeDocument/2006/math">
                    <m:sSub>
                      <m:sSubPr>
                        <m:ctrlPr>
                          <a:rPr lang="en-US" sz="2000" i="1">
                            <a:latin typeface="Cambria Math"/>
                          </a:rPr>
                        </m:ctrlPr>
                      </m:sSubPr>
                      <m:e>
                        <m:r>
                          <a:rPr lang="en-US" sz="2000" i="1">
                            <a:latin typeface="Cambria Math"/>
                          </a:rPr>
                          <m:t>𝑔</m:t>
                        </m:r>
                      </m:e>
                      <m:sub>
                        <m:r>
                          <a:rPr lang="en-US" sz="2000" i="1">
                            <a:latin typeface="Cambria Math"/>
                          </a:rPr>
                          <m:t>𝐸</m:t>
                        </m:r>
                      </m:sub>
                    </m:sSub>
                    <m:r>
                      <a:rPr lang="en-US" sz="2000">
                        <a:latin typeface="Cambria Math"/>
                      </a:rPr>
                      <m:t>=</m:t>
                    </m:r>
                    <m:sSub>
                      <m:sSubPr>
                        <m:ctrlPr>
                          <a:rPr lang="en-US" sz="2000" i="1">
                            <a:latin typeface="Cambria Math"/>
                          </a:rPr>
                        </m:ctrlPr>
                      </m:sSubPr>
                      <m:e>
                        <m:r>
                          <a:rPr lang="en-US" sz="2000" i="1">
                            <a:latin typeface="Cambria Math"/>
                          </a:rPr>
                          <m:t>𝑔</m:t>
                        </m:r>
                      </m:e>
                      <m:sub>
                        <m:r>
                          <a:rPr lang="en-US" sz="2000" i="1">
                            <a:latin typeface="Cambria Math"/>
                          </a:rPr>
                          <m:t>𝐷</m:t>
                        </m:r>
                      </m:sub>
                    </m:sSub>
                    <m:r>
                      <a:rPr lang="en-US" sz="2000">
                        <a:latin typeface="Cambria Math"/>
                      </a:rPr>
                      <m:t>=</m:t>
                    </m:r>
                    <m:r>
                      <a:rPr lang="en-US" sz="2000" i="1">
                        <a:latin typeface="Cambria Math"/>
                      </a:rPr>
                      <m:t>𝑟𝑏</m:t>
                    </m:r>
                  </m:oMath>
                </a14:m>
                <a:r>
                  <a:rPr lang="en-US" sz="2000" dirty="0">
                    <a:solidFill>
                      <a:schemeClr val="accent1"/>
                    </a:solidFill>
                    <a:latin typeface="Times New Roman" pitchFamily="18" charset="0"/>
                    <a:cs typeface="Times New Roman" pitchFamily="18" charset="0"/>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08" t="-538" r="-1028"/>
                </a:stretch>
              </a:blipFill>
            </p:spPr>
            <p:txBody>
              <a:bodyPr/>
              <a:lstStyle/>
              <a:p>
                <a:r>
                  <a:rPr lang="en-US">
                    <a:noFill/>
                  </a:rPr>
                  <a:t> </a:t>
                </a:r>
              </a:p>
            </p:txBody>
          </p:sp>
        </mc:Fallback>
      </mc:AlternateContent>
      <p:sp>
        <p:nvSpPr>
          <p:cNvPr id="5" name="Text Placeholder 4"/>
          <p:cNvSpPr>
            <a:spLocks noGrp="1"/>
          </p:cNvSpPr>
          <p:nvPr>
            <p:ph type="body" sz="quarter" idx="13"/>
          </p:nvPr>
        </p:nvSpPr>
        <p:spPr/>
        <p:txBody>
          <a:bodyPr/>
          <a:lstStyle/>
          <a:p>
            <a:r>
              <a:rPr lang="en-US" dirty="0" smtClean="0">
                <a:latin typeface="Times New Roman" pitchFamily="18" charset="0"/>
                <a:cs typeface="Times New Roman" pitchFamily="18" charset="0"/>
              </a:rPr>
              <a:t>3.4.3 One-Period Growth Model</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23</a:t>
            </a:fld>
            <a:endParaRPr lang="en-US">
              <a:solidFill>
                <a:schemeClr val="accent6">
                  <a:lumMod val="20000"/>
                  <a:lumOff val="80000"/>
                </a:schemeClr>
              </a:solidFill>
            </a:endParaRPr>
          </a:p>
        </p:txBody>
      </p:sp>
      <p:sp>
        <p:nvSpPr>
          <p:cNvPr id="2" name="Title 1"/>
          <p:cNvSpPr>
            <a:spLocks noGrp="1"/>
          </p:cNvSpPr>
          <p:nvPr>
            <p:ph type="title"/>
          </p:nvPr>
        </p:nvSpPr>
        <p:spPr/>
        <p:txBody>
          <a:bodyPr>
            <a:normAutofit/>
          </a:bodyPr>
          <a:lstStyle/>
          <a:p>
            <a:r>
              <a:rPr lang="en-US" sz="2800" dirty="0">
                <a:latin typeface="Times New Roman" pitchFamily="18" charset="0"/>
                <a:cs typeface="Times New Roman" pitchFamily="18" charset="0"/>
              </a:rPr>
              <a:t>3.4 Growth-Rate Estimation and its Application</a:t>
            </a:r>
          </a:p>
        </p:txBody>
      </p:sp>
    </p:spTree>
    <p:extLst>
      <p:ext uri="{BB962C8B-B14F-4D97-AF65-F5344CB8AC3E}">
        <p14:creationId xmlns:p14="http://schemas.microsoft.com/office/powerpoint/2010/main" val="42813168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nSpc>
                    <a:spcPct val="100000"/>
                  </a:lnSpc>
                  <a:buNone/>
                </a:pPr>
                <a:r>
                  <a:rPr lang="en-US" sz="2000" dirty="0" smtClean="0">
                    <a:solidFill>
                      <a:schemeClr val="accent1"/>
                    </a:solidFill>
                    <a:latin typeface="Times New Roman" pitchFamily="18" charset="0"/>
                    <a:cs typeface="Times New Roman" pitchFamily="18" charset="0"/>
                  </a:rPr>
                  <a:t>Going back to the Common Stock Valuation Approach, using the one period growth model, </a:t>
                </a:r>
                <a:r>
                  <a:rPr lang="en-US" sz="2000" kern="100" dirty="0" smtClean="0">
                    <a:latin typeface="Times New Roman"/>
                    <a:ea typeface="PMingLiU"/>
                  </a:rPr>
                  <a:t>Equation </a:t>
                </a:r>
                <a:r>
                  <a:rPr lang="en-US" sz="2000" kern="100" dirty="0">
                    <a:latin typeface="Times New Roman"/>
                    <a:ea typeface="PMingLiU"/>
                  </a:rPr>
                  <a:t>(3.13) can be rewritten </a:t>
                </a:r>
                <a:r>
                  <a:rPr lang="en-US" sz="2000" kern="100" dirty="0" smtClean="0">
                    <a:latin typeface="Times New Roman"/>
                    <a:ea typeface="PMingLiU"/>
                  </a:rPr>
                  <a:t>as</a:t>
                </a:r>
              </a:p>
              <a:p>
                <a:pPr marL="0" indent="0">
                  <a:lnSpc>
                    <a:spcPct val="100000"/>
                  </a:lnSpc>
                  <a:buNone/>
                  <a:tabLst>
                    <a:tab pos="4060825" algn="ctr"/>
                    <a:tab pos="8110538" algn="r"/>
                  </a:tabLst>
                </a:pPr>
                <a:r>
                  <a:rPr lang="en-US" sz="2000" dirty="0" smtClean="0"/>
                  <a:t>	</a:t>
                </a:r>
                <a14:m>
                  <m:oMath xmlns:m="http://schemas.openxmlformats.org/officeDocument/2006/math">
                    <m:r>
                      <a:rPr lang="en-US" sz="2000" i="1">
                        <a:latin typeface="Cambria Math"/>
                      </a:rPr>
                      <m:t>𝑃</m:t>
                    </m:r>
                    <m:r>
                      <a:rPr lang="en-US" sz="2000">
                        <a:latin typeface="Cambria Math"/>
                      </a:rPr>
                      <m:t>=</m:t>
                    </m:r>
                    <m:f>
                      <m:fPr>
                        <m:ctrlPr>
                          <a:rPr lang="en-US" sz="2000" i="1">
                            <a:latin typeface="Cambria Math"/>
                          </a:rPr>
                        </m:ctrlPr>
                      </m:fPr>
                      <m:num>
                        <m:sSub>
                          <m:sSubPr>
                            <m:ctrlPr>
                              <a:rPr lang="en-US" sz="2000" i="1">
                                <a:latin typeface="Cambria Math"/>
                              </a:rPr>
                            </m:ctrlPr>
                          </m:sSubPr>
                          <m:e>
                            <m:r>
                              <a:rPr lang="en-US" sz="2000" i="1">
                                <a:latin typeface="Cambria Math"/>
                              </a:rPr>
                              <m:t>𝐷</m:t>
                            </m:r>
                          </m:e>
                          <m:sub>
                            <m:r>
                              <a:rPr lang="en-US" sz="2000">
                                <a:latin typeface="Cambria Math"/>
                              </a:rPr>
                              <m:t>1</m:t>
                            </m:r>
                          </m:sub>
                        </m:sSub>
                      </m:num>
                      <m:den>
                        <m:r>
                          <a:rPr lang="en-US" sz="2000" i="1">
                            <a:latin typeface="Cambria Math"/>
                          </a:rPr>
                          <m:t>𝑘</m:t>
                        </m:r>
                        <m:r>
                          <a:rPr lang="en-US" sz="2000">
                            <a:latin typeface="Cambria Math"/>
                          </a:rPr>
                          <m:t>−</m:t>
                        </m:r>
                        <m:r>
                          <a:rPr lang="en-US" sz="2000" i="1">
                            <a:latin typeface="Cambria Math"/>
                          </a:rPr>
                          <m:t>𝑟𝑏</m:t>
                        </m:r>
                      </m:den>
                    </m:f>
                  </m:oMath>
                </a14:m>
                <a:r>
                  <a:rPr lang="en-US" sz="2000" dirty="0" smtClean="0">
                    <a:solidFill>
                      <a:schemeClr val="accent1"/>
                    </a:solidFill>
                    <a:latin typeface="Times New Roman" pitchFamily="18" charset="0"/>
                    <a:cs typeface="Times New Roman" pitchFamily="18" charset="0"/>
                  </a:rPr>
                  <a:t>	(3.27)</a:t>
                </a:r>
              </a:p>
              <a:p>
                <a:pPr marL="0" indent="0">
                  <a:lnSpc>
                    <a:spcPct val="100000"/>
                  </a:lnSpc>
                  <a:buClr>
                    <a:srgbClr val="0C0C0C">
                      <a:lumMod val="20000"/>
                      <a:lumOff val="80000"/>
                    </a:srgbClr>
                  </a:buClr>
                  <a:buNone/>
                  <a:tabLst>
                    <a:tab pos="4060825" algn="ctr"/>
                    <a:tab pos="8110538" algn="r"/>
                  </a:tabLst>
                </a:pPr>
                <a:r>
                  <a:rPr lang="en-US" sz="2000" kern="100" dirty="0">
                    <a:latin typeface="Times New Roman"/>
                    <a:ea typeface="PMingLiU"/>
                  </a:rPr>
                  <a:t>Alternatively, this model can be stated in terms of the capitalization rate:</a:t>
                </a:r>
              </a:p>
              <a:p>
                <a:pPr marL="0" indent="0">
                  <a:lnSpc>
                    <a:spcPct val="100000"/>
                  </a:lnSpc>
                  <a:buClr>
                    <a:srgbClr val="0C0C0C">
                      <a:lumMod val="20000"/>
                      <a:lumOff val="80000"/>
                    </a:srgbClr>
                  </a:buClr>
                  <a:buNone/>
                  <a:tabLst>
                    <a:tab pos="4060825" algn="ctr"/>
                    <a:tab pos="8110538" algn="r"/>
                  </a:tabLst>
                </a:pPr>
                <a:r>
                  <a:rPr lang="en-US" sz="2000" dirty="0">
                    <a:solidFill>
                      <a:srgbClr val="002060">
                        <a:lumMod val="75000"/>
                      </a:srgbClr>
                    </a:solidFill>
                  </a:rPr>
                  <a:t>	</a:t>
                </a:r>
                <a14:m>
                  <m:oMath xmlns:m="http://schemas.openxmlformats.org/officeDocument/2006/math">
                    <m:r>
                      <a:rPr lang="en-US" sz="2000" i="1">
                        <a:latin typeface="Cambria Math"/>
                      </a:rPr>
                      <m:t>𝑘</m:t>
                    </m:r>
                    <m:r>
                      <a:rPr lang="en-US" sz="2000">
                        <a:latin typeface="Cambria Math"/>
                      </a:rPr>
                      <m:t>=</m:t>
                    </m:r>
                    <m:f>
                      <m:fPr>
                        <m:ctrlPr>
                          <a:rPr lang="en-US" sz="2000" i="1">
                            <a:latin typeface="Cambria Math"/>
                          </a:rPr>
                        </m:ctrlPr>
                      </m:fPr>
                      <m:num>
                        <m:sSub>
                          <m:sSubPr>
                            <m:ctrlPr>
                              <a:rPr lang="en-US" sz="2000" i="1">
                                <a:latin typeface="Cambria Math"/>
                              </a:rPr>
                            </m:ctrlPr>
                          </m:sSubPr>
                          <m:e>
                            <m:r>
                              <a:rPr lang="en-US" sz="2000" i="1">
                                <a:latin typeface="Cambria Math"/>
                              </a:rPr>
                              <m:t>𝐷</m:t>
                            </m:r>
                          </m:e>
                          <m:sub>
                            <m:r>
                              <a:rPr lang="en-US" sz="2000">
                                <a:latin typeface="Cambria Math"/>
                              </a:rPr>
                              <m:t>1</m:t>
                            </m:r>
                          </m:sub>
                        </m:sSub>
                      </m:num>
                      <m:den>
                        <m:sSub>
                          <m:sSubPr>
                            <m:ctrlPr>
                              <a:rPr lang="en-US" sz="2000" i="1">
                                <a:latin typeface="Cambria Math"/>
                              </a:rPr>
                            </m:ctrlPr>
                          </m:sSubPr>
                          <m:e>
                            <m:r>
                              <a:rPr lang="en-US" sz="2000" i="1">
                                <a:latin typeface="Cambria Math"/>
                              </a:rPr>
                              <m:t>𝑃</m:t>
                            </m:r>
                          </m:e>
                          <m:sub>
                            <m:r>
                              <a:rPr lang="en-US" sz="2000">
                                <a:latin typeface="Cambria Math"/>
                              </a:rPr>
                              <m:t>0</m:t>
                            </m:r>
                          </m:sub>
                        </m:sSub>
                      </m:den>
                    </m:f>
                    <m:r>
                      <a:rPr lang="en-US" sz="2000">
                        <a:latin typeface="Cambria Math"/>
                      </a:rPr>
                      <m:t>+</m:t>
                    </m:r>
                    <m:r>
                      <a:rPr lang="en-US" sz="2000" i="1">
                        <a:latin typeface="Cambria Math"/>
                      </a:rPr>
                      <m:t>𝑟𝑏</m:t>
                    </m:r>
                  </m:oMath>
                </a14:m>
                <a:r>
                  <a:rPr lang="en-US" sz="2000" dirty="0">
                    <a:solidFill>
                      <a:srgbClr val="0C0C0C"/>
                    </a:solidFill>
                    <a:latin typeface="Times New Roman" pitchFamily="18" charset="0"/>
                    <a:cs typeface="Times New Roman" pitchFamily="18" charset="0"/>
                  </a:rPr>
                  <a:t>	(</a:t>
                </a:r>
                <a:r>
                  <a:rPr lang="en-US" sz="2000" dirty="0" smtClean="0">
                    <a:solidFill>
                      <a:srgbClr val="0C0C0C"/>
                    </a:solidFill>
                    <a:latin typeface="Times New Roman" pitchFamily="18" charset="0"/>
                    <a:cs typeface="Times New Roman" pitchFamily="18" charset="0"/>
                  </a:rPr>
                  <a:t>3.28)</a:t>
                </a:r>
                <a:endParaRPr lang="en-US" sz="2000" dirty="0">
                  <a:solidFill>
                    <a:srgbClr val="0C0C0C"/>
                  </a:solidFill>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08" t="-538" r="-661"/>
                </a:stretch>
              </a:blipFill>
            </p:spPr>
            <p:txBody>
              <a:bodyPr/>
              <a:lstStyle/>
              <a:p>
                <a:r>
                  <a:rPr lang="en-US">
                    <a:noFill/>
                  </a:rPr>
                  <a:t> </a:t>
                </a:r>
              </a:p>
            </p:txBody>
          </p:sp>
        </mc:Fallback>
      </mc:AlternateContent>
      <p:sp>
        <p:nvSpPr>
          <p:cNvPr id="5" name="Text Placeholder 4"/>
          <p:cNvSpPr>
            <a:spLocks noGrp="1"/>
          </p:cNvSpPr>
          <p:nvPr>
            <p:ph type="body" sz="quarter" idx="13"/>
          </p:nvPr>
        </p:nvSpPr>
        <p:spPr/>
        <p:txBody>
          <a:bodyPr/>
          <a:lstStyle/>
          <a:p>
            <a:r>
              <a:rPr lang="en-US" dirty="0" smtClean="0">
                <a:latin typeface="Times New Roman" pitchFamily="18" charset="0"/>
                <a:cs typeface="Times New Roman" pitchFamily="18" charset="0"/>
              </a:rPr>
              <a:t>3.4.2 One-Period Growth Model</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24</a:t>
            </a:fld>
            <a:endParaRPr lang="en-US">
              <a:solidFill>
                <a:schemeClr val="accent6">
                  <a:lumMod val="20000"/>
                  <a:lumOff val="80000"/>
                </a:schemeClr>
              </a:solidFill>
            </a:endParaRPr>
          </a:p>
        </p:txBody>
      </p:sp>
      <p:sp>
        <p:nvSpPr>
          <p:cNvPr id="2" name="Title 1"/>
          <p:cNvSpPr>
            <a:spLocks noGrp="1"/>
          </p:cNvSpPr>
          <p:nvPr>
            <p:ph type="title"/>
          </p:nvPr>
        </p:nvSpPr>
        <p:spPr/>
        <p:txBody>
          <a:bodyPr>
            <a:normAutofit/>
          </a:bodyPr>
          <a:lstStyle/>
          <a:p>
            <a:r>
              <a:rPr lang="en-US" sz="2800" dirty="0">
                <a:latin typeface="Times New Roman" pitchFamily="18" charset="0"/>
                <a:cs typeface="Times New Roman" pitchFamily="18" charset="0"/>
              </a:rPr>
              <a:t>3.4 Growth-Rate Estimation and its Application</a:t>
            </a:r>
          </a:p>
        </p:txBody>
      </p:sp>
    </p:spTree>
    <p:extLst>
      <p:ext uri="{BB962C8B-B14F-4D97-AF65-F5344CB8AC3E}">
        <p14:creationId xmlns:p14="http://schemas.microsoft.com/office/powerpoint/2010/main" val="11072263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8305800" cy="5181599"/>
          </a:xfrm>
        </p:spPr>
        <p:txBody>
          <a:bodyPr>
            <a:normAutofit/>
          </a:bodyPr>
          <a:lstStyle/>
          <a:p>
            <a:pPr marL="0" marR="0" indent="0" algn="just">
              <a:lnSpc>
                <a:spcPct val="100000"/>
              </a:lnSpc>
              <a:spcBef>
                <a:spcPts val="0"/>
              </a:spcBef>
              <a:spcAft>
                <a:spcPts val="0"/>
              </a:spcAft>
              <a:buNone/>
            </a:pPr>
            <a:r>
              <a:rPr lang="en-US" sz="2000" b="1" kern="100" dirty="0">
                <a:latin typeface="Times New Roman"/>
              </a:rPr>
              <a:t>Sample Problem 3.2</a:t>
            </a:r>
            <a:endParaRPr lang="en-US" sz="2000" b="1" i="1" kern="100" dirty="0">
              <a:latin typeface="Times New Roman"/>
            </a:endParaRPr>
          </a:p>
          <a:p>
            <a:pPr marL="0" indent="0">
              <a:lnSpc>
                <a:spcPct val="100000"/>
              </a:lnSpc>
              <a:buNone/>
            </a:pPr>
            <a:r>
              <a:rPr lang="en-US" sz="2000" kern="100" dirty="0">
                <a:latin typeface="Times New Roman"/>
                <a:ea typeface="PMingLiU"/>
              </a:rPr>
              <a:t>The use of the one-period model can be illustrated with a simple using the J&amp;J data from the following table</a:t>
            </a:r>
            <a:r>
              <a:rPr lang="en-US" sz="2000" kern="100" dirty="0" smtClean="0">
                <a:latin typeface="Times New Roman"/>
                <a:ea typeface="PMingLiU"/>
              </a:rPr>
              <a:t>.</a:t>
            </a:r>
          </a:p>
          <a:p>
            <a:pPr marL="0" indent="0">
              <a:lnSpc>
                <a:spcPct val="100000"/>
              </a:lnSpc>
              <a:buNone/>
            </a:pPr>
            <a:endParaRPr lang="en-US" sz="2000" dirty="0">
              <a:solidFill>
                <a:srgbClr val="0C0C0C"/>
              </a:solidFill>
              <a:latin typeface="Times New Roman" pitchFamily="18" charset="0"/>
              <a:cs typeface="Times New Roman" pitchFamily="18" charset="0"/>
            </a:endParaRPr>
          </a:p>
        </p:txBody>
      </p:sp>
      <p:sp>
        <p:nvSpPr>
          <p:cNvPr id="5" name="Text Placeholder 4"/>
          <p:cNvSpPr>
            <a:spLocks noGrp="1"/>
          </p:cNvSpPr>
          <p:nvPr>
            <p:ph type="body" sz="quarter" idx="13"/>
          </p:nvPr>
        </p:nvSpPr>
        <p:spPr/>
        <p:txBody>
          <a:bodyPr/>
          <a:lstStyle/>
          <a:p>
            <a:r>
              <a:rPr lang="en-US" dirty="0" smtClean="0">
                <a:latin typeface="Times New Roman" pitchFamily="18" charset="0"/>
                <a:cs typeface="Times New Roman" pitchFamily="18" charset="0"/>
              </a:rPr>
              <a:t>3.4.2 One-Period Growth Model</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25</a:t>
            </a:fld>
            <a:endParaRPr lang="en-US">
              <a:solidFill>
                <a:schemeClr val="accent6">
                  <a:lumMod val="20000"/>
                  <a:lumOff val="80000"/>
                </a:schemeClr>
              </a:solidFill>
            </a:endParaRPr>
          </a:p>
        </p:txBody>
      </p:sp>
      <p:sp>
        <p:nvSpPr>
          <p:cNvPr id="2" name="Title 1"/>
          <p:cNvSpPr>
            <a:spLocks noGrp="1"/>
          </p:cNvSpPr>
          <p:nvPr>
            <p:ph type="title"/>
          </p:nvPr>
        </p:nvSpPr>
        <p:spPr/>
        <p:txBody>
          <a:bodyPr>
            <a:normAutofit/>
          </a:bodyPr>
          <a:lstStyle/>
          <a:p>
            <a:r>
              <a:rPr lang="en-US" sz="2800" dirty="0">
                <a:latin typeface="Times New Roman" pitchFamily="18" charset="0"/>
                <a:cs typeface="Times New Roman" pitchFamily="18" charset="0"/>
              </a:rPr>
              <a:t>3.4 Growth-Rate Estimation and its Application</a:t>
            </a:r>
          </a:p>
        </p:txBody>
      </p:sp>
      <p:graphicFrame>
        <p:nvGraphicFramePr>
          <p:cNvPr id="19" name="Table 18"/>
          <p:cNvGraphicFramePr>
            <a:graphicFrameLocks noGrp="1"/>
          </p:cNvGraphicFramePr>
          <p:nvPr>
            <p:extLst>
              <p:ext uri="{D42A27DB-BD31-4B8C-83A1-F6EECF244321}">
                <p14:modId xmlns:p14="http://schemas.microsoft.com/office/powerpoint/2010/main" val="1650719594"/>
              </p:ext>
            </p:extLst>
          </p:nvPr>
        </p:nvGraphicFramePr>
        <p:xfrm>
          <a:off x="1905000" y="2514600"/>
          <a:ext cx="5430837" cy="3783330"/>
        </p:xfrm>
        <a:graphic>
          <a:graphicData uri="http://schemas.openxmlformats.org/drawingml/2006/table">
            <a:tbl>
              <a:tblPr/>
              <a:tblGrid>
                <a:gridCol w="1524000"/>
                <a:gridCol w="1031875"/>
                <a:gridCol w="438150"/>
                <a:gridCol w="1524000"/>
                <a:gridCol w="912812"/>
              </a:tblGrid>
              <a:tr h="190500">
                <a:tc gridSpan="2">
                  <a:txBody>
                    <a:bodyPr/>
                    <a:lstStyle/>
                    <a:p>
                      <a:pPr algn="l" fontAlgn="b"/>
                      <a:r>
                        <a:rPr lang="en-US" sz="1100" b="1" i="0" u="none" strike="noStrike" dirty="0">
                          <a:solidFill>
                            <a:srgbClr val="000000"/>
                          </a:solidFill>
                          <a:effectLst/>
                          <a:latin typeface="Times New Roman"/>
                        </a:rPr>
                        <a:t>Table 3-3 Selected Financial Data for J&amp;J</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1100" b="0"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100" b="0"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100" b="0" i="0" u="none" strike="noStrike">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r" fontAlgn="b"/>
                      <a:r>
                        <a:rPr lang="en-US" sz="1100" b="0" i="0" u="none" strike="noStrike" dirty="0">
                          <a:solidFill>
                            <a:srgbClr val="000000"/>
                          </a:solidFill>
                          <a:effectLst/>
                          <a:latin typeface="Times New Roman"/>
                        </a:rPr>
                        <a:t>Year</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Times New Roman"/>
                        </a:rPr>
                        <a:t>Time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dirty="0">
                          <a:solidFill>
                            <a:srgbClr val="000000"/>
                          </a:solidFill>
                          <a:effectLst/>
                          <a:latin typeface="Times New Roman"/>
                        </a:rPr>
                        <a:t>EPS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Times New Roman"/>
                        </a:rPr>
                        <a:t>Dividend Price Per Share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Times New Roman"/>
                        </a:rPr>
                        <a:t>Price Per Share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r" fontAlgn="b"/>
                      <a:r>
                        <a:rPr lang="en-US" sz="1100" b="0" i="0" u="none" strike="noStrike" dirty="0">
                          <a:solidFill>
                            <a:srgbClr val="000000"/>
                          </a:solidFill>
                          <a:effectLst/>
                          <a:latin typeface="Times New Roman"/>
                        </a:rPr>
                        <a:t>1997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100" b="0" i="0" u="none" strike="noStrike">
                          <a:solidFill>
                            <a:srgbClr val="000000"/>
                          </a:solidFill>
                          <a:effectLst/>
                          <a:latin typeface="Times New Roman"/>
                        </a:rPr>
                        <a:t>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100" b="0" i="0" u="none" strike="noStrike">
                          <a:solidFill>
                            <a:srgbClr val="000000"/>
                          </a:solidFill>
                          <a:effectLst/>
                          <a:latin typeface="Times New Roman"/>
                        </a:rPr>
                        <a:t>2.41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100" b="0" i="0" u="none" strike="noStrike">
                          <a:solidFill>
                            <a:srgbClr val="000000"/>
                          </a:solidFill>
                          <a:effectLst/>
                          <a:latin typeface="Times New Roman"/>
                        </a:rPr>
                        <a:t>0.93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100" b="0" i="0" u="none" strike="noStrike">
                          <a:solidFill>
                            <a:srgbClr val="000000"/>
                          </a:solidFill>
                          <a:effectLst/>
                          <a:latin typeface="Times New Roman"/>
                        </a:rPr>
                        <a:t>65.88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190500">
                <a:tc>
                  <a:txBody>
                    <a:bodyPr/>
                    <a:lstStyle/>
                    <a:p>
                      <a:pPr algn="r" fontAlgn="b"/>
                      <a:r>
                        <a:rPr lang="en-US" sz="1100" b="0" i="0" u="none" strike="noStrike" dirty="0">
                          <a:solidFill>
                            <a:srgbClr val="000000"/>
                          </a:solidFill>
                          <a:effectLst/>
                          <a:latin typeface="Times New Roman"/>
                        </a:rPr>
                        <a:t>1998</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Times New Roman"/>
                        </a:rPr>
                        <a:t>2</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Times New Roman"/>
                        </a:rPr>
                        <a:t>2.23</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Times New Roman"/>
                        </a:rPr>
                        <a:t>0.95</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Times New Roman"/>
                        </a:rPr>
                        <a:t>83.88</a:t>
                      </a:r>
                    </a:p>
                  </a:txBody>
                  <a:tcPr marL="9525" marR="9525" marT="9525" marB="0" anchor="b">
                    <a:lnL>
                      <a:noFill/>
                    </a:lnL>
                    <a:lnR>
                      <a:noFill/>
                    </a:lnR>
                    <a:lnT>
                      <a:noFill/>
                    </a:lnT>
                    <a:lnB>
                      <a:noFill/>
                    </a:lnB>
                    <a:solidFill>
                      <a:srgbClr val="FFFFFF"/>
                    </a:solidFill>
                  </a:tcPr>
                </a:tc>
              </a:tr>
              <a:tr h="190500">
                <a:tc>
                  <a:txBody>
                    <a:bodyPr/>
                    <a:lstStyle/>
                    <a:p>
                      <a:pPr algn="r" fontAlgn="b"/>
                      <a:r>
                        <a:rPr lang="en-US" sz="1100" b="0" i="0" u="none" strike="noStrike" dirty="0">
                          <a:solidFill>
                            <a:srgbClr val="000000"/>
                          </a:solidFill>
                          <a:effectLst/>
                          <a:latin typeface="Times New Roman"/>
                        </a:rPr>
                        <a:t>1999</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Times New Roman"/>
                        </a:rPr>
                        <a:t>3</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Times New Roman"/>
                        </a:rPr>
                        <a:t>2.94</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Times New Roman"/>
                        </a:rPr>
                        <a:t>1.04</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Times New Roman"/>
                        </a:rPr>
                        <a:t>93.25</a:t>
                      </a:r>
                    </a:p>
                  </a:txBody>
                  <a:tcPr marL="9525" marR="9525" marT="9525" marB="0" anchor="b">
                    <a:lnL>
                      <a:noFill/>
                    </a:lnL>
                    <a:lnR>
                      <a:noFill/>
                    </a:lnR>
                    <a:lnT>
                      <a:noFill/>
                    </a:lnT>
                    <a:lnB>
                      <a:noFill/>
                    </a:lnB>
                    <a:solidFill>
                      <a:srgbClr val="FFFFFF"/>
                    </a:solidFill>
                  </a:tcPr>
                </a:tc>
              </a:tr>
              <a:tr h="190500">
                <a:tc>
                  <a:txBody>
                    <a:bodyPr/>
                    <a:lstStyle/>
                    <a:p>
                      <a:pPr algn="r" fontAlgn="b"/>
                      <a:r>
                        <a:rPr lang="en-US" sz="1100" b="0" i="0" u="none" strike="noStrike" dirty="0">
                          <a:solidFill>
                            <a:srgbClr val="000000"/>
                          </a:solidFill>
                          <a:effectLst/>
                          <a:latin typeface="Times New Roman"/>
                        </a:rPr>
                        <a:t>2000</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Times New Roman"/>
                        </a:rPr>
                        <a:t>4</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Times New Roman"/>
                        </a:rPr>
                        <a:t>3.39</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Times New Roman"/>
                        </a:rPr>
                        <a:t>1.22</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Times New Roman"/>
                        </a:rPr>
                        <a:t>105.06</a:t>
                      </a:r>
                    </a:p>
                  </a:txBody>
                  <a:tcPr marL="9525" marR="9525" marT="9525" marB="0" anchor="b">
                    <a:lnL>
                      <a:noFill/>
                    </a:lnL>
                    <a:lnR>
                      <a:noFill/>
                    </a:lnR>
                    <a:lnT>
                      <a:noFill/>
                    </a:lnT>
                    <a:lnB>
                      <a:noFill/>
                    </a:lnB>
                    <a:solidFill>
                      <a:srgbClr val="FFFFFF"/>
                    </a:solidFill>
                  </a:tcPr>
                </a:tc>
              </a:tr>
              <a:tr h="190500">
                <a:tc>
                  <a:txBody>
                    <a:bodyPr/>
                    <a:lstStyle/>
                    <a:p>
                      <a:pPr algn="r" fontAlgn="b"/>
                      <a:r>
                        <a:rPr lang="en-US" sz="1100" b="0" i="0" u="none" strike="noStrike" dirty="0">
                          <a:solidFill>
                            <a:srgbClr val="000000"/>
                          </a:solidFill>
                          <a:effectLst/>
                          <a:latin typeface="Times New Roman"/>
                        </a:rPr>
                        <a:t>2001</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Times New Roman"/>
                        </a:rPr>
                        <a:t>5</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Times New Roman"/>
                        </a:rPr>
                        <a:t>1.83</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Times New Roman"/>
                        </a:rPr>
                        <a:t>0.66</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Times New Roman"/>
                        </a:rPr>
                        <a:t>59.1</a:t>
                      </a:r>
                    </a:p>
                  </a:txBody>
                  <a:tcPr marL="9525" marR="9525" marT="9525" marB="0" anchor="b">
                    <a:lnL>
                      <a:noFill/>
                    </a:lnL>
                    <a:lnR>
                      <a:noFill/>
                    </a:lnR>
                    <a:lnT>
                      <a:noFill/>
                    </a:lnT>
                    <a:lnB>
                      <a:noFill/>
                    </a:lnB>
                    <a:solidFill>
                      <a:srgbClr val="FFFFFF"/>
                    </a:solidFill>
                  </a:tcPr>
                </a:tc>
              </a:tr>
              <a:tr h="190500">
                <a:tc>
                  <a:txBody>
                    <a:bodyPr/>
                    <a:lstStyle/>
                    <a:p>
                      <a:pPr algn="r" fontAlgn="b"/>
                      <a:r>
                        <a:rPr lang="en-US" sz="1100" b="0" i="0" u="none" strike="noStrike" dirty="0">
                          <a:solidFill>
                            <a:srgbClr val="000000"/>
                          </a:solidFill>
                          <a:effectLst/>
                          <a:latin typeface="Times New Roman"/>
                        </a:rPr>
                        <a:t>2002</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Times New Roman"/>
                        </a:rPr>
                        <a:t>6</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Times New Roman"/>
                        </a:rPr>
                        <a:t>2.16</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Times New Roman"/>
                        </a:rPr>
                        <a:t>0.78</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Times New Roman"/>
                        </a:rPr>
                        <a:t>53.71</a:t>
                      </a:r>
                    </a:p>
                  </a:txBody>
                  <a:tcPr marL="9525" marR="9525" marT="9525" marB="0" anchor="b">
                    <a:lnL>
                      <a:noFill/>
                    </a:lnL>
                    <a:lnR>
                      <a:noFill/>
                    </a:lnR>
                    <a:lnT>
                      <a:noFill/>
                    </a:lnT>
                    <a:lnB>
                      <a:noFill/>
                    </a:lnB>
                    <a:solidFill>
                      <a:srgbClr val="FFFFFF"/>
                    </a:solidFill>
                  </a:tcPr>
                </a:tc>
              </a:tr>
              <a:tr h="190500">
                <a:tc>
                  <a:txBody>
                    <a:bodyPr/>
                    <a:lstStyle/>
                    <a:p>
                      <a:pPr algn="r" fontAlgn="b"/>
                      <a:r>
                        <a:rPr lang="en-US" sz="1100" b="0" i="0" u="none" strike="noStrike" dirty="0">
                          <a:solidFill>
                            <a:srgbClr val="000000"/>
                          </a:solidFill>
                          <a:effectLst/>
                          <a:latin typeface="Times New Roman"/>
                        </a:rPr>
                        <a:t>2003</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Times New Roman"/>
                        </a:rPr>
                        <a:t>7</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Times New Roman"/>
                        </a:rPr>
                        <a:t>2.39</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Times New Roman"/>
                        </a:rPr>
                        <a:t>0.91</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Times New Roman"/>
                        </a:rPr>
                        <a:t>51.66</a:t>
                      </a:r>
                    </a:p>
                  </a:txBody>
                  <a:tcPr marL="9525" marR="9525" marT="9525" marB="0" anchor="b">
                    <a:lnL>
                      <a:noFill/>
                    </a:lnL>
                    <a:lnR>
                      <a:noFill/>
                    </a:lnR>
                    <a:lnT>
                      <a:noFill/>
                    </a:lnT>
                    <a:lnB>
                      <a:noFill/>
                    </a:lnB>
                    <a:solidFill>
                      <a:srgbClr val="FFFFFF"/>
                    </a:solidFill>
                  </a:tcPr>
                </a:tc>
              </a:tr>
              <a:tr h="190500">
                <a:tc>
                  <a:txBody>
                    <a:bodyPr/>
                    <a:lstStyle/>
                    <a:p>
                      <a:pPr algn="r" fontAlgn="b"/>
                      <a:r>
                        <a:rPr lang="en-US" sz="1100" b="0" i="0" u="none" strike="noStrike" dirty="0">
                          <a:solidFill>
                            <a:srgbClr val="000000"/>
                          </a:solidFill>
                          <a:effectLst/>
                          <a:latin typeface="Times New Roman"/>
                        </a:rPr>
                        <a:t>2004</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Times New Roman"/>
                        </a:rPr>
                        <a:t>8</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Times New Roman"/>
                        </a:rPr>
                        <a:t>2.83</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Times New Roman"/>
                        </a:rPr>
                        <a:t>1.08</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Times New Roman"/>
                        </a:rPr>
                        <a:t>63.42</a:t>
                      </a:r>
                    </a:p>
                  </a:txBody>
                  <a:tcPr marL="9525" marR="9525" marT="9525" marB="0" anchor="b">
                    <a:lnL>
                      <a:noFill/>
                    </a:lnL>
                    <a:lnR>
                      <a:noFill/>
                    </a:lnR>
                    <a:lnT>
                      <a:noFill/>
                    </a:lnT>
                    <a:lnB>
                      <a:noFill/>
                    </a:lnB>
                    <a:solidFill>
                      <a:srgbClr val="FFFFFF"/>
                    </a:solidFill>
                  </a:tcPr>
                </a:tc>
              </a:tr>
              <a:tr h="190500">
                <a:tc>
                  <a:txBody>
                    <a:bodyPr/>
                    <a:lstStyle/>
                    <a:p>
                      <a:pPr algn="r" fontAlgn="b"/>
                      <a:r>
                        <a:rPr lang="en-US" sz="1100" b="0" i="0" u="none" strike="noStrike" dirty="0">
                          <a:solidFill>
                            <a:srgbClr val="000000"/>
                          </a:solidFill>
                          <a:effectLst/>
                          <a:latin typeface="Times New Roman"/>
                        </a:rPr>
                        <a:t>2005</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Times New Roman"/>
                        </a:rPr>
                        <a:t>9</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Times New Roman"/>
                        </a:rPr>
                        <a:t>3.46</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Times New Roman"/>
                        </a:rPr>
                        <a:t>1.26</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Times New Roman"/>
                        </a:rPr>
                        <a:t>60.1</a:t>
                      </a:r>
                    </a:p>
                  </a:txBody>
                  <a:tcPr marL="9525" marR="9525" marT="9525" marB="0" anchor="b">
                    <a:lnL>
                      <a:noFill/>
                    </a:lnL>
                    <a:lnR>
                      <a:noFill/>
                    </a:lnR>
                    <a:lnT>
                      <a:noFill/>
                    </a:lnT>
                    <a:lnB>
                      <a:noFill/>
                    </a:lnB>
                    <a:solidFill>
                      <a:srgbClr val="FFFFFF"/>
                    </a:solidFill>
                  </a:tcPr>
                </a:tc>
              </a:tr>
              <a:tr h="190500">
                <a:tc>
                  <a:txBody>
                    <a:bodyPr/>
                    <a:lstStyle/>
                    <a:p>
                      <a:pPr algn="r" fontAlgn="b"/>
                      <a:r>
                        <a:rPr lang="en-US" sz="1100" b="0" i="0" u="none" strike="noStrike" dirty="0">
                          <a:solidFill>
                            <a:srgbClr val="000000"/>
                          </a:solidFill>
                          <a:effectLst/>
                          <a:latin typeface="Times New Roman"/>
                        </a:rPr>
                        <a:t>2006</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Times New Roman"/>
                        </a:rPr>
                        <a:t>10</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Times New Roman"/>
                        </a:rPr>
                        <a:t>3.73</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Times New Roman"/>
                        </a:rPr>
                        <a:t>1.44</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Times New Roman"/>
                        </a:rPr>
                        <a:t>66.02</a:t>
                      </a:r>
                    </a:p>
                  </a:txBody>
                  <a:tcPr marL="9525" marR="9525" marT="9525" marB="0" anchor="b">
                    <a:lnL>
                      <a:noFill/>
                    </a:lnL>
                    <a:lnR>
                      <a:noFill/>
                    </a:lnR>
                    <a:lnT>
                      <a:noFill/>
                    </a:lnT>
                    <a:lnB>
                      <a:noFill/>
                    </a:lnB>
                    <a:solidFill>
                      <a:srgbClr val="FFFFFF"/>
                    </a:solidFill>
                  </a:tcPr>
                </a:tc>
              </a:tr>
              <a:tr h="190500">
                <a:tc>
                  <a:txBody>
                    <a:bodyPr/>
                    <a:lstStyle/>
                    <a:p>
                      <a:pPr algn="r" fontAlgn="b"/>
                      <a:r>
                        <a:rPr lang="en-US" sz="1100" b="0" i="0" u="none" strike="noStrike" dirty="0">
                          <a:solidFill>
                            <a:srgbClr val="000000"/>
                          </a:solidFill>
                          <a:effectLst/>
                          <a:latin typeface="Times New Roman"/>
                        </a:rPr>
                        <a:t>2007</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Times New Roman"/>
                        </a:rPr>
                        <a:t>11</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Times New Roman"/>
                        </a:rPr>
                        <a:t>3.63</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Times New Roman"/>
                        </a:rPr>
                        <a:t>1.6</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Times New Roman"/>
                        </a:rPr>
                        <a:t>66.7</a:t>
                      </a:r>
                    </a:p>
                  </a:txBody>
                  <a:tcPr marL="9525" marR="9525" marT="9525" marB="0" anchor="b">
                    <a:lnL>
                      <a:noFill/>
                    </a:lnL>
                    <a:lnR>
                      <a:noFill/>
                    </a:lnR>
                    <a:lnT>
                      <a:noFill/>
                    </a:lnT>
                    <a:lnB>
                      <a:noFill/>
                    </a:lnB>
                    <a:solidFill>
                      <a:srgbClr val="FFFFFF"/>
                    </a:solidFill>
                  </a:tcPr>
                </a:tc>
              </a:tr>
              <a:tr h="190500">
                <a:tc>
                  <a:txBody>
                    <a:bodyPr/>
                    <a:lstStyle/>
                    <a:p>
                      <a:pPr algn="r" fontAlgn="b"/>
                      <a:r>
                        <a:rPr lang="en-US" sz="1100" b="0" i="0" u="none" strike="noStrike" dirty="0">
                          <a:solidFill>
                            <a:srgbClr val="000000"/>
                          </a:solidFill>
                          <a:effectLst/>
                          <a:latin typeface="Times New Roman"/>
                        </a:rPr>
                        <a:t>2008</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Times New Roman"/>
                        </a:rPr>
                        <a:t>12</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Times New Roman"/>
                        </a:rPr>
                        <a:t>4.57</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Times New Roman"/>
                        </a:rPr>
                        <a:t>1.77</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Times New Roman"/>
                        </a:rPr>
                        <a:t>59.83</a:t>
                      </a:r>
                    </a:p>
                  </a:txBody>
                  <a:tcPr marL="9525" marR="9525" marT="9525" marB="0" anchor="b">
                    <a:lnL>
                      <a:noFill/>
                    </a:lnL>
                    <a:lnR>
                      <a:noFill/>
                    </a:lnR>
                    <a:lnT>
                      <a:noFill/>
                    </a:lnT>
                    <a:lnB>
                      <a:noFill/>
                    </a:lnB>
                    <a:solidFill>
                      <a:srgbClr val="FFFFFF"/>
                    </a:solidFill>
                  </a:tcPr>
                </a:tc>
              </a:tr>
              <a:tr h="190500">
                <a:tc>
                  <a:txBody>
                    <a:bodyPr/>
                    <a:lstStyle/>
                    <a:p>
                      <a:pPr algn="r" fontAlgn="b"/>
                      <a:r>
                        <a:rPr lang="en-US" sz="1100" b="0" i="0" u="none" strike="noStrike" dirty="0">
                          <a:solidFill>
                            <a:srgbClr val="000000"/>
                          </a:solidFill>
                          <a:effectLst/>
                          <a:latin typeface="Times New Roman"/>
                        </a:rPr>
                        <a:t>2009</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Times New Roman"/>
                        </a:rPr>
                        <a:t>13</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Times New Roman"/>
                        </a:rPr>
                        <a:t>4.4</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Times New Roman"/>
                        </a:rPr>
                        <a:t>1.91</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Times New Roman"/>
                        </a:rPr>
                        <a:t>64.41</a:t>
                      </a:r>
                    </a:p>
                  </a:txBody>
                  <a:tcPr marL="9525" marR="9525" marT="9525" marB="0" anchor="b">
                    <a:lnL>
                      <a:noFill/>
                    </a:lnL>
                    <a:lnR>
                      <a:noFill/>
                    </a:lnR>
                    <a:lnT>
                      <a:noFill/>
                    </a:lnT>
                    <a:lnB>
                      <a:noFill/>
                    </a:lnB>
                    <a:solidFill>
                      <a:srgbClr val="FFFFFF"/>
                    </a:solidFill>
                  </a:tcPr>
                </a:tc>
              </a:tr>
              <a:tr h="100965">
                <a:tc>
                  <a:txBody>
                    <a:bodyPr/>
                    <a:lstStyle/>
                    <a:p>
                      <a:pPr algn="l" fontAlgn="b"/>
                      <a:endParaRPr lang="en-US" sz="1100" b="0" i="0" u="none" strike="noStrike" dirty="0">
                        <a:solidFill>
                          <a:srgbClr val="000000"/>
                        </a:solidFill>
                        <a:effectLst/>
                        <a:latin typeface="Times New Roman"/>
                      </a:endParaRPr>
                    </a:p>
                  </a:txBody>
                  <a:tcPr marL="9525" marR="9525" marT="9525" marB="0" anchor="b">
                    <a:lnL>
                      <a:noFill/>
                    </a:lnL>
                    <a:lnR>
                      <a:noFill/>
                    </a:lnR>
                    <a:lnT>
                      <a:noFill/>
                    </a:lnT>
                    <a:lnB>
                      <a:noFill/>
                    </a:lnB>
                    <a:solidFill>
                      <a:srgbClr val="FFFFFF"/>
                    </a:solidFill>
                  </a:tcPr>
                </a:tc>
                <a:tc>
                  <a:txBody>
                    <a:bodyPr/>
                    <a:lstStyle/>
                    <a:p>
                      <a:pPr algn="l" fontAlgn="b"/>
                      <a:endParaRPr lang="en-US" sz="1100" b="0" i="0" u="none" strike="noStrike">
                        <a:solidFill>
                          <a:srgbClr val="000000"/>
                        </a:solidFill>
                        <a:effectLst/>
                        <a:latin typeface="Times New Roman"/>
                      </a:endParaRPr>
                    </a:p>
                  </a:txBody>
                  <a:tcPr marL="9525" marR="9525" marT="9525" marB="0" anchor="b">
                    <a:lnL>
                      <a:noFill/>
                    </a:lnL>
                    <a:lnR>
                      <a:noFill/>
                    </a:lnR>
                    <a:lnT>
                      <a:noFill/>
                    </a:lnT>
                    <a:lnB>
                      <a:noFill/>
                    </a:lnB>
                    <a:solidFill>
                      <a:srgbClr val="FFFFFF"/>
                    </a:solidFill>
                  </a:tcPr>
                </a:tc>
                <a:tc>
                  <a:txBody>
                    <a:bodyPr/>
                    <a:lstStyle/>
                    <a:p>
                      <a:pPr algn="l" fontAlgn="b"/>
                      <a:endParaRPr lang="en-US" sz="1100" b="0" i="0" u="none" strike="noStrike">
                        <a:solidFill>
                          <a:srgbClr val="000000"/>
                        </a:solidFill>
                        <a:effectLst/>
                        <a:latin typeface="Times New Roman"/>
                      </a:endParaRPr>
                    </a:p>
                  </a:txBody>
                  <a:tcPr marL="9525" marR="9525" marT="9525" marB="0" anchor="b">
                    <a:lnL>
                      <a:noFill/>
                    </a:lnL>
                    <a:lnR>
                      <a:noFill/>
                    </a:lnR>
                    <a:lnT>
                      <a:noFill/>
                    </a:lnT>
                    <a:lnB>
                      <a:noFill/>
                    </a:lnB>
                    <a:solidFill>
                      <a:srgbClr val="FFFFFF"/>
                    </a:solidFill>
                  </a:tcPr>
                </a:tc>
                <a:tc>
                  <a:txBody>
                    <a:bodyPr/>
                    <a:lstStyle/>
                    <a:p>
                      <a:pPr algn="l" fontAlgn="b"/>
                      <a:endParaRPr lang="en-US" sz="1100" b="0" i="0" u="none" strike="noStrike">
                        <a:solidFill>
                          <a:srgbClr val="000000"/>
                        </a:solidFill>
                        <a:effectLst/>
                        <a:latin typeface="Times New Roman"/>
                      </a:endParaRPr>
                    </a:p>
                  </a:txBody>
                  <a:tcPr marL="9525" marR="9525" marT="9525" marB="0" anchor="b">
                    <a:lnL>
                      <a:noFill/>
                    </a:lnL>
                    <a:lnR>
                      <a:noFill/>
                    </a:lnR>
                    <a:lnT>
                      <a:noFill/>
                    </a:lnT>
                    <a:lnB>
                      <a:noFill/>
                    </a:lnB>
                    <a:solidFill>
                      <a:srgbClr val="FFFFFF"/>
                    </a:solidFill>
                  </a:tcPr>
                </a:tc>
                <a:tc>
                  <a:txBody>
                    <a:bodyPr/>
                    <a:lstStyle/>
                    <a:p>
                      <a:pPr algn="l" fontAlgn="b"/>
                      <a:endParaRPr lang="en-US" sz="1100" b="0" i="0" u="none" strike="noStrike" dirty="0">
                        <a:solidFill>
                          <a:srgbClr val="000000"/>
                        </a:solidFill>
                        <a:effectLst/>
                        <a:latin typeface="Times New Roman"/>
                      </a:endParaRPr>
                    </a:p>
                  </a:txBody>
                  <a:tcPr marL="9525" marR="9525" marT="9525" marB="0" anchor="b">
                    <a:lnL>
                      <a:noFill/>
                    </a:lnL>
                    <a:lnR>
                      <a:noFill/>
                    </a:lnR>
                    <a:lnT>
                      <a:noFill/>
                    </a:lnT>
                    <a:lnB>
                      <a:noFill/>
                    </a:lnB>
                    <a:solidFill>
                      <a:srgbClr val="FFFFFF"/>
                    </a:solidFill>
                  </a:tcPr>
                </a:tc>
              </a:tr>
              <a:tr h="190500">
                <a:tc>
                  <a:txBody>
                    <a:bodyPr/>
                    <a:lstStyle/>
                    <a:p>
                      <a:pPr algn="l" fontAlgn="b"/>
                      <a:r>
                        <a:rPr lang="en-US" sz="1100" b="0" i="0" u="none" strike="noStrike">
                          <a:solidFill>
                            <a:srgbClr val="000000"/>
                          </a:solidFill>
                          <a:effectLst/>
                          <a:latin typeface="Times New Roman"/>
                        </a:rPr>
                        <a:t>Mean</a:t>
                      </a:r>
                    </a:p>
                  </a:txBody>
                  <a:tcPr marL="9525" marR="9525" marT="9525" marB="0" anchor="b">
                    <a:lnL>
                      <a:noFill/>
                    </a:lnL>
                    <a:lnR>
                      <a:noFill/>
                    </a:lnR>
                    <a:lnT>
                      <a:noFill/>
                    </a:lnT>
                    <a:lnB>
                      <a:noFill/>
                    </a:lnB>
                    <a:solidFill>
                      <a:srgbClr val="FFFFFF"/>
                    </a:solidFill>
                  </a:tcPr>
                </a:tc>
                <a:tc>
                  <a:txBody>
                    <a:bodyPr/>
                    <a:lstStyle/>
                    <a:p>
                      <a:pPr algn="l" fontAlgn="b"/>
                      <a:endParaRPr lang="en-US" sz="1100" b="0" i="0" u="none" strike="noStrike">
                        <a:solidFill>
                          <a:srgbClr val="000000"/>
                        </a:solidFill>
                        <a:effectLst/>
                        <a:latin typeface="Times New Roman"/>
                      </a:endParaRP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Times New Roman"/>
                        </a:rPr>
                        <a:t>3.0746</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Times New Roman"/>
                        </a:rPr>
                        <a:t>1.1962</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Times New Roman"/>
                        </a:rPr>
                        <a:t>68.6938</a:t>
                      </a:r>
                    </a:p>
                  </a:txBody>
                  <a:tcPr marL="9525" marR="9525" marT="9525" marB="0" anchor="b">
                    <a:lnL>
                      <a:noFill/>
                    </a:lnL>
                    <a:lnR>
                      <a:noFill/>
                    </a:lnR>
                    <a:lnT>
                      <a:noFill/>
                    </a:lnT>
                    <a:lnB>
                      <a:noFill/>
                    </a:lnB>
                    <a:solidFill>
                      <a:srgbClr val="FFFFFF"/>
                    </a:solidFill>
                  </a:tcPr>
                </a:tc>
              </a:tr>
              <a:tr h="190500">
                <a:tc>
                  <a:txBody>
                    <a:bodyPr/>
                    <a:lstStyle/>
                    <a:p>
                      <a:pPr algn="l" fontAlgn="b"/>
                      <a:r>
                        <a:rPr lang="en-US" sz="1100" b="0" i="0" u="none" strike="noStrike">
                          <a:solidFill>
                            <a:srgbClr val="000000"/>
                          </a:solidFill>
                          <a:effectLst/>
                          <a:latin typeface="Times New Roman"/>
                        </a:rPr>
                        <a:t>Standard Deviation</a:t>
                      </a:r>
                    </a:p>
                  </a:txBody>
                  <a:tcPr marL="9525" marR="9525" marT="9525" marB="0" anchor="b">
                    <a:lnL>
                      <a:noFill/>
                    </a:lnL>
                    <a:lnR>
                      <a:noFill/>
                    </a:lnR>
                    <a:lnT>
                      <a:noFill/>
                    </a:lnT>
                    <a:lnB>
                      <a:noFill/>
                    </a:lnB>
                    <a:solidFill>
                      <a:srgbClr val="FFFFFF"/>
                    </a:solidFill>
                  </a:tcPr>
                </a:tc>
                <a:tc>
                  <a:txBody>
                    <a:bodyPr/>
                    <a:lstStyle/>
                    <a:p>
                      <a:pPr algn="l" fontAlgn="b"/>
                      <a:endParaRPr lang="en-US" sz="1100" b="0" i="0" u="none" strike="noStrike">
                        <a:solidFill>
                          <a:srgbClr val="000000"/>
                        </a:solidFill>
                        <a:effectLst/>
                        <a:latin typeface="Times New Roman"/>
                      </a:endParaRP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Times New Roman"/>
                        </a:rPr>
                        <a:t>0.8692</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Times New Roman"/>
                        </a:rPr>
                        <a:t>0.3849</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Times New Roman"/>
                        </a:rPr>
                        <a:t>15.7598</a:t>
                      </a:r>
                    </a:p>
                  </a:txBody>
                  <a:tcPr marL="9525" marR="9525" marT="9525" marB="0" anchor="b">
                    <a:lnL>
                      <a:noFill/>
                    </a:lnL>
                    <a:lnR>
                      <a:noFill/>
                    </a:lnR>
                    <a:lnT>
                      <a:noFill/>
                    </a:lnT>
                    <a:lnB>
                      <a:noFill/>
                    </a:lnB>
                    <a:solidFill>
                      <a:srgbClr val="FFFFFF"/>
                    </a:solidFill>
                  </a:tcPr>
                </a:tc>
              </a:tr>
              <a:tr h="190500">
                <a:tc>
                  <a:txBody>
                    <a:bodyPr/>
                    <a:lstStyle/>
                    <a:p>
                      <a:pPr algn="l" fontAlgn="b"/>
                      <a:r>
                        <a:rPr lang="en-US" sz="1100" b="0" i="0" u="none" strike="noStrike">
                          <a:solidFill>
                            <a:srgbClr val="000000"/>
                          </a:solidFill>
                          <a:effectLst/>
                          <a:latin typeface="Times New Roman"/>
                        </a:rPr>
                        <a:t>Coefficient of Variation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Times New Roman"/>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Times New Roman"/>
                        </a:rPr>
                        <a:t>0.2827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Times New Roman"/>
                        </a:rPr>
                        <a:t>0.3218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Times New Roman"/>
                        </a:rPr>
                        <a:t>0.2294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14300">
                <a:tc gridSpan="2">
                  <a:txBody>
                    <a:bodyPr/>
                    <a:lstStyle/>
                    <a:p>
                      <a:pPr algn="l" fontAlgn="b"/>
                      <a:r>
                        <a:rPr lang="en-US" sz="800" b="0" i="1" u="none" strike="noStrike" dirty="0">
                          <a:solidFill>
                            <a:srgbClr val="000000"/>
                          </a:solidFill>
                          <a:effectLst/>
                          <a:latin typeface="Times New Roman"/>
                        </a:rPr>
                        <a:t>Source: Moody's Industrial Manual, 1987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a:txBody>
                    <a:bodyPr/>
                    <a:lstStyle/>
                    <a:p>
                      <a:pPr algn="l" fontAlgn="b"/>
                      <a:endParaRPr lang="en-US" sz="1100" b="0" i="0" u="none" strike="noStrike">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n-US" sz="1100" b="0" i="0" u="none" strike="noStrike">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n-US" sz="1100" b="0" i="0" u="none" strike="noStrike" dirty="0">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bl>
          </a:graphicData>
        </a:graphic>
      </p:graphicFrame>
    </p:spTree>
    <p:extLst>
      <p:ext uri="{BB962C8B-B14F-4D97-AF65-F5344CB8AC3E}">
        <p14:creationId xmlns:p14="http://schemas.microsoft.com/office/powerpoint/2010/main" val="11270667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71600"/>
                <a:ext cx="8305800" cy="5029200"/>
              </a:xfrm>
            </p:spPr>
            <p:txBody>
              <a:bodyPr>
                <a:normAutofit/>
              </a:bodyPr>
              <a:lstStyle/>
              <a:p>
                <a:pPr marL="0" marR="0" indent="0" algn="just">
                  <a:lnSpc>
                    <a:spcPct val="100000"/>
                  </a:lnSpc>
                  <a:spcBef>
                    <a:spcPts val="0"/>
                  </a:spcBef>
                  <a:spcAft>
                    <a:spcPts val="0"/>
                  </a:spcAft>
                  <a:buNone/>
                </a:pPr>
                <a:r>
                  <a:rPr lang="en-US" sz="2000" kern="100" dirty="0">
                    <a:latin typeface="Times New Roman"/>
                    <a:ea typeface="PMingLiU"/>
                  </a:rPr>
                  <a:t>At the end of 2009, J&amp;J’s stock was selling for $64.41 a share. The capitalization rate can be calculated using Equation (3.28</a:t>
                </a:r>
                <a:r>
                  <a:rPr lang="en-US" sz="2000" kern="100" dirty="0" smtClean="0">
                    <a:latin typeface="Times New Roman"/>
                    <a:ea typeface="PMingLiU"/>
                  </a:rPr>
                  <a:t>):</a:t>
                </a:r>
              </a:p>
              <a:p>
                <a:pPr marL="0" marR="0" indent="0" algn="just">
                  <a:lnSpc>
                    <a:spcPct val="100000"/>
                  </a:lnSpc>
                  <a:spcBef>
                    <a:spcPts val="0"/>
                  </a:spcBef>
                  <a:spcAft>
                    <a:spcPts val="0"/>
                  </a:spcAft>
                  <a:buNone/>
                </a:pPr>
                <a14:m>
                  <m:oMathPara xmlns:m="http://schemas.openxmlformats.org/officeDocument/2006/math">
                    <m:oMathParaPr>
                      <m:jc m:val="centerGroup"/>
                    </m:oMathParaPr>
                    <m:oMath xmlns:m="http://schemas.openxmlformats.org/officeDocument/2006/math">
                      <m:r>
                        <a:rPr lang="en-US" sz="2000" i="1">
                          <a:latin typeface="Cambria Math"/>
                        </a:rPr>
                        <m:t>𝑘</m:t>
                      </m:r>
                      <m:r>
                        <a:rPr lang="en-US" sz="2000">
                          <a:latin typeface="Cambria Math"/>
                        </a:rPr>
                        <m:t>=</m:t>
                      </m:r>
                      <m:f>
                        <m:fPr>
                          <m:ctrlPr>
                            <a:rPr lang="en-US" sz="2000" i="1">
                              <a:latin typeface="Cambria Math"/>
                            </a:rPr>
                          </m:ctrlPr>
                        </m:fPr>
                        <m:num>
                          <m:sSub>
                            <m:sSubPr>
                              <m:ctrlPr>
                                <a:rPr lang="en-US" sz="2000" i="1">
                                  <a:latin typeface="Cambria Math"/>
                                </a:rPr>
                              </m:ctrlPr>
                            </m:sSubPr>
                            <m:e>
                              <m:r>
                                <a:rPr lang="en-US" sz="2000" i="1">
                                  <a:latin typeface="Cambria Math"/>
                                </a:rPr>
                                <m:t>𝑑</m:t>
                              </m:r>
                            </m:e>
                            <m:sub>
                              <m:r>
                                <a:rPr lang="en-US" sz="2000">
                                  <a:latin typeface="Cambria Math"/>
                                </a:rPr>
                                <m:t>1</m:t>
                              </m:r>
                            </m:sub>
                          </m:sSub>
                        </m:num>
                        <m:den>
                          <m:sSub>
                            <m:sSubPr>
                              <m:ctrlPr>
                                <a:rPr lang="en-US" sz="2000" i="1">
                                  <a:latin typeface="Cambria Math"/>
                                </a:rPr>
                              </m:ctrlPr>
                            </m:sSubPr>
                            <m:e>
                              <m:r>
                                <a:rPr lang="en-US" sz="2000" i="1">
                                  <a:latin typeface="Cambria Math"/>
                                </a:rPr>
                                <m:t>𝑃</m:t>
                              </m:r>
                            </m:e>
                            <m:sub>
                              <m:r>
                                <a:rPr lang="en-US" sz="2000">
                                  <a:latin typeface="Cambria Math"/>
                                </a:rPr>
                                <m:t>0</m:t>
                              </m:r>
                            </m:sub>
                          </m:sSub>
                        </m:den>
                      </m:f>
                      <m:r>
                        <a:rPr lang="en-US" sz="2000">
                          <a:latin typeface="Cambria Math"/>
                        </a:rPr>
                        <m:t>+</m:t>
                      </m:r>
                      <m:r>
                        <a:rPr lang="en-US" sz="2000" i="1">
                          <a:latin typeface="Cambria Math"/>
                        </a:rPr>
                        <m:t>𝑔</m:t>
                      </m:r>
                    </m:oMath>
                  </m:oMathPara>
                </a14:m>
                <a:endParaRPr lang="en-US" sz="2000" kern="100" dirty="0">
                  <a:latin typeface="Times New Roman"/>
                  <a:ea typeface="PMingLiU"/>
                </a:endParaRPr>
              </a:p>
              <a:p>
                <a:pPr marL="0" marR="0" indent="0" algn="just">
                  <a:lnSpc>
                    <a:spcPct val="100000"/>
                  </a:lnSpc>
                  <a:spcBef>
                    <a:spcPts val="0"/>
                  </a:spcBef>
                  <a:spcAft>
                    <a:spcPts val="0"/>
                  </a:spcAft>
                  <a:buNone/>
                </a:pPr>
                <a:r>
                  <a:rPr lang="en-US" sz="2000" kern="100" dirty="0" smtClean="0">
                    <a:latin typeface="Times New Roman"/>
                    <a:ea typeface="PMingLiU"/>
                  </a:rPr>
                  <a:t>The </a:t>
                </a:r>
                <a:r>
                  <a:rPr lang="en-US" sz="2000" kern="100" dirty="0">
                    <a:latin typeface="Times New Roman"/>
                    <a:ea typeface="PMingLiU"/>
                  </a:rPr>
                  <a:t>current dividend yield is expressed:</a:t>
                </a:r>
              </a:p>
              <a:p>
                <a:pPr marL="0" marR="0" indent="0" algn="ctr">
                  <a:lnSpc>
                    <a:spcPct val="100000"/>
                  </a:lnSpc>
                  <a:spcBef>
                    <a:spcPts val="0"/>
                  </a:spcBef>
                  <a:spcAft>
                    <a:spcPts val="0"/>
                  </a:spcAft>
                  <a:buNone/>
                </a:pPr>
                <a14:m>
                  <m:oMathPara xmlns:m="http://schemas.openxmlformats.org/officeDocument/2006/math">
                    <m:oMathParaPr>
                      <m:jc m:val="centerGroup"/>
                    </m:oMathParaPr>
                    <m:oMath xmlns:m="http://schemas.openxmlformats.org/officeDocument/2006/math">
                      <m:f>
                        <m:fPr>
                          <m:ctrlPr>
                            <a:rPr lang="en-US" sz="2000" i="1">
                              <a:latin typeface="Cambria Math"/>
                            </a:rPr>
                          </m:ctrlPr>
                        </m:fPr>
                        <m:num>
                          <m:sSub>
                            <m:sSubPr>
                              <m:ctrlPr>
                                <a:rPr lang="en-US" sz="2000" i="1">
                                  <a:latin typeface="Cambria Math"/>
                                </a:rPr>
                              </m:ctrlPr>
                            </m:sSubPr>
                            <m:e>
                              <m:r>
                                <a:rPr lang="en-US" sz="2000" i="1">
                                  <a:latin typeface="Cambria Math"/>
                                </a:rPr>
                                <m:t>𝑑</m:t>
                              </m:r>
                            </m:e>
                            <m:sub>
                              <m:r>
                                <a:rPr lang="en-US" sz="2000">
                                  <a:latin typeface="Cambria Math"/>
                                </a:rPr>
                                <m:t>1</m:t>
                              </m:r>
                            </m:sub>
                          </m:sSub>
                        </m:num>
                        <m:den>
                          <m:sSub>
                            <m:sSubPr>
                              <m:ctrlPr>
                                <a:rPr lang="en-US" sz="2000" i="1">
                                  <a:latin typeface="Cambria Math"/>
                                </a:rPr>
                              </m:ctrlPr>
                            </m:sSubPr>
                            <m:e>
                              <m:r>
                                <a:rPr lang="en-US" sz="2000" i="1">
                                  <a:latin typeface="Cambria Math"/>
                                </a:rPr>
                                <m:t>𝑃</m:t>
                              </m:r>
                            </m:e>
                            <m:sub>
                              <m:r>
                                <a:rPr lang="en-US" sz="2000">
                                  <a:latin typeface="Cambria Math"/>
                                </a:rPr>
                                <m:t>0</m:t>
                              </m:r>
                            </m:sub>
                          </m:sSub>
                        </m:den>
                      </m:f>
                      <m:r>
                        <a:rPr lang="en-US" sz="2000">
                          <a:latin typeface="Cambria Math"/>
                        </a:rPr>
                        <m:t>=</m:t>
                      </m:r>
                      <m:f>
                        <m:fPr>
                          <m:ctrlPr>
                            <a:rPr lang="en-US" sz="2000" i="1">
                              <a:latin typeface="Cambria Math"/>
                            </a:rPr>
                          </m:ctrlPr>
                        </m:fPr>
                        <m:num>
                          <m:r>
                            <a:rPr lang="en-US" sz="2000">
                              <a:latin typeface="Cambria Math"/>
                            </a:rPr>
                            <m:t>$1.91</m:t>
                          </m:r>
                        </m:num>
                        <m:den>
                          <m:r>
                            <a:rPr lang="en-US" sz="2000">
                              <a:latin typeface="Cambria Math"/>
                            </a:rPr>
                            <m:t>$64.41</m:t>
                          </m:r>
                        </m:den>
                      </m:f>
                      <m:r>
                        <a:rPr lang="en-US" sz="2000">
                          <a:latin typeface="Cambria Math"/>
                        </a:rPr>
                        <m:t>=</m:t>
                      </m:r>
                      <m:r>
                        <m:rPr>
                          <m:nor/>
                        </m:rPr>
                        <a:rPr lang="en-US" sz="2000" kern="100" dirty="0">
                          <a:latin typeface="Times New Roman"/>
                          <a:ea typeface="PMingLiU"/>
                        </a:rPr>
                        <m:t>0.0297, </m:t>
                      </m:r>
                      <m:r>
                        <m:rPr>
                          <m:nor/>
                        </m:rPr>
                        <a:rPr lang="en-US" sz="2000" kern="100" dirty="0">
                          <a:latin typeface="Times New Roman"/>
                          <a:ea typeface="PMingLiU"/>
                        </a:rPr>
                        <m:t>or</m:t>
                      </m:r>
                      <m:r>
                        <m:rPr>
                          <m:nor/>
                        </m:rPr>
                        <a:rPr lang="en-US" sz="2000" kern="100" dirty="0">
                          <a:latin typeface="Times New Roman"/>
                          <a:ea typeface="PMingLiU"/>
                        </a:rPr>
                        <m:t> 2.97%</m:t>
                      </m:r>
                    </m:oMath>
                  </m:oMathPara>
                </a14:m>
                <a:endParaRPr lang="en-US" sz="2000" kern="100" dirty="0" smtClean="0">
                  <a:latin typeface="Times New Roman"/>
                  <a:ea typeface="PMingLiU"/>
                </a:endParaRPr>
              </a:p>
              <a:p>
                <a:pPr marL="0" marR="0" indent="0" algn="just">
                  <a:lnSpc>
                    <a:spcPct val="100000"/>
                  </a:lnSpc>
                  <a:spcBef>
                    <a:spcPts val="0"/>
                  </a:spcBef>
                  <a:spcAft>
                    <a:spcPts val="0"/>
                  </a:spcAft>
                  <a:buNone/>
                </a:pPr>
                <a:r>
                  <a:rPr lang="en-US" sz="2000" kern="100" dirty="0" smtClean="0">
                    <a:latin typeface="Times New Roman"/>
                    <a:ea typeface="PMingLiU"/>
                  </a:rPr>
                  <a:t>If J&amp;J’s dividend is expected to grow at 10% per year:</a:t>
                </a:r>
              </a:p>
              <a:p>
                <a:pPr marL="0" marR="0" algn="ctr">
                  <a:lnSpc>
                    <a:spcPct val="100000"/>
                  </a:lnSpc>
                  <a:spcBef>
                    <a:spcPts val="0"/>
                  </a:spcBef>
                  <a:spcAft>
                    <a:spcPts val="0"/>
                  </a:spcAft>
                </a:pPr>
                <a:r>
                  <a:rPr lang="en-US" sz="2000" i="1" kern="100" dirty="0" smtClean="0">
                    <a:latin typeface="Times New Roman"/>
                    <a:ea typeface="PMingLiU"/>
                  </a:rPr>
                  <a:t>k</a:t>
                </a:r>
                <a:r>
                  <a:rPr lang="en-US" sz="2000" kern="100" dirty="0" smtClean="0">
                    <a:latin typeface="Times New Roman"/>
                    <a:ea typeface="PMingLiU"/>
                  </a:rPr>
                  <a:t> </a:t>
                </a:r>
                <a:r>
                  <a:rPr lang="en-US" sz="2000" kern="100" dirty="0">
                    <a:latin typeface="Times New Roman"/>
                    <a:ea typeface="PMingLiU"/>
                  </a:rPr>
                  <a:t>= 2.97+10.00</a:t>
                </a:r>
              </a:p>
              <a:p>
                <a:pPr marL="0" marR="0" algn="ctr">
                  <a:lnSpc>
                    <a:spcPct val="100000"/>
                  </a:lnSpc>
                  <a:spcBef>
                    <a:spcPts val="0"/>
                  </a:spcBef>
                  <a:spcAft>
                    <a:spcPts val="0"/>
                  </a:spcAft>
                </a:pPr>
                <a:r>
                  <a:rPr lang="en-US" sz="2000" i="1" kern="100" dirty="0">
                    <a:latin typeface="Times New Roman"/>
                    <a:ea typeface="PMingLiU"/>
                  </a:rPr>
                  <a:t>k</a:t>
                </a:r>
                <a:r>
                  <a:rPr lang="en-US" sz="2000" kern="100" dirty="0">
                    <a:latin typeface="Times New Roman"/>
                    <a:ea typeface="PMingLiU"/>
                  </a:rPr>
                  <a:t> = 12.97.</a:t>
                </a:r>
              </a:p>
              <a:p>
                <a:pPr marL="0" marR="0" indent="0" algn="just">
                  <a:lnSpc>
                    <a:spcPct val="100000"/>
                  </a:lnSpc>
                  <a:spcBef>
                    <a:spcPts val="0"/>
                  </a:spcBef>
                  <a:spcAft>
                    <a:spcPts val="0"/>
                  </a:spcAft>
                  <a:buNone/>
                </a:pPr>
                <a:r>
                  <a:rPr lang="en-US" sz="2000" kern="100" dirty="0">
                    <a:latin typeface="Times New Roman"/>
                    <a:ea typeface="PMingLiU"/>
                  </a:rPr>
                  <a:t>Thus, the required rate of return as estimated is 12.97</a:t>
                </a:r>
                <a:r>
                  <a:rPr lang="en-US" sz="2000" kern="100" dirty="0" smtClean="0">
                    <a:latin typeface="Times New Roman"/>
                    <a:ea typeface="PMingLiU"/>
                  </a:rPr>
                  <a:t>%.</a:t>
                </a:r>
                <a:endParaRPr lang="en-US" sz="2000" kern="100" dirty="0">
                  <a:latin typeface="Times New Roman"/>
                  <a:ea typeface="PMingLiU"/>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71600"/>
                <a:ext cx="8305800" cy="5029200"/>
              </a:xfrm>
              <a:blipFill rotWithShape="1">
                <a:blip r:embed="rId3"/>
                <a:stretch>
                  <a:fillRect l="-734" t="-606" r="-660"/>
                </a:stretch>
              </a:blipFill>
            </p:spPr>
            <p:txBody>
              <a:bodyPr/>
              <a:lstStyle/>
              <a:p>
                <a:r>
                  <a:rPr lang="en-US">
                    <a:noFill/>
                  </a:rPr>
                  <a:t> </a:t>
                </a:r>
              </a:p>
            </p:txBody>
          </p:sp>
        </mc:Fallback>
      </mc:AlternateContent>
      <p:sp>
        <p:nvSpPr>
          <p:cNvPr id="5" name="Text Placeholder 4"/>
          <p:cNvSpPr>
            <a:spLocks noGrp="1"/>
          </p:cNvSpPr>
          <p:nvPr>
            <p:ph type="body" sz="quarter" idx="13"/>
          </p:nvPr>
        </p:nvSpPr>
        <p:spPr/>
        <p:txBody>
          <a:bodyPr/>
          <a:lstStyle/>
          <a:p>
            <a:r>
              <a:rPr lang="en-US" dirty="0" smtClean="0">
                <a:latin typeface="Times New Roman" pitchFamily="18" charset="0"/>
                <a:cs typeface="Times New Roman" pitchFamily="18" charset="0"/>
              </a:rPr>
              <a:t>3.4.2 One-Period Growth Model</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26</a:t>
            </a:fld>
            <a:endParaRPr lang="en-US">
              <a:solidFill>
                <a:schemeClr val="accent6">
                  <a:lumMod val="20000"/>
                  <a:lumOff val="80000"/>
                </a:schemeClr>
              </a:solidFill>
            </a:endParaRPr>
          </a:p>
        </p:txBody>
      </p:sp>
      <p:sp>
        <p:nvSpPr>
          <p:cNvPr id="2" name="Title 1"/>
          <p:cNvSpPr>
            <a:spLocks noGrp="1"/>
          </p:cNvSpPr>
          <p:nvPr>
            <p:ph type="title"/>
          </p:nvPr>
        </p:nvSpPr>
        <p:spPr/>
        <p:txBody>
          <a:bodyPr>
            <a:normAutofit/>
          </a:bodyPr>
          <a:lstStyle/>
          <a:p>
            <a:r>
              <a:rPr lang="en-US" sz="2800" dirty="0">
                <a:latin typeface="Times New Roman" pitchFamily="18" charset="0"/>
                <a:cs typeface="Times New Roman" pitchFamily="18" charset="0"/>
              </a:rPr>
              <a:t>3.4 Growth-Rate Estimation and its Application</a:t>
            </a:r>
          </a:p>
        </p:txBody>
      </p:sp>
    </p:spTree>
    <p:extLst>
      <p:ext uri="{BB962C8B-B14F-4D97-AF65-F5344CB8AC3E}">
        <p14:creationId xmlns:p14="http://schemas.microsoft.com/office/powerpoint/2010/main" val="25494760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371600"/>
                <a:ext cx="8305800" cy="4952999"/>
              </a:xfrm>
            </p:spPr>
            <p:txBody>
              <a:bodyPr>
                <a:normAutofit/>
              </a:bodyPr>
              <a:lstStyle/>
              <a:p>
                <a:pPr marL="0" marR="0" indent="0" algn="just">
                  <a:lnSpc>
                    <a:spcPct val="150000"/>
                  </a:lnSpc>
                  <a:spcBef>
                    <a:spcPts val="0"/>
                  </a:spcBef>
                  <a:spcAft>
                    <a:spcPts val="0"/>
                  </a:spcAft>
                  <a:buNone/>
                </a:pPr>
                <a:r>
                  <a:rPr lang="en-US" sz="2000" kern="100" dirty="0" smtClean="0">
                    <a:latin typeface="Times New Roman"/>
                    <a:ea typeface="PMingLiU"/>
                  </a:rPr>
                  <a:t>Alternatively</a:t>
                </a:r>
                <a:r>
                  <a:rPr lang="en-US" sz="2000" kern="100" dirty="0">
                    <a:latin typeface="Times New Roman"/>
                    <a:ea typeface="PMingLiU"/>
                  </a:rPr>
                  <a:t>, Equation (3.27) could be used to estimate the theoretical value of J&amp;J stock. If </a:t>
                </a:r>
                <a:r>
                  <a:rPr lang="en-US" sz="2000" kern="100" dirty="0" smtClean="0">
                    <a:latin typeface="Times New Roman"/>
                    <a:ea typeface="PMingLiU"/>
                  </a:rPr>
                  <a:t>there is </a:t>
                </a:r>
                <a:r>
                  <a:rPr lang="en-US" sz="2000" kern="100" dirty="0">
                    <a:latin typeface="Times New Roman"/>
                    <a:ea typeface="PMingLiU"/>
                  </a:rPr>
                  <a:t>a retention rate of 50% and an expected return from investment of 18</a:t>
                </a:r>
                <a:r>
                  <a:rPr lang="en-US" sz="2000" kern="100" dirty="0" smtClean="0">
                    <a:latin typeface="Times New Roman"/>
                    <a:ea typeface="PMingLiU"/>
                  </a:rPr>
                  <a:t>%, we have </a:t>
                </a:r>
                <a:r>
                  <a:rPr lang="en-US" sz="2000" kern="100" dirty="0">
                    <a:latin typeface="Times New Roman"/>
                    <a:ea typeface="PMingLiU"/>
                  </a:rPr>
                  <a:t>an estimated value for the stock </a:t>
                </a:r>
                <a:r>
                  <a:rPr lang="en-US" sz="2000" kern="100" dirty="0" smtClean="0">
                    <a:latin typeface="Times New Roman"/>
                    <a:ea typeface="PMingLiU"/>
                  </a:rPr>
                  <a:t>of</a:t>
                </a:r>
              </a:p>
              <a:p>
                <a:pPr marL="0" marR="0" indent="0" algn="just">
                  <a:lnSpc>
                    <a:spcPct val="150000"/>
                  </a:lnSpc>
                  <a:spcBef>
                    <a:spcPts val="0"/>
                  </a:spcBef>
                  <a:spcAft>
                    <a:spcPts val="0"/>
                  </a:spcAft>
                  <a:buNone/>
                </a:pPr>
                <a14:m>
                  <m:oMathPara xmlns:m="http://schemas.openxmlformats.org/officeDocument/2006/math">
                    <m:oMathParaPr>
                      <m:jc m:val="centerGroup"/>
                    </m:oMathParaPr>
                    <m:oMath xmlns:m="http://schemas.openxmlformats.org/officeDocument/2006/math">
                      <m:r>
                        <a:rPr lang="en-US" sz="2000" i="1">
                          <a:latin typeface="Cambria Math"/>
                        </a:rPr>
                        <m:t>𝑃</m:t>
                      </m:r>
                      <m:r>
                        <a:rPr lang="en-US" sz="2000">
                          <a:latin typeface="Cambria Math"/>
                        </a:rPr>
                        <m:t>=</m:t>
                      </m:r>
                      <m:f>
                        <m:fPr>
                          <m:ctrlPr>
                            <a:rPr lang="en-US" sz="2000" i="1">
                              <a:latin typeface="Cambria Math"/>
                            </a:rPr>
                          </m:ctrlPr>
                        </m:fPr>
                        <m:num>
                          <m:sSub>
                            <m:sSubPr>
                              <m:ctrlPr>
                                <a:rPr lang="en-US" sz="2000" i="1">
                                  <a:latin typeface="Cambria Math"/>
                                </a:rPr>
                              </m:ctrlPr>
                            </m:sSubPr>
                            <m:e>
                              <m:r>
                                <a:rPr lang="en-US" sz="2000" i="1">
                                  <a:latin typeface="Cambria Math"/>
                                </a:rPr>
                                <m:t>𝑑</m:t>
                              </m:r>
                            </m:e>
                            <m:sub>
                              <m:r>
                                <a:rPr lang="en-US" sz="2000">
                                  <a:latin typeface="Cambria Math"/>
                                </a:rPr>
                                <m:t>1</m:t>
                              </m:r>
                            </m:sub>
                          </m:sSub>
                        </m:num>
                        <m:den>
                          <m:r>
                            <a:rPr lang="en-US" sz="2000" i="1">
                              <a:latin typeface="Cambria Math"/>
                            </a:rPr>
                            <m:t>𝑘</m:t>
                          </m:r>
                          <m:r>
                            <a:rPr lang="en-US" sz="2000">
                              <a:latin typeface="Cambria Math"/>
                            </a:rPr>
                            <m:t>−</m:t>
                          </m:r>
                          <m:r>
                            <a:rPr lang="en-US" sz="2000" i="1">
                              <a:latin typeface="Cambria Math"/>
                            </a:rPr>
                            <m:t>𝑏𝑟</m:t>
                          </m:r>
                        </m:den>
                      </m:f>
                      <m:r>
                        <a:rPr lang="en-US" sz="2000">
                          <a:latin typeface="Cambria Math"/>
                        </a:rPr>
                        <m:t>=</m:t>
                      </m:r>
                      <m:f>
                        <m:fPr>
                          <m:ctrlPr>
                            <a:rPr lang="en-US" sz="2000" i="1">
                              <a:latin typeface="Cambria Math"/>
                            </a:rPr>
                          </m:ctrlPr>
                        </m:fPr>
                        <m:num>
                          <m:r>
                            <a:rPr lang="en-US" sz="2000">
                              <a:latin typeface="Cambria Math"/>
                            </a:rPr>
                            <m:t>1.91</m:t>
                          </m:r>
                        </m:num>
                        <m:den>
                          <m:d>
                            <m:dPr>
                              <m:begChr m:val=""/>
                              <m:ctrlPr>
                                <a:rPr lang="en-US" sz="2000" i="1">
                                  <a:latin typeface="Cambria Math"/>
                                </a:rPr>
                              </m:ctrlPr>
                            </m:dPr>
                            <m:e>
                              <m:r>
                                <a:rPr lang="en-US" sz="2000">
                                  <a:latin typeface="Cambria Math"/>
                                </a:rPr>
                                <m:t>0.1297−(0.5)(0.18</m:t>
                              </m:r>
                            </m:e>
                          </m:d>
                        </m:den>
                      </m:f>
                      <m:r>
                        <a:rPr lang="en-US" sz="2000">
                          <a:latin typeface="Cambria Math"/>
                        </a:rPr>
                        <m:t>=$48.11</m:t>
                      </m:r>
                    </m:oMath>
                  </m:oMathPara>
                </a14:m>
                <a:endParaRPr lang="en-US" sz="2000" kern="100" dirty="0">
                  <a:latin typeface="Times New Roman"/>
                  <a:ea typeface="PMingLiU"/>
                </a:endParaRPr>
              </a:p>
              <a:p>
                <a:pPr marL="0" indent="0">
                  <a:lnSpc>
                    <a:spcPct val="150000"/>
                  </a:lnSpc>
                  <a:buNone/>
                </a:pPr>
                <a:r>
                  <a:rPr lang="en-US" sz="2000" kern="100" dirty="0" smtClean="0">
                    <a:latin typeface="Times New Roman"/>
                    <a:ea typeface="PMingLiU"/>
                  </a:rPr>
                  <a:t>While </a:t>
                </a:r>
                <a:r>
                  <a:rPr lang="en-US" sz="2000" kern="100" dirty="0">
                    <a:latin typeface="Times New Roman"/>
                    <a:ea typeface="PMingLiU"/>
                  </a:rPr>
                  <a:t>J&amp;J’s stock would seem to be overvalued selling at $64.41 a share, notice the sensitivity of this valuation equation to both the estimate of the appropriate discount rate (required rate of return) and the estimate of the long-term growth rate. For example, if J&amp;J’s required rate of return had been 11.965% rather than 12.97%, its theoretical price would have been $64.41.</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371600"/>
                <a:ext cx="8305800" cy="4952999"/>
              </a:xfrm>
              <a:blipFill rotWithShape="1">
                <a:blip r:embed="rId3"/>
                <a:stretch>
                  <a:fillRect l="-808" r="-734"/>
                </a:stretch>
              </a:blipFill>
            </p:spPr>
            <p:txBody>
              <a:bodyPr/>
              <a:lstStyle/>
              <a:p>
                <a:r>
                  <a:rPr lang="en-US">
                    <a:noFill/>
                  </a:rPr>
                  <a:t> </a:t>
                </a:r>
              </a:p>
            </p:txBody>
          </p:sp>
        </mc:Fallback>
      </mc:AlternateContent>
      <p:sp>
        <p:nvSpPr>
          <p:cNvPr id="5" name="Text Placeholder 4"/>
          <p:cNvSpPr>
            <a:spLocks noGrp="1"/>
          </p:cNvSpPr>
          <p:nvPr>
            <p:ph type="body" sz="quarter" idx="13"/>
          </p:nvPr>
        </p:nvSpPr>
        <p:spPr/>
        <p:txBody>
          <a:bodyPr/>
          <a:lstStyle/>
          <a:p>
            <a:r>
              <a:rPr lang="en-US" dirty="0" smtClean="0">
                <a:latin typeface="Times New Roman" pitchFamily="18" charset="0"/>
                <a:cs typeface="Times New Roman" pitchFamily="18" charset="0"/>
              </a:rPr>
              <a:t>3.4.2 One-Period Growth Model</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27</a:t>
            </a:fld>
            <a:endParaRPr lang="en-US">
              <a:solidFill>
                <a:schemeClr val="accent6">
                  <a:lumMod val="20000"/>
                  <a:lumOff val="80000"/>
                </a:schemeClr>
              </a:solidFill>
            </a:endParaRPr>
          </a:p>
        </p:txBody>
      </p:sp>
      <p:sp>
        <p:nvSpPr>
          <p:cNvPr id="2" name="Title 1"/>
          <p:cNvSpPr>
            <a:spLocks noGrp="1"/>
          </p:cNvSpPr>
          <p:nvPr>
            <p:ph type="title"/>
          </p:nvPr>
        </p:nvSpPr>
        <p:spPr/>
        <p:txBody>
          <a:bodyPr>
            <a:normAutofit/>
          </a:bodyPr>
          <a:lstStyle/>
          <a:p>
            <a:r>
              <a:rPr lang="en-US" sz="2800" dirty="0">
                <a:latin typeface="Times New Roman" pitchFamily="18" charset="0"/>
                <a:cs typeface="Times New Roman" pitchFamily="18" charset="0"/>
              </a:rPr>
              <a:t>3.4 Growth-Rate Estimation and its Application</a:t>
            </a:r>
          </a:p>
        </p:txBody>
      </p:sp>
    </p:spTree>
    <p:extLst>
      <p:ext uri="{BB962C8B-B14F-4D97-AF65-F5344CB8AC3E}">
        <p14:creationId xmlns:p14="http://schemas.microsoft.com/office/powerpoint/2010/main" val="12043687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nSpc>
                <a:spcPct val="100000"/>
              </a:lnSpc>
              <a:buNone/>
            </a:pPr>
            <a:r>
              <a:rPr lang="en-US" sz="2000" kern="100" dirty="0">
                <a:latin typeface="Times New Roman"/>
                <a:ea typeface="PMingLiU"/>
              </a:rPr>
              <a:t>The simplest extension of the one-period model is to assume that a period of </a:t>
            </a:r>
            <a:r>
              <a:rPr lang="en-US" sz="2000" b="1" kern="100" dirty="0">
                <a:latin typeface="Times New Roman"/>
                <a:ea typeface="PMingLiU"/>
              </a:rPr>
              <a:t>extraordinary growth</a:t>
            </a:r>
            <a:r>
              <a:rPr lang="en-US" sz="2000" kern="100" dirty="0">
                <a:latin typeface="Times New Roman"/>
                <a:ea typeface="PMingLiU"/>
              </a:rPr>
              <a:t> will continue for a certain number of years, after which growth will change to a level at which it is expected to continue indefinitely. This kind of model is called the </a:t>
            </a:r>
            <a:r>
              <a:rPr lang="en-US" sz="2000" b="1" kern="100" dirty="0">
                <a:latin typeface="Times New Roman"/>
                <a:ea typeface="PMingLiU"/>
              </a:rPr>
              <a:t>two-period growth model</a:t>
            </a:r>
            <a:r>
              <a:rPr lang="en-US" sz="2000" kern="100" dirty="0">
                <a:latin typeface="Times New Roman"/>
                <a:ea typeface="PMingLiU"/>
              </a:rPr>
              <a:t>.</a:t>
            </a:r>
            <a:endParaRPr lang="en-US" sz="2000" dirty="0" smtClean="0">
              <a:solidFill>
                <a:schemeClr val="accent1"/>
              </a:solidFill>
              <a:latin typeface="Times New Roman" pitchFamily="18" charset="0"/>
              <a:cs typeface="Times New Roman" pitchFamily="18" charset="0"/>
            </a:endParaRPr>
          </a:p>
        </p:txBody>
      </p:sp>
      <p:sp>
        <p:nvSpPr>
          <p:cNvPr id="5" name="Text Placeholder 4"/>
          <p:cNvSpPr>
            <a:spLocks noGrp="1"/>
          </p:cNvSpPr>
          <p:nvPr>
            <p:ph type="body" sz="quarter" idx="13"/>
          </p:nvPr>
        </p:nvSpPr>
        <p:spPr/>
        <p:txBody>
          <a:bodyPr/>
          <a:lstStyle/>
          <a:p>
            <a:r>
              <a:rPr lang="en-US" dirty="0" smtClean="0">
                <a:latin typeface="Times New Roman" pitchFamily="18" charset="0"/>
                <a:cs typeface="Times New Roman" pitchFamily="18" charset="0"/>
              </a:rPr>
              <a:t>3.4.4 Two-Period Growth Model</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28</a:t>
            </a:fld>
            <a:endParaRPr lang="en-US">
              <a:solidFill>
                <a:schemeClr val="accent6">
                  <a:lumMod val="20000"/>
                  <a:lumOff val="80000"/>
                </a:schemeClr>
              </a:solidFill>
            </a:endParaRPr>
          </a:p>
        </p:txBody>
      </p:sp>
      <p:sp>
        <p:nvSpPr>
          <p:cNvPr id="2" name="Title 1"/>
          <p:cNvSpPr>
            <a:spLocks noGrp="1"/>
          </p:cNvSpPr>
          <p:nvPr>
            <p:ph type="title"/>
          </p:nvPr>
        </p:nvSpPr>
        <p:spPr/>
        <p:txBody>
          <a:bodyPr>
            <a:normAutofit/>
          </a:bodyPr>
          <a:lstStyle/>
          <a:p>
            <a:r>
              <a:rPr lang="en-US" sz="2800" dirty="0">
                <a:latin typeface="Times New Roman" pitchFamily="18" charset="0"/>
                <a:cs typeface="Times New Roman" pitchFamily="18" charset="0"/>
              </a:rPr>
              <a:t>3.4 Growth-Rate Estimation and its Application</a:t>
            </a:r>
          </a:p>
        </p:txBody>
      </p:sp>
    </p:spTree>
    <p:extLst>
      <p:ext uri="{BB962C8B-B14F-4D97-AF65-F5344CB8AC3E}">
        <p14:creationId xmlns:p14="http://schemas.microsoft.com/office/powerpoint/2010/main" val="24771179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371600"/>
                <a:ext cx="8305800" cy="4952999"/>
              </a:xfrm>
            </p:spPr>
            <p:txBody>
              <a:bodyPr>
                <a:normAutofit fontScale="92500" lnSpcReduction="20000"/>
              </a:bodyPr>
              <a:lstStyle/>
              <a:p>
                <a:pPr marL="0" marR="0" indent="0" algn="just">
                  <a:lnSpc>
                    <a:spcPct val="150000"/>
                  </a:lnSpc>
                  <a:spcBef>
                    <a:spcPts val="0"/>
                  </a:spcBef>
                  <a:spcAft>
                    <a:spcPts val="0"/>
                  </a:spcAft>
                  <a:buNone/>
                </a:pPr>
                <a:r>
                  <a:rPr lang="en-US" sz="2000" dirty="0" smtClean="0">
                    <a:latin typeface="Times New Roman" pitchFamily="18" charset="0"/>
                    <a:cs typeface="Times New Roman" pitchFamily="18" charset="0"/>
                  </a:rPr>
                  <a:t>If </a:t>
                </a:r>
                <a:r>
                  <a:rPr lang="en-US" sz="2000" dirty="0">
                    <a:latin typeface="Times New Roman" pitchFamily="18" charset="0"/>
                    <a:cs typeface="Times New Roman" pitchFamily="18" charset="0"/>
                  </a:rPr>
                  <a:t>it is assumed that the length of the first period is </a:t>
                </a:r>
                <a:r>
                  <a:rPr lang="en-US" sz="2000" i="1" dirty="0">
                    <a:latin typeface="Times New Roman" pitchFamily="18" charset="0"/>
                    <a:cs typeface="Times New Roman" pitchFamily="18" charset="0"/>
                  </a:rPr>
                  <a:t>n</a:t>
                </a:r>
                <a:r>
                  <a:rPr lang="en-US" sz="2000" dirty="0">
                    <a:latin typeface="Times New Roman" pitchFamily="18" charset="0"/>
                    <a:cs typeface="Times New Roman" pitchFamily="18" charset="0"/>
                  </a:rPr>
                  <a:t> year, that the growth rate in the first period is </a:t>
                </a:r>
                <a14:m>
                  <m:oMath xmlns:m="http://schemas.openxmlformats.org/officeDocument/2006/math">
                    <m:sSub>
                      <m:sSubPr>
                        <m:ctrlPr>
                          <a:rPr lang="en-US" sz="2000" i="1">
                            <a:latin typeface="Cambria Math"/>
                          </a:rPr>
                        </m:ctrlPr>
                      </m:sSubPr>
                      <m:e>
                        <m:r>
                          <a:rPr lang="en-US" sz="2000" i="1">
                            <a:latin typeface="Cambria Math"/>
                          </a:rPr>
                          <m:t>𝑔</m:t>
                        </m:r>
                      </m:e>
                      <m:sub>
                        <m:r>
                          <a:rPr lang="en-US" sz="2000">
                            <a:latin typeface="Cambria Math"/>
                          </a:rPr>
                          <m:t>1</m:t>
                        </m:r>
                      </m:sub>
                    </m:sSub>
                  </m:oMath>
                </a14:m>
                <a:r>
                  <a:rPr lang="en-US" sz="2000" dirty="0">
                    <a:latin typeface="Times New Roman" pitchFamily="18" charset="0"/>
                    <a:cs typeface="Times New Roman" pitchFamily="18" charset="0"/>
                  </a:rPr>
                  <a:t>, and that </a:t>
                </a:r>
                <a14:m>
                  <m:oMath xmlns:m="http://schemas.openxmlformats.org/officeDocument/2006/math">
                    <m:sSub>
                      <m:sSubPr>
                        <m:ctrlPr>
                          <a:rPr lang="en-US" sz="2000" i="1">
                            <a:latin typeface="Cambria Math"/>
                          </a:rPr>
                        </m:ctrlPr>
                      </m:sSubPr>
                      <m:e>
                        <m:r>
                          <a:rPr lang="en-US" sz="2000" i="1">
                            <a:latin typeface="Cambria Math"/>
                          </a:rPr>
                          <m:t>𝑃</m:t>
                        </m:r>
                      </m:e>
                      <m:sub>
                        <m:r>
                          <a:rPr lang="en-US" sz="2000" i="1">
                            <a:latin typeface="Cambria Math"/>
                          </a:rPr>
                          <m:t>𝑛</m:t>
                        </m:r>
                      </m:sub>
                    </m:sSub>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is the price at the end of period </a:t>
                </a:r>
                <a:r>
                  <a:rPr lang="en-US" sz="2000" i="1" dirty="0">
                    <a:latin typeface="Times New Roman" pitchFamily="18" charset="0"/>
                    <a:cs typeface="Times New Roman" pitchFamily="18" charset="0"/>
                  </a:rPr>
                  <a:t>n</a:t>
                </a:r>
                <a:r>
                  <a:rPr lang="en-US" sz="2000" dirty="0">
                    <a:latin typeface="Times New Roman" pitchFamily="18" charset="0"/>
                    <a:cs typeface="Times New Roman" pitchFamily="18" charset="0"/>
                  </a:rPr>
                  <a:t>, the value of the stock can be written as</a:t>
                </a:r>
                <a:endParaRPr lang="en-US" sz="2000" i="1" dirty="0" smtClean="0">
                  <a:latin typeface="Times New Roman" pitchFamily="18" charset="0"/>
                  <a:cs typeface="Times New Roman" pitchFamily="18" charset="0"/>
                </a:endParaRPr>
              </a:p>
              <a:p>
                <a:pPr marL="0" marR="0" indent="0" algn="just">
                  <a:lnSpc>
                    <a:spcPct val="150000"/>
                  </a:lnSpc>
                  <a:spcBef>
                    <a:spcPts val="0"/>
                  </a:spcBef>
                  <a:spcAft>
                    <a:spcPts val="0"/>
                  </a:spcAft>
                  <a:buNone/>
                </a:pPr>
                <a14:m>
                  <m:oMathPara xmlns:m="http://schemas.openxmlformats.org/officeDocument/2006/math">
                    <m:oMathParaPr>
                      <m:jc m:val="centerGroup"/>
                    </m:oMathParaPr>
                    <m:oMath xmlns:m="http://schemas.openxmlformats.org/officeDocument/2006/math">
                      <m:r>
                        <a:rPr lang="en-US" sz="2000" i="1">
                          <a:latin typeface="Cambria Math"/>
                        </a:rPr>
                        <m:t>𝑃</m:t>
                      </m:r>
                      <m:r>
                        <a:rPr lang="en-US" sz="2000">
                          <a:latin typeface="Cambria Math"/>
                        </a:rPr>
                        <m:t>=</m:t>
                      </m:r>
                      <m:f>
                        <m:fPr>
                          <m:ctrlPr>
                            <a:rPr lang="en-US" sz="2000" i="1">
                              <a:latin typeface="Cambria Math"/>
                            </a:rPr>
                          </m:ctrlPr>
                        </m:fPr>
                        <m:num>
                          <m:sSub>
                            <m:sSubPr>
                              <m:ctrlPr>
                                <a:rPr lang="en-US" sz="2000" i="1">
                                  <a:latin typeface="Cambria Math"/>
                                </a:rPr>
                              </m:ctrlPr>
                            </m:sSubPr>
                            <m:e>
                              <m:r>
                                <a:rPr lang="en-US" sz="2000" i="1">
                                  <a:latin typeface="Cambria Math"/>
                                </a:rPr>
                                <m:t>𝑑</m:t>
                              </m:r>
                            </m:e>
                            <m:sub>
                              <m:r>
                                <a:rPr lang="en-US" sz="2000">
                                  <a:latin typeface="Cambria Math"/>
                                </a:rPr>
                                <m:t>1</m:t>
                              </m:r>
                            </m:sub>
                          </m:sSub>
                        </m:num>
                        <m:den>
                          <m:r>
                            <a:rPr lang="en-US" sz="2000">
                              <a:latin typeface="Cambria Math"/>
                            </a:rPr>
                            <m:t>1+</m:t>
                          </m:r>
                          <m:r>
                            <a:rPr lang="en-US" sz="2000" i="1">
                              <a:latin typeface="Cambria Math"/>
                            </a:rPr>
                            <m:t>𝑘</m:t>
                          </m:r>
                        </m:den>
                      </m:f>
                      <m:r>
                        <a:rPr lang="en-US" sz="2000">
                          <a:latin typeface="Cambria Math"/>
                        </a:rPr>
                        <m:t>+</m:t>
                      </m:r>
                      <m:f>
                        <m:fPr>
                          <m:ctrlPr>
                            <a:rPr lang="en-US" sz="2000" i="1">
                              <a:latin typeface="Cambria Math"/>
                            </a:rPr>
                          </m:ctrlPr>
                        </m:fPr>
                        <m:num>
                          <m:d>
                            <m:dPr>
                              <m:begChr m:val=""/>
                              <m:ctrlPr>
                                <a:rPr lang="en-US" sz="2000" i="1">
                                  <a:latin typeface="Cambria Math"/>
                                </a:rPr>
                              </m:ctrlPr>
                            </m:dPr>
                            <m:e>
                              <m:sSub>
                                <m:sSubPr>
                                  <m:ctrlPr>
                                    <a:rPr lang="en-US" sz="2000" i="1">
                                      <a:latin typeface="Cambria Math"/>
                                    </a:rPr>
                                  </m:ctrlPr>
                                </m:sSubPr>
                                <m:e>
                                  <m:r>
                                    <a:rPr lang="en-US" sz="2000" i="1">
                                      <a:latin typeface="Cambria Math"/>
                                    </a:rPr>
                                    <m:t>𝑑</m:t>
                                  </m:r>
                                </m:e>
                                <m:sub>
                                  <m:r>
                                    <a:rPr lang="en-US" sz="2000">
                                      <a:latin typeface="Cambria Math"/>
                                    </a:rPr>
                                    <m:t>1</m:t>
                                  </m:r>
                                </m:sub>
                              </m:sSub>
                              <m:r>
                                <a:rPr lang="en-US" sz="2000">
                                  <a:latin typeface="Cambria Math"/>
                                </a:rPr>
                                <m:t>(1+</m:t>
                              </m:r>
                              <m:sSub>
                                <m:sSubPr>
                                  <m:ctrlPr>
                                    <a:rPr lang="en-US" sz="2000" i="1">
                                      <a:latin typeface="Cambria Math"/>
                                    </a:rPr>
                                  </m:ctrlPr>
                                </m:sSubPr>
                                <m:e>
                                  <m:r>
                                    <a:rPr lang="en-US" sz="2000" i="1">
                                      <a:latin typeface="Cambria Math"/>
                                    </a:rPr>
                                    <m:t>𝑔</m:t>
                                  </m:r>
                                </m:e>
                                <m:sub>
                                  <m:r>
                                    <a:rPr lang="en-US" sz="2000">
                                      <a:latin typeface="Cambria Math"/>
                                    </a:rPr>
                                    <m:t>1</m:t>
                                  </m:r>
                                </m:sub>
                              </m:sSub>
                            </m:e>
                          </m:d>
                        </m:num>
                        <m:den>
                          <m:sSup>
                            <m:sSupPr>
                              <m:ctrlPr>
                                <a:rPr lang="en-US" sz="2000" i="1">
                                  <a:latin typeface="Cambria Math"/>
                                </a:rPr>
                              </m:ctrlPr>
                            </m:sSupPr>
                            <m:e>
                              <m:d>
                                <m:dPr>
                                  <m:ctrlPr>
                                    <a:rPr lang="en-US" sz="2000" i="1">
                                      <a:latin typeface="Cambria Math"/>
                                    </a:rPr>
                                  </m:ctrlPr>
                                </m:dPr>
                                <m:e>
                                  <m:r>
                                    <a:rPr lang="en-US" sz="2000">
                                      <a:latin typeface="Cambria Math"/>
                                    </a:rPr>
                                    <m:t>1+</m:t>
                                  </m:r>
                                  <m:r>
                                    <a:rPr lang="en-US" sz="2000" i="1">
                                      <a:latin typeface="Cambria Math"/>
                                    </a:rPr>
                                    <m:t>𝑘</m:t>
                                  </m:r>
                                </m:e>
                              </m:d>
                            </m:e>
                            <m:sup>
                              <m:r>
                                <a:rPr lang="en-US" sz="2000">
                                  <a:latin typeface="Cambria Math"/>
                                </a:rPr>
                                <m:t>2</m:t>
                              </m:r>
                            </m:sup>
                          </m:sSup>
                        </m:den>
                      </m:f>
                      <m:r>
                        <a:rPr lang="en-US" sz="2000">
                          <a:latin typeface="Cambria Math"/>
                        </a:rPr>
                        <m:t>+</m:t>
                      </m:r>
                      <m:f>
                        <m:fPr>
                          <m:ctrlPr>
                            <a:rPr lang="en-US" sz="2000" i="1">
                              <a:latin typeface="Cambria Math"/>
                            </a:rPr>
                          </m:ctrlPr>
                        </m:fPr>
                        <m:num>
                          <m:sSub>
                            <m:sSubPr>
                              <m:ctrlPr>
                                <a:rPr lang="en-US" sz="2000" i="1">
                                  <a:latin typeface="Cambria Math"/>
                                </a:rPr>
                              </m:ctrlPr>
                            </m:sSubPr>
                            <m:e>
                              <m:r>
                                <a:rPr lang="en-US" sz="2000" i="1">
                                  <a:latin typeface="Cambria Math"/>
                                </a:rPr>
                                <m:t>𝑑</m:t>
                              </m:r>
                            </m:e>
                            <m:sub>
                              <m:r>
                                <a:rPr lang="en-US" sz="2000">
                                  <a:latin typeface="Cambria Math"/>
                                </a:rPr>
                                <m:t>1</m:t>
                              </m:r>
                            </m:sub>
                          </m:sSub>
                          <m:sSup>
                            <m:sSupPr>
                              <m:ctrlPr>
                                <a:rPr lang="en-US" sz="2000" i="1">
                                  <a:latin typeface="Cambria Math"/>
                                </a:rPr>
                              </m:ctrlPr>
                            </m:sSupPr>
                            <m:e>
                              <m:d>
                                <m:dPr>
                                  <m:ctrlPr>
                                    <a:rPr lang="en-US" sz="2000" i="1">
                                      <a:latin typeface="Cambria Math"/>
                                    </a:rPr>
                                  </m:ctrlPr>
                                </m:dPr>
                                <m:e>
                                  <m:r>
                                    <a:rPr lang="en-US" sz="2000">
                                      <a:latin typeface="Cambria Math"/>
                                    </a:rPr>
                                    <m:t>1+</m:t>
                                  </m:r>
                                  <m:sSub>
                                    <m:sSubPr>
                                      <m:ctrlPr>
                                        <a:rPr lang="en-US" sz="2000" i="1">
                                          <a:latin typeface="Cambria Math"/>
                                        </a:rPr>
                                      </m:ctrlPr>
                                    </m:sSubPr>
                                    <m:e>
                                      <m:r>
                                        <a:rPr lang="en-US" sz="2000" i="1">
                                          <a:latin typeface="Cambria Math"/>
                                        </a:rPr>
                                        <m:t>𝑔</m:t>
                                      </m:r>
                                    </m:e>
                                    <m:sub>
                                      <m:r>
                                        <a:rPr lang="en-US" sz="2000">
                                          <a:latin typeface="Cambria Math"/>
                                        </a:rPr>
                                        <m:t>1</m:t>
                                      </m:r>
                                    </m:sub>
                                  </m:sSub>
                                </m:e>
                              </m:d>
                            </m:e>
                            <m:sup>
                              <m:r>
                                <a:rPr lang="en-US" sz="2000">
                                  <a:latin typeface="Cambria Math"/>
                                </a:rPr>
                                <m:t>2</m:t>
                              </m:r>
                            </m:sup>
                          </m:sSup>
                        </m:num>
                        <m:den>
                          <m:sSup>
                            <m:sSupPr>
                              <m:ctrlPr>
                                <a:rPr lang="en-US" sz="2000" i="1">
                                  <a:latin typeface="Cambria Math"/>
                                </a:rPr>
                              </m:ctrlPr>
                            </m:sSupPr>
                            <m:e>
                              <m:d>
                                <m:dPr>
                                  <m:ctrlPr>
                                    <a:rPr lang="en-US" sz="2000" i="1">
                                      <a:latin typeface="Cambria Math"/>
                                    </a:rPr>
                                  </m:ctrlPr>
                                </m:dPr>
                                <m:e>
                                  <m:r>
                                    <a:rPr lang="en-US" sz="2000">
                                      <a:latin typeface="Cambria Math"/>
                                    </a:rPr>
                                    <m:t>1+</m:t>
                                  </m:r>
                                  <m:r>
                                    <a:rPr lang="en-US" sz="2000" i="1">
                                      <a:latin typeface="Cambria Math"/>
                                    </a:rPr>
                                    <m:t>𝑘</m:t>
                                  </m:r>
                                </m:e>
                              </m:d>
                            </m:e>
                            <m:sup>
                              <m:r>
                                <a:rPr lang="en-US" sz="2000">
                                  <a:latin typeface="Cambria Math"/>
                                </a:rPr>
                                <m:t>3</m:t>
                              </m:r>
                            </m:sup>
                          </m:sSup>
                        </m:den>
                      </m:f>
                      <m:r>
                        <a:rPr lang="en-US" sz="2000">
                          <a:latin typeface="Cambria Math"/>
                        </a:rPr>
                        <m:t>+⋯+</m:t>
                      </m:r>
                      <m:f>
                        <m:fPr>
                          <m:ctrlPr>
                            <a:rPr lang="en-US" sz="2000" i="1">
                              <a:latin typeface="Cambria Math"/>
                            </a:rPr>
                          </m:ctrlPr>
                        </m:fPr>
                        <m:num>
                          <m:sSub>
                            <m:sSubPr>
                              <m:ctrlPr>
                                <a:rPr lang="en-US" sz="2000" i="1">
                                  <a:latin typeface="Cambria Math"/>
                                </a:rPr>
                              </m:ctrlPr>
                            </m:sSubPr>
                            <m:e>
                              <m:r>
                                <a:rPr lang="en-US" sz="2000" i="1">
                                  <a:latin typeface="Cambria Math"/>
                                </a:rPr>
                                <m:t>𝑑</m:t>
                              </m:r>
                            </m:e>
                            <m:sub>
                              <m:r>
                                <a:rPr lang="en-US" sz="2000">
                                  <a:latin typeface="Cambria Math"/>
                                </a:rPr>
                                <m:t>1</m:t>
                              </m:r>
                            </m:sub>
                          </m:sSub>
                          <m:sSup>
                            <m:sSupPr>
                              <m:ctrlPr>
                                <a:rPr lang="en-US" sz="2000" i="1">
                                  <a:latin typeface="Cambria Math"/>
                                </a:rPr>
                              </m:ctrlPr>
                            </m:sSupPr>
                            <m:e>
                              <m:d>
                                <m:dPr>
                                  <m:ctrlPr>
                                    <a:rPr lang="en-US" sz="2000" i="1">
                                      <a:latin typeface="Cambria Math"/>
                                    </a:rPr>
                                  </m:ctrlPr>
                                </m:dPr>
                                <m:e>
                                  <m:r>
                                    <a:rPr lang="en-US" sz="2000">
                                      <a:latin typeface="Cambria Math"/>
                                    </a:rPr>
                                    <m:t>1+</m:t>
                                  </m:r>
                                  <m:sSub>
                                    <m:sSubPr>
                                      <m:ctrlPr>
                                        <a:rPr lang="en-US" sz="2000" i="1">
                                          <a:latin typeface="Cambria Math"/>
                                        </a:rPr>
                                      </m:ctrlPr>
                                    </m:sSubPr>
                                    <m:e>
                                      <m:r>
                                        <a:rPr lang="en-US" sz="2000" i="1">
                                          <a:latin typeface="Cambria Math"/>
                                        </a:rPr>
                                        <m:t>𝑔</m:t>
                                      </m:r>
                                    </m:e>
                                    <m:sub>
                                      <m:r>
                                        <a:rPr lang="en-US" sz="2000">
                                          <a:latin typeface="Cambria Math"/>
                                        </a:rPr>
                                        <m:t>1</m:t>
                                      </m:r>
                                    </m:sub>
                                  </m:sSub>
                                </m:e>
                              </m:d>
                            </m:e>
                            <m:sup>
                              <m:r>
                                <a:rPr lang="en-US" sz="2000" i="1">
                                  <a:latin typeface="Cambria Math"/>
                                </a:rPr>
                                <m:t>𝑛</m:t>
                              </m:r>
                              <m:r>
                                <a:rPr lang="en-US" sz="2000">
                                  <a:latin typeface="Cambria Math"/>
                                </a:rPr>
                                <m:t>−1</m:t>
                              </m:r>
                            </m:sup>
                          </m:sSup>
                        </m:num>
                        <m:den>
                          <m:sSup>
                            <m:sSupPr>
                              <m:ctrlPr>
                                <a:rPr lang="en-US" sz="2000" i="1">
                                  <a:latin typeface="Cambria Math"/>
                                </a:rPr>
                              </m:ctrlPr>
                            </m:sSupPr>
                            <m:e>
                              <m:d>
                                <m:dPr>
                                  <m:ctrlPr>
                                    <a:rPr lang="en-US" sz="2000" i="1">
                                      <a:latin typeface="Cambria Math"/>
                                    </a:rPr>
                                  </m:ctrlPr>
                                </m:dPr>
                                <m:e>
                                  <m:r>
                                    <a:rPr lang="en-US" sz="2000">
                                      <a:latin typeface="Cambria Math"/>
                                    </a:rPr>
                                    <m:t>1+</m:t>
                                  </m:r>
                                  <m:r>
                                    <a:rPr lang="en-US" sz="2000" i="1">
                                      <a:latin typeface="Cambria Math"/>
                                    </a:rPr>
                                    <m:t>𝑘</m:t>
                                  </m:r>
                                </m:e>
                              </m:d>
                            </m:e>
                            <m:sup>
                              <m:r>
                                <a:rPr lang="en-US" sz="2000" i="1">
                                  <a:latin typeface="Cambria Math"/>
                                </a:rPr>
                                <m:t>𝑛</m:t>
                              </m:r>
                            </m:sup>
                          </m:sSup>
                        </m:den>
                      </m:f>
                      <m:r>
                        <a:rPr lang="en-US" sz="2000">
                          <a:latin typeface="Cambria Math"/>
                        </a:rPr>
                        <m:t>+</m:t>
                      </m:r>
                      <m:f>
                        <m:fPr>
                          <m:ctrlPr>
                            <a:rPr lang="en-US" sz="2000" i="1">
                              <a:latin typeface="Cambria Math"/>
                            </a:rPr>
                          </m:ctrlPr>
                        </m:fPr>
                        <m:num>
                          <m:sSub>
                            <m:sSubPr>
                              <m:ctrlPr>
                                <a:rPr lang="en-US" sz="2000" i="1">
                                  <a:latin typeface="Cambria Math"/>
                                </a:rPr>
                              </m:ctrlPr>
                            </m:sSubPr>
                            <m:e>
                              <m:r>
                                <a:rPr lang="en-US" sz="2000" i="1">
                                  <a:latin typeface="Cambria Math"/>
                                </a:rPr>
                                <m:t>𝑃</m:t>
                              </m:r>
                            </m:e>
                            <m:sub>
                              <m:r>
                                <a:rPr lang="en-US" sz="2000" i="1">
                                  <a:latin typeface="Cambria Math"/>
                                </a:rPr>
                                <m:t>𝑛</m:t>
                              </m:r>
                            </m:sub>
                          </m:sSub>
                        </m:num>
                        <m:den>
                          <m:sSup>
                            <m:sSupPr>
                              <m:ctrlPr>
                                <a:rPr lang="en-US" sz="2000" i="1">
                                  <a:latin typeface="Cambria Math"/>
                                </a:rPr>
                              </m:ctrlPr>
                            </m:sSupPr>
                            <m:e>
                              <m:d>
                                <m:dPr>
                                  <m:ctrlPr>
                                    <a:rPr lang="en-US" sz="2000" i="1">
                                      <a:latin typeface="Cambria Math"/>
                                    </a:rPr>
                                  </m:ctrlPr>
                                </m:dPr>
                                <m:e>
                                  <m:r>
                                    <a:rPr lang="en-US" sz="2000">
                                      <a:latin typeface="Cambria Math"/>
                                    </a:rPr>
                                    <m:t>1+</m:t>
                                  </m:r>
                                  <m:r>
                                    <a:rPr lang="en-US" sz="2000" i="1">
                                      <a:latin typeface="Cambria Math"/>
                                    </a:rPr>
                                    <m:t>𝑘</m:t>
                                  </m:r>
                                </m:e>
                              </m:d>
                            </m:e>
                            <m:sup>
                              <m:r>
                                <a:rPr lang="en-US" sz="2000" i="1">
                                  <a:latin typeface="Cambria Math"/>
                                </a:rPr>
                                <m:t>𝑛</m:t>
                              </m:r>
                            </m:sup>
                          </m:sSup>
                        </m:den>
                      </m:f>
                    </m:oMath>
                  </m:oMathPara>
                </a14:m>
                <a:endParaRPr lang="en-US" sz="2000" kern="100" dirty="0" smtClean="0">
                  <a:latin typeface="Times New Roman"/>
                  <a:ea typeface="PMingLiU"/>
                </a:endParaRPr>
              </a:p>
              <a:p>
                <a:pPr marL="0" marR="0" indent="0" algn="just">
                  <a:lnSpc>
                    <a:spcPct val="150000"/>
                  </a:lnSpc>
                  <a:spcBef>
                    <a:spcPts val="0"/>
                  </a:spcBef>
                  <a:spcAft>
                    <a:spcPts val="0"/>
                  </a:spcAft>
                  <a:buNone/>
                </a:pPr>
                <a:r>
                  <a:rPr lang="en-US" sz="2000" kern="100" dirty="0">
                    <a:latin typeface="Times New Roman"/>
                    <a:ea typeface="PMingLiU"/>
                  </a:rPr>
                  <a:t>where</a:t>
                </a:r>
              </a:p>
              <a:p>
                <a:pPr marL="0" marR="0" indent="0" algn="just">
                  <a:lnSpc>
                    <a:spcPct val="150000"/>
                  </a:lnSpc>
                  <a:spcBef>
                    <a:spcPts val="0"/>
                  </a:spcBef>
                  <a:spcAft>
                    <a:spcPts val="0"/>
                  </a:spcAft>
                  <a:buNone/>
                </a:pPr>
                <a14:m>
                  <m:oMath xmlns:m="http://schemas.openxmlformats.org/officeDocument/2006/math">
                    <m:sSub>
                      <m:sSubPr>
                        <m:ctrlPr>
                          <a:rPr lang="en-US" sz="2000" i="1">
                            <a:latin typeface="Cambria Math"/>
                          </a:rPr>
                        </m:ctrlPr>
                      </m:sSubPr>
                      <m:e>
                        <m:r>
                          <a:rPr lang="en-US" sz="2000" i="1">
                            <a:latin typeface="Cambria Math"/>
                          </a:rPr>
                          <m:t>𝑑</m:t>
                        </m:r>
                      </m:e>
                      <m:sub>
                        <m:r>
                          <a:rPr lang="en-US" sz="2000">
                            <a:latin typeface="Cambria Math"/>
                          </a:rPr>
                          <m:t>1</m:t>
                        </m:r>
                      </m:sub>
                    </m:sSub>
                  </m:oMath>
                </a14:m>
                <a:r>
                  <a:rPr lang="en-US" sz="2000" kern="100" dirty="0">
                    <a:latin typeface="Times New Roman"/>
                    <a:ea typeface="PMingLiU"/>
                  </a:rPr>
                  <a:t> = the current dividend per share; and</a:t>
                </a:r>
              </a:p>
              <a:p>
                <a:pPr marL="0" marR="0" indent="0" algn="just">
                  <a:lnSpc>
                    <a:spcPct val="150000"/>
                  </a:lnSpc>
                  <a:spcBef>
                    <a:spcPts val="0"/>
                  </a:spcBef>
                  <a:spcAft>
                    <a:spcPts val="0"/>
                  </a:spcAft>
                  <a:buNone/>
                </a:pPr>
                <a14:m>
                  <m:oMath xmlns:m="http://schemas.openxmlformats.org/officeDocument/2006/math">
                    <m:sSub>
                      <m:sSubPr>
                        <m:ctrlPr>
                          <a:rPr lang="en-US" sz="2000" i="1">
                            <a:latin typeface="Cambria Math"/>
                          </a:rPr>
                        </m:ctrlPr>
                      </m:sSubPr>
                      <m:e>
                        <m:r>
                          <a:rPr lang="en-US" sz="2000" i="1">
                            <a:latin typeface="Cambria Math"/>
                          </a:rPr>
                          <m:t>𝑔</m:t>
                        </m:r>
                      </m:e>
                      <m:sub>
                        <m:r>
                          <a:rPr lang="en-US" sz="2000" b="0" i="1" smtClean="0">
                            <a:latin typeface="Cambria Math"/>
                          </a:rPr>
                          <m:t>𝑖</m:t>
                        </m:r>
                      </m:sub>
                    </m:sSub>
                  </m:oMath>
                </a14:m>
                <a:r>
                  <a:rPr lang="en-US" sz="2000" kern="100" dirty="0">
                    <a:latin typeface="Times New Roman"/>
                    <a:ea typeface="PMingLiU"/>
                  </a:rPr>
                  <a:t> = the growth rate during period </a:t>
                </a:r>
                <a:r>
                  <a:rPr lang="en-US" sz="2000" i="1" kern="100" dirty="0" err="1">
                    <a:latin typeface="Times New Roman"/>
                    <a:ea typeface="PMingLiU"/>
                  </a:rPr>
                  <a:t>i</a:t>
                </a:r>
                <a:r>
                  <a:rPr lang="en-US" sz="2000" kern="100" dirty="0" smtClean="0">
                    <a:latin typeface="Times New Roman"/>
                    <a:ea typeface="PMingLiU"/>
                  </a:rPr>
                  <a:t>.</a:t>
                </a:r>
              </a:p>
              <a:p>
                <a:pPr marL="0" marR="0" indent="0" algn="just">
                  <a:lnSpc>
                    <a:spcPct val="150000"/>
                  </a:lnSpc>
                  <a:spcBef>
                    <a:spcPts val="0"/>
                  </a:spcBef>
                  <a:spcAft>
                    <a:spcPts val="0"/>
                  </a:spcAft>
                  <a:buNone/>
                </a:pPr>
                <a:endParaRPr lang="en-US" sz="2000" kern="100" dirty="0">
                  <a:latin typeface="Times New Roman"/>
                  <a:ea typeface="PMingLiU"/>
                </a:endParaRPr>
              </a:p>
              <a:p>
                <a:pPr marL="0" marR="0" indent="0" algn="just">
                  <a:lnSpc>
                    <a:spcPct val="150000"/>
                  </a:lnSpc>
                  <a:spcBef>
                    <a:spcPts val="0"/>
                  </a:spcBef>
                  <a:spcAft>
                    <a:spcPts val="0"/>
                  </a:spcAft>
                  <a:buNone/>
                </a:pPr>
                <a:r>
                  <a:rPr lang="en-US" sz="2000" dirty="0">
                    <a:latin typeface="Times New Roman" pitchFamily="18" charset="0"/>
                    <a:cs typeface="Times New Roman" pitchFamily="18" charset="0"/>
                  </a:rPr>
                  <a:t>This form of perpetual growth can be combined into the following equation:</a:t>
                </a:r>
              </a:p>
              <a:p>
                <a:pPr marL="0" marR="0" indent="0" algn="just">
                  <a:lnSpc>
                    <a:spcPct val="150000"/>
                  </a:lnSpc>
                  <a:spcBef>
                    <a:spcPts val="0"/>
                  </a:spcBef>
                  <a:spcAft>
                    <a:spcPts val="0"/>
                  </a:spcAft>
                  <a:buNone/>
                  <a:tabLst>
                    <a:tab pos="4056063" algn="ctr"/>
                    <a:tab pos="8113713" algn="r"/>
                  </a:tabLst>
                </a:pPr>
                <a:r>
                  <a:rPr lang="en-US" sz="2000" dirty="0" smtClean="0"/>
                  <a:t>	</a:t>
                </a:r>
                <a14:m>
                  <m:oMath xmlns:m="http://schemas.openxmlformats.org/officeDocument/2006/math">
                    <m:sSub>
                      <m:sSubPr>
                        <m:ctrlPr>
                          <a:rPr lang="en-US" sz="2000" i="1">
                            <a:latin typeface="Cambria Math"/>
                          </a:rPr>
                        </m:ctrlPr>
                      </m:sSubPr>
                      <m:e>
                        <m:r>
                          <a:rPr lang="en-US" sz="2000" i="1">
                            <a:latin typeface="Cambria Math"/>
                          </a:rPr>
                          <m:t>𝑃</m:t>
                        </m:r>
                      </m:e>
                      <m:sub>
                        <m:r>
                          <a:rPr lang="en-US" sz="2000">
                            <a:latin typeface="Cambria Math"/>
                          </a:rPr>
                          <m:t>0</m:t>
                        </m:r>
                      </m:sub>
                    </m:sSub>
                    <m:r>
                      <a:rPr lang="en-US" sz="2000">
                        <a:latin typeface="Cambria Math"/>
                      </a:rPr>
                      <m:t>=</m:t>
                    </m:r>
                    <m:sSub>
                      <m:sSubPr>
                        <m:ctrlPr>
                          <a:rPr lang="en-US" sz="2000" i="1">
                            <a:latin typeface="Cambria Math"/>
                          </a:rPr>
                        </m:ctrlPr>
                      </m:sSubPr>
                      <m:e>
                        <m:r>
                          <a:rPr lang="en-US" sz="2000" i="1">
                            <a:latin typeface="Cambria Math"/>
                          </a:rPr>
                          <m:t>𝑑</m:t>
                        </m:r>
                      </m:e>
                      <m:sub>
                        <m:r>
                          <a:rPr lang="en-US" sz="2000">
                            <a:latin typeface="Cambria Math"/>
                          </a:rPr>
                          <m:t>1</m:t>
                        </m:r>
                      </m:sub>
                    </m:sSub>
                    <m:d>
                      <m:dPr>
                        <m:ctrlPr>
                          <a:rPr lang="en-US" sz="2000" i="1">
                            <a:latin typeface="Cambria Math"/>
                          </a:rPr>
                        </m:ctrlPr>
                      </m:dPr>
                      <m:e>
                        <m:f>
                          <m:fPr>
                            <m:ctrlPr>
                              <a:rPr lang="en-US" sz="2000" i="1">
                                <a:latin typeface="Cambria Math"/>
                              </a:rPr>
                            </m:ctrlPr>
                          </m:fPr>
                          <m:num>
                            <m:r>
                              <a:rPr lang="en-US" sz="2000">
                                <a:latin typeface="Cambria Math"/>
                              </a:rPr>
                              <m:t>1−</m:t>
                            </m:r>
                            <m:sSup>
                              <m:sSupPr>
                                <m:ctrlPr>
                                  <a:rPr lang="en-US" sz="2000" i="1">
                                    <a:latin typeface="Cambria Math"/>
                                  </a:rPr>
                                </m:ctrlPr>
                              </m:sSupPr>
                              <m:e>
                                <m:d>
                                  <m:dPr>
                                    <m:ctrlPr>
                                      <a:rPr lang="en-US" sz="2000" i="1">
                                        <a:latin typeface="Cambria Math"/>
                                      </a:rPr>
                                    </m:ctrlPr>
                                  </m:dPr>
                                  <m:e>
                                    <m:f>
                                      <m:fPr>
                                        <m:ctrlPr>
                                          <a:rPr lang="en-US" sz="2000" i="1">
                                            <a:latin typeface="Cambria Math"/>
                                          </a:rPr>
                                        </m:ctrlPr>
                                      </m:fPr>
                                      <m:num>
                                        <m:r>
                                          <a:rPr lang="en-US" sz="2000">
                                            <a:latin typeface="Cambria Math"/>
                                          </a:rPr>
                                          <m:t>1+</m:t>
                                        </m:r>
                                        <m:sSub>
                                          <m:sSubPr>
                                            <m:ctrlPr>
                                              <a:rPr lang="en-US" sz="2000" i="1">
                                                <a:latin typeface="Cambria Math"/>
                                              </a:rPr>
                                            </m:ctrlPr>
                                          </m:sSubPr>
                                          <m:e>
                                            <m:r>
                                              <a:rPr lang="en-US" sz="2000" i="1">
                                                <a:latin typeface="Cambria Math"/>
                                              </a:rPr>
                                              <m:t>𝑔</m:t>
                                            </m:r>
                                          </m:e>
                                          <m:sub>
                                            <m:r>
                                              <a:rPr lang="en-US" sz="2000">
                                                <a:latin typeface="Cambria Math"/>
                                              </a:rPr>
                                              <m:t>1</m:t>
                                            </m:r>
                                          </m:sub>
                                        </m:sSub>
                                      </m:num>
                                      <m:den>
                                        <m:r>
                                          <a:rPr lang="en-US" sz="2000">
                                            <a:latin typeface="Cambria Math"/>
                                          </a:rPr>
                                          <m:t>1+</m:t>
                                        </m:r>
                                        <m:r>
                                          <a:rPr lang="en-US" sz="2000" i="1">
                                            <a:latin typeface="Cambria Math"/>
                                          </a:rPr>
                                          <m:t>𝑘</m:t>
                                        </m:r>
                                      </m:den>
                                    </m:f>
                                  </m:e>
                                </m:d>
                              </m:e>
                              <m:sup>
                                <m:r>
                                  <a:rPr lang="en-US" sz="2000" i="1">
                                    <a:latin typeface="Cambria Math"/>
                                  </a:rPr>
                                  <m:t>𝑛</m:t>
                                </m:r>
                              </m:sup>
                            </m:sSup>
                          </m:num>
                          <m:den>
                            <m:r>
                              <a:rPr lang="en-US" sz="2000" i="1">
                                <a:latin typeface="Cambria Math"/>
                              </a:rPr>
                              <m:t>𝑘</m:t>
                            </m:r>
                            <m:r>
                              <a:rPr lang="en-US" sz="2000">
                                <a:latin typeface="Cambria Math"/>
                              </a:rPr>
                              <m:t>−</m:t>
                            </m:r>
                            <m:sSub>
                              <m:sSubPr>
                                <m:ctrlPr>
                                  <a:rPr lang="en-US" sz="2000" i="1">
                                    <a:latin typeface="Cambria Math"/>
                                  </a:rPr>
                                </m:ctrlPr>
                              </m:sSubPr>
                              <m:e>
                                <m:r>
                                  <a:rPr lang="en-US" sz="2000" i="1">
                                    <a:latin typeface="Cambria Math"/>
                                  </a:rPr>
                                  <m:t>𝑔</m:t>
                                </m:r>
                              </m:e>
                              <m:sub>
                                <m:r>
                                  <a:rPr lang="en-US" sz="2000">
                                    <a:latin typeface="Cambria Math"/>
                                  </a:rPr>
                                  <m:t>1</m:t>
                                </m:r>
                              </m:sub>
                            </m:sSub>
                          </m:den>
                        </m:f>
                      </m:e>
                    </m:d>
                    <m:r>
                      <a:rPr lang="en-US" sz="2000">
                        <a:latin typeface="Cambria Math"/>
                      </a:rPr>
                      <m:t>+</m:t>
                    </m:r>
                    <m:f>
                      <m:fPr>
                        <m:ctrlPr>
                          <a:rPr lang="en-US" sz="2000" i="1">
                            <a:latin typeface="Cambria Math"/>
                          </a:rPr>
                        </m:ctrlPr>
                      </m:fPr>
                      <m:num>
                        <m:sSub>
                          <m:sSubPr>
                            <m:ctrlPr>
                              <a:rPr lang="en-US" sz="2000" i="1">
                                <a:latin typeface="Cambria Math"/>
                              </a:rPr>
                            </m:ctrlPr>
                          </m:sSubPr>
                          <m:e>
                            <m:r>
                              <a:rPr lang="en-US" sz="2000" i="1">
                                <a:latin typeface="Cambria Math"/>
                              </a:rPr>
                              <m:t>𝑃</m:t>
                            </m:r>
                          </m:e>
                          <m:sub>
                            <m:r>
                              <a:rPr lang="en-US" sz="2000" i="1">
                                <a:latin typeface="Cambria Math"/>
                              </a:rPr>
                              <m:t>𝑛</m:t>
                            </m:r>
                          </m:sub>
                        </m:sSub>
                      </m:num>
                      <m:den>
                        <m:sSup>
                          <m:sSupPr>
                            <m:ctrlPr>
                              <a:rPr lang="en-US" sz="2000" i="1">
                                <a:latin typeface="Cambria Math"/>
                              </a:rPr>
                            </m:ctrlPr>
                          </m:sSupPr>
                          <m:e>
                            <m:d>
                              <m:dPr>
                                <m:ctrlPr>
                                  <a:rPr lang="en-US" sz="2000" i="1">
                                    <a:latin typeface="Cambria Math"/>
                                  </a:rPr>
                                </m:ctrlPr>
                              </m:dPr>
                              <m:e>
                                <m:r>
                                  <a:rPr lang="en-US" sz="2000">
                                    <a:latin typeface="Cambria Math"/>
                                  </a:rPr>
                                  <m:t>1+</m:t>
                                </m:r>
                                <m:r>
                                  <a:rPr lang="en-US" sz="2000" i="1">
                                    <a:latin typeface="Cambria Math"/>
                                  </a:rPr>
                                  <m:t>𝑘</m:t>
                                </m:r>
                              </m:e>
                            </m:d>
                          </m:e>
                          <m:sup>
                            <m:r>
                              <a:rPr lang="en-US" sz="2000" i="1">
                                <a:latin typeface="Cambria Math"/>
                              </a:rPr>
                              <m:t>𝑛</m:t>
                            </m:r>
                          </m:sup>
                        </m:sSup>
                      </m:den>
                    </m:f>
                  </m:oMath>
                </a14:m>
                <a:r>
                  <a:rPr lang="en-US" sz="2000" kern="100" dirty="0" smtClean="0">
                    <a:latin typeface="Times New Roman"/>
                    <a:ea typeface="PMingLiU"/>
                  </a:rPr>
                  <a:t>	(3.31)</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371600"/>
                <a:ext cx="8305800" cy="4952999"/>
              </a:xfrm>
              <a:blipFill rotWithShape="1">
                <a:blip r:embed="rId2"/>
                <a:stretch>
                  <a:fillRect l="-514" r="-441"/>
                </a:stretch>
              </a:blipFill>
            </p:spPr>
            <p:txBody>
              <a:bodyPr/>
              <a:lstStyle/>
              <a:p>
                <a:r>
                  <a:rPr lang="en-US">
                    <a:noFill/>
                  </a:rPr>
                  <a:t> </a:t>
                </a:r>
              </a:p>
            </p:txBody>
          </p:sp>
        </mc:Fallback>
      </mc:AlternateContent>
      <p:sp>
        <p:nvSpPr>
          <p:cNvPr id="5" name="Text Placeholder 4"/>
          <p:cNvSpPr>
            <a:spLocks noGrp="1"/>
          </p:cNvSpPr>
          <p:nvPr>
            <p:ph type="body" sz="quarter" idx="13"/>
          </p:nvPr>
        </p:nvSpPr>
        <p:spPr/>
        <p:txBody>
          <a:bodyPr/>
          <a:lstStyle/>
          <a:p>
            <a:r>
              <a:rPr lang="en-US" dirty="0" smtClean="0">
                <a:latin typeface="Times New Roman" pitchFamily="18" charset="0"/>
                <a:cs typeface="Times New Roman" pitchFamily="18" charset="0"/>
              </a:rPr>
              <a:t>3.4.4 Two-Period Growth Model</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29</a:t>
            </a:fld>
            <a:endParaRPr lang="en-US">
              <a:solidFill>
                <a:schemeClr val="accent6">
                  <a:lumMod val="20000"/>
                  <a:lumOff val="80000"/>
                </a:schemeClr>
              </a:solidFill>
            </a:endParaRPr>
          </a:p>
        </p:txBody>
      </p:sp>
      <p:sp>
        <p:nvSpPr>
          <p:cNvPr id="2" name="Title 1"/>
          <p:cNvSpPr>
            <a:spLocks noGrp="1"/>
          </p:cNvSpPr>
          <p:nvPr>
            <p:ph type="title"/>
          </p:nvPr>
        </p:nvSpPr>
        <p:spPr/>
        <p:txBody>
          <a:bodyPr>
            <a:normAutofit/>
          </a:bodyPr>
          <a:lstStyle/>
          <a:p>
            <a:r>
              <a:rPr lang="en-US" sz="2800" dirty="0">
                <a:latin typeface="Times New Roman" pitchFamily="18" charset="0"/>
                <a:cs typeface="Times New Roman" pitchFamily="18" charset="0"/>
              </a:rPr>
              <a:t>3.4 Growth-Rate Estimation and its Application</a:t>
            </a:r>
          </a:p>
        </p:txBody>
      </p:sp>
    </p:spTree>
    <p:extLst>
      <p:ext uri="{BB962C8B-B14F-4D97-AF65-F5344CB8AC3E}">
        <p14:creationId xmlns:p14="http://schemas.microsoft.com/office/powerpoint/2010/main" val="21679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3.1 Holding-Period Return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000" dirty="0" smtClean="0">
                    <a:latin typeface="Times New Roman" pitchFamily="18" charset="0"/>
                    <a:cs typeface="Times New Roman" pitchFamily="18" charset="0"/>
                  </a:rPr>
                  <a:t>To measure a security’s wealth at the end of a period, we can use Holding Period Return.  Holding Period Return can be thought of as the ratio between terminal value of an investment to its initial value.  The equation to calculate Holding Period Return is shown below:</a:t>
                </a: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pPr marL="0" indent="0">
                  <a:lnSpc>
                    <a:spcPct val="110000"/>
                  </a:lnSpc>
                  <a:buNone/>
                </a:pPr>
                <a:r>
                  <a:rPr lang="en-US" sz="2000" dirty="0">
                    <a:latin typeface="Times New Roman" pitchFamily="18" charset="0"/>
                    <a:cs typeface="Times New Roman" pitchFamily="18" charset="0"/>
                  </a:rPr>
                  <a:t>Where</a:t>
                </a:r>
              </a:p>
              <a:p>
                <a:pPr marL="795655" indent="0" algn="just">
                  <a:lnSpc>
                    <a:spcPct val="150000"/>
                  </a:lnSpc>
                  <a:spcBef>
                    <a:spcPts val="0"/>
                  </a:spcBef>
                  <a:buClr>
                    <a:schemeClr val="accent6"/>
                  </a:buClr>
                  <a:buNone/>
                </a:pPr>
                <a14:m>
                  <m:oMath xmlns:m="http://schemas.openxmlformats.org/officeDocument/2006/math">
                    <m:sSub>
                      <m:sSubPr>
                        <m:ctrlPr>
                          <a:rPr lang="en-US" sz="2000" i="1">
                            <a:latin typeface="Cambria Math"/>
                          </a:rPr>
                        </m:ctrlPr>
                      </m:sSubPr>
                      <m:e>
                        <m:r>
                          <a:rPr lang="en-US" sz="2000" i="1">
                            <a:latin typeface="Cambria Math"/>
                          </a:rPr>
                          <m:t>𝑃</m:t>
                        </m:r>
                      </m:e>
                      <m:sub>
                        <m:r>
                          <a:rPr lang="en-US" sz="2000" i="1">
                            <a:latin typeface="Cambria Math"/>
                          </a:rPr>
                          <m:t>𝑡</m:t>
                        </m:r>
                      </m:sub>
                    </m:sSub>
                  </m:oMath>
                </a14:m>
                <a:r>
                  <a:rPr lang="en-US" sz="2000" kern="100" dirty="0">
                    <a:latin typeface="Times New Roman"/>
                    <a:ea typeface="PMingLiU"/>
                  </a:rPr>
                  <a:t> and </a:t>
                </a:r>
                <a14:m>
                  <m:oMath xmlns:m="http://schemas.openxmlformats.org/officeDocument/2006/math">
                    <m:sSub>
                      <m:sSubPr>
                        <m:ctrlPr>
                          <a:rPr lang="en-US" sz="2000" i="1">
                            <a:latin typeface="Cambria Math"/>
                          </a:rPr>
                        </m:ctrlPr>
                      </m:sSubPr>
                      <m:e>
                        <m:r>
                          <a:rPr lang="en-US" sz="2000" i="1">
                            <a:latin typeface="Cambria Math"/>
                          </a:rPr>
                          <m:t>𝑃</m:t>
                        </m:r>
                      </m:e>
                      <m:sub>
                        <m:r>
                          <a:rPr lang="en-US" sz="2000" i="1">
                            <a:latin typeface="Cambria Math"/>
                          </a:rPr>
                          <m:t>𝑡</m:t>
                        </m:r>
                        <m:r>
                          <a:rPr lang="en-US" sz="2000">
                            <a:latin typeface="Cambria Math"/>
                          </a:rPr>
                          <m:t>−1</m:t>
                        </m:r>
                      </m:sub>
                    </m:sSub>
                  </m:oMath>
                </a14:m>
                <a:r>
                  <a:rPr lang="en-US" sz="2000" kern="100" dirty="0">
                    <a:latin typeface="Times New Roman"/>
                    <a:ea typeface="PMingLiU"/>
                  </a:rPr>
                  <a:t> = the market value of the investment in period</a:t>
                </a:r>
                <a:r>
                  <a:rPr lang="en-US" sz="2000" i="1" kern="100" dirty="0">
                    <a:latin typeface="Times New Roman"/>
                    <a:ea typeface="PMingLiU"/>
                  </a:rPr>
                  <a:t> t</a:t>
                </a:r>
                <a:r>
                  <a:rPr lang="en-US" sz="2000" kern="100" dirty="0">
                    <a:latin typeface="Times New Roman"/>
                    <a:ea typeface="PMingLiU"/>
                  </a:rPr>
                  <a:t> and period </a:t>
                </a:r>
                <a:r>
                  <a:rPr lang="en-US" sz="2000" i="1" kern="100" dirty="0">
                    <a:latin typeface="Times New Roman"/>
                    <a:ea typeface="PMingLiU"/>
                  </a:rPr>
                  <a:t>t</a:t>
                </a:r>
                <a:r>
                  <a:rPr lang="en-US" sz="2000" kern="100" dirty="0">
                    <a:latin typeface="Times New Roman"/>
                    <a:ea typeface="PMingLiU"/>
                  </a:rPr>
                  <a:t>-1, respectively; and</a:t>
                </a:r>
              </a:p>
              <a:p>
                <a:pPr marL="795655" indent="0" algn="just">
                  <a:lnSpc>
                    <a:spcPct val="150000"/>
                  </a:lnSpc>
                  <a:spcBef>
                    <a:spcPts val="0"/>
                  </a:spcBef>
                  <a:buClr>
                    <a:schemeClr val="accent6"/>
                  </a:buClr>
                  <a:buNone/>
                </a:pPr>
                <a14:m>
                  <m:oMath xmlns:m="http://schemas.openxmlformats.org/officeDocument/2006/math">
                    <m:sSub>
                      <m:sSubPr>
                        <m:ctrlPr>
                          <a:rPr lang="en-US" sz="2000" i="1">
                            <a:latin typeface="Cambria Math"/>
                          </a:rPr>
                        </m:ctrlPr>
                      </m:sSubPr>
                      <m:e>
                        <m:r>
                          <a:rPr lang="en-US" sz="2000" i="1">
                            <a:latin typeface="Cambria Math"/>
                          </a:rPr>
                          <m:t>𝐶</m:t>
                        </m:r>
                      </m:e>
                      <m:sub>
                        <m:r>
                          <a:rPr lang="en-US" sz="2000" i="1">
                            <a:latin typeface="Cambria Math"/>
                          </a:rPr>
                          <m:t>𝑡</m:t>
                        </m:r>
                      </m:sub>
                    </m:sSub>
                  </m:oMath>
                </a14:m>
                <a:r>
                  <a:rPr lang="en-US" sz="2000" kern="100" dirty="0">
                    <a:latin typeface="Times New Roman"/>
                    <a:ea typeface="PMingLiU"/>
                  </a:rPr>
                  <a:t> = the cash distributions paid during the holding period (i.e. coupon or dividend payments)</a:t>
                </a:r>
                <a:endParaRPr lang="en-US" sz="2000" dirty="0">
                  <a:latin typeface="Times New Roman" pitchFamily="18" charset="0"/>
                  <a:cs typeface="Times New Roman" pitchFamily="18" charset="0"/>
                </a:endParaRPr>
              </a:p>
              <a:p>
                <a:pPr marR="0">
                  <a:spcAft>
                    <a:spcPts val="0"/>
                  </a:spcAft>
                </a:pPr>
                <a:endParaRPr lang="en-US" sz="2000" dirty="0" smtClean="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741" t="-602" r="-103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3</a:t>
            </a:fld>
            <a:endParaRPr lang="en-US">
              <a:solidFill>
                <a:schemeClr val="accent6">
                  <a:lumMod val="20000"/>
                  <a:lumOff val="80000"/>
                </a:schemeClr>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480032114"/>
              </p:ext>
            </p:extLst>
          </p:nvPr>
        </p:nvGraphicFramePr>
        <p:xfrm>
          <a:off x="5130800" y="2781300"/>
          <a:ext cx="914400" cy="198438"/>
        </p:xfrm>
        <a:graphic>
          <a:graphicData uri="http://schemas.openxmlformats.org/presentationml/2006/ole">
            <mc:AlternateContent xmlns:mc="http://schemas.openxmlformats.org/markup-compatibility/2006">
              <mc:Choice xmlns:v="urn:schemas-microsoft-com:vml" Requires="v">
                <p:oleObj spid="_x0000_s1089" name="Equation" r:id="rId4" imgW="914400" imgH="198720" progId="Equation.DSMT4">
                  <p:embed/>
                </p:oleObj>
              </mc:Choice>
              <mc:Fallback>
                <p:oleObj name="Equation" r:id="rId4" imgW="914400" imgH="198720" progId="Equation.DSMT4">
                  <p:embed/>
                  <p:pic>
                    <p:nvPicPr>
                      <p:cNvPr id="0" name=""/>
                      <p:cNvPicPr/>
                      <p:nvPr/>
                    </p:nvPicPr>
                    <p:blipFill>
                      <a:blip r:embed="rId5"/>
                      <a:stretch>
                        <a:fillRect/>
                      </a:stretch>
                    </p:blipFill>
                    <p:spPr>
                      <a:xfrm>
                        <a:off x="5130800" y="2781300"/>
                        <a:ext cx="914400" cy="19843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7" name="Rectangle 6"/>
              <p:cNvSpPr/>
              <p:nvPr/>
            </p:nvSpPr>
            <p:spPr>
              <a:xfrm>
                <a:off x="2728356" y="2590800"/>
                <a:ext cx="5907062" cy="767711"/>
              </a:xfrm>
              <a:prstGeom prst="rect">
                <a:avLst/>
              </a:prstGeom>
            </p:spPr>
            <p:txBody>
              <a:bodyPr wrap="square">
                <a:spAutoFit/>
              </a:bodyPr>
              <a:lstStyle/>
              <a:p>
                <a14:m>
                  <m:oMath xmlns:m="http://schemas.openxmlformats.org/officeDocument/2006/math">
                    <m:sSub>
                      <m:sSubPr>
                        <m:ctrlPr>
                          <a:rPr lang="en-US" sz="2800" i="1" smtClean="0">
                            <a:solidFill>
                              <a:schemeClr val="accent1"/>
                            </a:solidFill>
                            <a:latin typeface="Cambria Math"/>
                          </a:rPr>
                        </m:ctrlPr>
                      </m:sSubPr>
                      <m:e>
                        <m:r>
                          <m:rPr>
                            <m:nor/>
                          </m:rPr>
                          <a:rPr lang="en-US" sz="2800">
                            <a:solidFill>
                              <a:schemeClr val="accent1"/>
                            </a:solidFill>
                            <a:latin typeface="Times New Roman" pitchFamily="18" charset="0"/>
                            <a:cs typeface="Times New Roman" pitchFamily="18" charset="0"/>
                          </a:rPr>
                          <m:t>HPR</m:t>
                        </m:r>
                      </m:e>
                      <m:sub>
                        <m:r>
                          <a:rPr lang="en-US" sz="2800" i="1">
                            <a:solidFill>
                              <a:schemeClr val="accent1"/>
                            </a:solidFill>
                            <a:latin typeface="Cambria Math"/>
                          </a:rPr>
                          <m:t>𝑡</m:t>
                        </m:r>
                      </m:sub>
                    </m:sSub>
                    <m:r>
                      <a:rPr lang="en-US" sz="2800">
                        <a:solidFill>
                          <a:schemeClr val="accent1"/>
                        </a:solidFill>
                        <a:latin typeface="Cambria Math"/>
                      </a:rPr>
                      <m:t>=(1+</m:t>
                    </m:r>
                    <m:sSub>
                      <m:sSubPr>
                        <m:ctrlPr>
                          <a:rPr lang="en-US" sz="2800" i="1">
                            <a:solidFill>
                              <a:schemeClr val="accent1"/>
                            </a:solidFill>
                            <a:latin typeface="Cambria Math"/>
                          </a:rPr>
                        </m:ctrlPr>
                      </m:sSubPr>
                      <m:e>
                        <m:r>
                          <a:rPr lang="en-US" sz="2800" i="1">
                            <a:solidFill>
                              <a:schemeClr val="accent1"/>
                            </a:solidFill>
                            <a:latin typeface="Cambria Math"/>
                          </a:rPr>
                          <m:t>𝑟</m:t>
                        </m:r>
                      </m:e>
                      <m:sub>
                        <m:r>
                          <a:rPr lang="en-US" sz="2800" i="1">
                            <a:solidFill>
                              <a:schemeClr val="accent1"/>
                            </a:solidFill>
                            <a:latin typeface="Cambria Math"/>
                          </a:rPr>
                          <m:t>𝑡</m:t>
                        </m:r>
                      </m:sub>
                    </m:sSub>
                    <m:r>
                      <a:rPr lang="en-US" sz="2800">
                        <a:solidFill>
                          <a:schemeClr val="accent1"/>
                        </a:solidFill>
                        <a:latin typeface="Cambria Math"/>
                      </a:rPr>
                      <m:t>)=</m:t>
                    </m:r>
                    <m:f>
                      <m:fPr>
                        <m:ctrlPr>
                          <a:rPr lang="en-US" sz="2800" i="1">
                            <a:solidFill>
                              <a:schemeClr val="accent1"/>
                            </a:solidFill>
                            <a:latin typeface="Cambria Math"/>
                          </a:rPr>
                        </m:ctrlPr>
                      </m:fPr>
                      <m:num>
                        <m:sSub>
                          <m:sSubPr>
                            <m:ctrlPr>
                              <a:rPr lang="en-US" sz="2800" i="1">
                                <a:solidFill>
                                  <a:schemeClr val="accent1"/>
                                </a:solidFill>
                                <a:latin typeface="Cambria Math"/>
                              </a:rPr>
                            </m:ctrlPr>
                          </m:sSubPr>
                          <m:e>
                            <m:r>
                              <a:rPr lang="en-US" sz="2800" i="1">
                                <a:solidFill>
                                  <a:schemeClr val="accent1"/>
                                </a:solidFill>
                                <a:latin typeface="Cambria Math"/>
                              </a:rPr>
                              <m:t>𝑃</m:t>
                            </m:r>
                          </m:e>
                          <m:sub>
                            <m:r>
                              <a:rPr lang="en-US" sz="2800" i="1">
                                <a:solidFill>
                                  <a:schemeClr val="accent1"/>
                                </a:solidFill>
                                <a:latin typeface="Cambria Math"/>
                              </a:rPr>
                              <m:t>𝑡</m:t>
                            </m:r>
                          </m:sub>
                        </m:sSub>
                        <m:r>
                          <a:rPr lang="en-US" sz="2800">
                            <a:solidFill>
                              <a:schemeClr val="accent1"/>
                            </a:solidFill>
                            <a:latin typeface="Cambria Math"/>
                          </a:rPr>
                          <m:t>+</m:t>
                        </m:r>
                        <m:sSub>
                          <m:sSubPr>
                            <m:ctrlPr>
                              <a:rPr lang="en-US" sz="2800" i="1">
                                <a:solidFill>
                                  <a:schemeClr val="accent1"/>
                                </a:solidFill>
                                <a:latin typeface="Cambria Math"/>
                              </a:rPr>
                            </m:ctrlPr>
                          </m:sSubPr>
                          <m:e>
                            <m:r>
                              <a:rPr lang="en-US" sz="2800" i="1">
                                <a:solidFill>
                                  <a:schemeClr val="accent1"/>
                                </a:solidFill>
                                <a:latin typeface="Cambria Math"/>
                              </a:rPr>
                              <m:t>𝐶</m:t>
                            </m:r>
                          </m:e>
                          <m:sub>
                            <m:r>
                              <a:rPr lang="en-US" sz="2800" i="1">
                                <a:solidFill>
                                  <a:schemeClr val="accent1"/>
                                </a:solidFill>
                                <a:latin typeface="Cambria Math"/>
                              </a:rPr>
                              <m:t>𝑡</m:t>
                            </m:r>
                          </m:sub>
                        </m:sSub>
                      </m:num>
                      <m:den>
                        <m:sSub>
                          <m:sSubPr>
                            <m:ctrlPr>
                              <a:rPr lang="en-US" sz="2800" i="1">
                                <a:solidFill>
                                  <a:schemeClr val="accent1"/>
                                </a:solidFill>
                                <a:latin typeface="Cambria Math"/>
                              </a:rPr>
                            </m:ctrlPr>
                          </m:sSubPr>
                          <m:e>
                            <m:r>
                              <a:rPr lang="en-US" sz="2800" i="1">
                                <a:solidFill>
                                  <a:schemeClr val="accent1"/>
                                </a:solidFill>
                                <a:latin typeface="Cambria Math"/>
                              </a:rPr>
                              <m:t>𝑃</m:t>
                            </m:r>
                          </m:e>
                          <m:sub>
                            <m:r>
                              <a:rPr lang="en-US" sz="2800" i="1">
                                <a:solidFill>
                                  <a:schemeClr val="accent1"/>
                                </a:solidFill>
                                <a:latin typeface="Cambria Math"/>
                              </a:rPr>
                              <m:t>𝑡</m:t>
                            </m:r>
                            <m:r>
                              <a:rPr lang="en-US" sz="2800">
                                <a:solidFill>
                                  <a:schemeClr val="accent1"/>
                                </a:solidFill>
                                <a:latin typeface="Cambria Math"/>
                              </a:rPr>
                              <m:t>−1</m:t>
                            </m:r>
                          </m:sub>
                        </m:sSub>
                      </m:den>
                    </m:f>
                  </m:oMath>
                </a14:m>
                <a:r>
                  <a:rPr lang="en-US" sz="2800" dirty="0" smtClean="0">
                    <a:solidFill>
                      <a:schemeClr val="accent1"/>
                    </a:solidFill>
                    <a:latin typeface="Times New Roman" pitchFamily="18" charset="0"/>
                    <a:cs typeface="Times New Roman" pitchFamily="18" charset="0"/>
                  </a:rPr>
                  <a:t>                 </a:t>
                </a:r>
                <a:r>
                  <a:rPr lang="en-US" sz="2000" dirty="0" smtClean="0">
                    <a:solidFill>
                      <a:schemeClr val="accent1"/>
                    </a:solidFill>
                    <a:latin typeface="Times New Roman" pitchFamily="18" charset="0"/>
                    <a:cs typeface="Times New Roman" pitchFamily="18" charset="0"/>
                  </a:rPr>
                  <a:t>(3.1)</a:t>
                </a:r>
                <a:endParaRPr lang="en-US" sz="2000" dirty="0">
                  <a:solidFill>
                    <a:schemeClr val="accent1"/>
                  </a:solidFill>
                  <a:latin typeface="Times New Roman" pitchFamily="18" charset="0"/>
                  <a:cs typeface="Times New Roman"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728356" y="2590800"/>
                <a:ext cx="5907062" cy="767711"/>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432489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371600"/>
                <a:ext cx="8305800" cy="4952999"/>
              </a:xfrm>
            </p:spPr>
            <p:txBody>
              <a:bodyPr>
                <a:normAutofit fontScale="92500" lnSpcReduction="10000"/>
              </a:bodyPr>
              <a:lstStyle/>
              <a:p>
                <a:pPr marL="0" marR="0" indent="0" algn="just">
                  <a:lnSpc>
                    <a:spcPct val="150000"/>
                  </a:lnSpc>
                  <a:spcBef>
                    <a:spcPts val="0"/>
                  </a:spcBef>
                  <a:spcAft>
                    <a:spcPts val="0"/>
                  </a:spcAft>
                  <a:buNone/>
                </a:pPr>
                <a:r>
                  <a:rPr lang="en-US" sz="2000" dirty="0" smtClean="0">
                    <a:latin typeface="Times New Roman" pitchFamily="18" charset="0"/>
                    <a:cs typeface="Times New Roman" pitchFamily="18" charset="0"/>
                  </a:rPr>
                  <a:t>After n periods, it is assumed that the firm exhibits a constant growth forever. If  </a:t>
                </a:r>
                <a14:m>
                  <m:oMath xmlns:m="http://schemas.openxmlformats.org/officeDocument/2006/math">
                    <m:sSub>
                      <m:sSubPr>
                        <m:ctrlPr>
                          <a:rPr lang="en-US" sz="2000" i="1">
                            <a:latin typeface="Cambria Math"/>
                          </a:rPr>
                        </m:ctrlPr>
                      </m:sSubPr>
                      <m:e>
                        <m:r>
                          <a:rPr lang="en-US" sz="2000" i="1">
                            <a:latin typeface="Cambria Math"/>
                          </a:rPr>
                          <m:t>𝑔</m:t>
                        </m:r>
                      </m:e>
                      <m:sub>
                        <m:r>
                          <a:rPr lang="en-US" sz="2000">
                            <a:latin typeface="Cambria Math"/>
                          </a:rPr>
                          <m:t>2</m:t>
                        </m:r>
                      </m:sub>
                    </m:sSub>
                  </m:oMath>
                </a14:m>
                <a:r>
                  <a:rPr lang="en-US" sz="2000" dirty="0">
                    <a:latin typeface="Times New Roman" pitchFamily="18" charset="0"/>
                    <a:cs typeface="Times New Roman" pitchFamily="18" charset="0"/>
                  </a:rPr>
                  <a:t> is the growth in the second period and </a:t>
                </a:r>
                <a14:m>
                  <m:oMath xmlns:m="http://schemas.openxmlformats.org/officeDocument/2006/math">
                    <m:sSub>
                      <m:sSubPr>
                        <m:ctrlPr>
                          <a:rPr lang="en-US" sz="2000" i="1">
                            <a:latin typeface="Cambria Math"/>
                          </a:rPr>
                        </m:ctrlPr>
                      </m:sSubPr>
                      <m:e>
                        <m:r>
                          <a:rPr lang="en-US" sz="2000" i="1">
                            <a:latin typeface="Cambria Math"/>
                          </a:rPr>
                          <m:t>𝑑</m:t>
                        </m:r>
                      </m:e>
                      <m:sub>
                        <m:r>
                          <a:rPr lang="en-US" sz="2000" i="1">
                            <a:latin typeface="Cambria Math"/>
                          </a:rPr>
                          <m:t>𝑛</m:t>
                        </m:r>
                        <m:r>
                          <a:rPr lang="en-US" sz="2000">
                            <a:latin typeface="Cambria Math"/>
                          </a:rPr>
                          <m:t>+1</m:t>
                        </m:r>
                      </m:sub>
                    </m:sSub>
                  </m:oMath>
                </a14:m>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the dividend in the n + 1 period, then:</a:t>
                </a:r>
              </a:p>
              <a:p>
                <a:pPr marL="0" marR="0" indent="0" algn="just">
                  <a:lnSpc>
                    <a:spcPct val="150000"/>
                  </a:lnSpc>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2000" i="1">
                              <a:latin typeface="Cambria Math"/>
                            </a:rPr>
                          </m:ctrlPr>
                        </m:sSubPr>
                        <m:e>
                          <m:r>
                            <a:rPr lang="en-US" sz="2000" i="1">
                              <a:latin typeface="Cambria Math"/>
                            </a:rPr>
                            <m:t>𝑃</m:t>
                          </m:r>
                        </m:e>
                        <m:sub>
                          <m:r>
                            <a:rPr lang="en-US" sz="2000" i="1">
                              <a:latin typeface="Cambria Math"/>
                            </a:rPr>
                            <m:t>𝑛</m:t>
                          </m:r>
                        </m:sub>
                      </m:sSub>
                      <m:r>
                        <a:rPr lang="en-US" sz="2000">
                          <a:latin typeface="Cambria Math"/>
                        </a:rPr>
                        <m:t>=</m:t>
                      </m:r>
                      <m:f>
                        <m:fPr>
                          <m:ctrlPr>
                            <a:rPr lang="en-US" sz="2000" i="1">
                              <a:latin typeface="Cambria Math"/>
                            </a:rPr>
                          </m:ctrlPr>
                        </m:fPr>
                        <m:num>
                          <m:sSub>
                            <m:sSubPr>
                              <m:ctrlPr>
                                <a:rPr lang="en-US" sz="2000" i="1">
                                  <a:latin typeface="Cambria Math"/>
                                </a:rPr>
                              </m:ctrlPr>
                            </m:sSubPr>
                            <m:e>
                              <m:r>
                                <a:rPr lang="en-US" sz="2000" i="1">
                                  <a:latin typeface="Cambria Math"/>
                                </a:rPr>
                                <m:t>𝑑</m:t>
                              </m:r>
                            </m:e>
                            <m:sub>
                              <m:r>
                                <a:rPr lang="en-US" sz="2000" i="1">
                                  <a:latin typeface="Cambria Math"/>
                                </a:rPr>
                                <m:t>𝑛</m:t>
                              </m:r>
                              <m:r>
                                <a:rPr lang="en-US" sz="2000">
                                  <a:latin typeface="Cambria Math"/>
                                </a:rPr>
                                <m:t>+1</m:t>
                              </m:r>
                            </m:sub>
                          </m:sSub>
                        </m:num>
                        <m:den>
                          <m:r>
                            <a:rPr lang="en-US" sz="2000" i="1">
                              <a:latin typeface="Cambria Math"/>
                            </a:rPr>
                            <m:t>𝑘</m:t>
                          </m:r>
                          <m:r>
                            <a:rPr lang="en-US" sz="2000">
                              <a:latin typeface="Cambria Math"/>
                            </a:rPr>
                            <m:t>−</m:t>
                          </m:r>
                          <m:sSub>
                            <m:sSubPr>
                              <m:ctrlPr>
                                <a:rPr lang="en-US" sz="2000" i="1">
                                  <a:latin typeface="Cambria Math"/>
                                </a:rPr>
                              </m:ctrlPr>
                            </m:sSubPr>
                            <m:e>
                              <m:r>
                                <a:rPr lang="en-US" sz="2000" i="1">
                                  <a:latin typeface="Cambria Math"/>
                                </a:rPr>
                                <m:t>𝑔</m:t>
                              </m:r>
                            </m:e>
                            <m:sub>
                              <m:r>
                                <a:rPr lang="en-US" sz="2000">
                                  <a:latin typeface="Cambria Math"/>
                                </a:rPr>
                                <m:t>2</m:t>
                              </m:r>
                            </m:sub>
                          </m:sSub>
                        </m:den>
                      </m:f>
                    </m:oMath>
                  </m:oMathPara>
                </a14:m>
                <a:endParaRPr lang="en-US" sz="2000" dirty="0">
                  <a:latin typeface="Times New Roman" pitchFamily="18" charset="0"/>
                  <a:cs typeface="Times New Roman" pitchFamily="18" charset="0"/>
                </a:endParaRPr>
              </a:p>
              <a:p>
                <a:pPr marL="0" marR="0" indent="0" algn="just">
                  <a:lnSpc>
                    <a:spcPct val="150000"/>
                  </a:lnSpc>
                  <a:spcBef>
                    <a:spcPts val="0"/>
                  </a:spcBef>
                  <a:spcAft>
                    <a:spcPts val="0"/>
                  </a:spcAft>
                  <a:buNone/>
                </a:pPr>
                <a:r>
                  <a:rPr lang="en-US" sz="2000" dirty="0">
                    <a:latin typeface="Times New Roman" pitchFamily="18" charset="0"/>
                    <a:cs typeface="Times New Roman" pitchFamily="18" charset="0"/>
                  </a:rPr>
                  <a:t>  The dividend in the n + 1 period can be expressed in terms of the dividend in first period</a:t>
                </a:r>
                <a:r>
                  <a:rPr lang="en-US" sz="2000" dirty="0" smtClean="0">
                    <a:latin typeface="Times New Roman" pitchFamily="18" charset="0"/>
                    <a:cs typeface="Times New Roman" pitchFamily="18" charset="0"/>
                  </a:rPr>
                  <a:t>:</a:t>
                </a:r>
              </a:p>
              <a:p>
                <a:pPr marL="0" marR="0" indent="0" algn="just">
                  <a:lnSpc>
                    <a:spcPct val="150000"/>
                  </a:lnSpc>
                  <a:spcBef>
                    <a:spcPts val="0"/>
                  </a:spcBef>
                  <a:spcAft>
                    <a:spcPts val="0"/>
                  </a:spcAft>
                  <a:buNone/>
                </a:pPr>
                <a14:m>
                  <m:oMathPara xmlns:m="http://schemas.openxmlformats.org/officeDocument/2006/math">
                    <m:oMathParaPr>
                      <m:jc m:val="centerGroup"/>
                    </m:oMathParaPr>
                    <m:oMath xmlns:m="http://schemas.openxmlformats.org/officeDocument/2006/math">
                      <m:d>
                        <m:dPr>
                          <m:begChr m:val=""/>
                          <m:ctrlPr>
                            <a:rPr lang="en-US" sz="2000" i="1">
                              <a:latin typeface="Cambria Math"/>
                            </a:rPr>
                          </m:ctrlPr>
                        </m:dPr>
                        <m:e>
                          <m:sSub>
                            <m:sSubPr>
                              <m:ctrlPr>
                                <a:rPr lang="en-US" sz="2000" i="1">
                                  <a:latin typeface="Cambria Math"/>
                                </a:rPr>
                              </m:ctrlPr>
                            </m:sSubPr>
                            <m:e>
                              <m:r>
                                <a:rPr lang="en-US" sz="2000" i="1">
                                  <a:latin typeface="Cambria Math"/>
                                </a:rPr>
                                <m:t>𝑑</m:t>
                              </m:r>
                            </m:e>
                            <m:sub>
                              <m:r>
                                <a:rPr lang="en-US" sz="2000" i="1">
                                  <a:latin typeface="Cambria Math"/>
                                </a:rPr>
                                <m:t>𝑛</m:t>
                              </m:r>
                              <m:r>
                                <a:rPr lang="en-US" sz="2000">
                                  <a:latin typeface="Cambria Math"/>
                                </a:rPr>
                                <m:t>+1</m:t>
                              </m:r>
                            </m:sub>
                          </m:sSub>
                          <m:r>
                            <a:rPr lang="en-US" sz="2000">
                              <a:latin typeface="Cambria Math"/>
                            </a:rPr>
                            <m:t>=</m:t>
                          </m:r>
                          <m:sSub>
                            <m:sSubPr>
                              <m:ctrlPr>
                                <a:rPr lang="en-US" sz="2000" i="1">
                                  <a:latin typeface="Cambria Math"/>
                                </a:rPr>
                              </m:ctrlPr>
                            </m:sSubPr>
                            <m:e>
                              <m:r>
                                <a:rPr lang="en-US" sz="2000" i="1">
                                  <a:latin typeface="Cambria Math"/>
                                </a:rPr>
                                <m:t>𝑑</m:t>
                              </m:r>
                            </m:e>
                            <m:sub>
                              <m:r>
                                <a:rPr lang="en-US" sz="2000">
                                  <a:latin typeface="Cambria Math"/>
                                </a:rPr>
                                <m:t>1</m:t>
                              </m:r>
                            </m:sub>
                          </m:sSub>
                          <m:sSup>
                            <m:sSupPr>
                              <m:ctrlPr>
                                <a:rPr lang="en-US" sz="2000" i="1">
                                  <a:latin typeface="Cambria Math"/>
                                </a:rPr>
                              </m:ctrlPr>
                            </m:sSupPr>
                            <m:e>
                              <m:d>
                                <m:dPr>
                                  <m:ctrlPr>
                                    <a:rPr lang="en-US" sz="2000" i="1">
                                      <a:latin typeface="Cambria Math"/>
                                    </a:rPr>
                                  </m:ctrlPr>
                                </m:dPr>
                                <m:e>
                                  <m:r>
                                    <a:rPr lang="en-US" sz="2000">
                                      <a:latin typeface="Cambria Math"/>
                                    </a:rPr>
                                    <m:t>1+</m:t>
                                  </m:r>
                                  <m:sSub>
                                    <m:sSubPr>
                                      <m:ctrlPr>
                                        <a:rPr lang="en-US" sz="2000" i="1">
                                          <a:latin typeface="Cambria Math"/>
                                        </a:rPr>
                                      </m:ctrlPr>
                                    </m:sSubPr>
                                    <m:e>
                                      <m:r>
                                        <a:rPr lang="en-US" sz="2000" i="1">
                                          <a:latin typeface="Cambria Math"/>
                                        </a:rPr>
                                        <m:t>𝑔</m:t>
                                      </m:r>
                                    </m:e>
                                    <m:sub>
                                      <m:r>
                                        <a:rPr lang="en-US" sz="2000">
                                          <a:latin typeface="Cambria Math"/>
                                        </a:rPr>
                                        <m:t>1</m:t>
                                      </m:r>
                                    </m:sub>
                                  </m:sSub>
                                </m:e>
                              </m:d>
                            </m:e>
                            <m:sup>
                              <m:r>
                                <a:rPr lang="en-US" sz="2000" i="1">
                                  <a:latin typeface="Cambria Math"/>
                                </a:rPr>
                                <m:t>𝑛</m:t>
                              </m:r>
                            </m:sup>
                          </m:sSup>
                          <m:r>
                            <a:rPr lang="en-US" sz="2000">
                              <a:latin typeface="Cambria Math"/>
                            </a:rPr>
                            <m:t>(1+</m:t>
                          </m:r>
                          <m:sSub>
                            <m:sSubPr>
                              <m:ctrlPr>
                                <a:rPr lang="en-US" sz="2000" i="1">
                                  <a:latin typeface="Cambria Math"/>
                                </a:rPr>
                              </m:ctrlPr>
                            </m:sSubPr>
                            <m:e>
                              <m:r>
                                <a:rPr lang="en-US" sz="2000" i="1">
                                  <a:latin typeface="Cambria Math"/>
                                </a:rPr>
                                <m:t>𝑔</m:t>
                              </m:r>
                            </m:e>
                            <m:sub>
                              <m:r>
                                <a:rPr lang="en-US" sz="2000">
                                  <a:latin typeface="Cambria Math"/>
                                </a:rPr>
                                <m:t>2</m:t>
                              </m:r>
                            </m:sub>
                          </m:sSub>
                        </m:e>
                      </m:d>
                    </m:oMath>
                  </m:oMathPara>
                </a14:m>
                <a:endParaRPr lang="en-US" sz="2000" dirty="0">
                  <a:latin typeface="Times New Roman" pitchFamily="18" charset="0"/>
                  <a:cs typeface="Times New Roman" pitchFamily="18" charset="0"/>
                </a:endParaRPr>
              </a:p>
              <a:p>
                <a:pPr marL="0" marR="0" indent="0" algn="just">
                  <a:lnSpc>
                    <a:spcPct val="150000"/>
                  </a:lnSpc>
                  <a:spcBef>
                    <a:spcPts val="0"/>
                  </a:spcBef>
                  <a:spcAft>
                    <a:spcPts val="0"/>
                  </a:spcAft>
                  <a:buNone/>
                </a:pPr>
                <a:r>
                  <a:rPr lang="en-US" sz="2000" dirty="0">
                    <a:latin typeface="Times New Roman" pitchFamily="18" charset="0"/>
                    <a:cs typeface="Times New Roman" pitchFamily="18" charset="0"/>
                  </a:rPr>
                  <a:t>Making substitutions for  and   the two-period model becomes:</a:t>
                </a:r>
              </a:p>
              <a:p>
                <a:pPr marL="0" marR="0" indent="0" algn="just">
                  <a:lnSpc>
                    <a:spcPct val="150000"/>
                  </a:lnSpc>
                  <a:spcBef>
                    <a:spcPts val="0"/>
                  </a:spcBef>
                  <a:spcAft>
                    <a:spcPts val="0"/>
                  </a:spcAft>
                  <a:buNone/>
                  <a:tabLst>
                    <a:tab pos="4056063" algn="ctr"/>
                    <a:tab pos="8113713" algn="r"/>
                  </a:tabLst>
                </a:pPr>
                <a:r>
                  <a:rPr lang="en-US" sz="2000" dirty="0"/>
                  <a:t>	</a:t>
                </a:r>
                <a14:m>
                  <m:oMath xmlns:m="http://schemas.openxmlformats.org/officeDocument/2006/math">
                    <m:sSub>
                      <m:sSubPr>
                        <m:ctrlPr>
                          <a:rPr lang="en-US" sz="2000" i="1">
                            <a:latin typeface="Cambria Math"/>
                          </a:rPr>
                        </m:ctrlPr>
                      </m:sSubPr>
                      <m:e>
                        <m:r>
                          <a:rPr lang="en-US" sz="2000" i="1">
                            <a:latin typeface="Cambria Math"/>
                          </a:rPr>
                          <m:t>𝑃</m:t>
                        </m:r>
                      </m:e>
                      <m:sub>
                        <m:r>
                          <a:rPr lang="en-US" sz="2000">
                            <a:latin typeface="Cambria Math"/>
                          </a:rPr>
                          <m:t>0</m:t>
                        </m:r>
                      </m:sub>
                    </m:sSub>
                    <m:r>
                      <a:rPr lang="en-US" sz="2000">
                        <a:latin typeface="Cambria Math"/>
                      </a:rPr>
                      <m:t>=</m:t>
                    </m:r>
                    <m:sSub>
                      <m:sSubPr>
                        <m:ctrlPr>
                          <a:rPr lang="en-US" sz="2000" i="1">
                            <a:latin typeface="Cambria Math"/>
                          </a:rPr>
                        </m:ctrlPr>
                      </m:sSubPr>
                      <m:e>
                        <m:r>
                          <a:rPr lang="en-US" sz="2000" i="1">
                            <a:latin typeface="Cambria Math"/>
                          </a:rPr>
                          <m:t>𝑑</m:t>
                        </m:r>
                      </m:e>
                      <m:sub>
                        <m:r>
                          <a:rPr lang="en-US" sz="2000">
                            <a:latin typeface="Cambria Math"/>
                          </a:rPr>
                          <m:t>1</m:t>
                        </m:r>
                      </m:sub>
                    </m:sSub>
                    <m:d>
                      <m:dPr>
                        <m:ctrlPr>
                          <a:rPr lang="en-US" sz="2000" i="1">
                            <a:latin typeface="Cambria Math"/>
                          </a:rPr>
                        </m:ctrlPr>
                      </m:dPr>
                      <m:e>
                        <m:f>
                          <m:fPr>
                            <m:ctrlPr>
                              <a:rPr lang="en-US" sz="2000" i="1">
                                <a:latin typeface="Cambria Math"/>
                              </a:rPr>
                            </m:ctrlPr>
                          </m:fPr>
                          <m:num>
                            <m:r>
                              <a:rPr lang="en-US" sz="2000">
                                <a:latin typeface="Cambria Math"/>
                              </a:rPr>
                              <m:t>1−</m:t>
                            </m:r>
                            <m:d>
                              <m:dPr>
                                <m:ctrlPr>
                                  <a:rPr lang="en-US" sz="2000" i="1">
                                    <a:latin typeface="Cambria Math"/>
                                  </a:rPr>
                                </m:ctrlPr>
                              </m:dPr>
                              <m:e>
                                <m:f>
                                  <m:fPr>
                                    <m:ctrlPr>
                                      <a:rPr lang="en-US" sz="2000" i="1">
                                        <a:latin typeface="Cambria Math"/>
                                      </a:rPr>
                                    </m:ctrlPr>
                                  </m:fPr>
                                  <m:num>
                                    <m:sSup>
                                      <m:sSupPr>
                                        <m:ctrlPr>
                                          <a:rPr lang="en-US" sz="2000" i="1">
                                            <a:latin typeface="Cambria Math"/>
                                          </a:rPr>
                                        </m:ctrlPr>
                                      </m:sSupPr>
                                      <m:e>
                                        <m:d>
                                          <m:dPr>
                                            <m:ctrlPr>
                                              <a:rPr lang="en-US" sz="2000" i="1">
                                                <a:latin typeface="Cambria Math"/>
                                              </a:rPr>
                                            </m:ctrlPr>
                                          </m:dPr>
                                          <m:e>
                                            <m:r>
                                              <a:rPr lang="en-US" sz="2000">
                                                <a:latin typeface="Cambria Math"/>
                                              </a:rPr>
                                              <m:t>1+</m:t>
                                            </m:r>
                                            <m:sSub>
                                              <m:sSubPr>
                                                <m:ctrlPr>
                                                  <a:rPr lang="en-US" sz="2000" i="1">
                                                    <a:latin typeface="Cambria Math"/>
                                                  </a:rPr>
                                                </m:ctrlPr>
                                              </m:sSubPr>
                                              <m:e>
                                                <m:r>
                                                  <a:rPr lang="en-US" sz="2000" i="1">
                                                    <a:latin typeface="Cambria Math"/>
                                                  </a:rPr>
                                                  <m:t>𝑔</m:t>
                                                </m:r>
                                              </m:e>
                                              <m:sub>
                                                <m:r>
                                                  <a:rPr lang="en-US" sz="2000">
                                                    <a:latin typeface="Cambria Math"/>
                                                  </a:rPr>
                                                  <m:t>1</m:t>
                                                </m:r>
                                              </m:sub>
                                            </m:sSub>
                                          </m:e>
                                        </m:d>
                                      </m:e>
                                      <m:sup>
                                        <m:r>
                                          <a:rPr lang="en-US" sz="2000" i="1">
                                            <a:latin typeface="Cambria Math"/>
                                          </a:rPr>
                                          <m:t>𝑛</m:t>
                                        </m:r>
                                      </m:sup>
                                    </m:sSup>
                                  </m:num>
                                  <m:den>
                                    <m:sSup>
                                      <m:sSupPr>
                                        <m:ctrlPr>
                                          <a:rPr lang="en-US" sz="2000" i="1">
                                            <a:latin typeface="Cambria Math"/>
                                          </a:rPr>
                                        </m:ctrlPr>
                                      </m:sSupPr>
                                      <m:e>
                                        <m:d>
                                          <m:dPr>
                                            <m:ctrlPr>
                                              <a:rPr lang="en-US" sz="2000" i="1">
                                                <a:latin typeface="Cambria Math"/>
                                              </a:rPr>
                                            </m:ctrlPr>
                                          </m:dPr>
                                          <m:e>
                                            <m:r>
                                              <a:rPr lang="en-US" sz="2000">
                                                <a:latin typeface="Cambria Math"/>
                                              </a:rPr>
                                              <m:t>1+</m:t>
                                            </m:r>
                                            <m:r>
                                              <a:rPr lang="en-US" sz="2000" i="1">
                                                <a:latin typeface="Cambria Math"/>
                                              </a:rPr>
                                              <m:t>𝑘</m:t>
                                            </m:r>
                                          </m:e>
                                        </m:d>
                                      </m:e>
                                      <m:sup>
                                        <m:r>
                                          <a:rPr lang="en-US" sz="2000" i="1">
                                            <a:latin typeface="Cambria Math"/>
                                          </a:rPr>
                                          <m:t>𝑛</m:t>
                                        </m:r>
                                      </m:sup>
                                    </m:sSup>
                                  </m:den>
                                </m:f>
                              </m:e>
                            </m:d>
                          </m:num>
                          <m:den>
                            <m:r>
                              <a:rPr lang="en-US" sz="2000" i="1">
                                <a:latin typeface="Cambria Math"/>
                              </a:rPr>
                              <m:t>𝑘</m:t>
                            </m:r>
                            <m:r>
                              <a:rPr lang="en-US" sz="2000">
                                <a:latin typeface="Cambria Math"/>
                              </a:rPr>
                              <m:t>−</m:t>
                            </m:r>
                            <m:sSub>
                              <m:sSubPr>
                                <m:ctrlPr>
                                  <a:rPr lang="en-US" sz="2000" i="1">
                                    <a:latin typeface="Cambria Math"/>
                                  </a:rPr>
                                </m:ctrlPr>
                              </m:sSubPr>
                              <m:e>
                                <m:r>
                                  <a:rPr lang="en-US" sz="2000" i="1">
                                    <a:latin typeface="Cambria Math"/>
                                  </a:rPr>
                                  <m:t>𝑔</m:t>
                                </m:r>
                              </m:e>
                              <m:sub>
                                <m:r>
                                  <a:rPr lang="en-US" sz="2000">
                                    <a:latin typeface="Cambria Math"/>
                                  </a:rPr>
                                  <m:t>1</m:t>
                                </m:r>
                              </m:sub>
                            </m:sSub>
                          </m:den>
                        </m:f>
                      </m:e>
                    </m:d>
                    <m:r>
                      <a:rPr lang="en-US" sz="2000">
                        <a:latin typeface="Cambria Math"/>
                      </a:rPr>
                      <m:t>+</m:t>
                    </m:r>
                    <m:f>
                      <m:fPr>
                        <m:ctrlPr>
                          <a:rPr lang="en-US" sz="2000" i="1">
                            <a:latin typeface="Cambria Math"/>
                          </a:rPr>
                        </m:ctrlPr>
                      </m:fPr>
                      <m:num>
                        <m:sSub>
                          <m:sSubPr>
                            <m:ctrlPr>
                              <a:rPr lang="en-US" sz="2000" i="1">
                                <a:latin typeface="Cambria Math"/>
                              </a:rPr>
                            </m:ctrlPr>
                          </m:sSubPr>
                          <m:e>
                            <m:r>
                              <a:rPr lang="en-US" sz="2000" i="1">
                                <a:latin typeface="Cambria Math"/>
                              </a:rPr>
                              <m:t>𝑑</m:t>
                            </m:r>
                          </m:e>
                          <m:sub>
                            <m:r>
                              <a:rPr lang="en-US" sz="2000">
                                <a:latin typeface="Cambria Math"/>
                              </a:rPr>
                              <m:t>1</m:t>
                            </m:r>
                          </m:sub>
                        </m:sSub>
                      </m:num>
                      <m:den>
                        <m:d>
                          <m:dPr>
                            <m:ctrlPr>
                              <a:rPr lang="en-US" sz="2000" i="1">
                                <a:latin typeface="Cambria Math"/>
                              </a:rPr>
                            </m:ctrlPr>
                          </m:dPr>
                          <m:e>
                            <m:r>
                              <a:rPr lang="en-US" sz="2000" i="1">
                                <a:latin typeface="Cambria Math"/>
                              </a:rPr>
                              <m:t>𝑘</m:t>
                            </m:r>
                            <m:r>
                              <a:rPr lang="en-US" sz="2000">
                                <a:latin typeface="Cambria Math"/>
                              </a:rPr>
                              <m:t>−</m:t>
                            </m:r>
                            <m:sSub>
                              <m:sSubPr>
                                <m:ctrlPr>
                                  <a:rPr lang="en-US" sz="2000" i="1">
                                    <a:latin typeface="Cambria Math"/>
                                  </a:rPr>
                                </m:ctrlPr>
                              </m:sSubPr>
                              <m:e>
                                <m:r>
                                  <a:rPr lang="en-US" sz="2000" i="1">
                                    <a:latin typeface="Cambria Math"/>
                                  </a:rPr>
                                  <m:t>𝑔</m:t>
                                </m:r>
                              </m:e>
                              <m:sub>
                                <m:r>
                                  <a:rPr lang="en-US" sz="2000">
                                    <a:latin typeface="Cambria Math"/>
                                  </a:rPr>
                                  <m:t>2</m:t>
                                </m:r>
                              </m:sub>
                            </m:sSub>
                          </m:e>
                        </m:d>
                      </m:den>
                    </m:f>
                    <m:sSup>
                      <m:sSupPr>
                        <m:ctrlPr>
                          <a:rPr lang="en-US" sz="2000" i="1">
                            <a:latin typeface="Cambria Math"/>
                          </a:rPr>
                        </m:ctrlPr>
                      </m:sSupPr>
                      <m:e>
                        <m:d>
                          <m:dPr>
                            <m:ctrlPr>
                              <a:rPr lang="en-US" sz="2000" i="1">
                                <a:latin typeface="Cambria Math"/>
                              </a:rPr>
                            </m:ctrlPr>
                          </m:dPr>
                          <m:e>
                            <m:f>
                              <m:fPr>
                                <m:ctrlPr>
                                  <a:rPr lang="en-US" sz="2000" i="1">
                                    <a:latin typeface="Cambria Math"/>
                                  </a:rPr>
                                </m:ctrlPr>
                              </m:fPr>
                              <m:num>
                                <m:r>
                                  <a:rPr lang="en-US" sz="2000">
                                    <a:latin typeface="Cambria Math"/>
                                  </a:rPr>
                                  <m:t>1+</m:t>
                                </m:r>
                                <m:sSub>
                                  <m:sSubPr>
                                    <m:ctrlPr>
                                      <a:rPr lang="en-US" sz="2000" i="1">
                                        <a:latin typeface="Cambria Math"/>
                                      </a:rPr>
                                    </m:ctrlPr>
                                  </m:sSubPr>
                                  <m:e>
                                    <m:r>
                                      <a:rPr lang="en-US" sz="2000" i="1">
                                        <a:latin typeface="Cambria Math"/>
                                      </a:rPr>
                                      <m:t>𝑔</m:t>
                                    </m:r>
                                  </m:e>
                                  <m:sub>
                                    <m:r>
                                      <a:rPr lang="en-US" sz="2000">
                                        <a:latin typeface="Cambria Math"/>
                                      </a:rPr>
                                      <m:t>1</m:t>
                                    </m:r>
                                  </m:sub>
                                </m:sSub>
                              </m:num>
                              <m:den>
                                <m:r>
                                  <a:rPr lang="en-US" sz="2000">
                                    <a:latin typeface="Cambria Math"/>
                                  </a:rPr>
                                  <m:t>1+</m:t>
                                </m:r>
                                <m:r>
                                  <a:rPr lang="en-US" sz="2000" i="1">
                                    <a:latin typeface="Cambria Math"/>
                                  </a:rPr>
                                  <m:t>𝑘</m:t>
                                </m:r>
                              </m:den>
                            </m:f>
                          </m:e>
                        </m:d>
                      </m:e>
                      <m:sup>
                        <m:r>
                          <a:rPr lang="en-US" sz="2000" i="1">
                            <a:latin typeface="Cambria Math"/>
                          </a:rPr>
                          <m:t>𝑛</m:t>
                        </m:r>
                      </m:sup>
                    </m:sSup>
                    <m:r>
                      <a:rPr lang="en-US" sz="2000">
                        <a:latin typeface="Cambria Math"/>
                      </a:rPr>
                      <m:t>(1+</m:t>
                    </m:r>
                    <m:sSub>
                      <m:sSubPr>
                        <m:ctrlPr>
                          <a:rPr lang="en-US" sz="2000" i="1">
                            <a:latin typeface="Cambria Math"/>
                          </a:rPr>
                        </m:ctrlPr>
                      </m:sSubPr>
                      <m:e>
                        <m:r>
                          <a:rPr lang="en-US" sz="2000" i="1">
                            <a:latin typeface="Cambria Math"/>
                          </a:rPr>
                          <m:t>𝑔</m:t>
                        </m:r>
                      </m:e>
                      <m:sub>
                        <m:r>
                          <a:rPr lang="en-US" sz="2000">
                            <a:latin typeface="Cambria Math"/>
                          </a:rPr>
                          <m:t>2</m:t>
                        </m:r>
                      </m:sub>
                    </m:sSub>
                    <m:r>
                      <a:rPr lang="en-US" sz="2000" b="0" i="1" smtClean="0">
                        <a:latin typeface="Cambria Math"/>
                      </a:rPr>
                      <m:t>)</m:t>
                    </m:r>
                  </m:oMath>
                </a14:m>
                <a:r>
                  <a:rPr lang="en-US" sz="2000" dirty="0"/>
                  <a:t> 	</a:t>
                </a:r>
                <a:r>
                  <a:rPr lang="en-US" sz="2000" dirty="0" smtClean="0">
                    <a:latin typeface="Times New Roman" pitchFamily="18" charset="0"/>
                    <a:cs typeface="Times New Roman" pitchFamily="18" charset="0"/>
                  </a:rPr>
                  <a:t>(3.32)</a:t>
                </a:r>
                <a:endParaRPr lang="en-US" sz="20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371600"/>
                <a:ext cx="8305800" cy="4952999"/>
              </a:xfrm>
              <a:blipFill rotWithShape="1">
                <a:blip r:embed="rId2"/>
                <a:stretch>
                  <a:fillRect l="-734" r="-661"/>
                </a:stretch>
              </a:blipFill>
            </p:spPr>
            <p:txBody>
              <a:bodyPr/>
              <a:lstStyle/>
              <a:p>
                <a:r>
                  <a:rPr lang="en-US">
                    <a:noFill/>
                  </a:rPr>
                  <a:t> </a:t>
                </a:r>
              </a:p>
            </p:txBody>
          </p:sp>
        </mc:Fallback>
      </mc:AlternateContent>
      <p:sp>
        <p:nvSpPr>
          <p:cNvPr id="5" name="Text Placeholder 4"/>
          <p:cNvSpPr>
            <a:spLocks noGrp="1"/>
          </p:cNvSpPr>
          <p:nvPr>
            <p:ph type="body" sz="quarter" idx="13"/>
          </p:nvPr>
        </p:nvSpPr>
        <p:spPr/>
        <p:txBody>
          <a:bodyPr/>
          <a:lstStyle/>
          <a:p>
            <a:r>
              <a:rPr lang="en-US" dirty="0" smtClean="0">
                <a:latin typeface="Times New Roman" pitchFamily="18" charset="0"/>
                <a:cs typeface="Times New Roman" pitchFamily="18" charset="0"/>
              </a:rPr>
              <a:t>3.4.4 Two-Period Growth Model</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30</a:t>
            </a:fld>
            <a:endParaRPr lang="en-US">
              <a:solidFill>
                <a:schemeClr val="accent6">
                  <a:lumMod val="20000"/>
                  <a:lumOff val="80000"/>
                </a:schemeClr>
              </a:solidFill>
            </a:endParaRPr>
          </a:p>
        </p:txBody>
      </p:sp>
      <p:sp>
        <p:nvSpPr>
          <p:cNvPr id="2" name="Title 1"/>
          <p:cNvSpPr>
            <a:spLocks noGrp="1"/>
          </p:cNvSpPr>
          <p:nvPr>
            <p:ph type="title"/>
          </p:nvPr>
        </p:nvSpPr>
        <p:spPr/>
        <p:txBody>
          <a:bodyPr>
            <a:normAutofit/>
          </a:bodyPr>
          <a:lstStyle/>
          <a:p>
            <a:r>
              <a:rPr lang="en-US" sz="2800" dirty="0">
                <a:latin typeface="Times New Roman" pitchFamily="18" charset="0"/>
                <a:cs typeface="Times New Roman" pitchFamily="18" charset="0"/>
              </a:rPr>
              <a:t>3.4 Growth-Rate Estimation and its Application</a:t>
            </a:r>
          </a:p>
        </p:txBody>
      </p:sp>
    </p:spTree>
    <p:extLst>
      <p:ext uri="{BB962C8B-B14F-4D97-AF65-F5344CB8AC3E}">
        <p14:creationId xmlns:p14="http://schemas.microsoft.com/office/powerpoint/2010/main" val="40599385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371600"/>
                <a:ext cx="8305800" cy="4952999"/>
              </a:xfrm>
            </p:spPr>
            <p:txBody>
              <a:bodyPr>
                <a:normAutofit/>
              </a:bodyPr>
              <a:lstStyle/>
              <a:p>
                <a:pPr marL="0" marR="0" indent="0" algn="just">
                  <a:lnSpc>
                    <a:spcPct val="150000"/>
                  </a:lnSpc>
                  <a:spcBef>
                    <a:spcPts val="0"/>
                  </a:spcBef>
                  <a:spcAft>
                    <a:spcPts val="0"/>
                  </a:spcAft>
                  <a:buNone/>
                </a:pPr>
                <a:r>
                  <a:rPr lang="en-US" sz="2000" b="1" dirty="0" smtClean="0">
                    <a:latin typeface="Times New Roman" pitchFamily="18" charset="0"/>
                    <a:cs typeface="Times New Roman" pitchFamily="18" charset="0"/>
                  </a:rPr>
                  <a:t>Example (</a:t>
                </a:r>
                <a:r>
                  <a:rPr lang="en-US" sz="2000" b="1" dirty="0" err="1" smtClean="0">
                    <a:latin typeface="Times New Roman" pitchFamily="18" charset="0"/>
                    <a:cs typeface="Times New Roman" pitchFamily="18" charset="0"/>
                  </a:rPr>
                  <a:t>pg</a:t>
                </a:r>
                <a:r>
                  <a:rPr lang="en-US" sz="2000" b="1" dirty="0" smtClean="0">
                    <a:latin typeface="Times New Roman" pitchFamily="18" charset="0"/>
                    <a:cs typeface="Times New Roman" pitchFamily="18" charset="0"/>
                  </a:rPr>
                  <a:t> 99)</a:t>
                </a:r>
              </a:p>
              <a:p>
                <a:pPr marL="0" marR="0" indent="0" algn="just">
                  <a:lnSpc>
                    <a:spcPct val="150000"/>
                  </a:lnSpc>
                  <a:spcBef>
                    <a:spcPts val="0"/>
                  </a:spcBef>
                  <a:spcAft>
                    <a:spcPts val="0"/>
                  </a:spcAft>
                  <a:buNone/>
                </a:pPr>
                <a:r>
                  <a:rPr lang="en-US" sz="2000" dirty="0" smtClean="0">
                    <a:latin typeface="Times New Roman" pitchFamily="18" charset="0"/>
                    <a:cs typeface="Times New Roman" pitchFamily="18" charset="0"/>
                  </a:rPr>
                  <a:t>Firm </a:t>
                </a:r>
                <a:r>
                  <a:rPr lang="en-US" sz="2000" dirty="0">
                    <a:latin typeface="Times New Roman" pitchFamily="18" charset="0"/>
                    <a:cs typeface="Times New Roman" pitchFamily="18" charset="0"/>
                  </a:rPr>
                  <a:t>OPQ pays a dividend of $1.00 per share which is expected to grow at 10% for five years and 5% thereafter. The investors in OPQ require a rate of return of 15%. The current price of OPQ stocks using Equation (3.32) should </a:t>
                </a:r>
                <a:r>
                  <a:rPr lang="en-US" sz="2000" dirty="0" smtClean="0">
                    <a:latin typeface="Times New Roman" pitchFamily="18" charset="0"/>
                    <a:cs typeface="Times New Roman" pitchFamily="18" charset="0"/>
                  </a:rPr>
                  <a:t>be:</a:t>
                </a:r>
              </a:p>
              <a:p>
                <a:pPr marL="0" marR="0" indent="0" algn="just">
                  <a:lnSpc>
                    <a:spcPct val="150000"/>
                  </a:lnSpc>
                  <a:spcBef>
                    <a:spcPts val="0"/>
                  </a:spcBef>
                  <a:spcAft>
                    <a:spcPts val="0"/>
                  </a:spcAft>
                  <a:buNone/>
                </a:pPr>
                <a14:m>
                  <m:oMathPara xmlns:m="http://schemas.openxmlformats.org/officeDocument/2006/math">
                    <m:oMathParaPr>
                      <m:jc m:val="centerGroup"/>
                    </m:oMathParaPr>
                    <m:oMath xmlns:m="http://schemas.openxmlformats.org/officeDocument/2006/math">
                      <m:r>
                        <a:rPr lang="en-US" sz="2000" i="1">
                          <a:latin typeface="Cambria Math"/>
                        </a:rPr>
                        <m:t>𝑃</m:t>
                      </m:r>
                      <m:r>
                        <a:rPr lang="en-US" sz="2000">
                          <a:latin typeface="Cambria Math"/>
                        </a:rPr>
                        <m:t>=1.00</m:t>
                      </m:r>
                      <m:d>
                        <m:dPr>
                          <m:ctrlPr>
                            <a:rPr lang="en-US" sz="2000" i="1">
                              <a:latin typeface="Cambria Math"/>
                            </a:rPr>
                          </m:ctrlPr>
                        </m:dPr>
                        <m:e>
                          <m:f>
                            <m:fPr>
                              <m:ctrlPr>
                                <a:rPr lang="en-US" sz="2000" i="1">
                                  <a:latin typeface="Cambria Math"/>
                                </a:rPr>
                              </m:ctrlPr>
                            </m:fPr>
                            <m:num>
                              <m:r>
                                <a:rPr lang="en-US" sz="2000">
                                  <a:latin typeface="Cambria Math"/>
                                </a:rPr>
                                <m:t>1−</m:t>
                              </m:r>
                              <m:f>
                                <m:fPr>
                                  <m:ctrlPr>
                                    <a:rPr lang="en-US" sz="2000" i="1">
                                      <a:latin typeface="Cambria Math"/>
                                    </a:rPr>
                                  </m:ctrlPr>
                                </m:fPr>
                                <m:num>
                                  <m:sSup>
                                    <m:sSupPr>
                                      <m:ctrlPr>
                                        <a:rPr lang="en-US" sz="2000" i="1">
                                          <a:latin typeface="Cambria Math"/>
                                        </a:rPr>
                                      </m:ctrlPr>
                                    </m:sSupPr>
                                    <m:e>
                                      <m:d>
                                        <m:dPr>
                                          <m:ctrlPr>
                                            <a:rPr lang="en-US" sz="2000" i="1">
                                              <a:latin typeface="Cambria Math"/>
                                            </a:rPr>
                                          </m:ctrlPr>
                                        </m:dPr>
                                        <m:e>
                                          <m:r>
                                            <a:rPr lang="en-US" sz="2000">
                                              <a:latin typeface="Cambria Math"/>
                                            </a:rPr>
                                            <m:t>1+0.10</m:t>
                                          </m:r>
                                        </m:e>
                                      </m:d>
                                    </m:e>
                                    <m:sup>
                                      <m:r>
                                        <a:rPr lang="en-US" sz="2000">
                                          <a:latin typeface="Cambria Math"/>
                                        </a:rPr>
                                        <m:t>5</m:t>
                                      </m:r>
                                    </m:sup>
                                  </m:sSup>
                                </m:num>
                                <m:den>
                                  <m:sSup>
                                    <m:sSupPr>
                                      <m:ctrlPr>
                                        <a:rPr lang="en-US" sz="2000" i="1">
                                          <a:latin typeface="Cambria Math"/>
                                        </a:rPr>
                                      </m:ctrlPr>
                                    </m:sSupPr>
                                    <m:e>
                                      <m:d>
                                        <m:dPr>
                                          <m:ctrlPr>
                                            <a:rPr lang="en-US" sz="2000" i="1">
                                              <a:latin typeface="Cambria Math"/>
                                            </a:rPr>
                                          </m:ctrlPr>
                                        </m:dPr>
                                        <m:e>
                                          <m:r>
                                            <a:rPr lang="en-US" sz="2000">
                                              <a:latin typeface="Cambria Math"/>
                                            </a:rPr>
                                            <m:t>1.15</m:t>
                                          </m:r>
                                        </m:e>
                                      </m:d>
                                    </m:e>
                                    <m:sup>
                                      <m:r>
                                        <a:rPr lang="en-US" sz="2000">
                                          <a:latin typeface="Cambria Math"/>
                                        </a:rPr>
                                        <m:t>5</m:t>
                                      </m:r>
                                    </m:sup>
                                  </m:sSup>
                                </m:den>
                              </m:f>
                            </m:num>
                            <m:den>
                              <m:r>
                                <a:rPr lang="en-US" sz="2000">
                                  <a:latin typeface="Cambria Math"/>
                                </a:rPr>
                                <m:t>0.15−0.10</m:t>
                              </m:r>
                            </m:den>
                          </m:f>
                        </m:e>
                      </m:d>
                      <m:r>
                        <a:rPr lang="en-US" sz="2000">
                          <a:latin typeface="Cambria Math"/>
                        </a:rPr>
                        <m:t>+</m:t>
                      </m:r>
                      <m:f>
                        <m:fPr>
                          <m:ctrlPr>
                            <a:rPr lang="en-US" sz="2000" i="1">
                              <a:latin typeface="Cambria Math"/>
                            </a:rPr>
                          </m:ctrlPr>
                        </m:fPr>
                        <m:num>
                          <m:r>
                            <a:rPr lang="en-US" sz="2000">
                              <a:latin typeface="Cambria Math"/>
                            </a:rPr>
                            <m:t>1.00</m:t>
                          </m:r>
                        </m:num>
                        <m:den>
                          <m:r>
                            <a:rPr lang="en-US" sz="2000">
                              <a:latin typeface="Cambria Math"/>
                            </a:rPr>
                            <m:t>0.15−0.05</m:t>
                          </m:r>
                        </m:den>
                      </m:f>
                      <m:sSup>
                        <m:sSupPr>
                          <m:ctrlPr>
                            <a:rPr lang="en-US" sz="2000" i="1">
                              <a:latin typeface="Cambria Math"/>
                            </a:rPr>
                          </m:ctrlPr>
                        </m:sSupPr>
                        <m:e>
                          <m:d>
                            <m:dPr>
                              <m:ctrlPr>
                                <a:rPr lang="en-US" sz="2000" i="1">
                                  <a:latin typeface="Cambria Math"/>
                                </a:rPr>
                              </m:ctrlPr>
                            </m:dPr>
                            <m:e>
                              <m:f>
                                <m:fPr>
                                  <m:ctrlPr>
                                    <a:rPr lang="en-US" sz="2000" i="1">
                                      <a:latin typeface="Cambria Math"/>
                                    </a:rPr>
                                  </m:ctrlPr>
                                </m:fPr>
                                <m:num>
                                  <m:r>
                                    <a:rPr lang="en-US" sz="2000">
                                      <a:latin typeface="Cambria Math"/>
                                    </a:rPr>
                                    <m:t>1+0.10</m:t>
                                  </m:r>
                                </m:num>
                                <m:den>
                                  <m:r>
                                    <a:rPr lang="en-US" sz="2000">
                                      <a:latin typeface="Cambria Math"/>
                                    </a:rPr>
                                    <m:t>1+0.15</m:t>
                                  </m:r>
                                </m:den>
                              </m:f>
                            </m:e>
                          </m:d>
                        </m:e>
                        <m:sup>
                          <m:r>
                            <a:rPr lang="en-US" sz="2000">
                              <a:latin typeface="Cambria Math"/>
                            </a:rPr>
                            <m:t>5</m:t>
                          </m:r>
                        </m:sup>
                      </m:sSup>
                      <m:r>
                        <a:rPr lang="en-US" sz="2000">
                          <a:latin typeface="Cambria Math"/>
                        </a:rPr>
                        <m:t>(1+0.05</m:t>
                      </m:r>
                      <m:r>
                        <a:rPr lang="en-US" sz="2000" b="0" i="0" smtClean="0">
                          <a:latin typeface="Cambria Math"/>
                        </a:rPr>
                        <m:t>)</m:t>
                      </m:r>
                    </m:oMath>
                  </m:oMathPara>
                </a14:m>
                <a:endParaRPr lang="en-US" sz="2000" dirty="0" smtClean="0"/>
              </a:p>
              <a:p>
                <a:pPr marL="0" marR="0" indent="0" algn="ctr">
                  <a:lnSpc>
                    <a:spcPct val="150000"/>
                  </a:lnSpc>
                  <a:spcBef>
                    <a:spcPts val="0"/>
                  </a:spcBef>
                  <a:spcAft>
                    <a:spcPts val="0"/>
                  </a:spcAft>
                  <a:buNone/>
                </a:pPr>
                <a:r>
                  <a:rPr lang="en-US" sz="2000" dirty="0">
                    <a:latin typeface="Times New Roman" pitchFamily="18" charset="0"/>
                    <a:cs typeface="Times New Roman" pitchFamily="18" charset="0"/>
                  </a:rPr>
                  <a:t>=3.985+8.405</a:t>
                </a:r>
              </a:p>
              <a:p>
                <a:pPr marL="0" marR="0" indent="0" algn="ctr">
                  <a:lnSpc>
                    <a:spcPct val="150000"/>
                  </a:lnSpc>
                  <a:spcBef>
                    <a:spcPts val="0"/>
                  </a:spcBef>
                  <a:spcAft>
                    <a:spcPts val="0"/>
                  </a:spcAft>
                  <a:buNone/>
                </a:pPr>
                <a:r>
                  <a:rPr lang="en-US" sz="2000" dirty="0">
                    <a:latin typeface="Times New Roman" pitchFamily="18" charset="0"/>
                    <a:cs typeface="Times New Roman" pitchFamily="18" charset="0"/>
                  </a:rPr>
                  <a:t>=$</a:t>
                </a:r>
                <a:r>
                  <a:rPr lang="en-US" sz="2000" dirty="0" smtClean="0">
                    <a:latin typeface="Times New Roman" pitchFamily="18" charset="0"/>
                    <a:cs typeface="Times New Roman" pitchFamily="18" charset="0"/>
                  </a:rPr>
                  <a:t>12.39</a:t>
                </a:r>
                <a:endParaRPr lang="en-US" sz="20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371600"/>
                <a:ext cx="8305800" cy="4952999"/>
              </a:xfrm>
              <a:blipFill rotWithShape="1">
                <a:blip r:embed="rId2"/>
                <a:stretch>
                  <a:fillRect l="-808" r="-734"/>
                </a:stretch>
              </a:blipFill>
            </p:spPr>
            <p:txBody>
              <a:bodyPr/>
              <a:lstStyle/>
              <a:p>
                <a:r>
                  <a:rPr lang="en-US">
                    <a:noFill/>
                  </a:rPr>
                  <a:t> </a:t>
                </a:r>
              </a:p>
            </p:txBody>
          </p:sp>
        </mc:Fallback>
      </mc:AlternateContent>
      <p:sp>
        <p:nvSpPr>
          <p:cNvPr id="5" name="Text Placeholder 4"/>
          <p:cNvSpPr>
            <a:spLocks noGrp="1"/>
          </p:cNvSpPr>
          <p:nvPr>
            <p:ph type="body" sz="quarter" idx="13"/>
          </p:nvPr>
        </p:nvSpPr>
        <p:spPr/>
        <p:txBody>
          <a:bodyPr/>
          <a:lstStyle/>
          <a:p>
            <a:r>
              <a:rPr lang="en-US" dirty="0" smtClean="0">
                <a:latin typeface="Times New Roman" pitchFamily="18" charset="0"/>
                <a:cs typeface="Times New Roman" pitchFamily="18" charset="0"/>
              </a:rPr>
              <a:t>3.4.4 Two-Period Growth Model</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31</a:t>
            </a:fld>
            <a:endParaRPr lang="en-US">
              <a:solidFill>
                <a:schemeClr val="accent6">
                  <a:lumMod val="20000"/>
                  <a:lumOff val="80000"/>
                </a:schemeClr>
              </a:solidFill>
            </a:endParaRPr>
          </a:p>
        </p:txBody>
      </p:sp>
      <p:sp>
        <p:nvSpPr>
          <p:cNvPr id="2" name="Title 1"/>
          <p:cNvSpPr>
            <a:spLocks noGrp="1"/>
          </p:cNvSpPr>
          <p:nvPr>
            <p:ph type="title"/>
          </p:nvPr>
        </p:nvSpPr>
        <p:spPr/>
        <p:txBody>
          <a:bodyPr>
            <a:normAutofit/>
          </a:bodyPr>
          <a:lstStyle/>
          <a:p>
            <a:r>
              <a:rPr lang="en-US" sz="2800" dirty="0">
                <a:latin typeface="Times New Roman" pitchFamily="18" charset="0"/>
                <a:cs typeface="Times New Roman" pitchFamily="18" charset="0"/>
              </a:rPr>
              <a:t>3.4 Growth-Rate Estimation and its Application</a:t>
            </a:r>
          </a:p>
        </p:txBody>
      </p:sp>
    </p:spTree>
    <p:extLst>
      <p:ext uri="{BB962C8B-B14F-4D97-AF65-F5344CB8AC3E}">
        <p14:creationId xmlns:p14="http://schemas.microsoft.com/office/powerpoint/2010/main" val="41741410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371600"/>
                <a:ext cx="8305800" cy="4952999"/>
              </a:xfrm>
            </p:spPr>
            <p:txBody>
              <a:bodyPr>
                <a:normAutofit/>
              </a:bodyPr>
              <a:lstStyle/>
              <a:p>
                <a:pPr marL="0" marR="0" indent="0" algn="just">
                  <a:lnSpc>
                    <a:spcPct val="150000"/>
                  </a:lnSpc>
                  <a:spcBef>
                    <a:spcPts val="0"/>
                  </a:spcBef>
                  <a:spcAft>
                    <a:spcPts val="0"/>
                  </a:spcAft>
                  <a:buNone/>
                </a:pPr>
                <a:r>
                  <a:rPr lang="en-US" sz="2000" dirty="0" smtClean="0">
                    <a:latin typeface="Times New Roman" pitchFamily="18" charset="0"/>
                    <a:cs typeface="Times New Roman" pitchFamily="18" charset="0"/>
                  </a:rPr>
                  <a:t>In a Three Period Growth Model, there are three periods of different growth. The equation for this assumption is as follows:</a:t>
                </a:r>
              </a:p>
              <a:p>
                <a:pPr marL="0" marR="0" indent="0" algn="just">
                  <a:lnSpc>
                    <a:spcPct val="150000"/>
                  </a:lnSpc>
                  <a:spcBef>
                    <a:spcPts val="0"/>
                  </a:spcBef>
                  <a:spcAft>
                    <a:spcPts val="0"/>
                  </a:spcAft>
                  <a:buNone/>
                  <a:tabLst>
                    <a:tab pos="4056063" algn="ctr"/>
                    <a:tab pos="8113713" algn="r"/>
                  </a:tabLst>
                </a:pPr>
                <a14:m>
                  <m:oMath xmlns:m="http://schemas.openxmlformats.org/officeDocument/2006/math">
                    <m:r>
                      <a:rPr lang="en-US" sz="1600" i="1">
                        <a:latin typeface="Cambria Math"/>
                      </a:rPr>
                      <m:t>𝑃</m:t>
                    </m:r>
                    <m:r>
                      <a:rPr lang="en-US" sz="1600">
                        <a:latin typeface="Cambria Math"/>
                      </a:rPr>
                      <m:t>=</m:t>
                    </m:r>
                    <m:sSub>
                      <m:sSubPr>
                        <m:ctrlPr>
                          <a:rPr lang="en-US" sz="1600" i="1">
                            <a:latin typeface="Cambria Math"/>
                          </a:rPr>
                        </m:ctrlPr>
                      </m:sSubPr>
                      <m:e>
                        <m:r>
                          <a:rPr lang="en-US" sz="1600" i="1">
                            <a:latin typeface="Cambria Math"/>
                          </a:rPr>
                          <m:t>𝑑</m:t>
                        </m:r>
                      </m:e>
                      <m:sub>
                        <m:r>
                          <a:rPr lang="en-US" sz="1600">
                            <a:latin typeface="Cambria Math"/>
                          </a:rPr>
                          <m:t>1</m:t>
                        </m:r>
                      </m:sub>
                    </m:sSub>
                    <m:d>
                      <m:dPr>
                        <m:ctrlPr>
                          <a:rPr lang="en-US" sz="1600" i="1">
                            <a:latin typeface="Cambria Math"/>
                          </a:rPr>
                        </m:ctrlPr>
                      </m:dPr>
                      <m:e>
                        <m:f>
                          <m:fPr>
                            <m:ctrlPr>
                              <a:rPr lang="en-US" sz="1600" i="1">
                                <a:latin typeface="Cambria Math"/>
                              </a:rPr>
                            </m:ctrlPr>
                          </m:fPr>
                          <m:num>
                            <m:r>
                              <a:rPr lang="en-US" sz="1600">
                                <a:latin typeface="Cambria Math"/>
                              </a:rPr>
                              <m:t>1−</m:t>
                            </m:r>
                            <m:f>
                              <m:fPr>
                                <m:ctrlPr>
                                  <a:rPr lang="en-US" sz="1600" i="1">
                                    <a:latin typeface="Cambria Math"/>
                                  </a:rPr>
                                </m:ctrlPr>
                              </m:fPr>
                              <m:num>
                                <m:sSup>
                                  <m:sSupPr>
                                    <m:ctrlPr>
                                      <a:rPr lang="en-US" sz="1600" i="1">
                                        <a:latin typeface="Cambria Math"/>
                                      </a:rPr>
                                    </m:ctrlPr>
                                  </m:sSupPr>
                                  <m:e>
                                    <m:d>
                                      <m:dPr>
                                        <m:ctrlPr>
                                          <a:rPr lang="en-US" sz="1600" i="1">
                                            <a:latin typeface="Cambria Math"/>
                                          </a:rPr>
                                        </m:ctrlPr>
                                      </m:dPr>
                                      <m:e>
                                        <m:r>
                                          <a:rPr lang="en-US" sz="1600">
                                            <a:latin typeface="Cambria Math"/>
                                          </a:rPr>
                                          <m:t>1+</m:t>
                                        </m:r>
                                        <m:sSub>
                                          <m:sSubPr>
                                            <m:ctrlPr>
                                              <a:rPr lang="en-US" sz="1600" i="1">
                                                <a:latin typeface="Cambria Math"/>
                                              </a:rPr>
                                            </m:ctrlPr>
                                          </m:sSubPr>
                                          <m:e>
                                            <m:r>
                                              <a:rPr lang="en-US" sz="1600" i="1">
                                                <a:latin typeface="Cambria Math"/>
                                              </a:rPr>
                                              <m:t>𝑔</m:t>
                                            </m:r>
                                          </m:e>
                                          <m:sub>
                                            <m:r>
                                              <a:rPr lang="en-US" sz="1600">
                                                <a:latin typeface="Cambria Math"/>
                                              </a:rPr>
                                              <m:t>1</m:t>
                                            </m:r>
                                          </m:sub>
                                        </m:sSub>
                                      </m:e>
                                    </m:d>
                                  </m:e>
                                  <m:sup>
                                    <m:r>
                                      <a:rPr lang="en-US" sz="1600" i="1">
                                        <a:latin typeface="Cambria Math"/>
                                      </a:rPr>
                                      <m:t>𝑛</m:t>
                                    </m:r>
                                  </m:sup>
                                </m:sSup>
                              </m:num>
                              <m:den>
                                <m:sSup>
                                  <m:sSupPr>
                                    <m:ctrlPr>
                                      <a:rPr lang="en-US" sz="1600" i="1">
                                        <a:latin typeface="Cambria Math"/>
                                      </a:rPr>
                                    </m:ctrlPr>
                                  </m:sSupPr>
                                  <m:e>
                                    <m:d>
                                      <m:dPr>
                                        <m:ctrlPr>
                                          <a:rPr lang="en-US" sz="1600" i="1">
                                            <a:latin typeface="Cambria Math"/>
                                          </a:rPr>
                                        </m:ctrlPr>
                                      </m:dPr>
                                      <m:e>
                                        <m:r>
                                          <a:rPr lang="en-US" sz="1600">
                                            <a:latin typeface="Cambria Math"/>
                                          </a:rPr>
                                          <m:t>1+</m:t>
                                        </m:r>
                                        <m:r>
                                          <a:rPr lang="en-US" sz="1600" i="1">
                                            <a:latin typeface="Cambria Math"/>
                                          </a:rPr>
                                          <m:t>𝑘</m:t>
                                        </m:r>
                                      </m:e>
                                    </m:d>
                                  </m:e>
                                  <m:sup>
                                    <m:r>
                                      <a:rPr lang="en-US" sz="1600" i="1">
                                        <a:latin typeface="Cambria Math"/>
                                      </a:rPr>
                                      <m:t>𝑛</m:t>
                                    </m:r>
                                  </m:sup>
                                </m:sSup>
                              </m:den>
                            </m:f>
                          </m:num>
                          <m:den>
                            <m:r>
                              <a:rPr lang="en-US" sz="1600" i="1">
                                <a:latin typeface="Cambria Math"/>
                              </a:rPr>
                              <m:t>𝑘</m:t>
                            </m:r>
                            <m:r>
                              <a:rPr lang="en-US" sz="1600">
                                <a:latin typeface="Cambria Math"/>
                              </a:rPr>
                              <m:t>−</m:t>
                            </m:r>
                            <m:sSub>
                              <m:sSubPr>
                                <m:ctrlPr>
                                  <a:rPr lang="en-US" sz="1600" i="1">
                                    <a:latin typeface="Cambria Math"/>
                                  </a:rPr>
                                </m:ctrlPr>
                              </m:sSubPr>
                              <m:e>
                                <m:r>
                                  <a:rPr lang="en-US" sz="1600" i="1">
                                    <a:latin typeface="Cambria Math"/>
                                  </a:rPr>
                                  <m:t>𝑔</m:t>
                                </m:r>
                              </m:e>
                              <m:sub>
                                <m:r>
                                  <a:rPr lang="en-US" sz="1600">
                                    <a:latin typeface="Cambria Math"/>
                                  </a:rPr>
                                  <m:t>1</m:t>
                                </m:r>
                              </m:sub>
                            </m:sSub>
                          </m:den>
                        </m:f>
                      </m:e>
                    </m:d>
                    <m:r>
                      <a:rPr lang="en-US" sz="1600">
                        <a:latin typeface="Cambria Math"/>
                      </a:rPr>
                      <m:t>+</m:t>
                    </m:r>
                    <m:sSub>
                      <m:sSubPr>
                        <m:ctrlPr>
                          <a:rPr lang="en-US" sz="1600" i="1">
                            <a:latin typeface="Cambria Math"/>
                          </a:rPr>
                        </m:ctrlPr>
                      </m:sSubPr>
                      <m:e>
                        <m:r>
                          <a:rPr lang="en-US" sz="1600" i="1">
                            <a:latin typeface="Cambria Math"/>
                          </a:rPr>
                          <m:t>𝑑</m:t>
                        </m:r>
                      </m:e>
                      <m:sub>
                        <m:r>
                          <a:rPr lang="en-US" sz="1600">
                            <a:latin typeface="Cambria Math"/>
                          </a:rPr>
                          <m:t>1</m:t>
                        </m:r>
                      </m:sub>
                    </m:sSub>
                    <m:sSup>
                      <m:sSupPr>
                        <m:ctrlPr>
                          <a:rPr lang="en-US" sz="1600" i="1">
                            <a:latin typeface="Cambria Math"/>
                          </a:rPr>
                        </m:ctrlPr>
                      </m:sSupPr>
                      <m:e>
                        <m:d>
                          <m:dPr>
                            <m:ctrlPr>
                              <a:rPr lang="en-US" sz="1600" i="1">
                                <a:latin typeface="Cambria Math"/>
                              </a:rPr>
                            </m:ctrlPr>
                          </m:dPr>
                          <m:e>
                            <m:r>
                              <a:rPr lang="en-US" sz="1600">
                                <a:latin typeface="Cambria Math"/>
                              </a:rPr>
                              <m:t>1+</m:t>
                            </m:r>
                            <m:sSub>
                              <m:sSubPr>
                                <m:ctrlPr>
                                  <a:rPr lang="en-US" sz="1600" i="1">
                                    <a:latin typeface="Cambria Math"/>
                                  </a:rPr>
                                </m:ctrlPr>
                              </m:sSubPr>
                              <m:e>
                                <m:r>
                                  <a:rPr lang="en-US" sz="1600" i="1">
                                    <a:latin typeface="Cambria Math"/>
                                  </a:rPr>
                                  <m:t>𝑔</m:t>
                                </m:r>
                              </m:e>
                              <m:sub>
                                <m:r>
                                  <a:rPr lang="en-US" sz="1600">
                                    <a:latin typeface="Cambria Math"/>
                                  </a:rPr>
                                  <m:t>1</m:t>
                                </m:r>
                              </m:sub>
                            </m:sSub>
                          </m:e>
                        </m:d>
                      </m:e>
                      <m:sup>
                        <m:r>
                          <a:rPr lang="en-US" sz="1600" i="1">
                            <a:latin typeface="Cambria Math"/>
                          </a:rPr>
                          <m:t>𝑛</m:t>
                        </m:r>
                      </m:sup>
                    </m:sSup>
                    <m:r>
                      <a:rPr lang="en-US" sz="1600">
                        <a:latin typeface="Cambria Math"/>
                      </a:rPr>
                      <m:t>(1+</m:t>
                    </m:r>
                    <m:sSub>
                      <m:sSubPr>
                        <m:ctrlPr>
                          <a:rPr lang="en-US" sz="1600" i="1">
                            <a:latin typeface="Cambria Math"/>
                          </a:rPr>
                        </m:ctrlPr>
                      </m:sSubPr>
                      <m:e>
                        <m:r>
                          <a:rPr lang="en-US" sz="1600" i="1">
                            <a:latin typeface="Cambria Math"/>
                          </a:rPr>
                          <m:t>𝑔</m:t>
                        </m:r>
                      </m:e>
                      <m:sub>
                        <m:r>
                          <a:rPr lang="en-US" sz="1600">
                            <a:latin typeface="Cambria Math"/>
                          </a:rPr>
                          <m:t>2</m:t>
                        </m:r>
                      </m:sub>
                    </m:sSub>
                    <m:r>
                      <a:rPr lang="en-US" sz="1600">
                        <a:latin typeface="Cambria Math"/>
                      </a:rPr>
                      <m:t>)</m:t>
                    </m:r>
                    <m:d>
                      <m:dPr>
                        <m:ctrlPr>
                          <a:rPr lang="en-US" sz="1600" i="1">
                            <a:latin typeface="Cambria Math"/>
                          </a:rPr>
                        </m:ctrlPr>
                      </m:dPr>
                      <m:e>
                        <m:f>
                          <m:fPr>
                            <m:ctrlPr>
                              <a:rPr lang="en-US" sz="1600" i="1">
                                <a:latin typeface="Cambria Math"/>
                              </a:rPr>
                            </m:ctrlPr>
                          </m:fPr>
                          <m:num>
                            <m:r>
                              <a:rPr lang="en-US" sz="1600">
                                <a:latin typeface="Cambria Math"/>
                              </a:rPr>
                              <m:t>1−</m:t>
                            </m:r>
                            <m:f>
                              <m:fPr>
                                <m:ctrlPr>
                                  <a:rPr lang="en-US" sz="1600" i="1">
                                    <a:latin typeface="Cambria Math"/>
                                  </a:rPr>
                                </m:ctrlPr>
                              </m:fPr>
                              <m:num>
                                <m:sSup>
                                  <m:sSupPr>
                                    <m:ctrlPr>
                                      <a:rPr lang="en-US" sz="1600" i="1">
                                        <a:latin typeface="Cambria Math"/>
                                      </a:rPr>
                                    </m:ctrlPr>
                                  </m:sSupPr>
                                  <m:e>
                                    <m:d>
                                      <m:dPr>
                                        <m:ctrlPr>
                                          <a:rPr lang="en-US" sz="1600" i="1">
                                            <a:latin typeface="Cambria Math"/>
                                          </a:rPr>
                                        </m:ctrlPr>
                                      </m:dPr>
                                      <m:e>
                                        <m:r>
                                          <a:rPr lang="en-US" sz="1600">
                                            <a:latin typeface="Cambria Math"/>
                                          </a:rPr>
                                          <m:t>1+</m:t>
                                        </m:r>
                                        <m:sSub>
                                          <m:sSubPr>
                                            <m:ctrlPr>
                                              <a:rPr lang="en-US" sz="1600" i="1">
                                                <a:latin typeface="Cambria Math"/>
                                              </a:rPr>
                                            </m:ctrlPr>
                                          </m:sSubPr>
                                          <m:e>
                                            <m:r>
                                              <a:rPr lang="en-US" sz="1600" i="1">
                                                <a:latin typeface="Cambria Math"/>
                                              </a:rPr>
                                              <m:t>𝑔</m:t>
                                            </m:r>
                                          </m:e>
                                          <m:sub>
                                            <m:r>
                                              <a:rPr lang="en-US" sz="1600">
                                                <a:latin typeface="Cambria Math"/>
                                              </a:rPr>
                                              <m:t>2</m:t>
                                            </m:r>
                                          </m:sub>
                                        </m:sSub>
                                      </m:e>
                                    </m:d>
                                  </m:e>
                                  <m:sup>
                                    <m:r>
                                      <a:rPr lang="en-US" sz="1600" i="1">
                                        <a:latin typeface="Cambria Math"/>
                                      </a:rPr>
                                      <m:t>𝑀</m:t>
                                    </m:r>
                                    <m:r>
                                      <a:rPr lang="en-US" sz="1600">
                                        <a:latin typeface="Cambria Math"/>
                                      </a:rPr>
                                      <m:t>−</m:t>
                                    </m:r>
                                    <m:r>
                                      <a:rPr lang="en-US" sz="1600" i="1">
                                        <a:latin typeface="Cambria Math"/>
                                      </a:rPr>
                                      <m:t>𝑛</m:t>
                                    </m:r>
                                  </m:sup>
                                </m:sSup>
                              </m:num>
                              <m:den>
                                <m:sSup>
                                  <m:sSupPr>
                                    <m:ctrlPr>
                                      <a:rPr lang="en-US" sz="1600" i="1">
                                        <a:latin typeface="Cambria Math"/>
                                      </a:rPr>
                                    </m:ctrlPr>
                                  </m:sSupPr>
                                  <m:e>
                                    <m:d>
                                      <m:dPr>
                                        <m:ctrlPr>
                                          <a:rPr lang="en-US" sz="1600" i="1">
                                            <a:latin typeface="Cambria Math"/>
                                          </a:rPr>
                                        </m:ctrlPr>
                                      </m:dPr>
                                      <m:e>
                                        <m:r>
                                          <a:rPr lang="en-US" sz="1600">
                                            <a:latin typeface="Cambria Math"/>
                                          </a:rPr>
                                          <m:t>1+</m:t>
                                        </m:r>
                                        <m:r>
                                          <a:rPr lang="en-US" sz="1600" i="1">
                                            <a:latin typeface="Cambria Math"/>
                                          </a:rPr>
                                          <m:t>𝑘</m:t>
                                        </m:r>
                                      </m:e>
                                    </m:d>
                                  </m:e>
                                  <m:sup>
                                    <m:r>
                                      <a:rPr lang="en-US" sz="1600" i="1">
                                        <a:latin typeface="Cambria Math"/>
                                      </a:rPr>
                                      <m:t>𝑀</m:t>
                                    </m:r>
                                    <m:r>
                                      <a:rPr lang="en-US" sz="1600">
                                        <a:latin typeface="Cambria Math"/>
                                      </a:rPr>
                                      <m:t>−</m:t>
                                    </m:r>
                                    <m:r>
                                      <a:rPr lang="en-US" sz="1600" i="1">
                                        <a:latin typeface="Cambria Math"/>
                                      </a:rPr>
                                      <m:t>𝑛</m:t>
                                    </m:r>
                                  </m:sup>
                                </m:sSup>
                              </m:den>
                            </m:f>
                          </m:num>
                          <m:den>
                            <m:r>
                              <a:rPr lang="en-US" sz="1600" i="1">
                                <a:latin typeface="Cambria Math"/>
                              </a:rPr>
                              <m:t>𝑘</m:t>
                            </m:r>
                            <m:r>
                              <a:rPr lang="en-US" sz="1600">
                                <a:latin typeface="Cambria Math"/>
                              </a:rPr>
                              <m:t>−</m:t>
                            </m:r>
                            <m:sSub>
                              <m:sSubPr>
                                <m:ctrlPr>
                                  <a:rPr lang="en-US" sz="1600" i="1">
                                    <a:latin typeface="Cambria Math"/>
                                  </a:rPr>
                                </m:ctrlPr>
                              </m:sSubPr>
                              <m:e>
                                <m:r>
                                  <a:rPr lang="en-US" sz="1600" i="1">
                                    <a:latin typeface="Cambria Math"/>
                                  </a:rPr>
                                  <m:t>𝑔</m:t>
                                </m:r>
                              </m:e>
                              <m:sub>
                                <m:r>
                                  <a:rPr lang="en-US" sz="1600">
                                    <a:latin typeface="Cambria Math"/>
                                  </a:rPr>
                                  <m:t>2</m:t>
                                </m:r>
                              </m:sub>
                            </m:sSub>
                          </m:den>
                        </m:f>
                      </m:e>
                    </m:d>
                    <m:r>
                      <a:rPr lang="en-US" sz="1600">
                        <a:latin typeface="Cambria Math"/>
                      </a:rPr>
                      <m:t>+</m:t>
                    </m:r>
                    <m:f>
                      <m:fPr>
                        <m:ctrlPr>
                          <a:rPr lang="en-US" sz="1600" i="1">
                            <a:latin typeface="Cambria Math"/>
                          </a:rPr>
                        </m:ctrlPr>
                      </m:fPr>
                      <m:num>
                        <m:d>
                          <m:dPr>
                            <m:begChr m:val=""/>
                            <m:ctrlPr>
                              <a:rPr lang="en-US" sz="1600" i="1">
                                <a:latin typeface="Cambria Math"/>
                              </a:rPr>
                            </m:ctrlPr>
                          </m:dPr>
                          <m:e>
                            <m:r>
                              <a:rPr lang="en-US" sz="1600" i="1">
                                <a:latin typeface="Cambria Math"/>
                              </a:rPr>
                              <m:t>𝐷</m:t>
                            </m:r>
                            <m:sSup>
                              <m:sSupPr>
                                <m:ctrlPr>
                                  <a:rPr lang="en-US" sz="1600" i="1">
                                    <a:latin typeface="Cambria Math"/>
                                  </a:rPr>
                                </m:ctrlPr>
                              </m:sSupPr>
                              <m:e>
                                <m:d>
                                  <m:dPr>
                                    <m:ctrlPr>
                                      <a:rPr lang="en-US" sz="1600" i="1">
                                        <a:latin typeface="Cambria Math"/>
                                      </a:rPr>
                                    </m:ctrlPr>
                                  </m:dPr>
                                  <m:e>
                                    <m:r>
                                      <a:rPr lang="en-US" sz="1600">
                                        <a:latin typeface="Cambria Math"/>
                                      </a:rPr>
                                      <m:t>1+</m:t>
                                    </m:r>
                                    <m:sSub>
                                      <m:sSubPr>
                                        <m:ctrlPr>
                                          <a:rPr lang="en-US" sz="1600" i="1">
                                            <a:latin typeface="Cambria Math"/>
                                          </a:rPr>
                                        </m:ctrlPr>
                                      </m:sSubPr>
                                      <m:e>
                                        <m:r>
                                          <a:rPr lang="en-US" sz="1600" i="1">
                                            <a:latin typeface="Cambria Math"/>
                                          </a:rPr>
                                          <m:t>𝑔</m:t>
                                        </m:r>
                                      </m:e>
                                      <m:sub>
                                        <m:r>
                                          <a:rPr lang="en-US" sz="1600">
                                            <a:latin typeface="Cambria Math"/>
                                          </a:rPr>
                                          <m:t>1</m:t>
                                        </m:r>
                                      </m:sub>
                                    </m:sSub>
                                  </m:e>
                                </m:d>
                              </m:e>
                              <m:sup>
                                <m:r>
                                  <a:rPr lang="en-US" sz="1600" i="1">
                                    <a:latin typeface="Cambria Math"/>
                                  </a:rPr>
                                  <m:t>𝑛</m:t>
                                </m:r>
                              </m:sup>
                            </m:sSup>
                            <m:sSup>
                              <m:sSupPr>
                                <m:ctrlPr>
                                  <a:rPr lang="en-US" sz="1600" i="1">
                                    <a:latin typeface="Cambria Math"/>
                                  </a:rPr>
                                </m:ctrlPr>
                              </m:sSupPr>
                              <m:e>
                                <m:d>
                                  <m:dPr>
                                    <m:ctrlPr>
                                      <a:rPr lang="en-US" sz="1600" i="1">
                                        <a:latin typeface="Cambria Math"/>
                                      </a:rPr>
                                    </m:ctrlPr>
                                  </m:dPr>
                                  <m:e>
                                    <m:r>
                                      <a:rPr lang="en-US" sz="1600">
                                        <a:latin typeface="Cambria Math"/>
                                      </a:rPr>
                                      <m:t>1+</m:t>
                                    </m:r>
                                    <m:sSub>
                                      <m:sSubPr>
                                        <m:ctrlPr>
                                          <a:rPr lang="en-US" sz="1600" i="1">
                                            <a:latin typeface="Cambria Math"/>
                                          </a:rPr>
                                        </m:ctrlPr>
                                      </m:sSubPr>
                                      <m:e>
                                        <m:r>
                                          <a:rPr lang="en-US" sz="1600" i="1">
                                            <a:latin typeface="Cambria Math"/>
                                          </a:rPr>
                                          <m:t>𝑔</m:t>
                                        </m:r>
                                      </m:e>
                                      <m:sub>
                                        <m:r>
                                          <a:rPr lang="en-US" sz="1600">
                                            <a:latin typeface="Cambria Math"/>
                                          </a:rPr>
                                          <m:t>2</m:t>
                                        </m:r>
                                      </m:sub>
                                    </m:sSub>
                                  </m:e>
                                </m:d>
                              </m:e>
                              <m:sup>
                                <m:r>
                                  <a:rPr lang="en-US" sz="1600" i="1">
                                    <a:latin typeface="Cambria Math"/>
                                  </a:rPr>
                                  <m:t>𝑀</m:t>
                                </m:r>
                                <m:r>
                                  <a:rPr lang="en-US" sz="1600">
                                    <a:latin typeface="Cambria Math"/>
                                  </a:rPr>
                                  <m:t>−</m:t>
                                </m:r>
                                <m:r>
                                  <a:rPr lang="en-US" sz="1600" i="1">
                                    <a:latin typeface="Cambria Math"/>
                                  </a:rPr>
                                  <m:t>𝑛</m:t>
                                </m:r>
                              </m:sup>
                            </m:sSup>
                            <m:r>
                              <a:rPr lang="en-US" sz="1600">
                                <a:latin typeface="Cambria Math"/>
                              </a:rPr>
                              <m:t>(1+</m:t>
                            </m:r>
                            <m:sSub>
                              <m:sSubPr>
                                <m:ctrlPr>
                                  <a:rPr lang="en-US" sz="1600" i="1">
                                    <a:latin typeface="Cambria Math"/>
                                  </a:rPr>
                                </m:ctrlPr>
                              </m:sSubPr>
                              <m:e>
                                <m:r>
                                  <a:rPr lang="en-US" sz="1600" i="1">
                                    <a:latin typeface="Cambria Math"/>
                                  </a:rPr>
                                  <m:t>𝑔</m:t>
                                </m:r>
                              </m:e>
                              <m:sub>
                                <m:r>
                                  <a:rPr lang="en-US" sz="1600">
                                    <a:latin typeface="Cambria Math"/>
                                  </a:rPr>
                                  <m:t>3</m:t>
                                </m:r>
                              </m:sub>
                            </m:sSub>
                          </m:e>
                        </m:d>
                      </m:num>
                      <m:den>
                        <m:d>
                          <m:dPr>
                            <m:begChr m:val=""/>
                            <m:ctrlPr>
                              <a:rPr lang="en-US" sz="1600" i="1">
                                <a:latin typeface="Cambria Math"/>
                              </a:rPr>
                            </m:ctrlPr>
                          </m:dPr>
                          <m:e>
                            <m:sSup>
                              <m:sSupPr>
                                <m:ctrlPr>
                                  <a:rPr lang="en-US" sz="1600" i="1">
                                    <a:latin typeface="Cambria Math"/>
                                  </a:rPr>
                                </m:ctrlPr>
                              </m:sSupPr>
                              <m:e>
                                <m:d>
                                  <m:dPr>
                                    <m:ctrlPr>
                                      <a:rPr lang="en-US" sz="1600" i="1">
                                        <a:latin typeface="Cambria Math"/>
                                      </a:rPr>
                                    </m:ctrlPr>
                                  </m:dPr>
                                  <m:e>
                                    <m:r>
                                      <a:rPr lang="en-US" sz="1600">
                                        <a:latin typeface="Cambria Math"/>
                                      </a:rPr>
                                      <m:t>1+</m:t>
                                    </m:r>
                                    <m:r>
                                      <a:rPr lang="en-US" sz="1600" i="1">
                                        <a:latin typeface="Cambria Math"/>
                                      </a:rPr>
                                      <m:t>𝑘</m:t>
                                    </m:r>
                                  </m:e>
                                </m:d>
                              </m:e>
                              <m:sup>
                                <m:r>
                                  <a:rPr lang="en-US" sz="1600" i="1">
                                    <a:latin typeface="Cambria Math"/>
                                  </a:rPr>
                                  <m:t>𝑀</m:t>
                                </m:r>
                              </m:sup>
                            </m:sSup>
                            <m:r>
                              <a:rPr lang="en-US" sz="1600">
                                <a:latin typeface="Cambria Math"/>
                              </a:rPr>
                              <m:t>(</m:t>
                            </m:r>
                            <m:r>
                              <a:rPr lang="en-US" sz="1600" i="1">
                                <a:latin typeface="Cambria Math"/>
                              </a:rPr>
                              <m:t>𝑘</m:t>
                            </m:r>
                            <m:r>
                              <a:rPr lang="en-US" sz="1600">
                                <a:latin typeface="Cambria Math"/>
                              </a:rPr>
                              <m:t>−</m:t>
                            </m:r>
                            <m:sSub>
                              <m:sSubPr>
                                <m:ctrlPr>
                                  <a:rPr lang="en-US" sz="1600" i="1">
                                    <a:latin typeface="Cambria Math"/>
                                  </a:rPr>
                                </m:ctrlPr>
                              </m:sSubPr>
                              <m:e>
                                <m:r>
                                  <a:rPr lang="en-US" sz="1600" i="1">
                                    <a:latin typeface="Cambria Math"/>
                                  </a:rPr>
                                  <m:t>𝑔</m:t>
                                </m:r>
                              </m:e>
                              <m:sub>
                                <m:r>
                                  <a:rPr lang="en-US" sz="1600">
                                    <a:latin typeface="Cambria Math"/>
                                  </a:rPr>
                                  <m:t>3</m:t>
                                </m:r>
                              </m:sub>
                            </m:sSub>
                          </m:e>
                        </m:d>
                      </m:den>
                    </m:f>
                  </m:oMath>
                </a14:m>
                <a:r>
                  <a:rPr lang="en-US" sz="20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(3.32A)</a:t>
                </a:r>
                <a:endParaRPr lang="en-US" sz="2000" dirty="0" smtClean="0">
                  <a:latin typeface="Times New Roman" pitchFamily="18" charset="0"/>
                  <a:cs typeface="Times New Roman" pitchFamily="18" charset="0"/>
                </a:endParaRPr>
              </a:p>
              <a:p>
                <a:pPr marL="0" marR="0" indent="0" algn="just">
                  <a:lnSpc>
                    <a:spcPct val="150000"/>
                  </a:lnSpc>
                  <a:spcBef>
                    <a:spcPts val="0"/>
                  </a:spcBef>
                  <a:spcAft>
                    <a:spcPts val="0"/>
                  </a:spcAft>
                  <a:buNone/>
                </a:pPr>
                <a:endParaRPr lang="en-US" sz="2000" dirty="0" smtClean="0">
                  <a:latin typeface="Times New Roman" pitchFamily="18" charset="0"/>
                  <a:cs typeface="Times New Roman" pitchFamily="18" charset="0"/>
                </a:endParaRPr>
              </a:p>
              <a:p>
                <a:pPr marL="0" marR="0" indent="0" algn="just">
                  <a:lnSpc>
                    <a:spcPct val="150000"/>
                  </a:lnSpc>
                  <a:spcBef>
                    <a:spcPts val="0"/>
                  </a:spcBef>
                  <a:spcAft>
                    <a:spcPts val="0"/>
                  </a:spcAft>
                  <a:buNone/>
                </a:pPr>
                <a:r>
                  <a:rPr lang="en-US" sz="2000" dirty="0" smtClean="0">
                    <a:latin typeface="Times New Roman" pitchFamily="18" charset="0"/>
                    <a:cs typeface="Times New Roman" pitchFamily="18" charset="0"/>
                  </a:rPr>
                  <a:t>Where </a:t>
                </a:r>
                <a:r>
                  <a:rPr lang="en-US" sz="2000" dirty="0">
                    <a:latin typeface="Times New Roman" pitchFamily="18" charset="0"/>
                    <a:cs typeface="Times New Roman" pitchFamily="18" charset="0"/>
                  </a:rPr>
                  <a:t>M is the end of the second period and other terms are defined as </a:t>
                </a:r>
                <a:r>
                  <a:rPr lang="en-US" sz="2000" dirty="0" smtClean="0">
                    <a:latin typeface="Times New Roman" pitchFamily="18" charset="0"/>
                    <a:cs typeface="Times New Roman" pitchFamily="18" charset="0"/>
                  </a:rPr>
                  <a:t>before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371600"/>
                <a:ext cx="8305800" cy="4952999"/>
              </a:xfrm>
              <a:blipFill rotWithShape="1">
                <a:blip r:embed="rId2"/>
                <a:stretch>
                  <a:fillRect l="-808" r="-734"/>
                </a:stretch>
              </a:blipFill>
            </p:spPr>
            <p:txBody>
              <a:bodyPr/>
              <a:lstStyle/>
              <a:p>
                <a:r>
                  <a:rPr lang="en-US">
                    <a:noFill/>
                  </a:rPr>
                  <a:t> </a:t>
                </a:r>
              </a:p>
            </p:txBody>
          </p:sp>
        </mc:Fallback>
      </mc:AlternateContent>
      <p:sp>
        <p:nvSpPr>
          <p:cNvPr id="5" name="Text Placeholder 4"/>
          <p:cNvSpPr>
            <a:spLocks noGrp="1"/>
          </p:cNvSpPr>
          <p:nvPr>
            <p:ph type="body" sz="quarter" idx="13"/>
          </p:nvPr>
        </p:nvSpPr>
        <p:spPr/>
        <p:txBody>
          <a:bodyPr/>
          <a:lstStyle/>
          <a:p>
            <a:r>
              <a:rPr lang="en-US" dirty="0" smtClean="0">
                <a:latin typeface="Times New Roman" pitchFamily="18" charset="0"/>
                <a:cs typeface="Times New Roman" pitchFamily="18" charset="0"/>
              </a:rPr>
              <a:t>3.4.5 Three-Period Growth Model</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32</a:t>
            </a:fld>
            <a:endParaRPr lang="en-US">
              <a:solidFill>
                <a:schemeClr val="accent6">
                  <a:lumMod val="20000"/>
                  <a:lumOff val="80000"/>
                </a:schemeClr>
              </a:solidFill>
            </a:endParaRPr>
          </a:p>
        </p:txBody>
      </p:sp>
      <p:sp>
        <p:nvSpPr>
          <p:cNvPr id="2" name="Title 1"/>
          <p:cNvSpPr>
            <a:spLocks noGrp="1"/>
          </p:cNvSpPr>
          <p:nvPr>
            <p:ph type="title"/>
          </p:nvPr>
        </p:nvSpPr>
        <p:spPr/>
        <p:txBody>
          <a:bodyPr>
            <a:normAutofit/>
          </a:bodyPr>
          <a:lstStyle/>
          <a:p>
            <a:r>
              <a:rPr lang="en-US" sz="2800" dirty="0">
                <a:latin typeface="Times New Roman" pitchFamily="18" charset="0"/>
                <a:cs typeface="Times New Roman" pitchFamily="18" charset="0"/>
              </a:rPr>
              <a:t>3.4 Growth-Rate Estimation and its Application</a:t>
            </a:r>
          </a:p>
        </p:txBody>
      </p:sp>
    </p:spTree>
    <p:extLst>
      <p:ext uri="{BB962C8B-B14F-4D97-AF65-F5344CB8AC3E}">
        <p14:creationId xmlns:p14="http://schemas.microsoft.com/office/powerpoint/2010/main" val="42905747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371600"/>
                <a:ext cx="8305800" cy="4952999"/>
              </a:xfrm>
            </p:spPr>
            <p:txBody>
              <a:bodyPr>
                <a:normAutofit fontScale="85000" lnSpcReduction="10000"/>
              </a:bodyPr>
              <a:lstStyle/>
              <a:p>
                <a:pPr marL="0" marR="0" indent="0" algn="just">
                  <a:lnSpc>
                    <a:spcPct val="150000"/>
                  </a:lnSpc>
                  <a:spcBef>
                    <a:spcPts val="0"/>
                  </a:spcBef>
                  <a:spcAft>
                    <a:spcPts val="0"/>
                  </a:spcAft>
                  <a:buNone/>
                </a:pPr>
                <a:r>
                  <a:rPr lang="en-US" sz="2000" b="1" dirty="0">
                    <a:latin typeface="Times New Roman" pitchFamily="18" charset="0"/>
                    <a:cs typeface="Times New Roman" pitchFamily="18" charset="0"/>
                  </a:rPr>
                  <a:t>Example (</a:t>
                </a:r>
                <a:r>
                  <a:rPr lang="en-US" sz="2000" b="1" dirty="0" err="1">
                    <a:latin typeface="Times New Roman" pitchFamily="18" charset="0"/>
                    <a:cs typeface="Times New Roman" pitchFamily="18" charset="0"/>
                  </a:rPr>
                  <a:t>pg</a:t>
                </a:r>
                <a:r>
                  <a:rPr lang="en-US" sz="2000" b="1" dirty="0">
                    <a:latin typeface="Times New Roman" pitchFamily="18" charset="0"/>
                    <a:cs typeface="Times New Roman" pitchFamily="18" charset="0"/>
                  </a:rPr>
                  <a:t> 100)</a:t>
                </a:r>
              </a:p>
              <a:p>
                <a:pPr marL="0" marR="0" indent="0" algn="just">
                  <a:lnSpc>
                    <a:spcPct val="150000"/>
                  </a:lnSpc>
                  <a:spcBef>
                    <a:spcPts val="0"/>
                  </a:spcBef>
                  <a:spcAft>
                    <a:spcPts val="0"/>
                  </a:spcAft>
                  <a:buNone/>
                </a:pPr>
                <a:r>
                  <a:rPr lang="en-US" sz="2000" dirty="0">
                    <a:latin typeface="Times New Roman" pitchFamily="18" charset="0"/>
                    <a:cs typeface="Times New Roman" pitchFamily="18" charset="0"/>
                  </a:rPr>
                  <a:t>Look at Firm OPQ again. If instead of forecasting a growth rate of 5% during the second period, the three-period model is used to forecast at a 7% growth rate during the sixth through tenth years and at a 5% growth rate from the eleventh year thereafter, the price of OPQ stock can be calculated using Equation (3.32).</a:t>
                </a:r>
              </a:p>
              <a:p>
                <a:pPr marL="0" marR="0" indent="0" algn="just">
                  <a:lnSpc>
                    <a:spcPct val="150000"/>
                  </a:lnSpc>
                  <a:spcBef>
                    <a:spcPts val="0"/>
                  </a:spcBef>
                  <a:spcAft>
                    <a:spcPts val="0"/>
                  </a:spcAft>
                  <a:buNone/>
                </a:pPr>
                <a14:m>
                  <m:oMathPara xmlns:m="http://schemas.openxmlformats.org/officeDocument/2006/math">
                    <m:oMathParaPr>
                      <m:jc m:val="centerGroup"/>
                    </m:oMathParaPr>
                    <m:oMath xmlns:m="http://schemas.openxmlformats.org/officeDocument/2006/math">
                      <m:r>
                        <a:rPr lang="en-US" sz="2000" i="1">
                          <a:latin typeface="Cambria Math"/>
                        </a:rPr>
                        <m:t>𝑃</m:t>
                      </m:r>
                      <m:r>
                        <a:rPr lang="en-US" sz="2000">
                          <a:latin typeface="Cambria Math"/>
                        </a:rPr>
                        <m:t>=1.00</m:t>
                      </m:r>
                      <m:d>
                        <m:dPr>
                          <m:ctrlPr>
                            <a:rPr lang="en-US" sz="2000" i="1">
                              <a:latin typeface="Cambria Math"/>
                            </a:rPr>
                          </m:ctrlPr>
                        </m:dPr>
                        <m:e>
                          <m:f>
                            <m:fPr>
                              <m:ctrlPr>
                                <a:rPr lang="en-US" sz="2000" i="1">
                                  <a:latin typeface="Cambria Math"/>
                                </a:rPr>
                              </m:ctrlPr>
                            </m:fPr>
                            <m:num>
                              <m:r>
                                <a:rPr lang="en-US" sz="2000">
                                  <a:latin typeface="Cambria Math"/>
                                </a:rPr>
                                <m:t>1−</m:t>
                              </m:r>
                              <m:f>
                                <m:fPr>
                                  <m:ctrlPr>
                                    <a:rPr lang="en-US" sz="2000" i="1">
                                      <a:latin typeface="Cambria Math"/>
                                    </a:rPr>
                                  </m:ctrlPr>
                                </m:fPr>
                                <m:num>
                                  <m:sSup>
                                    <m:sSupPr>
                                      <m:ctrlPr>
                                        <a:rPr lang="en-US" sz="2000" i="1">
                                          <a:latin typeface="Cambria Math"/>
                                        </a:rPr>
                                      </m:ctrlPr>
                                    </m:sSupPr>
                                    <m:e>
                                      <m:d>
                                        <m:dPr>
                                          <m:ctrlPr>
                                            <a:rPr lang="en-US" sz="2000" i="1">
                                              <a:latin typeface="Cambria Math"/>
                                            </a:rPr>
                                          </m:ctrlPr>
                                        </m:dPr>
                                        <m:e>
                                          <m:r>
                                            <a:rPr lang="en-US" sz="2000">
                                              <a:latin typeface="Cambria Math"/>
                                            </a:rPr>
                                            <m:t>1.10</m:t>
                                          </m:r>
                                        </m:e>
                                      </m:d>
                                    </m:e>
                                    <m:sup>
                                      <m:r>
                                        <a:rPr lang="en-US" sz="2000">
                                          <a:latin typeface="Cambria Math"/>
                                        </a:rPr>
                                        <m:t>5</m:t>
                                      </m:r>
                                    </m:sup>
                                  </m:sSup>
                                </m:num>
                                <m:den>
                                  <m:sSup>
                                    <m:sSupPr>
                                      <m:ctrlPr>
                                        <a:rPr lang="en-US" sz="2000" i="1">
                                          <a:latin typeface="Cambria Math"/>
                                        </a:rPr>
                                      </m:ctrlPr>
                                    </m:sSupPr>
                                    <m:e>
                                      <m:d>
                                        <m:dPr>
                                          <m:ctrlPr>
                                            <a:rPr lang="en-US" sz="2000" i="1">
                                              <a:latin typeface="Cambria Math"/>
                                            </a:rPr>
                                          </m:ctrlPr>
                                        </m:dPr>
                                        <m:e>
                                          <m:r>
                                            <a:rPr lang="en-US" sz="2000">
                                              <a:latin typeface="Cambria Math"/>
                                            </a:rPr>
                                            <m:t>1.15</m:t>
                                          </m:r>
                                        </m:e>
                                      </m:d>
                                    </m:e>
                                    <m:sup>
                                      <m:r>
                                        <a:rPr lang="en-US" sz="2000">
                                          <a:latin typeface="Cambria Math"/>
                                        </a:rPr>
                                        <m:t>5</m:t>
                                      </m:r>
                                    </m:sup>
                                  </m:sSup>
                                </m:den>
                              </m:f>
                            </m:num>
                            <m:den>
                              <m:r>
                                <a:rPr lang="en-US" sz="2000">
                                  <a:latin typeface="Cambria Math"/>
                                </a:rPr>
                                <m:t>0.15−0.10</m:t>
                              </m:r>
                            </m:den>
                          </m:f>
                        </m:e>
                      </m:d>
                      <m:r>
                        <a:rPr lang="en-US" sz="2000">
                          <a:latin typeface="Cambria Math"/>
                        </a:rPr>
                        <m:t>+1.00</m:t>
                      </m:r>
                      <m:sSup>
                        <m:sSupPr>
                          <m:ctrlPr>
                            <a:rPr lang="en-US" sz="2000" i="1">
                              <a:latin typeface="Cambria Math"/>
                            </a:rPr>
                          </m:ctrlPr>
                        </m:sSupPr>
                        <m:e>
                          <m:d>
                            <m:dPr>
                              <m:ctrlPr>
                                <a:rPr lang="en-US" sz="2000" i="1">
                                  <a:latin typeface="Cambria Math"/>
                                </a:rPr>
                              </m:ctrlPr>
                            </m:dPr>
                            <m:e>
                              <m:r>
                                <a:rPr lang="en-US" sz="2000">
                                  <a:latin typeface="Cambria Math"/>
                                </a:rPr>
                                <m:t>1.10</m:t>
                              </m:r>
                            </m:e>
                          </m:d>
                        </m:e>
                        <m:sup>
                          <m:r>
                            <a:rPr lang="en-US" sz="2000">
                              <a:latin typeface="Cambria Math"/>
                            </a:rPr>
                            <m:t>5</m:t>
                          </m:r>
                        </m:sup>
                      </m:sSup>
                      <m:r>
                        <a:rPr lang="en-US" sz="2000">
                          <a:latin typeface="Cambria Math"/>
                        </a:rPr>
                        <m:t>(1.07)</m:t>
                      </m:r>
                      <m:d>
                        <m:dPr>
                          <m:ctrlPr>
                            <a:rPr lang="en-US" sz="2000" i="1">
                              <a:latin typeface="Cambria Math"/>
                            </a:rPr>
                          </m:ctrlPr>
                        </m:dPr>
                        <m:e>
                          <m:f>
                            <m:fPr>
                              <m:ctrlPr>
                                <a:rPr lang="en-US" sz="2000" i="1">
                                  <a:latin typeface="Cambria Math"/>
                                </a:rPr>
                              </m:ctrlPr>
                            </m:fPr>
                            <m:num>
                              <m:r>
                                <a:rPr lang="en-US" sz="2000">
                                  <a:latin typeface="Cambria Math"/>
                                </a:rPr>
                                <m:t>1−</m:t>
                              </m:r>
                              <m:f>
                                <m:fPr>
                                  <m:ctrlPr>
                                    <a:rPr lang="en-US" sz="2000" i="1">
                                      <a:latin typeface="Cambria Math"/>
                                    </a:rPr>
                                  </m:ctrlPr>
                                </m:fPr>
                                <m:num>
                                  <m:sSup>
                                    <m:sSupPr>
                                      <m:ctrlPr>
                                        <a:rPr lang="en-US" sz="2000" i="1">
                                          <a:latin typeface="Cambria Math"/>
                                        </a:rPr>
                                      </m:ctrlPr>
                                    </m:sSupPr>
                                    <m:e>
                                      <m:d>
                                        <m:dPr>
                                          <m:ctrlPr>
                                            <a:rPr lang="en-US" sz="2000" i="1">
                                              <a:latin typeface="Cambria Math"/>
                                            </a:rPr>
                                          </m:ctrlPr>
                                        </m:dPr>
                                        <m:e>
                                          <m:r>
                                            <a:rPr lang="en-US" sz="2000">
                                              <a:latin typeface="Cambria Math"/>
                                            </a:rPr>
                                            <m:t>1.07</m:t>
                                          </m:r>
                                        </m:e>
                                      </m:d>
                                    </m:e>
                                    <m:sup>
                                      <m:r>
                                        <a:rPr lang="en-US" sz="2000">
                                          <a:latin typeface="Cambria Math"/>
                                        </a:rPr>
                                        <m:t>5</m:t>
                                      </m:r>
                                    </m:sup>
                                  </m:sSup>
                                </m:num>
                                <m:den>
                                  <m:sSup>
                                    <m:sSupPr>
                                      <m:ctrlPr>
                                        <a:rPr lang="en-US" sz="2000" i="1">
                                          <a:latin typeface="Cambria Math"/>
                                        </a:rPr>
                                      </m:ctrlPr>
                                    </m:sSupPr>
                                    <m:e>
                                      <m:d>
                                        <m:dPr>
                                          <m:ctrlPr>
                                            <a:rPr lang="en-US" sz="2000" i="1">
                                              <a:latin typeface="Cambria Math"/>
                                            </a:rPr>
                                          </m:ctrlPr>
                                        </m:dPr>
                                        <m:e>
                                          <m:r>
                                            <a:rPr lang="en-US" sz="2000">
                                              <a:latin typeface="Cambria Math"/>
                                            </a:rPr>
                                            <m:t>1.15</m:t>
                                          </m:r>
                                        </m:e>
                                      </m:d>
                                    </m:e>
                                    <m:sup>
                                      <m:r>
                                        <a:rPr lang="en-US" sz="2000">
                                          <a:latin typeface="Cambria Math"/>
                                        </a:rPr>
                                        <m:t>5</m:t>
                                      </m:r>
                                    </m:sup>
                                  </m:sSup>
                                </m:den>
                              </m:f>
                            </m:num>
                            <m:den>
                              <m:r>
                                <a:rPr lang="en-US" sz="2000">
                                  <a:latin typeface="Cambria Math"/>
                                </a:rPr>
                                <m:t>0.15−0.07</m:t>
                              </m:r>
                            </m:den>
                          </m:f>
                        </m:e>
                      </m:d>
                      <m:r>
                        <a:rPr lang="en-US" sz="2000">
                          <a:latin typeface="Cambria Math"/>
                        </a:rPr>
                        <m:t>+</m:t>
                      </m:r>
                      <m:f>
                        <m:fPr>
                          <m:ctrlPr>
                            <a:rPr lang="en-US" sz="2000" i="1">
                              <a:latin typeface="Cambria Math"/>
                            </a:rPr>
                          </m:ctrlPr>
                        </m:fPr>
                        <m:num>
                          <m:d>
                            <m:dPr>
                              <m:begChr m:val=""/>
                              <m:ctrlPr>
                                <a:rPr lang="en-US" sz="2000" i="1">
                                  <a:latin typeface="Cambria Math"/>
                                </a:rPr>
                              </m:ctrlPr>
                            </m:dPr>
                            <m:e>
                              <m:r>
                                <a:rPr lang="en-US" sz="2000">
                                  <a:latin typeface="Cambria Math"/>
                                </a:rPr>
                                <m:t>1.00</m:t>
                              </m:r>
                              <m:sSup>
                                <m:sSupPr>
                                  <m:ctrlPr>
                                    <a:rPr lang="en-US" sz="2000" i="1">
                                      <a:latin typeface="Cambria Math"/>
                                    </a:rPr>
                                  </m:ctrlPr>
                                </m:sSupPr>
                                <m:e>
                                  <m:d>
                                    <m:dPr>
                                      <m:ctrlPr>
                                        <a:rPr lang="en-US" sz="2000" i="1">
                                          <a:latin typeface="Cambria Math"/>
                                        </a:rPr>
                                      </m:ctrlPr>
                                    </m:dPr>
                                    <m:e>
                                      <m:r>
                                        <a:rPr lang="en-US" sz="2000">
                                          <a:latin typeface="Cambria Math"/>
                                        </a:rPr>
                                        <m:t>1.1</m:t>
                                      </m:r>
                                    </m:e>
                                  </m:d>
                                </m:e>
                                <m:sup>
                                  <m:r>
                                    <a:rPr lang="en-US" sz="2000">
                                      <a:latin typeface="Cambria Math"/>
                                    </a:rPr>
                                    <m:t>5</m:t>
                                  </m:r>
                                </m:sup>
                              </m:sSup>
                              <m:sSup>
                                <m:sSupPr>
                                  <m:ctrlPr>
                                    <a:rPr lang="en-US" sz="2000" i="1">
                                      <a:latin typeface="Cambria Math"/>
                                    </a:rPr>
                                  </m:ctrlPr>
                                </m:sSupPr>
                                <m:e>
                                  <m:d>
                                    <m:dPr>
                                      <m:ctrlPr>
                                        <a:rPr lang="en-US" sz="2000" i="1">
                                          <a:latin typeface="Cambria Math"/>
                                        </a:rPr>
                                      </m:ctrlPr>
                                    </m:dPr>
                                    <m:e>
                                      <m:r>
                                        <a:rPr lang="en-US" sz="2000">
                                          <a:latin typeface="Cambria Math"/>
                                        </a:rPr>
                                        <m:t>1.07</m:t>
                                      </m:r>
                                    </m:e>
                                  </m:d>
                                </m:e>
                                <m:sup>
                                  <m:r>
                                    <a:rPr lang="en-US" sz="2000">
                                      <a:latin typeface="Cambria Math"/>
                                    </a:rPr>
                                    <m:t>5</m:t>
                                  </m:r>
                                </m:sup>
                              </m:sSup>
                              <m:r>
                                <a:rPr lang="en-US" sz="2000">
                                  <a:latin typeface="Cambria Math"/>
                                </a:rPr>
                                <m:t>(1.05</m:t>
                              </m:r>
                            </m:e>
                          </m:d>
                        </m:num>
                        <m:den>
                          <m:d>
                            <m:dPr>
                              <m:begChr m:val=""/>
                              <m:ctrlPr>
                                <a:rPr lang="en-US" sz="2000" i="1">
                                  <a:latin typeface="Cambria Math"/>
                                </a:rPr>
                              </m:ctrlPr>
                            </m:dPr>
                            <m:e>
                              <m:sSup>
                                <m:sSupPr>
                                  <m:ctrlPr>
                                    <a:rPr lang="en-US" sz="2000" i="1">
                                      <a:latin typeface="Cambria Math"/>
                                    </a:rPr>
                                  </m:ctrlPr>
                                </m:sSupPr>
                                <m:e>
                                  <m:d>
                                    <m:dPr>
                                      <m:ctrlPr>
                                        <a:rPr lang="en-US" sz="2000" i="1">
                                          <a:latin typeface="Cambria Math"/>
                                        </a:rPr>
                                      </m:ctrlPr>
                                    </m:dPr>
                                    <m:e>
                                      <m:r>
                                        <a:rPr lang="en-US" sz="2000">
                                          <a:latin typeface="Cambria Math"/>
                                        </a:rPr>
                                        <m:t>1.15</m:t>
                                      </m:r>
                                    </m:e>
                                  </m:d>
                                </m:e>
                                <m:sup>
                                  <m:r>
                                    <a:rPr lang="en-US" sz="2000">
                                      <a:latin typeface="Cambria Math"/>
                                    </a:rPr>
                                    <m:t>10</m:t>
                                  </m:r>
                                </m:sup>
                              </m:sSup>
                              <m:r>
                                <a:rPr lang="en-US" sz="2000">
                                  <a:latin typeface="Cambria Math"/>
                                </a:rPr>
                                <m:t>(0.15−0.05</m:t>
                              </m:r>
                            </m:e>
                          </m:d>
                        </m:den>
                      </m:f>
                    </m:oMath>
                  </m:oMathPara>
                </a14:m>
                <a:endParaRPr lang="en-US" sz="2000" dirty="0" smtClean="0">
                  <a:latin typeface="Times New Roman" pitchFamily="18" charset="0"/>
                  <a:cs typeface="Times New Roman" pitchFamily="18" charset="0"/>
                </a:endParaRPr>
              </a:p>
              <a:p>
                <a:pPr marL="0" marR="0" indent="0" algn="ctr">
                  <a:lnSpc>
                    <a:spcPct val="150000"/>
                  </a:lnSpc>
                  <a:spcBef>
                    <a:spcPts val="0"/>
                  </a:spcBef>
                  <a:spcAft>
                    <a:spcPts val="0"/>
                  </a:spcAft>
                  <a:buNone/>
                </a:pPr>
                <a:r>
                  <a:rPr lang="en-US" sz="2000" dirty="0">
                    <a:latin typeface="Times New Roman" pitchFamily="18" charset="0"/>
                    <a:cs typeface="Times New Roman" pitchFamily="18" charset="0"/>
                  </a:rPr>
                  <a:t>=</a:t>
                </a:r>
                <a:r>
                  <a:rPr lang="en-US" sz="2000" dirty="0" smtClean="0">
                    <a:latin typeface="Times New Roman" pitchFamily="18" charset="0"/>
                    <a:cs typeface="Times New Roman" pitchFamily="18" charset="0"/>
                  </a:rPr>
                  <a:t>3.985+6.520+5.862</a:t>
                </a:r>
              </a:p>
              <a:p>
                <a:pPr marL="0" marR="0" indent="0" algn="ctr">
                  <a:lnSpc>
                    <a:spcPct val="150000"/>
                  </a:lnSpc>
                  <a:spcBef>
                    <a:spcPts val="0"/>
                  </a:spcBef>
                  <a:spcAft>
                    <a:spcPts val="0"/>
                  </a:spcAft>
                  <a:buNone/>
                </a:pPr>
                <a:r>
                  <a:rPr lang="en-US" sz="2000" dirty="0">
                    <a:latin typeface="Times New Roman" pitchFamily="18" charset="0"/>
                    <a:cs typeface="Times New Roman" pitchFamily="18" charset="0"/>
                  </a:rPr>
                  <a:t>=$16.05</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371600"/>
                <a:ext cx="8305800" cy="4952999"/>
              </a:xfrm>
              <a:blipFill rotWithShape="1">
                <a:blip r:embed="rId2"/>
                <a:stretch>
                  <a:fillRect l="-514" r="-441"/>
                </a:stretch>
              </a:blipFill>
            </p:spPr>
            <p:txBody>
              <a:bodyPr/>
              <a:lstStyle/>
              <a:p>
                <a:r>
                  <a:rPr lang="en-US">
                    <a:noFill/>
                  </a:rPr>
                  <a:t> </a:t>
                </a:r>
              </a:p>
            </p:txBody>
          </p:sp>
        </mc:Fallback>
      </mc:AlternateContent>
      <p:sp>
        <p:nvSpPr>
          <p:cNvPr id="5" name="Text Placeholder 4"/>
          <p:cNvSpPr>
            <a:spLocks noGrp="1"/>
          </p:cNvSpPr>
          <p:nvPr>
            <p:ph type="body" sz="quarter" idx="13"/>
          </p:nvPr>
        </p:nvSpPr>
        <p:spPr/>
        <p:txBody>
          <a:bodyPr/>
          <a:lstStyle/>
          <a:p>
            <a:r>
              <a:rPr lang="en-US" dirty="0" smtClean="0">
                <a:latin typeface="Times New Roman" pitchFamily="18" charset="0"/>
                <a:cs typeface="Times New Roman" pitchFamily="18" charset="0"/>
              </a:rPr>
              <a:t>3.4.5 Three-Period Growth Model</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33</a:t>
            </a:fld>
            <a:endParaRPr lang="en-US">
              <a:solidFill>
                <a:schemeClr val="accent6">
                  <a:lumMod val="20000"/>
                  <a:lumOff val="80000"/>
                </a:schemeClr>
              </a:solidFill>
            </a:endParaRPr>
          </a:p>
        </p:txBody>
      </p:sp>
      <p:sp>
        <p:nvSpPr>
          <p:cNvPr id="2" name="Title 1"/>
          <p:cNvSpPr>
            <a:spLocks noGrp="1"/>
          </p:cNvSpPr>
          <p:nvPr>
            <p:ph type="title"/>
          </p:nvPr>
        </p:nvSpPr>
        <p:spPr/>
        <p:txBody>
          <a:bodyPr>
            <a:normAutofit/>
          </a:bodyPr>
          <a:lstStyle/>
          <a:p>
            <a:r>
              <a:rPr lang="en-US" sz="2800" dirty="0">
                <a:latin typeface="Times New Roman" pitchFamily="18" charset="0"/>
                <a:cs typeface="Times New Roman" pitchFamily="18" charset="0"/>
              </a:rPr>
              <a:t>3.4 Growth-Rate Estimation and its Application</a:t>
            </a:r>
          </a:p>
        </p:txBody>
      </p:sp>
    </p:spTree>
    <p:extLst>
      <p:ext uri="{BB962C8B-B14F-4D97-AF65-F5344CB8AC3E}">
        <p14:creationId xmlns:p14="http://schemas.microsoft.com/office/powerpoint/2010/main" val="9902392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nSpc>
                <a:spcPct val="170000"/>
              </a:lnSpc>
              <a:spcBef>
                <a:spcPts val="0"/>
              </a:spcBef>
              <a:buNone/>
            </a:pPr>
            <a:r>
              <a:rPr lang="en-US" sz="2000" dirty="0" smtClean="0">
                <a:latin typeface="Times New Roman" pitchFamily="18" charset="0"/>
                <a:cs typeface="Times New Roman" pitchFamily="18" charset="0"/>
              </a:rPr>
              <a:t>In order to discuss the relative as well as the absolute degree of the risk of various financial instruments, quantitative measures of risk are needed. Consistent with the definition of risk, such measures should provide a summary of the degree to which realized return is different from expected return. That is to say, such measures give an indication of the dispersion of the possible </a:t>
            </a:r>
            <a:r>
              <a:rPr lang="en-US" sz="2000" dirty="0">
                <a:latin typeface="Times New Roman" pitchFamily="18" charset="0"/>
                <a:cs typeface="Times New Roman" pitchFamily="18" charset="0"/>
              </a:rPr>
              <a:t>returns</a:t>
            </a:r>
            <a:r>
              <a:rPr lang="en-US" sz="2000" dirty="0" smtClean="0">
                <a:latin typeface="Times New Roman" pitchFamily="18" charset="0"/>
                <a:cs typeface="Times New Roman" pitchFamily="18" charset="0"/>
              </a:rPr>
              <a:t>.</a:t>
            </a:r>
          </a:p>
          <a:p>
            <a:pPr marL="0" indent="0">
              <a:lnSpc>
                <a:spcPct val="170000"/>
              </a:lnSpc>
              <a:spcBef>
                <a:spcPts val="0"/>
              </a:spcBef>
              <a:buNone/>
            </a:pPr>
            <a:r>
              <a:rPr lang="en-US" sz="2000" dirty="0">
                <a:latin typeface="Times New Roman" pitchFamily="18" charset="0"/>
                <a:cs typeface="Times New Roman" pitchFamily="18" charset="0"/>
              </a:rPr>
              <a:t>If the distribution of returns is symmetrical, two meaningful measures of dispersion are available: the </a:t>
            </a:r>
            <a:r>
              <a:rPr lang="en-US" sz="2000" b="1" dirty="0">
                <a:latin typeface="Times New Roman" pitchFamily="18" charset="0"/>
                <a:cs typeface="Times New Roman" pitchFamily="18" charset="0"/>
              </a:rPr>
              <a:t>variance</a:t>
            </a:r>
            <a:r>
              <a:rPr lang="en-US" sz="2000" dirty="0">
                <a:latin typeface="Times New Roman" pitchFamily="18" charset="0"/>
                <a:cs typeface="Times New Roman" pitchFamily="18" charset="0"/>
              </a:rPr>
              <a:t> and the </a:t>
            </a:r>
            <a:r>
              <a:rPr lang="en-US" sz="2000" b="1" dirty="0">
                <a:latin typeface="Times New Roman" pitchFamily="18" charset="0"/>
                <a:cs typeface="Times New Roman" pitchFamily="18" charset="0"/>
              </a:rPr>
              <a:t>standard deviation</a:t>
            </a:r>
            <a:r>
              <a:rPr lang="en-US" sz="2000" dirty="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p:txBody>
      </p:sp>
      <p:sp>
        <p:nvSpPr>
          <p:cNvPr id="5" name="Text Placeholder 4"/>
          <p:cNvSpPr>
            <a:spLocks noGrp="1"/>
          </p:cNvSpPr>
          <p:nvPr>
            <p:ph type="body" sz="quarter" idx="13"/>
          </p:nvPr>
        </p:nvSpPr>
        <p:spPr/>
        <p:txBody>
          <a:bodyPr/>
          <a:lstStyle/>
          <a:p>
            <a:r>
              <a:rPr lang="en-US" dirty="0">
                <a:latin typeface="Times New Roman" pitchFamily="18" charset="0"/>
                <a:cs typeface="Times New Roman" pitchFamily="18" charset="0"/>
              </a:rPr>
              <a:t>3.5.1 Definitions of Risk</a:t>
            </a: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34</a:t>
            </a:fld>
            <a:endParaRPr lang="en-US">
              <a:solidFill>
                <a:schemeClr val="accent6">
                  <a:lumMod val="20000"/>
                  <a:lumOff val="80000"/>
                </a:schemeClr>
              </a:solidFill>
            </a:endParaRPr>
          </a:p>
        </p:txBody>
      </p:sp>
      <p:sp>
        <p:nvSpPr>
          <p:cNvPr id="2" name="Title 1"/>
          <p:cNvSpPr>
            <a:spLocks noGrp="1"/>
          </p:cNvSpPr>
          <p:nvPr>
            <p:ph type="title"/>
          </p:nvPr>
        </p:nvSpPr>
        <p:spPr/>
        <p:txBody>
          <a:bodyPr/>
          <a:lstStyle/>
          <a:p>
            <a:r>
              <a:rPr lang="en-US" dirty="0">
                <a:latin typeface="Times New Roman" pitchFamily="18" charset="0"/>
                <a:cs typeface="Times New Roman" pitchFamily="18" charset="0"/>
              </a:rPr>
              <a:t>3.5 Risk</a:t>
            </a:r>
          </a:p>
        </p:txBody>
      </p:sp>
    </p:spTree>
    <p:extLst>
      <p:ext uri="{BB962C8B-B14F-4D97-AF65-F5344CB8AC3E}">
        <p14:creationId xmlns:p14="http://schemas.microsoft.com/office/powerpoint/2010/main" val="36584884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pPr marL="0" indent="0">
                  <a:lnSpc>
                    <a:spcPct val="110000"/>
                  </a:lnSpc>
                  <a:spcBef>
                    <a:spcPts val="0"/>
                  </a:spcBef>
                  <a:buNone/>
                </a:pPr>
                <a:r>
                  <a:rPr lang="en-US" sz="2000" dirty="0" smtClean="0">
                    <a:latin typeface="Times New Roman" pitchFamily="18" charset="0"/>
                    <a:cs typeface="Times New Roman" pitchFamily="18" charset="0"/>
                  </a:rPr>
                  <a:t>The </a:t>
                </a:r>
                <a:r>
                  <a:rPr lang="en-US" sz="2000" b="1" dirty="0">
                    <a:latin typeface="Times New Roman" pitchFamily="18" charset="0"/>
                    <a:cs typeface="Times New Roman" pitchFamily="18" charset="0"/>
                  </a:rPr>
                  <a:t>variance</a:t>
                </a:r>
                <a:r>
                  <a:rPr lang="en-US" sz="2000" dirty="0">
                    <a:latin typeface="Times New Roman" pitchFamily="18" charset="0"/>
                    <a:cs typeface="Times New Roman" pitchFamily="18" charset="0"/>
                  </a:rPr>
                  <a:t> is equal to the average of the squared deviations from the mean of the distribution. It is generally by the symbol </a:t>
                </a:r>
                <a14:m>
                  <m:oMath xmlns:m="http://schemas.openxmlformats.org/officeDocument/2006/math">
                    <m:sSup>
                      <m:sSupPr>
                        <m:ctrlPr>
                          <a:rPr lang="en-US" sz="2000" i="1">
                            <a:latin typeface="Cambria Math"/>
                          </a:rPr>
                        </m:ctrlPr>
                      </m:sSupPr>
                      <m:e>
                        <m:r>
                          <a:rPr lang="en-US" sz="2000" i="1">
                            <a:latin typeface="Cambria Math"/>
                          </a:rPr>
                          <m:t>𝜎</m:t>
                        </m:r>
                      </m:e>
                      <m:sup>
                        <m:r>
                          <a:rPr lang="en-US" sz="2000">
                            <a:latin typeface="Cambria Math"/>
                          </a:rPr>
                          <m:t>2</m:t>
                        </m:r>
                      </m:sup>
                    </m:sSup>
                  </m:oMath>
                </a14:m>
                <a:r>
                  <a:rPr lang="en-US" sz="2000" dirty="0">
                    <a:latin typeface="Times New Roman" pitchFamily="18" charset="0"/>
                    <a:cs typeface="Times New Roman" pitchFamily="18" charset="0"/>
                  </a:rPr>
                  <a:t> and is defined as:</a:t>
                </a:r>
              </a:p>
              <a:p>
                <a:pPr marL="0" indent="0">
                  <a:lnSpc>
                    <a:spcPct val="110000"/>
                  </a:lnSpc>
                  <a:buNone/>
                  <a:tabLst>
                    <a:tab pos="4005263" algn="ctr"/>
                    <a:tab pos="8035925" algn="r"/>
                  </a:tabLst>
                </a:pPr>
                <a:r>
                  <a:rPr lang="en-US" sz="2000" dirty="0">
                    <a:latin typeface="Times New Roman" pitchFamily="18" charset="0"/>
                    <a:cs typeface="Times New Roman" pitchFamily="18" charset="0"/>
                  </a:rPr>
                  <a:t>	</a:t>
                </a:r>
                <a14:m>
                  <m:oMath xmlns:m="http://schemas.openxmlformats.org/officeDocument/2006/math">
                    <m:sSup>
                      <m:sSupPr>
                        <m:ctrlPr>
                          <a:rPr lang="en-US" sz="2000" i="1">
                            <a:latin typeface="Cambria Math"/>
                          </a:rPr>
                        </m:ctrlPr>
                      </m:sSupPr>
                      <m:e>
                        <m:r>
                          <a:rPr lang="en-US" sz="2000" i="1">
                            <a:latin typeface="Cambria Math"/>
                          </a:rPr>
                          <m:t>𝜎</m:t>
                        </m:r>
                      </m:e>
                      <m:sup>
                        <m:r>
                          <a:rPr lang="en-US" sz="2000">
                            <a:latin typeface="Cambria Math"/>
                          </a:rPr>
                          <m:t>2</m:t>
                        </m:r>
                      </m:sup>
                    </m:sSup>
                    <m:r>
                      <a:rPr lang="en-US" sz="2000">
                        <a:latin typeface="Cambria Math"/>
                      </a:rPr>
                      <m:t>=</m:t>
                    </m:r>
                    <m:nary>
                      <m:naryPr>
                        <m:chr m:val="∑"/>
                        <m:limLoc m:val="undOvr"/>
                        <m:grow m:val="on"/>
                        <m:ctrlPr>
                          <a:rPr lang="en-US" sz="2000" i="1">
                            <a:latin typeface="Cambria Math"/>
                          </a:rPr>
                        </m:ctrlPr>
                      </m:naryPr>
                      <m:sub>
                        <m:r>
                          <a:rPr lang="en-US" sz="2000" i="1">
                            <a:latin typeface="Cambria Math"/>
                          </a:rPr>
                          <m:t>𝑖</m:t>
                        </m:r>
                      </m:sub>
                      <m:sup>
                        <m:r>
                          <a:rPr lang="en-US" sz="2000" i="1">
                            <a:latin typeface="Cambria Math"/>
                          </a:rPr>
                          <m:t>𝑛</m:t>
                        </m:r>
                      </m:sup>
                      <m:e>
                        <m:d>
                          <m:dPr>
                            <m:endChr m:val=""/>
                            <m:ctrlPr>
                              <a:rPr lang="en-US" sz="2000" i="1">
                                <a:latin typeface="Cambria Math"/>
                              </a:rPr>
                            </m:ctrlPr>
                          </m:dPr>
                          <m:e>
                            <m:acc>
                              <m:accPr>
                                <m:chr m:val="̅"/>
                                <m:ctrlPr>
                                  <a:rPr lang="en-US" sz="2000" i="1">
                                    <a:latin typeface="Cambria Math"/>
                                  </a:rPr>
                                </m:ctrlPr>
                              </m:accPr>
                              <m:e>
                                <m:r>
                                  <a:rPr lang="en-US" sz="2000" i="1">
                                    <a:latin typeface="Cambria Math"/>
                                  </a:rPr>
                                  <m:t>𝑋</m:t>
                                </m:r>
                              </m:e>
                            </m:acc>
                          </m:e>
                        </m:d>
                      </m:e>
                    </m:nary>
                    <m:r>
                      <a:rPr lang="en-US" sz="2000">
                        <a:latin typeface="Cambria Math"/>
                      </a:rPr>
                      <m:t>−</m:t>
                    </m:r>
                    <m:sSub>
                      <m:sSubPr>
                        <m:ctrlPr>
                          <a:rPr lang="en-US" sz="2000" i="1">
                            <a:latin typeface="Cambria Math"/>
                          </a:rPr>
                        </m:ctrlPr>
                      </m:sSubPr>
                      <m:e>
                        <m:r>
                          <a:rPr lang="en-US" sz="2000" i="1">
                            <a:latin typeface="Cambria Math"/>
                          </a:rPr>
                          <m:t>𝑋</m:t>
                        </m:r>
                      </m:e>
                      <m:sub>
                        <m:r>
                          <a:rPr lang="en-US" sz="2000" i="1">
                            <a:latin typeface="Cambria Math"/>
                          </a:rPr>
                          <m:t>𝑖</m:t>
                        </m:r>
                      </m:sub>
                    </m:sSub>
                    <m:sSup>
                      <m:sSupPr>
                        <m:ctrlPr>
                          <a:rPr lang="en-US" sz="2000" i="1">
                            <a:latin typeface="Cambria Math"/>
                          </a:rPr>
                        </m:ctrlPr>
                      </m:sSupPr>
                      <m:e>
                        <m:r>
                          <a:rPr lang="en-US" sz="2000">
                            <a:latin typeface="Cambria Math"/>
                          </a:rPr>
                          <m:t>)</m:t>
                        </m:r>
                      </m:e>
                      <m:sup>
                        <m:r>
                          <a:rPr lang="en-US" sz="2000">
                            <a:latin typeface="Cambria Math"/>
                          </a:rPr>
                          <m:t>2</m:t>
                        </m:r>
                      </m:sup>
                    </m:sSup>
                    <m:sSub>
                      <m:sSubPr>
                        <m:ctrlPr>
                          <a:rPr lang="en-US" sz="2000" i="1">
                            <a:latin typeface="Cambria Math"/>
                          </a:rPr>
                        </m:ctrlPr>
                      </m:sSubPr>
                      <m:e>
                        <m:r>
                          <a:rPr lang="en-US" sz="2000" i="1">
                            <a:latin typeface="Cambria Math"/>
                          </a:rPr>
                          <m:t>𝑃</m:t>
                        </m:r>
                      </m:e>
                      <m:sub>
                        <m:r>
                          <a:rPr lang="en-US" sz="2000" i="1">
                            <a:latin typeface="Cambria Math"/>
                          </a:rPr>
                          <m:t>𝑟</m:t>
                        </m:r>
                      </m:sub>
                    </m:sSub>
                    <m:r>
                      <a:rPr lang="en-US" sz="2000">
                        <a:latin typeface="Cambria Math"/>
                      </a:rPr>
                      <m:t>(</m:t>
                    </m:r>
                    <m:sSub>
                      <m:sSubPr>
                        <m:ctrlPr>
                          <a:rPr lang="en-US" sz="2000" i="1">
                            <a:latin typeface="Cambria Math"/>
                          </a:rPr>
                        </m:ctrlPr>
                      </m:sSubPr>
                      <m:e>
                        <m:r>
                          <a:rPr lang="en-US" sz="2000" i="1">
                            <a:latin typeface="Cambria Math"/>
                          </a:rPr>
                          <m:t>𝑥</m:t>
                        </m:r>
                      </m:e>
                      <m:sub>
                        <m:r>
                          <a:rPr lang="en-US" sz="2000" i="1">
                            <a:latin typeface="Cambria Math"/>
                          </a:rPr>
                          <m:t>𝑖</m:t>
                        </m:r>
                      </m:sub>
                    </m:sSub>
                    <m:r>
                      <a:rPr lang="en-US" sz="2000" i="1">
                        <a:latin typeface="Cambria Math"/>
                      </a:rPr>
                      <m:t>)</m:t>
                    </m:r>
                  </m:oMath>
                </a14:m>
                <a:r>
                  <a:rPr lang="en-US" sz="2000" dirty="0">
                    <a:latin typeface="Times New Roman" pitchFamily="18" charset="0"/>
                    <a:cs typeface="Times New Roman" pitchFamily="18" charset="0"/>
                  </a:rPr>
                  <a:t>	(3.37)</a:t>
                </a:r>
              </a:p>
              <a:p>
                <a:pPr marL="0" indent="0" algn="ctr">
                  <a:lnSpc>
                    <a:spcPct val="110000"/>
                  </a:lnSpc>
                  <a:buNone/>
                  <a:tabLst>
                    <a:tab pos="4005263" algn="ctr"/>
                    <a:tab pos="8035925" algn="r"/>
                  </a:tabLst>
                </a:pPr>
                <a:r>
                  <a:rPr lang="en-US" sz="2000" dirty="0">
                    <a:latin typeface="Times New Roman" pitchFamily="18" charset="0"/>
                    <a:cs typeface="Times New Roman" pitchFamily="18" charset="0"/>
                  </a:rPr>
                  <a:t>or</a:t>
                </a:r>
              </a:p>
              <a:p>
                <a:pPr marL="0" indent="0">
                  <a:lnSpc>
                    <a:spcPct val="110000"/>
                  </a:lnSpc>
                  <a:buNone/>
                  <a:tabLst>
                    <a:tab pos="4005263" algn="ctr"/>
                    <a:tab pos="8035925" algn="r"/>
                  </a:tabLst>
                </a:pPr>
                <a14:m>
                  <m:oMathPara xmlns:m="http://schemas.openxmlformats.org/officeDocument/2006/math">
                    <m:oMathParaPr>
                      <m:jc m:val="center"/>
                    </m:oMathParaPr>
                    <m:oMath xmlns:m="http://schemas.openxmlformats.org/officeDocument/2006/math">
                      <m:r>
                        <a:rPr lang="en-US" sz="2000">
                          <a:latin typeface="Cambria Math"/>
                        </a:rPr>
                        <m:t>=</m:t>
                      </m:r>
                      <m:r>
                        <a:rPr lang="en-US" sz="2000" i="1">
                          <a:latin typeface="Cambria Math"/>
                        </a:rPr>
                        <m:t>𝐸</m:t>
                      </m:r>
                      <m:d>
                        <m:dPr>
                          <m:ctrlPr>
                            <a:rPr lang="en-US" sz="2000" i="1">
                              <a:latin typeface="Cambria Math"/>
                            </a:rPr>
                          </m:ctrlPr>
                        </m:dPr>
                        <m:e>
                          <m:sSup>
                            <m:sSupPr>
                              <m:ctrlPr>
                                <a:rPr lang="en-US" sz="2000" i="1">
                                  <a:latin typeface="Cambria Math"/>
                                </a:rPr>
                              </m:ctrlPr>
                            </m:sSupPr>
                            <m:e>
                              <m:r>
                                <a:rPr lang="en-US" sz="2000" i="1">
                                  <a:latin typeface="Cambria Math"/>
                                </a:rPr>
                                <m:t>𝑋</m:t>
                              </m:r>
                            </m:e>
                            <m:sup>
                              <m:r>
                                <a:rPr lang="en-US" sz="2000">
                                  <a:latin typeface="Cambria Math"/>
                                </a:rPr>
                                <m:t>2</m:t>
                              </m:r>
                            </m:sup>
                          </m:sSup>
                        </m:e>
                      </m:d>
                      <m:r>
                        <a:rPr lang="en-US" sz="2000">
                          <a:latin typeface="Cambria Math"/>
                        </a:rPr>
                        <m:t>−</m:t>
                      </m:r>
                      <m:sSup>
                        <m:sSupPr>
                          <m:ctrlPr>
                            <a:rPr lang="en-US" sz="2000" i="1">
                              <a:latin typeface="Cambria Math"/>
                            </a:rPr>
                          </m:ctrlPr>
                        </m:sSupPr>
                        <m:e>
                          <m:d>
                            <m:dPr>
                              <m:begChr m:val="["/>
                              <m:endChr m:val="]"/>
                              <m:ctrlPr>
                                <a:rPr lang="en-US" sz="2000" i="1">
                                  <a:latin typeface="Cambria Math"/>
                                </a:rPr>
                              </m:ctrlPr>
                            </m:dPr>
                            <m:e>
                              <m:r>
                                <a:rPr lang="en-US" sz="2000" i="1">
                                  <a:latin typeface="Cambria Math"/>
                                </a:rPr>
                                <m:t>𝐸</m:t>
                              </m:r>
                              <m:d>
                                <m:dPr>
                                  <m:ctrlPr>
                                    <a:rPr lang="en-US" sz="2000" i="1">
                                      <a:latin typeface="Cambria Math"/>
                                    </a:rPr>
                                  </m:ctrlPr>
                                </m:dPr>
                                <m:e>
                                  <m:r>
                                    <a:rPr lang="en-US" sz="2000" i="1">
                                      <a:latin typeface="Cambria Math"/>
                                    </a:rPr>
                                    <m:t>𝑋</m:t>
                                  </m:r>
                                </m:e>
                              </m:d>
                            </m:e>
                          </m:d>
                        </m:e>
                        <m:sup>
                          <m:r>
                            <a:rPr lang="en-US" sz="2000">
                              <a:latin typeface="Cambria Math"/>
                            </a:rPr>
                            <m:t>2</m:t>
                          </m:r>
                        </m:sup>
                      </m:sSup>
                    </m:oMath>
                  </m:oMathPara>
                </a14:m>
                <a:endParaRPr lang="en-US" sz="2000" dirty="0">
                  <a:latin typeface="Times New Roman" pitchFamily="18" charset="0"/>
                </a:endParaRPr>
              </a:p>
              <a:p>
                <a:pPr marL="0" indent="0">
                  <a:lnSpc>
                    <a:spcPct val="110000"/>
                  </a:lnSpc>
                  <a:buNone/>
                  <a:tabLst>
                    <a:tab pos="4005263" algn="ctr"/>
                    <a:tab pos="8035925" algn="r"/>
                  </a:tabLst>
                </a:pPr>
                <a:r>
                  <a:rPr lang="en-US" sz="2000" dirty="0">
                    <a:latin typeface="Times New Roman" pitchFamily="18" charset="0"/>
                    <a:cs typeface="Times New Roman" pitchFamily="18" charset="0"/>
                  </a:rPr>
                  <a:t>where</a:t>
                </a:r>
              </a:p>
              <a:p>
                <a:pPr marL="0" indent="0">
                  <a:lnSpc>
                    <a:spcPct val="110000"/>
                  </a:lnSpc>
                  <a:buNone/>
                  <a:tabLst>
                    <a:tab pos="682625" algn="l"/>
                    <a:tab pos="914400" algn="l"/>
                  </a:tabLst>
                </a:pPr>
                <a:r>
                  <a:rPr lang="en-US" sz="2000" dirty="0">
                    <a:latin typeface="Times New Roman" pitchFamily="18" charset="0"/>
                    <a:cs typeface="Times New Roman" pitchFamily="18" charset="0"/>
                  </a:rPr>
                  <a:t>	 </a:t>
                </a:r>
                <a14:m>
                  <m:oMath xmlns:m="http://schemas.openxmlformats.org/officeDocument/2006/math">
                    <m:acc>
                      <m:accPr>
                        <m:chr m:val="̅"/>
                        <m:ctrlPr>
                          <a:rPr lang="en-US" sz="2000" i="1">
                            <a:latin typeface="Cambria Math"/>
                          </a:rPr>
                        </m:ctrlPr>
                      </m:accPr>
                      <m:e>
                        <m:r>
                          <a:rPr lang="en-US" sz="2000" i="1">
                            <a:latin typeface="Cambria Math"/>
                          </a:rPr>
                          <m:t>𝑋</m:t>
                        </m:r>
                      </m:e>
                    </m:acc>
                  </m:oMath>
                </a14:m>
                <a:r>
                  <a:rPr lang="en-US" sz="2000" dirty="0">
                    <a:latin typeface="Times New Roman" pitchFamily="18" charset="0"/>
                    <a:cs typeface="Times New Roman" pitchFamily="18" charset="0"/>
                  </a:rPr>
                  <a:t>	= the mean of the distribution and;</a:t>
                </a:r>
                <a:endParaRPr lang="en-US" sz="2000" i="1" dirty="0">
                  <a:latin typeface="Cambria Math"/>
                </a:endParaRPr>
              </a:p>
              <a:p>
                <a:pPr marL="0" indent="0">
                  <a:lnSpc>
                    <a:spcPct val="110000"/>
                  </a:lnSpc>
                  <a:buNone/>
                  <a:tabLst>
                    <a:tab pos="682625" algn="l"/>
                    <a:tab pos="914400" algn="l"/>
                  </a:tabLst>
                </a:pPr>
                <a:r>
                  <a:rPr lang="en-US" sz="2000" dirty="0"/>
                  <a:t>	</a:t>
                </a:r>
                <a14:m>
                  <m:oMath xmlns:m="http://schemas.openxmlformats.org/officeDocument/2006/math">
                    <m:sSub>
                      <m:sSubPr>
                        <m:ctrlPr>
                          <a:rPr lang="en-US" sz="2000" i="1">
                            <a:latin typeface="Cambria Math"/>
                          </a:rPr>
                        </m:ctrlPr>
                      </m:sSubPr>
                      <m:e>
                        <m:r>
                          <a:rPr lang="en-US" sz="2000" i="1">
                            <a:latin typeface="Cambria Math"/>
                          </a:rPr>
                          <m:t>𝑋</m:t>
                        </m:r>
                      </m:e>
                      <m:sub>
                        <m:r>
                          <a:rPr lang="en-US" sz="2000" i="1">
                            <a:latin typeface="Cambria Math"/>
                          </a:rPr>
                          <m:t>𝑖</m:t>
                        </m:r>
                      </m:sub>
                    </m:sSub>
                  </m:oMath>
                </a14:m>
                <a:r>
                  <a:rPr lang="en-US" sz="2000" dirty="0">
                    <a:latin typeface="Times New Roman" pitchFamily="18" charset="0"/>
                    <a:cs typeface="Times New Roman" pitchFamily="18" charset="0"/>
                  </a:rPr>
                  <a:t>	= the </a:t>
                </a:r>
                <a:r>
                  <a:rPr lang="en-US" sz="2000" i="1" dirty="0" err="1">
                    <a:latin typeface="Times New Roman" pitchFamily="18" charset="0"/>
                    <a:cs typeface="Times New Roman" pitchFamily="18" charset="0"/>
                  </a:rPr>
                  <a:t>i</a:t>
                </a:r>
                <a:r>
                  <a:rPr lang="en-US" sz="2000" baseline="30000" dirty="0" err="1">
                    <a:latin typeface="Times New Roman" pitchFamily="18" charset="0"/>
                    <a:cs typeface="Times New Roman" pitchFamily="18" charset="0"/>
                  </a:rPr>
                  <a:t>th</a:t>
                </a:r>
                <a:r>
                  <a:rPr lang="en-US" sz="2000" dirty="0">
                    <a:latin typeface="Times New Roman" pitchFamily="18" charset="0"/>
                    <a:cs typeface="Times New Roman" pitchFamily="18" charset="0"/>
                  </a:rPr>
                  <a:t> observation of return;</a:t>
                </a:r>
                <a:endParaRPr lang="en-US" sz="2000" i="1" dirty="0">
                  <a:latin typeface="Cambria Math"/>
                </a:endParaRPr>
              </a:p>
              <a:p>
                <a:pPr marL="0" indent="0">
                  <a:lnSpc>
                    <a:spcPct val="110000"/>
                  </a:lnSpc>
                  <a:buNone/>
                  <a:tabLst>
                    <a:tab pos="282575" algn="l"/>
                    <a:tab pos="914400" algn="l"/>
                  </a:tabLst>
                </a:pPr>
                <a:r>
                  <a:rPr lang="en-US" sz="2000" dirty="0"/>
                  <a:t>	</a:t>
                </a:r>
                <a14:m>
                  <m:oMath xmlns:m="http://schemas.openxmlformats.org/officeDocument/2006/math">
                    <m:sSub>
                      <m:sSubPr>
                        <m:ctrlPr>
                          <a:rPr lang="en-US" sz="2000" i="1">
                            <a:latin typeface="Cambria Math"/>
                          </a:rPr>
                        </m:ctrlPr>
                      </m:sSubPr>
                      <m:e>
                        <m:r>
                          <a:rPr lang="en-US" sz="2000" i="1">
                            <a:latin typeface="Cambria Math"/>
                          </a:rPr>
                          <m:t>𝑃</m:t>
                        </m:r>
                      </m:e>
                      <m:sub>
                        <m:r>
                          <a:rPr lang="en-US" sz="2000" i="1">
                            <a:latin typeface="Cambria Math"/>
                          </a:rPr>
                          <m:t>𝑟</m:t>
                        </m:r>
                      </m:sub>
                    </m:sSub>
                    <m:r>
                      <a:rPr lang="en-US" sz="2000">
                        <a:latin typeface="Cambria Math"/>
                      </a:rPr>
                      <m:t>(</m:t>
                    </m:r>
                    <m:sSub>
                      <m:sSubPr>
                        <m:ctrlPr>
                          <a:rPr lang="en-US" sz="2000" i="1">
                            <a:latin typeface="Cambria Math"/>
                          </a:rPr>
                        </m:ctrlPr>
                      </m:sSubPr>
                      <m:e>
                        <m:r>
                          <a:rPr lang="en-US" sz="2000" i="1">
                            <a:latin typeface="Cambria Math"/>
                          </a:rPr>
                          <m:t>𝑥</m:t>
                        </m:r>
                      </m:e>
                      <m:sub>
                        <m:r>
                          <a:rPr lang="en-US" sz="2000" i="1">
                            <a:latin typeface="Cambria Math"/>
                          </a:rPr>
                          <m:t>𝑖</m:t>
                        </m:r>
                      </m:sub>
                    </m:sSub>
                    <m:r>
                      <a:rPr lang="en-US" sz="2000" i="1">
                        <a:latin typeface="Cambria Math"/>
                      </a:rPr>
                      <m:t>)</m:t>
                    </m:r>
                  </m:oMath>
                </a14:m>
                <a:r>
                  <a:rPr lang="en-US" sz="2000" dirty="0">
                    <a:latin typeface="Times New Roman" pitchFamily="18" charset="0"/>
                    <a:cs typeface="Times New Roman" pitchFamily="18" charset="0"/>
                  </a:rPr>
                  <a:t>	=the probability that  will be realized;</a:t>
                </a:r>
              </a:p>
              <a:p>
                <a:pPr marL="0" indent="0">
                  <a:lnSpc>
                    <a:spcPct val="110000"/>
                  </a:lnSpc>
                  <a:buNone/>
                  <a:tabLst>
                    <a:tab pos="231775" algn="l"/>
                    <a:tab pos="914400" algn="l"/>
                  </a:tabLst>
                </a:pPr>
                <a:r>
                  <a:rPr lang="en-US" sz="2000" dirty="0">
                    <a:latin typeface="Times New Roman" pitchFamily="18" charset="0"/>
                    <a:cs typeface="Times New Roman" pitchFamily="18" charset="0"/>
                  </a:rPr>
                  <a:t>	</a:t>
                </a:r>
                <a14:m>
                  <m:oMath xmlns:m="http://schemas.openxmlformats.org/officeDocument/2006/math">
                    <m:r>
                      <a:rPr lang="en-US" sz="2000" i="1">
                        <a:latin typeface="Cambria Math"/>
                      </a:rPr>
                      <m:t>𝐸</m:t>
                    </m:r>
                    <m:d>
                      <m:dPr>
                        <m:ctrlPr>
                          <a:rPr lang="en-US" sz="2000" i="1">
                            <a:latin typeface="Cambria Math"/>
                          </a:rPr>
                        </m:ctrlPr>
                      </m:dPr>
                      <m:e>
                        <m:sSup>
                          <m:sSupPr>
                            <m:ctrlPr>
                              <a:rPr lang="en-US" sz="2000" i="1">
                                <a:latin typeface="Cambria Math"/>
                              </a:rPr>
                            </m:ctrlPr>
                          </m:sSupPr>
                          <m:e>
                            <m:r>
                              <a:rPr lang="en-US" sz="2000" i="1">
                                <a:latin typeface="Cambria Math"/>
                              </a:rPr>
                              <m:t>𝑋</m:t>
                            </m:r>
                          </m:e>
                          <m:sup>
                            <m:r>
                              <a:rPr lang="en-US" sz="2000">
                                <a:latin typeface="Cambria Math"/>
                              </a:rPr>
                              <m:t>2</m:t>
                            </m:r>
                          </m:sup>
                        </m:sSup>
                      </m:e>
                    </m:d>
                  </m:oMath>
                </a14:m>
                <a:r>
                  <a:rPr lang="en-US" sz="2000" dirty="0">
                    <a:latin typeface="Times New Roman" pitchFamily="18" charset="0"/>
                    <a:cs typeface="Times New Roman" pitchFamily="18" charset="0"/>
                  </a:rPr>
                  <a:t>	=the expectation of the return squared; and</a:t>
                </a:r>
              </a:p>
              <a:p>
                <a:pPr marL="0" indent="0">
                  <a:lnSpc>
                    <a:spcPct val="110000"/>
                  </a:lnSpc>
                  <a:buNone/>
                  <a:tabLst>
                    <a:tab pos="50800" algn="l"/>
                    <a:tab pos="914400" algn="l"/>
                  </a:tabLst>
                </a:pPr>
                <a:r>
                  <a:rPr lang="en-US" sz="2000" dirty="0">
                    <a:latin typeface="Times New Roman" pitchFamily="18" charset="0"/>
                    <a:cs typeface="Times New Roman" pitchFamily="18" charset="0"/>
                  </a:rPr>
                  <a:t>	</a:t>
                </a:r>
                <a14:m>
                  <m:oMath xmlns:m="http://schemas.openxmlformats.org/officeDocument/2006/math">
                    <m:sSup>
                      <m:sSupPr>
                        <m:ctrlPr>
                          <a:rPr lang="en-US" sz="2000" i="1">
                            <a:latin typeface="Cambria Math"/>
                          </a:rPr>
                        </m:ctrlPr>
                      </m:sSupPr>
                      <m:e>
                        <m:d>
                          <m:dPr>
                            <m:begChr m:val="["/>
                            <m:endChr m:val="]"/>
                            <m:ctrlPr>
                              <a:rPr lang="en-US" sz="2000" i="1">
                                <a:latin typeface="Cambria Math"/>
                              </a:rPr>
                            </m:ctrlPr>
                          </m:dPr>
                          <m:e>
                            <m:r>
                              <a:rPr lang="en-US" sz="2000" i="1">
                                <a:latin typeface="Cambria Math"/>
                              </a:rPr>
                              <m:t>𝐸</m:t>
                            </m:r>
                            <m:d>
                              <m:dPr>
                                <m:ctrlPr>
                                  <a:rPr lang="en-US" sz="2000" i="1">
                                    <a:latin typeface="Cambria Math"/>
                                  </a:rPr>
                                </m:ctrlPr>
                              </m:dPr>
                              <m:e>
                                <m:r>
                                  <a:rPr lang="en-US" sz="2000" i="1">
                                    <a:latin typeface="Cambria Math"/>
                                  </a:rPr>
                                  <m:t>𝑋</m:t>
                                </m:r>
                              </m:e>
                            </m:d>
                          </m:e>
                        </m:d>
                      </m:e>
                      <m:sup>
                        <m:r>
                          <a:rPr lang="en-US" sz="2000">
                            <a:latin typeface="Cambria Math"/>
                          </a:rPr>
                          <m:t>2</m:t>
                        </m:r>
                      </m:sup>
                    </m:sSup>
                  </m:oMath>
                </a14:m>
                <a:r>
                  <a:rPr lang="en-US" sz="2000" dirty="0">
                    <a:latin typeface="Times New Roman" pitchFamily="18" charset="0"/>
                    <a:cs typeface="Times New Roman" pitchFamily="18" charset="0"/>
                  </a:rPr>
                  <a:t>	=the square of the mean return.</a:t>
                </a:r>
              </a:p>
              <a:p>
                <a:pPr marL="0" indent="0">
                  <a:lnSpc>
                    <a:spcPct val="110000"/>
                  </a:lnSpc>
                  <a:buNone/>
                  <a:tabLst>
                    <a:tab pos="4005263" algn="ctr"/>
                    <a:tab pos="8035925" algn="r"/>
                  </a:tabLst>
                </a:pPr>
                <a:r>
                  <a:rPr lang="en-US" sz="2000" dirty="0" smtClean="0">
                    <a:latin typeface="Times New Roman" pitchFamily="18" charset="0"/>
                    <a:cs typeface="Times New Roman" pitchFamily="18" charset="0"/>
                  </a:rPr>
                  <a:t>To </a:t>
                </a:r>
                <a:r>
                  <a:rPr lang="en-US" sz="2000" dirty="0">
                    <a:latin typeface="Times New Roman" pitchFamily="18" charset="0"/>
                    <a:cs typeface="Times New Roman" pitchFamily="18" charset="0"/>
                  </a:rPr>
                  <a:t>obtain the </a:t>
                </a:r>
                <a:r>
                  <a:rPr lang="en-US" sz="2000" b="1" dirty="0">
                    <a:latin typeface="Times New Roman" pitchFamily="18" charset="0"/>
                    <a:cs typeface="Times New Roman" pitchFamily="18" charset="0"/>
                  </a:rPr>
                  <a:t>standard deviation</a:t>
                </a:r>
                <a:r>
                  <a:rPr lang="en-US" sz="2000" dirty="0">
                    <a:latin typeface="Times New Roman" pitchFamily="18" charset="0"/>
                    <a:cs typeface="Times New Roman" pitchFamily="18" charset="0"/>
                  </a:rPr>
                  <a:t>, </a:t>
                </a:r>
                <a14:m>
                  <m:oMath xmlns:m="http://schemas.openxmlformats.org/officeDocument/2006/math">
                    <m:r>
                      <a:rPr lang="en-US" sz="2000" i="1">
                        <a:latin typeface="Cambria Math"/>
                      </a:rPr>
                      <m:t>𝜎</m:t>
                    </m:r>
                  </m:oMath>
                </a14:m>
                <a:r>
                  <a:rPr lang="en-US" sz="2000" dirty="0">
                    <a:latin typeface="Times New Roman" pitchFamily="18" charset="0"/>
                    <a:cs typeface="Times New Roman" pitchFamily="18" charset="0"/>
                  </a:rPr>
                  <a:t>, merely take the square root of the variance.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34" t="-538" r="-954"/>
                </a:stretch>
              </a:blipFill>
            </p:spPr>
            <p:txBody>
              <a:bodyPr/>
              <a:lstStyle/>
              <a:p>
                <a:r>
                  <a:rPr lang="en-US">
                    <a:noFill/>
                  </a:rPr>
                  <a:t> </a:t>
                </a:r>
              </a:p>
            </p:txBody>
          </p:sp>
        </mc:Fallback>
      </mc:AlternateContent>
      <p:sp>
        <p:nvSpPr>
          <p:cNvPr id="7" name="Text Placeholder 6"/>
          <p:cNvSpPr>
            <a:spLocks noGrp="1"/>
          </p:cNvSpPr>
          <p:nvPr>
            <p:ph type="body" sz="quarter" idx="13"/>
          </p:nvPr>
        </p:nvSpPr>
        <p:spPr/>
        <p:txBody>
          <a:bodyPr/>
          <a:lstStyle/>
          <a:p>
            <a:r>
              <a:rPr lang="en-US" dirty="0">
                <a:latin typeface="Times New Roman" pitchFamily="18" charset="0"/>
                <a:cs typeface="Times New Roman" pitchFamily="18" charset="0"/>
              </a:rPr>
              <a:t>3.5.1 Definitions of Risk</a:t>
            </a:r>
          </a:p>
          <a:p>
            <a:endParaRPr lang="en-US" dirty="0"/>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35</a:t>
            </a:fld>
            <a:endParaRPr lang="en-US">
              <a:solidFill>
                <a:schemeClr val="accent6">
                  <a:lumMod val="20000"/>
                  <a:lumOff val="80000"/>
                </a:schemeClr>
              </a:solidFill>
            </a:endParaRPr>
          </a:p>
        </p:txBody>
      </p:sp>
      <p:sp>
        <p:nvSpPr>
          <p:cNvPr id="2" name="Title 1"/>
          <p:cNvSpPr>
            <a:spLocks noGrp="1"/>
          </p:cNvSpPr>
          <p:nvPr>
            <p:ph type="title"/>
          </p:nvPr>
        </p:nvSpPr>
        <p:spPr/>
        <p:txBody>
          <a:bodyPr/>
          <a:lstStyle/>
          <a:p>
            <a:r>
              <a:rPr lang="en-US" dirty="0">
                <a:latin typeface="Times New Roman" pitchFamily="18" charset="0"/>
                <a:cs typeface="Times New Roman" pitchFamily="18" charset="0"/>
              </a:rPr>
              <a:t>3.5 Risk</a:t>
            </a:r>
          </a:p>
        </p:txBody>
      </p:sp>
    </p:spTree>
    <p:extLst>
      <p:ext uri="{BB962C8B-B14F-4D97-AF65-F5344CB8AC3E}">
        <p14:creationId xmlns:p14="http://schemas.microsoft.com/office/powerpoint/2010/main" val="21528626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nSpc>
                <a:spcPct val="110000"/>
              </a:lnSpc>
              <a:spcBef>
                <a:spcPts val="0"/>
              </a:spcBef>
              <a:buNone/>
            </a:pPr>
            <a:r>
              <a:rPr lang="en-US" sz="2000" dirty="0">
                <a:latin typeface="Times New Roman" pitchFamily="18" charset="0"/>
                <a:cs typeface="Times New Roman" pitchFamily="18" charset="0"/>
              </a:rPr>
              <a:t>Sources of risk are important for understanding the degree of fluctuation for an investment over time. Sources of risk can be from firm-specific factors or market and economic factors.</a:t>
            </a:r>
          </a:p>
        </p:txBody>
      </p:sp>
      <p:sp>
        <p:nvSpPr>
          <p:cNvPr id="7" name="Text Placeholder 6"/>
          <p:cNvSpPr>
            <a:spLocks noGrp="1"/>
          </p:cNvSpPr>
          <p:nvPr>
            <p:ph type="body" sz="quarter" idx="13"/>
          </p:nvPr>
        </p:nvSpPr>
        <p:spPr/>
        <p:txBody>
          <a:bodyPr/>
          <a:lstStyle/>
          <a:p>
            <a:r>
              <a:rPr lang="en-US" dirty="0" smtClean="0">
                <a:latin typeface="Times New Roman" pitchFamily="18" charset="0"/>
                <a:cs typeface="Times New Roman" pitchFamily="18" charset="0"/>
              </a:rPr>
              <a:t>3.5.2 Sources of </a:t>
            </a:r>
            <a:r>
              <a:rPr lang="en-US" dirty="0">
                <a:latin typeface="Times New Roman" pitchFamily="18" charset="0"/>
                <a:cs typeface="Times New Roman" pitchFamily="18" charset="0"/>
              </a:rPr>
              <a:t>Risk</a:t>
            </a:r>
          </a:p>
          <a:p>
            <a:endParaRPr lang="en-US" dirty="0"/>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36</a:t>
            </a:fld>
            <a:endParaRPr lang="en-US">
              <a:solidFill>
                <a:schemeClr val="accent6">
                  <a:lumMod val="20000"/>
                  <a:lumOff val="80000"/>
                </a:schemeClr>
              </a:solidFill>
            </a:endParaRPr>
          </a:p>
        </p:txBody>
      </p:sp>
      <p:sp>
        <p:nvSpPr>
          <p:cNvPr id="2" name="Title 1"/>
          <p:cNvSpPr>
            <a:spLocks noGrp="1"/>
          </p:cNvSpPr>
          <p:nvPr>
            <p:ph type="title"/>
          </p:nvPr>
        </p:nvSpPr>
        <p:spPr/>
        <p:txBody>
          <a:bodyPr/>
          <a:lstStyle/>
          <a:p>
            <a:r>
              <a:rPr lang="en-US" dirty="0">
                <a:latin typeface="Times New Roman" pitchFamily="18" charset="0"/>
                <a:cs typeface="Times New Roman" pitchFamily="18" charset="0"/>
              </a:rPr>
              <a:t>3.5 Risk</a:t>
            </a:r>
          </a:p>
        </p:txBody>
      </p:sp>
    </p:spTree>
    <p:extLst>
      <p:ext uri="{BB962C8B-B14F-4D97-AF65-F5344CB8AC3E}">
        <p14:creationId xmlns:p14="http://schemas.microsoft.com/office/powerpoint/2010/main" val="36588122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nSpc>
                <a:spcPct val="110000"/>
              </a:lnSpc>
              <a:spcBef>
                <a:spcPts val="0"/>
              </a:spcBef>
              <a:buNone/>
            </a:pPr>
            <a:r>
              <a:rPr lang="en-US" sz="2000" kern="100" dirty="0" smtClean="0">
                <a:latin typeface="Times New Roman"/>
                <a:ea typeface="PMingLiU"/>
              </a:rPr>
              <a:t>Firm-specific factors include </a:t>
            </a:r>
            <a:r>
              <a:rPr lang="en-US" sz="2000" b="1" kern="100" dirty="0" smtClean="0">
                <a:latin typeface="Times New Roman"/>
                <a:ea typeface="PMingLiU"/>
              </a:rPr>
              <a:t>business </a:t>
            </a:r>
            <a:r>
              <a:rPr lang="en-US" sz="2000" b="1" kern="100" dirty="0">
                <a:latin typeface="Times New Roman"/>
                <a:ea typeface="PMingLiU"/>
              </a:rPr>
              <a:t>risk</a:t>
            </a:r>
            <a:r>
              <a:rPr lang="en-US" sz="2000" kern="100" dirty="0">
                <a:latin typeface="Times New Roman"/>
                <a:ea typeface="PMingLiU"/>
              </a:rPr>
              <a:t> and </a:t>
            </a:r>
            <a:r>
              <a:rPr lang="en-US" sz="2000" b="1" kern="100" dirty="0">
                <a:latin typeface="Times New Roman"/>
                <a:ea typeface="PMingLiU"/>
              </a:rPr>
              <a:t>financial </a:t>
            </a:r>
            <a:r>
              <a:rPr lang="en-US" sz="2000" b="1" kern="100" dirty="0" smtClean="0">
                <a:latin typeface="Times New Roman"/>
                <a:ea typeface="PMingLiU"/>
              </a:rPr>
              <a:t>risk</a:t>
            </a:r>
            <a:r>
              <a:rPr lang="en-US" sz="2000" kern="100" dirty="0" smtClean="0">
                <a:latin typeface="Times New Roman"/>
                <a:ea typeface="PMingLiU"/>
              </a:rPr>
              <a:t>.</a:t>
            </a:r>
          </a:p>
          <a:p>
            <a:pPr marL="0" indent="0">
              <a:lnSpc>
                <a:spcPct val="110000"/>
              </a:lnSpc>
              <a:spcBef>
                <a:spcPts val="0"/>
              </a:spcBef>
              <a:buNone/>
            </a:pPr>
            <a:endParaRPr lang="en-US" sz="2000" kern="100" dirty="0">
              <a:latin typeface="Times New Roman"/>
              <a:ea typeface="PMingLiU"/>
            </a:endParaRPr>
          </a:p>
          <a:p>
            <a:pPr marL="0" indent="0">
              <a:lnSpc>
                <a:spcPct val="110000"/>
              </a:lnSpc>
              <a:spcBef>
                <a:spcPts val="0"/>
              </a:spcBef>
              <a:buNone/>
            </a:pPr>
            <a:r>
              <a:rPr lang="en-US" sz="2000" b="1" kern="100" dirty="0" smtClean="0">
                <a:latin typeface="Times New Roman"/>
                <a:ea typeface="PMingLiU"/>
              </a:rPr>
              <a:t>Business </a:t>
            </a:r>
            <a:r>
              <a:rPr lang="en-US" sz="2000" b="1" kern="100" dirty="0">
                <a:latin typeface="Times New Roman"/>
                <a:ea typeface="PMingLiU"/>
              </a:rPr>
              <a:t>risk </a:t>
            </a:r>
            <a:r>
              <a:rPr lang="en-US" sz="2000" kern="100" dirty="0">
                <a:latin typeface="Times New Roman"/>
                <a:ea typeface="PMingLiU"/>
              </a:rPr>
              <a:t>relates to the fluctuations in the growth of the operating cash flows of the issuers. This </a:t>
            </a:r>
            <a:r>
              <a:rPr lang="en-US" sz="2000" kern="100" dirty="0" smtClean="0">
                <a:latin typeface="Times New Roman"/>
                <a:ea typeface="PMingLiU"/>
              </a:rPr>
              <a:t>includes fluctuations </a:t>
            </a:r>
            <a:r>
              <a:rPr lang="en-US" sz="2000" kern="100" dirty="0">
                <a:latin typeface="Times New Roman"/>
                <a:ea typeface="PMingLiU"/>
              </a:rPr>
              <a:t>of prices of </a:t>
            </a:r>
            <a:r>
              <a:rPr lang="en-US" sz="2000" kern="100" dirty="0" smtClean="0">
                <a:latin typeface="Times New Roman"/>
                <a:ea typeface="PMingLiU"/>
              </a:rPr>
              <a:t>a firm’s products</a:t>
            </a:r>
            <a:r>
              <a:rPr lang="en-US" sz="2000" kern="100" dirty="0">
                <a:latin typeface="Times New Roman"/>
                <a:ea typeface="PMingLiU"/>
              </a:rPr>
              <a:t>, demand for its products, the costs of production, and technological change and managerial </a:t>
            </a:r>
            <a:r>
              <a:rPr lang="en-US" sz="2000" kern="100" dirty="0" smtClean="0">
                <a:latin typeface="Times New Roman"/>
                <a:ea typeface="PMingLiU"/>
              </a:rPr>
              <a:t>efficiency.</a:t>
            </a:r>
          </a:p>
          <a:p>
            <a:pPr marL="0" indent="0">
              <a:lnSpc>
                <a:spcPct val="110000"/>
              </a:lnSpc>
              <a:spcBef>
                <a:spcPts val="0"/>
              </a:spcBef>
              <a:buNone/>
            </a:pPr>
            <a:endParaRPr lang="en-US" sz="2000" kern="100" dirty="0">
              <a:latin typeface="Times New Roman"/>
              <a:ea typeface="PMingLiU"/>
            </a:endParaRPr>
          </a:p>
          <a:p>
            <a:pPr marL="0" indent="0">
              <a:lnSpc>
                <a:spcPct val="110000"/>
              </a:lnSpc>
              <a:spcBef>
                <a:spcPts val="0"/>
              </a:spcBef>
              <a:buNone/>
            </a:pPr>
            <a:r>
              <a:rPr lang="en-US" sz="2000" b="1" kern="100" dirty="0" smtClean="0">
                <a:latin typeface="Times New Roman"/>
                <a:ea typeface="PMingLiU"/>
              </a:rPr>
              <a:t>Financial </a:t>
            </a:r>
            <a:r>
              <a:rPr lang="en-US" sz="2000" b="1" kern="100" dirty="0">
                <a:latin typeface="Times New Roman"/>
                <a:ea typeface="PMingLiU"/>
              </a:rPr>
              <a:t>risk </a:t>
            </a:r>
            <a:r>
              <a:rPr lang="en-US" sz="2000" kern="100" dirty="0">
                <a:latin typeface="Times New Roman"/>
                <a:ea typeface="PMingLiU"/>
              </a:rPr>
              <a:t>is related to the mix of debt and equity in the capital structure of the issuer. The assets of a firm can be financed by either debt or equity. The use of debt promises the investor a fixed return, and equity holder’s return is leveraged or the fluctuation of return magnified. For investors in both debt and equity, the greater the amount of debt in the firm’s capital structure, the greater is the variance of returns.</a:t>
            </a:r>
            <a:endParaRPr lang="en-US" sz="2000" dirty="0">
              <a:latin typeface="Times New Roman" pitchFamily="18" charset="0"/>
              <a:cs typeface="Times New Roman" pitchFamily="18" charset="0"/>
            </a:endParaRPr>
          </a:p>
        </p:txBody>
      </p:sp>
      <p:sp>
        <p:nvSpPr>
          <p:cNvPr id="7" name="Text Placeholder 6"/>
          <p:cNvSpPr>
            <a:spLocks noGrp="1"/>
          </p:cNvSpPr>
          <p:nvPr>
            <p:ph type="body" sz="quarter" idx="13"/>
          </p:nvPr>
        </p:nvSpPr>
        <p:spPr/>
        <p:txBody>
          <a:bodyPr/>
          <a:lstStyle/>
          <a:p>
            <a:r>
              <a:rPr lang="en-US" dirty="0">
                <a:latin typeface="Times New Roman" pitchFamily="18" charset="0"/>
                <a:cs typeface="Times New Roman" pitchFamily="18" charset="0"/>
              </a:rPr>
              <a:t>3.5.2.1 Firm-specific Factors</a:t>
            </a:r>
            <a:endParaRPr lang="en-US" dirty="0"/>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37</a:t>
            </a:fld>
            <a:endParaRPr lang="en-US">
              <a:solidFill>
                <a:schemeClr val="accent6">
                  <a:lumMod val="20000"/>
                  <a:lumOff val="80000"/>
                </a:schemeClr>
              </a:solidFill>
            </a:endParaRPr>
          </a:p>
        </p:txBody>
      </p:sp>
      <p:sp>
        <p:nvSpPr>
          <p:cNvPr id="2" name="Title 1"/>
          <p:cNvSpPr>
            <a:spLocks noGrp="1"/>
          </p:cNvSpPr>
          <p:nvPr>
            <p:ph type="title"/>
          </p:nvPr>
        </p:nvSpPr>
        <p:spPr/>
        <p:txBody>
          <a:bodyPr/>
          <a:lstStyle/>
          <a:p>
            <a:r>
              <a:rPr lang="en-US" dirty="0">
                <a:latin typeface="Times New Roman" pitchFamily="18" charset="0"/>
                <a:cs typeface="Times New Roman" pitchFamily="18" charset="0"/>
              </a:rPr>
              <a:t>3.5 Risk</a:t>
            </a:r>
          </a:p>
        </p:txBody>
      </p:sp>
    </p:spTree>
    <p:extLst>
      <p:ext uri="{BB962C8B-B14F-4D97-AF65-F5344CB8AC3E}">
        <p14:creationId xmlns:p14="http://schemas.microsoft.com/office/powerpoint/2010/main" val="20228161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0" indent="0">
              <a:lnSpc>
                <a:spcPct val="120000"/>
              </a:lnSpc>
              <a:spcBef>
                <a:spcPts val="0"/>
              </a:spcBef>
              <a:buNone/>
            </a:pPr>
            <a:r>
              <a:rPr lang="en-US" sz="2000" dirty="0">
                <a:latin typeface="Times New Roman" pitchFamily="18" charset="0"/>
                <a:cs typeface="Times New Roman" pitchFamily="18" charset="0"/>
              </a:rPr>
              <a:t>As has been noted, the return on investment is made up of the cash flow from interest or dividends and the future price of the security. </a:t>
            </a:r>
            <a:r>
              <a:rPr lang="en-US" sz="2000" dirty="0" smtClean="0">
                <a:latin typeface="Times New Roman" pitchFamily="18" charset="0"/>
                <a:cs typeface="Times New Roman" pitchFamily="18" charset="0"/>
              </a:rPr>
              <a:t>Price </a:t>
            </a:r>
            <a:r>
              <a:rPr lang="en-US" sz="2000" dirty="0">
                <a:latin typeface="Times New Roman" pitchFamily="18" charset="0"/>
                <a:cs typeface="Times New Roman" pitchFamily="18" charset="0"/>
              </a:rPr>
              <a:t>that is realized when the security matures or is </a:t>
            </a:r>
            <a:r>
              <a:rPr lang="en-US" sz="2000" dirty="0" smtClean="0">
                <a:latin typeface="Times New Roman" pitchFamily="18" charset="0"/>
                <a:cs typeface="Times New Roman" pitchFamily="18" charset="0"/>
              </a:rPr>
              <a:t>sold. If </a:t>
            </a:r>
            <a:r>
              <a:rPr lang="en-US" sz="2000" dirty="0">
                <a:latin typeface="Times New Roman" pitchFamily="18" charset="0"/>
                <a:cs typeface="Times New Roman" pitchFamily="18" charset="0"/>
              </a:rPr>
              <a:t>the security is sold before it matures, </a:t>
            </a:r>
            <a:r>
              <a:rPr lang="en-US" sz="2000" dirty="0" smtClean="0">
                <a:latin typeface="Times New Roman" pitchFamily="18" charset="0"/>
                <a:cs typeface="Times New Roman" pitchFamily="18" charset="0"/>
              </a:rPr>
              <a:t>future </a:t>
            </a:r>
            <a:r>
              <a:rPr lang="en-US" sz="2000" dirty="0">
                <a:latin typeface="Times New Roman" pitchFamily="18" charset="0"/>
                <a:cs typeface="Times New Roman" pitchFamily="18" charset="0"/>
              </a:rPr>
              <a:t>price is uncertain. Hence the variance of return (risk) is significantly related to the degree of price volatility over </a:t>
            </a:r>
            <a:r>
              <a:rPr lang="en-US" sz="2000" dirty="0" smtClean="0">
                <a:latin typeface="Times New Roman" pitchFamily="18" charset="0"/>
                <a:cs typeface="Times New Roman" pitchFamily="18" charset="0"/>
              </a:rPr>
              <a:t>time.</a:t>
            </a:r>
          </a:p>
          <a:p>
            <a:pPr marL="0" indent="0">
              <a:lnSpc>
                <a:spcPct val="120000"/>
              </a:lnSpc>
              <a:spcBef>
                <a:spcPts val="0"/>
              </a:spcBef>
              <a:buNone/>
            </a:pPr>
            <a:endParaRPr lang="en-US" sz="2000" dirty="0" smtClean="0">
              <a:latin typeface="Times New Roman" pitchFamily="18" charset="0"/>
              <a:cs typeface="Times New Roman" pitchFamily="18" charset="0"/>
            </a:endParaRPr>
          </a:p>
          <a:p>
            <a:pPr marL="0" indent="0">
              <a:lnSpc>
                <a:spcPct val="120000"/>
              </a:lnSpc>
              <a:spcBef>
                <a:spcPts val="0"/>
              </a:spcBef>
              <a:buNone/>
            </a:pPr>
            <a:r>
              <a:rPr lang="en-US" sz="2000" dirty="0" smtClean="0">
                <a:latin typeface="Times New Roman" pitchFamily="18" charset="0"/>
                <a:cs typeface="Times New Roman" pitchFamily="18" charset="0"/>
              </a:rPr>
              <a:t>There </a:t>
            </a:r>
            <a:r>
              <a:rPr lang="en-US" sz="2000" dirty="0">
                <a:latin typeface="Times New Roman" pitchFamily="18" charset="0"/>
                <a:cs typeface="Times New Roman" pitchFamily="18" charset="0"/>
              </a:rPr>
              <a:t>is an inverse relationship between interest rates and the price of </a:t>
            </a:r>
            <a:r>
              <a:rPr lang="en-US" sz="2000" dirty="0" smtClean="0">
                <a:latin typeface="Times New Roman" pitchFamily="18" charset="0"/>
                <a:cs typeface="Times New Roman" pitchFamily="18" charset="0"/>
              </a:rPr>
              <a:t>securities. </a:t>
            </a:r>
            <a:r>
              <a:rPr lang="en-US" sz="2000" dirty="0">
                <a:latin typeface="Times New Roman" pitchFamily="18" charset="0"/>
                <a:cs typeface="Times New Roman" pitchFamily="18" charset="0"/>
              </a:rPr>
              <a:t>Government bonds are not subject to business or financial risk, but the rate of return realized by investors depends upon the movements in interests in interest rates</a:t>
            </a:r>
            <a:r>
              <a:rPr lang="en-US" sz="2000" dirty="0" smtClean="0">
                <a:latin typeface="Times New Roman" pitchFamily="18" charset="0"/>
                <a:cs typeface="Times New Roman" pitchFamily="18" charset="0"/>
              </a:rPr>
              <a:t>.</a:t>
            </a:r>
          </a:p>
          <a:p>
            <a:pPr marL="0" indent="0">
              <a:lnSpc>
                <a:spcPct val="120000"/>
              </a:lnSpc>
              <a:spcBef>
                <a:spcPts val="0"/>
              </a:spcBef>
              <a:buNone/>
            </a:pPr>
            <a:endParaRPr lang="en-US" sz="2000" dirty="0" smtClean="0">
              <a:latin typeface="Times New Roman" pitchFamily="18" charset="0"/>
              <a:cs typeface="Times New Roman" pitchFamily="18" charset="0"/>
            </a:endParaRPr>
          </a:p>
          <a:p>
            <a:pPr marL="0" indent="0">
              <a:lnSpc>
                <a:spcPct val="120000"/>
              </a:lnSpc>
              <a:spcBef>
                <a:spcPts val="0"/>
              </a:spcBef>
              <a:buNone/>
            </a:pPr>
            <a:r>
              <a:rPr lang="en-US" sz="2000" dirty="0" smtClean="0">
                <a:latin typeface="Times New Roman" pitchFamily="18" charset="0"/>
                <a:cs typeface="Times New Roman" pitchFamily="18" charset="0"/>
              </a:rPr>
              <a:t>For </a:t>
            </a:r>
            <a:r>
              <a:rPr lang="en-US" sz="2000" dirty="0">
                <a:latin typeface="Times New Roman" pitchFamily="18" charset="0"/>
                <a:cs typeface="Times New Roman" pitchFamily="18" charset="0"/>
              </a:rPr>
              <a:t>investors in equities, as the level of inflation increases, the amount of uncertainty with respect to how inflation will help or harm the economy, industries, companies, and financial markets increases; and this increase in uncertainty has an adverse effect on the rates of return realized by investors. High levels of inflation present an opportunity for greater variability and uncertainty, thereby adversely affecting security returns, while low levels of inflation reduce uncertainty about future price level changes, thus favorably affecting security prices.</a:t>
            </a:r>
          </a:p>
        </p:txBody>
      </p:sp>
      <p:sp>
        <p:nvSpPr>
          <p:cNvPr id="7" name="Text Placeholder 6"/>
          <p:cNvSpPr>
            <a:spLocks noGrp="1"/>
          </p:cNvSpPr>
          <p:nvPr>
            <p:ph type="body" sz="quarter" idx="13"/>
          </p:nvPr>
        </p:nvSpPr>
        <p:spPr/>
        <p:txBody>
          <a:bodyPr/>
          <a:lstStyle/>
          <a:p>
            <a:r>
              <a:rPr lang="en-US" dirty="0">
                <a:latin typeface="Times New Roman" pitchFamily="18" charset="0"/>
                <a:cs typeface="Times New Roman" pitchFamily="18" charset="0"/>
              </a:rPr>
              <a:t>3.5.2.2 Market and Economic Factors</a:t>
            </a:r>
            <a:endParaRPr lang="en-US" dirty="0"/>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38</a:t>
            </a:fld>
            <a:endParaRPr lang="en-US">
              <a:solidFill>
                <a:schemeClr val="accent6">
                  <a:lumMod val="20000"/>
                  <a:lumOff val="80000"/>
                </a:schemeClr>
              </a:solidFill>
            </a:endParaRPr>
          </a:p>
        </p:txBody>
      </p:sp>
      <p:sp>
        <p:nvSpPr>
          <p:cNvPr id="2" name="Title 1"/>
          <p:cNvSpPr>
            <a:spLocks noGrp="1"/>
          </p:cNvSpPr>
          <p:nvPr>
            <p:ph type="title"/>
          </p:nvPr>
        </p:nvSpPr>
        <p:spPr/>
        <p:txBody>
          <a:bodyPr/>
          <a:lstStyle/>
          <a:p>
            <a:r>
              <a:rPr lang="en-US" dirty="0">
                <a:latin typeface="Times New Roman" pitchFamily="18" charset="0"/>
                <a:cs typeface="Times New Roman" pitchFamily="18" charset="0"/>
              </a:rPr>
              <a:t>3.5 Risk</a:t>
            </a:r>
          </a:p>
        </p:txBody>
      </p:sp>
    </p:spTree>
    <p:extLst>
      <p:ext uri="{BB962C8B-B14F-4D97-AF65-F5344CB8AC3E}">
        <p14:creationId xmlns:p14="http://schemas.microsoft.com/office/powerpoint/2010/main" val="21822209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3.6 Covariance and Correlation</a:t>
            </a:r>
          </a:p>
        </p:txBody>
      </p:sp>
      <p:sp>
        <p:nvSpPr>
          <p:cNvPr id="3" name="Content Placeholder 2"/>
          <p:cNvSpPr>
            <a:spLocks noGrp="1"/>
          </p:cNvSpPr>
          <p:nvPr>
            <p:ph idx="1"/>
          </p:nvPr>
        </p:nvSpPr>
        <p:spPr/>
        <p:txBody>
          <a:bodyPr>
            <a:normAutofit/>
          </a:bodyPr>
          <a:lstStyle/>
          <a:p>
            <a:pPr marL="0" indent="0">
              <a:lnSpc>
                <a:spcPct val="120000"/>
              </a:lnSpc>
              <a:spcBef>
                <a:spcPts val="0"/>
              </a:spcBef>
              <a:buNone/>
            </a:pPr>
            <a:r>
              <a:rPr lang="en-US" sz="2000" dirty="0">
                <a:latin typeface="Times New Roman" pitchFamily="18" charset="0"/>
                <a:cs typeface="Times New Roman" pitchFamily="18" charset="0"/>
              </a:rPr>
              <a:t>The </a:t>
            </a:r>
            <a:r>
              <a:rPr lang="en-US" sz="2000" b="1" dirty="0">
                <a:latin typeface="Times New Roman" pitchFamily="18" charset="0"/>
                <a:cs typeface="Times New Roman" pitchFamily="18" charset="0"/>
              </a:rPr>
              <a:t>covariance</a:t>
            </a:r>
            <a:r>
              <a:rPr lang="en-US" sz="2000" dirty="0">
                <a:latin typeface="Times New Roman" pitchFamily="18" charset="0"/>
                <a:cs typeface="Times New Roman" pitchFamily="18" charset="0"/>
              </a:rPr>
              <a:t> is a measure of how returns on assets move together. If the time series of returns are moving in the same direction, the covariance is positive. If one series is increasing and the other is decreasing, the covariance is negative. If series move in an unrelated fashion relative to one another, the covariance is a small number or zero</a:t>
            </a:r>
            <a:r>
              <a:rPr lang="en-US" sz="2000" dirty="0" smtClean="0">
                <a:latin typeface="Times New Roman" pitchFamily="18" charset="0"/>
                <a:cs typeface="Times New Roman" pitchFamily="18" charset="0"/>
              </a:rPr>
              <a:t>.</a:t>
            </a:r>
          </a:p>
          <a:p>
            <a:pPr marL="0" indent="0">
              <a:lnSpc>
                <a:spcPct val="120000"/>
              </a:lnSpc>
              <a:spcBef>
                <a:spcPts val="0"/>
              </a:spcBef>
              <a:buNone/>
            </a:pPr>
            <a:endParaRPr lang="en-US" sz="2000" dirty="0" smtClean="0">
              <a:latin typeface="Times New Roman" pitchFamily="18" charset="0"/>
              <a:cs typeface="Times New Roman" pitchFamily="18" charset="0"/>
            </a:endParaRPr>
          </a:p>
          <a:p>
            <a:pPr marL="0" indent="0">
              <a:lnSpc>
                <a:spcPct val="120000"/>
              </a:lnSpc>
              <a:spcBef>
                <a:spcPts val="0"/>
              </a:spcBef>
              <a:buNone/>
            </a:pPr>
            <a:r>
              <a:rPr lang="en-US" sz="2000" dirty="0">
                <a:latin typeface="Times New Roman" pitchFamily="18" charset="0"/>
                <a:cs typeface="Times New Roman" pitchFamily="18" charset="0"/>
              </a:rPr>
              <a:t>If we divide the covariance between the return series of two assets by the product of the standard deviations of the two series, we have the </a:t>
            </a:r>
            <a:r>
              <a:rPr lang="en-US" sz="2000" b="1" dirty="0">
                <a:latin typeface="Times New Roman" pitchFamily="18" charset="0"/>
                <a:cs typeface="Times New Roman" pitchFamily="18" charset="0"/>
              </a:rPr>
              <a:t>correlation coefficient</a:t>
            </a:r>
            <a:r>
              <a:rPr lang="en-US" sz="2000" dirty="0">
                <a:latin typeface="Times New Roman" pitchFamily="18" charset="0"/>
                <a:cs typeface="Times New Roman" pitchFamily="18" charset="0"/>
              </a:rPr>
              <a:t> between the two series</a:t>
            </a:r>
            <a:r>
              <a:rPr lang="en-US" sz="2000" dirty="0" smtClean="0">
                <a:latin typeface="Times New Roman" pitchFamily="18" charset="0"/>
                <a:cs typeface="Times New Roman" pitchFamily="18" charset="0"/>
              </a:rPr>
              <a:t>. </a:t>
            </a:r>
            <a:r>
              <a:rPr lang="en-US" sz="2000" kern="100" dirty="0">
                <a:latin typeface="Times New Roman"/>
                <a:ea typeface="PMingLiU"/>
              </a:rPr>
              <a:t>Basically it is similar to a covariance that has been standardized by the variability of each series. Its range of values falls between +1 (perfectly positively correlated) –1 (perfectly negatively correlated).</a:t>
            </a:r>
            <a:endParaRPr lang="en-US" sz="20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39</a:t>
            </a:fld>
            <a:endParaRPr lang="en-US">
              <a:solidFill>
                <a:schemeClr val="accent6">
                  <a:lumMod val="20000"/>
                  <a:lumOff val="80000"/>
                </a:schemeClr>
              </a:solidFill>
            </a:endParaRPr>
          </a:p>
        </p:txBody>
      </p:sp>
    </p:spTree>
    <p:extLst>
      <p:ext uri="{BB962C8B-B14F-4D97-AF65-F5344CB8AC3E}">
        <p14:creationId xmlns:p14="http://schemas.microsoft.com/office/powerpoint/2010/main" val="1236342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2361D884-7B35-49FB-9233-7A8213574B9D}" type="slidenum">
              <a:rPr lang="en-US">
                <a:solidFill>
                  <a:schemeClr val="accent6">
                    <a:lumMod val="20000"/>
                    <a:lumOff val="80000"/>
                  </a:schemeClr>
                </a:solidFill>
              </a:rPr>
              <a:pPr/>
              <a:t>4</a:t>
            </a:fld>
            <a:endParaRPr lang="en-US" dirty="0">
              <a:solidFill>
                <a:schemeClr val="accent6">
                  <a:lumMod val="20000"/>
                  <a:lumOff val="80000"/>
                </a:schemeClr>
              </a:solidFill>
            </a:endParaRPr>
          </a:p>
        </p:txBody>
      </p:sp>
      <p:sp>
        <p:nvSpPr>
          <p:cNvPr id="7" name="Content Placeholder 6"/>
          <p:cNvSpPr>
            <a:spLocks noGrp="1"/>
          </p:cNvSpPr>
          <p:nvPr>
            <p:ph sz="half" idx="2"/>
          </p:nvPr>
        </p:nvSpPr>
        <p:spPr>
          <a:xfrm>
            <a:off x="457200" y="990600"/>
            <a:ext cx="8153400" cy="1828800"/>
          </a:xfrm>
        </p:spPr>
        <p:txBody>
          <a:bodyPr>
            <a:normAutofit fontScale="85000" lnSpcReduction="10000"/>
          </a:bodyPr>
          <a:lstStyle/>
          <a:p>
            <a:pPr marL="0" indent="0">
              <a:lnSpc>
                <a:spcPct val="120000"/>
              </a:lnSpc>
              <a:buNone/>
            </a:pPr>
            <a:r>
              <a:rPr lang="en-US" b="1" dirty="0">
                <a:latin typeface="Times New Roman" pitchFamily="18" charset="0"/>
                <a:cs typeface="Times New Roman" pitchFamily="18" charset="0"/>
              </a:rPr>
              <a:t>Sample Problem 3.1 (pg. 82)</a:t>
            </a:r>
            <a:endParaRPr lang="en-US" b="1" dirty="0"/>
          </a:p>
          <a:p>
            <a:pPr marL="0" indent="0">
              <a:lnSpc>
                <a:spcPct val="120000"/>
              </a:lnSpc>
              <a:buNone/>
            </a:pPr>
            <a:r>
              <a:rPr lang="en-US" dirty="0" smtClean="0">
                <a:latin typeface="Times New Roman" pitchFamily="18" charset="0"/>
                <a:cs typeface="Times New Roman" pitchFamily="18" charset="0"/>
              </a:rPr>
              <a:t>Table </a:t>
            </a:r>
            <a:r>
              <a:rPr lang="en-US" dirty="0">
                <a:latin typeface="Times New Roman" pitchFamily="18" charset="0"/>
                <a:cs typeface="Times New Roman" pitchFamily="18" charset="0"/>
              </a:rPr>
              <a:t>3.1 lists J&amp;J stock price and dividend data for 11 years.  In order to calculate the HPR for 2009, the terminal value of the stock ($64.41) is added to the dividend received during 2009 ($1.91) and the sum is divided by the initial value of the stock for 2008 ($59.83</a:t>
            </a:r>
            <a:r>
              <a:rPr lang="en-US" dirty="0" smtClean="0">
                <a:latin typeface="Times New Roman" pitchFamily="18" charset="0"/>
                <a:cs typeface="Times New Roman" pitchFamily="18" charset="0"/>
              </a:rPr>
              <a:t>)</a:t>
            </a:r>
            <a:endParaRPr lang="en-US" dirty="0"/>
          </a:p>
        </p:txBody>
      </p:sp>
      <mc:AlternateContent xmlns:mc="http://schemas.openxmlformats.org/markup-compatibility/2006" xmlns:a14="http://schemas.microsoft.com/office/drawing/2010/main">
        <mc:Choice Requires="a14">
          <p:sp>
            <p:nvSpPr>
              <p:cNvPr id="9" name="Content Placeholder 8"/>
              <p:cNvSpPr>
                <a:spLocks noGrp="1"/>
              </p:cNvSpPr>
              <p:nvPr>
                <p:ph sz="half" idx="14"/>
              </p:nvPr>
            </p:nvSpPr>
            <p:spPr>
              <a:xfrm>
                <a:off x="457200" y="5715000"/>
                <a:ext cx="8077200" cy="685800"/>
              </a:xfrm>
            </p:spPr>
            <p:txBody>
              <a:bodyPr>
                <a:normAutofit fontScale="85000" lnSpcReduction="10000"/>
              </a:bodyPr>
              <a:lstStyle/>
              <a:p>
                <a:pPr algn="ctr"/>
                <a14:m>
                  <m:oMath xmlns:m="http://schemas.openxmlformats.org/officeDocument/2006/math">
                    <m:r>
                      <m:rPr>
                        <m:nor/>
                      </m:rPr>
                      <a:rPr lang="en-US">
                        <a:latin typeface="Times New Roman" pitchFamily="18" charset="0"/>
                        <a:cs typeface="Times New Roman" pitchFamily="18" charset="0"/>
                      </a:rPr>
                      <m:t>HPR</m:t>
                    </m:r>
                    <m:r>
                      <m:rPr>
                        <m:nor/>
                      </m:rPr>
                      <a:rPr lang="en-US">
                        <a:latin typeface="Times New Roman" pitchFamily="18" charset="0"/>
                        <a:cs typeface="Times New Roman" pitchFamily="18" charset="0"/>
                      </a:rPr>
                      <m:t>(2009)</m:t>
                    </m:r>
                    <m:r>
                      <a:rPr lang="en-US">
                        <a:latin typeface="Cambria Math"/>
                      </a:rPr>
                      <m:t>=</m:t>
                    </m:r>
                    <m:f>
                      <m:fPr>
                        <m:ctrlPr>
                          <a:rPr lang="en-US" i="1">
                            <a:latin typeface="Cambria Math"/>
                          </a:rPr>
                        </m:ctrlPr>
                      </m:fPr>
                      <m:num>
                        <m:r>
                          <a:rPr lang="en-US">
                            <a:latin typeface="Cambria Math"/>
                          </a:rPr>
                          <m:t>$64.41+$1.91</m:t>
                        </m:r>
                      </m:num>
                      <m:den>
                        <m:r>
                          <a:rPr lang="en-US">
                            <a:latin typeface="Cambria Math"/>
                          </a:rPr>
                          <m:t>$59.83</m:t>
                        </m:r>
                      </m:den>
                    </m:f>
                    <m:r>
                      <a:rPr lang="en-US">
                        <a:latin typeface="Cambria Math"/>
                      </a:rPr>
                      <m:t>=</m:t>
                    </m:r>
                    <m:f>
                      <m:fPr>
                        <m:ctrlPr>
                          <a:rPr lang="en-US" i="1">
                            <a:latin typeface="Cambria Math"/>
                          </a:rPr>
                        </m:ctrlPr>
                      </m:fPr>
                      <m:num>
                        <m:r>
                          <a:rPr lang="en-US">
                            <a:latin typeface="Cambria Math"/>
                          </a:rPr>
                          <m:t>$66.32</m:t>
                        </m:r>
                      </m:num>
                      <m:den>
                        <m:r>
                          <a:rPr lang="en-US">
                            <a:latin typeface="Cambria Math"/>
                          </a:rPr>
                          <m:t>$59.83</m:t>
                        </m:r>
                      </m:den>
                    </m:f>
                    <m:r>
                      <a:rPr lang="en-US">
                        <a:latin typeface="Cambria Math"/>
                      </a:rPr>
                      <m:t>=1.108</m:t>
                    </m:r>
                  </m:oMath>
                </a14:m>
                <a:endParaRPr lang="en-US" dirty="0">
                  <a:latin typeface="Times New Roman" pitchFamily="18" charset="0"/>
                  <a:cs typeface="Times New Roman" pitchFamily="18" charset="0"/>
                </a:endParaRPr>
              </a:p>
              <a:p>
                <a:endParaRPr lang="en-US" dirty="0"/>
              </a:p>
            </p:txBody>
          </p:sp>
        </mc:Choice>
        <mc:Fallback xmlns="">
          <p:sp>
            <p:nvSpPr>
              <p:cNvPr id="9" name="Content Placeholder 8"/>
              <p:cNvSpPr>
                <a:spLocks noGrp="1" noRot="1" noChangeAspect="1" noMove="1" noResize="1" noEditPoints="1" noAdjustHandles="1" noChangeArrowheads="1" noChangeShapeType="1" noTextEdit="1"/>
              </p:cNvSpPr>
              <p:nvPr>
                <p:ph sz="half" idx="14"/>
              </p:nvPr>
            </p:nvSpPr>
            <p:spPr>
              <a:xfrm>
                <a:off x="457200" y="5715000"/>
                <a:ext cx="8077200" cy="685800"/>
              </a:xfrm>
              <a:blipFill rotWithShape="1">
                <a:blip r:embed="rId2"/>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latin typeface="Times New Roman" pitchFamily="18" charset="0"/>
                <a:cs typeface="Times New Roman" pitchFamily="18" charset="0"/>
              </a:rPr>
              <a:t>3.1 Holding-Period Return</a:t>
            </a:r>
          </a:p>
        </p:txBody>
      </p:sp>
      <p:graphicFrame>
        <p:nvGraphicFramePr>
          <p:cNvPr id="11" name="Content Placeholder 10"/>
          <p:cNvGraphicFramePr>
            <a:graphicFrameLocks noGrp="1"/>
          </p:cNvGraphicFramePr>
          <p:nvPr>
            <p:ph sz="half" idx="15"/>
            <p:extLst>
              <p:ext uri="{D42A27DB-BD31-4B8C-83A1-F6EECF244321}">
                <p14:modId xmlns:p14="http://schemas.microsoft.com/office/powerpoint/2010/main" val="1077694531"/>
              </p:ext>
            </p:extLst>
          </p:nvPr>
        </p:nvGraphicFramePr>
        <p:xfrm>
          <a:off x="1981200" y="2895600"/>
          <a:ext cx="5273231" cy="2641600"/>
        </p:xfrm>
        <a:graphic>
          <a:graphicData uri="http://schemas.openxmlformats.org/drawingml/2006/table">
            <a:tbl>
              <a:tblPr/>
              <a:tblGrid>
                <a:gridCol w="1158240"/>
                <a:gridCol w="1061720"/>
                <a:gridCol w="1184910"/>
                <a:gridCol w="944753"/>
                <a:gridCol w="923608"/>
              </a:tblGrid>
              <a:tr h="254000">
                <a:tc>
                  <a:txBody>
                    <a:bodyPr/>
                    <a:lstStyle/>
                    <a:p>
                      <a:pPr marL="0" marR="0" algn="l">
                        <a:lnSpc>
                          <a:spcPts val="1400"/>
                        </a:lnSpc>
                        <a:spcBef>
                          <a:spcPts val="0"/>
                        </a:spcBef>
                        <a:spcAft>
                          <a:spcPts val="0"/>
                        </a:spcAft>
                      </a:pPr>
                      <a:r>
                        <a:rPr lang="en-US" sz="1600" b="1" i="0" kern="100" dirty="0" smtClean="0">
                          <a:solidFill>
                            <a:schemeClr val="accent1"/>
                          </a:solidFill>
                          <a:effectLst/>
                          <a:latin typeface="Times New Roman"/>
                        </a:rPr>
                        <a:t>Table 3.1</a:t>
                      </a:r>
                      <a:endParaRPr lang="en-US" sz="1600" b="1" i="0" kern="100" dirty="0">
                        <a:solidFill>
                          <a:schemeClr val="accent1"/>
                        </a:solidFill>
                        <a:effectLst/>
                        <a:latin typeface="Times New Roman"/>
                      </a:endParaRPr>
                    </a:p>
                  </a:txBody>
                  <a:tcPr marL="17780" marR="177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4">
                  <a:txBody>
                    <a:bodyPr/>
                    <a:lstStyle/>
                    <a:p>
                      <a:pPr marL="0" marR="0" algn="l">
                        <a:lnSpc>
                          <a:spcPts val="1400"/>
                        </a:lnSpc>
                        <a:spcBef>
                          <a:spcPts val="0"/>
                        </a:spcBef>
                        <a:spcAft>
                          <a:spcPts val="0"/>
                        </a:spcAft>
                      </a:pPr>
                      <a:r>
                        <a:rPr lang="en-US" sz="1600" b="1" kern="100" dirty="0" smtClean="0">
                          <a:solidFill>
                            <a:schemeClr val="accent1"/>
                          </a:solidFill>
                          <a:effectLst/>
                          <a:latin typeface="Times New Roman"/>
                          <a:ea typeface="PMingLiU"/>
                        </a:rPr>
                        <a:t>Johnson &amp; Johnson Company HPR and HPY</a:t>
                      </a:r>
                      <a:endParaRPr lang="en-US" sz="1600" b="1" kern="100" dirty="0">
                        <a:solidFill>
                          <a:schemeClr val="accent1"/>
                        </a:solidFill>
                        <a:effectLst/>
                        <a:latin typeface="Times New Roman"/>
                        <a:ea typeface="PMingLiU"/>
                      </a:endParaRPr>
                    </a:p>
                  </a:txBody>
                  <a:tcPr marL="17780" marR="177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0" marR="0" algn="ctr">
                        <a:lnSpc>
                          <a:spcPts val="1400"/>
                        </a:lnSpc>
                        <a:spcBef>
                          <a:spcPts val="0"/>
                        </a:spcBef>
                        <a:spcAft>
                          <a:spcPts val="0"/>
                        </a:spcAft>
                      </a:pPr>
                      <a:endParaRPr lang="en-US" sz="1200" kern="100" dirty="0">
                        <a:effectLst/>
                        <a:latin typeface="Times New Roman"/>
                        <a:ea typeface="PMingLiU"/>
                      </a:endParaRPr>
                    </a:p>
                  </a:txBody>
                  <a:tcPr marL="17780" marR="177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0" marR="0" algn="ctr">
                        <a:lnSpc>
                          <a:spcPts val="1400"/>
                        </a:lnSpc>
                        <a:spcBef>
                          <a:spcPts val="0"/>
                        </a:spcBef>
                        <a:spcAft>
                          <a:spcPts val="0"/>
                        </a:spcAft>
                      </a:pPr>
                      <a:endParaRPr lang="en-US" sz="1200" kern="100" dirty="0">
                        <a:effectLst/>
                        <a:latin typeface="Times New Roman"/>
                        <a:ea typeface="PMingLiU"/>
                      </a:endParaRPr>
                    </a:p>
                  </a:txBody>
                  <a:tcPr marL="17780" marR="177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0" marR="0" algn="ctr">
                        <a:lnSpc>
                          <a:spcPts val="1400"/>
                        </a:lnSpc>
                        <a:spcBef>
                          <a:spcPts val="0"/>
                        </a:spcBef>
                        <a:spcAft>
                          <a:spcPts val="0"/>
                        </a:spcAft>
                      </a:pPr>
                      <a:endParaRPr lang="en-US" sz="1200" kern="100" dirty="0">
                        <a:effectLst/>
                        <a:latin typeface="Times New Roman"/>
                        <a:ea typeface="PMingLiU"/>
                      </a:endParaRPr>
                    </a:p>
                  </a:txBody>
                  <a:tcPr marL="17780" marR="177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1800">
                <a:tc>
                  <a:txBody>
                    <a:bodyPr/>
                    <a:lstStyle/>
                    <a:p>
                      <a:pPr marL="0" marR="0" algn="l">
                        <a:lnSpc>
                          <a:spcPts val="1400"/>
                        </a:lnSpc>
                        <a:spcBef>
                          <a:spcPts val="0"/>
                        </a:spcBef>
                        <a:spcAft>
                          <a:spcPts val="0"/>
                        </a:spcAft>
                      </a:pPr>
                      <a:r>
                        <a:rPr lang="en-US" sz="1200" b="1" kern="100" dirty="0" smtClean="0">
                          <a:solidFill>
                            <a:schemeClr val="accent1"/>
                          </a:solidFill>
                          <a:effectLst/>
                          <a:latin typeface="Times New Roman"/>
                          <a:ea typeface="PMingLiU"/>
                          <a:cs typeface="+mn-cs"/>
                        </a:rPr>
                        <a:t>Year</a:t>
                      </a:r>
                      <a:endParaRPr lang="en-US" sz="1200" b="1" kern="100" dirty="0">
                        <a:solidFill>
                          <a:schemeClr val="accent1"/>
                        </a:solidFill>
                        <a:effectLst/>
                        <a:latin typeface="Times New Roman"/>
                        <a:ea typeface="PMingLiU"/>
                        <a:cs typeface="+mn-cs"/>
                      </a:endParaRPr>
                    </a:p>
                  </a:txBody>
                  <a:tcPr marL="17780" marR="177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1400"/>
                        </a:lnSpc>
                        <a:spcBef>
                          <a:spcPts val="0"/>
                        </a:spcBef>
                        <a:spcAft>
                          <a:spcPts val="0"/>
                        </a:spcAft>
                      </a:pPr>
                      <a:r>
                        <a:rPr lang="en-US" sz="1200" b="1" kern="100" dirty="0" smtClean="0">
                          <a:solidFill>
                            <a:schemeClr val="accent1"/>
                          </a:solidFill>
                          <a:effectLst/>
                          <a:latin typeface="Times New Roman"/>
                          <a:ea typeface="PMingLiU"/>
                        </a:rPr>
                        <a:t>Closing </a:t>
                      </a:r>
                      <a:r>
                        <a:rPr lang="en-US" sz="1000" b="1" i="0" kern="100" dirty="0" smtClean="0">
                          <a:solidFill>
                            <a:schemeClr val="accent1"/>
                          </a:solidFill>
                          <a:effectLst/>
                          <a:latin typeface="Times New Roman"/>
                        </a:rPr>
                        <a:t>Price</a:t>
                      </a:r>
                      <a:endParaRPr lang="en-US" sz="1000" b="1" i="1" kern="100" dirty="0">
                        <a:solidFill>
                          <a:schemeClr val="accent1"/>
                        </a:solidFill>
                        <a:effectLst/>
                        <a:latin typeface="Times New Roman"/>
                      </a:endParaRPr>
                    </a:p>
                    <a:p>
                      <a:pPr marL="0" marR="0" algn="ctr">
                        <a:lnSpc>
                          <a:spcPts val="1400"/>
                        </a:lnSpc>
                        <a:spcBef>
                          <a:spcPts val="0"/>
                        </a:spcBef>
                        <a:spcAft>
                          <a:spcPts val="0"/>
                        </a:spcAft>
                      </a:pPr>
                      <a:r>
                        <a:rPr lang="en-US" sz="1200" b="1" kern="100" dirty="0">
                          <a:solidFill>
                            <a:schemeClr val="accent1"/>
                          </a:solidFill>
                          <a:effectLst/>
                          <a:latin typeface="Times New Roman"/>
                          <a:ea typeface="PMingLiU"/>
                        </a:rPr>
                        <a:t>($)</a:t>
                      </a:r>
                      <a:endParaRPr lang="en-US" sz="1200" kern="100" dirty="0">
                        <a:solidFill>
                          <a:schemeClr val="accent1"/>
                        </a:solidFill>
                        <a:effectLst/>
                        <a:latin typeface="Times New Roman"/>
                        <a:ea typeface="PMingLiU"/>
                      </a:endParaRPr>
                    </a:p>
                  </a:txBody>
                  <a:tcPr marL="17780" marR="177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1400"/>
                        </a:lnSpc>
                        <a:spcBef>
                          <a:spcPts val="0"/>
                        </a:spcBef>
                        <a:spcAft>
                          <a:spcPts val="0"/>
                        </a:spcAft>
                      </a:pPr>
                      <a:r>
                        <a:rPr lang="en-US" sz="1200" b="1" kern="100" dirty="0" smtClean="0">
                          <a:solidFill>
                            <a:schemeClr val="accent1"/>
                          </a:solidFill>
                          <a:effectLst/>
                          <a:latin typeface="Times New Roman"/>
                          <a:ea typeface="PMingLiU"/>
                        </a:rPr>
                        <a:t>Annual Dividend</a:t>
                      </a:r>
                      <a:endParaRPr lang="en-US" sz="1200" kern="100" dirty="0">
                        <a:solidFill>
                          <a:schemeClr val="accent1"/>
                        </a:solidFill>
                        <a:effectLst/>
                        <a:latin typeface="Times New Roman"/>
                        <a:ea typeface="PMingLiU"/>
                      </a:endParaRPr>
                    </a:p>
                    <a:p>
                      <a:pPr marL="0" marR="0" algn="ctr">
                        <a:lnSpc>
                          <a:spcPts val="1400"/>
                        </a:lnSpc>
                        <a:spcBef>
                          <a:spcPts val="0"/>
                        </a:spcBef>
                        <a:spcAft>
                          <a:spcPts val="0"/>
                        </a:spcAft>
                      </a:pPr>
                      <a:r>
                        <a:rPr lang="en-US" sz="1200" b="1" kern="100" dirty="0">
                          <a:solidFill>
                            <a:schemeClr val="accent1"/>
                          </a:solidFill>
                          <a:effectLst/>
                          <a:latin typeface="Times New Roman"/>
                          <a:ea typeface="PMingLiU"/>
                        </a:rPr>
                        <a:t>($)</a:t>
                      </a:r>
                      <a:endParaRPr lang="en-US" sz="1200" kern="100" dirty="0">
                        <a:solidFill>
                          <a:schemeClr val="accent1"/>
                        </a:solidFill>
                        <a:effectLst/>
                        <a:latin typeface="Times New Roman"/>
                        <a:ea typeface="PMingLiU"/>
                      </a:endParaRPr>
                    </a:p>
                  </a:txBody>
                  <a:tcPr marL="17780" marR="177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1400"/>
                        </a:lnSpc>
                        <a:spcBef>
                          <a:spcPts val="0"/>
                        </a:spcBef>
                        <a:spcAft>
                          <a:spcPts val="0"/>
                        </a:spcAft>
                      </a:pPr>
                      <a:r>
                        <a:rPr lang="en-US" sz="1200" b="1" kern="100" dirty="0">
                          <a:solidFill>
                            <a:schemeClr val="accent1"/>
                          </a:solidFill>
                          <a:effectLst/>
                          <a:latin typeface="Times New Roman"/>
                          <a:ea typeface="PMingLiU"/>
                        </a:rPr>
                        <a:t> </a:t>
                      </a:r>
                      <a:r>
                        <a:rPr lang="en-US" sz="1200" b="1" i="0" kern="100" dirty="0" smtClean="0">
                          <a:solidFill>
                            <a:schemeClr val="accent1"/>
                          </a:solidFill>
                          <a:effectLst/>
                          <a:latin typeface="Times New Roman"/>
                        </a:rPr>
                        <a:t>Annual </a:t>
                      </a:r>
                      <a:r>
                        <a:rPr lang="en-US" sz="1200" b="1" kern="100" dirty="0" smtClean="0">
                          <a:solidFill>
                            <a:schemeClr val="accent1"/>
                          </a:solidFill>
                          <a:effectLst/>
                          <a:latin typeface="Times New Roman"/>
                          <a:ea typeface="PMingLiU"/>
                        </a:rPr>
                        <a:t>HPR</a:t>
                      </a:r>
                      <a:endParaRPr lang="en-US" sz="1200" kern="100" dirty="0">
                        <a:solidFill>
                          <a:schemeClr val="accent1"/>
                        </a:solidFill>
                        <a:effectLst/>
                        <a:latin typeface="Times New Roman"/>
                        <a:ea typeface="PMingLiU"/>
                      </a:endParaRPr>
                    </a:p>
                  </a:txBody>
                  <a:tcPr marL="17780" marR="177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1400"/>
                        </a:lnSpc>
                        <a:spcBef>
                          <a:spcPts val="0"/>
                        </a:spcBef>
                        <a:spcAft>
                          <a:spcPts val="0"/>
                        </a:spcAft>
                      </a:pPr>
                      <a:r>
                        <a:rPr lang="en-US" sz="1200" b="1" kern="100" dirty="0" smtClean="0">
                          <a:solidFill>
                            <a:schemeClr val="accent1"/>
                          </a:solidFill>
                          <a:effectLst/>
                          <a:latin typeface="Times New Roman"/>
                          <a:ea typeface="PMingLiU"/>
                        </a:rPr>
                        <a:t>Annual HPY</a:t>
                      </a:r>
                      <a:endParaRPr lang="en-US" sz="1200" kern="100" dirty="0">
                        <a:solidFill>
                          <a:schemeClr val="accent1"/>
                        </a:solidFill>
                        <a:effectLst/>
                        <a:latin typeface="Times New Roman"/>
                        <a:ea typeface="PMingLiU"/>
                      </a:endParaRPr>
                    </a:p>
                    <a:p>
                      <a:pPr marL="0" marR="0" algn="ctr">
                        <a:lnSpc>
                          <a:spcPts val="1400"/>
                        </a:lnSpc>
                        <a:spcBef>
                          <a:spcPts val="0"/>
                        </a:spcBef>
                        <a:spcAft>
                          <a:spcPts val="0"/>
                        </a:spcAft>
                      </a:pPr>
                      <a:r>
                        <a:rPr lang="en-US" sz="1200" b="1" kern="100" dirty="0">
                          <a:solidFill>
                            <a:schemeClr val="accent1"/>
                          </a:solidFill>
                          <a:effectLst/>
                          <a:latin typeface="Times New Roman"/>
                          <a:ea typeface="PMingLiU"/>
                        </a:rPr>
                        <a:t>(%)</a:t>
                      </a:r>
                      <a:endParaRPr lang="en-US" sz="1200" kern="100" dirty="0">
                        <a:solidFill>
                          <a:schemeClr val="accent1"/>
                        </a:solidFill>
                        <a:effectLst/>
                        <a:latin typeface="Times New Roman"/>
                        <a:ea typeface="PMingLiU"/>
                      </a:endParaRPr>
                    </a:p>
                  </a:txBody>
                  <a:tcPr marL="17780" marR="177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marL="0" marR="0" algn="just">
                        <a:lnSpc>
                          <a:spcPts val="1400"/>
                        </a:lnSpc>
                        <a:spcBef>
                          <a:spcPts val="0"/>
                        </a:spcBef>
                        <a:spcAft>
                          <a:spcPts val="0"/>
                        </a:spcAft>
                      </a:pPr>
                      <a:r>
                        <a:rPr lang="en-US" sz="1200" kern="100">
                          <a:solidFill>
                            <a:schemeClr val="accent1"/>
                          </a:solidFill>
                          <a:effectLst/>
                          <a:latin typeface="Times New Roman"/>
                          <a:ea typeface="PMingLiU"/>
                        </a:rPr>
                        <a:t>1999</a:t>
                      </a: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04800" marR="0">
                        <a:lnSpc>
                          <a:spcPts val="1400"/>
                        </a:lnSpc>
                        <a:spcBef>
                          <a:spcPts val="0"/>
                        </a:spcBef>
                        <a:spcAft>
                          <a:spcPts val="0"/>
                        </a:spcAft>
                      </a:pPr>
                      <a:r>
                        <a:rPr lang="en-US" sz="1200" kern="100">
                          <a:solidFill>
                            <a:schemeClr val="accent1"/>
                          </a:solidFill>
                          <a:effectLst/>
                          <a:latin typeface="Times New Roman"/>
                          <a:ea typeface="PMingLiU"/>
                        </a:rPr>
                        <a:t>93.25</a:t>
                      </a:r>
                    </a:p>
                  </a:txBody>
                  <a:tcPr marL="17780" marR="177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405130" indent="-46990" algn="r">
                        <a:lnSpc>
                          <a:spcPts val="1400"/>
                        </a:lnSpc>
                        <a:spcBef>
                          <a:spcPts val="0"/>
                        </a:spcBef>
                        <a:spcAft>
                          <a:spcPts val="0"/>
                        </a:spcAft>
                      </a:pPr>
                      <a:r>
                        <a:rPr lang="en-US" sz="1200" kern="100">
                          <a:solidFill>
                            <a:schemeClr val="accent1"/>
                          </a:solidFill>
                          <a:effectLst/>
                          <a:latin typeface="Times New Roman"/>
                          <a:ea typeface="PMingLiU"/>
                        </a:rPr>
                        <a:t>—  </a:t>
                      </a:r>
                    </a:p>
                  </a:txBody>
                  <a:tcPr marL="17780" marR="177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324485" indent="-46990" algn="r">
                        <a:lnSpc>
                          <a:spcPts val="1400"/>
                        </a:lnSpc>
                        <a:spcBef>
                          <a:spcPts val="0"/>
                        </a:spcBef>
                        <a:spcAft>
                          <a:spcPts val="0"/>
                        </a:spcAft>
                      </a:pPr>
                      <a:r>
                        <a:rPr lang="en-US" sz="1200" kern="100">
                          <a:solidFill>
                            <a:schemeClr val="accent1"/>
                          </a:solidFill>
                          <a:effectLst/>
                          <a:latin typeface="Times New Roman"/>
                          <a:ea typeface="PMingLiU"/>
                        </a:rPr>
                        <a:t>—  </a:t>
                      </a:r>
                    </a:p>
                  </a:txBody>
                  <a:tcPr marL="17780" marR="177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324485" indent="-46990" algn="r">
                        <a:lnSpc>
                          <a:spcPts val="1400"/>
                        </a:lnSpc>
                        <a:spcBef>
                          <a:spcPts val="0"/>
                        </a:spcBef>
                        <a:spcAft>
                          <a:spcPts val="0"/>
                        </a:spcAft>
                      </a:pPr>
                      <a:r>
                        <a:rPr lang="en-US" sz="1200" kern="100">
                          <a:solidFill>
                            <a:schemeClr val="accent1"/>
                          </a:solidFill>
                          <a:effectLst/>
                          <a:latin typeface="Times New Roman"/>
                          <a:ea typeface="PMingLiU"/>
                        </a:rPr>
                        <a:t>— </a:t>
                      </a:r>
                    </a:p>
                  </a:txBody>
                  <a:tcPr marL="17780" marR="177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0">
                <a:tc>
                  <a:txBody>
                    <a:bodyPr/>
                    <a:lstStyle/>
                    <a:p>
                      <a:pPr marL="0" marR="0" algn="just">
                        <a:lnSpc>
                          <a:spcPts val="1400"/>
                        </a:lnSpc>
                        <a:spcBef>
                          <a:spcPts val="0"/>
                        </a:spcBef>
                        <a:spcAft>
                          <a:spcPts val="0"/>
                        </a:spcAft>
                      </a:pPr>
                      <a:r>
                        <a:rPr lang="en-US" sz="1200" kern="100">
                          <a:solidFill>
                            <a:schemeClr val="accent1"/>
                          </a:solidFill>
                          <a:effectLst/>
                          <a:latin typeface="Times New Roman"/>
                          <a:ea typeface="PMingLiU"/>
                        </a:rPr>
                        <a:t>2000</a:t>
                      </a:r>
                    </a:p>
                  </a:txBody>
                  <a:tcPr marL="17780" marR="17780" marT="0" marB="0" anchor="b">
                    <a:lnL>
                      <a:noFill/>
                    </a:lnL>
                    <a:lnR>
                      <a:noFill/>
                    </a:lnR>
                    <a:lnT>
                      <a:noFill/>
                    </a:lnT>
                    <a:lnB>
                      <a:noFill/>
                    </a:lnB>
                    <a:solidFill>
                      <a:srgbClr val="FFFFFF"/>
                    </a:solidFill>
                  </a:tcPr>
                </a:tc>
                <a:tc>
                  <a:txBody>
                    <a:bodyPr/>
                    <a:lstStyle/>
                    <a:p>
                      <a:pPr marL="304800" marR="0">
                        <a:lnSpc>
                          <a:spcPts val="1400"/>
                        </a:lnSpc>
                        <a:spcBef>
                          <a:spcPts val="0"/>
                        </a:spcBef>
                        <a:spcAft>
                          <a:spcPts val="0"/>
                        </a:spcAft>
                      </a:pPr>
                      <a:r>
                        <a:rPr lang="en-US" sz="1200" kern="100">
                          <a:solidFill>
                            <a:schemeClr val="accent1"/>
                          </a:solidFill>
                          <a:effectLst/>
                          <a:latin typeface="Times New Roman"/>
                          <a:ea typeface="PMingLiU"/>
                        </a:rPr>
                        <a:t>105.10</a:t>
                      </a:r>
                    </a:p>
                  </a:txBody>
                  <a:tcPr marL="17780" marR="17780" marT="0" marB="0">
                    <a:lnL>
                      <a:noFill/>
                    </a:lnL>
                    <a:lnR>
                      <a:noFill/>
                    </a:lnR>
                    <a:lnT>
                      <a:noFill/>
                    </a:lnT>
                    <a:lnB>
                      <a:noFill/>
                    </a:lnB>
                    <a:solidFill>
                      <a:srgbClr val="FFFFFF"/>
                    </a:solidFill>
                  </a:tcPr>
                </a:tc>
                <a:tc>
                  <a:txBody>
                    <a:bodyPr/>
                    <a:lstStyle/>
                    <a:p>
                      <a:pPr marL="0" marR="405130" indent="-46990" algn="r">
                        <a:lnSpc>
                          <a:spcPts val="1400"/>
                        </a:lnSpc>
                        <a:spcBef>
                          <a:spcPts val="0"/>
                        </a:spcBef>
                        <a:spcAft>
                          <a:spcPts val="0"/>
                        </a:spcAft>
                      </a:pPr>
                      <a:r>
                        <a:rPr lang="en-US" sz="1200" kern="100" dirty="0">
                          <a:solidFill>
                            <a:schemeClr val="accent1"/>
                          </a:solidFill>
                          <a:effectLst/>
                          <a:latin typeface="Times New Roman"/>
                          <a:ea typeface="PMingLiU"/>
                        </a:rPr>
                        <a:t>1.22</a:t>
                      </a:r>
                    </a:p>
                  </a:txBody>
                  <a:tcPr marL="17780" marR="17780" marT="0" marB="0">
                    <a:lnL>
                      <a:noFill/>
                    </a:lnL>
                    <a:lnR>
                      <a:noFill/>
                    </a:lnR>
                    <a:lnT>
                      <a:noFill/>
                    </a:lnT>
                    <a:lnB>
                      <a:noFill/>
                    </a:lnB>
                    <a:solidFill>
                      <a:srgbClr val="FFFFFF"/>
                    </a:solidFill>
                  </a:tcPr>
                </a:tc>
                <a:tc>
                  <a:txBody>
                    <a:bodyPr/>
                    <a:lstStyle/>
                    <a:p>
                      <a:pPr marL="0" marR="324485" indent="-46990" algn="r">
                        <a:lnSpc>
                          <a:spcPts val="1400"/>
                        </a:lnSpc>
                        <a:spcBef>
                          <a:spcPts val="0"/>
                        </a:spcBef>
                        <a:spcAft>
                          <a:spcPts val="0"/>
                        </a:spcAft>
                      </a:pPr>
                      <a:r>
                        <a:rPr lang="en-US" sz="1200" kern="100">
                          <a:solidFill>
                            <a:schemeClr val="accent1"/>
                          </a:solidFill>
                          <a:effectLst/>
                          <a:latin typeface="Times New Roman"/>
                          <a:ea typeface="PMingLiU"/>
                        </a:rPr>
                        <a:t>1.14</a:t>
                      </a:r>
                    </a:p>
                  </a:txBody>
                  <a:tcPr marL="17780" marR="17780" marT="0" marB="0">
                    <a:lnL>
                      <a:noFill/>
                    </a:lnL>
                    <a:lnR>
                      <a:noFill/>
                    </a:lnR>
                    <a:lnT>
                      <a:noFill/>
                    </a:lnT>
                    <a:lnB>
                      <a:noFill/>
                    </a:lnB>
                    <a:solidFill>
                      <a:srgbClr val="FFFFFF"/>
                    </a:solidFill>
                  </a:tcPr>
                </a:tc>
                <a:tc>
                  <a:txBody>
                    <a:bodyPr/>
                    <a:lstStyle/>
                    <a:p>
                      <a:pPr marL="0" marR="324485" indent="-46990" algn="r">
                        <a:lnSpc>
                          <a:spcPts val="1400"/>
                        </a:lnSpc>
                        <a:spcBef>
                          <a:spcPts val="0"/>
                        </a:spcBef>
                        <a:spcAft>
                          <a:spcPts val="0"/>
                        </a:spcAft>
                      </a:pPr>
                      <a:r>
                        <a:rPr lang="en-US" sz="1200" kern="100">
                          <a:solidFill>
                            <a:schemeClr val="accent1"/>
                          </a:solidFill>
                          <a:effectLst/>
                          <a:latin typeface="Times New Roman"/>
                          <a:ea typeface="PMingLiU"/>
                        </a:rPr>
                        <a:t>14</a:t>
                      </a:r>
                    </a:p>
                  </a:txBody>
                  <a:tcPr marL="17780" marR="17780" marT="0" marB="0">
                    <a:lnL>
                      <a:noFill/>
                    </a:lnL>
                    <a:lnR>
                      <a:noFill/>
                    </a:lnR>
                    <a:lnT>
                      <a:noFill/>
                    </a:lnT>
                    <a:lnB>
                      <a:noFill/>
                    </a:lnB>
                    <a:solidFill>
                      <a:srgbClr val="FFFFFF"/>
                    </a:solidFill>
                  </a:tcPr>
                </a:tc>
              </a:tr>
              <a:tr h="0">
                <a:tc>
                  <a:txBody>
                    <a:bodyPr/>
                    <a:lstStyle/>
                    <a:p>
                      <a:pPr marL="0" marR="0" algn="just">
                        <a:lnSpc>
                          <a:spcPts val="1400"/>
                        </a:lnSpc>
                        <a:spcBef>
                          <a:spcPts val="0"/>
                        </a:spcBef>
                        <a:spcAft>
                          <a:spcPts val="0"/>
                        </a:spcAft>
                      </a:pPr>
                      <a:r>
                        <a:rPr lang="en-US" sz="1200" kern="100">
                          <a:solidFill>
                            <a:schemeClr val="accent1"/>
                          </a:solidFill>
                          <a:effectLst/>
                          <a:latin typeface="Times New Roman"/>
                          <a:ea typeface="PMingLiU"/>
                        </a:rPr>
                        <a:t>2001</a:t>
                      </a:r>
                    </a:p>
                  </a:txBody>
                  <a:tcPr marL="17780" marR="17780" marT="0" marB="0" anchor="b">
                    <a:lnL>
                      <a:noFill/>
                    </a:lnL>
                    <a:lnR>
                      <a:noFill/>
                    </a:lnR>
                    <a:lnT>
                      <a:noFill/>
                    </a:lnT>
                    <a:lnB>
                      <a:noFill/>
                    </a:lnB>
                    <a:solidFill>
                      <a:srgbClr val="FFFFFF"/>
                    </a:solidFill>
                  </a:tcPr>
                </a:tc>
                <a:tc>
                  <a:txBody>
                    <a:bodyPr/>
                    <a:lstStyle/>
                    <a:p>
                      <a:pPr marL="304800" marR="0">
                        <a:lnSpc>
                          <a:spcPts val="1400"/>
                        </a:lnSpc>
                        <a:spcBef>
                          <a:spcPts val="0"/>
                        </a:spcBef>
                        <a:spcAft>
                          <a:spcPts val="0"/>
                        </a:spcAft>
                      </a:pPr>
                      <a:r>
                        <a:rPr lang="en-US" sz="1200" kern="100">
                          <a:solidFill>
                            <a:schemeClr val="accent1"/>
                          </a:solidFill>
                          <a:effectLst/>
                          <a:latin typeface="Times New Roman"/>
                          <a:ea typeface="PMingLiU"/>
                        </a:rPr>
                        <a:t>59.10</a:t>
                      </a:r>
                    </a:p>
                  </a:txBody>
                  <a:tcPr marL="17780" marR="17780" marT="0" marB="0">
                    <a:lnL>
                      <a:noFill/>
                    </a:lnL>
                    <a:lnR>
                      <a:noFill/>
                    </a:lnR>
                    <a:lnT>
                      <a:noFill/>
                    </a:lnT>
                    <a:lnB>
                      <a:noFill/>
                    </a:lnB>
                    <a:solidFill>
                      <a:srgbClr val="FFFFFF"/>
                    </a:solidFill>
                  </a:tcPr>
                </a:tc>
                <a:tc>
                  <a:txBody>
                    <a:bodyPr/>
                    <a:lstStyle/>
                    <a:p>
                      <a:pPr marL="0" marR="405130" indent="-46990" algn="r">
                        <a:lnSpc>
                          <a:spcPts val="1400"/>
                        </a:lnSpc>
                        <a:spcBef>
                          <a:spcPts val="0"/>
                        </a:spcBef>
                        <a:spcAft>
                          <a:spcPts val="0"/>
                        </a:spcAft>
                      </a:pPr>
                      <a:r>
                        <a:rPr lang="en-US" sz="1200" kern="100">
                          <a:solidFill>
                            <a:schemeClr val="accent1"/>
                          </a:solidFill>
                          <a:effectLst/>
                          <a:latin typeface="Times New Roman"/>
                          <a:ea typeface="PMingLiU"/>
                        </a:rPr>
                        <a:t>0.66</a:t>
                      </a:r>
                    </a:p>
                  </a:txBody>
                  <a:tcPr marL="17780" marR="17780" marT="0" marB="0">
                    <a:lnL>
                      <a:noFill/>
                    </a:lnL>
                    <a:lnR>
                      <a:noFill/>
                    </a:lnR>
                    <a:lnT>
                      <a:noFill/>
                    </a:lnT>
                    <a:lnB>
                      <a:noFill/>
                    </a:lnB>
                    <a:solidFill>
                      <a:srgbClr val="FFFFFF"/>
                    </a:solidFill>
                  </a:tcPr>
                </a:tc>
                <a:tc>
                  <a:txBody>
                    <a:bodyPr/>
                    <a:lstStyle/>
                    <a:p>
                      <a:pPr marL="0" marR="324485" indent="-46990" algn="r">
                        <a:lnSpc>
                          <a:spcPts val="1400"/>
                        </a:lnSpc>
                        <a:spcBef>
                          <a:spcPts val="0"/>
                        </a:spcBef>
                        <a:spcAft>
                          <a:spcPts val="0"/>
                        </a:spcAft>
                      </a:pPr>
                      <a:r>
                        <a:rPr lang="en-US" sz="1200" kern="100">
                          <a:solidFill>
                            <a:schemeClr val="accent1"/>
                          </a:solidFill>
                          <a:effectLst/>
                          <a:latin typeface="Times New Roman"/>
                          <a:ea typeface="PMingLiU"/>
                        </a:rPr>
                        <a:t>0.569</a:t>
                      </a:r>
                    </a:p>
                  </a:txBody>
                  <a:tcPr marL="17780" marR="17780" marT="0" marB="0">
                    <a:lnL>
                      <a:noFill/>
                    </a:lnL>
                    <a:lnR>
                      <a:noFill/>
                    </a:lnR>
                    <a:lnT>
                      <a:noFill/>
                    </a:lnT>
                    <a:lnB>
                      <a:noFill/>
                    </a:lnB>
                    <a:solidFill>
                      <a:srgbClr val="FFFFFF"/>
                    </a:solidFill>
                  </a:tcPr>
                </a:tc>
                <a:tc>
                  <a:txBody>
                    <a:bodyPr/>
                    <a:lstStyle/>
                    <a:p>
                      <a:pPr marL="0" marR="324485" indent="-46990" algn="r">
                        <a:lnSpc>
                          <a:spcPts val="1400"/>
                        </a:lnSpc>
                        <a:spcBef>
                          <a:spcPts val="0"/>
                        </a:spcBef>
                        <a:spcAft>
                          <a:spcPts val="0"/>
                        </a:spcAft>
                      </a:pPr>
                      <a:r>
                        <a:rPr lang="en-US" sz="1200" kern="100">
                          <a:solidFill>
                            <a:schemeClr val="accent1"/>
                          </a:solidFill>
                          <a:effectLst/>
                          <a:latin typeface="Times New Roman"/>
                          <a:ea typeface="PMingLiU"/>
                        </a:rPr>
                        <a:t>−43.1</a:t>
                      </a:r>
                    </a:p>
                  </a:txBody>
                  <a:tcPr marL="17780" marR="17780" marT="0" marB="0">
                    <a:lnL>
                      <a:noFill/>
                    </a:lnL>
                    <a:lnR>
                      <a:noFill/>
                    </a:lnR>
                    <a:lnT>
                      <a:noFill/>
                    </a:lnT>
                    <a:lnB>
                      <a:noFill/>
                    </a:lnB>
                    <a:solidFill>
                      <a:srgbClr val="FFFFFF"/>
                    </a:solidFill>
                  </a:tcPr>
                </a:tc>
              </a:tr>
              <a:tr h="0">
                <a:tc>
                  <a:txBody>
                    <a:bodyPr/>
                    <a:lstStyle/>
                    <a:p>
                      <a:pPr marL="0" marR="0" algn="just">
                        <a:lnSpc>
                          <a:spcPts val="1400"/>
                        </a:lnSpc>
                        <a:spcBef>
                          <a:spcPts val="0"/>
                        </a:spcBef>
                        <a:spcAft>
                          <a:spcPts val="0"/>
                        </a:spcAft>
                      </a:pPr>
                      <a:r>
                        <a:rPr lang="en-US" sz="1200" kern="100">
                          <a:solidFill>
                            <a:schemeClr val="accent1"/>
                          </a:solidFill>
                          <a:effectLst/>
                          <a:latin typeface="Times New Roman"/>
                          <a:ea typeface="PMingLiU"/>
                        </a:rPr>
                        <a:t>2002</a:t>
                      </a:r>
                    </a:p>
                  </a:txBody>
                  <a:tcPr marL="17780" marR="17780" marT="0" marB="0" anchor="b">
                    <a:lnL>
                      <a:noFill/>
                    </a:lnL>
                    <a:lnR>
                      <a:noFill/>
                    </a:lnR>
                    <a:lnT>
                      <a:noFill/>
                    </a:lnT>
                    <a:lnB>
                      <a:noFill/>
                    </a:lnB>
                    <a:solidFill>
                      <a:srgbClr val="FFFFFF"/>
                    </a:solidFill>
                  </a:tcPr>
                </a:tc>
                <a:tc>
                  <a:txBody>
                    <a:bodyPr/>
                    <a:lstStyle/>
                    <a:p>
                      <a:pPr marL="304800" marR="0">
                        <a:lnSpc>
                          <a:spcPts val="1400"/>
                        </a:lnSpc>
                        <a:spcBef>
                          <a:spcPts val="0"/>
                        </a:spcBef>
                        <a:spcAft>
                          <a:spcPts val="0"/>
                        </a:spcAft>
                      </a:pPr>
                      <a:r>
                        <a:rPr lang="en-US" sz="1200" kern="100">
                          <a:solidFill>
                            <a:schemeClr val="accent1"/>
                          </a:solidFill>
                          <a:effectLst/>
                          <a:latin typeface="Times New Roman"/>
                          <a:ea typeface="PMingLiU"/>
                        </a:rPr>
                        <a:t>53.71</a:t>
                      </a:r>
                    </a:p>
                  </a:txBody>
                  <a:tcPr marL="17780" marR="17780" marT="0" marB="0">
                    <a:lnL>
                      <a:noFill/>
                    </a:lnL>
                    <a:lnR>
                      <a:noFill/>
                    </a:lnR>
                    <a:lnT>
                      <a:noFill/>
                    </a:lnT>
                    <a:lnB>
                      <a:noFill/>
                    </a:lnB>
                    <a:solidFill>
                      <a:srgbClr val="FFFFFF"/>
                    </a:solidFill>
                  </a:tcPr>
                </a:tc>
                <a:tc>
                  <a:txBody>
                    <a:bodyPr/>
                    <a:lstStyle/>
                    <a:p>
                      <a:pPr marL="0" marR="405130" indent="-46990" algn="r">
                        <a:lnSpc>
                          <a:spcPts val="1400"/>
                        </a:lnSpc>
                        <a:spcBef>
                          <a:spcPts val="0"/>
                        </a:spcBef>
                        <a:spcAft>
                          <a:spcPts val="0"/>
                        </a:spcAft>
                      </a:pPr>
                      <a:r>
                        <a:rPr lang="en-US" sz="1200" kern="100">
                          <a:solidFill>
                            <a:schemeClr val="accent1"/>
                          </a:solidFill>
                          <a:effectLst/>
                          <a:latin typeface="Times New Roman"/>
                          <a:ea typeface="PMingLiU"/>
                        </a:rPr>
                        <a:t>0.78</a:t>
                      </a:r>
                    </a:p>
                  </a:txBody>
                  <a:tcPr marL="17780" marR="17780" marT="0" marB="0">
                    <a:lnL>
                      <a:noFill/>
                    </a:lnL>
                    <a:lnR>
                      <a:noFill/>
                    </a:lnR>
                    <a:lnT>
                      <a:noFill/>
                    </a:lnT>
                    <a:lnB>
                      <a:noFill/>
                    </a:lnB>
                    <a:solidFill>
                      <a:srgbClr val="FFFFFF"/>
                    </a:solidFill>
                  </a:tcPr>
                </a:tc>
                <a:tc>
                  <a:txBody>
                    <a:bodyPr/>
                    <a:lstStyle/>
                    <a:p>
                      <a:pPr marL="0" marR="324485" indent="-46990" algn="r">
                        <a:lnSpc>
                          <a:spcPts val="1400"/>
                        </a:lnSpc>
                        <a:spcBef>
                          <a:spcPts val="0"/>
                        </a:spcBef>
                        <a:spcAft>
                          <a:spcPts val="0"/>
                        </a:spcAft>
                      </a:pPr>
                      <a:r>
                        <a:rPr lang="en-US" sz="1200" kern="100">
                          <a:solidFill>
                            <a:schemeClr val="accent1"/>
                          </a:solidFill>
                          <a:effectLst/>
                          <a:latin typeface="Times New Roman"/>
                          <a:ea typeface="PMingLiU"/>
                        </a:rPr>
                        <a:t>0.922</a:t>
                      </a:r>
                    </a:p>
                  </a:txBody>
                  <a:tcPr marL="17780" marR="17780" marT="0" marB="0">
                    <a:lnL>
                      <a:noFill/>
                    </a:lnL>
                    <a:lnR>
                      <a:noFill/>
                    </a:lnR>
                    <a:lnT>
                      <a:noFill/>
                    </a:lnT>
                    <a:lnB>
                      <a:noFill/>
                    </a:lnB>
                    <a:solidFill>
                      <a:srgbClr val="FFFFFF"/>
                    </a:solidFill>
                  </a:tcPr>
                </a:tc>
                <a:tc>
                  <a:txBody>
                    <a:bodyPr/>
                    <a:lstStyle/>
                    <a:p>
                      <a:pPr marL="0" marR="324485" indent="-46990" algn="r">
                        <a:lnSpc>
                          <a:spcPts val="1400"/>
                        </a:lnSpc>
                        <a:spcBef>
                          <a:spcPts val="0"/>
                        </a:spcBef>
                        <a:spcAft>
                          <a:spcPts val="0"/>
                        </a:spcAft>
                      </a:pPr>
                      <a:r>
                        <a:rPr lang="en-US" sz="1200" kern="100">
                          <a:solidFill>
                            <a:schemeClr val="accent1"/>
                          </a:solidFill>
                          <a:effectLst/>
                          <a:latin typeface="Times New Roman"/>
                          <a:ea typeface="PMingLiU"/>
                        </a:rPr>
                        <a:t>−7.8</a:t>
                      </a:r>
                    </a:p>
                  </a:txBody>
                  <a:tcPr marL="17780" marR="17780" marT="0" marB="0">
                    <a:lnL>
                      <a:noFill/>
                    </a:lnL>
                    <a:lnR>
                      <a:noFill/>
                    </a:lnR>
                    <a:lnT>
                      <a:noFill/>
                    </a:lnT>
                    <a:lnB>
                      <a:noFill/>
                    </a:lnB>
                    <a:solidFill>
                      <a:srgbClr val="FFFFFF"/>
                    </a:solidFill>
                  </a:tcPr>
                </a:tc>
              </a:tr>
              <a:tr h="0">
                <a:tc>
                  <a:txBody>
                    <a:bodyPr/>
                    <a:lstStyle/>
                    <a:p>
                      <a:pPr marL="0" marR="0" algn="just">
                        <a:lnSpc>
                          <a:spcPts val="1400"/>
                        </a:lnSpc>
                        <a:spcBef>
                          <a:spcPts val="0"/>
                        </a:spcBef>
                        <a:spcAft>
                          <a:spcPts val="0"/>
                        </a:spcAft>
                      </a:pPr>
                      <a:r>
                        <a:rPr lang="en-US" sz="1200" kern="100">
                          <a:solidFill>
                            <a:schemeClr val="accent1"/>
                          </a:solidFill>
                          <a:effectLst/>
                          <a:latin typeface="Times New Roman"/>
                          <a:ea typeface="PMingLiU"/>
                        </a:rPr>
                        <a:t>2003</a:t>
                      </a:r>
                    </a:p>
                  </a:txBody>
                  <a:tcPr marL="17780" marR="17780" marT="0" marB="0" anchor="b">
                    <a:lnL>
                      <a:noFill/>
                    </a:lnL>
                    <a:lnR>
                      <a:noFill/>
                    </a:lnR>
                    <a:lnT>
                      <a:noFill/>
                    </a:lnT>
                    <a:lnB>
                      <a:noFill/>
                    </a:lnB>
                    <a:solidFill>
                      <a:srgbClr val="FFFFFF"/>
                    </a:solidFill>
                  </a:tcPr>
                </a:tc>
                <a:tc>
                  <a:txBody>
                    <a:bodyPr/>
                    <a:lstStyle/>
                    <a:p>
                      <a:pPr marL="304800" marR="0">
                        <a:lnSpc>
                          <a:spcPts val="1400"/>
                        </a:lnSpc>
                        <a:spcBef>
                          <a:spcPts val="0"/>
                        </a:spcBef>
                        <a:spcAft>
                          <a:spcPts val="0"/>
                        </a:spcAft>
                      </a:pPr>
                      <a:r>
                        <a:rPr lang="en-US" sz="1200" kern="100" dirty="0">
                          <a:solidFill>
                            <a:schemeClr val="accent1"/>
                          </a:solidFill>
                          <a:effectLst/>
                          <a:latin typeface="Times New Roman"/>
                          <a:ea typeface="PMingLiU"/>
                        </a:rPr>
                        <a:t>51.66</a:t>
                      </a:r>
                    </a:p>
                  </a:txBody>
                  <a:tcPr marL="17780" marR="17780" marT="0" marB="0">
                    <a:lnL>
                      <a:noFill/>
                    </a:lnL>
                    <a:lnR>
                      <a:noFill/>
                    </a:lnR>
                    <a:lnT>
                      <a:noFill/>
                    </a:lnT>
                    <a:lnB>
                      <a:noFill/>
                    </a:lnB>
                    <a:solidFill>
                      <a:srgbClr val="FFFFFF"/>
                    </a:solidFill>
                  </a:tcPr>
                </a:tc>
                <a:tc>
                  <a:txBody>
                    <a:bodyPr/>
                    <a:lstStyle/>
                    <a:p>
                      <a:pPr marL="0" marR="405130" indent="-46990" algn="r">
                        <a:lnSpc>
                          <a:spcPts val="1400"/>
                        </a:lnSpc>
                        <a:spcBef>
                          <a:spcPts val="0"/>
                        </a:spcBef>
                        <a:spcAft>
                          <a:spcPts val="0"/>
                        </a:spcAft>
                      </a:pPr>
                      <a:r>
                        <a:rPr lang="en-US" sz="1200" kern="100">
                          <a:solidFill>
                            <a:schemeClr val="accent1"/>
                          </a:solidFill>
                          <a:effectLst/>
                          <a:latin typeface="Times New Roman"/>
                          <a:ea typeface="PMingLiU"/>
                        </a:rPr>
                        <a:t>0.91</a:t>
                      </a:r>
                    </a:p>
                  </a:txBody>
                  <a:tcPr marL="17780" marR="17780" marT="0" marB="0">
                    <a:lnL>
                      <a:noFill/>
                    </a:lnL>
                    <a:lnR>
                      <a:noFill/>
                    </a:lnR>
                    <a:lnT>
                      <a:noFill/>
                    </a:lnT>
                    <a:lnB>
                      <a:noFill/>
                    </a:lnB>
                    <a:solidFill>
                      <a:srgbClr val="FFFFFF"/>
                    </a:solidFill>
                  </a:tcPr>
                </a:tc>
                <a:tc>
                  <a:txBody>
                    <a:bodyPr/>
                    <a:lstStyle/>
                    <a:p>
                      <a:pPr marL="0" marR="324485" indent="-46990" algn="r">
                        <a:lnSpc>
                          <a:spcPts val="1400"/>
                        </a:lnSpc>
                        <a:spcBef>
                          <a:spcPts val="0"/>
                        </a:spcBef>
                        <a:spcAft>
                          <a:spcPts val="0"/>
                        </a:spcAft>
                      </a:pPr>
                      <a:r>
                        <a:rPr lang="en-US" sz="1200" kern="100">
                          <a:solidFill>
                            <a:schemeClr val="accent1"/>
                          </a:solidFill>
                          <a:effectLst/>
                          <a:latin typeface="Times New Roman"/>
                          <a:ea typeface="PMingLiU"/>
                        </a:rPr>
                        <a:t>0.979</a:t>
                      </a:r>
                    </a:p>
                  </a:txBody>
                  <a:tcPr marL="17780" marR="17780" marT="0" marB="0">
                    <a:lnL>
                      <a:noFill/>
                    </a:lnL>
                    <a:lnR>
                      <a:noFill/>
                    </a:lnR>
                    <a:lnT>
                      <a:noFill/>
                    </a:lnT>
                    <a:lnB>
                      <a:noFill/>
                    </a:lnB>
                    <a:solidFill>
                      <a:srgbClr val="FFFFFF"/>
                    </a:solidFill>
                  </a:tcPr>
                </a:tc>
                <a:tc>
                  <a:txBody>
                    <a:bodyPr/>
                    <a:lstStyle/>
                    <a:p>
                      <a:pPr marL="0" marR="324485" indent="-46990" algn="r">
                        <a:lnSpc>
                          <a:spcPts val="1400"/>
                        </a:lnSpc>
                        <a:spcBef>
                          <a:spcPts val="0"/>
                        </a:spcBef>
                        <a:spcAft>
                          <a:spcPts val="0"/>
                        </a:spcAft>
                      </a:pPr>
                      <a:r>
                        <a:rPr lang="en-US" sz="1200" kern="100">
                          <a:solidFill>
                            <a:schemeClr val="accent1"/>
                          </a:solidFill>
                          <a:effectLst/>
                          <a:latin typeface="Times New Roman"/>
                          <a:ea typeface="PMingLiU"/>
                        </a:rPr>
                        <a:t>−2.1</a:t>
                      </a:r>
                    </a:p>
                  </a:txBody>
                  <a:tcPr marL="17780" marR="17780" marT="0" marB="0">
                    <a:lnL>
                      <a:noFill/>
                    </a:lnL>
                    <a:lnR>
                      <a:noFill/>
                    </a:lnR>
                    <a:lnT>
                      <a:noFill/>
                    </a:lnT>
                    <a:lnB>
                      <a:noFill/>
                    </a:lnB>
                    <a:solidFill>
                      <a:srgbClr val="FFFFFF"/>
                    </a:solidFill>
                  </a:tcPr>
                </a:tc>
              </a:tr>
              <a:tr h="0">
                <a:tc>
                  <a:txBody>
                    <a:bodyPr/>
                    <a:lstStyle/>
                    <a:p>
                      <a:pPr marL="0" marR="0" algn="just">
                        <a:lnSpc>
                          <a:spcPts val="1400"/>
                        </a:lnSpc>
                        <a:spcBef>
                          <a:spcPts val="0"/>
                        </a:spcBef>
                        <a:spcAft>
                          <a:spcPts val="0"/>
                        </a:spcAft>
                      </a:pPr>
                      <a:r>
                        <a:rPr lang="en-US" sz="1200" kern="100">
                          <a:solidFill>
                            <a:schemeClr val="accent1"/>
                          </a:solidFill>
                          <a:effectLst/>
                          <a:latin typeface="Times New Roman"/>
                          <a:ea typeface="PMingLiU"/>
                        </a:rPr>
                        <a:t>2004</a:t>
                      </a:r>
                    </a:p>
                  </a:txBody>
                  <a:tcPr marL="17780" marR="17780" marT="0" marB="0" anchor="b">
                    <a:lnL>
                      <a:noFill/>
                    </a:lnL>
                    <a:lnR>
                      <a:noFill/>
                    </a:lnR>
                    <a:lnT>
                      <a:noFill/>
                    </a:lnT>
                    <a:lnB>
                      <a:noFill/>
                    </a:lnB>
                    <a:solidFill>
                      <a:srgbClr val="FFFFFF"/>
                    </a:solidFill>
                  </a:tcPr>
                </a:tc>
                <a:tc>
                  <a:txBody>
                    <a:bodyPr/>
                    <a:lstStyle/>
                    <a:p>
                      <a:pPr marL="304800" marR="0">
                        <a:lnSpc>
                          <a:spcPts val="1400"/>
                        </a:lnSpc>
                        <a:spcBef>
                          <a:spcPts val="0"/>
                        </a:spcBef>
                        <a:spcAft>
                          <a:spcPts val="0"/>
                        </a:spcAft>
                      </a:pPr>
                      <a:r>
                        <a:rPr lang="en-US" sz="1200" kern="100">
                          <a:solidFill>
                            <a:schemeClr val="accent1"/>
                          </a:solidFill>
                          <a:effectLst/>
                          <a:latin typeface="Times New Roman"/>
                          <a:ea typeface="PMingLiU"/>
                        </a:rPr>
                        <a:t>63.42</a:t>
                      </a:r>
                    </a:p>
                  </a:txBody>
                  <a:tcPr marL="17780" marR="17780" marT="0" marB="0">
                    <a:lnL>
                      <a:noFill/>
                    </a:lnL>
                    <a:lnR>
                      <a:noFill/>
                    </a:lnR>
                    <a:lnT>
                      <a:noFill/>
                    </a:lnT>
                    <a:lnB>
                      <a:noFill/>
                    </a:lnB>
                    <a:solidFill>
                      <a:srgbClr val="FFFFFF"/>
                    </a:solidFill>
                  </a:tcPr>
                </a:tc>
                <a:tc>
                  <a:txBody>
                    <a:bodyPr/>
                    <a:lstStyle/>
                    <a:p>
                      <a:pPr marL="0" marR="405130" indent="-46990" algn="r">
                        <a:lnSpc>
                          <a:spcPts val="1400"/>
                        </a:lnSpc>
                        <a:spcBef>
                          <a:spcPts val="0"/>
                        </a:spcBef>
                        <a:spcAft>
                          <a:spcPts val="0"/>
                        </a:spcAft>
                      </a:pPr>
                      <a:r>
                        <a:rPr lang="en-US" sz="1200" kern="100">
                          <a:solidFill>
                            <a:schemeClr val="accent1"/>
                          </a:solidFill>
                          <a:effectLst/>
                          <a:latin typeface="Times New Roman"/>
                          <a:ea typeface="PMingLiU"/>
                        </a:rPr>
                        <a:t>1.08</a:t>
                      </a:r>
                    </a:p>
                  </a:txBody>
                  <a:tcPr marL="17780" marR="17780" marT="0" marB="0">
                    <a:lnL>
                      <a:noFill/>
                    </a:lnL>
                    <a:lnR>
                      <a:noFill/>
                    </a:lnR>
                    <a:lnT>
                      <a:noFill/>
                    </a:lnT>
                    <a:lnB>
                      <a:noFill/>
                    </a:lnB>
                    <a:solidFill>
                      <a:srgbClr val="FFFFFF"/>
                    </a:solidFill>
                  </a:tcPr>
                </a:tc>
                <a:tc>
                  <a:txBody>
                    <a:bodyPr/>
                    <a:lstStyle/>
                    <a:p>
                      <a:pPr marL="0" marR="324485" indent="-46990" algn="r">
                        <a:lnSpc>
                          <a:spcPts val="1400"/>
                        </a:lnSpc>
                        <a:spcBef>
                          <a:spcPts val="0"/>
                        </a:spcBef>
                        <a:spcAft>
                          <a:spcPts val="0"/>
                        </a:spcAft>
                      </a:pPr>
                      <a:r>
                        <a:rPr lang="en-US" sz="1200" kern="100">
                          <a:solidFill>
                            <a:schemeClr val="accent1"/>
                          </a:solidFill>
                          <a:effectLst/>
                          <a:latin typeface="Times New Roman"/>
                          <a:ea typeface="PMingLiU"/>
                        </a:rPr>
                        <a:t>1.249</a:t>
                      </a:r>
                    </a:p>
                  </a:txBody>
                  <a:tcPr marL="17780" marR="17780" marT="0" marB="0">
                    <a:lnL>
                      <a:noFill/>
                    </a:lnL>
                    <a:lnR>
                      <a:noFill/>
                    </a:lnR>
                    <a:lnT>
                      <a:noFill/>
                    </a:lnT>
                    <a:lnB>
                      <a:noFill/>
                    </a:lnB>
                    <a:solidFill>
                      <a:srgbClr val="FFFFFF"/>
                    </a:solidFill>
                  </a:tcPr>
                </a:tc>
                <a:tc>
                  <a:txBody>
                    <a:bodyPr/>
                    <a:lstStyle/>
                    <a:p>
                      <a:pPr marL="0" marR="324485" indent="-46990" algn="r">
                        <a:lnSpc>
                          <a:spcPts val="1400"/>
                        </a:lnSpc>
                        <a:spcBef>
                          <a:spcPts val="0"/>
                        </a:spcBef>
                        <a:spcAft>
                          <a:spcPts val="0"/>
                        </a:spcAft>
                      </a:pPr>
                      <a:r>
                        <a:rPr lang="en-US" sz="1200" kern="100" dirty="0">
                          <a:solidFill>
                            <a:schemeClr val="accent1"/>
                          </a:solidFill>
                          <a:effectLst/>
                          <a:latin typeface="Times New Roman"/>
                          <a:ea typeface="PMingLiU"/>
                        </a:rPr>
                        <a:t>24.9</a:t>
                      </a:r>
                    </a:p>
                  </a:txBody>
                  <a:tcPr marL="17780" marR="17780" marT="0" marB="0">
                    <a:lnL>
                      <a:noFill/>
                    </a:lnL>
                    <a:lnR>
                      <a:noFill/>
                    </a:lnR>
                    <a:lnT>
                      <a:noFill/>
                    </a:lnT>
                    <a:lnB>
                      <a:noFill/>
                    </a:lnB>
                    <a:solidFill>
                      <a:srgbClr val="FFFFFF"/>
                    </a:solidFill>
                  </a:tcPr>
                </a:tc>
              </a:tr>
              <a:tr h="0">
                <a:tc>
                  <a:txBody>
                    <a:bodyPr/>
                    <a:lstStyle/>
                    <a:p>
                      <a:pPr marL="0" marR="0" algn="just">
                        <a:lnSpc>
                          <a:spcPts val="1400"/>
                        </a:lnSpc>
                        <a:spcBef>
                          <a:spcPts val="0"/>
                        </a:spcBef>
                        <a:spcAft>
                          <a:spcPts val="0"/>
                        </a:spcAft>
                      </a:pPr>
                      <a:r>
                        <a:rPr lang="en-US" sz="1200" kern="100">
                          <a:solidFill>
                            <a:schemeClr val="accent1"/>
                          </a:solidFill>
                          <a:effectLst/>
                          <a:latin typeface="Times New Roman"/>
                          <a:ea typeface="PMingLiU"/>
                        </a:rPr>
                        <a:t>2005</a:t>
                      </a:r>
                    </a:p>
                  </a:txBody>
                  <a:tcPr marL="17780" marR="17780" marT="0" marB="0" anchor="b">
                    <a:lnL>
                      <a:noFill/>
                    </a:lnL>
                    <a:lnR>
                      <a:noFill/>
                    </a:lnR>
                    <a:lnT>
                      <a:noFill/>
                    </a:lnT>
                    <a:lnB>
                      <a:noFill/>
                    </a:lnB>
                    <a:solidFill>
                      <a:srgbClr val="FFFFFF"/>
                    </a:solidFill>
                  </a:tcPr>
                </a:tc>
                <a:tc>
                  <a:txBody>
                    <a:bodyPr/>
                    <a:lstStyle/>
                    <a:p>
                      <a:pPr marL="304800" marR="0">
                        <a:lnSpc>
                          <a:spcPts val="1400"/>
                        </a:lnSpc>
                        <a:spcBef>
                          <a:spcPts val="0"/>
                        </a:spcBef>
                        <a:spcAft>
                          <a:spcPts val="0"/>
                        </a:spcAft>
                      </a:pPr>
                      <a:r>
                        <a:rPr lang="en-US" sz="1200" kern="100">
                          <a:solidFill>
                            <a:schemeClr val="accent1"/>
                          </a:solidFill>
                          <a:effectLst/>
                          <a:latin typeface="Times New Roman"/>
                          <a:ea typeface="PMingLiU"/>
                        </a:rPr>
                        <a:t>60.10</a:t>
                      </a:r>
                    </a:p>
                  </a:txBody>
                  <a:tcPr marL="17780" marR="17780" marT="0" marB="0">
                    <a:lnL>
                      <a:noFill/>
                    </a:lnL>
                    <a:lnR>
                      <a:noFill/>
                    </a:lnR>
                    <a:lnT>
                      <a:noFill/>
                    </a:lnT>
                    <a:lnB>
                      <a:noFill/>
                    </a:lnB>
                    <a:solidFill>
                      <a:srgbClr val="FFFFFF"/>
                    </a:solidFill>
                  </a:tcPr>
                </a:tc>
                <a:tc>
                  <a:txBody>
                    <a:bodyPr/>
                    <a:lstStyle/>
                    <a:p>
                      <a:pPr marL="0" marR="405130" indent="-46990" algn="r">
                        <a:lnSpc>
                          <a:spcPts val="1400"/>
                        </a:lnSpc>
                        <a:spcBef>
                          <a:spcPts val="0"/>
                        </a:spcBef>
                        <a:spcAft>
                          <a:spcPts val="0"/>
                        </a:spcAft>
                      </a:pPr>
                      <a:r>
                        <a:rPr lang="en-US" sz="1200" kern="100">
                          <a:solidFill>
                            <a:schemeClr val="accent1"/>
                          </a:solidFill>
                          <a:effectLst/>
                          <a:latin typeface="Times New Roman"/>
                          <a:ea typeface="PMingLiU"/>
                        </a:rPr>
                        <a:t>1.26</a:t>
                      </a:r>
                    </a:p>
                  </a:txBody>
                  <a:tcPr marL="17780" marR="17780" marT="0" marB="0">
                    <a:lnL>
                      <a:noFill/>
                    </a:lnL>
                    <a:lnR>
                      <a:noFill/>
                    </a:lnR>
                    <a:lnT>
                      <a:noFill/>
                    </a:lnT>
                    <a:lnB>
                      <a:noFill/>
                    </a:lnB>
                    <a:solidFill>
                      <a:srgbClr val="FFFFFF"/>
                    </a:solidFill>
                  </a:tcPr>
                </a:tc>
                <a:tc>
                  <a:txBody>
                    <a:bodyPr/>
                    <a:lstStyle/>
                    <a:p>
                      <a:pPr marL="0" marR="324485" indent="-46990" algn="r">
                        <a:lnSpc>
                          <a:spcPts val="1400"/>
                        </a:lnSpc>
                        <a:spcBef>
                          <a:spcPts val="0"/>
                        </a:spcBef>
                        <a:spcAft>
                          <a:spcPts val="0"/>
                        </a:spcAft>
                      </a:pPr>
                      <a:r>
                        <a:rPr lang="en-US" sz="1200" kern="100">
                          <a:solidFill>
                            <a:schemeClr val="accent1"/>
                          </a:solidFill>
                          <a:effectLst/>
                          <a:latin typeface="Times New Roman"/>
                          <a:ea typeface="PMingLiU"/>
                        </a:rPr>
                        <a:t>0.968</a:t>
                      </a:r>
                    </a:p>
                  </a:txBody>
                  <a:tcPr marL="17780" marR="17780" marT="0" marB="0">
                    <a:lnL>
                      <a:noFill/>
                    </a:lnL>
                    <a:lnR>
                      <a:noFill/>
                    </a:lnR>
                    <a:lnT>
                      <a:noFill/>
                    </a:lnT>
                    <a:lnB>
                      <a:noFill/>
                    </a:lnB>
                    <a:solidFill>
                      <a:srgbClr val="FFFFFF"/>
                    </a:solidFill>
                  </a:tcPr>
                </a:tc>
                <a:tc>
                  <a:txBody>
                    <a:bodyPr/>
                    <a:lstStyle/>
                    <a:p>
                      <a:pPr marL="0" marR="324485" indent="-46990" algn="r">
                        <a:lnSpc>
                          <a:spcPts val="1400"/>
                        </a:lnSpc>
                        <a:spcBef>
                          <a:spcPts val="0"/>
                        </a:spcBef>
                        <a:spcAft>
                          <a:spcPts val="0"/>
                        </a:spcAft>
                      </a:pPr>
                      <a:r>
                        <a:rPr lang="en-US" sz="1200" kern="100">
                          <a:solidFill>
                            <a:schemeClr val="accent1"/>
                          </a:solidFill>
                          <a:effectLst/>
                          <a:latin typeface="Times New Roman"/>
                          <a:ea typeface="PMingLiU"/>
                        </a:rPr>
                        <a:t>−3.2</a:t>
                      </a:r>
                    </a:p>
                  </a:txBody>
                  <a:tcPr marL="17780" marR="17780" marT="0" marB="0">
                    <a:lnL>
                      <a:noFill/>
                    </a:lnL>
                    <a:lnR>
                      <a:noFill/>
                    </a:lnR>
                    <a:lnT>
                      <a:noFill/>
                    </a:lnT>
                    <a:lnB>
                      <a:noFill/>
                    </a:lnB>
                    <a:solidFill>
                      <a:srgbClr val="FFFFFF"/>
                    </a:solidFill>
                  </a:tcPr>
                </a:tc>
              </a:tr>
              <a:tr h="0">
                <a:tc>
                  <a:txBody>
                    <a:bodyPr/>
                    <a:lstStyle/>
                    <a:p>
                      <a:pPr marL="0" marR="0" algn="just">
                        <a:lnSpc>
                          <a:spcPts val="1400"/>
                        </a:lnSpc>
                        <a:spcBef>
                          <a:spcPts val="0"/>
                        </a:spcBef>
                        <a:spcAft>
                          <a:spcPts val="0"/>
                        </a:spcAft>
                      </a:pPr>
                      <a:r>
                        <a:rPr lang="en-US" sz="1200" kern="100">
                          <a:solidFill>
                            <a:schemeClr val="accent1"/>
                          </a:solidFill>
                          <a:effectLst/>
                          <a:latin typeface="Times New Roman"/>
                          <a:ea typeface="PMingLiU"/>
                        </a:rPr>
                        <a:t>2006</a:t>
                      </a:r>
                    </a:p>
                  </a:txBody>
                  <a:tcPr marL="17780" marR="17780" marT="0" marB="0" anchor="b">
                    <a:lnL>
                      <a:noFill/>
                    </a:lnL>
                    <a:lnR>
                      <a:noFill/>
                    </a:lnR>
                    <a:lnT>
                      <a:noFill/>
                    </a:lnT>
                    <a:lnB>
                      <a:noFill/>
                    </a:lnB>
                    <a:solidFill>
                      <a:srgbClr val="FFFFFF"/>
                    </a:solidFill>
                  </a:tcPr>
                </a:tc>
                <a:tc>
                  <a:txBody>
                    <a:bodyPr/>
                    <a:lstStyle/>
                    <a:p>
                      <a:pPr marL="304800" marR="0">
                        <a:lnSpc>
                          <a:spcPts val="1400"/>
                        </a:lnSpc>
                        <a:spcBef>
                          <a:spcPts val="0"/>
                        </a:spcBef>
                        <a:spcAft>
                          <a:spcPts val="0"/>
                        </a:spcAft>
                      </a:pPr>
                      <a:r>
                        <a:rPr lang="en-US" sz="1200" kern="100">
                          <a:solidFill>
                            <a:schemeClr val="accent1"/>
                          </a:solidFill>
                          <a:effectLst/>
                          <a:latin typeface="Times New Roman"/>
                          <a:ea typeface="PMingLiU"/>
                        </a:rPr>
                        <a:t>66.02</a:t>
                      </a:r>
                    </a:p>
                  </a:txBody>
                  <a:tcPr marL="17780" marR="17780" marT="0" marB="0">
                    <a:lnL>
                      <a:noFill/>
                    </a:lnL>
                    <a:lnR>
                      <a:noFill/>
                    </a:lnR>
                    <a:lnT>
                      <a:noFill/>
                    </a:lnT>
                    <a:lnB>
                      <a:noFill/>
                    </a:lnB>
                    <a:solidFill>
                      <a:srgbClr val="FFFFFF"/>
                    </a:solidFill>
                  </a:tcPr>
                </a:tc>
                <a:tc>
                  <a:txBody>
                    <a:bodyPr/>
                    <a:lstStyle/>
                    <a:p>
                      <a:pPr marL="0" marR="405130" indent="-46990" algn="r">
                        <a:lnSpc>
                          <a:spcPts val="1400"/>
                        </a:lnSpc>
                        <a:spcBef>
                          <a:spcPts val="0"/>
                        </a:spcBef>
                        <a:spcAft>
                          <a:spcPts val="0"/>
                        </a:spcAft>
                      </a:pPr>
                      <a:r>
                        <a:rPr lang="en-US" sz="1200" kern="100">
                          <a:solidFill>
                            <a:schemeClr val="accent1"/>
                          </a:solidFill>
                          <a:effectLst/>
                          <a:latin typeface="Times New Roman"/>
                          <a:ea typeface="PMingLiU"/>
                        </a:rPr>
                        <a:t>1.44</a:t>
                      </a:r>
                    </a:p>
                  </a:txBody>
                  <a:tcPr marL="17780" marR="17780" marT="0" marB="0">
                    <a:lnL>
                      <a:noFill/>
                    </a:lnL>
                    <a:lnR>
                      <a:noFill/>
                    </a:lnR>
                    <a:lnT>
                      <a:noFill/>
                    </a:lnT>
                    <a:lnB>
                      <a:noFill/>
                    </a:lnB>
                    <a:solidFill>
                      <a:srgbClr val="FFFFFF"/>
                    </a:solidFill>
                  </a:tcPr>
                </a:tc>
                <a:tc>
                  <a:txBody>
                    <a:bodyPr/>
                    <a:lstStyle/>
                    <a:p>
                      <a:pPr marL="0" marR="324485" indent="-46990" algn="r">
                        <a:lnSpc>
                          <a:spcPts val="1400"/>
                        </a:lnSpc>
                        <a:spcBef>
                          <a:spcPts val="0"/>
                        </a:spcBef>
                        <a:spcAft>
                          <a:spcPts val="0"/>
                        </a:spcAft>
                      </a:pPr>
                      <a:r>
                        <a:rPr lang="en-US" sz="1200" kern="100">
                          <a:solidFill>
                            <a:schemeClr val="accent1"/>
                          </a:solidFill>
                          <a:effectLst/>
                          <a:latin typeface="Times New Roman"/>
                          <a:ea typeface="PMingLiU"/>
                        </a:rPr>
                        <a:t>1.222</a:t>
                      </a:r>
                    </a:p>
                  </a:txBody>
                  <a:tcPr marL="17780" marR="17780" marT="0" marB="0">
                    <a:lnL>
                      <a:noFill/>
                    </a:lnL>
                    <a:lnR>
                      <a:noFill/>
                    </a:lnR>
                    <a:lnT>
                      <a:noFill/>
                    </a:lnT>
                    <a:lnB>
                      <a:noFill/>
                    </a:lnB>
                    <a:solidFill>
                      <a:srgbClr val="FFFFFF"/>
                    </a:solidFill>
                  </a:tcPr>
                </a:tc>
                <a:tc>
                  <a:txBody>
                    <a:bodyPr/>
                    <a:lstStyle/>
                    <a:p>
                      <a:pPr marL="0" marR="324485" indent="-46990" algn="r">
                        <a:lnSpc>
                          <a:spcPts val="1400"/>
                        </a:lnSpc>
                        <a:spcBef>
                          <a:spcPts val="0"/>
                        </a:spcBef>
                        <a:spcAft>
                          <a:spcPts val="0"/>
                        </a:spcAft>
                      </a:pPr>
                      <a:r>
                        <a:rPr lang="en-US" sz="1200" kern="100">
                          <a:solidFill>
                            <a:schemeClr val="accent1"/>
                          </a:solidFill>
                          <a:effectLst/>
                          <a:latin typeface="Times New Roman"/>
                          <a:ea typeface="PMingLiU"/>
                        </a:rPr>
                        <a:t>22.2</a:t>
                      </a:r>
                    </a:p>
                  </a:txBody>
                  <a:tcPr marL="17780" marR="17780" marT="0" marB="0">
                    <a:lnL>
                      <a:noFill/>
                    </a:lnL>
                    <a:lnR>
                      <a:noFill/>
                    </a:lnR>
                    <a:lnT>
                      <a:noFill/>
                    </a:lnT>
                    <a:lnB>
                      <a:noFill/>
                    </a:lnB>
                    <a:solidFill>
                      <a:srgbClr val="FFFFFF"/>
                    </a:solidFill>
                  </a:tcPr>
                </a:tc>
              </a:tr>
              <a:tr h="0">
                <a:tc>
                  <a:txBody>
                    <a:bodyPr/>
                    <a:lstStyle/>
                    <a:p>
                      <a:pPr marL="0" marR="0" algn="just">
                        <a:lnSpc>
                          <a:spcPts val="1400"/>
                        </a:lnSpc>
                        <a:spcBef>
                          <a:spcPts val="0"/>
                        </a:spcBef>
                        <a:spcAft>
                          <a:spcPts val="0"/>
                        </a:spcAft>
                      </a:pPr>
                      <a:r>
                        <a:rPr lang="en-US" sz="1200" kern="100">
                          <a:solidFill>
                            <a:schemeClr val="accent1"/>
                          </a:solidFill>
                          <a:effectLst/>
                          <a:latin typeface="Times New Roman"/>
                          <a:ea typeface="PMingLiU"/>
                        </a:rPr>
                        <a:t>2007</a:t>
                      </a:r>
                    </a:p>
                  </a:txBody>
                  <a:tcPr marL="17780" marR="17780" marT="0" marB="0" anchor="b">
                    <a:lnL>
                      <a:noFill/>
                    </a:lnL>
                    <a:lnR>
                      <a:noFill/>
                    </a:lnR>
                    <a:lnT>
                      <a:noFill/>
                    </a:lnT>
                    <a:lnB>
                      <a:noFill/>
                    </a:lnB>
                    <a:solidFill>
                      <a:srgbClr val="FFFFFF"/>
                    </a:solidFill>
                  </a:tcPr>
                </a:tc>
                <a:tc>
                  <a:txBody>
                    <a:bodyPr/>
                    <a:lstStyle/>
                    <a:p>
                      <a:pPr marL="304800" marR="0">
                        <a:lnSpc>
                          <a:spcPts val="1400"/>
                        </a:lnSpc>
                        <a:spcBef>
                          <a:spcPts val="0"/>
                        </a:spcBef>
                        <a:spcAft>
                          <a:spcPts val="0"/>
                        </a:spcAft>
                      </a:pPr>
                      <a:r>
                        <a:rPr lang="en-US" sz="1200" kern="100">
                          <a:solidFill>
                            <a:schemeClr val="accent1"/>
                          </a:solidFill>
                          <a:effectLst/>
                          <a:latin typeface="Times New Roman"/>
                          <a:ea typeface="PMingLiU"/>
                        </a:rPr>
                        <a:t>66.70</a:t>
                      </a:r>
                    </a:p>
                  </a:txBody>
                  <a:tcPr marL="17780" marR="17780" marT="0" marB="0">
                    <a:lnL>
                      <a:noFill/>
                    </a:lnL>
                    <a:lnR>
                      <a:noFill/>
                    </a:lnR>
                    <a:lnT>
                      <a:noFill/>
                    </a:lnT>
                    <a:lnB>
                      <a:noFill/>
                    </a:lnB>
                    <a:solidFill>
                      <a:srgbClr val="FFFFFF"/>
                    </a:solidFill>
                  </a:tcPr>
                </a:tc>
                <a:tc>
                  <a:txBody>
                    <a:bodyPr/>
                    <a:lstStyle/>
                    <a:p>
                      <a:pPr marL="0" marR="405130" indent="-46990" algn="r">
                        <a:lnSpc>
                          <a:spcPts val="1400"/>
                        </a:lnSpc>
                        <a:spcBef>
                          <a:spcPts val="0"/>
                        </a:spcBef>
                        <a:spcAft>
                          <a:spcPts val="0"/>
                        </a:spcAft>
                      </a:pPr>
                      <a:r>
                        <a:rPr lang="en-US" sz="1200" kern="100">
                          <a:solidFill>
                            <a:schemeClr val="accent1"/>
                          </a:solidFill>
                          <a:effectLst/>
                          <a:latin typeface="Times New Roman"/>
                          <a:ea typeface="PMingLiU"/>
                        </a:rPr>
                        <a:t>1.60</a:t>
                      </a:r>
                    </a:p>
                  </a:txBody>
                  <a:tcPr marL="17780" marR="17780" marT="0" marB="0">
                    <a:lnL>
                      <a:noFill/>
                    </a:lnL>
                    <a:lnR>
                      <a:noFill/>
                    </a:lnR>
                    <a:lnT>
                      <a:noFill/>
                    </a:lnT>
                    <a:lnB>
                      <a:noFill/>
                    </a:lnB>
                    <a:solidFill>
                      <a:srgbClr val="FFFFFF"/>
                    </a:solidFill>
                  </a:tcPr>
                </a:tc>
                <a:tc>
                  <a:txBody>
                    <a:bodyPr/>
                    <a:lstStyle/>
                    <a:p>
                      <a:pPr marL="0" marR="324485" indent="-46990" algn="r">
                        <a:lnSpc>
                          <a:spcPts val="1400"/>
                        </a:lnSpc>
                        <a:spcBef>
                          <a:spcPts val="0"/>
                        </a:spcBef>
                        <a:spcAft>
                          <a:spcPts val="0"/>
                        </a:spcAft>
                      </a:pPr>
                      <a:r>
                        <a:rPr lang="en-US" sz="1200" kern="100">
                          <a:solidFill>
                            <a:schemeClr val="accent1"/>
                          </a:solidFill>
                          <a:effectLst/>
                          <a:latin typeface="Times New Roman"/>
                          <a:ea typeface="PMingLiU"/>
                        </a:rPr>
                        <a:t>1.035</a:t>
                      </a:r>
                    </a:p>
                  </a:txBody>
                  <a:tcPr marL="17780" marR="17780" marT="0" marB="0">
                    <a:lnL>
                      <a:noFill/>
                    </a:lnL>
                    <a:lnR>
                      <a:noFill/>
                    </a:lnR>
                    <a:lnT>
                      <a:noFill/>
                    </a:lnT>
                    <a:lnB>
                      <a:noFill/>
                    </a:lnB>
                    <a:solidFill>
                      <a:srgbClr val="FFFFFF"/>
                    </a:solidFill>
                  </a:tcPr>
                </a:tc>
                <a:tc>
                  <a:txBody>
                    <a:bodyPr/>
                    <a:lstStyle/>
                    <a:p>
                      <a:pPr marL="0" marR="324485" indent="-46990" algn="r">
                        <a:lnSpc>
                          <a:spcPts val="1400"/>
                        </a:lnSpc>
                        <a:spcBef>
                          <a:spcPts val="0"/>
                        </a:spcBef>
                        <a:spcAft>
                          <a:spcPts val="0"/>
                        </a:spcAft>
                      </a:pPr>
                      <a:r>
                        <a:rPr lang="en-US" sz="1200" kern="100">
                          <a:solidFill>
                            <a:schemeClr val="accent1"/>
                          </a:solidFill>
                          <a:effectLst/>
                          <a:latin typeface="Times New Roman"/>
                          <a:ea typeface="PMingLiU"/>
                        </a:rPr>
                        <a:t>3.5</a:t>
                      </a:r>
                    </a:p>
                  </a:txBody>
                  <a:tcPr marL="17780" marR="17780" marT="0" marB="0">
                    <a:lnL>
                      <a:noFill/>
                    </a:lnL>
                    <a:lnR>
                      <a:noFill/>
                    </a:lnR>
                    <a:lnT>
                      <a:noFill/>
                    </a:lnT>
                    <a:lnB>
                      <a:noFill/>
                    </a:lnB>
                    <a:solidFill>
                      <a:srgbClr val="FFFFFF"/>
                    </a:solidFill>
                  </a:tcPr>
                </a:tc>
              </a:tr>
              <a:tr h="0">
                <a:tc>
                  <a:txBody>
                    <a:bodyPr/>
                    <a:lstStyle/>
                    <a:p>
                      <a:pPr marL="0" marR="0" algn="just">
                        <a:lnSpc>
                          <a:spcPts val="1400"/>
                        </a:lnSpc>
                        <a:spcBef>
                          <a:spcPts val="0"/>
                        </a:spcBef>
                        <a:spcAft>
                          <a:spcPts val="0"/>
                        </a:spcAft>
                      </a:pPr>
                      <a:r>
                        <a:rPr lang="en-US" sz="1200" kern="100">
                          <a:solidFill>
                            <a:schemeClr val="accent1"/>
                          </a:solidFill>
                          <a:effectLst/>
                          <a:latin typeface="Times New Roman"/>
                          <a:ea typeface="PMingLiU"/>
                        </a:rPr>
                        <a:t>2008</a:t>
                      </a:r>
                    </a:p>
                  </a:txBody>
                  <a:tcPr marL="17780" marR="17780" marT="0" marB="0" anchor="b">
                    <a:lnL>
                      <a:noFill/>
                    </a:lnL>
                    <a:lnR>
                      <a:noFill/>
                    </a:lnR>
                    <a:lnT>
                      <a:noFill/>
                    </a:lnT>
                    <a:lnB>
                      <a:noFill/>
                    </a:lnB>
                    <a:solidFill>
                      <a:srgbClr val="FFFFFF"/>
                    </a:solidFill>
                  </a:tcPr>
                </a:tc>
                <a:tc>
                  <a:txBody>
                    <a:bodyPr/>
                    <a:lstStyle/>
                    <a:p>
                      <a:pPr marL="304800" marR="0">
                        <a:lnSpc>
                          <a:spcPts val="1400"/>
                        </a:lnSpc>
                        <a:spcBef>
                          <a:spcPts val="0"/>
                        </a:spcBef>
                        <a:spcAft>
                          <a:spcPts val="0"/>
                        </a:spcAft>
                      </a:pPr>
                      <a:r>
                        <a:rPr lang="en-US" sz="1200" kern="100">
                          <a:solidFill>
                            <a:schemeClr val="accent1"/>
                          </a:solidFill>
                          <a:effectLst/>
                          <a:latin typeface="Times New Roman"/>
                          <a:ea typeface="PMingLiU"/>
                        </a:rPr>
                        <a:t>59.83</a:t>
                      </a:r>
                    </a:p>
                  </a:txBody>
                  <a:tcPr marL="17780" marR="17780" marT="0" marB="0">
                    <a:lnL>
                      <a:noFill/>
                    </a:lnL>
                    <a:lnR>
                      <a:noFill/>
                    </a:lnR>
                    <a:lnT>
                      <a:noFill/>
                    </a:lnT>
                    <a:lnB>
                      <a:noFill/>
                    </a:lnB>
                    <a:solidFill>
                      <a:srgbClr val="FFFFFF"/>
                    </a:solidFill>
                  </a:tcPr>
                </a:tc>
                <a:tc>
                  <a:txBody>
                    <a:bodyPr/>
                    <a:lstStyle/>
                    <a:p>
                      <a:pPr marL="0" marR="405130" indent="-46990" algn="r">
                        <a:lnSpc>
                          <a:spcPts val="1400"/>
                        </a:lnSpc>
                        <a:spcBef>
                          <a:spcPts val="0"/>
                        </a:spcBef>
                        <a:spcAft>
                          <a:spcPts val="0"/>
                        </a:spcAft>
                      </a:pPr>
                      <a:r>
                        <a:rPr lang="en-US" sz="1200" kern="100">
                          <a:solidFill>
                            <a:schemeClr val="accent1"/>
                          </a:solidFill>
                          <a:effectLst/>
                          <a:latin typeface="Times New Roman"/>
                          <a:ea typeface="PMingLiU"/>
                        </a:rPr>
                        <a:t>1.77</a:t>
                      </a:r>
                    </a:p>
                  </a:txBody>
                  <a:tcPr marL="17780" marR="17780" marT="0" marB="0">
                    <a:lnL>
                      <a:noFill/>
                    </a:lnL>
                    <a:lnR>
                      <a:noFill/>
                    </a:lnR>
                    <a:lnT>
                      <a:noFill/>
                    </a:lnT>
                    <a:lnB>
                      <a:noFill/>
                    </a:lnB>
                    <a:solidFill>
                      <a:srgbClr val="FFFFFF"/>
                    </a:solidFill>
                  </a:tcPr>
                </a:tc>
                <a:tc>
                  <a:txBody>
                    <a:bodyPr/>
                    <a:lstStyle/>
                    <a:p>
                      <a:pPr marL="0" marR="324485" indent="-46990" algn="r">
                        <a:lnSpc>
                          <a:spcPts val="1400"/>
                        </a:lnSpc>
                        <a:spcBef>
                          <a:spcPts val="0"/>
                        </a:spcBef>
                        <a:spcAft>
                          <a:spcPts val="0"/>
                        </a:spcAft>
                      </a:pPr>
                      <a:r>
                        <a:rPr lang="en-US" sz="1200" kern="100">
                          <a:solidFill>
                            <a:schemeClr val="accent1"/>
                          </a:solidFill>
                          <a:effectLst/>
                          <a:latin typeface="Times New Roman"/>
                          <a:ea typeface="PMingLiU"/>
                        </a:rPr>
                        <a:t>0.924</a:t>
                      </a:r>
                    </a:p>
                  </a:txBody>
                  <a:tcPr marL="17780" marR="17780" marT="0" marB="0">
                    <a:lnL>
                      <a:noFill/>
                    </a:lnL>
                    <a:lnR>
                      <a:noFill/>
                    </a:lnR>
                    <a:lnT>
                      <a:noFill/>
                    </a:lnT>
                    <a:lnB>
                      <a:noFill/>
                    </a:lnB>
                    <a:solidFill>
                      <a:srgbClr val="FFFFFF"/>
                    </a:solidFill>
                  </a:tcPr>
                </a:tc>
                <a:tc>
                  <a:txBody>
                    <a:bodyPr/>
                    <a:lstStyle/>
                    <a:p>
                      <a:pPr marL="0" marR="324485" indent="-46990" algn="r">
                        <a:lnSpc>
                          <a:spcPts val="1400"/>
                        </a:lnSpc>
                        <a:spcBef>
                          <a:spcPts val="0"/>
                        </a:spcBef>
                        <a:spcAft>
                          <a:spcPts val="0"/>
                        </a:spcAft>
                      </a:pPr>
                      <a:r>
                        <a:rPr lang="en-US" sz="1200" kern="100">
                          <a:solidFill>
                            <a:schemeClr val="accent1"/>
                          </a:solidFill>
                          <a:effectLst/>
                          <a:latin typeface="Times New Roman"/>
                          <a:ea typeface="PMingLiU"/>
                        </a:rPr>
                        <a:t>−7.6</a:t>
                      </a:r>
                    </a:p>
                  </a:txBody>
                  <a:tcPr marL="17780" marR="17780" marT="0" marB="0">
                    <a:lnL>
                      <a:noFill/>
                    </a:lnL>
                    <a:lnR>
                      <a:noFill/>
                    </a:lnR>
                    <a:lnT>
                      <a:noFill/>
                    </a:lnT>
                    <a:lnB>
                      <a:noFill/>
                    </a:lnB>
                    <a:solidFill>
                      <a:srgbClr val="FFFFFF"/>
                    </a:solidFill>
                  </a:tcPr>
                </a:tc>
              </a:tr>
              <a:tr h="0">
                <a:tc>
                  <a:txBody>
                    <a:bodyPr/>
                    <a:lstStyle/>
                    <a:p>
                      <a:pPr marL="0" marR="0" algn="just">
                        <a:lnSpc>
                          <a:spcPts val="1400"/>
                        </a:lnSpc>
                        <a:spcBef>
                          <a:spcPts val="0"/>
                        </a:spcBef>
                        <a:spcAft>
                          <a:spcPts val="0"/>
                        </a:spcAft>
                      </a:pPr>
                      <a:r>
                        <a:rPr lang="en-US" sz="1200" kern="100">
                          <a:solidFill>
                            <a:schemeClr val="accent1"/>
                          </a:solidFill>
                          <a:effectLst/>
                          <a:latin typeface="Times New Roman"/>
                          <a:ea typeface="PMingLiU"/>
                        </a:rPr>
                        <a:t>2009</a:t>
                      </a:r>
                    </a:p>
                  </a:txBody>
                  <a:tcPr marL="17780" marR="17780" marT="0" marB="0" anchor="b">
                    <a:lnL>
                      <a:noFill/>
                    </a:lnL>
                    <a:lnR>
                      <a:noFill/>
                    </a:lnR>
                    <a:lnT>
                      <a:noFill/>
                    </a:lnT>
                    <a:lnB>
                      <a:noFill/>
                    </a:lnB>
                    <a:solidFill>
                      <a:srgbClr val="FFFFFF"/>
                    </a:solidFill>
                  </a:tcPr>
                </a:tc>
                <a:tc>
                  <a:txBody>
                    <a:bodyPr/>
                    <a:lstStyle/>
                    <a:p>
                      <a:pPr marL="304800" marR="0">
                        <a:lnSpc>
                          <a:spcPts val="1400"/>
                        </a:lnSpc>
                        <a:spcBef>
                          <a:spcPts val="0"/>
                        </a:spcBef>
                        <a:spcAft>
                          <a:spcPts val="0"/>
                        </a:spcAft>
                      </a:pPr>
                      <a:r>
                        <a:rPr lang="en-US" sz="1200" kern="100">
                          <a:solidFill>
                            <a:schemeClr val="accent1"/>
                          </a:solidFill>
                          <a:effectLst/>
                          <a:latin typeface="Times New Roman"/>
                          <a:ea typeface="PMingLiU"/>
                        </a:rPr>
                        <a:t>64.41</a:t>
                      </a:r>
                    </a:p>
                  </a:txBody>
                  <a:tcPr marL="17780" marR="17780" marT="0" marB="0">
                    <a:lnL>
                      <a:noFill/>
                    </a:lnL>
                    <a:lnR>
                      <a:noFill/>
                    </a:lnR>
                    <a:lnT>
                      <a:noFill/>
                    </a:lnT>
                    <a:lnB>
                      <a:noFill/>
                    </a:lnB>
                    <a:solidFill>
                      <a:srgbClr val="FFFFFF"/>
                    </a:solidFill>
                  </a:tcPr>
                </a:tc>
                <a:tc>
                  <a:txBody>
                    <a:bodyPr/>
                    <a:lstStyle/>
                    <a:p>
                      <a:pPr marL="0" marR="405130" indent="-46990" algn="r">
                        <a:lnSpc>
                          <a:spcPts val="1400"/>
                        </a:lnSpc>
                        <a:spcBef>
                          <a:spcPts val="0"/>
                        </a:spcBef>
                        <a:spcAft>
                          <a:spcPts val="0"/>
                        </a:spcAft>
                      </a:pPr>
                      <a:r>
                        <a:rPr lang="en-US" sz="1200" kern="100">
                          <a:solidFill>
                            <a:schemeClr val="accent1"/>
                          </a:solidFill>
                          <a:effectLst/>
                          <a:latin typeface="Times New Roman"/>
                          <a:ea typeface="PMingLiU"/>
                        </a:rPr>
                        <a:t>1.91</a:t>
                      </a:r>
                    </a:p>
                  </a:txBody>
                  <a:tcPr marL="17780" marR="17780" marT="0" marB="0">
                    <a:lnL>
                      <a:noFill/>
                    </a:lnL>
                    <a:lnR>
                      <a:noFill/>
                    </a:lnR>
                    <a:lnT>
                      <a:noFill/>
                    </a:lnT>
                    <a:lnB>
                      <a:noFill/>
                    </a:lnB>
                    <a:solidFill>
                      <a:srgbClr val="FFFFFF"/>
                    </a:solidFill>
                  </a:tcPr>
                </a:tc>
                <a:tc>
                  <a:txBody>
                    <a:bodyPr/>
                    <a:lstStyle/>
                    <a:p>
                      <a:pPr marL="0" marR="324485" indent="-46990" algn="r">
                        <a:lnSpc>
                          <a:spcPts val="1400"/>
                        </a:lnSpc>
                        <a:spcBef>
                          <a:spcPts val="0"/>
                        </a:spcBef>
                        <a:spcAft>
                          <a:spcPts val="0"/>
                        </a:spcAft>
                      </a:pPr>
                      <a:r>
                        <a:rPr lang="en-US" sz="1200" kern="100">
                          <a:solidFill>
                            <a:schemeClr val="accent1"/>
                          </a:solidFill>
                          <a:effectLst/>
                          <a:latin typeface="Times New Roman"/>
                          <a:ea typeface="PMingLiU"/>
                        </a:rPr>
                        <a:t>1.108</a:t>
                      </a:r>
                    </a:p>
                  </a:txBody>
                  <a:tcPr marL="17780" marR="17780" marT="0" marB="0">
                    <a:lnL>
                      <a:noFill/>
                    </a:lnL>
                    <a:lnR>
                      <a:noFill/>
                    </a:lnR>
                    <a:lnT>
                      <a:noFill/>
                    </a:lnT>
                    <a:lnB>
                      <a:noFill/>
                    </a:lnB>
                    <a:solidFill>
                      <a:srgbClr val="FFFFFF"/>
                    </a:solidFill>
                  </a:tcPr>
                </a:tc>
                <a:tc>
                  <a:txBody>
                    <a:bodyPr/>
                    <a:lstStyle/>
                    <a:p>
                      <a:pPr marL="0" marR="324485" indent="-46990" algn="r">
                        <a:lnSpc>
                          <a:spcPts val="1400"/>
                        </a:lnSpc>
                        <a:spcBef>
                          <a:spcPts val="0"/>
                        </a:spcBef>
                        <a:spcAft>
                          <a:spcPts val="0"/>
                        </a:spcAft>
                      </a:pPr>
                      <a:r>
                        <a:rPr lang="en-US" sz="1200" kern="100" dirty="0">
                          <a:solidFill>
                            <a:schemeClr val="accent1"/>
                          </a:solidFill>
                          <a:effectLst/>
                          <a:latin typeface="Times New Roman"/>
                          <a:ea typeface="PMingLiU"/>
                        </a:rPr>
                        <a:t>10.8</a:t>
                      </a:r>
                    </a:p>
                  </a:txBody>
                  <a:tcPr marL="17780" marR="17780" marT="0" marB="0">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28381843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3.6 Covariance and Correlation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nSpc>
                    <a:spcPct val="120000"/>
                  </a:lnSpc>
                  <a:spcBef>
                    <a:spcPts val="0"/>
                  </a:spcBef>
                  <a:buNone/>
                </a:pPr>
                <a:r>
                  <a:rPr lang="en-US" sz="2000" kern="100" dirty="0" smtClean="0">
                    <a:latin typeface="Times New Roman"/>
                    <a:ea typeface="PMingLiU"/>
                  </a:rPr>
                  <a:t>The formulas for the covariance and the correlation coefficient are shown in Equations (3.38) and (3.39).</a:t>
                </a:r>
              </a:p>
              <a:p>
                <a:pPr marL="0" indent="0">
                  <a:lnSpc>
                    <a:spcPct val="120000"/>
                  </a:lnSpc>
                  <a:spcBef>
                    <a:spcPts val="0"/>
                  </a:spcBef>
                  <a:buNone/>
                  <a:tabLst>
                    <a:tab pos="4005263" algn="ctr"/>
                    <a:tab pos="8035925" algn="r"/>
                  </a:tabLst>
                </a:pPr>
                <a:r>
                  <a:rPr lang="en-US" sz="2000" dirty="0" smtClean="0"/>
                  <a:t>	</a:t>
                </a:r>
                <a14:m>
                  <m:oMath xmlns:m="http://schemas.openxmlformats.org/officeDocument/2006/math">
                    <m:r>
                      <a:rPr lang="en-US" sz="2000" i="1">
                        <a:latin typeface="Cambria Math"/>
                      </a:rPr>
                      <m:t>𝐶𝑜𝑣</m:t>
                    </m:r>
                    <m:r>
                      <a:rPr lang="en-US" sz="2000">
                        <a:latin typeface="Cambria Math"/>
                      </a:rPr>
                      <m:t>(</m:t>
                    </m:r>
                    <m:r>
                      <a:rPr lang="en-US" sz="2000" i="1">
                        <a:latin typeface="Cambria Math"/>
                      </a:rPr>
                      <m:t>𝑋𝑌</m:t>
                    </m:r>
                    <m:r>
                      <a:rPr lang="en-US" sz="2000">
                        <a:latin typeface="Cambria Math"/>
                      </a:rPr>
                      <m:t>)=</m:t>
                    </m:r>
                    <m:sSub>
                      <m:sSubPr>
                        <m:ctrlPr>
                          <a:rPr lang="en-US" sz="2000" i="1">
                            <a:latin typeface="Cambria Math"/>
                          </a:rPr>
                        </m:ctrlPr>
                      </m:sSubPr>
                      <m:e>
                        <m:r>
                          <a:rPr lang="en-US" sz="2000" i="1">
                            <a:latin typeface="Cambria Math"/>
                          </a:rPr>
                          <m:t>𝜎</m:t>
                        </m:r>
                      </m:e>
                      <m:sub>
                        <m:r>
                          <a:rPr lang="en-US" sz="2000" i="1">
                            <a:latin typeface="Cambria Math"/>
                          </a:rPr>
                          <m:t>𝑋</m:t>
                        </m:r>
                      </m:sub>
                    </m:sSub>
                    <m:sSub>
                      <m:sSubPr>
                        <m:ctrlPr>
                          <a:rPr lang="en-US" sz="2000" i="1">
                            <a:latin typeface="Cambria Math"/>
                          </a:rPr>
                        </m:ctrlPr>
                      </m:sSubPr>
                      <m:e>
                        <m:r>
                          <a:rPr lang="en-US" sz="2000" i="1">
                            <a:latin typeface="Cambria Math"/>
                          </a:rPr>
                          <m:t>𝜎</m:t>
                        </m:r>
                      </m:e>
                      <m:sub>
                        <m:r>
                          <a:rPr lang="en-US" sz="2000" i="1">
                            <a:latin typeface="Cambria Math"/>
                          </a:rPr>
                          <m:t>𝑌</m:t>
                        </m:r>
                      </m:sub>
                    </m:sSub>
                    <m:sSub>
                      <m:sSubPr>
                        <m:ctrlPr>
                          <a:rPr lang="en-US" sz="2000" i="1">
                            <a:latin typeface="Cambria Math"/>
                          </a:rPr>
                        </m:ctrlPr>
                      </m:sSubPr>
                      <m:e>
                        <m:r>
                          <a:rPr lang="en-US" sz="2000" i="1">
                            <a:latin typeface="Cambria Math"/>
                          </a:rPr>
                          <m:t>𝜌</m:t>
                        </m:r>
                      </m:e>
                      <m:sub>
                        <m:r>
                          <a:rPr lang="en-US" sz="2000" i="1">
                            <a:latin typeface="Cambria Math"/>
                          </a:rPr>
                          <m:t>𝑋𝑌</m:t>
                        </m:r>
                      </m:sub>
                    </m:sSub>
                    <m:r>
                      <a:rPr lang="en-US" sz="2000">
                        <a:latin typeface="Cambria Math"/>
                      </a:rPr>
                      <m:t>=</m:t>
                    </m:r>
                    <m:f>
                      <m:fPr>
                        <m:ctrlPr>
                          <a:rPr lang="en-US" sz="2000" i="1">
                            <a:latin typeface="Cambria Math"/>
                          </a:rPr>
                        </m:ctrlPr>
                      </m:fPr>
                      <m:num>
                        <m:nary>
                          <m:naryPr>
                            <m:chr m:val="∑"/>
                            <m:limLoc m:val="undOvr"/>
                            <m:grow m:val="on"/>
                            <m:ctrlPr>
                              <a:rPr lang="en-US" sz="2000" i="1">
                                <a:latin typeface="Cambria Math"/>
                              </a:rPr>
                            </m:ctrlPr>
                          </m:naryPr>
                          <m:sub>
                            <m:r>
                              <a:rPr lang="en-US" sz="2000" i="1">
                                <a:latin typeface="Cambria Math"/>
                              </a:rPr>
                              <m:t>𝑖</m:t>
                            </m:r>
                            <m:r>
                              <a:rPr lang="en-US" sz="2000">
                                <a:latin typeface="Cambria Math"/>
                              </a:rPr>
                              <m:t>=1</m:t>
                            </m:r>
                          </m:sub>
                          <m:sup>
                            <m:r>
                              <a:rPr lang="en-US" sz="2000" i="1">
                                <a:latin typeface="Cambria Math"/>
                              </a:rPr>
                              <m:t>𝑛</m:t>
                            </m:r>
                          </m:sup>
                          <m:e>
                            <m:d>
                              <m:dPr>
                                <m:ctrlPr>
                                  <a:rPr lang="en-US" sz="2000" i="1">
                                    <a:latin typeface="Cambria Math"/>
                                  </a:rPr>
                                </m:ctrlPr>
                              </m:dPr>
                              <m:e>
                                <m:sSub>
                                  <m:sSubPr>
                                    <m:ctrlPr>
                                      <a:rPr lang="en-US" sz="2000" i="1">
                                        <a:latin typeface="Cambria Math"/>
                                      </a:rPr>
                                    </m:ctrlPr>
                                  </m:sSubPr>
                                  <m:e>
                                    <m:r>
                                      <a:rPr lang="en-US" sz="2000" i="1">
                                        <a:latin typeface="Cambria Math"/>
                                      </a:rPr>
                                      <m:t>𝑋</m:t>
                                    </m:r>
                                  </m:e>
                                  <m:sub>
                                    <m:r>
                                      <a:rPr lang="en-US" sz="2000" i="1">
                                        <a:latin typeface="Cambria Math"/>
                                      </a:rPr>
                                      <m:t>𝑖</m:t>
                                    </m:r>
                                  </m:sub>
                                </m:sSub>
                                <m:r>
                                  <a:rPr lang="en-US" sz="2000">
                                    <a:latin typeface="Cambria Math"/>
                                  </a:rPr>
                                  <m:t>−</m:t>
                                </m:r>
                                <m:sSub>
                                  <m:sSubPr>
                                    <m:ctrlPr>
                                      <a:rPr lang="en-US" sz="2000" i="1">
                                        <a:latin typeface="Cambria Math"/>
                                      </a:rPr>
                                    </m:ctrlPr>
                                  </m:sSubPr>
                                  <m:e>
                                    <m:acc>
                                      <m:accPr>
                                        <m:chr m:val="̅"/>
                                        <m:ctrlPr>
                                          <a:rPr lang="en-US" sz="2000" i="1">
                                            <a:latin typeface="Cambria Math"/>
                                          </a:rPr>
                                        </m:ctrlPr>
                                      </m:accPr>
                                      <m:e>
                                        <m:r>
                                          <a:rPr lang="en-US" sz="2000" i="1">
                                            <a:latin typeface="Cambria Math"/>
                                          </a:rPr>
                                          <m:t>𝑋</m:t>
                                        </m:r>
                                      </m:e>
                                    </m:acc>
                                  </m:e>
                                  <m:sub>
                                    <m:r>
                                      <a:rPr lang="en-US" sz="2000" i="1">
                                        <a:latin typeface="Cambria Math"/>
                                      </a:rPr>
                                      <m:t>𝑖</m:t>
                                    </m:r>
                                  </m:sub>
                                </m:sSub>
                                <m:r>
                                  <a:rPr lang="en-US" sz="2000">
                                    <a:latin typeface="Cambria Math"/>
                                  </a:rPr>
                                  <m:t>)(</m:t>
                                </m:r>
                                <m:sSub>
                                  <m:sSubPr>
                                    <m:ctrlPr>
                                      <a:rPr lang="en-US" sz="2000" i="1">
                                        <a:latin typeface="Cambria Math"/>
                                      </a:rPr>
                                    </m:ctrlPr>
                                  </m:sSubPr>
                                  <m:e>
                                    <m:r>
                                      <a:rPr lang="en-US" sz="2000" b="0" i="1" smtClean="0">
                                        <a:latin typeface="Cambria Math"/>
                                      </a:rPr>
                                      <m:t>𝑌</m:t>
                                    </m:r>
                                  </m:e>
                                  <m:sub>
                                    <m:r>
                                      <a:rPr lang="en-US" sz="2000" i="1">
                                        <a:latin typeface="Cambria Math"/>
                                      </a:rPr>
                                      <m:t>𝑖</m:t>
                                    </m:r>
                                  </m:sub>
                                </m:sSub>
                                <m:r>
                                  <a:rPr lang="en-US" sz="2000">
                                    <a:latin typeface="Cambria Math"/>
                                  </a:rPr>
                                  <m:t>−</m:t>
                                </m:r>
                                <m:sSub>
                                  <m:sSubPr>
                                    <m:ctrlPr>
                                      <a:rPr lang="en-US" sz="2000" i="1">
                                        <a:latin typeface="Cambria Math"/>
                                      </a:rPr>
                                    </m:ctrlPr>
                                  </m:sSubPr>
                                  <m:e>
                                    <m:acc>
                                      <m:accPr>
                                        <m:chr m:val="̅"/>
                                        <m:ctrlPr>
                                          <a:rPr lang="en-US" sz="2000" i="1">
                                            <a:latin typeface="Cambria Math"/>
                                          </a:rPr>
                                        </m:ctrlPr>
                                      </m:accPr>
                                      <m:e>
                                        <m:r>
                                          <a:rPr lang="en-US" sz="2000" b="0" i="1" smtClean="0">
                                            <a:latin typeface="Cambria Math"/>
                                          </a:rPr>
                                          <m:t>𝑌</m:t>
                                        </m:r>
                                      </m:e>
                                    </m:acc>
                                  </m:e>
                                  <m:sub>
                                    <m:r>
                                      <a:rPr lang="en-US" sz="2000" i="1">
                                        <a:latin typeface="Cambria Math"/>
                                      </a:rPr>
                                      <m:t>𝑖</m:t>
                                    </m:r>
                                  </m:sub>
                                </m:sSub>
                              </m:e>
                            </m:d>
                          </m:e>
                        </m:nary>
                      </m:num>
                      <m:den>
                        <m:r>
                          <a:rPr lang="en-US" sz="2000" i="1">
                            <a:latin typeface="Cambria Math"/>
                          </a:rPr>
                          <m:t>𝑛</m:t>
                        </m:r>
                      </m:den>
                    </m:f>
                  </m:oMath>
                </a14:m>
                <a:r>
                  <a:rPr lang="en-US" sz="2000" dirty="0" smtClean="0">
                    <a:latin typeface="Times New Roman" pitchFamily="18" charset="0"/>
                    <a:cs typeface="Times New Roman" pitchFamily="18" charset="0"/>
                  </a:rPr>
                  <a:t>	(3.38)</a:t>
                </a:r>
              </a:p>
              <a:p>
                <a:pPr marL="0" indent="0">
                  <a:lnSpc>
                    <a:spcPct val="120000"/>
                  </a:lnSpc>
                  <a:spcBef>
                    <a:spcPts val="0"/>
                  </a:spcBef>
                  <a:buNone/>
                </a:pPr>
                <a:r>
                  <a:rPr lang="en-US" sz="2000" dirty="0">
                    <a:latin typeface="Times New Roman" pitchFamily="18" charset="0"/>
                    <a:cs typeface="Times New Roman" pitchFamily="18" charset="0"/>
                  </a:rPr>
                  <a:t>where</a:t>
                </a:r>
              </a:p>
              <a:p>
                <a:pPr marL="0" indent="0">
                  <a:lnSpc>
                    <a:spcPct val="120000"/>
                  </a:lnSpc>
                  <a:spcBef>
                    <a:spcPts val="0"/>
                  </a:spcBef>
                  <a:buNone/>
                  <a:tabLst>
                    <a:tab pos="463550" algn="l"/>
                    <a:tab pos="914400" algn="l"/>
                  </a:tabLst>
                </a:pPr>
                <a:r>
                  <a:rPr lang="en-US" sz="2000" dirty="0" smtClean="0"/>
                  <a:t>	</a:t>
                </a:r>
                <a14:m>
                  <m:oMath xmlns:m="http://schemas.openxmlformats.org/officeDocument/2006/math">
                    <m:sSub>
                      <m:sSubPr>
                        <m:ctrlPr>
                          <a:rPr lang="en-US" sz="2000" i="1">
                            <a:latin typeface="Cambria Math"/>
                          </a:rPr>
                        </m:ctrlPr>
                      </m:sSubPr>
                      <m:e>
                        <m:r>
                          <a:rPr lang="en-US" sz="2000" i="1">
                            <a:latin typeface="Cambria Math"/>
                          </a:rPr>
                          <m:t>𝜌</m:t>
                        </m:r>
                      </m:e>
                      <m:sub>
                        <m:r>
                          <a:rPr lang="en-US" sz="2000" i="1">
                            <a:latin typeface="Cambria Math"/>
                          </a:rPr>
                          <m:t>𝑋𝑌</m:t>
                        </m:r>
                      </m:sub>
                    </m:sSub>
                  </m:oMath>
                </a14:m>
                <a:r>
                  <a:rPr lang="en-US" sz="2000" dirty="0" smtClean="0">
                    <a:latin typeface="Times New Roman" pitchFamily="18" charset="0"/>
                    <a:cs typeface="Times New Roman" pitchFamily="18" charset="0"/>
                  </a:rPr>
                  <a:t>	= the </a:t>
                </a:r>
                <a:r>
                  <a:rPr lang="en-US" sz="2000" dirty="0">
                    <a:latin typeface="Times New Roman" pitchFamily="18" charset="0"/>
                    <a:cs typeface="Times New Roman" pitchFamily="18" charset="0"/>
                  </a:rPr>
                  <a:t>correlation coefficient between series X and Y; </a:t>
                </a:r>
                <a:r>
                  <a:rPr lang="en-US" sz="2000" dirty="0" smtClean="0">
                    <a:latin typeface="Times New Roman" pitchFamily="18" charset="0"/>
                    <a:cs typeface="Times New Roman" pitchFamily="18" charset="0"/>
                  </a:rPr>
                  <a:t>and</a:t>
                </a:r>
              </a:p>
              <a:p>
                <a:pPr marL="0" indent="0">
                  <a:lnSpc>
                    <a:spcPct val="120000"/>
                  </a:lnSpc>
                  <a:spcBef>
                    <a:spcPts val="0"/>
                  </a:spcBef>
                  <a:buNone/>
                </a:pPr>
                <a14:m>
                  <m:oMath xmlns:m="http://schemas.openxmlformats.org/officeDocument/2006/math">
                    <m:sSub>
                      <m:sSubPr>
                        <m:ctrlPr>
                          <a:rPr lang="en-US" sz="2000" i="1">
                            <a:latin typeface="Cambria Math"/>
                          </a:rPr>
                        </m:ctrlPr>
                      </m:sSubPr>
                      <m:e>
                        <m:acc>
                          <m:accPr>
                            <m:chr m:val="̅"/>
                            <m:ctrlPr>
                              <a:rPr lang="en-US" sz="2000" i="1">
                                <a:latin typeface="Cambria Math"/>
                              </a:rPr>
                            </m:ctrlPr>
                          </m:accPr>
                          <m:e>
                            <m:r>
                              <a:rPr lang="en-US" sz="2000" i="1">
                                <a:latin typeface="Cambria Math"/>
                              </a:rPr>
                              <m:t>𝑋</m:t>
                            </m:r>
                          </m:e>
                        </m:acc>
                      </m:e>
                      <m:sub>
                        <m:r>
                          <a:rPr lang="en-US" sz="2000" i="1">
                            <a:latin typeface="Cambria Math"/>
                          </a:rPr>
                          <m:t>𝑖</m:t>
                        </m:r>
                      </m:sub>
                    </m:sSub>
                  </m:oMath>
                </a14:m>
                <a:r>
                  <a:rPr lang="en-US" sz="2000" dirty="0" smtClean="0">
                    <a:latin typeface="Times New Roman" pitchFamily="18" charset="0"/>
                    <a:cs typeface="Times New Roman" pitchFamily="18" charset="0"/>
                  </a:rPr>
                  <a:t> and </a:t>
                </a:r>
                <a14:m>
                  <m:oMath xmlns:m="http://schemas.openxmlformats.org/officeDocument/2006/math">
                    <m:sSub>
                      <m:sSubPr>
                        <m:ctrlPr>
                          <a:rPr lang="en-US" sz="2000" i="1">
                            <a:latin typeface="Cambria Math"/>
                          </a:rPr>
                        </m:ctrlPr>
                      </m:sSubPr>
                      <m:e>
                        <m:acc>
                          <m:accPr>
                            <m:chr m:val="̅"/>
                            <m:ctrlPr>
                              <a:rPr lang="en-US" sz="2000" i="1">
                                <a:latin typeface="Cambria Math"/>
                              </a:rPr>
                            </m:ctrlPr>
                          </m:accPr>
                          <m:e>
                            <m:r>
                              <a:rPr lang="en-US" sz="2000" b="0" i="1" smtClean="0">
                                <a:latin typeface="Cambria Math"/>
                              </a:rPr>
                              <m:t>𝑌</m:t>
                            </m:r>
                          </m:e>
                        </m:acc>
                      </m:e>
                      <m:sub>
                        <m:r>
                          <a:rPr lang="en-US" sz="2000" i="1">
                            <a:latin typeface="Cambria Math"/>
                          </a:rPr>
                          <m:t>𝑖</m:t>
                        </m:r>
                      </m:sub>
                    </m:sSub>
                  </m:oMath>
                </a14:m>
                <a:r>
                  <a:rPr lang="en-US" sz="2000" dirty="0" smtClean="0">
                    <a:latin typeface="Times New Roman" pitchFamily="18" charset="0"/>
                    <a:cs typeface="Times New Roman" pitchFamily="18" charset="0"/>
                  </a:rPr>
                  <a:t>= the </a:t>
                </a:r>
                <a:r>
                  <a:rPr lang="en-US" sz="2000" dirty="0">
                    <a:latin typeface="Times New Roman" pitchFamily="18" charset="0"/>
                    <a:cs typeface="Times New Roman" pitchFamily="18" charset="0"/>
                  </a:rPr>
                  <a:t>means of the X and Y series, </a:t>
                </a:r>
                <a:r>
                  <a:rPr lang="en-US" sz="2000" dirty="0" smtClean="0">
                    <a:latin typeface="Times New Roman" pitchFamily="18" charset="0"/>
                    <a:cs typeface="Times New Roman" pitchFamily="18" charset="0"/>
                  </a:rPr>
                  <a:t>respectively</a:t>
                </a:r>
              </a:p>
              <a:p>
                <a:pPr marL="0" indent="0">
                  <a:lnSpc>
                    <a:spcPct val="120000"/>
                  </a:lnSpc>
                  <a:spcBef>
                    <a:spcPts val="0"/>
                  </a:spcBef>
                  <a:buNone/>
                </a:pPr>
                <a:endParaRPr lang="en-US" sz="2000" dirty="0">
                  <a:latin typeface="Times New Roman" pitchFamily="18" charset="0"/>
                  <a:cs typeface="Times New Roman" pitchFamily="18" charset="0"/>
                </a:endParaRPr>
              </a:p>
              <a:p>
                <a:pPr marL="0" indent="0">
                  <a:lnSpc>
                    <a:spcPct val="120000"/>
                  </a:lnSpc>
                  <a:spcBef>
                    <a:spcPts val="0"/>
                  </a:spcBef>
                  <a:buNone/>
                </a:pPr>
                <a:r>
                  <a:rPr lang="en-US" sz="2000" dirty="0">
                    <a:latin typeface="Times New Roman" pitchFamily="18" charset="0"/>
                    <a:cs typeface="Times New Roman" pitchFamily="18" charset="0"/>
                  </a:rPr>
                  <a:t>Based upon the definition of covariance, </a:t>
                </a:r>
                <a14:m>
                  <m:oMath xmlns:m="http://schemas.openxmlformats.org/officeDocument/2006/math">
                    <m:sSub>
                      <m:sSubPr>
                        <m:ctrlPr>
                          <a:rPr lang="en-US" sz="2000" i="1">
                            <a:latin typeface="Cambria Math"/>
                          </a:rPr>
                        </m:ctrlPr>
                      </m:sSubPr>
                      <m:e>
                        <m:r>
                          <a:rPr lang="en-US" sz="2000" i="1">
                            <a:latin typeface="Cambria Math"/>
                          </a:rPr>
                          <m:t>𝜌</m:t>
                        </m:r>
                      </m:e>
                      <m:sub>
                        <m:r>
                          <a:rPr lang="en-US" sz="2000" i="1">
                            <a:latin typeface="Cambria Math"/>
                          </a:rPr>
                          <m:t>𝑋𝑌</m:t>
                        </m:r>
                      </m:sub>
                    </m:sSub>
                  </m:oMath>
                </a14:m>
                <a:r>
                  <a:rPr lang="en-US" sz="2000" dirty="0">
                    <a:latin typeface="Times New Roman" pitchFamily="18" charset="0"/>
                    <a:cs typeface="Times New Roman" pitchFamily="18" charset="0"/>
                  </a:rPr>
                  <a:t> can be </a:t>
                </a:r>
                <a:r>
                  <a:rPr lang="en-US" sz="2000" dirty="0" smtClean="0">
                    <a:latin typeface="Times New Roman" pitchFamily="18" charset="0"/>
                    <a:cs typeface="Times New Roman" pitchFamily="18" charset="0"/>
                  </a:rPr>
                  <a:t>defined as:</a:t>
                </a:r>
                <a:endParaRPr lang="en-US" sz="2000" dirty="0">
                  <a:latin typeface="Times New Roman" pitchFamily="18" charset="0"/>
                  <a:cs typeface="Times New Roman" pitchFamily="18" charset="0"/>
                </a:endParaRPr>
              </a:p>
              <a:p>
                <a:pPr marL="0" indent="0">
                  <a:lnSpc>
                    <a:spcPct val="120000"/>
                  </a:lnSpc>
                  <a:spcBef>
                    <a:spcPts val="0"/>
                  </a:spcBef>
                  <a:buNone/>
                </a:pPr>
                <a14:m>
                  <m:oMathPara xmlns:m="http://schemas.openxmlformats.org/officeDocument/2006/math">
                    <m:oMathParaPr>
                      <m:jc m:val="centerGroup"/>
                    </m:oMathParaPr>
                    <m:oMath xmlns:m="http://schemas.openxmlformats.org/officeDocument/2006/math">
                      <m:sSub>
                        <m:sSubPr>
                          <m:ctrlPr>
                            <a:rPr lang="en-US" sz="2000" i="1">
                              <a:latin typeface="Cambria Math"/>
                            </a:rPr>
                          </m:ctrlPr>
                        </m:sSubPr>
                        <m:e>
                          <m:r>
                            <a:rPr lang="en-US" sz="2000" i="1">
                              <a:latin typeface="Cambria Math"/>
                            </a:rPr>
                            <m:t>𝜌</m:t>
                          </m:r>
                        </m:e>
                        <m:sub>
                          <m:r>
                            <a:rPr lang="en-US" sz="2000" i="1">
                              <a:latin typeface="Cambria Math"/>
                            </a:rPr>
                            <m:t>𝑋𝑌</m:t>
                          </m:r>
                        </m:sub>
                      </m:sSub>
                      <m:r>
                        <a:rPr lang="en-US" sz="2000">
                          <a:latin typeface="Cambria Math"/>
                        </a:rPr>
                        <m:t>=</m:t>
                      </m:r>
                      <m:f>
                        <m:fPr>
                          <m:ctrlPr>
                            <a:rPr lang="en-US" sz="2000" i="1">
                              <a:latin typeface="Cambria Math"/>
                            </a:rPr>
                          </m:ctrlPr>
                        </m:fPr>
                        <m:num>
                          <m:d>
                            <m:dPr>
                              <m:begChr m:val=""/>
                              <m:ctrlPr>
                                <a:rPr lang="en-US" sz="2000" i="1">
                                  <a:latin typeface="Cambria Math"/>
                                </a:rPr>
                              </m:ctrlPr>
                            </m:dPr>
                            <m:e>
                              <m:r>
                                <a:rPr lang="en-US" sz="2000" i="1">
                                  <a:latin typeface="Cambria Math"/>
                                </a:rPr>
                                <m:t>𝐶𝑜𝑣</m:t>
                              </m:r>
                              <m:r>
                                <a:rPr lang="en-US" sz="2000">
                                  <a:latin typeface="Cambria Math"/>
                                </a:rPr>
                                <m:t>(</m:t>
                              </m:r>
                              <m:r>
                                <a:rPr lang="en-US" sz="2000" i="1">
                                  <a:latin typeface="Cambria Math"/>
                                </a:rPr>
                                <m:t>𝑋𝑌</m:t>
                              </m:r>
                            </m:e>
                          </m:d>
                        </m:num>
                        <m:den>
                          <m:sSub>
                            <m:sSubPr>
                              <m:ctrlPr>
                                <a:rPr lang="en-US" sz="2000" i="1">
                                  <a:latin typeface="Cambria Math"/>
                                </a:rPr>
                              </m:ctrlPr>
                            </m:sSubPr>
                            <m:e>
                              <m:r>
                                <a:rPr lang="en-US" sz="2000" i="1">
                                  <a:latin typeface="Cambria Math"/>
                                </a:rPr>
                                <m:t>𝜌</m:t>
                              </m:r>
                            </m:e>
                            <m:sub>
                              <m:r>
                                <a:rPr lang="en-US" sz="2000" i="1">
                                  <a:latin typeface="Cambria Math"/>
                                </a:rPr>
                                <m:t>𝑋</m:t>
                              </m:r>
                            </m:sub>
                          </m:sSub>
                          <m:sSub>
                            <m:sSubPr>
                              <m:ctrlPr>
                                <a:rPr lang="en-US" sz="2000" i="1">
                                  <a:latin typeface="Cambria Math"/>
                                </a:rPr>
                              </m:ctrlPr>
                            </m:sSubPr>
                            <m:e>
                              <m:r>
                                <a:rPr lang="en-US" sz="2000" i="1">
                                  <a:latin typeface="Cambria Math"/>
                                </a:rPr>
                                <m:t>𝜌</m:t>
                              </m:r>
                            </m:e>
                            <m:sub>
                              <m:r>
                                <a:rPr lang="en-US" sz="2000" i="1">
                                  <a:latin typeface="Cambria Math"/>
                                </a:rPr>
                                <m:t>𝑌</m:t>
                              </m:r>
                            </m:sub>
                          </m:sSub>
                        </m:den>
                      </m:f>
                    </m:oMath>
                  </m:oMathPara>
                </a14:m>
                <a:endParaRPr lang="en-US" sz="20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41" r="-59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40</a:t>
            </a:fld>
            <a:endParaRPr lang="en-US">
              <a:solidFill>
                <a:schemeClr val="accent6">
                  <a:lumMod val="20000"/>
                  <a:lumOff val="80000"/>
                </a:schemeClr>
              </a:solidFill>
            </a:endParaRPr>
          </a:p>
        </p:txBody>
      </p:sp>
    </p:spTree>
    <p:extLst>
      <p:ext uri="{BB962C8B-B14F-4D97-AF65-F5344CB8AC3E}">
        <p14:creationId xmlns:p14="http://schemas.microsoft.com/office/powerpoint/2010/main" val="23151127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10837"/>
            <a:ext cx="8839200" cy="639763"/>
          </a:xfrm>
        </p:spPr>
        <p:txBody>
          <a:bodyPr>
            <a:noAutofit/>
          </a:bodyPr>
          <a:lstStyle/>
          <a:p>
            <a:r>
              <a:rPr lang="en-US" sz="2400" dirty="0">
                <a:latin typeface="Times New Roman" pitchFamily="18" charset="0"/>
                <a:cs typeface="Times New Roman" pitchFamily="18" charset="0"/>
              </a:rPr>
              <a:t>3.7 Systematic Risk, Unsystematic Risk, and the Market Model</a:t>
            </a:r>
          </a:p>
        </p:txBody>
      </p:sp>
      <p:sp>
        <p:nvSpPr>
          <p:cNvPr id="3" name="Content Placeholder 2"/>
          <p:cNvSpPr>
            <a:spLocks noGrp="1"/>
          </p:cNvSpPr>
          <p:nvPr>
            <p:ph idx="1"/>
          </p:nvPr>
        </p:nvSpPr>
        <p:spPr/>
        <p:txBody>
          <a:bodyPr>
            <a:normAutofit/>
          </a:bodyPr>
          <a:lstStyle/>
          <a:p>
            <a:pPr marL="0" marR="0" indent="0" algn="just">
              <a:spcBef>
                <a:spcPts val="0"/>
              </a:spcBef>
              <a:spcAft>
                <a:spcPts val="0"/>
              </a:spcAft>
              <a:buNone/>
              <a:tabLst>
                <a:tab pos="457200" algn="l"/>
              </a:tabLst>
            </a:pPr>
            <a:r>
              <a:rPr lang="en-US" sz="2000" kern="100" dirty="0" smtClean="0">
                <a:latin typeface="Times New Roman"/>
                <a:ea typeface="PMingLiU"/>
              </a:rPr>
              <a:t>In the discussion of the sources of risk, we identified sources of risk that originated from the issue of the security and sources of risk that affected securities in general. In these sections, this distinction is developed further in the context of the market model. The issuer-specific risk is called</a:t>
            </a:r>
            <a:r>
              <a:rPr lang="en-US" sz="2000" b="1" kern="100" dirty="0">
                <a:latin typeface="Times New Roman"/>
                <a:ea typeface="PMingLiU"/>
              </a:rPr>
              <a:t> unsystematic risk</a:t>
            </a:r>
            <a:r>
              <a:rPr lang="en-US" sz="2000" kern="100" dirty="0">
                <a:latin typeface="Times New Roman"/>
                <a:ea typeface="PMingLiU"/>
              </a:rPr>
              <a:t>, because it is unique to each issuer of securities and does not affect all financial securities. The market-related risk affecting all securities is called the </a:t>
            </a:r>
            <a:r>
              <a:rPr lang="en-US" sz="2000" b="1" kern="100" dirty="0">
                <a:latin typeface="Times New Roman"/>
                <a:ea typeface="PMingLiU"/>
              </a:rPr>
              <a:t>systematic risk</a:t>
            </a:r>
            <a:r>
              <a:rPr lang="en-US" sz="2000" b="1" kern="100" dirty="0" smtClean="0">
                <a:latin typeface="Times New Roman"/>
                <a:ea typeface="PMingLiU"/>
              </a:rPr>
              <a:t>.</a:t>
            </a:r>
          </a:p>
          <a:p>
            <a:pPr marL="0" marR="0" indent="0" algn="just">
              <a:spcBef>
                <a:spcPts val="0"/>
              </a:spcBef>
              <a:spcAft>
                <a:spcPts val="0"/>
              </a:spcAft>
              <a:buNone/>
              <a:tabLst>
                <a:tab pos="457200" algn="l"/>
              </a:tabLst>
            </a:pPr>
            <a:endParaRPr lang="en-US" sz="2000" kern="100" dirty="0">
              <a:latin typeface="Times New Roman"/>
              <a:ea typeface="PMingLiU"/>
            </a:endParaRPr>
          </a:p>
        </p:txBody>
      </p:sp>
      <p:sp>
        <p:nvSpPr>
          <p:cNvPr id="4" name="Slide Number Placeholder 3"/>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41</a:t>
            </a:fld>
            <a:endParaRPr lang="en-US">
              <a:solidFill>
                <a:schemeClr val="accent6">
                  <a:lumMod val="20000"/>
                  <a:lumOff val="80000"/>
                </a:schemeClr>
              </a:solidFill>
            </a:endParaRPr>
          </a:p>
        </p:txBody>
      </p:sp>
    </p:spTree>
    <p:extLst>
      <p:ext uri="{BB962C8B-B14F-4D97-AF65-F5344CB8AC3E}">
        <p14:creationId xmlns:p14="http://schemas.microsoft.com/office/powerpoint/2010/main" val="17502514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10837"/>
            <a:ext cx="8839200" cy="639763"/>
          </a:xfrm>
        </p:spPr>
        <p:txBody>
          <a:bodyPr>
            <a:noAutofit/>
          </a:bodyPr>
          <a:lstStyle/>
          <a:p>
            <a:r>
              <a:rPr lang="en-US" sz="2400" dirty="0">
                <a:latin typeface="Times New Roman" pitchFamily="18" charset="0"/>
                <a:cs typeface="Times New Roman" pitchFamily="18" charset="0"/>
              </a:rPr>
              <a:t>3.7 Systematic Risk, Unsystematic Risk, and the Market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gn="just">
                  <a:spcBef>
                    <a:spcPts val="0"/>
                  </a:spcBef>
                  <a:buNone/>
                </a:pPr>
                <a:r>
                  <a:rPr lang="en-US" sz="2000" kern="100" dirty="0" smtClean="0">
                    <a:latin typeface="Times New Roman"/>
                    <a:ea typeface="PMingLiU"/>
                  </a:rPr>
                  <a:t>In order to analyze or measure the degree of systematic and unsystematic risk that a security contains, a model of the return-generating process must be identified. A widely accepted model to achieve this is called the </a:t>
                </a:r>
                <a:r>
                  <a:rPr lang="en-US" sz="2000" b="1" kern="100" dirty="0">
                    <a:latin typeface="Times New Roman"/>
                    <a:ea typeface="PMingLiU"/>
                  </a:rPr>
                  <a:t>market model</a:t>
                </a:r>
                <a:r>
                  <a:rPr lang="en-US" sz="2000" kern="100" dirty="0">
                    <a:latin typeface="Times New Roman"/>
                    <a:ea typeface="PMingLiU"/>
                  </a:rPr>
                  <a:t> and is shown by Equation (3.40):</a:t>
                </a:r>
              </a:p>
              <a:p>
                <a:pPr marL="0" indent="0" algn="just">
                  <a:spcBef>
                    <a:spcPts val="0"/>
                  </a:spcBef>
                  <a:buNone/>
                  <a:tabLst>
                    <a:tab pos="4005263" algn="ctr"/>
                    <a:tab pos="7997825" algn="r"/>
                  </a:tabLst>
                </a:pPr>
                <a:r>
                  <a:rPr lang="en-US" sz="2000" dirty="0"/>
                  <a:t>	</a:t>
                </a:r>
                <a14:m>
                  <m:oMath xmlns:m="http://schemas.openxmlformats.org/officeDocument/2006/math">
                    <m:sSub>
                      <m:sSubPr>
                        <m:ctrlPr>
                          <a:rPr lang="en-US" sz="2000" i="1">
                            <a:latin typeface="Cambria Math"/>
                          </a:rPr>
                        </m:ctrlPr>
                      </m:sSubPr>
                      <m:e>
                        <m:r>
                          <a:rPr lang="en-US" sz="2000" i="1">
                            <a:latin typeface="Cambria Math"/>
                          </a:rPr>
                          <m:t>𝑅</m:t>
                        </m:r>
                      </m:e>
                      <m:sub>
                        <m:r>
                          <a:rPr lang="en-US" sz="2000" i="1">
                            <a:latin typeface="Cambria Math"/>
                          </a:rPr>
                          <m:t>𝑖𝑡</m:t>
                        </m:r>
                      </m:sub>
                    </m:sSub>
                    <m:r>
                      <a:rPr lang="en-US" sz="2000">
                        <a:latin typeface="Cambria Math"/>
                      </a:rPr>
                      <m:t>=</m:t>
                    </m:r>
                    <m:sSub>
                      <m:sSubPr>
                        <m:ctrlPr>
                          <a:rPr lang="en-US" sz="2000" i="1">
                            <a:latin typeface="Cambria Math"/>
                          </a:rPr>
                        </m:ctrlPr>
                      </m:sSubPr>
                      <m:e>
                        <m:r>
                          <a:rPr lang="en-US" sz="2000" i="1">
                            <a:latin typeface="Cambria Math"/>
                          </a:rPr>
                          <m:t>𝛼</m:t>
                        </m:r>
                      </m:e>
                      <m:sub>
                        <m:r>
                          <a:rPr lang="en-US" sz="2000" i="1">
                            <a:latin typeface="Cambria Math"/>
                          </a:rPr>
                          <m:t>𝑖</m:t>
                        </m:r>
                      </m:sub>
                    </m:sSub>
                    <m:r>
                      <a:rPr lang="en-US" sz="2000">
                        <a:latin typeface="Cambria Math"/>
                      </a:rPr>
                      <m:t>+</m:t>
                    </m:r>
                    <m:sSub>
                      <m:sSubPr>
                        <m:ctrlPr>
                          <a:rPr lang="en-US" sz="2000" i="1">
                            <a:latin typeface="Cambria Math"/>
                          </a:rPr>
                        </m:ctrlPr>
                      </m:sSubPr>
                      <m:e>
                        <m:r>
                          <a:rPr lang="en-US" sz="2000" i="1">
                            <a:latin typeface="Cambria Math"/>
                          </a:rPr>
                          <m:t>𝛽</m:t>
                        </m:r>
                      </m:e>
                      <m:sub>
                        <m:r>
                          <a:rPr lang="en-US" sz="2000" i="1">
                            <a:latin typeface="Cambria Math"/>
                          </a:rPr>
                          <m:t>𝑖</m:t>
                        </m:r>
                      </m:sub>
                    </m:sSub>
                    <m:sSub>
                      <m:sSubPr>
                        <m:ctrlPr>
                          <a:rPr lang="en-US" sz="2000" i="1">
                            <a:latin typeface="Cambria Math"/>
                          </a:rPr>
                        </m:ctrlPr>
                      </m:sSubPr>
                      <m:e>
                        <m:r>
                          <a:rPr lang="en-US" sz="2000" i="1">
                            <a:latin typeface="Cambria Math"/>
                          </a:rPr>
                          <m:t>𝑅</m:t>
                        </m:r>
                      </m:e>
                      <m:sub>
                        <m:r>
                          <a:rPr lang="en-US" sz="2000" i="1">
                            <a:latin typeface="Cambria Math"/>
                          </a:rPr>
                          <m:t>𝑚𝑡</m:t>
                        </m:r>
                      </m:sub>
                    </m:sSub>
                    <m:r>
                      <a:rPr lang="en-US" sz="2000">
                        <a:latin typeface="Cambria Math"/>
                      </a:rPr>
                      <m:t>+</m:t>
                    </m:r>
                    <m:sSub>
                      <m:sSubPr>
                        <m:ctrlPr>
                          <a:rPr lang="en-US" sz="2000" i="1">
                            <a:latin typeface="Cambria Math"/>
                          </a:rPr>
                        </m:ctrlPr>
                      </m:sSubPr>
                      <m:e>
                        <m:r>
                          <a:rPr lang="en-US" sz="2000" i="1">
                            <a:latin typeface="Cambria Math"/>
                          </a:rPr>
                          <m:t>𝑒</m:t>
                        </m:r>
                      </m:e>
                      <m:sub>
                        <m:r>
                          <a:rPr lang="en-US" sz="2000" i="1">
                            <a:latin typeface="Cambria Math"/>
                          </a:rPr>
                          <m:t>𝑖𝑡</m:t>
                        </m:r>
                      </m:sub>
                    </m:sSub>
                  </m:oMath>
                </a14:m>
                <a:r>
                  <a:rPr lang="en-US" sz="2000" dirty="0">
                    <a:latin typeface="Times New Roman" pitchFamily="18" charset="0"/>
                    <a:cs typeface="Times New Roman" pitchFamily="18" charset="0"/>
                  </a:rPr>
                  <a:t>	(3.40</a:t>
                </a:r>
                <a:r>
                  <a:rPr lang="en-US" sz="2000" dirty="0" smtClean="0">
                    <a:latin typeface="Times New Roman" pitchFamily="18" charset="0"/>
                    <a:cs typeface="Times New Roman" pitchFamily="18" charset="0"/>
                  </a:rPr>
                  <a:t>)</a:t>
                </a:r>
              </a:p>
              <a:p>
                <a:pPr marL="0" indent="0" algn="just">
                  <a:spcBef>
                    <a:spcPts val="0"/>
                  </a:spcBef>
                  <a:buNone/>
                  <a:tabLst>
                    <a:tab pos="4005263" algn="ctr"/>
                    <a:tab pos="7997825" algn="r"/>
                  </a:tabLst>
                </a:pPr>
                <a:r>
                  <a:rPr lang="en-US" sz="2000" dirty="0">
                    <a:latin typeface="Times New Roman" pitchFamily="18" charset="0"/>
                    <a:cs typeface="Times New Roman" pitchFamily="18" charset="0"/>
                  </a:rPr>
                  <a:t>where</a:t>
                </a:r>
              </a:p>
              <a:p>
                <a:pPr marL="0" indent="0" algn="just">
                  <a:spcBef>
                    <a:spcPts val="0"/>
                  </a:spcBef>
                  <a:buNone/>
                  <a:tabLst>
                    <a:tab pos="4005263" algn="ctr"/>
                    <a:tab pos="7997825" algn="r"/>
                  </a:tabLst>
                </a:pPr>
                <a:endParaRPr lang="en-US" sz="2000" dirty="0">
                  <a:latin typeface="Times New Roman" pitchFamily="18" charset="0"/>
                  <a:cs typeface="Times New Roman" pitchFamily="18" charset="0"/>
                </a:endParaRPr>
              </a:p>
              <a:p>
                <a:pPr marL="0" indent="0" algn="just">
                  <a:spcBef>
                    <a:spcPts val="0"/>
                  </a:spcBef>
                  <a:buNone/>
                  <a:tabLst>
                    <a:tab pos="115888" algn="l"/>
                    <a:tab pos="463550" algn="l"/>
                    <a:tab pos="4005263" algn="ctr"/>
                    <a:tab pos="7997825" algn="r"/>
                  </a:tabLst>
                </a:pPr>
                <a:r>
                  <a:rPr lang="en-US" sz="2000" dirty="0" smtClean="0"/>
                  <a:t>	</a:t>
                </a:r>
                <a14:m>
                  <m:oMath xmlns:m="http://schemas.openxmlformats.org/officeDocument/2006/math">
                    <m:sSub>
                      <m:sSubPr>
                        <m:ctrlPr>
                          <a:rPr lang="en-US" sz="2000" i="1">
                            <a:latin typeface="Cambria Math"/>
                          </a:rPr>
                        </m:ctrlPr>
                      </m:sSubPr>
                      <m:e>
                        <m:r>
                          <a:rPr lang="en-US" sz="2000" i="1">
                            <a:latin typeface="Cambria Math"/>
                          </a:rPr>
                          <m:t>𝑅</m:t>
                        </m:r>
                      </m:e>
                      <m:sub>
                        <m:r>
                          <a:rPr lang="en-US" sz="2000" i="1">
                            <a:latin typeface="Cambria Math"/>
                          </a:rPr>
                          <m:t>𝑖𝑡</m:t>
                        </m:r>
                      </m:sub>
                    </m:sSub>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return </a:t>
                </a:r>
                <a:r>
                  <a:rPr lang="en-US" sz="2000" dirty="0">
                    <a:latin typeface="Times New Roman" pitchFamily="18" charset="0"/>
                    <a:cs typeface="Times New Roman" pitchFamily="18" charset="0"/>
                  </a:rPr>
                  <a:t>on the </a:t>
                </a:r>
                <a:r>
                  <a:rPr lang="en-US" sz="2000" dirty="0" err="1">
                    <a:latin typeface="Times New Roman" pitchFamily="18" charset="0"/>
                    <a:cs typeface="Times New Roman" pitchFamily="18" charset="0"/>
                  </a:rPr>
                  <a:t>ith</a:t>
                </a:r>
                <a:r>
                  <a:rPr lang="en-US" sz="2000" dirty="0">
                    <a:latin typeface="Times New Roman" pitchFamily="18" charset="0"/>
                    <a:cs typeface="Times New Roman" pitchFamily="18" charset="0"/>
                  </a:rPr>
                  <a:t> security during time </a:t>
                </a:r>
                <a:r>
                  <a:rPr lang="en-US" sz="2000" dirty="0" smtClean="0">
                    <a:latin typeface="Times New Roman" pitchFamily="18" charset="0"/>
                    <a:cs typeface="Times New Roman" pitchFamily="18" charset="0"/>
                  </a:rPr>
                  <a:t>t;</a:t>
                </a:r>
                <a:endParaRPr lang="en-US" sz="2000" dirty="0">
                  <a:latin typeface="Times New Roman" pitchFamily="18" charset="0"/>
                  <a:cs typeface="Times New Roman" pitchFamily="18" charset="0"/>
                </a:endParaRPr>
              </a:p>
              <a:p>
                <a:pPr marL="0" indent="0" algn="just">
                  <a:spcBef>
                    <a:spcPts val="0"/>
                  </a:spcBef>
                  <a:buNone/>
                  <a:tabLst>
                    <a:tab pos="166688" algn="l"/>
                    <a:tab pos="463550" algn="l"/>
                    <a:tab pos="4005263" algn="ctr"/>
                    <a:tab pos="7997825" algn="r"/>
                  </a:tabLst>
                </a:pPr>
                <a:r>
                  <a:rPr lang="en-US" sz="2000" dirty="0" smtClean="0"/>
                  <a:t>	</a:t>
                </a:r>
                <a14:m>
                  <m:oMath xmlns:m="http://schemas.openxmlformats.org/officeDocument/2006/math">
                    <m:sSub>
                      <m:sSubPr>
                        <m:ctrlPr>
                          <a:rPr lang="en-US" sz="2000" i="1">
                            <a:latin typeface="Cambria Math"/>
                          </a:rPr>
                        </m:ctrlPr>
                      </m:sSubPr>
                      <m:e>
                        <m:r>
                          <a:rPr lang="en-US" sz="2000" i="1">
                            <a:latin typeface="Cambria Math"/>
                          </a:rPr>
                          <m:t>𝛼</m:t>
                        </m:r>
                      </m:e>
                      <m:sub>
                        <m:r>
                          <a:rPr lang="en-US" sz="2000" i="1">
                            <a:latin typeface="Cambria Math"/>
                          </a:rPr>
                          <m:t>𝑖</m:t>
                        </m:r>
                      </m:sub>
                    </m:sSub>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intercept of the regression model;</a:t>
                </a:r>
              </a:p>
              <a:p>
                <a:pPr marL="0" indent="0" algn="just">
                  <a:spcBef>
                    <a:spcPts val="0"/>
                  </a:spcBef>
                  <a:buNone/>
                  <a:tabLst>
                    <a:tab pos="231775" algn="l"/>
                    <a:tab pos="463550" algn="l"/>
                    <a:tab pos="4005263" algn="ctr"/>
                    <a:tab pos="7997825" algn="r"/>
                  </a:tabLst>
                </a:pPr>
                <a:r>
                  <a:rPr lang="en-US" sz="2000" dirty="0" smtClean="0"/>
                  <a:t>	</a:t>
                </a:r>
                <a14:m>
                  <m:oMath xmlns:m="http://schemas.openxmlformats.org/officeDocument/2006/math">
                    <m:sSub>
                      <m:sSubPr>
                        <m:ctrlPr>
                          <a:rPr lang="en-US" sz="2000" i="1">
                            <a:latin typeface="Cambria Math"/>
                          </a:rPr>
                        </m:ctrlPr>
                      </m:sSubPr>
                      <m:e>
                        <m:r>
                          <a:rPr lang="en-US" sz="2000" i="1">
                            <a:latin typeface="Cambria Math"/>
                          </a:rPr>
                          <m:t>𝛽</m:t>
                        </m:r>
                      </m:e>
                      <m:sub>
                        <m:r>
                          <a:rPr lang="en-US" sz="2000" i="1">
                            <a:latin typeface="Cambria Math"/>
                          </a:rPr>
                          <m:t>𝑖</m:t>
                        </m:r>
                      </m:sub>
                    </m:sSub>
                  </m:oMath>
                </a14:m>
                <a:r>
                  <a:rPr lang="en-US" sz="2000" dirty="0" smtClean="0">
                    <a:latin typeface="Times New Roman" pitchFamily="18" charset="0"/>
                    <a:cs typeface="Times New Roman" pitchFamily="18" charset="0"/>
                  </a:rPr>
                  <a:t>	= a </a:t>
                </a:r>
                <a:r>
                  <a:rPr lang="en-US" sz="2000" dirty="0">
                    <a:latin typeface="Times New Roman" pitchFamily="18" charset="0"/>
                    <a:cs typeface="Times New Roman" pitchFamily="18" charset="0"/>
                  </a:rPr>
                  <a:t>measure of systematic risk of the </a:t>
                </a:r>
                <a:r>
                  <a:rPr lang="en-US" sz="2000" dirty="0" err="1">
                    <a:latin typeface="Times New Roman" pitchFamily="18" charset="0"/>
                    <a:cs typeface="Times New Roman" pitchFamily="18" charset="0"/>
                  </a:rPr>
                  <a:t>ith</a:t>
                </a:r>
                <a:r>
                  <a:rPr lang="en-US" sz="2000" dirty="0">
                    <a:latin typeface="Times New Roman" pitchFamily="18" charset="0"/>
                    <a:cs typeface="Times New Roman" pitchFamily="18" charset="0"/>
                  </a:rPr>
                  <a:t> security;</a:t>
                </a:r>
              </a:p>
              <a:p>
                <a:pPr marL="0" indent="0" algn="just">
                  <a:spcBef>
                    <a:spcPts val="0"/>
                  </a:spcBef>
                  <a:buNone/>
                  <a:tabLst>
                    <a:tab pos="231775" algn="l"/>
                    <a:tab pos="463550" algn="l"/>
                    <a:tab pos="4005263" algn="ctr"/>
                    <a:tab pos="7997825" algn="r"/>
                  </a:tabLst>
                </a:pPr>
                <a14:m>
                  <m:oMath xmlns:m="http://schemas.openxmlformats.org/officeDocument/2006/math">
                    <m:sSub>
                      <m:sSubPr>
                        <m:ctrlPr>
                          <a:rPr lang="en-US" sz="2000" i="1">
                            <a:latin typeface="Cambria Math"/>
                          </a:rPr>
                        </m:ctrlPr>
                      </m:sSubPr>
                      <m:e>
                        <m:r>
                          <a:rPr lang="en-US" sz="2000" i="1">
                            <a:latin typeface="Cambria Math"/>
                          </a:rPr>
                          <m:t>𝑅</m:t>
                        </m:r>
                      </m:e>
                      <m:sub>
                        <m:r>
                          <a:rPr lang="en-US" sz="2000" i="1">
                            <a:latin typeface="Cambria Math"/>
                          </a:rPr>
                          <m:t>𝑚𝑡</m:t>
                        </m:r>
                      </m:sub>
                    </m:sSub>
                  </m:oMath>
                </a14:m>
                <a:r>
                  <a:rPr lang="en-US" sz="2000" dirty="0" smtClean="0">
                    <a:latin typeface="Times New Roman" pitchFamily="18" charset="0"/>
                    <a:cs typeface="Times New Roman" pitchFamily="18" charset="0"/>
                  </a:rPr>
                  <a:t> = </a:t>
                </a:r>
                <a:r>
                  <a:rPr lang="en-US" sz="2000" dirty="0">
                    <a:latin typeface="Times New Roman" pitchFamily="18" charset="0"/>
                    <a:cs typeface="Times New Roman" pitchFamily="18" charset="0"/>
                  </a:rPr>
                  <a:t>the random return on the market index in period t; and</a:t>
                </a:r>
              </a:p>
              <a:p>
                <a:pPr marL="0" indent="0" algn="just">
                  <a:spcBef>
                    <a:spcPts val="0"/>
                  </a:spcBef>
                  <a:buNone/>
                  <a:tabLst>
                    <a:tab pos="115888" algn="l"/>
                    <a:tab pos="463550" algn="l"/>
                    <a:tab pos="4005263" algn="ctr"/>
                    <a:tab pos="7997825" algn="r"/>
                  </a:tabLst>
                </a:pPr>
                <a:r>
                  <a:rPr lang="en-US" sz="2000" dirty="0" smtClean="0"/>
                  <a:t>	</a:t>
                </a:r>
                <a14:m>
                  <m:oMath xmlns:m="http://schemas.openxmlformats.org/officeDocument/2006/math">
                    <m:sSub>
                      <m:sSubPr>
                        <m:ctrlPr>
                          <a:rPr lang="en-US" sz="2000" i="1">
                            <a:latin typeface="Cambria Math"/>
                          </a:rPr>
                        </m:ctrlPr>
                      </m:sSubPr>
                      <m:e>
                        <m:r>
                          <a:rPr lang="en-US" sz="2000" i="1">
                            <a:latin typeface="Cambria Math"/>
                          </a:rPr>
                          <m:t>𝑒</m:t>
                        </m:r>
                      </m:e>
                      <m:sub>
                        <m:r>
                          <a:rPr lang="en-US" sz="2000" i="1">
                            <a:latin typeface="Cambria Math"/>
                          </a:rPr>
                          <m:t>𝑖𝑡</m:t>
                        </m:r>
                      </m:sub>
                    </m:sSub>
                  </m:oMath>
                </a14:m>
                <a:r>
                  <a:rPr lang="en-US" sz="2000" dirty="0" smtClean="0">
                    <a:latin typeface="Times New Roman" pitchFamily="18" charset="0"/>
                    <a:cs typeface="Times New Roman" pitchFamily="18" charset="0"/>
                  </a:rPr>
                  <a:t>	= the </a:t>
                </a:r>
                <a:r>
                  <a:rPr lang="en-US" sz="2000" dirty="0">
                    <a:latin typeface="Times New Roman" pitchFamily="18" charset="0"/>
                    <a:cs typeface="Times New Roman" pitchFamily="18" charset="0"/>
                  </a:rPr>
                  <a:t>measure of unsystematic risk of security </a:t>
                </a:r>
                <a:r>
                  <a:rPr lang="en-US" sz="2000" dirty="0" err="1">
                    <a:latin typeface="Times New Roman" pitchFamily="18" charset="0"/>
                    <a:cs typeface="Times New Roman" pitchFamily="18" charset="0"/>
                  </a:rPr>
                  <a:t>i</a:t>
                </a:r>
                <a:r>
                  <a:rPr lang="en-US" sz="2000" dirty="0">
                    <a:latin typeface="Times New Roman" pitchFamily="18" charset="0"/>
                    <a:cs typeface="Times New Roman" pitchFamily="18" charset="0"/>
                  </a:rPr>
                  <a:t>.</a:t>
                </a:r>
              </a:p>
              <a:p>
                <a:pPr marL="0" indent="0" algn="just">
                  <a:spcBef>
                    <a:spcPts val="0"/>
                  </a:spcBef>
                  <a:buNone/>
                  <a:tabLst>
                    <a:tab pos="4005263" algn="ctr"/>
                    <a:tab pos="7997825" algn="r"/>
                  </a:tabLst>
                </a:pPr>
                <a:endParaRPr lang="en-US" sz="20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41" t="-602" r="-7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42</a:t>
            </a:fld>
            <a:endParaRPr lang="en-US">
              <a:solidFill>
                <a:schemeClr val="accent6">
                  <a:lumMod val="20000"/>
                  <a:lumOff val="80000"/>
                </a:schemeClr>
              </a:solidFill>
            </a:endParaRPr>
          </a:p>
        </p:txBody>
      </p:sp>
    </p:spTree>
    <p:extLst>
      <p:ext uri="{BB962C8B-B14F-4D97-AF65-F5344CB8AC3E}">
        <p14:creationId xmlns:p14="http://schemas.microsoft.com/office/powerpoint/2010/main" val="6980547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10837"/>
            <a:ext cx="8839200" cy="639763"/>
          </a:xfrm>
        </p:spPr>
        <p:txBody>
          <a:bodyPr>
            <a:noAutofit/>
          </a:bodyPr>
          <a:lstStyle/>
          <a:p>
            <a:r>
              <a:rPr lang="en-US" sz="2400" dirty="0">
                <a:latin typeface="Times New Roman" pitchFamily="18" charset="0"/>
                <a:cs typeface="Times New Roman" pitchFamily="18" charset="0"/>
              </a:rPr>
              <a:t>3.7 Systematic Risk, Unsystematic Risk, and the Market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gn="just">
                  <a:spcBef>
                    <a:spcPts val="0"/>
                  </a:spcBef>
                  <a:buNone/>
                </a:pPr>
                <a:r>
                  <a:rPr lang="en-US" sz="2000" kern="100" dirty="0" smtClean="0">
                    <a:latin typeface="Times New Roman"/>
                    <a:ea typeface="PMingLiU"/>
                  </a:rPr>
                  <a:t>In addition to the return on a security, investors are also interested in its risk or variability. Using Equation (3.40), the market model, it is possible to identify the components of risk for an individual stock in terms of the variance of return for the stock . This is shown in Equation (3.41):</a:t>
                </a:r>
              </a:p>
              <a:p>
                <a:pPr marL="0" indent="0" algn="just">
                  <a:spcBef>
                    <a:spcPts val="0"/>
                  </a:spcBef>
                  <a:buNone/>
                  <a:tabLst>
                    <a:tab pos="4005263" algn="ctr"/>
                    <a:tab pos="7997825" algn="r"/>
                  </a:tabLst>
                </a:pPr>
                <a:r>
                  <a:rPr lang="en-US" sz="2000" dirty="0"/>
                  <a:t>	</a:t>
                </a:r>
                <a14:m>
                  <m:oMath xmlns:m="http://schemas.openxmlformats.org/officeDocument/2006/math">
                    <m:sSup>
                      <m:sSupPr>
                        <m:ctrlPr>
                          <a:rPr lang="en-US" sz="2000" i="1">
                            <a:latin typeface="Cambria Math"/>
                          </a:rPr>
                        </m:ctrlPr>
                      </m:sSupPr>
                      <m:e>
                        <m:r>
                          <a:rPr lang="en-US" sz="2000" i="1">
                            <a:latin typeface="Cambria Math"/>
                          </a:rPr>
                          <m:t>𝜎</m:t>
                        </m:r>
                      </m:e>
                      <m:sup>
                        <m:r>
                          <a:rPr lang="en-US" sz="2000">
                            <a:latin typeface="Cambria Math"/>
                          </a:rPr>
                          <m:t>2</m:t>
                        </m:r>
                      </m:sup>
                    </m:sSup>
                    <m:r>
                      <a:rPr lang="en-US" sz="2000">
                        <a:latin typeface="Cambria Math"/>
                      </a:rPr>
                      <m:t>(</m:t>
                    </m:r>
                    <m:sSub>
                      <m:sSubPr>
                        <m:ctrlPr>
                          <a:rPr lang="en-US" sz="2000" i="1">
                            <a:latin typeface="Cambria Math"/>
                          </a:rPr>
                        </m:ctrlPr>
                      </m:sSubPr>
                      <m:e>
                        <m:r>
                          <a:rPr lang="en-US" sz="2000" i="1">
                            <a:latin typeface="Cambria Math"/>
                          </a:rPr>
                          <m:t>𝑅</m:t>
                        </m:r>
                      </m:e>
                      <m:sub>
                        <m:r>
                          <a:rPr lang="en-US" sz="2000" i="1">
                            <a:latin typeface="Cambria Math"/>
                          </a:rPr>
                          <m:t>𝑖</m:t>
                        </m:r>
                      </m:sub>
                    </m:sSub>
                    <m:r>
                      <a:rPr lang="en-US" sz="2000">
                        <a:latin typeface="Cambria Math"/>
                      </a:rPr>
                      <m:t>)=</m:t>
                    </m:r>
                    <m:sSub>
                      <m:sSubPr>
                        <m:ctrlPr>
                          <a:rPr lang="en-US" sz="2000" i="1">
                            <a:latin typeface="Cambria Math"/>
                          </a:rPr>
                        </m:ctrlPr>
                      </m:sSubPr>
                      <m:e>
                        <m:r>
                          <a:rPr lang="en-US" sz="2000" i="1">
                            <a:latin typeface="Cambria Math"/>
                          </a:rPr>
                          <m:t>𝛽</m:t>
                        </m:r>
                      </m:e>
                      <m:sub>
                        <m:r>
                          <a:rPr lang="en-US" sz="2000" i="1">
                            <a:latin typeface="Cambria Math"/>
                          </a:rPr>
                          <m:t>𝑖</m:t>
                        </m:r>
                      </m:sub>
                    </m:sSub>
                    <m:sSup>
                      <m:sSupPr>
                        <m:ctrlPr>
                          <a:rPr lang="en-US" sz="2000" i="1">
                            <a:latin typeface="Cambria Math"/>
                          </a:rPr>
                        </m:ctrlPr>
                      </m:sSupPr>
                      <m:e>
                        <m:r>
                          <a:rPr lang="en-US" sz="2000" i="1">
                            <a:latin typeface="Cambria Math"/>
                          </a:rPr>
                          <m:t>𝜎</m:t>
                        </m:r>
                      </m:e>
                      <m:sup>
                        <m:r>
                          <a:rPr lang="en-US" sz="2000">
                            <a:latin typeface="Cambria Math"/>
                          </a:rPr>
                          <m:t>2</m:t>
                        </m:r>
                      </m:sup>
                    </m:sSup>
                    <m:r>
                      <a:rPr lang="en-US" sz="2000">
                        <a:latin typeface="Cambria Math"/>
                      </a:rPr>
                      <m:t>(</m:t>
                    </m:r>
                    <m:sSub>
                      <m:sSubPr>
                        <m:ctrlPr>
                          <a:rPr lang="en-US" sz="2000" i="1">
                            <a:latin typeface="Cambria Math"/>
                          </a:rPr>
                        </m:ctrlPr>
                      </m:sSubPr>
                      <m:e>
                        <m:r>
                          <a:rPr lang="en-US" sz="2000" i="1">
                            <a:latin typeface="Cambria Math"/>
                          </a:rPr>
                          <m:t>𝑅</m:t>
                        </m:r>
                      </m:e>
                      <m:sub>
                        <m:r>
                          <a:rPr lang="en-US" sz="2000" i="1">
                            <a:latin typeface="Cambria Math"/>
                          </a:rPr>
                          <m:t>𝑚</m:t>
                        </m:r>
                      </m:sub>
                    </m:sSub>
                    <m:r>
                      <a:rPr lang="en-US" sz="2000">
                        <a:latin typeface="Cambria Math"/>
                      </a:rPr>
                      <m:t>)+</m:t>
                    </m:r>
                    <m:sSup>
                      <m:sSupPr>
                        <m:ctrlPr>
                          <a:rPr lang="en-US" sz="2000" i="1">
                            <a:latin typeface="Cambria Math"/>
                          </a:rPr>
                        </m:ctrlPr>
                      </m:sSupPr>
                      <m:e>
                        <m:r>
                          <a:rPr lang="en-US" sz="2000" i="1">
                            <a:latin typeface="Cambria Math"/>
                          </a:rPr>
                          <m:t>𝜎</m:t>
                        </m:r>
                      </m:e>
                      <m:sup>
                        <m:r>
                          <a:rPr lang="en-US" sz="2000">
                            <a:latin typeface="Cambria Math"/>
                          </a:rPr>
                          <m:t>2</m:t>
                        </m:r>
                      </m:sup>
                    </m:sSup>
                    <m:r>
                      <a:rPr lang="en-US" sz="2000">
                        <a:latin typeface="Cambria Math"/>
                      </a:rPr>
                      <m:t>(</m:t>
                    </m:r>
                    <m:sSub>
                      <m:sSubPr>
                        <m:ctrlPr>
                          <a:rPr lang="en-US" sz="2000" i="1">
                            <a:latin typeface="Cambria Math"/>
                          </a:rPr>
                        </m:ctrlPr>
                      </m:sSubPr>
                      <m:e>
                        <m:r>
                          <a:rPr lang="en-US" sz="2000" i="1">
                            <a:latin typeface="Cambria Math"/>
                          </a:rPr>
                          <m:t>𝑒</m:t>
                        </m:r>
                      </m:e>
                      <m:sub>
                        <m:r>
                          <a:rPr lang="en-US" sz="2000" i="1">
                            <a:latin typeface="Cambria Math"/>
                          </a:rPr>
                          <m:t>𝑖</m:t>
                        </m:r>
                      </m:sub>
                    </m:sSub>
                    <m:r>
                      <a:rPr lang="en-US" sz="2000" b="0" i="1" smtClean="0">
                        <a:latin typeface="Cambria Math"/>
                      </a:rPr>
                      <m:t>)</m:t>
                    </m:r>
                  </m:oMath>
                </a14:m>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3.41)</a:t>
                </a:r>
              </a:p>
              <a:p>
                <a:pPr marL="0" indent="0" algn="just">
                  <a:spcBef>
                    <a:spcPts val="0"/>
                  </a:spcBef>
                  <a:buNone/>
                  <a:tabLst>
                    <a:tab pos="4005263" algn="ctr"/>
                    <a:tab pos="7997825" algn="r"/>
                  </a:tabLst>
                </a:pPr>
                <a:r>
                  <a:rPr lang="en-US" sz="2000" dirty="0" smtClean="0">
                    <a:latin typeface="Times New Roman" pitchFamily="18" charset="0"/>
                    <a:cs typeface="Times New Roman" pitchFamily="18" charset="0"/>
                  </a:rPr>
                  <a:t>Where</a:t>
                </a:r>
              </a:p>
              <a:p>
                <a:pPr marL="0" indent="0" algn="just">
                  <a:spcBef>
                    <a:spcPts val="0"/>
                  </a:spcBef>
                  <a:buNone/>
                  <a:tabLst>
                    <a:tab pos="914400" algn="l"/>
                    <a:tab pos="4005263" algn="ctr"/>
                    <a:tab pos="7997825" algn="r"/>
                  </a:tabLst>
                </a:pPr>
                <a14:m>
                  <m:oMath xmlns:m="http://schemas.openxmlformats.org/officeDocument/2006/math">
                    <m:sSup>
                      <m:sSupPr>
                        <m:ctrlPr>
                          <a:rPr lang="en-US" sz="2000" i="1">
                            <a:latin typeface="Cambria Math"/>
                          </a:rPr>
                        </m:ctrlPr>
                      </m:sSupPr>
                      <m:e>
                        <m:r>
                          <a:rPr lang="en-US" sz="2000" i="1">
                            <a:latin typeface="Cambria Math"/>
                          </a:rPr>
                          <m:t>𝜎</m:t>
                        </m:r>
                      </m:e>
                      <m:sup>
                        <m:r>
                          <a:rPr lang="en-US" sz="2000">
                            <a:latin typeface="Cambria Math"/>
                          </a:rPr>
                          <m:t>2</m:t>
                        </m:r>
                      </m:sup>
                    </m:sSup>
                    <m:r>
                      <a:rPr lang="en-US" sz="2000">
                        <a:latin typeface="Cambria Math"/>
                      </a:rPr>
                      <m:t>(</m:t>
                    </m:r>
                    <m:sSub>
                      <m:sSubPr>
                        <m:ctrlPr>
                          <a:rPr lang="en-US" sz="2000" i="1">
                            <a:latin typeface="Cambria Math"/>
                          </a:rPr>
                        </m:ctrlPr>
                      </m:sSubPr>
                      <m:e>
                        <m:r>
                          <a:rPr lang="en-US" sz="2000" i="1">
                            <a:latin typeface="Cambria Math"/>
                          </a:rPr>
                          <m:t>𝑅</m:t>
                        </m:r>
                      </m:e>
                      <m:sub>
                        <m:r>
                          <a:rPr lang="en-US" sz="2000" i="1">
                            <a:latin typeface="Cambria Math"/>
                          </a:rPr>
                          <m:t>𝑚</m:t>
                        </m:r>
                      </m:sub>
                    </m:sSub>
                    <m:r>
                      <a:rPr lang="en-US" sz="2000">
                        <a:latin typeface="Cambria Math"/>
                      </a:rPr>
                      <m:t>)</m:t>
                    </m:r>
                  </m:oMath>
                </a14:m>
                <a:r>
                  <a:rPr lang="en-US" sz="2000" kern="100" dirty="0" smtClean="0">
                    <a:latin typeface="Times New Roman" pitchFamily="18" charset="0"/>
                    <a:ea typeface="PMingLiU"/>
                    <a:cs typeface="Times New Roman" pitchFamily="18" charset="0"/>
                  </a:rPr>
                  <a:t>	= </a:t>
                </a:r>
                <a:r>
                  <a:rPr lang="en-US" sz="2000" kern="100" dirty="0" smtClean="0">
                    <a:latin typeface="Times New Roman"/>
                    <a:ea typeface="PMingLiU"/>
                  </a:rPr>
                  <a:t>the </a:t>
                </a:r>
                <a:r>
                  <a:rPr lang="en-US" sz="2000" kern="100" dirty="0">
                    <a:latin typeface="Times New Roman"/>
                    <a:ea typeface="PMingLiU"/>
                  </a:rPr>
                  <a:t>degree of systematic risk; and</a:t>
                </a:r>
              </a:p>
              <a:p>
                <a:pPr marL="1146175" indent="-1146175">
                  <a:buNone/>
                  <a:tabLst>
                    <a:tab pos="166688" algn="l"/>
                    <a:tab pos="914400" algn="l"/>
                  </a:tabLst>
                </a:pPr>
                <a:r>
                  <a:rPr lang="en-US" sz="2000" dirty="0"/>
                  <a:t>	</a:t>
                </a:r>
                <a14:m>
                  <m:oMath xmlns:m="http://schemas.openxmlformats.org/officeDocument/2006/math">
                    <m:sSup>
                      <m:sSupPr>
                        <m:ctrlPr>
                          <a:rPr lang="en-US" sz="2000" i="1">
                            <a:latin typeface="Cambria Math"/>
                          </a:rPr>
                        </m:ctrlPr>
                      </m:sSupPr>
                      <m:e>
                        <m:r>
                          <a:rPr lang="en-US" sz="2000" i="1">
                            <a:latin typeface="Cambria Math"/>
                          </a:rPr>
                          <m:t>𝜎</m:t>
                        </m:r>
                      </m:e>
                      <m:sup>
                        <m:r>
                          <a:rPr lang="en-US" sz="2000">
                            <a:latin typeface="Cambria Math"/>
                          </a:rPr>
                          <m:t>2</m:t>
                        </m:r>
                      </m:sup>
                    </m:sSup>
                    <m:r>
                      <a:rPr lang="en-US" sz="2000">
                        <a:latin typeface="Cambria Math"/>
                      </a:rPr>
                      <m:t>(</m:t>
                    </m:r>
                    <m:sSub>
                      <m:sSubPr>
                        <m:ctrlPr>
                          <a:rPr lang="en-US" sz="2000" i="1">
                            <a:latin typeface="Cambria Math"/>
                          </a:rPr>
                        </m:ctrlPr>
                      </m:sSubPr>
                      <m:e>
                        <m:r>
                          <a:rPr lang="en-US" sz="2000" i="1">
                            <a:latin typeface="Cambria Math"/>
                          </a:rPr>
                          <m:t>𝑒</m:t>
                        </m:r>
                      </m:e>
                      <m:sub>
                        <m:r>
                          <a:rPr lang="en-US" sz="2000" i="1">
                            <a:latin typeface="Cambria Math"/>
                          </a:rPr>
                          <m:t>𝑖</m:t>
                        </m:r>
                      </m:sub>
                    </m:sSub>
                    <m:r>
                      <a:rPr lang="en-US" sz="2000" i="1">
                        <a:latin typeface="Cambria Math"/>
                      </a:rPr>
                      <m:t>)</m:t>
                    </m:r>
                  </m:oMath>
                </a14:m>
                <a:r>
                  <a:rPr lang="en-US" sz="2000" kern="100" dirty="0" smtClean="0">
                    <a:latin typeface="Times New Roman"/>
                    <a:ea typeface="PMingLiU"/>
                  </a:rPr>
                  <a:t>	= </a:t>
                </a:r>
                <a:r>
                  <a:rPr lang="en-US" sz="2000" kern="100" dirty="0">
                    <a:latin typeface="Times New Roman"/>
                    <a:ea typeface="PMingLiU"/>
                  </a:rPr>
                  <a:t>the degree of unsystematic risk contained in the total risk </a:t>
                </a:r>
                <a:r>
                  <a:rPr lang="en-US" sz="2000" kern="100" dirty="0" smtClean="0">
                    <a:latin typeface="Times New Roman"/>
                    <a:ea typeface="PMingLiU"/>
                  </a:rPr>
                  <a:t>of security </a:t>
                </a:r>
                <a:endParaRPr lang="en-US" sz="20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41" t="-602" r="-7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43</a:t>
            </a:fld>
            <a:endParaRPr lang="en-US">
              <a:solidFill>
                <a:schemeClr val="accent6">
                  <a:lumMod val="20000"/>
                  <a:lumOff val="80000"/>
                </a:schemeClr>
              </a:solidFill>
            </a:endParaRPr>
          </a:p>
        </p:txBody>
      </p:sp>
    </p:spTree>
    <p:extLst>
      <p:ext uri="{BB962C8B-B14F-4D97-AF65-F5344CB8AC3E}">
        <p14:creationId xmlns:p14="http://schemas.microsoft.com/office/powerpoint/2010/main" val="39997627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Chapter Outline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55000" lnSpcReduction="20000"/>
          </a:bodyPr>
          <a:lstStyle/>
          <a:p>
            <a:r>
              <a:rPr lang="en-US" dirty="0" smtClean="0">
                <a:latin typeface="Times New Roman" pitchFamily="18" charset="0"/>
                <a:cs typeface="Times New Roman" pitchFamily="18" charset="0"/>
              </a:rPr>
              <a:t>3.1 Holding-Period Return</a:t>
            </a:r>
          </a:p>
          <a:p>
            <a:r>
              <a:rPr lang="en-US" dirty="0">
                <a:latin typeface="Times New Roman" pitchFamily="18" charset="0"/>
                <a:cs typeface="Times New Roman" pitchFamily="18" charset="0"/>
              </a:rPr>
              <a:t>3</a:t>
            </a:r>
            <a:r>
              <a:rPr lang="en-US" dirty="0" smtClean="0">
                <a:latin typeface="Times New Roman" pitchFamily="18" charset="0"/>
                <a:cs typeface="Times New Roman" pitchFamily="18" charset="0"/>
              </a:rPr>
              <a:t>.2 Holding-Period Yield</a:t>
            </a:r>
          </a:p>
          <a:p>
            <a:pPr lvl="1"/>
            <a:r>
              <a:rPr lang="en-US" dirty="0" smtClean="0">
                <a:latin typeface="Times New Roman" pitchFamily="18" charset="0"/>
                <a:cs typeface="Times New Roman" pitchFamily="18" charset="0"/>
              </a:rPr>
              <a:t>3.2.1 Arithmetic Mean</a:t>
            </a:r>
          </a:p>
          <a:p>
            <a:pPr lvl="1"/>
            <a:r>
              <a:rPr lang="en-US" dirty="0" smtClean="0">
                <a:latin typeface="Times New Roman" pitchFamily="18" charset="0"/>
                <a:cs typeface="Times New Roman" pitchFamily="18" charset="0"/>
              </a:rPr>
              <a:t>3.2.2 Geometric Mean</a:t>
            </a:r>
          </a:p>
          <a:p>
            <a:pPr lvl="1"/>
            <a:r>
              <a:rPr lang="en-US" dirty="0">
                <a:latin typeface="Times New Roman" pitchFamily="18" charset="0"/>
                <a:cs typeface="Times New Roman" pitchFamily="18" charset="0"/>
              </a:rPr>
              <a:t>3.2.2 </a:t>
            </a:r>
            <a:r>
              <a:rPr lang="en-US" dirty="0" smtClean="0">
                <a:latin typeface="Times New Roman" pitchFamily="18" charset="0"/>
                <a:cs typeface="Times New Roman" pitchFamily="18" charset="0"/>
              </a:rPr>
              <a:t>Weighted Unbiased </a:t>
            </a:r>
            <a:r>
              <a:rPr lang="en-US" dirty="0">
                <a:latin typeface="Times New Roman" pitchFamily="18" charset="0"/>
                <a:cs typeface="Times New Roman" pitchFamily="18" charset="0"/>
              </a:rPr>
              <a:t>Mean</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3.3 Common-stock Valuation Approaches</a:t>
            </a:r>
          </a:p>
          <a:p>
            <a:r>
              <a:rPr lang="en-US" dirty="0">
                <a:latin typeface="Times New Roman" pitchFamily="18" charset="0"/>
                <a:cs typeface="Times New Roman" pitchFamily="18" charset="0"/>
              </a:rPr>
              <a:t>3</a:t>
            </a:r>
            <a:r>
              <a:rPr lang="en-US" dirty="0" smtClean="0">
                <a:latin typeface="Times New Roman" pitchFamily="18" charset="0"/>
                <a:cs typeface="Times New Roman" pitchFamily="18" charset="0"/>
              </a:rPr>
              <a:t>.4 Growth-Rate Estimation and its Application</a:t>
            </a:r>
          </a:p>
          <a:p>
            <a:pPr lvl="1"/>
            <a:r>
              <a:rPr lang="en-US" dirty="0" smtClean="0">
                <a:latin typeface="Times New Roman" pitchFamily="18" charset="0"/>
                <a:cs typeface="Times New Roman" pitchFamily="18" charset="0"/>
              </a:rPr>
              <a:t>3.4.1 Compound-Sum Method</a:t>
            </a:r>
          </a:p>
          <a:p>
            <a:pPr lvl="1"/>
            <a:r>
              <a:rPr lang="en-US" dirty="0" smtClean="0">
                <a:latin typeface="Times New Roman" pitchFamily="18" charset="0"/>
                <a:cs typeface="Times New Roman" pitchFamily="18" charset="0"/>
              </a:rPr>
              <a:t>3.4.2 Regression Method</a:t>
            </a:r>
          </a:p>
          <a:p>
            <a:pPr lvl="1"/>
            <a:r>
              <a:rPr lang="en-US" dirty="0" smtClean="0">
                <a:latin typeface="Times New Roman" pitchFamily="18" charset="0"/>
                <a:cs typeface="Times New Roman" pitchFamily="18" charset="0"/>
              </a:rPr>
              <a:t>3.4.3 One-Period Growth Model</a:t>
            </a:r>
          </a:p>
          <a:p>
            <a:pPr lvl="1"/>
            <a:r>
              <a:rPr lang="en-US" dirty="0" smtClean="0">
                <a:latin typeface="Times New Roman" pitchFamily="18" charset="0"/>
                <a:cs typeface="Times New Roman" pitchFamily="18" charset="0"/>
              </a:rPr>
              <a:t>3.4.4 Two-Period Growth Model</a:t>
            </a:r>
          </a:p>
          <a:p>
            <a:pPr lvl="1"/>
            <a:r>
              <a:rPr lang="en-US" dirty="0" smtClean="0">
                <a:latin typeface="Times New Roman" pitchFamily="18" charset="0"/>
                <a:cs typeface="Times New Roman" pitchFamily="18" charset="0"/>
              </a:rPr>
              <a:t>3.4.5 Three-Period Growth Model</a:t>
            </a:r>
          </a:p>
          <a:p>
            <a:r>
              <a:rPr lang="en-US" dirty="0" smtClean="0">
                <a:latin typeface="Times New Roman" pitchFamily="18" charset="0"/>
                <a:cs typeface="Times New Roman" pitchFamily="18" charset="0"/>
              </a:rPr>
              <a:t>3.5 Risk</a:t>
            </a:r>
          </a:p>
          <a:p>
            <a:pPr lvl="1"/>
            <a:r>
              <a:rPr lang="en-US" dirty="0" smtClean="0">
                <a:latin typeface="Times New Roman" pitchFamily="18" charset="0"/>
                <a:cs typeface="Times New Roman" pitchFamily="18" charset="0"/>
              </a:rPr>
              <a:t>3.5.1 Definitions of Risk</a:t>
            </a:r>
          </a:p>
          <a:p>
            <a:pPr lvl="1"/>
            <a:r>
              <a:rPr lang="en-US" dirty="0" smtClean="0">
                <a:latin typeface="Times New Roman" pitchFamily="18" charset="0"/>
                <a:cs typeface="Times New Roman" pitchFamily="18" charset="0"/>
              </a:rPr>
              <a:t>3.5.2 Sources of Risk</a:t>
            </a:r>
          </a:p>
          <a:p>
            <a:pPr lvl="2"/>
            <a:r>
              <a:rPr lang="en-US" dirty="0" smtClean="0">
                <a:latin typeface="Times New Roman" pitchFamily="18" charset="0"/>
                <a:cs typeface="Times New Roman" pitchFamily="18" charset="0"/>
              </a:rPr>
              <a:t>3.5.2.1 Firm-specific Factors</a:t>
            </a:r>
          </a:p>
          <a:p>
            <a:pPr lvl="2"/>
            <a:r>
              <a:rPr lang="en-US" dirty="0" smtClean="0">
                <a:latin typeface="Times New Roman" pitchFamily="18" charset="0"/>
                <a:cs typeface="Times New Roman" pitchFamily="18" charset="0"/>
              </a:rPr>
              <a:t>3.5.2.2 Market and Economic Factors</a:t>
            </a:r>
          </a:p>
          <a:p>
            <a:r>
              <a:rPr lang="en-US" dirty="0">
                <a:latin typeface="Times New Roman" pitchFamily="18" charset="0"/>
                <a:cs typeface="Times New Roman" pitchFamily="18" charset="0"/>
              </a:rPr>
              <a:t>3</a:t>
            </a:r>
            <a:r>
              <a:rPr lang="en-US" dirty="0" smtClean="0">
                <a:latin typeface="Times New Roman" pitchFamily="18" charset="0"/>
                <a:cs typeface="Times New Roman" pitchFamily="18" charset="0"/>
              </a:rPr>
              <a:t>.6 Covariance and Correlation</a:t>
            </a:r>
          </a:p>
          <a:p>
            <a:r>
              <a:rPr lang="en-US" dirty="0" smtClean="0">
                <a:latin typeface="Times New Roman" pitchFamily="18" charset="0"/>
                <a:cs typeface="Times New Roman" pitchFamily="18" charset="0"/>
              </a:rPr>
              <a:t>3.7 Systematic Risk, Unsystematic Risk, and the Market Model</a:t>
            </a:r>
          </a:p>
        </p:txBody>
      </p:sp>
      <p:sp>
        <p:nvSpPr>
          <p:cNvPr id="4" name="Slide Number Placeholder 3"/>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44</a:t>
            </a:fld>
            <a:endParaRPr lang="en-US">
              <a:solidFill>
                <a:schemeClr val="accent6">
                  <a:lumMod val="20000"/>
                  <a:lumOff val="80000"/>
                </a:schemeClr>
              </a:solidFill>
            </a:endParaRPr>
          </a:p>
        </p:txBody>
      </p:sp>
    </p:spTree>
    <p:extLst>
      <p:ext uri="{BB962C8B-B14F-4D97-AF65-F5344CB8AC3E}">
        <p14:creationId xmlns:p14="http://schemas.microsoft.com/office/powerpoint/2010/main" val="4202570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3.2 Holding-Period Yield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000" dirty="0" smtClean="0">
                    <a:latin typeface="Times New Roman" pitchFamily="18" charset="0"/>
                    <a:cs typeface="Times New Roman" pitchFamily="18" charset="0"/>
                  </a:rPr>
                  <a:t>On other occasions, we use Holding Period Yield to measure a security’s earnings. Holding Period Yield is the </a:t>
                </a:r>
                <a:r>
                  <a:rPr lang="en-US" sz="2000" i="1" dirty="0" smtClean="0">
                    <a:latin typeface="Times New Roman" pitchFamily="18" charset="0"/>
                    <a:cs typeface="Times New Roman" pitchFamily="18" charset="0"/>
                  </a:rPr>
                  <a:t>change</a:t>
                </a:r>
                <a:r>
                  <a:rPr lang="en-US" sz="2000" dirty="0" smtClean="0">
                    <a:latin typeface="Times New Roman" pitchFamily="18" charset="0"/>
                    <a:cs typeface="Times New Roman" pitchFamily="18" charset="0"/>
                  </a:rPr>
                  <a:t> in market value plus cash distributions over initial value.  The equation to calculate Holding Period Yield is as follows:</a:t>
                </a:r>
              </a:p>
              <a:p>
                <a:pPr marL="0" indent="0">
                  <a:tabLst>
                    <a:tab pos="4002088" algn="ctr"/>
                    <a:tab pos="8051800" algn="r"/>
                  </a:tabLst>
                </a:pPr>
                <a:r>
                  <a:rPr lang="en-US" sz="2000" dirty="0"/>
                  <a:t>	</a:t>
                </a:r>
                <a14:m>
                  <m:oMath xmlns:m="http://schemas.openxmlformats.org/officeDocument/2006/math">
                    <m:sSub>
                      <m:sSubPr>
                        <m:ctrlPr>
                          <a:rPr lang="en-US" sz="2000" i="1">
                            <a:latin typeface="Cambria Math"/>
                          </a:rPr>
                        </m:ctrlPr>
                      </m:sSubPr>
                      <m:e>
                        <m:r>
                          <m:rPr>
                            <m:nor/>
                          </m:rPr>
                          <a:rPr lang="en-US" sz="2000">
                            <a:latin typeface="Times New Roman" pitchFamily="18" charset="0"/>
                            <a:cs typeface="Times New Roman" pitchFamily="18" charset="0"/>
                          </a:rPr>
                          <m:t>HPY</m:t>
                        </m:r>
                      </m:e>
                      <m:sub>
                        <m:r>
                          <a:rPr lang="en-US" sz="2000" i="1">
                            <a:latin typeface="Cambria Math"/>
                          </a:rPr>
                          <m:t>𝑡</m:t>
                        </m:r>
                      </m:sub>
                    </m:sSub>
                    <m:r>
                      <a:rPr lang="en-US" sz="2000">
                        <a:latin typeface="Cambria Math"/>
                      </a:rPr>
                      <m:t>=(</m:t>
                    </m:r>
                    <m:sSub>
                      <m:sSubPr>
                        <m:ctrlPr>
                          <a:rPr lang="en-US" sz="2000" i="1">
                            <a:latin typeface="Cambria Math"/>
                          </a:rPr>
                        </m:ctrlPr>
                      </m:sSubPr>
                      <m:e>
                        <m:r>
                          <a:rPr lang="en-US" sz="2000" i="1">
                            <a:latin typeface="Cambria Math"/>
                          </a:rPr>
                          <m:t>𝑟</m:t>
                        </m:r>
                      </m:e>
                      <m:sub>
                        <m:r>
                          <a:rPr lang="en-US" sz="2000" i="1">
                            <a:latin typeface="Cambria Math"/>
                          </a:rPr>
                          <m:t>𝑡</m:t>
                        </m:r>
                      </m:sub>
                    </m:sSub>
                    <m:r>
                      <a:rPr lang="en-US" sz="2000">
                        <a:latin typeface="Cambria Math"/>
                      </a:rPr>
                      <m:t>)=</m:t>
                    </m:r>
                    <m:f>
                      <m:fPr>
                        <m:ctrlPr>
                          <a:rPr lang="en-US" sz="2000" i="1">
                            <a:latin typeface="Cambria Math"/>
                          </a:rPr>
                        </m:ctrlPr>
                      </m:fPr>
                      <m:num>
                        <m:d>
                          <m:dPr>
                            <m:endChr m:val=""/>
                            <m:ctrlPr>
                              <a:rPr lang="en-US" sz="2000" i="1">
                                <a:latin typeface="Cambria Math"/>
                              </a:rPr>
                            </m:ctrlPr>
                          </m:dPr>
                          <m:e>
                            <m:sSub>
                              <m:sSubPr>
                                <m:ctrlPr>
                                  <a:rPr lang="en-US" sz="2000" i="1">
                                    <a:latin typeface="Cambria Math"/>
                                  </a:rPr>
                                </m:ctrlPr>
                              </m:sSubPr>
                              <m:e>
                                <m:r>
                                  <a:rPr lang="en-US" sz="2000" i="1">
                                    <a:latin typeface="Cambria Math"/>
                                  </a:rPr>
                                  <m:t>𝑃</m:t>
                                </m:r>
                              </m:e>
                              <m:sub>
                                <m:r>
                                  <a:rPr lang="en-US" sz="2000" i="1">
                                    <a:latin typeface="Cambria Math"/>
                                  </a:rPr>
                                  <m:t>𝑡</m:t>
                                </m:r>
                              </m:sub>
                            </m:sSub>
                            <m:r>
                              <a:rPr lang="en-US" sz="2000">
                                <a:latin typeface="Cambria Math"/>
                              </a:rPr>
                              <m:t>−</m:t>
                            </m:r>
                            <m:sSub>
                              <m:sSubPr>
                                <m:ctrlPr>
                                  <a:rPr lang="en-US" sz="2000" i="1">
                                    <a:latin typeface="Cambria Math"/>
                                  </a:rPr>
                                </m:ctrlPr>
                              </m:sSubPr>
                              <m:e>
                                <m:r>
                                  <a:rPr lang="en-US" sz="2000" i="1">
                                    <a:latin typeface="Cambria Math"/>
                                  </a:rPr>
                                  <m:t>𝑃</m:t>
                                </m:r>
                              </m:e>
                              <m:sub>
                                <m:r>
                                  <a:rPr lang="en-US" sz="2000" i="1">
                                    <a:latin typeface="Cambria Math"/>
                                  </a:rPr>
                                  <m:t>𝑡</m:t>
                                </m:r>
                                <m:r>
                                  <a:rPr lang="en-US" sz="2000">
                                    <a:latin typeface="Cambria Math"/>
                                  </a:rPr>
                                  <m:t>−1</m:t>
                                </m:r>
                              </m:sub>
                            </m:sSub>
                            <m:r>
                              <a:rPr lang="en-US" sz="2000">
                                <a:latin typeface="Cambria Math"/>
                              </a:rPr>
                              <m:t>)+</m:t>
                            </m:r>
                            <m:sSub>
                              <m:sSubPr>
                                <m:ctrlPr>
                                  <a:rPr lang="en-US" sz="2000" i="1">
                                    <a:latin typeface="Cambria Math"/>
                                  </a:rPr>
                                </m:ctrlPr>
                              </m:sSubPr>
                              <m:e>
                                <m:r>
                                  <a:rPr lang="en-US" sz="2000" i="1">
                                    <a:latin typeface="Cambria Math"/>
                                  </a:rPr>
                                  <m:t>𝐶</m:t>
                                </m:r>
                              </m:e>
                              <m:sub>
                                <m:r>
                                  <a:rPr lang="en-US" sz="2000" i="1">
                                    <a:latin typeface="Cambria Math"/>
                                  </a:rPr>
                                  <m:t>𝑡</m:t>
                                </m:r>
                              </m:sub>
                            </m:sSub>
                          </m:e>
                        </m:d>
                      </m:num>
                      <m:den>
                        <m:sSub>
                          <m:sSubPr>
                            <m:ctrlPr>
                              <a:rPr lang="en-US" sz="2000" i="1">
                                <a:latin typeface="Cambria Math"/>
                              </a:rPr>
                            </m:ctrlPr>
                          </m:sSubPr>
                          <m:e>
                            <m:r>
                              <a:rPr lang="en-US" sz="2000" i="1">
                                <a:latin typeface="Cambria Math"/>
                              </a:rPr>
                              <m:t>𝑃</m:t>
                            </m:r>
                          </m:e>
                          <m:sub>
                            <m:r>
                              <a:rPr lang="en-US" sz="2000" i="1">
                                <a:latin typeface="Cambria Math"/>
                              </a:rPr>
                              <m:t>𝑡</m:t>
                            </m:r>
                            <m:r>
                              <a:rPr lang="en-US" sz="2000">
                                <a:latin typeface="Cambria Math"/>
                              </a:rPr>
                              <m:t>−1</m:t>
                            </m:r>
                          </m:sub>
                        </m:sSub>
                      </m:den>
                    </m:f>
                    <m:r>
                      <a:rPr lang="en-US" sz="2000">
                        <a:latin typeface="Cambria Math"/>
                      </a:rPr>
                      <m:t>=</m:t>
                    </m:r>
                    <m:f>
                      <m:fPr>
                        <m:ctrlPr>
                          <a:rPr lang="en-US" sz="2000" i="1">
                            <a:latin typeface="Cambria Math"/>
                          </a:rPr>
                        </m:ctrlPr>
                      </m:fPr>
                      <m:num>
                        <m:sSub>
                          <m:sSubPr>
                            <m:ctrlPr>
                              <a:rPr lang="en-US" sz="2000" i="1">
                                <a:latin typeface="Cambria Math"/>
                              </a:rPr>
                            </m:ctrlPr>
                          </m:sSubPr>
                          <m:e>
                            <m:r>
                              <a:rPr lang="en-US" sz="2000" i="1">
                                <a:latin typeface="Cambria Math"/>
                              </a:rPr>
                              <m:t>𝑃</m:t>
                            </m:r>
                          </m:e>
                          <m:sub>
                            <m:r>
                              <a:rPr lang="en-US" sz="2000" i="1">
                                <a:latin typeface="Cambria Math"/>
                              </a:rPr>
                              <m:t>𝑡</m:t>
                            </m:r>
                          </m:sub>
                        </m:sSub>
                        <m:r>
                          <a:rPr lang="en-US" sz="2000">
                            <a:latin typeface="Cambria Math"/>
                          </a:rPr>
                          <m:t>+</m:t>
                        </m:r>
                        <m:sSub>
                          <m:sSubPr>
                            <m:ctrlPr>
                              <a:rPr lang="en-US" sz="2000" i="1">
                                <a:latin typeface="Cambria Math"/>
                              </a:rPr>
                            </m:ctrlPr>
                          </m:sSubPr>
                          <m:e>
                            <m:r>
                              <a:rPr lang="en-US" sz="2000" i="1">
                                <a:latin typeface="Cambria Math"/>
                              </a:rPr>
                              <m:t>𝐶</m:t>
                            </m:r>
                          </m:e>
                          <m:sub>
                            <m:r>
                              <a:rPr lang="en-US" sz="2000" i="1">
                                <a:latin typeface="Cambria Math"/>
                              </a:rPr>
                              <m:t>𝑡</m:t>
                            </m:r>
                          </m:sub>
                        </m:sSub>
                      </m:num>
                      <m:den>
                        <m:sSub>
                          <m:sSubPr>
                            <m:ctrlPr>
                              <a:rPr lang="en-US" sz="2000" i="1">
                                <a:latin typeface="Cambria Math"/>
                              </a:rPr>
                            </m:ctrlPr>
                          </m:sSubPr>
                          <m:e>
                            <m:r>
                              <a:rPr lang="en-US" sz="2000" i="1">
                                <a:latin typeface="Cambria Math"/>
                              </a:rPr>
                              <m:t>𝑃</m:t>
                            </m:r>
                          </m:e>
                          <m:sub>
                            <m:r>
                              <a:rPr lang="en-US" sz="2000" i="1">
                                <a:latin typeface="Cambria Math"/>
                              </a:rPr>
                              <m:t>𝑡</m:t>
                            </m:r>
                            <m:r>
                              <a:rPr lang="en-US" sz="2000">
                                <a:latin typeface="Cambria Math"/>
                              </a:rPr>
                              <m:t>−1</m:t>
                            </m:r>
                          </m:sub>
                        </m:sSub>
                      </m:den>
                    </m:f>
                    <m:r>
                      <a:rPr lang="en-US" sz="2000">
                        <a:latin typeface="Cambria Math"/>
                      </a:rPr>
                      <m:t>−1</m:t>
                    </m:r>
                  </m:oMath>
                </a14:m>
                <a:r>
                  <a:rPr lang="en-US" sz="2000" dirty="0" smtClean="0">
                    <a:latin typeface="Times New Roman" pitchFamily="18" charset="0"/>
                    <a:cs typeface="Times New Roman" pitchFamily="18" charset="0"/>
                  </a:rPr>
                  <a:t>	(3.2)</a:t>
                </a:r>
              </a:p>
              <a:p>
                <a:r>
                  <a:rPr lang="en-US" sz="2000" dirty="0" smtClean="0">
                    <a:latin typeface="Times New Roman" pitchFamily="18" charset="0"/>
                    <a:cs typeface="Times New Roman" pitchFamily="18" charset="0"/>
                  </a:rPr>
                  <a:t>From </a:t>
                </a:r>
                <a:r>
                  <a:rPr lang="en-US" sz="2000" dirty="0">
                    <a:latin typeface="Times New Roman" pitchFamily="18" charset="0"/>
                    <a:cs typeface="Times New Roman" pitchFamily="18" charset="0"/>
                  </a:rPr>
                  <a:t>this expression, it is easy to see that HPY equals HPR-1.</a:t>
                </a:r>
              </a:p>
              <a:p>
                <a:endParaRPr lang="en-US" sz="2000" dirty="0" smtClean="0">
                  <a:solidFill>
                    <a:srgbClr val="FF0000"/>
                  </a:solidFill>
                  <a:latin typeface="Times New Roman" pitchFamily="18" charset="0"/>
                  <a:cs typeface="Times New Roman" pitchFamily="18" charset="0"/>
                </a:endParaRPr>
              </a:p>
              <a:p>
                <a:r>
                  <a:rPr lang="en-US" sz="2000" dirty="0" smtClean="0">
                    <a:solidFill>
                      <a:schemeClr val="accent1"/>
                    </a:solidFill>
                    <a:latin typeface="Times New Roman" pitchFamily="18" charset="0"/>
                    <a:cs typeface="Times New Roman" pitchFamily="18" charset="0"/>
                  </a:rPr>
                  <a:t>The </a:t>
                </a:r>
                <a:r>
                  <a:rPr lang="en-US" sz="2000" dirty="0">
                    <a:solidFill>
                      <a:schemeClr val="accent1"/>
                    </a:solidFill>
                    <a:latin typeface="Times New Roman" pitchFamily="18" charset="0"/>
                    <a:cs typeface="Times New Roman" pitchFamily="18" charset="0"/>
                  </a:rPr>
                  <a:t>2009 HPY for J&amp;J, as indicated in the fifth column of Table 3-1, is expressed </a:t>
                </a:r>
                <a:r>
                  <a:rPr lang="en-US" sz="2000" dirty="0" smtClean="0">
                    <a:solidFill>
                      <a:schemeClr val="accent1"/>
                    </a:solidFill>
                    <a:latin typeface="Times New Roman" pitchFamily="18" charset="0"/>
                    <a:cs typeface="Times New Roman" pitchFamily="18" charset="0"/>
                  </a:rPr>
                  <a:t>as</a:t>
                </a:r>
              </a:p>
              <a:p>
                <a:pPr marL="0" indent="0">
                  <a:buNone/>
                </a:pPr>
                <a14:m>
                  <m:oMathPara xmlns:m="http://schemas.openxmlformats.org/officeDocument/2006/math">
                    <m:oMathParaPr>
                      <m:jc m:val="center"/>
                    </m:oMathParaPr>
                    <m:oMath xmlns:m="http://schemas.openxmlformats.org/officeDocument/2006/math">
                      <m:r>
                        <m:rPr>
                          <m:nor/>
                        </m:rPr>
                        <a:rPr lang="en-US" sz="2000">
                          <a:solidFill>
                            <a:schemeClr val="accent1"/>
                          </a:solidFill>
                          <a:latin typeface="Times New Roman" pitchFamily="18" charset="0"/>
                          <a:cs typeface="Times New Roman" pitchFamily="18" charset="0"/>
                        </a:rPr>
                        <m:t>HPY</m:t>
                      </m:r>
                      <m:r>
                        <m:rPr>
                          <m:nor/>
                        </m:rPr>
                        <a:rPr lang="en-US" sz="2000">
                          <a:solidFill>
                            <a:schemeClr val="accent1"/>
                          </a:solidFill>
                          <a:latin typeface="Times New Roman" pitchFamily="18" charset="0"/>
                          <a:cs typeface="Times New Roman" pitchFamily="18" charset="0"/>
                        </a:rPr>
                        <m:t>(2009)</m:t>
                      </m:r>
                      <m:r>
                        <a:rPr lang="en-US" sz="2000">
                          <a:solidFill>
                            <a:schemeClr val="accent1"/>
                          </a:solidFill>
                          <a:latin typeface="Cambria Math"/>
                        </a:rPr>
                        <m:t>=</m:t>
                      </m:r>
                      <m:f>
                        <m:fPr>
                          <m:ctrlPr>
                            <a:rPr lang="en-US" sz="2000" i="1">
                              <a:solidFill>
                                <a:schemeClr val="accent1"/>
                              </a:solidFill>
                              <a:latin typeface="Cambria Math"/>
                            </a:rPr>
                          </m:ctrlPr>
                        </m:fPr>
                        <m:num>
                          <m:d>
                            <m:dPr>
                              <m:endChr m:val=""/>
                              <m:ctrlPr>
                                <a:rPr lang="en-US" sz="2000" i="1">
                                  <a:solidFill>
                                    <a:schemeClr val="accent1"/>
                                  </a:solidFill>
                                  <a:latin typeface="Cambria Math"/>
                                </a:rPr>
                              </m:ctrlPr>
                            </m:dPr>
                            <m:e>
                              <m:r>
                                <a:rPr lang="en-US" sz="2000">
                                  <a:solidFill>
                                    <a:schemeClr val="accent1"/>
                                  </a:solidFill>
                                  <a:latin typeface="Cambria Math"/>
                                </a:rPr>
                                <m:t>$64.41−$59.83)+$1.91</m:t>
                              </m:r>
                            </m:e>
                          </m:d>
                        </m:num>
                        <m:den>
                          <m:r>
                            <a:rPr lang="en-US" sz="2000">
                              <a:solidFill>
                                <a:schemeClr val="accent1"/>
                              </a:solidFill>
                              <a:latin typeface="Cambria Math"/>
                            </a:rPr>
                            <m:t>$59.83</m:t>
                          </m:r>
                        </m:den>
                      </m:f>
                      <m:r>
                        <a:rPr lang="en-US" sz="2000">
                          <a:solidFill>
                            <a:schemeClr val="accent1"/>
                          </a:solidFill>
                          <a:latin typeface="Cambria Math"/>
                        </a:rPr>
                        <m:t>=</m:t>
                      </m:r>
                      <m:r>
                        <m:rPr>
                          <m:nor/>
                        </m:rPr>
                        <a:rPr lang="en-US" sz="2000" i="1">
                          <a:solidFill>
                            <a:schemeClr val="accent1"/>
                          </a:solidFill>
                          <a:latin typeface="Times New Roman" pitchFamily="18" charset="0"/>
                          <a:cs typeface="Times New Roman" pitchFamily="18" charset="0"/>
                        </a:rPr>
                        <m:t>0.108, </m:t>
                      </m:r>
                      <m:r>
                        <m:rPr>
                          <m:nor/>
                        </m:rPr>
                        <a:rPr lang="en-US" sz="2000" i="1">
                          <a:solidFill>
                            <a:schemeClr val="accent1"/>
                          </a:solidFill>
                          <a:latin typeface="Times New Roman" pitchFamily="18" charset="0"/>
                          <a:cs typeface="Times New Roman" pitchFamily="18" charset="0"/>
                        </a:rPr>
                        <m:t>or</m:t>
                      </m:r>
                      <m:r>
                        <m:rPr>
                          <m:nor/>
                        </m:rPr>
                        <a:rPr lang="en-US" sz="2000" i="1">
                          <a:solidFill>
                            <a:schemeClr val="accent1"/>
                          </a:solidFill>
                          <a:latin typeface="Times New Roman" pitchFamily="18" charset="0"/>
                          <a:cs typeface="Times New Roman" pitchFamily="18" charset="0"/>
                        </a:rPr>
                        <m:t> 10.8%</m:t>
                      </m:r>
                    </m:oMath>
                  </m:oMathPara>
                </a14:m>
                <a:endParaRPr lang="en-US" sz="2000" dirty="0" smtClean="0">
                  <a:solidFill>
                    <a:schemeClr val="accent1"/>
                  </a:solidFill>
                  <a:latin typeface="Times New Roman" pitchFamily="18" charset="0"/>
                  <a:cs typeface="Times New Roman" pitchFamily="18" charset="0"/>
                </a:endParaRPr>
              </a:p>
              <a:p>
                <a:pPr marL="0" indent="0" algn="ctr">
                  <a:buNone/>
                </a:pPr>
                <a:r>
                  <a:rPr lang="en-US" sz="2000" dirty="0" smtClean="0">
                    <a:solidFill>
                      <a:schemeClr val="accent1"/>
                    </a:solidFill>
                    <a:latin typeface="Times New Roman" pitchFamily="18" charset="0"/>
                    <a:cs typeface="Times New Roman" pitchFamily="18" charset="0"/>
                  </a:rPr>
                  <a:t>or</a:t>
                </a:r>
              </a:p>
              <a:p>
                <a:pPr marL="0" indent="0" algn="ctr">
                  <a:buNone/>
                </a:pPr>
                <a14:m>
                  <m:oMathPara xmlns:m="http://schemas.openxmlformats.org/officeDocument/2006/math">
                    <m:oMathParaPr>
                      <m:jc m:val="center"/>
                    </m:oMathParaPr>
                    <m:oMath xmlns:m="http://schemas.openxmlformats.org/officeDocument/2006/math">
                      <m:r>
                        <m:rPr>
                          <m:nor/>
                        </m:rPr>
                        <a:rPr lang="en-US" sz="2000">
                          <a:solidFill>
                            <a:schemeClr val="accent1"/>
                          </a:solidFill>
                          <a:latin typeface="Times New Roman" pitchFamily="18" charset="0"/>
                          <a:cs typeface="Times New Roman" pitchFamily="18" charset="0"/>
                        </a:rPr>
                        <m:t>HPY</m:t>
                      </m:r>
                      <m:r>
                        <m:rPr>
                          <m:nor/>
                        </m:rPr>
                        <a:rPr lang="en-US" sz="2000">
                          <a:solidFill>
                            <a:schemeClr val="accent1"/>
                          </a:solidFill>
                          <a:latin typeface="Times New Roman" pitchFamily="18" charset="0"/>
                          <a:cs typeface="Times New Roman" pitchFamily="18" charset="0"/>
                        </a:rPr>
                        <m:t>(2009)=</m:t>
                      </m:r>
                      <m:r>
                        <m:rPr>
                          <m:nor/>
                        </m:rPr>
                        <a:rPr lang="en-US" sz="2000">
                          <a:latin typeface="Times New Roman" pitchFamily="18" charset="0"/>
                          <a:cs typeface="Times New Roman" pitchFamily="18" charset="0"/>
                        </a:rPr>
                        <m:t>HPR</m:t>
                      </m:r>
                      <m:r>
                        <m:rPr>
                          <m:nor/>
                        </m:rPr>
                        <a:rPr lang="en-US" sz="2000">
                          <a:latin typeface="Times New Roman" pitchFamily="18" charset="0"/>
                          <a:cs typeface="Times New Roman" pitchFamily="18" charset="0"/>
                        </a:rPr>
                        <m:t>(2009)−</m:t>
                      </m:r>
                      <m:r>
                        <a:rPr lang="en-US" sz="2000" b="0" i="0" smtClean="0">
                          <a:latin typeface="Cambria Math"/>
                          <a:cs typeface="Times New Roman" pitchFamily="18" charset="0"/>
                        </a:rPr>
                        <m:t>1=</m:t>
                      </m:r>
                      <m:r>
                        <a:rPr lang="en-US" sz="2000">
                          <a:latin typeface="Cambria Math"/>
                        </a:rPr>
                        <m:t>1.108</m:t>
                      </m:r>
                      <m:r>
                        <a:rPr lang="en-US" sz="2000" b="0" i="0" smtClean="0">
                          <a:latin typeface="Cambria Math"/>
                        </a:rPr>
                        <m:t>−1=</m:t>
                      </m:r>
                      <m:r>
                        <m:rPr>
                          <m:nor/>
                        </m:rPr>
                        <a:rPr lang="en-US" sz="2000" i="1">
                          <a:solidFill>
                            <a:schemeClr val="accent1"/>
                          </a:solidFill>
                          <a:latin typeface="Times New Roman" pitchFamily="18" charset="0"/>
                          <a:cs typeface="Times New Roman" pitchFamily="18" charset="0"/>
                        </a:rPr>
                        <m:t>0.108, </m:t>
                      </m:r>
                      <m:r>
                        <m:rPr>
                          <m:nor/>
                        </m:rPr>
                        <a:rPr lang="en-US" sz="2000" i="1">
                          <a:solidFill>
                            <a:schemeClr val="accent1"/>
                          </a:solidFill>
                          <a:latin typeface="Times New Roman" pitchFamily="18" charset="0"/>
                          <a:cs typeface="Times New Roman" pitchFamily="18" charset="0"/>
                        </a:rPr>
                        <m:t>or</m:t>
                      </m:r>
                      <m:r>
                        <m:rPr>
                          <m:nor/>
                        </m:rPr>
                        <a:rPr lang="en-US" sz="2000" i="1">
                          <a:solidFill>
                            <a:schemeClr val="accent1"/>
                          </a:solidFill>
                          <a:latin typeface="Times New Roman" pitchFamily="18" charset="0"/>
                          <a:cs typeface="Times New Roman" pitchFamily="18" charset="0"/>
                        </a:rPr>
                        <m:t> 10.8%</m:t>
                      </m:r>
                    </m:oMath>
                  </m:oMathPara>
                </a14:m>
                <a:endParaRPr lang="en-US" sz="2000" dirty="0">
                  <a:latin typeface="Times New Roman" pitchFamily="18" charset="0"/>
                  <a:cs typeface="Times New Roman" pitchFamily="18" charset="0"/>
                </a:endParaRPr>
              </a:p>
              <a:p>
                <a:pPr marL="0" indent="0" algn="ctr">
                  <a:buNone/>
                </a:pPr>
                <a:endParaRPr lang="en-US" sz="2000" dirty="0" smtClean="0">
                  <a:solidFill>
                    <a:schemeClr val="accent1"/>
                  </a:solidFill>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4" t="-602" r="-7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5</a:t>
            </a:fld>
            <a:endParaRPr lang="en-US">
              <a:solidFill>
                <a:schemeClr val="accent6">
                  <a:lumMod val="20000"/>
                  <a:lumOff val="80000"/>
                </a:schemeClr>
              </a:solidFill>
            </a:endParaRPr>
          </a:p>
        </p:txBody>
      </p:sp>
    </p:spTree>
    <p:extLst>
      <p:ext uri="{BB962C8B-B14F-4D97-AF65-F5344CB8AC3E}">
        <p14:creationId xmlns:p14="http://schemas.microsoft.com/office/powerpoint/2010/main" val="1758010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47800"/>
            <a:ext cx="8305800" cy="4724400"/>
          </a:xfrm>
        </p:spPr>
        <p:txBody>
          <a:bodyPr>
            <a:normAutofit fontScale="92500"/>
          </a:bodyPr>
          <a:lstStyle/>
          <a:p>
            <a:pPr marL="0" indent="0">
              <a:buNone/>
            </a:pPr>
            <a:r>
              <a:rPr lang="en-US" sz="2000" dirty="0" smtClean="0">
                <a:latin typeface="Times New Roman" pitchFamily="18" charset="0"/>
                <a:cs typeface="Times New Roman" pitchFamily="18" charset="0"/>
              </a:rPr>
              <a:t>Sometimes, these calculations are not convenient because they only take the beginning and ending price within a period. This is why we need to use logarithm to assume there are multiple prices within a period.  We use natural logarithm in this case, since investors have limited liability (the most an investor can lose is 100%).  A graph of a natural log distribution can be seen on page 84 of the book.  By taking the natural log of the calculation, we can assume that all the prices within a period are zero or positive and that the return has been continuously invested.</a:t>
            </a:r>
          </a:p>
          <a:p>
            <a:pPr>
              <a:buClrTx/>
            </a:pPr>
            <a:r>
              <a:rPr lang="en-US" sz="1800" b="1" dirty="0" smtClean="0">
                <a:latin typeface="Times New Roman" pitchFamily="18" charset="0"/>
                <a:cs typeface="Times New Roman" pitchFamily="18" charset="0"/>
              </a:rPr>
              <a:t>Discrete vs. Continuous Compounding</a:t>
            </a:r>
          </a:p>
          <a:p>
            <a:pPr lvl="1">
              <a:buClrTx/>
            </a:pPr>
            <a:r>
              <a:rPr lang="en-US" sz="1800" i="1" dirty="0" smtClean="0">
                <a:latin typeface="Times New Roman" pitchFamily="18" charset="0"/>
                <a:cs typeface="Times New Roman" pitchFamily="18" charset="0"/>
              </a:rPr>
              <a:t>Discrete Modeling</a:t>
            </a:r>
          </a:p>
          <a:p>
            <a:pPr lvl="2"/>
            <a:r>
              <a:rPr lang="en-US" dirty="0" smtClean="0">
                <a:latin typeface="Times New Roman" pitchFamily="18" charset="0"/>
                <a:cs typeface="Times New Roman" pitchFamily="18" charset="0"/>
              </a:rPr>
              <a:t>A security’s yield accounts for only the beginning and ending price.</a:t>
            </a:r>
          </a:p>
          <a:p>
            <a:pPr lvl="1">
              <a:buClrTx/>
            </a:pPr>
            <a:r>
              <a:rPr lang="en-US" sz="1800" i="1" dirty="0" smtClean="0">
                <a:latin typeface="Times New Roman" pitchFamily="18" charset="0"/>
                <a:cs typeface="Times New Roman" pitchFamily="18" charset="0"/>
              </a:rPr>
              <a:t>Continuous Compounding</a:t>
            </a:r>
          </a:p>
          <a:p>
            <a:pPr lvl="2"/>
            <a:r>
              <a:rPr lang="en-US" dirty="0" smtClean="0">
                <a:latin typeface="Times New Roman" pitchFamily="18" charset="0"/>
                <a:cs typeface="Times New Roman" pitchFamily="18" charset="0"/>
              </a:rPr>
              <a:t>A security’s yield contains prices that are positive and returns that are continuously invested within that period.</a:t>
            </a:r>
          </a:p>
        </p:txBody>
      </p:sp>
      <p:sp>
        <p:nvSpPr>
          <p:cNvPr id="5" name="Text Placeholder 4"/>
          <p:cNvSpPr>
            <a:spLocks noGrp="1"/>
          </p:cNvSpPr>
          <p:nvPr>
            <p:ph type="body" sz="quarter" idx="13"/>
          </p:nvPr>
        </p:nvSpPr>
        <p:spPr/>
        <p:txBody>
          <a:bodyPr/>
          <a:lstStyle/>
          <a:p>
            <a:r>
              <a:rPr lang="en-US" dirty="0" smtClean="0">
                <a:latin typeface="Times New Roman" pitchFamily="18" charset="0"/>
                <a:cs typeface="Times New Roman" pitchFamily="18" charset="0"/>
              </a:rPr>
              <a:t>Continuous Compounding</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6</a:t>
            </a:fld>
            <a:endParaRPr lang="en-US">
              <a:solidFill>
                <a:schemeClr val="accent6">
                  <a:lumMod val="20000"/>
                  <a:lumOff val="80000"/>
                </a:schemeClr>
              </a:solidFill>
            </a:endParaRPr>
          </a:p>
        </p:txBody>
      </p:sp>
      <p:sp>
        <p:nvSpPr>
          <p:cNvPr id="2" name="Title 1"/>
          <p:cNvSpPr>
            <a:spLocks noGrp="1"/>
          </p:cNvSpPr>
          <p:nvPr>
            <p:ph type="title"/>
          </p:nvPr>
        </p:nvSpPr>
        <p:spPr/>
        <p:txBody>
          <a:bodyPr/>
          <a:lstStyle/>
          <a:p>
            <a:r>
              <a:rPr lang="en-US" dirty="0">
                <a:latin typeface="Times New Roman" pitchFamily="18" charset="0"/>
                <a:cs typeface="Times New Roman" pitchFamily="18" charset="0"/>
              </a:rPr>
              <a:t>3.2 Holding-Period Yield</a:t>
            </a:r>
          </a:p>
        </p:txBody>
      </p:sp>
    </p:spTree>
    <p:extLst>
      <p:ext uri="{BB962C8B-B14F-4D97-AF65-F5344CB8AC3E}">
        <p14:creationId xmlns:p14="http://schemas.microsoft.com/office/powerpoint/2010/main" val="697225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pPr marL="0" indent="0">
                  <a:buNone/>
                </a:pPr>
                <a:r>
                  <a:rPr lang="en-US" dirty="0" smtClean="0">
                    <a:latin typeface="Times New Roman" pitchFamily="18" charset="0"/>
                    <a:cs typeface="Times New Roman" pitchFamily="18" charset="0"/>
                  </a:rPr>
                  <a:t>The equation for continuous compounded holding period yield can be calculated as follows</a:t>
                </a:r>
              </a:p>
              <a:p>
                <a:pPr marL="0" indent="0">
                  <a:spcBef>
                    <a:spcPts val="1200"/>
                  </a:spcBef>
                  <a:buNone/>
                  <a:tabLst>
                    <a:tab pos="4121150" algn="ctr"/>
                    <a:tab pos="8051800" algn="r"/>
                  </a:tabLst>
                </a:pPr>
                <a:r>
                  <a:rPr lang="en-US" sz="3200" dirty="0">
                    <a:latin typeface="Times New Roman" pitchFamily="18" charset="0"/>
                    <a:cs typeface="Times New Roman" pitchFamily="18" charset="0"/>
                  </a:rPr>
                  <a:t>	 </a:t>
                </a:r>
                <a14:m>
                  <m:oMath xmlns:m="http://schemas.openxmlformats.org/officeDocument/2006/math">
                    <m:sSubSup>
                      <m:sSubSupPr>
                        <m:ctrlPr>
                          <a:rPr lang="en-US" sz="3200" i="1">
                            <a:latin typeface="Cambria Math"/>
                            <a:cs typeface="Times New Roman" pitchFamily="18" charset="0"/>
                          </a:rPr>
                        </m:ctrlPr>
                      </m:sSubSupPr>
                      <m:e>
                        <m:r>
                          <m:rPr>
                            <m:nor/>
                          </m:rPr>
                          <a:rPr lang="en-US" sz="3200">
                            <a:latin typeface="Times New Roman" pitchFamily="18" charset="0"/>
                            <a:cs typeface="Times New Roman" pitchFamily="18" charset="0"/>
                          </a:rPr>
                          <m:t>HPY</m:t>
                        </m:r>
                      </m:e>
                      <m:sub>
                        <m:r>
                          <a:rPr lang="en-US" sz="3200">
                            <a:latin typeface="Cambria Math"/>
                            <a:cs typeface="Times New Roman" pitchFamily="18" charset="0"/>
                          </a:rPr>
                          <m:t>𝑡</m:t>
                        </m:r>
                      </m:sub>
                      <m:sup>
                        <m:r>
                          <a:rPr lang="en-US" sz="3200">
                            <a:latin typeface="Cambria Math"/>
                            <a:cs typeface="Times New Roman" pitchFamily="18" charset="0"/>
                          </a:rPr>
                          <m:t>𝑐</m:t>
                        </m:r>
                      </m:sup>
                    </m:sSubSup>
                    <m:r>
                      <a:rPr lang="en-US" sz="3200">
                        <a:latin typeface="Cambria Math"/>
                        <a:cs typeface="Times New Roman" pitchFamily="18" charset="0"/>
                      </a:rPr>
                      <m:t>=</m:t>
                    </m:r>
                    <m:r>
                      <m:rPr>
                        <m:sty m:val="p"/>
                      </m:rPr>
                      <a:rPr lang="en-US" sz="3200">
                        <a:latin typeface="Cambria Math"/>
                        <a:cs typeface="Times New Roman" pitchFamily="18" charset="0"/>
                      </a:rPr>
                      <m:t>ln</m:t>
                    </m:r>
                    <m:d>
                      <m:dPr>
                        <m:ctrlPr>
                          <a:rPr lang="en-US" sz="3200" i="1">
                            <a:latin typeface="Cambria Math"/>
                            <a:cs typeface="Times New Roman" pitchFamily="18" charset="0"/>
                          </a:rPr>
                        </m:ctrlPr>
                      </m:dPr>
                      <m:e>
                        <m:r>
                          <a:rPr lang="en-US" sz="3200" b="0" i="0" smtClean="0">
                            <a:latin typeface="Cambria Math"/>
                            <a:cs typeface="Times New Roman" pitchFamily="18" charset="0"/>
                          </a:rPr>
                          <m:t>1+</m:t>
                        </m:r>
                        <m:r>
                          <m:rPr>
                            <m:sty m:val="p"/>
                          </m:rPr>
                          <a:rPr lang="en-US" sz="3200">
                            <a:latin typeface="Cambria Math"/>
                          </a:rPr>
                          <m:t>HP</m:t>
                        </m:r>
                        <m:sSubSup>
                          <m:sSubSupPr>
                            <m:ctrlPr>
                              <a:rPr lang="en-US" sz="3200" i="1">
                                <a:latin typeface="Cambria Math"/>
                              </a:rPr>
                            </m:ctrlPr>
                          </m:sSubSupPr>
                          <m:e>
                            <m:r>
                              <m:rPr>
                                <m:sty m:val="p"/>
                              </m:rPr>
                              <a:rPr lang="en-US" sz="3200" b="0" i="0" smtClean="0">
                                <a:latin typeface="Cambria Math"/>
                              </a:rPr>
                              <m:t>Y</m:t>
                            </m:r>
                          </m:e>
                          <m:sub>
                            <m:r>
                              <m:rPr>
                                <m:sty m:val="p"/>
                              </m:rPr>
                              <a:rPr lang="en-US" sz="3200">
                                <a:latin typeface="Cambria Math"/>
                              </a:rPr>
                              <m:t>t</m:t>
                            </m:r>
                          </m:sub>
                          <m:sup>
                            <m:r>
                              <m:rPr>
                                <m:sty m:val="p"/>
                              </m:rPr>
                              <a:rPr lang="en-US" sz="3200">
                                <a:latin typeface="Cambria Math"/>
                              </a:rPr>
                              <m:t>d</m:t>
                            </m:r>
                          </m:sup>
                        </m:sSubSup>
                      </m:e>
                    </m:d>
                    <m:r>
                      <m:rPr>
                        <m:nor/>
                      </m:rPr>
                      <a:rPr lang="en-US" sz="3200">
                        <a:latin typeface="Times New Roman" pitchFamily="18" charset="0"/>
                        <a:cs typeface="Times New Roman" pitchFamily="18" charset="0"/>
                      </a:rPr>
                      <m:t>	</m:t>
                    </m:r>
                  </m:oMath>
                </a14:m>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(3.5)</a:t>
                </a:r>
              </a:p>
              <a:p>
                <a:r>
                  <a:rPr lang="en-US" dirty="0" smtClean="0">
                    <a:latin typeface="Times New Roman" pitchFamily="18" charset="0"/>
                    <a:cs typeface="Times New Roman" pitchFamily="18" charset="0"/>
                  </a:rPr>
                  <a:t>Where</a:t>
                </a:r>
                <a:endParaRPr lang="en-US" dirty="0">
                  <a:latin typeface="Times New Roman" pitchFamily="18" charset="0"/>
                  <a:cs typeface="Times New Roman" pitchFamily="18" charset="0"/>
                </a:endParaRPr>
              </a:p>
              <a:p>
                <a:pPr marL="457200" lvl="1" indent="0">
                  <a:buClrTx/>
                  <a:buNone/>
                </a:pPr>
                <a:r>
                  <a:rPr lang="en-US" sz="2400" dirty="0" smtClean="0">
                    <a:latin typeface="Times New Roman" pitchFamily="18" charset="0"/>
                    <a:cs typeface="Times New Roman" pitchFamily="18" charset="0"/>
                  </a:rPr>
                  <a:t>c </a:t>
                </a:r>
                <a:r>
                  <a:rPr lang="en-US" sz="2400" dirty="0">
                    <a:latin typeface="Times New Roman" pitchFamily="18" charset="0"/>
                    <a:cs typeface="Times New Roman" pitchFamily="18" charset="0"/>
                  </a:rPr>
                  <a:t>in </a:t>
                </a:r>
                <a14:m>
                  <m:oMath xmlns:m="http://schemas.openxmlformats.org/officeDocument/2006/math">
                    <m:sSubSup>
                      <m:sSubSupPr>
                        <m:ctrlPr>
                          <a:rPr lang="en-US" sz="2400" i="1">
                            <a:latin typeface="Cambria Math"/>
                          </a:rPr>
                        </m:ctrlPr>
                      </m:sSubSupPr>
                      <m:e>
                        <m:r>
                          <m:rPr>
                            <m:nor/>
                          </m:rPr>
                          <a:rPr lang="en-US" sz="2400">
                            <a:latin typeface="Times New Roman" pitchFamily="18" charset="0"/>
                            <a:cs typeface="Times New Roman" pitchFamily="18" charset="0"/>
                          </a:rPr>
                          <m:t>HPY</m:t>
                        </m:r>
                      </m:e>
                      <m:sub>
                        <m:r>
                          <a:rPr lang="en-US" sz="2400" i="1">
                            <a:latin typeface="Cambria Math"/>
                          </a:rPr>
                          <m:t>𝑡</m:t>
                        </m:r>
                      </m:sub>
                      <m:sup>
                        <m:r>
                          <a:rPr lang="en-US" sz="2400" i="1">
                            <a:latin typeface="Cambria Math"/>
                          </a:rPr>
                          <m:t>𝑐</m:t>
                        </m:r>
                      </m:sup>
                    </m:sSubSup>
                    <m:r>
                      <a:rPr lang="en-US" sz="2400" i="1">
                        <a:latin typeface="Cambria Math"/>
                      </a:rPr>
                      <m:t> </m:t>
                    </m:r>
                  </m:oMath>
                </a14:m>
                <a:r>
                  <a:rPr lang="en-US" sz="2400" dirty="0">
                    <a:latin typeface="Times New Roman" pitchFamily="18" charset="0"/>
                    <a:cs typeface="Times New Roman" pitchFamily="18" charset="0"/>
                  </a:rPr>
                  <a:t>signifies the compounding factor</a:t>
                </a:r>
                <a:r>
                  <a:rPr lang="en-US" sz="2400" dirty="0" smtClean="0">
                    <a:latin typeface="Times New Roman" pitchFamily="18" charset="0"/>
                    <a:cs typeface="Times New Roman" pitchFamily="18" charset="0"/>
                  </a:rPr>
                  <a:t>;</a:t>
                </a:r>
              </a:p>
              <a:p>
                <a:pPr marL="457200" lvl="1" indent="0">
                  <a:buClrTx/>
                  <a:buNone/>
                </a:pPr>
                <a:r>
                  <a:rPr lang="en-US" sz="2400" dirty="0" smtClean="0">
                    <a:latin typeface="Times New Roman" pitchFamily="18" charset="0"/>
                    <a:cs typeface="Times New Roman" pitchFamily="18" charset="0"/>
                  </a:rPr>
                  <a:t>t in </a:t>
                </a:r>
                <a14:m>
                  <m:oMath xmlns:m="http://schemas.openxmlformats.org/officeDocument/2006/math">
                    <m:sSubSup>
                      <m:sSubSupPr>
                        <m:ctrlPr>
                          <a:rPr lang="en-US" sz="2400" i="1">
                            <a:latin typeface="Cambria Math"/>
                          </a:rPr>
                        </m:ctrlPr>
                      </m:sSubSupPr>
                      <m:e>
                        <m:r>
                          <m:rPr>
                            <m:nor/>
                          </m:rPr>
                          <a:rPr lang="en-US" sz="2400">
                            <a:latin typeface="Times New Roman" pitchFamily="18" charset="0"/>
                            <a:cs typeface="Times New Roman" pitchFamily="18" charset="0"/>
                          </a:rPr>
                          <m:t>HPY</m:t>
                        </m:r>
                      </m:e>
                      <m:sub>
                        <m:r>
                          <a:rPr lang="en-US" sz="2400" i="1">
                            <a:latin typeface="Cambria Math"/>
                          </a:rPr>
                          <m:t>𝑡</m:t>
                        </m:r>
                      </m:sub>
                      <m:sup>
                        <m:r>
                          <a:rPr lang="en-US" sz="2400" i="1">
                            <a:latin typeface="Cambria Math"/>
                          </a:rPr>
                          <m:t>𝑐</m:t>
                        </m:r>
                      </m:sup>
                    </m:sSubSup>
                  </m:oMath>
                </a14:m>
                <a:r>
                  <a:rPr lang="en-US" sz="2400" dirty="0" smtClean="0">
                    <a:latin typeface="Times New Roman" pitchFamily="18" charset="0"/>
                    <a:cs typeface="Times New Roman" pitchFamily="18" charset="0"/>
                  </a:rPr>
                  <a:t> signifies time period t; and</a:t>
                </a:r>
              </a:p>
              <a:p>
                <a:pPr marL="457200" lvl="1" indent="0">
                  <a:buClrTx/>
                  <a:buNone/>
                </a:pPr>
                <a:r>
                  <a:rPr lang="en-US" sz="2400" dirty="0" err="1" smtClean="0">
                    <a:latin typeface="Times New Roman" pitchFamily="18" charset="0"/>
                    <a:cs typeface="Times New Roman" pitchFamily="18" charset="0"/>
                  </a:rPr>
                  <a:t>ln</a:t>
                </a:r>
                <a:r>
                  <a:rPr lang="en-US" sz="2400" dirty="0" smtClean="0">
                    <a:latin typeface="Times New Roman" pitchFamily="18" charset="0"/>
                    <a:cs typeface="Times New Roman" pitchFamily="18" charset="0"/>
                  </a:rPr>
                  <a:t> is the natural logarithm</a:t>
                </a:r>
                <a:endParaRPr lang="en-US" sz="2400" dirty="0">
                  <a:latin typeface="Times New Roman" pitchFamily="18" charset="0"/>
                  <a:cs typeface="Times New Roman" pitchFamily="18" charset="0"/>
                </a:endParaRPr>
              </a:p>
              <a:p>
                <a:pPr marL="3175" indent="0">
                  <a:buClrTx/>
                  <a:buNone/>
                </a:pPr>
                <a:r>
                  <a:rPr lang="en-US" sz="2000" dirty="0" smtClean="0">
                    <a:latin typeface="Times New Roman" pitchFamily="18" charset="0"/>
                    <a:cs typeface="Times New Roman" pitchFamily="18" charset="0"/>
                  </a:rPr>
                  <a:t>*Note:  continuous compounding is for  </a:t>
                </a:r>
                <a14:m>
                  <m:oMath xmlns:m="http://schemas.openxmlformats.org/officeDocument/2006/math">
                    <m:r>
                      <m:rPr>
                        <m:sty m:val="p"/>
                      </m:rPr>
                      <a:rPr lang="en-US" sz="2000">
                        <a:latin typeface="Cambria Math"/>
                      </a:rPr>
                      <m:t>HP</m:t>
                    </m:r>
                    <m:sSup>
                      <m:sSupPr>
                        <m:ctrlPr>
                          <a:rPr lang="en-US" sz="2000" i="1">
                            <a:latin typeface="Cambria Math"/>
                          </a:rPr>
                        </m:ctrlPr>
                      </m:sSupPr>
                      <m:e>
                        <m:r>
                          <m:rPr>
                            <m:sty m:val="p"/>
                          </m:rPr>
                          <a:rPr lang="en-US" sz="2000">
                            <a:latin typeface="Cambria Math"/>
                          </a:rPr>
                          <m:t>Y</m:t>
                        </m:r>
                      </m:e>
                      <m:sup>
                        <m:r>
                          <m:rPr>
                            <m:sty m:val="p"/>
                          </m:rPr>
                          <a:rPr lang="en-US" sz="2000">
                            <a:latin typeface="Cambria Math"/>
                          </a:rPr>
                          <m:t>c</m:t>
                        </m:r>
                      </m:sup>
                    </m:sSup>
                  </m:oMath>
                </a14:m>
                <a:r>
                  <a:rPr lang="en-US" sz="2000" dirty="0">
                    <a:latin typeface="Times New Roman" pitchFamily="18" charset="0"/>
                    <a:cs typeface="Times New Roman" pitchFamily="18" charset="0"/>
                  </a:rPr>
                  <a:t> but it uses  </a:t>
                </a:r>
                <a14:m>
                  <m:oMath xmlns:m="http://schemas.openxmlformats.org/officeDocument/2006/math">
                    <m:r>
                      <m:rPr>
                        <m:sty m:val="p"/>
                      </m:rPr>
                      <a:rPr lang="en-US" sz="2000">
                        <a:latin typeface="Cambria Math"/>
                      </a:rPr>
                      <m:t>HP</m:t>
                    </m:r>
                    <m:sSubSup>
                      <m:sSubSupPr>
                        <m:ctrlPr>
                          <a:rPr lang="en-US" sz="2000" i="1">
                            <a:latin typeface="Cambria Math"/>
                          </a:rPr>
                        </m:ctrlPr>
                      </m:sSubSupPr>
                      <m:e>
                        <m:r>
                          <m:rPr>
                            <m:sty m:val="p"/>
                          </m:rPr>
                          <a:rPr lang="en-US" sz="2000">
                            <a:latin typeface="Cambria Math"/>
                          </a:rPr>
                          <m:t>R</m:t>
                        </m:r>
                      </m:e>
                      <m:sub>
                        <m:r>
                          <m:rPr>
                            <m:sty m:val="p"/>
                          </m:rPr>
                          <a:rPr lang="en-US" sz="2000">
                            <a:latin typeface="Cambria Math"/>
                          </a:rPr>
                          <m:t>t</m:t>
                        </m:r>
                      </m:sub>
                      <m:sup>
                        <m:r>
                          <m:rPr>
                            <m:sty m:val="p"/>
                          </m:rPr>
                          <a:rPr lang="en-US" sz="2000">
                            <a:latin typeface="Cambria Math"/>
                          </a:rPr>
                          <m:t>d</m:t>
                        </m:r>
                      </m:sup>
                    </m:sSubSup>
                  </m:oMath>
                </a14:m>
                <a:r>
                  <a:rPr lang="en-US" sz="2000" dirty="0">
                    <a:latin typeface="Times New Roman" pitchFamily="18" charset="0"/>
                    <a:cs typeface="Times New Roman" pitchFamily="18" charset="0"/>
                  </a:rPr>
                  <a:t>, which is the same as </a:t>
                </a:r>
                <a14:m>
                  <m:oMath xmlns:m="http://schemas.openxmlformats.org/officeDocument/2006/math">
                    <m:r>
                      <a:rPr lang="en-US" sz="2000">
                        <a:latin typeface="Cambria Math"/>
                        <a:cs typeface="Times New Roman" pitchFamily="18" charset="0"/>
                      </a:rPr>
                      <m:t>1+</m:t>
                    </m:r>
                    <m:r>
                      <m:rPr>
                        <m:sty m:val="p"/>
                      </m:rPr>
                      <a:rPr lang="en-US" sz="2000">
                        <a:latin typeface="Cambria Math"/>
                      </a:rPr>
                      <m:t>HP</m:t>
                    </m:r>
                    <m:sSubSup>
                      <m:sSubSupPr>
                        <m:ctrlPr>
                          <a:rPr lang="en-US" sz="2000" i="1">
                            <a:latin typeface="Cambria Math"/>
                          </a:rPr>
                        </m:ctrlPr>
                      </m:sSubSupPr>
                      <m:e>
                        <m:r>
                          <m:rPr>
                            <m:sty m:val="p"/>
                          </m:rPr>
                          <a:rPr lang="en-US" sz="2000">
                            <a:latin typeface="Cambria Math"/>
                          </a:rPr>
                          <m:t>Y</m:t>
                        </m:r>
                      </m:e>
                      <m:sub>
                        <m:r>
                          <m:rPr>
                            <m:sty m:val="p"/>
                          </m:rPr>
                          <a:rPr lang="en-US" sz="2000">
                            <a:latin typeface="Cambria Math"/>
                          </a:rPr>
                          <m:t>t</m:t>
                        </m:r>
                      </m:sub>
                      <m:sup>
                        <m:r>
                          <m:rPr>
                            <m:sty m:val="p"/>
                          </m:rPr>
                          <a:rPr lang="en-US" sz="2000">
                            <a:latin typeface="Cambria Math"/>
                          </a:rPr>
                          <m:t>d</m:t>
                        </m:r>
                      </m:sup>
                    </m:sSubSup>
                  </m:oMath>
                </a14:m>
                <a:r>
                  <a:rPr lang="en-US" sz="2000" dirty="0">
                    <a:latin typeface="Times New Roman" pitchFamily="18" charset="0"/>
                    <a:cs typeface="Times New Roman" pitchFamily="18" charset="0"/>
                  </a:rPr>
                  <a:t>, for </a:t>
                </a:r>
                <a:r>
                  <a:rPr lang="en-US" sz="2000" dirty="0" smtClean="0">
                    <a:latin typeface="Times New Roman" pitchFamily="18" charset="0"/>
                    <a:cs typeface="Times New Roman" pitchFamily="18" charset="0"/>
                  </a:rPr>
                  <a:t>calculations</a:t>
                </a:r>
                <a:endParaRPr lang="en-US" sz="20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75" t="-1750" r="-1028"/>
                </a:stretch>
              </a:blipFill>
            </p:spPr>
            <p:txBody>
              <a:bodyPr/>
              <a:lstStyle/>
              <a:p>
                <a:r>
                  <a:rPr lang="en-US">
                    <a:noFill/>
                  </a:rPr>
                  <a:t> </a:t>
                </a:r>
              </a:p>
            </p:txBody>
          </p:sp>
        </mc:Fallback>
      </mc:AlternateContent>
      <p:sp>
        <p:nvSpPr>
          <p:cNvPr id="5" name="Text Placeholder 4"/>
          <p:cNvSpPr>
            <a:spLocks noGrp="1"/>
          </p:cNvSpPr>
          <p:nvPr>
            <p:ph type="body" sz="quarter" idx="13"/>
          </p:nvPr>
        </p:nvSpPr>
        <p:spPr/>
        <p:txBody>
          <a:bodyPr/>
          <a:lstStyle/>
          <a:p>
            <a:r>
              <a:rPr lang="en-US" dirty="0" smtClean="0">
                <a:latin typeface="Times New Roman" pitchFamily="18" charset="0"/>
                <a:cs typeface="Times New Roman" pitchFamily="18" charset="0"/>
              </a:rPr>
              <a:t>Continuous Compounding</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7</a:t>
            </a:fld>
            <a:endParaRPr lang="en-US">
              <a:solidFill>
                <a:schemeClr val="accent6">
                  <a:lumMod val="20000"/>
                  <a:lumOff val="80000"/>
                </a:schemeClr>
              </a:solidFill>
            </a:endParaRPr>
          </a:p>
        </p:txBody>
      </p:sp>
      <p:sp>
        <p:nvSpPr>
          <p:cNvPr id="2" name="Title 1"/>
          <p:cNvSpPr>
            <a:spLocks noGrp="1"/>
          </p:cNvSpPr>
          <p:nvPr>
            <p:ph type="title"/>
          </p:nvPr>
        </p:nvSpPr>
        <p:spPr/>
        <p:txBody>
          <a:bodyPr/>
          <a:lstStyle/>
          <a:p>
            <a:r>
              <a:rPr lang="en-US" dirty="0">
                <a:latin typeface="Times New Roman" pitchFamily="18" charset="0"/>
                <a:cs typeface="Times New Roman" pitchFamily="18" charset="0"/>
              </a:rPr>
              <a:t>3.2 Holding-Period Yield</a:t>
            </a:r>
          </a:p>
        </p:txBody>
      </p:sp>
    </p:spTree>
    <p:extLst>
      <p:ext uri="{BB962C8B-B14F-4D97-AF65-F5344CB8AC3E}">
        <p14:creationId xmlns:p14="http://schemas.microsoft.com/office/powerpoint/2010/main" val="1563370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3.2 Holding-Period Yield</a:t>
            </a:r>
          </a:p>
        </p:txBody>
      </p:sp>
      <p:sp>
        <p:nvSpPr>
          <p:cNvPr id="3" name="Content Placeholder 2"/>
          <p:cNvSpPr>
            <a:spLocks noGrp="1"/>
          </p:cNvSpPr>
          <p:nvPr>
            <p:ph idx="1"/>
          </p:nvPr>
        </p:nvSpPr>
        <p:spPr/>
        <p:txBody>
          <a:bodyPr>
            <a:noAutofit/>
          </a:bodyPr>
          <a:lstStyle/>
          <a:p>
            <a:pPr marL="0" indent="0">
              <a:buClrTx/>
              <a:buNone/>
            </a:pPr>
            <a:r>
              <a:rPr lang="en-US" sz="2400" b="1" dirty="0">
                <a:latin typeface="Times New Roman" pitchFamily="18" charset="0"/>
                <a:cs typeface="Times New Roman" pitchFamily="18" charset="0"/>
              </a:rPr>
              <a:t>Example (pg. 85)</a:t>
            </a:r>
          </a:p>
          <a:p>
            <a:pPr marL="0" indent="0">
              <a:buClrTx/>
              <a:buNone/>
            </a:pPr>
            <a:r>
              <a:rPr lang="en-US" sz="2400" dirty="0" smtClean="0">
                <a:latin typeface="Times New Roman" pitchFamily="18" charset="0"/>
                <a:cs typeface="Times New Roman" pitchFamily="18" charset="0"/>
              </a:rPr>
              <a:t>If </a:t>
            </a:r>
            <a:r>
              <a:rPr lang="en-US" sz="2400" dirty="0">
                <a:latin typeface="Times New Roman" pitchFamily="18" charset="0"/>
                <a:cs typeface="Times New Roman" pitchFamily="18" charset="0"/>
              </a:rPr>
              <a:t>$1,000 invested for one year produces an ending cash flow of $1,271, the HPR  is 1.271 for a HPY  of 27.1%. The continuously compounded rate implicit in this investment is calculated by using Equation (3.5</a:t>
            </a:r>
            <a:r>
              <a:rPr lang="en-US" sz="2400" dirty="0" smtClean="0">
                <a:latin typeface="Times New Roman" pitchFamily="18" charset="0"/>
                <a:cs typeface="Times New Roman" pitchFamily="18" charset="0"/>
              </a:rPr>
              <a:t>):</a:t>
            </a:r>
          </a:p>
          <a:p>
            <a:pPr marL="0" indent="0">
              <a:buClrTx/>
              <a:buNone/>
            </a:pPr>
            <a:endParaRPr lang="en-US" sz="2400" dirty="0">
              <a:latin typeface="Times New Roman" pitchFamily="18" charset="0"/>
              <a:cs typeface="Times New Roman" pitchFamily="18" charset="0"/>
            </a:endParaRPr>
          </a:p>
          <a:p>
            <a:pPr marL="0" indent="0" algn="ctr">
              <a:buClrTx/>
              <a:buNone/>
            </a:pPr>
            <a:r>
              <a:rPr lang="en-US" sz="2400" dirty="0">
                <a:latin typeface="Times New Roman" pitchFamily="18" charset="0"/>
                <a:cs typeface="Times New Roman" pitchFamily="18" charset="0"/>
              </a:rPr>
              <a:t>1n(1+0.271)=0.24</a:t>
            </a:r>
          </a:p>
          <a:p>
            <a:pPr marL="0" indent="0">
              <a:buClrTx/>
              <a:buNone/>
            </a:pPr>
            <a:endParaRPr lang="en-US" sz="2400" dirty="0" smtClean="0">
              <a:latin typeface="Times New Roman" pitchFamily="18" charset="0"/>
              <a:cs typeface="Times New Roman" pitchFamily="18" charset="0"/>
            </a:endParaRPr>
          </a:p>
          <a:p>
            <a:pPr marL="0" indent="0">
              <a:buClrTx/>
              <a:buNone/>
            </a:pPr>
            <a:r>
              <a:rPr lang="en-US" sz="2400" dirty="0" smtClean="0">
                <a:latin typeface="Times New Roman" pitchFamily="18" charset="0"/>
                <a:cs typeface="Times New Roman" pitchFamily="18" charset="0"/>
              </a:rPr>
              <a:t>for </a:t>
            </a:r>
            <a:r>
              <a:rPr lang="en-US" sz="2400" dirty="0">
                <a:latin typeface="Times New Roman" pitchFamily="18" charset="0"/>
                <a:cs typeface="Times New Roman" pitchFamily="18" charset="0"/>
              </a:rPr>
              <a:t>a </a:t>
            </a:r>
            <a:r>
              <a:rPr lang="en-US" sz="2400" dirty="0" err="1">
                <a:latin typeface="Times New Roman" pitchFamily="18" charset="0"/>
                <a:cs typeface="Times New Roman" pitchFamily="18" charset="0"/>
              </a:rPr>
              <a:t>HPY</a:t>
            </a:r>
            <a:r>
              <a:rPr lang="en-US" sz="2400" baseline="30000" dirty="0" err="1">
                <a:latin typeface="Times New Roman" pitchFamily="18" charset="0"/>
                <a:cs typeface="Times New Roman" pitchFamily="18" charset="0"/>
              </a:rPr>
              <a:t>c</a:t>
            </a:r>
            <a:r>
              <a:rPr lang="en-US" sz="2400" dirty="0">
                <a:latin typeface="Times New Roman" pitchFamily="18" charset="0"/>
                <a:cs typeface="Times New Roman" pitchFamily="18" charset="0"/>
              </a:rPr>
              <a:t> of 24%. In every case except </a:t>
            </a:r>
            <a:r>
              <a:rPr lang="en-US" sz="2400" dirty="0" err="1">
                <a:latin typeface="Times New Roman" pitchFamily="18" charset="0"/>
                <a:cs typeface="Times New Roman" pitchFamily="18" charset="0"/>
              </a:rPr>
              <a:t>HPY</a:t>
            </a:r>
            <a:r>
              <a:rPr lang="en-US" sz="2400" baseline="30000" dirty="0" err="1">
                <a:latin typeface="Times New Roman" pitchFamily="18" charset="0"/>
                <a:cs typeface="Times New Roman" pitchFamily="18" charset="0"/>
              </a:rPr>
              <a:t>d</a:t>
            </a:r>
            <a:r>
              <a:rPr lang="en-US" sz="2400" dirty="0">
                <a:latin typeface="Times New Roman" pitchFamily="18" charset="0"/>
                <a:cs typeface="Times New Roman" pitchFamily="18" charset="0"/>
              </a:rPr>
              <a:t> = 0, the continuously compounded return is always less than the discrete return.</a:t>
            </a:r>
          </a:p>
        </p:txBody>
      </p:sp>
      <p:sp>
        <p:nvSpPr>
          <p:cNvPr id="4" name="Slide Number Placeholder 3"/>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8</a:t>
            </a:fld>
            <a:endParaRPr lang="en-US">
              <a:solidFill>
                <a:schemeClr val="accent6">
                  <a:lumMod val="20000"/>
                  <a:lumOff val="80000"/>
                </a:schemeClr>
              </a:solidFill>
            </a:endParaRPr>
          </a:p>
        </p:txBody>
      </p:sp>
    </p:spTree>
    <p:extLst>
      <p:ext uri="{BB962C8B-B14F-4D97-AF65-F5344CB8AC3E}">
        <p14:creationId xmlns:p14="http://schemas.microsoft.com/office/powerpoint/2010/main" val="3995244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3.2 Holding-Period Yield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71599"/>
                <a:ext cx="8229600" cy="4754565"/>
              </a:xfrm>
            </p:spPr>
            <p:txBody>
              <a:bodyPr>
                <a:noAutofit/>
              </a:bodyPr>
              <a:lstStyle/>
              <a:p>
                <a:pPr marL="0" indent="0">
                  <a:buNone/>
                </a:pPr>
                <a:r>
                  <a:rPr lang="en-US" sz="2000" dirty="0" smtClean="0">
                    <a:latin typeface="Times New Roman" pitchFamily="18" charset="0"/>
                    <a:cs typeface="Times New Roman" pitchFamily="18" charset="0"/>
                  </a:rPr>
                  <a:t>To </a:t>
                </a:r>
                <a:r>
                  <a:rPr lang="en-US" sz="2000" dirty="0">
                    <a:latin typeface="Times New Roman" pitchFamily="18" charset="0"/>
                    <a:cs typeface="Times New Roman" pitchFamily="18" charset="0"/>
                  </a:rPr>
                  <a:t>convert this number back to its discrete form, we use e, the base of natural </a:t>
                </a:r>
                <a:r>
                  <a:rPr lang="en-US" sz="2000" dirty="0" smtClean="0">
                    <a:latin typeface="Times New Roman" pitchFamily="18" charset="0"/>
                    <a:cs typeface="Times New Roman" pitchFamily="18" charset="0"/>
                  </a:rPr>
                  <a:t>logarithms</a:t>
                </a:r>
              </a:p>
              <a:p>
                <a:pPr marL="0" lvl="0" indent="0">
                  <a:spcBef>
                    <a:spcPts val="0"/>
                  </a:spcBef>
                  <a:buClr>
                    <a:srgbClr val="0C0C0C">
                      <a:lumMod val="20000"/>
                      <a:lumOff val="80000"/>
                    </a:srgbClr>
                  </a:buClr>
                  <a:buNone/>
                  <a:tabLst>
                    <a:tab pos="4121150" algn="ctr"/>
                    <a:tab pos="8051800" algn="r"/>
                  </a:tabLst>
                </a:pPr>
                <a:r>
                  <a:rPr lang="en-US" sz="2000" dirty="0">
                    <a:solidFill>
                      <a:srgbClr val="002060">
                        <a:lumMod val="75000"/>
                      </a:srgbClr>
                    </a:solidFill>
                    <a:latin typeface="Times New Roman" pitchFamily="18" charset="0"/>
                    <a:cs typeface="Times New Roman" pitchFamily="18" charset="0"/>
                  </a:rPr>
                  <a:t>	</a:t>
                </a:r>
                <a:r>
                  <a:rPr lang="en-US" sz="2000" dirty="0">
                    <a:latin typeface="Times New Roman" pitchFamily="18" charset="0"/>
                    <a:cs typeface="Times New Roman" pitchFamily="18" charset="0"/>
                  </a:rPr>
                  <a:t> </a:t>
                </a:r>
                <a14:m>
                  <m:oMath xmlns:m="http://schemas.openxmlformats.org/officeDocument/2006/math">
                    <m:r>
                      <a:rPr lang="en-US" sz="2000" i="1">
                        <a:latin typeface="Cambria Math"/>
                      </a:rPr>
                      <m:t>𝐻𝑃</m:t>
                    </m:r>
                    <m:sSup>
                      <m:sSupPr>
                        <m:ctrlPr>
                          <a:rPr lang="en-US" sz="2000" i="1">
                            <a:latin typeface="Cambria Math"/>
                          </a:rPr>
                        </m:ctrlPr>
                      </m:sSupPr>
                      <m:e>
                        <m:r>
                          <a:rPr lang="en-US" sz="2000" i="1">
                            <a:latin typeface="Cambria Math"/>
                          </a:rPr>
                          <m:t>𝑌</m:t>
                        </m:r>
                      </m:e>
                      <m:sup>
                        <m:r>
                          <a:rPr lang="en-US" sz="2000" i="1">
                            <a:latin typeface="Cambria Math"/>
                          </a:rPr>
                          <m:t>𝑑</m:t>
                        </m:r>
                      </m:sup>
                    </m:sSup>
                    <m:r>
                      <a:rPr lang="en-US" sz="2000" b="0" i="0" smtClean="0">
                        <a:latin typeface="Cambria Math"/>
                      </a:rPr>
                      <m:t>=</m:t>
                    </m:r>
                    <m:r>
                      <m:rPr>
                        <m:sty m:val="p"/>
                      </m:rPr>
                      <a:rPr lang="en-US" sz="2000">
                        <a:latin typeface="Cambria Math"/>
                      </a:rPr>
                      <m:t>exp</m:t>
                    </m:r>
                    <m:d>
                      <m:dPr>
                        <m:ctrlPr>
                          <a:rPr lang="en-US" sz="2000" i="1">
                            <a:latin typeface="Cambria Math"/>
                          </a:rPr>
                        </m:ctrlPr>
                      </m:dPr>
                      <m:e>
                        <m:r>
                          <a:rPr lang="en-US" sz="2000" i="1">
                            <a:latin typeface="Cambria Math"/>
                          </a:rPr>
                          <m:t>𝐻𝑃</m:t>
                        </m:r>
                        <m:sSup>
                          <m:sSupPr>
                            <m:ctrlPr>
                              <a:rPr lang="en-US" sz="2000" i="1">
                                <a:latin typeface="Cambria Math"/>
                              </a:rPr>
                            </m:ctrlPr>
                          </m:sSupPr>
                          <m:e>
                            <m:r>
                              <a:rPr lang="en-US" sz="2000" i="1">
                                <a:latin typeface="Cambria Math"/>
                              </a:rPr>
                              <m:t>𝑌</m:t>
                            </m:r>
                          </m:e>
                          <m:sup>
                            <m:r>
                              <a:rPr lang="en-US" sz="2000" i="1">
                                <a:latin typeface="Cambria Math"/>
                              </a:rPr>
                              <m:t>𝑐</m:t>
                            </m:r>
                          </m:sup>
                        </m:sSup>
                      </m:e>
                    </m:d>
                    <m:r>
                      <a:rPr lang="en-US" sz="2000" b="0" i="0" smtClean="0">
                        <a:latin typeface="Cambria Math"/>
                      </a:rPr>
                      <m:t>−1</m:t>
                    </m:r>
                  </m:oMath>
                </a14:m>
                <a:r>
                  <a:rPr lang="en-US" sz="2000" dirty="0">
                    <a:solidFill>
                      <a:srgbClr val="002060">
                        <a:lumMod val="75000"/>
                      </a:srgbClr>
                    </a:solidFill>
                    <a:latin typeface="Times New Roman" pitchFamily="18" charset="0"/>
                    <a:cs typeface="Times New Roman" pitchFamily="18" charset="0"/>
                  </a:rPr>
                  <a:t>	</a:t>
                </a:r>
                <a:r>
                  <a:rPr lang="en-US" sz="2000" dirty="0" smtClean="0">
                    <a:solidFill>
                      <a:srgbClr val="002060">
                        <a:lumMod val="75000"/>
                      </a:srgbClr>
                    </a:solidFill>
                    <a:latin typeface="Times New Roman" pitchFamily="18" charset="0"/>
                    <a:cs typeface="Times New Roman" pitchFamily="18" charset="0"/>
                  </a:rPr>
                  <a:t>(3.6)</a:t>
                </a:r>
              </a:p>
              <a:p>
                <a:r>
                  <a:rPr lang="en-US" sz="2000" dirty="0" smtClean="0">
                    <a:latin typeface="Times New Roman" pitchFamily="18" charset="0"/>
                    <a:cs typeface="Times New Roman" pitchFamily="18" charset="0"/>
                  </a:rPr>
                  <a:t>Where</a:t>
                </a:r>
              </a:p>
              <a:p>
                <a:pPr marL="457200" lvl="1" indent="0">
                  <a:buClrTx/>
                  <a:buNone/>
                </a:pPr>
                <a:r>
                  <a:rPr lang="en-US" sz="2000" dirty="0" smtClean="0">
                    <a:latin typeface="Times New Roman" pitchFamily="18" charset="0"/>
                    <a:cs typeface="Times New Roman" pitchFamily="18" charset="0"/>
                  </a:rPr>
                  <a:t>d </a:t>
                </a:r>
                <a:r>
                  <a:rPr lang="en-US" sz="2000" dirty="0">
                    <a:latin typeface="Times New Roman" pitchFamily="18" charset="0"/>
                    <a:cs typeface="Times New Roman" pitchFamily="18" charset="0"/>
                  </a:rPr>
                  <a:t>in </a:t>
                </a:r>
                <a14:m>
                  <m:oMath xmlns:m="http://schemas.openxmlformats.org/officeDocument/2006/math">
                    <m:sSubSup>
                      <m:sSubSupPr>
                        <m:ctrlPr>
                          <a:rPr lang="en-US" sz="2000" i="1">
                            <a:latin typeface="Cambria Math"/>
                          </a:rPr>
                        </m:ctrlPr>
                      </m:sSubSupPr>
                      <m:e>
                        <m:r>
                          <m:rPr>
                            <m:nor/>
                          </m:rPr>
                          <a:rPr lang="en-US" sz="2000">
                            <a:latin typeface="Times New Roman" pitchFamily="18" charset="0"/>
                            <a:cs typeface="Times New Roman" pitchFamily="18" charset="0"/>
                          </a:rPr>
                          <m:t>HPY</m:t>
                        </m:r>
                      </m:e>
                      <m:sub>
                        <m:r>
                          <a:rPr lang="en-US" sz="2000" i="1">
                            <a:latin typeface="Cambria Math"/>
                          </a:rPr>
                          <m:t>𝑡</m:t>
                        </m:r>
                      </m:sub>
                      <m:sup>
                        <m:r>
                          <a:rPr lang="en-US" sz="2000" i="1">
                            <a:latin typeface="Cambria Math"/>
                          </a:rPr>
                          <m:t>𝑑</m:t>
                        </m:r>
                      </m:sup>
                    </m:sSubSup>
                  </m:oMath>
                </a14:m>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stands </a:t>
                </a:r>
                <a:r>
                  <a:rPr lang="en-US" sz="2000" dirty="0">
                    <a:latin typeface="Times New Roman" pitchFamily="18" charset="0"/>
                    <a:cs typeface="Times New Roman" pitchFamily="18" charset="0"/>
                  </a:rPr>
                  <a:t>for discrete</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marL="457200" lvl="1" indent="0">
                  <a:buClrTx/>
                  <a:buNone/>
                </a:pPr>
                <a:r>
                  <a:rPr lang="en-US" sz="2000" dirty="0" err="1" smtClean="0">
                    <a:latin typeface="Times New Roman" pitchFamily="18" charset="0"/>
                    <a:cs typeface="Times New Roman" pitchFamily="18" charset="0"/>
                  </a:rPr>
                  <a:t>exp</a:t>
                </a:r>
                <a:r>
                  <a:rPr lang="en-US" sz="2000" dirty="0" smtClean="0">
                    <a:latin typeface="Times New Roman" pitchFamily="18" charset="0"/>
                    <a:cs typeface="Times New Roman" pitchFamily="18" charset="0"/>
                  </a:rPr>
                  <a:t> is e, the base of natural logarithms</a:t>
                </a:r>
              </a:p>
              <a:p>
                <a:pPr lvl="1">
                  <a:buClrTx/>
                </a:pPr>
                <a:endParaRPr lang="en-US" sz="2000" dirty="0" smtClean="0">
                  <a:latin typeface="Times New Roman" pitchFamily="18" charset="0"/>
                  <a:cs typeface="Times New Roman" pitchFamily="18" charset="0"/>
                </a:endParaRPr>
              </a:p>
              <a:p>
                <a:pPr marL="0" indent="0">
                  <a:buClrTx/>
                  <a:buNone/>
                </a:pPr>
                <a:r>
                  <a:rPr lang="en-US" sz="2000" b="1" dirty="0" smtClean="0">
                    <a:latin typeface="Times New Roman" pitchFamily="18" charset="0"/>
                    <a:cs typeface="Times New Roman" pitchFamily="18" charset="0"/>
                  </a:rPr>
                  <a:t>Example (pg. 85)</a:t>
                </a:r>
              </a:p>
              <a:p>
                <a:pPr marL="0" indent="0" algn="ctr">
                  <a:buClrTx/>
                  <a:buNone/>
                </a:pPr>
                <a:r>
                  <a:rPr lang="en-US" sz="2000" dirty="0" smtClean="0">
                    <a:latin typeface="Times New Roman" pitchFamily="18" charset="0"/>
                    <a:cs typeface="Times New Roman" pitchFamily="18" charset="0"/>
                  </a:rPr>
                  <a:t>If the </a:t>
                </a:r>
                <a:r>
                  <a:rPr lang="en-US" sz="2000" dirty="0" err="1" smtClean="0">
                    <a:latin typeface="Times New Roman" pitchFamily="18" charset="0"/>
                    <a:cs typeface="Times New Roman" pitchFamily="18" charset="0"/>
                  </a:rPr>
                  <a:t>HPY</a:t>
                </a:r>
                <a:r>
                  <a:rPr lang="en-US" sz="2000" baseline="30000" dirty="0" err="1" smtClean="0">
                    <a:latin typeface="Times New Roman" pitchFamily="18" charset="0"/>
                    <a:cs typeface="Times New Roman" pitchFamily="18" charset="0"/>
                  </a:rPr>
                  <a:t>c</a:t>
                </a:r>
                <a:r>
                  <a:rPr lang="en-US" sz="2000" dirty="0" smtClean="0">
                    <a:latin typeface="Times New Roman" pitchFamily="18" charset="0"/>
                    <a:cs typeface="Times New Roman" pitchFamily="18" charset="0"/>
                  </a:rPr>
                  <a:t> is 18.5%, the </a:t>
                </a:r>
                <a:r>
                  <a:rPr lang="en-US" sz="2000" dirty="0" err="1" smtClean="0">
                    <a:latin typeface="Times New Roman" pitchFamily="18" charset="0"/>
                    <a:cs typeface="Times New Roman" pitchFamily="18" charset="0"/>
                  </a:rPr>
                  <a:t>HPY</a:t>
                </a:r>
                <a:r>
                  <a:rPr lang="en-US" sz="2000" baseline="30000" dirty="0" err="1" smtClean="0">
                    <a:latin typeface="Times New Roman" pitchFamily="18" charset="0"/>
                    <a:cs typeface="Times New Roman" pitchFamily="18" charset="0"/>
                  </a:rPr>
                  <a:t>d</a:t>
                </a:r>
                <a:r>
                  <a:rPr lang="en-US" sz="2000" dirty="0" smtClean="0">
                    <a:latin typeface="Times New Roman" pitchFamily="18" charset="0"/>
                    <a:cs typeface="Times New Roman" pitchFamily="18" charset="0"/>
                  </a:rPr>
                  <a:t>  is e</a:t>
                </a:r>
                <a:r>
                  <a:rPr lang="en-US" sz="2000" baseline="30000" dirty="0" smtClean="0">
                    <a:latin typeface="Times New Roman" pitchFamily="18" charset="0"/>
                    <a:cs typeface="Times New Roman" pitchFamily="18" charset="0"/>
                  </a:rPr>
                  <a:t>0.185</a:t>
                </a:r>
                <a:r>
                  <a:rPr lang="en-US" sz="2000" dirty="0" smtClean="0">
                    <a:latin typeface="Times New Roman" pitchFamily="18" charset="0"/>
                    <a:cs typeface="Times New Roman" pitchFamily="18" charset="0"/>
                  </a:rPr>
                  <a:t> −1, or 20.3%.</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71599"/>
                <a:ext cx="8229600" cy="4754565"/>
              </a:xfrm>
              <a:blipFill rotWithShape="1">
                <a:blip r:embed="rId2"/>
                <a:stretch>
                  <a:fillRect l="-741" t="-641" r="-7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9</a:t>
            </a:fld>
            <a:endParaRPr lang="en-US">
              <a:solidFill>
                <a:schemeClr val="accent6">
                  <a:lumMod val="20000"/>
                  <a:lumOff val="80000"/>
                </a:schemeClr>
              </a:solidFill>
            </a:endParaRPr>
          </a:p>
        </p:txBody>
      </p:sp>
    </p:spTree>
    <p:extLst>
      <p:ext uri="{BB962C8B-B14F-4D97-AF65-F5344CB8AC3E}">
        <p14:creationId xmlns:p14="http://schemas.microsoft.com/office/powerpoint/2010/main" val="2555270651"/>
      </p:ext>
    </p:extLst>
  </p:cSld>
  <p:clrMapOvr>
    <a:masterClrMapping/>
  </p:clrMapOvr>
  <p:timing>
    <p:tnLst>
      <p:par>
        <p:cTn id="1" dur="indefinite" restart="never" nodeType="tmRoot"/>
      </p:par>
    </p:tnLst>
  </p:timing>
</p:sld>
</file>

<file path=ppt/theme/theme1.xml><?xml version="1.0" encoding="utf-8"?>
<a:theme xmlns:a="http://schemas.openxmlformats.org/drawingml/2006/main" name="Book Powerpoint FINAL">
  <a:themeElements>
    <a:clrScheme name="Financial Connection">
      <a:dk1>
        <a:srgbClr val="595959"/>
      </a:dk1>
      <a:lt1>
        <a:srgbClr val="00B050"/>
      </a:lt1>
      <a:dk2>
        <a:srgbClr val="002060"/>
      </a:dk2>
      <a:lt2>
        <a:srgbClr val="9B2D1F"/>
      </a:lt2>
      <a:accent1>
        <a:srgbClr val="0C0C0C"/>
      </a:accent1>
      <a:accent2>
        <a:srgbClr val="00B050"/>
      </a:accent2>
      <a:accent3>
        <a:srgbClr val="002060"/>
      </a:accent3>
      <a:accent4>
        <a:srgbClr val="9B2D1F"/>
      </a:accent4>
      <a:accent5>
        <a:srgbClr val="F4C33A"/>
      </a:accent5>
      <a:accent6>
        <a:srgbClr val="BFBFBF"/>
      </a:accent6>
      <a:hlink>
        <a:srgbClr val="7F7F7F"/>
      </a:hlink>
      <a:folHlink>
        <a:srgbClr val="9B2D1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Book Powerpoint FINAL</Template>
  <TotalTime>2171</TotalTime>
  <Words>4163</Words>
  <Application>Microsoft Office PowerPoint</Application>
  <PresentationFormat>On-screen Show (4:3)</PresentationFormat>
  <Paragraphs>563</Paragraphs>
  <Slides>44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Book Powerpoint FINAL</vt:lpstr>
      <vt:lpstr>Equation</vt:lpstr>
      <vt:lpstr>Chapter 3</vt:lpstr>
      <vt:lpstr>Chapter Outline</vt:lpstr>
      <vt:lpstr>3.1 Holding-Period Return</vt:lpstr>
      <vt:lpstr>3.1 Holding-Period Return</vt:lpstr>
      <vt:lpstr>3.2 Holding-Period Yield</vt:lpstr>
      <vt:lpstr>3.2 Holding-Period Yield</vt:lpstr>
      <vt:lpstr>3.2 Holding-Period Yield</vt:lpstr>
      <vt:lpstr>3.2 Holding-Period Yield</vt:lpstr>
      <vt:lpstr>3.2 Holding-Period Yield</vt:lpstr>
      <vt:lpstr>3.2 Holding-Period Yield</vt:lpstr>
      <vt:lpstr>3.2 Holding-Period Yield</vt:lpstr>
      <vt:lpstr>3.2 Holding-Period Yield</vt:lpstr>
      <vt:lpstr>3.2 Holding-Period Yield</vt:lpstr>
      <vt:lpstr>3.2 Holding-Period Yield</vt:lpstr>
      <vt:lpstr>3.2 Holding-Period Yield</vt:lpstr>
      <vt:lpstr>3.2 Holding-Period Yield</vt:lpstr>
      <vt:lpstr>3.3 Common-Stock Valuation Approaches</vt:lpstr>
      <vt:lpstr>3.4 Growth-Rate Estimation and its Application</vt:lpstr>
      <vt:lpstr>3.1 Holding-Period Return</vt:lpstr>
      <vt:lpstr>3.4 Growth-Rate Estimation and its Application</vt:lpstr>
      <vt:lpstr>3.4 Growth-Rate Estimation and its Application</vt:lpstr>
      <vt:lpstr>3.4 Growth-Rate Estimation and its Application</vt:lpstr>
      <vt:lpstr>3.4 Growth-Rate Estimation and its Application</vt:lpstr>
      <vt:lpstr>3.4 Growth-Rate Estimation and its Application</vt:lpstr>
      <vt:lpstr>3.4 Growth-Rate Estimation and its Application</vt:lpstr>
      <vt:lpstr>3.4 Growth-Rate Estimation and its Application</vt:lpstr>
      <vt:lpstr>3.4 Growth-Rate Estimation and its Application</vt:lpstr>
      <vt:lpstr>3.4 Growth-Rate Estimation and its Application</vt:lpstr>
      <vt:lpstr>3.4 Growth-Rate Estimation and its Application</vt:lpstr>
      <vt:lpstr>3.4 Growth-Rate Estimation and its Application</vt:lpstr>
      <vt:lpstr>3.4 Growth-Rate Estimation and its Application</vt:lpstr>
      <vt:lpstr>3.4 Growth-Rate Estimation and its Application</vt:lpstr>
      <vt:lpstr>3.4 Growth-Rate Estimation and its Application</vt:lpstr>
      <vt:lpstr>3.5 Risk</vt:lpstr>
      <vt:lpstr>3.5 Risk</vt:lpstr>
      <vt:lpstr>3.5 Risk</vt:lpstr>
      <vt:lpstr>3.5 Risk</vt:lpstr>
      <vt:lpstr>3.5 Risk</vt:lpstr>
      <vt:lpstr>3.6 Covariance and Correlation</vt:lpstr>
      <vt:lpstr>3.6 Covariance and Correlation</vt:lpstr>
      <vt:lpstr>3.7 Systematic Risk, Unsystematic Risk, and the Market Model</vt:lpstr>
      <vt:lpstr>3.7 Systematic Risk, Unsystematic Risk, and the Market Model</vt:lpstr>
      <vt:lpstr>3.7 Systematic Risk, Unsystematic Risk, and the Market Model</vt:lpstr>
      <vt:lpstr>Chapter Outline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Research</cp:lastModifiedBy>
  <cp:revision>168</cp:revision>
  <dcterms:created xsi:type="dcterms:W3CDTF">2012-10-03T18:41:24Z</dcterms:created>
  <dcterms:modified xsi:type="dcterms:W3CDTF">2013-01-22T17:51:39Z</dcterms:modified>
</cp:coreProperties>
</file>