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55"/>
  </p:notesMasterIdLst>
  <p:sldIdLst>
    <p:sldId id="256" r:id="rId2"/>
    <p:sldId id="257" r:id="rId3"/>
    <p:sldId id="258" r:id="rId4"/>
    <p:sldId id="259" r:id="rId5"/>
    <p:sldId id="260" r:id="rId6"/>
    <p:sldId id="314" r:id="rId7"/>
    <p:sldId id="261" r:id="rId8"/>
    <p:sldId id="262" r:id="rId9"/>
    <p:sldId id="281" r:id="rId10"/>
    <p:sldId id="283" r:id="rId11"/>
    <p:sldId id="282" r:id="rId12"/>
    <p:sldId id="315" r:id="rId13"/>
    <p:sldId id="263" r:id="rId14"/>
    <p:sldId id="316" r:id="rId15"/>
    <p:sldId id="264" r:id="rId16"/>
    <p:sldId id="265" r:id="rId17"/>
    <p:sldId id="284" r:id="rId18"/>
    <p:sldId id="286" r:id="rId19"/>
    <p:sldId id="266" r:id="rId20"/>
    <p:sldId id="290" r:id="rId21"/>
    <p:sldId id="289" r:id="rId22"/>
    <p:sldId id="288" r:id="rId23"/>
    <p:sldId id="291" r:id="rId24"/>
    <p:sldId id="293" r:id="rId25"/>
    <p:sldId id="317" r:id="rId26"/>
    <p:sldId id="318" r:id="rId27"/>
    <p:sldId id="319" r:id="rId28"/>
    <p:sldId id="267" r:id="rId29"/>
    <p:sldId id="268" r:id="rId30"/>
    <p:sldId id="269" r:id="rId31"/>
    <p:sldId id="270" r:id="rId32"/>
    <p:sldId id="271" r:id="rId33"/>
    <p:sldId id="320" r:id="rId34"/>
    <p:sldId id="294" r:id="rId35"/>
    <p:sldId id="295" r:id="rId36"/>
    <p:sldId id="272" r:id="rId37"/>
    <p:sldId id="296" r:id="rId38"/>
    <p:sldId id="297" r:id="rId39"/>
    <p:sldId id="299" r:id="rId40"/>
    <p:sldId id="300" r:id="rId41"/>
    <p:sldId id="273" r:id="rId42"/>
    <p:sldId id="321" r:id="rId43"/>
    <p:sldId id="303" r:id="rId44"/>
    <p:sldId id="304" r:id="rId45"/>
    <p:sldId id="305" r:id="rId46"/>
    <p:sldId id="306" r:id="rId47"/>
    <p:sldId id="309" r:id="rId48"/>
    <p:sldId id="322" r:id="rId49"/>
    <p:sldId id="274" r:id="rId50"/>
    <p:sldId id="310" r:id="rId51"/>
    <p:sldId id="312" r:id="rId52"/>
    <p:sldId id="313" r:id="rId53"/>
    <p:sldId id="311" r:id="rId5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5.wmf"/><Relationship Id="rId5" Type="http://schemas.openxmlformats.org/officeDocument/2006/relationships/image" Target="../media/image84.wmf"/><Relationship Id="rId4" Type="http://schemas.openxmlformats.org/officeDocument/2006/relationships/image" Target="../media/image8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89.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 Id="rId5" Type="http://schemas.openxmlformats.org/officeDocument/2006/relationships/image" Target="../media/image50.wmf"/><Relationship Id="rId4" Type="http://schemas.openxmlformats.org/officeDocument/2006/relationships/image" Target="../media/image94.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4.wmf"/><Relationship Id="rId1" Type="http://schemas.openxmlformats.org/officeDocument/2006/relationships/image" Target="../media/image23.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EAFCA-9723-48C2-83BA-D94C904EB392}" type="datetimeFigureOut">
              <a:rPr lang="en-US" smtClean="0"/>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3F3B3-5380-4FBF-A06A-8C8FBDBD7CCB}" type="slidenum">
              <a:rPr lang="en-US" smtClean="0"/>
              <a:t>‹#›</a:t>
            </a:fld>
            <a:endParaRPr lang="en-US"/>
          </a:p>
        </p:txBody>
      </p:sp>
    </p:spTree>
    <p:extLst>
      <p:ext uri="{BB962C8B-B14F-4D97-AF65-F5344CB8AC3E}">
        <p14:creationId xmlns:p14="http://schemas.microsoft.com/office/powerpoint/2010/main" val="2687063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l="-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286601"/>
            <a:ext cx="9144000" cy="860425"/>
          </a:xfrm>
        </p:spPr>
        <p:txBody>
          <a:bodyPr anchor="b" anchorCtr="0"/>
          <a:lstStyle>
            <a:lvl1pPr algn="ctr">
              <a:defRPr>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0" y="5981700"/>
            <a:ext cx="9144000" cy="800100"/>
          </a:xfrm>
        </p:spPr>
        <p:txBody>
          <a:bodyPr>
            <a:normAutofit/>
          </a:bodyPr>
          <a:lstStyle>
            <a:lvl1pPr marL="0" indent="0" algn="ctr">
              <a:buNone/>
              <a:defRPr sz="2000">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8D8FE432-3A0E-4F5C-9F27-7D248287FD29}" type="slidenum">
              <a:rPr lang="en-US" altLang="zh-TW" smtClean="0"/>
              <a:pPr/>
              <a:t>‹#›</a:t>
            </a:fld>
            <a:endParaRPr lang="en-US" altLang="zh-TW"/>
          </a:p>
        </p:txBody>
      </p:sp>
      <p:sp>
        <p:nvSpPr>
          <p:cNvPr id="6" name="Footer Placeholder 5"/>
          <p:cNvSpPr>
            <a:spLocks noGrp="1"/>
          </p:cNvSpPr>
          <p:nvPr>
            <p:ph type="ftr" sz="quarter" idx="11"/>
          </p:nvPr>
        </p:nvSpPr>
        <p:spPr/>
        <p:txBody>
          <a:bodyPr/>
          <a:lstStyle/>
          <a:p>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752601"/>
            <a:ext cx="2855913" cy="4373563"/>
          </a:xfrm>
        </p:spPr>
        <p:txBody>
          <a:bodyPr/>
          <a:lstStyle>
            <a:lvl1pPr marL="0" indent="0">
              <a:lnSpc>
                <a:spcPts val="16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Slide Number Placeholder 11"/>
          <p:cNvSpPr>
            <a:spLocks noGrp="1"/>
          </p:cNvSpPr>
          <p:nvPr>
            <p:ph type="sldNum" sz="quarter" idx="14"/>
          </p:nvPr>
        </p:nvSpPr>
        <p:spPr/>
        <p:txBody>
          <a:bodyPr/>
          <a:lstStyle/>
          <a:p>
            <a:fld id="{742A39D0-13E4-42B8-851E-EF56AAE1D1AA}" type="slidenum">
              <a:rPr lang="en-US" altLang="zh-TW" smtClean="0"/>
              <a:pPr/>
              <a:t>‹#›</a:t>
            </a:fld>
            <a:endParaRPr lang="en-US" altLang="zh-TW"/>
          </a:p>
        </p:txBody>
      </p:sp>
      <p:sp>
        <p:nvSpPr>
          <p:cNvPr id="13" name="Footer Placeholder 12"/>
          <p:cNvSpPr>
            <a:spLocks noGrp="1"/>
          </p:cNvSpPr>
          <p:nvPr>
            <p:ph type="ftr" sz="quarter" idx="15"/>
          </p:nvPr>
        </p:nvSpPr>
        <p:spPr/>
        <p:txBody>
          <a:bodyPr/>
          <a:lstStyle/>
          <a:p>
            <a:endParaRPr lang="en-US" altLang="zh-TW"/>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181600"/>
            <a:ext cx="3962400" cy="338139"/>
          </a:xfrm>
        </p:spPr>
        <p:txBody>
          <a:bodyPr anchor="b"/>
          <a:lstStyle>
            <a:lvl1pPr algn="l">
              <a:defRPr sz="1800" b="1"/>
            </a:lvl1pPr>
          </a:lstStyle>
          <a:p>
            <a:r>
              <a:rPr lang="en-US" smtClean="0"/>
              <a:t>Click to edit Master title style</a:t>
            </a:r>
            <a:endParaRPr lang="en-US" dirty="0"/>
          </a:p>
        </p:txBody>
      </p:sp>
      <p:sp>
        <p:nvSpPr>
          <p:cNvPr id="3" name="Picture Placeholder 2"/>
          <p:cNvSpPr>
            <a:spLocks noGrp="1"/>
          </p:cNvSpPr>
          <p:nvPr>
            <p:ph type="pic" idx="1"/>
          </p:nvPr>
        </p:nvSpPr>
        <p:spPr>
          <a:xfrm>
            <a:off x="0" y="381000"/>
            <a:ext cx="9144000" cy="472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486401"/>
            <a:ext cx="3962400" cy="804863"/>
          </a:xfrm>
        </p:spPr>
        <p:txBody>
          <a:bodyPr>
            <a:normAutofit/>
          </a:bodyPr>
          <a:lstStyle>
            <a:lvl1pPr marL="0" indent="0">
              <a:lnSpc>
                <a:spcPts val="1400"/>
              </a:lnSpc>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2A1A1470-F7A6-48C1-8277-FA9851EBC9CF}" type="slidenum">
              <a:rPr lang="en-US" altLang="zh-TW" smtClean="0"/>
              <a:pPr/>
              <a:t>‹#›</a:t>
            </a:fld>
            <a:endParaRPr lang="en-US" altLang="zh-TW"/>
          </a:p>
        </p:txBody>
      </p:sp>
      <p:sp>
        <p:nvSpPr>
          <p:cNvPr id="9" name="Footer Placeholder 8"/>
          <p:cNvSpPr>
            <a:spLocks noGrp="1"/>
          </p:cNvSpPr>
          <p:nvPr>
            <p:ph type="ftr" sz="quarter" idx="11"/>
          </p:nvPr>
        </p:nvSpPr>
        <p:spPr/>
        <p:txBody>
          <a:bodyPr/>
          <a:lstStyle/>
          <a:p>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zh-TW"/>
          </a:p>
        </p:txBody>
      </p:sp>
      <p:sp>
        <p:nvSpPr>
          <p:cNvPr id="5" name="Footer Placeholder 4"/>
          <p:cNvSpPr>
            <a:spLocks noGrp="1"/>
          </p:cNvSpPr>
          <p:nvPr>
            <p:ph type="ftr" sz="quarter" idx="11"/>
          </p:nvPr>
        </p:nvSpPr>
        <p:spPr/>
        <p:txBody>
          <a:bodyPr/>
          <a:lstStyle/>
          <a:p>
            <a:endParaRPr lang="en-US" altLang="zh-TW"/>
          </a:p>
        </p:txBody>
      </p:sp>
      <p:sp>
        <p:nvSpPr>
          <p:cNvPr id="6" name="Slide Number Placeholder 5"/>
          <p:cNvSpPr>
            <a:spLocks noGrp="1"/>
          </p:cNvSpPr>
          <p:nvPr>
            <p:ph type="sldNum" sz="quarter" idx="12"/>
          </p:nvPr>
        </p:nvSpPr>
        <p:spPr/>
        <p:txBody>
          <a:bodyPr/>
          <a:lstStyle/>
          <a:p>
            <a:fld id="{742A39D0-13E4-42B8-851E-EF56AAE1D1AA}" type="slidenum">
              <a:rPr lang="en-US" altLang="zh-TW" smtClean="0"/>
              <a:pPr/>
              <a:t>‹#›</a:t>
            </a:fld>
            <a:endParaRPr lang="en-US" altLang="zh-TW"/>
          </a:p>
        </p:txBody>
      </p:sp>
    </p:spTree>
    <p:extLst>
      <p:ext uri="{BB962C8B-B14F-4D97-AF65-F5344CB8AC3E}">
        <p14:creationId xmlns:p14="http://schemas.microsoft.com/office/powerpoint/2010/main" val="3266480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609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194175" cy="4194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a:prstGeom prst="rect">
            <a:avLst/>
          </a:prstGeom>
        </p:spPr>
        <p:txBody>
          <a:bodyPr/>
          <a:lstStyle>
            <a:lvl1pPr>
              <a:defRPr/>
            </a:lvl1pPr>
          </a:lstStyle>
          <a:p>
            <a:endParaRPr lang="en-US" altLang="zh-TW"/>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zh-TW"/>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CC768C37-90A6-4188-8E36-D6E997AB579E}" type="slidenum">
              <a:rPr lang="en-US" altLang="zh-TW" smtClean="0"/>
              <a:pPr/>
              <a:t>‹#›</a:t>
            </a:fld>
            <a:endParaRPr lang="en-US" altLang="zh-TW"/>
          </a:p>
        </p:txBody>
      </p:sp>
    </p:spTree>
    <p:extLst>
      <p:ext uri="{BB962C8B-B14F-4D97-AF65-F5344CB8AC3E}">
        <p14:creationId xmlns:p14="http://schemas.microsoft.com/office/powerpoint/2010/main" val="42456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92086BB1-7CBB-4EB8-B238-317C5D824B13}" type="slidenum">
              <a:rPr lang="en-US" altLang="zh-TW"/>
              <a:pPr/>
              <a:t>‹#›</a:t>
            </a:fld>
            <a:endParaRPr lang="en-US" altLang="zh-TW"/>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a:defRPr/>
            </a:lvl1pPr>
          </a:lstStyle>
          <a:p>
            <a:endParaRPr lang="en-US" altLang="zh-TW"/>
          </a:p>
        </p:txBody>
      </p:sp>
    </p:spTree>
    <p:extLst>
      <p:ext uri="{BB962C8B-B14F-4D97-AF65-F5344CB8AC3E}">
        <p14:creationId xmlns:p14="http://schemas.microsoft.com/office/powerpoint/2010/main" val="328084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199"/>
            <a:ext cx="8305800" cy="4525965"/>
          </a:xfrm>
        </p:spPr>
        <p:txBody>
          <a:bodyPr/>
          <a:lstStyle>
            <a:lvl1pPr marL="173038" indent="-173038">
              <a:lnSpc>
                <a:spcPts val="2600"/>
              </a:lnSpc>
              <a:buFont typeface="Arial" pitchFamily="34" charset="0"/>
              <a:buChar char="•"/>
              <a:defRPr sz="2400" b="0"/>
            </a:lvl1pPr>
            <a:lvl2pPr marL="684213" indent="-227013">
              <a:lnSpc>
                <a:spcPts val="2600"/>
              </a:lnSpc>
              <a:defRPr sz="2000"/>
            </a:lvl2pPr>
            <a:lvl3pPr marL="1087438" indent="-173038">
              <a:lnSpc>
                <a:spcPts val="2600"/>
              </a:lnSpc>
              <a:defRPr sz="1800"/>
            </a:lvl3pPr>
            <a:lvl4pPr marL="1541463" indent="-169863">
              <a:lnSpc>
                <a:spcPts val="2600"/>
              </a:lnSpc>
              <a:defRPr sz="1600"/>
            </a:lvl4pPr>
            <a:lvl5pPr marL="2001838" indent="-173038">
              <a:lnSpc>
                <a:spcPts val="2600"/>
              </a:lnSpc>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2"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2A39D0-13E4-42B8-851E-EF56AAE1D1AA}" type="slidenum">
              <a:rPr lang="en-US" altLang="zh-TW" smtClean="0"/>
              <a:pPr/>
              <a:t>‹#›</a:t>
            </a:fld>
            <a:endParaRPr lang="en-US" altLang="zh-TW"/>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Summar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2A39D0-13E4-42B8-851E-EF56AAE1D1AA}" type="slidenum">
              <a:rPr lang="en-US" altLang="zh-TW" smtClean="0"/>
              <a:pPr/>
              <a:t>‹#›</a:t>
            </a:fld>
            <a:endParaRPr lang="en-US" altLang="zh-TW"/>
          </a:p>
        </p:txBody>
      </p:sp>
      <p:sp>
        <p:nvSpPr>
          <p:cNvPr id="9" name="Text Placeholder 8"/>
          <p:cNvSpPr>
            <a:spLocks noGrp="1"/>
          </p:cNvSpPr>
          <p:nvPr>
            <p:ph type="body" sz="quarter" idx="15"/>
          </p:nvPr>
        </p:nvSpPr>
        <p:spPr>
          <a:xfrm>
            <a:off x="1905000" y="30540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
        <p:nvSpPr>
          <p:cNvPr id="12" name="Text Placeholder 8"/>
          <p:cNvSpPr>
            <a:spLocks noGrp="1"/>
          </p:cNvSpPr>
          <p:nvPr>
            <p:ph type="body" sz="quarter" idx="16"/>
          </p:nvPr>
        </p:nvSpPr>
        <p:spPr>
          <a:xfrm>
            <a:off x="1905000" y="16356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4" name="Text Placeholder 8"/>
          <p:cNvSpPr>
            <a:spLocks noGrp="1"/>
          </p:cNvSpPr>
          <p:nvPr>
            <p:ph type="body" sz="quarter" idx="17"/>
          </p:nvPr>
        </p:nvSpPr>
        <p:spPr>
          <a:xfrm>
            <a:off x="1905000" y="23448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5" name="Text Placeholder 8"/>
          <p:cNvSpPr>
            <a:spLocks noGrp="1"/>
          </p:cNvSpPr>
          <p:nvPr>
            <p:ph type="body" sz="quarter" idx="18"/>
          </p:nvPr>
        </p:nvSpPr>
        <p:spPr>
          <a:xfrm>
            <a:off x="1905000" y="37632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6" name="Text Placeholder 8"/>
          <p:cNvSpPr>
            <a:spLocks noGrp="1"/>
          </p:cNvSpPr>
          <p:nvPr>
            <p:ph type="body" sz="quarter" idx="19"/>
          </p:nvPr>
        </p:nvSpPr>
        <p:spPr>
          <a:xfrm>
            <a:off x="1905000" y="4472400"/>
            <a:ext cx="6629400" cy="838200"/>
          </a:xfrm>
        </p:spPr>
        <p:txBody>
          <a:bodyPr>
            <a:normAutofit/>
          </a:bodyPr>
          <a:lstStyle>
            <a:lvl1pPr marL="57150" indent="0">
              <a:buFontTx/>
              <a:buNone/>
              <a:defRPr sz="1800" baseline="0"/>
            </a:lvl1pPr>
          </a:lstStyle>
          <a:p>
            <a:pPr lvl="0"/>
            <a:r>
              <a:rPr lang="en-US" smtClean="0"/>
              <a:t>Click to edit Master text styles</a:t>
            </a:r>
          </a:p>
        </p:txBody>
      </p:sp>
      <p:sp>
        <p:nvSpPr>
          <p:cNvPr id="17" name="Text Placeholder 8"/>
          <p:cNvSpPr>
            <a:spLocks noGrp="1"/>
          </p:cNvSpPr>
          <p:nvPr>
            <p:ph type="body" sz="quarter" idx="20"/>
          </p:nvPr>
        </p:nvSpPr>
        <p:spPr>
          <a:xfrm>
            <a:off x="1905000" y="5181600"/>
            <a:ext cx="6629400" cy="838200"/>
          </a:xfrm>
        </p:spPr>
        <p:txBody>
          <a:bodyPr>
            <a:normAutofit/>
          </a:bodyPr>
          <a:lstStyle>
            <a:lvl1pPr marL="57150" indent="0">
              <a:buFontTx/>
              <a:buNone/>
              <a:defRPr sz="1800" baseline="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871788"/>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1371601"/>
            <a:ext cx="7772400" cy="1500187"/>
          </a:xfrm>
        </p:spPr>
        <p:txBody>
          <a:bodyPr anchor="b"/>
          <a:lstStyle>
            <a:lvl1pPr marL="0" indent="0">
              <a:buNone/>
              <a:defRPr sz="2000">
                <a:solidFill>
                  <a:schemeClr val="bg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Slide Number Placeholder 9"/>
          <p:cNvSpPr>
            <a:spLocks noGrp="1"/>
          </p:cNvSpPr>
          <p:nvPr>
            <p:ph type="sldNum" sz="quarter" idx="10"/>
          </p:nvPr>
        </p:nvSpPr>
        <p:spPr/>
        <p:txBody>
          <a:bodyPr/>
          <a:lstStyle/>
          <a:p>
            <a:fld id="{DEB12745-8726-4E3A-B58D-AB6C190E9F70}" type="slidenum">
              <a:rPr lang="en-US" altLang="zh-TW" smtClean="0"/>
              <a:pPr/>
              <a:t>‹#›</a:t>
            </a:fld>
            <a:endParaRPr lang="en-US" altLang="zh-TW"/>
          </a:p>
        </p:txBody>
      </p:sp>
      <p:sp>
        <p:nvSpPr>
          <p:cNvPr id="11" name="Footer Placeholder 10"/>
          <p:cNvSpPr>
            <a:spLocks noGrp="1"/>
          </p:cNvSpPr>
          <p:nvPr>
            <p:ph type="ftr" sz="quarter" idx="11"/>
          </p:nvPr>
        </p:nvSpPr>
        <p:spPr/>
        <p:txBody>
          <a:bodyPr/>
          <a:lstStyle/>
          <a:p>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525964"/>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4"/>
          </p:nvPr>
        </p:nvSpPr>
        <p:spPr/>
        <p:txBody>
          <a:bodyPr/>
          <a:lstStyle/>
          <a:p>
            <a:fld id="{742A39D0-13E4-42B8-851E-EF56AAE1D1AA}"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2" name="Title 11"/>
          <p:cNvSpPr>
            <a:spLocks noGrp="1"/>
          </p:cNvSpPr>
          <p:nvPr>
            <p:ph type="title"/>
          </p:nvPr>
        </p:nvSpPr>
        <p:spPr/>
        <p:txBody>
          <a:bodyPr/>
          <a:lstStyle/>
          <a:p>
            <a:r>
              <a:rPr lang="en-US" smtClean="0"/>
              <a:t>Click to edit Master title style</a:t>
            </a:r>
            <a:endParaRPr lang="en-US"/>
          </a:p>
        </p:txBody>
      </p:sp>
      <p:sp>
        <p:nvSpPr>
          <p:cNvPr id="13"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2A39D0-13E4-42B8-851E-EF56AAE1D1AA}" type="slidenum">
              <a:rPr lang="en-US" altLang="zh-TW" smtClean="0"/>
              <a:pPr/>
              <a:t>‹#›</a:t>
            </a:fld>
            <a:endParaRPr lang="en-US" altLang="zh-TW"/>
          </a:p>
        </p:txBody>
      </p:sp>
      <p:sp>
        <p:nvSpPr>
          <p:cNvPr id="5" name="Content Placeholder 2"/>
          <p:cNvSpPr>
            <a:spLocks noGrp="1"/>
          </p:cNvSpPr>
          <p:nvPr>
            <p:ph sz="half" idx="1"/>
          </p:nvPr>
        </p:nvSpPr>
        <p:spPr>
          <a:xfrm>
            <a:off x="457200" y="1752601"/>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6" name="Content Placeholder 3"/>
          <p:cNvSpPr>
            <a:spLocks noGrp="1"/>
          </p:cNvSpPr>
          <p:nvPr>
            <p:ph sz="half" idx="2"/>
          </p:nvPr>
        </p:nvSpPr>
        <p:spPr>
          <a:xfrm>
            <a:off x="2971800" y="1752601"/>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2"/>
          <p:cNvSpPr>
            <a:spLocks noGrp="1"/>
          </p:cNvSpPr>
          <p:nvPr>
            <p:ph sz="half" idx="14"/>
          </p:nvPr>
        </p:nvSpPr>
        <p:spPr>
          <a:xfrm>
            <a:off x="457200" y="3612000"/>
            <a:ext cx="2362200" cy="152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15"/>
          </p:nvPr>
        </p:nvSpPr>
        <p:spPr>
          <a:xfrm>
            <a:off x="2971800" y="3612000"/>
            <a:ext cx="5715000" cy="1524000"/>
          </a:xfrm>
        </p:spPr>
        <p:txBody>
          <a:bodyPr>
            <a:normAutofit/>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2"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Pictur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ltLang="zh-TW"/>
          </a:p>
        </p:txBody>
      </p:sp>
      <p:sp>
        <p:nvSpPr>
          <p:cNvPr id="4" name="Slide Number Placeholder 3"/>
          <p:cNvSpPr>
            <a:spLocks noGrp="1"/>
          </p:cNvSpPr>
          <p:nvPr>
            <p:ph type="sldNum" sz="quarter" idx="11"/>
          </p:nvPr>
        </p:nvSpPr>
        <p:spPr/>
        <p:txBody>
          <a:bodyPr/>
          <a:lstStyle/>
          <a:p>
            <a:fld id="{742A39D0-13E4-42B8-851E-EF56AAE1D1AA}" type="slidenum">
              <a:rPr lang="en-US" altLang="zh-TW" smtClean="0"/>
              <a:pPr/>
              <a:t>‹#›</a:t>
            </a:fld>
            <a:endParaRPr lang="en-US" altLang="zh-TW"/>
          </a:p>
        </p:txBody>
      </p:sp>
      <p:sp>
        <p:nvSpPr>
          <p:cNvPr id="9" name="Content Placeholder 2"/>
          <p:cNvSpPr>
            <a:spLocks noGrp="1"/>
          </p:cNvSpPr>
          <p:nvPr>
            <p:ph sz="half" idx="1"/>
          </p:nvPr>
        </p:nvSpPr>
        <p:spPr>
          <a:xfrm>
            <a:off x="4572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Content Placeholder 3"/>
          <p:cNvSpPr>
            <a:spLocks noGrp="1"/>
          </p:cNvSpPr>
          <p:nvPr>
            <p:ph sz="half" idx="2"/>
          </p:nvPr>
        </p:nvSpPr>
        <p:spPr>
          <a:xfrm>
            <a:off x="32385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1" name="Content Placeholder 3"/>
          <p:cNvSpPr>
            <a:spLocks noGrp="1"/>
          </p:cNvSpPr>
          <p:nvPr>
            <p:ph sz="half" idx="14"/>
          </p:nvPr>
        </p:nvSpPr>
        <p:spPr>
          <a:xfrm>
            <a:off x="6019800" y="3581401"/>
            <a:ext cx="2743200" cy="2544763"/>
          </a:xfrm>
        </p:spPr>
        <p:txBody>
          <a:bodyPr lIns="274320" tIns="0" rIns="182880">
            <a:normAutofit/>
          </a:bodyPr>
          <a:lstStyle>
            <a:lvl1pPr>
              <a:lnSpc>
                <a:spcPts val="2000"/>
              </a:lnSpc>
              <a:defRPr sz="1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5" name="Content Placeholder 2"/>
          <p:cNvSpPr>
            <a:spLocks noGrp="1"/>
          </p:cNvSpPr>
          <p:nvPr>
            <p:ph sz="half" idx="15"/>
          </p:nvPr>
        </p:nvSpPr>
        <p:spPr>
          <a:xfrm>
            <a:off x="4572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6" name="Content Placeholder 3"/>
          <p:cNvSpPr>
            <a:spLocks noGrp="1"/>
          </p:cNvSpPr>
          <p:nvPr>
            <p:ph sz="half" idx="16"/>
          </p:nvPr>
        </p:nvSpPr>
        <p:spPr>
          <a:xfrm>
            <a:off x="32385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7" name="Content Placeholder 3"/>
          <p:cNvSpPr>
            <a:spLocks noGrp="1"/>
          </p:cNvSpPr>
          <p:nvPr>
            <p:ph sz="half" idx="17"/>
          </p:nvPr>
        </p:nvSpPr>
        <p:spPr>
          <a:xfrm>
            <a:off x="6019800" y="1752601"/>
            <a:ext cx="2743200" cy="1706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20"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1"/>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7401"/>
            <a:ext cx="4040188" cy="4068763"/>
          </a:xfrm>
        </p:spPr>
        <p:txBody>
          <a:bodyPr/>
          <a:lstStyle>
            <a:lvl1pPr>
              <a:lnSpc>
                <a:spcPct val="100000"/>
              </a:lnSpc>
              <a:buClr>
                <a:schemeClr val="accent1">
                  <a:lumMod val="20000"/>
                  <a:lumOff val="80000"/>
                </a:schemeClr>
              </a:buClr>
              <a:defRPr sz="2000"/>
            </a:lvl1pPr>
            <a:lvl2pPr>
              <a:lnSpc>
                <a:spcPct val="100000"/>
              </a:lnSpc>
              <a:buClr>
                <a:schemeClr val="accent1">
                  <a:lumMod val="20000"/>
                  <a:lumOff val="80000"/>
                </a:schemeClr>
              </a:buClr>
              <a:defRPr sz="2000"/>
            </a:lvl2pPr>
            <a:lvl3pPr>
              <a:lnSpc>
                <a:spcPct val="100000"/>
              </a:lnSpc>
              <a:buClr>
                <a:schemeClr val="accent1">
                  <a:lumMod val="20000"/>
                  <a:lumOff val="80000"/>
                </a:schemeClr>
              </a:buClr>
              <a:defRPr sz="1800"/>
            </a:lvl3pPr>
            <a:lvl4pPr>
              <a:lnSpc>
                <a:spcPct val="100000"/>
              </a:lnSpc>
              <a:buClr>
                <a:schemeClr val="accent1">
                  <a:lumMod val="20000"/>
                  <a:lumOff val="80000"/>
                </a:schemeClr>
              </a:buClr>
              <a:defRPr sz="1600"/>
            </a:lvl4pPr>
            <a:lvl5pPr>
              <a:lnSpc>
                <a:spcPct val="100000"/>
              </a:lnSpc>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7" y="2057401"/>
            <a:ext cx="4041775" cy="4068763"/>
          </a:xfrm>
        </p:spPr>
        <p:txBody>
          <a:bodyPr/>
          <a:lstStyle>
            <a:lvl1pPr>
              <a:buClr>
                <a:schemeClr val="accent1">
                  <a:lumMod val="20000"/>
                  <a:lumOff val="80000"/>
                </a:schemeClr>
              </a:buClr>
              <a:defRPr sz="2000"/>
            </a:lvl1pPr>
            <a:lvl2pPr>
              <a:buClr>
                <a:schemeClr val="accent1">
                  <a:lumMod val="20000"/>
                  <a:lumOff val="80000"/>
                </a:schemeClr>
              </a:buClr>
              <a:defRPr sz="2000"/>
            </a:lvl2pPr>
            <a:lvl3pPr>
              <a:buClr>
                <a:schemeClr val="accent1">
                  <a:lumMod val="20000"/>
                  <a:lumOff val="80000"/>
                </a:schemeClr>
              </a:buClr>
              <a:defRPr sz="1800"/>
            </a:lvl3pPr>
            <a:lvl4pPr>
              <a:buClr>
                <a:schemeClr val="accent1">
                  <a:lumMod val="20000"/>
                  <a:lumOff val="80000"/>
                </a:schemeClr>
              </a:buClr>
              <a:defRPr sz="1600"/>
            </a:lvl4pPr>
            <a:lvl5pPr>
              <a:buClr>
                <a:schemeClr val="accent1">
                  <a:lumMod val="20000"/>
                  <a:lumOff val="80000"/>
                </a:schemeClr>
              </a:buCl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2"/>
          <p:cNvSpPr>
            <a:spLocks noGrp="1"/>
          </p:cNvSpPr>
          <p:nvPr>
            <p:ph type="body" idx="12"/>
          </p:nvPr>
        </p:nvSpPr>
        <p:spPr>
          <a:xfrm>
            <a:off x="4648200" y="1752602"/>
            <a:ext cx="4040188" cy="304801"/>
          </a:xfrm>
          <a:solidFill>
            <a:schemeClr val="accent5">
              <a:lumMod val="20000"/>
              <a:lumOff val="80000"/>
              <a:alpha val="39000"/>
            </a:schemeClr>
          </a:solidFill>
        </p:spPr>
        <p:txBody>
          <a:bodyPr tIns="274320" anchor="b">
            <a:noAutofit/>
          </a:bodyPr>
          <a:lstStyle>
            <a:lvl1pPr marL="0" indent="0">
              <a:buNone/>
              <a:defRPr sz="1800" b="1" cap="all" baseline="0">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Slide Number Placeholder 9"/>
          <p:cNvSpPr>
            <a:spLocks noGrp="1"/>
          </p:cNvSpPr>
          <p:nvPr>
            <p:ph type="sldNum" sz="quarter" idx="14"/>
          </p:nvPr>
        </p:nvSpPr>
        <p:spPr/>
        <p:txBody>
          <a:bodyPr/>
          <a:lstStyle/>
          <a:p>
            <a:fld id="{742A39D0-13E4-42B8-851E-EF56AAE1D1AA}" type="slidenum">
              <a:rPr lang="en-US" altLang="zh-TW" smtClean="0"/>
              <a:pPr/>
              <a:t>‹#›</a:t>
            </a:fld>
            <a:endParaRPr lang="en-US" altLang="zh-TW"/>
          </a:p>
        </p:txBody>
      </p:sp>
      <p:sp>
        <p:nvSpPr>
          <p:cNvPr id="11" name="Footer Placeholder 10"/>
          <p:cNvSpPr>
            <a:spLocks noGrp="1"/>
          </p:cNvSpPr>
          <p:nvPr>
            <p:ph type="ftr" sz="quarter" idx="15"/>
          </p:nvPr>
        </p:nvSpPr>
        <p:spPr/>
        <p:txBody>
          <a:bodyPr/>
          <a:lstStyle/>
          <a:p>
            <a:endParaRPr lang="en-US" altLang="zh-TW"/>
          </a:p>
        </p:txBody>
      </p:sp>
      <p:sp>
        <p:nvSpPr>
          <p:cNvPr id="17" name="Title 16"/>
          <p:cNvSpPr>
            <a:spLocks noGrp="1"/>
          </p:cNvSpPr>
          <p:nvPr>
            <p:ph type="title"/>
          </p:nvPr>
        </p:nvSpPr>
        <p:spPr/>
        <p:txBody>
          <a:bodyPr/>
          <a:lstStyle/>
          <a:p>
            <a:r>
              <a:rPr lang="en-US" smtClean="0"/>
              <a:t>Click to edit Master title style</a:t>
            </a:r>
            <a:endParaRPr lang="en-US"/>
          </a:p>
        </p:txBody>
      </p:sp>
      <p:sp>
        <p:nvSpPr>
          <p:cNvPr id="18"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Slide Number Placeholder 8"/>
          <p:cNvSpPr>
            <a:spLocks noGrp="1"/>
          </p:cNvSpPr>
          <p:nvPr>
            <p:ph type="sldNum" sz="quarter" idx="14"/>
          </p:nvPr>
        </p:nvSpPr>
        <p:spPr/>
        <p:txBody>
          <a:bodyPr/>
          <a:lstStyle/>
          <a:p>
            <a:fld id="{742A39D0-13E4-42B8-851E-EF56AAE1D1AA}" type="slidenum">
              <a:rPr lang="en-US" altLang="zh-TW" smtClean="0"/>
              <a:pPr/>
              <a:t>‹#›</a:t>
            </a:fld>
            <a:endParaRPr lang="en-US" altLang="zh-TW"/>
          </a:p>
        </p:txBody>
      </p:sp>
      <p:sp>
        <p:nvSpPr>
          <p:cNvPr id="10" name="Footer Placeholder 9"/>
          <p:cNvSpPr>
            <a:spLocks noGrp="1"/>
          </p:cNvSpPr>
          <p:nvPr>
            <p:ph type="ftr" sz="quarter" idx="15"/>
          </p:nvPr>
        </p:nvSpPr>
        <p:spPr/>
        <p:txBody>
          <a:bodyPr/>
          <a:lstStyle/>
          <a:p>
            <a:endParaRPr lang="en-US" altLang="zh-TW"/>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Text Placeholder 10"/>
          <p:cNvSpPr>
            <a:spLocks noGrp="1"/>
          </p:cNvSpPr>
          <p:nvPr>
            <p:ph type="body" sz="quarter" idx="13"/>
          </p:nvPr>
        </p:nvSpPr>
        <p:spPr>
          <a:xfrm>
            <a:off x="533400" y="974400"/>
            <a:ext cx="8251200" cy="457200"/>
          </a:xfrm>
        </p:spPr>
        <p:txBody>
          <a:bodyPr>
            <a:normAutofit/>
          </a:bodyPr>
          <a:lstStyle>
            <a:lvl1pPr>
              <a:buFontTx/>
              <a:buNone/>
              <a:defRPr sz="2400"/>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 y="410837"/>
            <a:ext cx="8229600" cy="63976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1"/>
            <a:ext cx="8229600" cy="50593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3"/>
          </p:nvPr>
        </p:nvSpPr>
        <p:spPr>
          <a:xfrm>
            <a:off x="6248400" y="6653837"/>
            <a:ext cx="28956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altLang="zh-TW"/>
          </a:p>
        </p:txBody>
      </p:sp>
      <p:sp>
        <p:nvSpPr>
          <p:cNvPr id="11" name="Slide Number Placeholder 5"/>
          <p:cNvSpPr>
            <a:spLocks noGrp="1"/>
          </p:cNvSpPr>
          <p:nvPr>
            <p:ph type="sldNum" sz="quarter" idx="4"/>
          </p:nvPr>
        </p:nvSpPr>
        <p:spPr>
          <a:xfrm>
            <a:off x="76200" y="6638075"/>
            <a:ext cx="21336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742A39D0-13E4-42B8-851E-EF56AAE1D1AA}" type="slidenum">
              <a:rPr lang="en-US" altLang="zh-TW" smtClean="0"/>
              <a:pPr/>
              <a:t>‹#›</a:t>
            </a:fld>
            <a:endParaRPr lang="en-US" altLang="zh-TW"/>
          </a:p>
        </p:txBody>
      </p:sp>
      <p:sp>
        <p:nvSpPr>
          <p:cNvPr id="7" name="TextBox 6"/>
          <p:cNvSpPr txBox="1"/>
          <p:nvPr/>
        </p:nvSpPr>
        <p:spPr>
          <a:xfrm>
            <a:off x="5257800" y="2895600"/>
            <a:ext cx="1219200" cy="10668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8" name="TextBox 7"/>
          <p:cNvSpPr txBox="1"/>
          <p:nvPr/>
        </p:nvSpPr>
        <p:spPr>
          <a:xfrm>
            <a:off x="5410200" y="2667000"/>
            <a:ext cx="1447800" cy="1371600"/>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Lst>
  <p:hf hdr="0" ftr="0" dt="0"/>
  <p:txStyles>
    <p:title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p:titleStyle>
    <p:body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6.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3.bin"/><Relationship Id="rId4" Type="http://schemas.openxmlformats.org/officeDocument/2006/relationships/image" Target="../media/image1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slideLayout" Target="../slideLayouts/slideLayout14.xml"/><Relationship Id="rId16" Type="http://schemas.openxmlformats.org/officeDocument/2006/relationships/image" Target="../media/image29.wmf"/><Relationship Id="rId1" Type="http://schemas.openxmlformats.org/officeDocument/2006/relationships/vmlDrawing" Target="../drawings/vmlDrawing9.vml"/><Relationship Id="rId6" Type="http://schemas.openxmlformats.org/officeDocument/2006/relationships/image" Target="../media/image24.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0.bin"/><Relationship Id="rId14" Type="http://schemas.openxmlformats.org/officeDocument/2006/relationships/image" Target="../media/image28.wmf"/></Relationships>
</file>

<file path=ppt/slides/_rels/slide18.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1.wmf"/><Relationship Id="rId5" Type="http://schemas.openxmlformats.org/officeDocument/2006/relationships/oleObject" Target="../embeddings/oleObject25.bin"/><Relationship Id="rId10" Type="http://schemas.openxmlformats.org/officeDocument/2006/relationships/image" Target="../media/image33.wmf"/><Relationship Id="rId4" Type="http://schemas.openxmlformats.org/officeDocument/2006/relationships/image" Target="../media/image30.wmf"/><Relationship Id="rId9" Type="http://schemas.openxmlformats.org/officeDocument/2006/relationships/oleObject" Target="../embeddings/oleObject27.bin"/></Relationships>
</file>

<file path=ppt/slides/_rels/slide19.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oleObject33.bin"/><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8.w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35.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31.bin"/><Relationship Id="rId14" Type="http://schemas.openxmlformats.org/officeDocument/2006/relationships/image" Target="../media/image3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39.bin"/><Relationship Id="rId4" Type="http://schemas.openxmlformats.org/officeDocument/2006/relationships/image" Target="../media/image4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2.wmf"/><Relationship Id="rId2" Type="http://schemas.openxmlformats.org/officeDocument/2006/relationships/slideLayout" Target="../slideLayouts/slideLayout13.xml"/><Relationship Id="rId16" Type="http://schemas.openxmlformats.org/officeDocument/2006/relationships/image" Target="../media/image54.wmf"/><Relationship Id="rId1" Type="http://schemas.openxmlformats.org/officeDocument/2006/relationships/vmlDrawing" Target="../drawings/vmlDrawing15.vml"/><Relationship Id="rId6" Type="http://schemas.openxmlformats.org/officeDocument/2006/relationships/image" Target="../media/image49.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6.bin"/><Relationship Id="rId14" Type="http://schemas.openxmlformats.org/officeDocument/2006/relationships/image" Target="../media/image53.wmf"/></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13.xml"/><Relationship Id="rId1" Type="http://schemas.openxmlformats.org/officeDocument/2006/relationships/vmlDrawing" Target="../drawings/vmlDrawing16.vml"/><Relationship Id="rId6" Type="http://schemas.openxmlformats.org/officeDocument/2006/relationships/image" Target="../media/image56.wmf"/><Relationship Id="rId5" Type="http://schemas.openxmlformats.org/officeDocument/2006/relationships/oleObject" Target="../embeddings/oleObject51.bin"/><Relationship Id="rId4" Type="http://schemas.openxmlformats.org/officeDocument/2006/relationships/image" Target="../media/image5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3.xml"/><Relationship Id="rId1" Type="http://schemas.openxmlformats.org/officeDocument/2006/relationships/vmlDrawing" Target="../drawings/vmlDrawing17.vml"/><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54.bin"/><Relationship Id="rId7" Type="http://schemas.openxmlformats.org/officeDocument/2006/relationships/oleObject" Target="../embeddings/oleObject56.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61.wmf"/><Relationship Id="rId5" Type="http://schemas.openxmlformats.org/officeDocument/2006/relationships/oleObject" Target="../embeddings/oleObject55.bin"/><Relationship Id="rId4" Type="http://schemas.openxmlformats.org/officeDocument/2006/relationships/image" Target="../media/image6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oleObject" Target="../embeddings/oleObject57.bin"/><Relationship Id="rId7" Type="http://schemas.openxmlformats.org/officeDocument/2006/relationships/oleObject" Target="../embeddings/oleObject59.bin"/><Relationship Id="rId2" Type="http://schemas.openxmlformats.org/officeDocument/2006/relationships/slideLayout" Target="../slideLayouts/slideLayout13.xml"/><Relationship Id="rId1" Type="http://schemas.openxmlformats.org/officeDocument/2006/relationships/vmlDrawing" Target="../drawings/vmlDrawing19.vml"/><Relationship Id="rId6" Type="http://schemas.openxmlformats.org/officeDocument/2006/relationships/image" Target="../media/image65.wmf"/><Relationship Id="rId5" Type="http://schemas.openxmlformats.org/officeDocument/2006/relationships/oleObject" Target="../embeddings/oleObject58.bin"/><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70.wmf"/><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13.xml"/><Relationship Id="rId1" Type="http://schemas.openxmlformats.org/officeDocument/2006/relationships/vmlDrawing" Target="../drawings/vmlDrawing20.vml"/><Relationship Id="rId6" Type="http://schemas.openxmlformats.org/officeDocument/2006/relationships/image" Target="../media/image69.wmf"/><Relationship Id="rId5" Type="http://schemas.openxmlformats.org/officeDocument/2006/relationships/oleObject" Target="../embeddings/oleObject61.bin"/><Relationship Id="rId4" Type="http://schemas.openxmlformats.org/officeDocument/2006/relationships/image" Target="../media/image68.wmf"/></Relationships>
</file>

<file path=ppt/slides/_rels/slide38.xml.rels><?xml version="1.0" encoding="UTF-8" standalone="yes"?>
<Relationships xmlns="http://schemas.openxmlformats.org/package/2006/relationships"><Relationship Id="rId8" Type="http://schemas.openxmlformats.org/officeDocument/2006/relationships/image" Target="../media/image73.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image" Target="../media/image72.wmf"/><Relationship Id="rId5" Type="http://schemas.openxmlformats.org/officeDocument/2006/relationships/oleObject" Target="../embeddings/oleObject64.bin"/><Relationship Id="rId4" Type="http://schemas.openxmlformats.org/officeDocument/2006/relationships/image" Target="../media/image71.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image" Target="../media/image75.wmf"/><Relationship Id="rId5" Type="http://schemas.openxmlformats.org/officeDocument/2006/relationships/oleObject" Target="../embeddings/oleObject67.bin"/><Relationship Id="rId4" Type="http://schemas.openxmlformats.org/officeDocument/2006/relationships/image" Target="../media/image74.w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3.xml"/><Relationship Id="rId1" Type="http://schemas.openxmlformats.org/officeDocument/2006/relationships/vmlDrawing" Target="../drawings/vmlDrawing23.vml"/><Relationship Id="rId6" Type="http://schemas.openxmlformats.org/officeDocument/2006/relationships/image" Target="../media/image77.wmf"/><Relationship Id="rId5" Type="http://schemas.openxmlformats.org/officeDocument/2006/relationships/oleObject" Target="../embeddings/oleObject69.bin"/><Relationship Id="rId4" Type="http://schemas.openxmlformats.org/officeDocument/2006/relationships/image" Target="../media/image76.wmf"/></Relationships>
</file>

<file path=ppt/slides/_rels/slide41.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82.wmf"/><Relationship Id="rId2" Type="http://schemas.openxmlformats.org/officeDocument/2006/relationships/slideLayout" Target="../slideLayouts/slideLayout13.xml"/><Relationship Id="rId1" Type="http://schemas.openxmlformats.org/officeDocument/2006/relationships/vmlDrawing" Target="../drawings/vmlDrawing24.vml"/><Relationship Id="rId6" Type="http://schemas.openxmlformats.org/officeDocument/2006/relationships/image" Target="../media/image79.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3.bin"/><Relationship Id="rId14" Type="http://schemas.openxmlformats.org/officeDocument/2006/relationships/image" Target="../media/image83.wmf"/></Relationships>
</file>

<file path=ppt/slides/_rels/slide42.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81.bin"/><Relationship Id="rId3" Type="http://schemas.openxmlformats.org/officeDocument/2006/relationships/oleObject" Target="../embeddings/oleObject76.bin"/><Relationship Id="rId7" Type="http://schemas.openxmlformats.org/officeDocument/2006/relationships/oleObject" Target="../embeddings/oleObject78.bin"/><Relationship Id="rId12" Type="http://schemas.openxmlformats.org/officeDocument/2006/relationships/image" Target="../media/image84.wmf"/><Relationship Id="rId2" Type="http://schemas.openxmlformats.org/officeDocument/2006/relationships/slideLayout" Target="../slideLayouts/slideLayout13.xml"/><Relationship Id="rId1" Type="http://schemas.openxmlformats.org/officeDocument/2006/relationships/vmlDrawing" Target="../drawings/vmlDrawing25.vml"/><Relationship Id="rId6" Type="http://schemas.openxmlformats.org/officeDocument/2006/relationships/image" Target="../media/image79.wmf"/><Relationship Id="rId11" Type="http://schemas.openxmlformats.org/officeDocument/2006/relationships/oleObject" Target="../embeddings/oleObject80.bin"/><Relationship Id="rId5" Type="http://schemas.openxmlformats.org/officeDocument/2006/relationships/oleObject" Target="../embeddings/oleObject77.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79.bin"/><Relationship Id="rId14" Type="http://schemas.openxmlformats.org/officeDocument/2006/relationships/image" Target="../media/image85.wmf"/></Relationships>
</file>

<file path=ppt/slides/_rels/slide43.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82.bin"/><Relationship Id="rId7" Type="http://schemas.openxmlformats.org/officeDocument/2006/relationships/oleObject" Target="../embeddings/oleObject84.bin"/><Relationship Id="rId2" Type="http://schemas.openxmlformats.org/officeDocument/2006/relationships/slideLayout" Target="../slideLayouts/slideLayout13.xml"/><Relationship Id="rId1" Type="http://schemas.openxmlformats.org/officeDocument/2006/relationships/vmlDrawing" Target="../drawings/vmlDrawing26.vml"/><Relationship Id="rId6" Type="http://schemas.openxmlformats.org/officeDocument/2006/relationships/image" Target="../media/image87.wmf"/><Relationship Id="rId5" Type="http://schemas.openxmlformats.org/officeDocument/2006/relationships/oleObject" Target="../embeddings/oleObject83.bin"/><Relationship Id="rId10" Type="http://schemas.openxmlformats.org/officeDocument/2006/relationships/image" Target="../media/image90.png"/><Relationship Id="rId4" Type="http://schemas.openxmlformats.org/officeDocument/2006/relationships/image" Target="../media/image86.wmf"/><Relationship Id="rId9" Type="http://schemas.openxmlformats.org/officeDocument/2006/relationships/image" Target="../media/image89.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3.xml"/><Relationship Id="rId1" Type="http://schemas.openxmlformats.org/officeDocument/2006/relationships/vmlDrawing" Target="../drawings/vmlDrawing27.vml"/><Relationship Id="rId6" Type="http://schemas.openxmlformats.org/officeDocument/2006/relationships/image" Target="../media/image90.wmf"/><Relationship Id="rId5" Type="http://schemas.openxmlformats.org/officeDocument/2006/relationships/oleObject" Target="../embeddings/oleObject86.bin"/><Relationship Id="rId4" Type="http://schemas.openxmlformats.org/officeDocument/2006/relationships/image" Target="../media/image89.wmf"/></Relationships>
</file>

<file path=ppt/slides/_rels/slide45.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87.bin"/><Relationship Id="rId7" Type="http://schemas.openxmlformats.org/officeDocument/2006/relationships/oleObject" Target="../embeddings/oleObject89.bin"/><Relationship Id="rId12" Type="http://schemas.openxmlformats.org/officeDocument/2006/relationships/image" Target="../media/image50.wmf"/><Relationship Id="rId2" Type="http://schemas.openxmlformats.org/officeDocument/2006/relationships/slideLayout" Target="../slideLayouts/slideLayout13.xml"/><Relationship Id="rId1" Type="http://schemas.openxmlformats.org/officeDocument/2006/relationships/vmlDrawing" Target="../drawings/vmlDrawing28.vml"/><Relationship Id="rId6" Type="http://schemas.openxmlformats.org/officeDocument/2006/relationships/image" Target="../media/image92.wmf"/><Relationship Id="rId11" Type="http://schemas.openxmlformats.org/officeDocument/2006/relationships/oleObject" Target="../embeddings/oleObject91.bin"/><Relationship Id="rId5" Type="http://schemas.openxmlformats.org/officeDocument/2006/relationships/oleObject" Target="../embeddings/oleObject88.bin"/><Relationship Id="rId10" Type="http://schemas.openxmlformats.org/officeDocument/2006/relationships/image" Target="../media/image94.wmf"/><Relationship Id="rId4" Type="http://schemas.openxmlformats.org/officeDocument/2006/relationships/image" Target="../media/image91.wmf"/><Relationship Id="rId9" Type="http://schemas.openxmlformats.org/officeDocument/2006/relationships/oleObject" Target="../embeddings/oleObject90.bin"/></Relationships>
</file>

<file path=ppt/slides/_rels/slide4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image" Target="../media/image95.wmf"/><Relationship Id="rId4" Type="http://schemas.openxmlformats.org/officeDocument/2006/relationships/oleObject" Target="../embeddings/oleObject92.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3.xml"/><Relationship Id="rId1" Type="http://schemas.openxmlformats.org/officeDocument/2006/relationships/vmlDrawing" Target="../drawings/vmlDrawing30.vml"/><Relationship Id="rId6" Type="http://schemas.openxmlformats.org/officeDocument/2006/relationships/image" Target="../media/image98.wmf"/><Relationship Id="rId5" Type="http://schemas.openxmlformats.org/officeDocument/2006/relationships/oleObject" Target="../embeddings/oleObject94.bin"/><Relationship Id="rId4" Type="http://schemas.openxmlformats.org/officeDocument/2006/relationships/image" Target="../media/image9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5730" y="609600"/>
            <a:ext cx="4698934" cy="974737"/>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dirty="0" smtClean="0">
                <a:solidFill>
                  <a:srgbClr val="FFFFFF"/>
                </a:solidFill>
                <a:latin typeface="Times New Roman" pitchFamily="18" charset="0"/>
                <a:cs typeface="Times New Roman" pitchFamily="18" charset="0"/>
              </a:rPr>
              <a:t>Chapter</a:t>
            </a:r>
            <a:r>
              <a:rPr lang="en-US" dirty="0" smtClean="0">
                <a:solidFill>
                  <a:srgbClr val="FFFFFF"/>
                </a:solidFill>
              </a:rPr>
              <a:t> 7</a:t>
            </a:r>
            <a:endParaRPr lang="en-US" dirty="0">
              <a:solidFill>
                <a:srgbClr val="FFFFFF"/>
              </a:solidFill>
            </a:endParaRPr>
          </a:p>
        </p:txBody>
      </p:sp>
      <p:sp>
        <p:nvSpPr>
          <p:cNvPr id="10" name="Subtitle 2"/>
          <p:cNvSpPr>
            <a:spLocks noGrp="1"/>
          </p:cNvSpPr>
          <p:nvPr>
            <p:ph type="subTitle" idx="1"/>
          </p:nvPr>
        </p:nvSpPr>
        <p:spPr>
          <a:xfrm>
            <a:off x="76200" y="2667000"/>
            <a:ext cx="4648200" cy="2438400"/>
          </a:xfrm>
        </p:spPr>
        <p:txBody>
          <a:bodyPr>
            <a:normAutofit/>
          </a:bodyPr>
          <a:lstStyle/>
          <a:p>
            <a:r>
              <a:rPr lang="en-US" sz="2400" dirty="0" smtClean="0">
                <a:solidFill>
                  <a:srgbClr val="FFFFFF"/>
                </a:solidFill>
                <a:latin typeface="Times New Roman" pitchFamily="18" charset="0"/>
                <a:cs typeface="Times New Roman" pitchFamily="18" charset="0"/>
              </a:rPr>
              <a:t>Sources of Risks and Their Determination</a:t>
            </a:r>
            <a:endParaRPr lang="en-US" sz="2400" dirty="0">
              <a:solidFill>
                <a:srgbClr val="FFFFFF"/>
              </a:solidFill>
              <a:latin typeface="Times New Roman" pitchFamily="18" charset="0"/>
              <a:cs typeface="Times New Roman" pitchFamily="18" charset="0"/>
            </a:endParaRPr>
          </a:p>
        </p:txBody>
      </p:sp>
      <p:sp>
        <p:nvSpPr>
          <p:cNvPr id="4" name="Rectangle 3"/>
          <p:cNvSpPr txBox="1">
            <a:spLocks noRot="1" noChangeArrowheads="1"/>
          </p:cNvSpPr>
          <p:nvPr/>
        </p:nvSpPr>
        <p:spPr>
          <a:xfrm>
            <a:off x="-76200" y="3789362"/>
            <a:ext cx="4648200" cy="2808287"/>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2">
                    <a:lumMod val="75000"/>
                  </a:schemeClr>
                </a:solidFill>
                <a:latin typeface="+mn-lt"/>
                <a:ea typeface="+mn-ea"/>
                <a:cs typeface="Segoe UI" pitchFamily="34" charset="0"/>
              </a:defRPr>
            </a:lvl1pPr>
            <a:lvl2pPr marL="4572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800" kern="1200">
                <a:solidFill>
                  <a:schemeClr val="tx1">
                    <a:tint val="75000"/>
                  </a:schemeClr>
                </a:solidFill>
                <a:latin typeface="+mn-lt"/>
                <a:ea typeface="+mn-ea"/>
                <a:cs typeface="Segoe UI" pitchFamily="34" charset="0"/>
              </a:defRPr>
            </a:lvl2pPr>
            <a:lvl3pPr marL="9144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400" kern="1200">
                <a:solidFill>
                  <a:schemeClr val="tx1">
                    <a:tint val="75000"/>
                  </a:schemeClr>
                </a:solidFill>
                <a:latin typeface="+mn-lt"/>
                <a:ea typeface="+mn-ea"/>
                <a:cs typeface="Segoe UI" pitchFamily="34" charset="0"/>
              </a:defRPr>
            </a:lvl3pPr>
            <a:lvl4pPr marL="13716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4pPr>
            <a:lvl5pPr marL="1828800" indent="0" algn="ctr"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2000" kern="1200">
                <a:solidFill>
                  <a:schemeClr val="tx1">
                    <a:tint val="75000"/>
                  </a:schemeClr>
                </a:solidFill>
                <a:latin typeface="+mn-lt"/>
                <a:ea typeface="+mn-ea"/>
                <a:cs typeface="Segoe UI"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By</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Cheng Few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Joseph </a:t>
            </a:r>
            <a:r>
              <a:rPr lang="en-US" altLang="zh-TW" sz="2400" b="1" dirty="0" err="1" smtClean="0">
                <a:solidFill>
                  <a:schemeClr val="accent6">
                    <a:lumMod val="20000"/>
                    <a:lumOff val="80000"/>
                  </a:schemeClr>
                </a:solidFill>
                <a:latin typeface="Times New Roman" pitchFamily="18" charset="0"/>
                <a:cs typeface="Times New Roman" pitchFamily="18" charset="0"/>
              </a:rPr>
              <a:t>Finnerty</a:t>
            </a:r>
            <a:endParaRPr lang="en-US" altLang="zh-TW" sz="2400" b="1" dirty="0" smtClean="0">
              <a:solidFill>
                <a:schemeClr val="accent6">
                  <a:lumMod val="20000"/>
                  <a:lumOff val="80000"/>
                </a:schemeClr>
              </a:solidFill>
              <a:latin typeface="Times New Roman" pitchFamily="18" charset="0"/>
              <a:cs typeface="Times New Roman" pitchFamily="18" charset="0"/>
            </a:endParaRP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John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Alice C Lee</a:t>
            </a:r>
          </a:p>
          <a:p>
            <a:pPr>
              <a:lnSpc>
                <a:spcPct val="80000"/>
              </a:lnSpc>
            </a:pPr>
            <a:r>
              <a:rPr lang="en-US" altLang="zh-TW" sz="2400" b="1" dirty="0" smtClean="0">
                <a:solidFill>
                  <a:schemeClr val="accent6">
                    <a:lumMod val="20000"/>
                    <a:lumOff val="80000"/>
                  </a:schemeClr>
                </a:solidFill>
                <a:latin typeface="Times New Roman" pitchFamily="18" charset="0"/>
                <a:cs typeface="Times New Roman" pitchFamily="18" charset="0"/>
              </a:rPr>
              <a:t>Donald </a:t>
            </a:r>
            <a:r>
              <a:rPr lang="en-US" altLang="zh-TW" sz="2400" b="1" dirty="0" err="1" smtClean="0">
                <a:solidFill>
                  <a:schemeClr val="accent6">
                    <a:lumMod val="20000"/>
                    <a:lumOff val="80000"/>
                  </a:schemeClr>
                </a:solidFill>
                <a:latin typeface="Times New Roman" pitchFamily="18" charset="0"/>
                <a:cs typeface="Times New Roman" pitchFamily="18" charset="0"/>
              </a:rPr>
              <a:t>Wort</a:t>
            </a:r>
            <a:endParaRPr lang="en-US" altLang="zh-TW" sz="2400" b="1" dirty="0" smtClean="0">
              <a:solidFill>
                <a:schemeClr val="accent6">
                  <a:lumMod val="20000"/>
                  <a:lumOff val="80000"/>
                </a:schemeClr>
              </a:solidFill>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889000"/>
            <a:ext cx="8218488" cy="668338"/>
          </a:xfrm>
        </p:spPr>
        <p:txBody>
          <a:bodyPr/>
          <a:lstStyle/>
          <a:p>
            <a:r>
              <a:rPr lang="en-US" altLang="zh-TW" b="1" dirty="0" smtClean="0">
                <a:latin typeface="Times New Roman" pitchFamily="18" charset="0"/>
                <a:cs typeface="Times New Roman" pitchFamily="18" charset="0"/>
              </a:rPr>
              <a:t>7.2.2 Variance </a:t>
            </a:r>
            <a:r>
              <a:rPr lang="en-US" altLang="zh-TW" b="1" dirty="0">
                <a:latin typeface="Times New Roman" pitchFamily="18" charset="0"/>
                <a:cs typeface="Times New Roman" pitchFamily="18" charset="0"/>
              </a:rPr>
              <a:t>and Standard Deviation of a Portfolio</a:t>
            </a:r>
            <a:r>
              <a:rPr lang="en-US" altLang="zh-TW" b="1" dirty="0"/>
              <a:t/>
            </a:r>
            <a:br>
              <a:rPr lang="en-US" altLang="zh-TW" b="1" dirty="0"/>
            </a:br>
            <a:endParaRPr lang="en-US" altLang="zh-TW" b="1" dirty="0"/>
          </a:p>
        </p:txBody>
      </p:sp>
      <p:sp>
        <p:nvSpPr>
          <p:cNvPr id="75779" name="Rectangle 3"/>
          <p:cNvSpPr>
            <a:spLocks noGrp="1" noChangeArrowheads="1"/>
          </p:cNvSpPr>
          <p:nvPr>
            <p:ph idx="1"/>
          </p:nvPr>
        </p:nvSpPr>
        <p:spPr>
          <a:xfrm>
            <a:off x="323850" y="1628775"/>
            <a:ext cx="8569325" cy="4895850"/>
          </a:xfrm>
        </p:spPr>
        <p:txBody>
          <a:bodyPr/>
          <a:lstStyle/>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7.2)</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where:</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75781" name="Rectangle 5"/>
          <p:cNvSpPr>
            <a:spLocks noChangeArrowheads="1"/>
          </p:cNvSpPr>
          <p:nvPr/>
        </p:nvSpPr>
        <p:spPr bwMode="auto">
          <a:xfrm>
            <a:off x="0" y="2862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5780" name="Object 4"/>
          <p:cNvGraphicFramePr>
            <a:graphicFrameLocks noChangeAspect="1"/>
          </p:cNvGraphicFramePr>
          <p:nvPr/>
        </p:nvGraphicFramePr>
        <p:xfrm>
          <a:off x="971550" y="1773238"/>
          <a:ext cx="5616575" cy="1893887"/>
        </p:xfrm>
        <a:graphic>
          <a:graphicData uri="http://schemas.openxmlformats.org/presentationml/2006/ole">
            <mc:AlternateContent xmlns:mc="http://schemas.openxmlformats.org/markup-compatibility/2006">
              <mc:Choice xmlns:v="urn:schemas-microsoft-com:vml" Requires="v">
                <p:oleObj spid="_x0000_s75836" name="Equation" r:id="rId3" imgW="3365500" imgH="1130300" progId="Equation.DSMT4">
                  <p:embed/>
                </p:oleObj>
              </mc:Choice>
              <mc:Fallback>
                <p:oleObj name="Equation" r:id="rId3" imgW="3365500" imgH="1130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73238"/>
                        <a:ext cx="5616575" cy="189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3" name="Rectangle 7"/>
          <p:cNvSpPr>
            <a:spLocks noChangeArrowheads="1"/>
          </p:cNvSpPr>
          <p:nvPr/>
        </p:nvSpPr>
        <p:spPr bwMode="auto">
          <a:xfrm>
            <a:off x="0" y="2852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5782" name="Object 6"/>
          <p:cNvGraphicFramePr>
            <a:graphicFrameLocks noChangeAspect="1"/>
          </p:cNvGraphicFramePr>
          <p:nvPr/>
        </p:nvGraphicFramePr>
        <p:xfrm>
          <a:off x="1116013" y="4508500"/>
          <a:ext cx="7343775" cy="2000250"/>
        </p:xfrm>
        <a:graphic>
          <a:graphicData uri="http://schemas.openxmlformats.org/presentationml/2006/ole">
            <mc:AlternateContent xmlns:mc="http://schemas.openxmlformats.org/markup-compatibility/2006">
              <mc:Choice xmlns:v="urn:schemas-microsoft-com:vml" Requires="v">
                <p:oleObj spid="_x0000_s75837" name="Equation" r:id="rId5" imgW="4064000" imgH="1155700" progId="Equation.DSMT4">
                  <p:embed/>
                </p:oleObj>
              </mc:Choice>
              <mc:Fallback>
                <p:oleObj name="Equation" r:id="rId5" imgW="4064000" imgH="11557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6013" y="4508500"/>
                        <a:ext cx="7343775"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10</a:t>
            </a:fld>
            <a:endParaRPr lang="en-US" altLang="zh-TW">
              <a:solidFill>
                <a:schemeClr val="accent6">
                  <a:lumMod val="20000"/>
                  <a:lumOff val="8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idx="1"/>
          </p:nvPr>
        </p:nvSpPr>
        <p:spPr>
          <a:xfrm>
            <a:off x="323850" y="1628775"/>
            <a:ext cx="8569325" cy="4895850"/>
          </a:xfrm>
        </p:spPr>
        <p:txBody>
          <a:bodyPr/>
          <a:lstStyle/>
          <a:p>
            <a:pPr>
              <a:buFont typeface="Wingdings" pitchFamily="2" charset="2"/>
              <a:buNone/>
            </a:pPr>
            <a:r>
              <a:rPr lang="en-US" altLang="zh-TW" sz="2400" dirty="0">
                <a:latin typeface="Times New Roman" pitchFamily="18" charset="0"/>
                <a:cs typeface="Times New Roman" pitchFamily="18" charset="0"/>
              </a:rPr>
              <a:t>    The covariance as indicated in Equation (7.2) can be used to measure the </a:t>
            </a:r>
            <a:r>
              <a:rPr lang="en-US" altLang="zh-TW" sz="2400" dirty="0" err="1">
                <a:latin typeface="Times New Roman" pitchFamily="18" charset="0"/>
                <a:cs typeface="Times New Roman" pitchFamily="18" charset="0"/>
              </a:rPr>
              <a:t>covariability</a:t>
            </a:r>
            <a:r>
              <a:rPr lang="en-US" altLang="zh-TW" sz="2400" dirty="0">
                <a:latin typeface="Times New Roman" pitchFamily="18" charset="0"/>
                <a:cs typeface="Times New Roman" pitchFamily="18" charset="0"/>
              </a:rPr>
              <a:t> between two securities (or assets) when they are used to formulate a portfolio. With this measure the variance for a portfolio with two securities can be derived: </a:t>
            </a: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(7.3)</a:t>
            </a:r>
            <a:endParaRPr lang="en-US" altLang="zh-TW" sz="2400" dirty="0">
              <a:latin typeface="Times New Roman" pitchFamily="18" charset="0"/>
              <a:cs typeface="Times New Roman" pitchFamily="18" charset="0"/>
            </a:endParaRPr>
          </a:p>
        </p:txBody>
      </p:sp>
      <p:sp>
        <p:nvSpPr>
          <p:cNvPr id="72709"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2708" name="Object 4"/>
          <p:cNvGraphicFramePr>
            <a:graphicFrameLocks noChangeAspect="1"/>
          </p:cNvGraphicFramePr>
          <p:nvPr/>
        </p:nvGraphicFramePr>
        <p:xfrm>
          <a:off x="611188" y="3716338"/>
          <a:ext cx="8064500" cy="931862"/>
        </p:xfrm>
        <a:graphic>
          <a:graphicData uri="http://schemas.openxmlformats.org/presentationml/2006/ole">
            <mc:AlternateContent xmlns:mc="http://schemas.openxmlformats.org/markup-compatibility/2006">
              <mc:Choice xmlns:v="urn:schemas-microsoft-com:vml" Requires="v">
                <p:oleObj spid="_x0000_s72735" name="Equation" r:id="rId3" imgW="3873500" imgH="444500" progId="Equation.DSMT4">
                  <p:embed/>
                </p:oleObj>
              </mc:Choice>
              <mc:Fallback>
                <p:oleObj name="Equation" r:id="rId3" imgW="3873500" imgH="444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3716338"/>
                        <a:ext cx="8064500" cy="931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2"/>
          <p:cNvSpPr>
            <a:spLocks noGrp="1" noChangeArrowheads="1"/>
          </p:cNvSpPr>
          <p:nvPr>
            <p:ph type="title"/>
          </p:nvPr>
        </p:nvSpPr>
        <p:spPr>
          <a:xfrm>
            <a:off x="457200" y="889000"/>
            <a:ext cx="8218488" cy="668338"/>
          </a:xfrm>
        </p:spPr>
        <p:txBody>
          <a:bodyPr/>
          <a:lstStyle/>
          <a:p>
            <a:r>
              <a:rPr lang="en-US" altLang="zh-TW" b="1" dirty="0" smtClean="0">
                <a:latin typeface="Times New Roman" pitchFamily="18" charset="0"/>
                <a:cs typeface="Times New Roman" pitchFamily="18" charset="0"/>
              </a:rPr>
              <a:t>7.2.2 Variance </a:t>
            </a:r>
            <a:r>
              <a:rPr lang="en-US" altLang="zh-TW" b="1" dirty="0">
                <a:latin typeface="Times New Roman" pitchFamily="18" charset="0"/>
                <a:cs typeface="Times New Roman" pitchFamily="18" charset="0"/>
              </a:rPr>
              <a:t>and Standard Deviation of a Portfolio</a:t>
            </a:r>
            <a:r>
              <a:rPr lang="en-US" altLang="zh-TW" b="1" dirty="0"/>
              <a:t/>
            </a:r>
            <a:br>
              <a:rPr lang="en-US" altLang="zh-TW" b="1" dirty="0"/>
            </a:br>
            <a:endParaRPr lang="en-US" altLang="zh-TW" b="1" dirty="0"/>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11</a:t>
            </a:fld>
            <a:endParaRPr lang="en-US" altLang="zh-TW">
              <a:solidFill>
                <a:schemeClr val="accent6">
                  <a:lumMod val="20000"/>
                  <a:lumOff val="80000"/>
                </a:schemeClr>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484784"/>
            <a:ext cx="8229600" cy="5059364"/>
          </a:xfrm>
        </p:spPr>
        <p:txBody>
          <a:bodyPr/>
          <a:lstStyle/>
          <a:p>
            <a:r>
              <a:rPr lang="en-US" dirty="0">
                <a:latin typeface="Times New Roman" pitchFamily="18" charset="0"/>
                <a:cs typeface="Times New Roman" pitchFamily="18" charset="0"/>
              </a:rPr>
              <a:t>The general formula for determining the number of terms that must be computed (NTC) to determine the variance of a portfolio with N securities is </a:t>
            </a:r>
          </a:p>
        </p:txBody>
      </p:sp>
      <p:sp>
        <p:nvSpPr>
          <p:cNvPr id="6" name="Rectangle 2"/>
          <p:cNvSpPr>
            <a:spLocks noGrp="1" noChangeArrowheads="1"/>
          </p:cNvSpPr>
          <p:nvPr>
            <p:ph type="title"/>
          </p:nvPr>
        </p:nvSpPr>
        <p:spPr>
          <a:xfrm>
            <a:off x="457200" y="889000"/>
            <a:ext cx="8218488" cy="668338"/>
          </a:xfrm>
        </p:spPr>
        <p:txBody>
          <a:bodyPr/>
          <a:lstStyle/>
          <a:p>
            <a:r>
              <a:rPr lang="en-US" altLang="zh-TW" b="1" dirty="0" smtClean="0">
                <a:latin typeface="Times New Roman" pitchFamily="18" charset="0"/>
                <a:cs typeface="Times New Roman" pitchFamily="18" charset="0"/>
              </a:rPr>
              <a:t>7.2.2 Variance </a:t>
            </a:r>
            <a:r>
              <a:rPr lang="en-US" altLang="zh-TW" b="1" dirty="0">
                <a:latin typeface="Times New Roman" pitchFamily="18" charset="0"/>
                <a:cs typeface="Times New Roman" pitchFamily="18" charset="0"/>
              </a:rPr>
              <a:t>and Standard Deviation of a Portfolio</a:t>
            </a:r>
            <a:r>
              <a:rPr lang="en-US" altLang="zh-TW" b="1" dirty="0"/>
              <a:t/>
            </a:r>
            <a:br>
              <a:rPr lang="en-US" altLang="zh-TW" b="1" dirty="0"/>
            </a:br>
            <a:endParaRPr lang="en-US" altLang="zh-TW" b="1"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73427386"/>
              </p:ext>
            </p:extLst>
          </p:nvPr>
        </p:nvGraphicFramePr>
        <p:xfrm>
          <a:off x="1691680" y="3717032"/>
          <a:ext cx="5310590" cy="792088"/>
        </p:xfrm>
        <a:graphic>
          <a:graphicData uri="http://schemas.openxmlformats.org/presentationml/2006/ole">
            <mc:AlternateContent xmlns:mc="http://schemas.openxmlformats.org/markup-compatibility/2006">
              <mc:Choice xmlns:v="urn:schemas-microsoft-com:vml" Requires="v">
                <p:oleObj spid="_x0000_s125975" name="Equation" r:id="rId3" imgW="2806700" imgH="419100" progId="Equation.DSMT4">
                  <p:embed/>
                </p:oleObj>
              </mc:Choice>
              <mc:Fallback>
                <p:oleObj name="Equation" r:id="rId3" imgW="2806700" imgH="4191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717032"/>
                        <a:ext cx="5310590" cy="792088"/>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12</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851867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457200"/>
            <a:ext cx="5194300" cy="668338"/>
          </a:xfrm>
        </p:spPr>
        <p:txBody>
          <a:bodyPr/>
          <a:lstStyle/>
          <a:p>
            <a:r>
              <a:rPr lang="en-US" altLang="zh-TW" b="1" dirty="0">
                <a:latin typeface="Times New Roman" pitchFamily="18" charset="0"/>
                <a:cs typeface="Times New Roman" pitchFamily="18" charset="0"/>
              </a:rPr>
              <a:t>Sample Problem 7.1</a:t>
            </a:r>
          </a:p>
        </p:txBody>
      </p:sp>
      <p:sp>
        <p:nvSpPr>
          <p:cNvPr id="50179" name="Rectangle 3"/>
          <p:cNvSpPr>
            <a:spLocks noGrp="1" noChangeArrowheads="1"/>
          </p:cNvSpPr>
          <p:nvPr>
            <p:ph idx="1"/>
          </p:nvPr>
        </p:nvSpPr>
        <p:spPr>
          <a:xfrm>
            <a:off x="179388" y="1268413"/>
            <a:ext cx="8713787" cy="5400675"/>
          </a:xfrm>
        </p:spPr>
        <p:txBody>
          <a:bodyPr/>
          <a:lstStyle/>
          <a:p>
            <a:pPr algn="just">
              <a:buFont typeface="Wingdings" pitchFamily="2" charset="2"/>
              <a:buNone/>
            </a:pPr>
            <a:r>
              <a:rPr lang="en-US" altLang="zh-TW" i="1" dirty="0">
                <a:latin typeface="Times New Roman" pitchFamily="18" charset="0"/>
                <a:cs typeface="Times New Roman" pitchFamily="18" charset="0"/>
              </a:rPr>
              <a:t>Security 1                 Security 2</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50181" name="Rectangle 5"/>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0" name="Object 4"/>
          <p:cNvGraphicFramePr>
            <a:graphicFrameLocks noChangeAspect="1"/>
          </p:cNvGraphicFramePr>
          <p:nvPr>
            <p:extLst>
              <p:ext uri="{D42A27DB-BD31-4B8C-83A1-F6EECF244321}">
                <p14:modId xmlns:p14="http://schemas.microsoft.com/office/powerpoint/2010/main" val="4234754079"/>
              </p:ext>
            </p:extLst>
          </p:nvPr>
        </p:nvGraphicFramePr>
        <p:xfrm>
          <a:off x="611560" y="1896269"/>
          <a:ext cx="2232025" cy="1893887"/>
        </p:xfrm>
        <a:graphic>
          <a:graphicData uri="http://schemas.openxmlformats.org/presentationml/2006/ole">
            <mc:AlternateContent xmlns:mc="http://schemas.openxmlformats.org/markup-compatibility/2006">
              <mc:Choice xmlns:v="urn:schemas-microsoft-com:vml" Requires="v">
                <p:oleObj spid="_x0000_s50261" name="Equation" r:id="rId3" imgW="1384300" imgH="1168400" progId="Equation.DSMT4">
                  <p:embed/>
                </p:oleObj>
              </mc:Choice>
              <mc:Fallback>
                <p:oleObj name="Equation" r:id="rId3" imgW="1384300" imgH="1168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896269"/>
                        <a:ext cx="2232025" cy="189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3" name="Rectangle 7"/>
          <p:cNvSpPr>
            <a:spLocks noChangeArrowheads="1"/>
          </p:cNvSpPr>
          <p:nvPr/>
        </p:nvSpPr>
        <p:spPr bwMode="auto">
          <a:xfrm>
            <a:off x="0" y="2843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2" name="Object 6"/>
          <p:cNvGraphicFramePr>
            <a:graphicFrameLocks noChangeAspect="1"/>
          </p:cNvGraphicFramePr>
          <p:nvPr>
            <p:extLst>
              <p:ext uri="{D42A27DB-BD31-4B8C-83A1-F6EECF244321}">
                <p14:modId xmlns:p14="http://schemas.microsoft.com/office/powerpoint/2010/main" val="3718355346"/>
              </p:ext>
            </p:extLst>
          </p:nvPr>
        </p:nvGraphicFramePr>
        <p:xfrm>
          <a:off x="4067944" y="1926432"/>
          <a:ext cx="2160588" cy="1833562"/>
        </p:xfrm>
        <a:graphic>
          <a:graphicData uri="http://schemas.openxmlformats.org/presentationml/2006/ole">
            <mc:AlternateContent xmlns:mc="http://schemas.openxmlformats.org/markup-compatibility/2006">
              <mc:Choice xmlns:v="urn:schemas-microsoft-com:vml" Requires="v">
                <p:oleObj spid="_x0000_s50262" name="Equation" r:id="rId5" imgW="1384300" imgH="1168400" progId="Equation.DSMT4">
                  <p:embed/>
                </p:oleObj>
              </mc:Choice>
              <mc:Fallback>
                <p:oleObj name="Equation" r:id="rId5" imgW="1384300" imgH="11684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1926432"/>
                        <a:ext cx="2160588" cy="183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85" name="Rectangle 9"/>
          <p:cNvSpPr>
            <a:spLocks noChangeArrowheads="1"/>
          </p:cNvSpPr>
          <p:nvPr/>
        </p:nvSpPr>
        <p:spPr bwMode="auto">
          <a:xfrm>
            <a:off x="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0184" name="Object 8"/>
          <p:cNvGraphicFramePr>
            <a:graphicFrameLocks noChangeAspect="1"/>
          </p:cNvGraphicFramePr>
          <p:nvPr>
            <p:extLst>
              <p:ext uri="{D42A27DB-BD31-4B8C-83A1-F6EECF244321}">
                <p14:modId xmlns:p14="http://schemas.microsoft.com/office/powerpoint/2010/main" val="1998142123"/>
              </p:ext>
            </p:extLst>
          </p:nvPr>
        </p:nvGraphicFramePr>
        <p:xfrm>
          <a:off x="251520" y="3789040"/>
          <a:ext cx="7920037" cy="2768600"/>
        </p:xfrm>
        <a:graphic>
          <a:graphicData uri="http://schemas.openxmlformats.org/presentationml/2006/ole">
            <mc:AlternateContent xmlns:mc="http://schemas.openxmlformats.org/markup-compatibility/2006">
              <mc:Choice xmlns:v="urn:schemas-microsoft-com:vml" Requires="v">
                <p:oleObj spid="_x0000_s50263" name="Equation" r:id="rId7" imgW="4737100" imgH="1854200" progId="Equation.DSMT4">
                  <p:embed/>
                </p:oleObj>
              </mc:Choice>
              <mc:Fallback>
                <p:oleObj name="Equation" r:id="rId7" imgW="4737100" imgH="18542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3789040"/>
                        <a:ext cx="7920037" cy="2768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13</a:t>
            </a:fld>
            <a:endParaRPr lang="en-US" altLang="zh-TW">
              <a:solidFill>
                <a:schemeClr val="accent6">
                  <a:lumMod val="20000"/>
                  <a:lumOff val="80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Sample Problem 7.1</a:t>
            </a:r>
            <a:endParaRPr lang="en-US" dirty="0"/>
          </a:p>
        </p:txBody>
      </p:sp>
      <p:pic>
        <p:nvPicPr>
          <p:cNvPr id="4" name="Picture 6" descr="7-189"/>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6478" y="2056474"/>
            <a:ext cx="6771043" cy="308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14</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4395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457200"/>
            <a:ext cx="5843588" cy="595313"/>
          </a:xfrm>
        </p:spPr>
        <p:txBody>
          <a:bodyPr/>
          <a:lstStyle/>
          <a:p>
            <a:r>
              <a:rPr lang="en-US" altLang="zh-TW" b="1" dirty="0">
                <a:latin typeface="Times New Roman" pitchFamily="18" charset="0"/>
                <a:cs typeface="Times New Roman" pitchFamily="18" charset="0"/>
              </a:rPr>
              <a:t>Sample Problem 7.1</a:t>
            </a:r>
          </a:p>
        </p:txBody>
      </p:sp>
      <p:sp>
        <p:nvSpPr>
          <p:cNvPr id="51203" name="Rectangle 3"/>
          <p:cNvSpPr>
            <a:spLocks noGrp="1" noChangeArrowheads="1"/>
          </p:cNvSpPr>
          <p:nvPr>
            <p:ph idx="1"/>
          </p:nvPr>
        </p:nvSpPr>
        <p:spPr>
          <a:xfrm>
            <a:off x="250825" y="1268413"/>
            <a:ext cx="8569325" cy="5184775"/>
          </a:xfrm>
        </p:spPr>
        <p:txBody>
          <a:bodyPr>
            <a:normAutofit/>
          </a:bodyPr>
          <a:lstStyle/>
          <a:p>
            <a:r>
              <a:rPr lang="en-US" altLang="zh-TW"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riskiness of a portfolio can be measured by the standard deviation of returns</a:t>
            </a:r>
            <a:r>
              <a:rPr lang="en-US" altLang="zh-TW" dirty="0" smtClean="0">
                <a:latin typeface="Times New Roman" pitchFamily="18" charset="0"/>
                <a:cs typeface="Times New Roman" pitchFamily="18" charset="0"/>
              </a:rPr>
              <a:t> as:                                        </a:t>
            </a: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pPr algn="r">
              <a:buFont typeface="Wingdings" pitchFamily="2" charset="2"/>
              <a:buNone/>
            </a:pPr>
            <a:r>
              <a:rPr lang="en-US" altLang="zh-TW" dirty="0" smtClean="0">
                <a:latin typeface="Times New Roman" pitchFamily="18" charset="0"/>
                <a:cs typeface="Times New Roman" pitchFamily="18" charset="0"/>
              </a:rPr>
              <a:t>(7.6)</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altLang="zh-TW" dirty="0">
                <a:latin typeface="Times New Roman" pitchFamily="18" charset="0"/>
                <a:cs typeface="Times New Roman" pitchFamily="18" charset="0"/>
              </a:rPr>
              <a:t>   where      is the standard deviation of the portfolio’s return and     is the expected return of the n possible returns.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5120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4" name="Object 4"/>
          <p:cNvGraphicFramePr>
            <a:graphicFrameLocks noChangeAspect="1"/>
          </p:cNvGraphicFramePr>
          <p:nvPr>
            <p:extLst>
              <p:ext uri="{D42A27DB-BD31-4B8C-83A1-F6EECF244321}">
                <p14:modId xmlns:p14="http://schemas.microsoft.com/office/powerpoint/2010/main" val="2719837525"/>
              </p:ext>
            </p:extLst>
          </p:nvPr>
        </p:nvGraphicFramePr>
        <p:xfrm>
          <a:off x="3203848" y="2701925"/>
          <a:ext cx="2519362" cy="1216025"/>
        </p:xfrm>
        <a:graphic>
          <a:graphicData uri="http://schemas.openxmlformats.org/presentationml/2006/ole">
            <mc:AlternateContent xmlns:mc="http://schemas.openxmlformats.org/markup-compatibility/2006">
              <mc:Choice xmlns:v="urn:schemas-microsoft-com:vml" Requires="v">
                <p:oleObj spid="_x0000_s51285" name="Equation" r:id="rId3" imgW="1358900" imgH="660400" progId="Equation.DSMT4">
                  <p:embed/>
                </p:oleObj>
              </mc:Choice>
              <mc:Fallback>
                <p:oleObj name="Equation" r:id="rId3" imgW="1358900" imgH="6604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701925"/>
                        <a:ext cx="2519362" cy="1216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7"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6" name="Object 6"/>
          <p:cNvGraphicFramePr>
            <a:graphicFrameLocks noChangeAspect="1"/>
          </p:cNvGraphicFramePr>
          <p:nvPr>
            <p:extLst>
              <p:ext uri="{D42A27DB-BD31-4B8C-83A1-F6EECF244321}">
                <p14:modId xmlns:p14="http://schemas.microsoft.com/office/powerpoint/2010/main" val="2983692190"/>
              </p:ext>
            </p:extLst>
          </p:nvPr>
        </p:nvGraphicFramePr>
        <p:xfrm>
          <a:off x="1691680" y="4653136"/>
          <a:ext cx="469900" cy="647700"/>
        </p:xfrm>
        <a:graphic>
          <a:graphicData uri="http://schemas.openxmlformats.org/presentationml/2006/ole">
            <mc:AlternateContent xmlns:mc="http://schemas.openxmlformats.org/markup-compatibility/2006">
              <mc:Choice xmlns:v="urn:schemas-microsoft-com:vml" Requires="v">
                <p:oleObj spid="_x0000_s51286" name="Equation" r:id="rId5" imgW="203112" imgH="241195" progId="Equation.DSMT4">
                  <p:embed/>
                </p:oleObj>
              </mc:Choice>
              <mc:Fallback>
                <p:oleObj name="Equation" r:id="rId5" imgW="203112"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4653136"/>
                        <a:ext cx="469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09" name="Rectangle 9"/>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208" name="Object 8"/>
          <p:cNvGraphicFramePr>
            <a:graphicFrameLocks noChangeAspect="1"/>
          </p:cNvGraphicFramePr>
          <p:nvPr>
            <p:extLst>
              <p:ext uri="{D42A27DB-BD31-4B8C-83A1-F6EECF244321}">
                <p14:modId xmlns:p14="http://schemas.microsoft.com/office/powerpoint/2010/main" val="1250074139"/>
              </p:ext>
            </p:extLst>
          </p:nvPr>
        </p:nvGraphicFramePr>
        <p:xfrm>
          <a:off x="3995936" y="5229200"/>
          <a:ext cx="447675" cy="576263"/>
        </p:xfrm>
        <a:graphic>
          <a:graphicData uri="http://schemas.openxmlformats.org/presentationml/2006/ole">
            <mc:AlternateContent xmlns:mc="http://schemas.openxmlformats.org/markup-compatibility/2006">
              <mc:Choice xmlns:v="urn:schemas-microsoft-com:vml" Requires="v">
                <p:oleObj spid="_x0000_s51287" name="Equation" r:id="rId7" imgW="203024" imgH="253780" progId="Equation.DSMT4">
                  <p:embed/>
                </p:oleObj>
              </mc:Choice>
              <mc:Fallback>
                <p:oleObj name="Equation" r:id="rId7" imgW="203024" imgH="25378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95936" y="5229200"/>
                        <a:ext cx="447675"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15</a:t>
            </a:fld>
            <a:endParaRPr lang="en-US" altLang="zh-TW">
              <a:solidFill>
                <a:schemeClr val="accent6">
                  <a:lumMod val="20000"/>
                  <a:lumOff val="80000"/>
                </a:scheme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457200"/>
            <a:ext cx="6851650" cy="668338"/>
          </a:xfrm>
        </p:spPr>
        <p:txBody>
          <a:bodyPr/>
          <a:lstStyle/>
          <a:p>
            <a:r>
              <a:rPr lang="en-US" altLang="zh-TW" b="1" dirty="0" smtClean="0">
                <a:latin typeface="Times New Roman" pitchFamily="18" charset="0"/>
                <a:cs typeface="Times New Roman" pitchFamily="18" charset="0"/>
              </a:rPr>
              <a:t>7.2.3 The </a:t>
            </a:r>
            <a:r>
              <a:rPr lang="en-US" altLang="zh-TW" b="1" dirty="0">
                <a:latin typeface="Times New Roman" pitchFamily="18" charset="0"/>
                <a:cs typeface="Times New Roman" pitchFamily="18" charset="0"/>
              </a:rPr>
              <a:t>Two-Asset Case</a:t>
            </a:r>
          </a:p>
        </p:txBody>
      </p:sp>
      <p:sp>
        <p:nvSpPr>
          <p:cNvPr id="52227" name="Rectangle 3"/>
          <p:cNvSpPr>
            <a:spLocks noGrp="1" noChangeArrowheads="1"/>
          </p:cNvSpPr>
          <p:nvPr>
            <p:ph idx="1"/>
          </p:nvPr>
        </p:nvSpPr>
        <p:spPr>
          <a:xfrm>
            <a:off x="250825" y="1196975"/>
            <a:ext cx="8713788" cy="5472113"/>
          </a:xfrm>
        </p:spPr>
        <p:txBody>
          <a:bodyPr>
            <a:normAutofit/>
          </a:bodyPr>
          <a:lstStyle/>
          <a:p>
            <a:r>
              <a:rPr lang="en-US" altLang="zh-TW" dirty="0">
                <a:latin typeface="Times New Roman" pitchFamily="18" charset="0"/>
                <a:cs typeface="Times New Roman" pitchFamily="18" charset="0"/>
              </a:rPr>
              <a:t>To explain the fundamental aspect of the risk-diversification process in a portfolio, consider the </a:t>
            </a:r>
            <a:r>
              <a:rPr lang="en-US" altLang="zh-TW" b="1" dirty="0">
                <a:latin typeface="Times New Roman" pitchFamily="18" charset="0"/>
                <a:cs typeface="Times New Roman" pitchFamily="18" charset="0"/>
              </a:rPr>
              <a:t>two-asset </a:t>
            </a:r>
            <a:r>
              <a:rPr lang="en-US" altLang="zh-TW" b="1" dirty="0" smtClean="0">
                <a:latin typeface="Times New Roman" pitchFamily="18" charset="0"/>
                <a:cs typeface="Times New Roman" pitchFamily="18" charset="0"/>
              </a:rPr>
              <a:t>case</a:t>
            </a: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7.7)</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 </a:t>
            </a:r>
            <a:endParaRPr lang="en-US" altLang="zh-TW" dirty="0">
              <a:latin typeface="Times New Roman" pitchFamily="18" charset="0"/>
              <a:cs typeface="Times New Roman" pitchFamily="18" charset="0"/>
            </a:endParaRPr>
          </a:p>
        </p:txBody>
      </p:sp>
      <p:sp>
        <p:nvSpPr>
          <p:cNvPr id="52229" name="Rectangle 5"/>
          <p:cNvSpPr>
            <a:spLocks noChangeArrowheads="1"/>
          </p:cNvSpPr>
          <p:nvPr/>
        </p:nvSpPr>
        <p:spPr bwMode="auto">
          <a:xfrm>
            <a:off x="0" y="2614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28" name="Object 4"/>
          <p:cNvGraphicFramePr>
            <a:graphicFrameLocks noChangeAspect="1"/>
          </p:cNvGraphicFramePr>
          <p:nvPr>
            <p:extLst>
              <p:ext uri="{D42A27DB-BD31-4B8C-83A1-F6EECF244321}">
                <p14:modId xmlns:p14="http://schemas.microsoft.com/office/powerpoint/2010/main" val="3215809771"/>
              </p:ext>
            </p:extLst>
          </p:nvPr>
        </p:nvGraphicFramePr>
        <p:xfrm>
          <a:off x="755576" y="2852936"/>
          <a:ext cx="6983412" cy="2524125"/>
        </p:xfrm>
        <a:graphic>
          <a:graphicData uri="http://schemas.openxmlformats.org/presentationml/2006/ole">
            <mc:AlternateContent xmlns:mc="http://schemas.openxmlformats.org/markup-compatibility/2006">
              <mc:Choice xmlns:v="urn:schemas-microsoft-com:vml" Requires="v">
                <p:oleObj spid="_x0000_s52314" name="Equation" r:id="rId3" imgW="4508500" imgH="1625600" progId="Equation.DSMT4">
                  <p:embed/>
                </p:oleObj>
              </mc:Choice>
              <mc:Fallback>
                <p:oleObj name="Equation" r:id="rId3" imgW="4508500" imgH="162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852936"/>
                        <a:ext cx="6983412" cy="252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31"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2230" name="Object 6"/>
          <p:cNvGraphicFramePr>
            <a:graphicFrameLocks noChangeAspect="1"/>
          </p:cNvGraphicFramePr>
          <p:nvPr>
            <p:extLst>
              <p:ext uri="{D42A27DB-BD31-4B8C-83A1-F6EECF244321}">
                <p14:modId xmlns:p14="http://schemas.microsoft.com/office/powerpoint/2010/main" val="2976105157"/>
              </p:ext>
            </p:extLst>
          </p:nvPr>
        </p:nvGraphicFramePr>
        <p:xfrm>
          <a:off x="1403648" y="5805264"/>
          <a:ext cx="1384300" cy="457200"/>
        </p:xfrm>
        <a:graphic>
          <a:graphicData uri="http://schemas.openxmlformats.org/presentationml/2006/ole">
            <mc:AlternateContent xmlns:mc="http://schemas.openxmlformats.org/markup-compatibility/2006">
              <mc:Choice xmlns:v="urn:schemas-microsoft-com:vml" Requires="v">
                <p:oleObj spid="_x0000_s52315" name="Equation" r:id="rId5" imgW="698400" imgH="228600" progId="Equation.DSMT4">
                  <p:embed/>
                </p:oleObj>
              </mc:Choice>
              <mc:Fallback>
                <p:oleObj name="Equation" r:id="rId5" imgW="698400" imgH="228600" progId="Equation.DSMT4">
                  <p:embed/>
                  <p:pic>
                    <p:nvPicPr>
                      <p:cNvPr id="0" name="Object 6"/>
                      <p:cNvPicPr>
                        <a:picLocks noChangeAspect="1" noChangeArrowheads="1"/>
                      </p:cNvPicPr>
                      <p:nvPr/>
                    </p:nvPicPr>
                    <p:blipFill>
                      <a:blip r:embed="rId6"/>
                      <a:srcRect/>
                      <a:stretch>
                        <a:fillRect/>
                      </a:stretch>
                    </p:blipFill>
                    <p:spPr bwMode="auto">
                      <a:xfrm>
                        <a:off x="1403648" y="5805264"/>
                        <a:ext cx="1384300" cy="457200"/>
                      </a:xfrm>
                      <a:prstGeom prst="rect">
                        <a:avLst/>
                      </a:prstGeom>
                      <a:noFill/>
                    </p:spPr>
                  </p:pic>
                </p:oleObj>
              </mc:Fallback>
            </mc:AlternateContent>
          </a:graphicData>
        </a:graphic>
      </p:graphicFrame>
      <p:sp>
        <p:nvSpPr>
          <p:cNvPr id="52233"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35" name="Rectangle 11"/>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37" name="Rectangle 13"/>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2242" name="Rectangle 18"/>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16</a:t>
            </a:fld>
            <a:endParaRPr lang="en-US" altLang="zh-TW" dirty="0">
              <a:solidFill>
                <a:schemeClr val="accent6">
                  <a:lumMod val="20000"/>
                  <a:lumOff val="8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457200"/>
            <a:ext cx="7643813" cy="668338"/>
          </a:xfrm>
        </p:spPr>
        <p:txBody>
          <a:bodyPr/>
          <a:lstStyle/>
          <a:p>
            <a:r>
              <a:rPr lang="en-US" altLang="zh-TW" b="1" dirty="0" smtClean="0">
                <a:latin typeface="Times New Roman" pitchFamily="18" charset="0"/>
                <a:cs typeface="Times New Roman" pitchFamily="18" charset="0"/>
              </a:rPr>
              <a:t>7.2.3 The </a:t>
            </a:r>
            <a:r>
              <a:rPr lang="en-US" altLang="zh-TW" b="1" dirty="0">
                <a:latin typeface="Times New Roman" pitchFamily="18" charset="0"/>
                <a:cs typeface="Times New Roman" pitchFamily="18" charset="0"/>
              </a:rPr>
              <a:t>Two-Asset Case</a:t>
            </a:r>
          </a:p>
        </p:txBody>
      </p:sp>
      <p:sp>
        <p:nvSpPr>
          <p:cNvPr id="76803" name="Rectangle 3"/>
          <p:cNvSpPr>
            <a:spLocks noGrp="1" noChangeArrowheads="1"/>
          </p:cNvSpPr>
          <p:nvPr>
            <p:ph type="body" sz="half" idx="1"/>
          </p:nvPr>
        </p:nvSpPr>
        <p:spPr>
          <a:xfrm>
            <a:off x="462756" y="1268760"/>
            <a:ext cx="8218488" cy="4968552"/>
          </a:xfrm>
        </p:spPr>
        <p:txBody>
          <a:bodyPr>
            <a:normAutofit fontScale="92500" lnSpcReduction="20000"/>
          </a:bodyPr>
          <a:lstStyle/>
          <a:p>
            <a:r>
              <a:rPr lang="en-US" altLang="zh-TW" dirty="0">
                <a:latin typeface="Times New Roman" pitchFamily="18" charset="0"/>
                <a:cs typeface="Times New Roman" pitchFamily="18" charset="0"/>
              </a:rPr>
              <a:t>By the definitions of correlation coefficients between    and          </a:t>
            </a:r>
            <a:r>
              <a:rPr lang="en-US" altLang="zh-TW" dirty="0" smtClean="0">
                <a:latin typeface="Times New Roman" pitchFamily="18" charset="0"/>
                <a:cs typeface="Times New Roman" pitchFamily="18" charset="0"/>
              </a:rPr>
              <a:t>   , </a:t>
            </a:r>
            <a:r>
              <a:rPr lang="en-US" altLang="zh-TW" dirty="0">
                <a:latin typeface="Times New Roman" pitchFamily="18" charset="0"/>
                <a:cs typeface="Times New Roman" pitchFamily="18" charset="0"/>
              </a:rPr>
              <a:t>the  </a:t>
            </a:r>
            <a:r>
              <a:rPr lang="en-US" altLang="zh-TW" dirty="0" smtClean="0">
                <a:latin typeface="Times New Roman" pitchFamily="18" charset="0"/>
                <a:cs typeface="Times New Roman" pitchFamily="18" charset="0"/>
              </a:rPr>
              <a:t>              can </a:t>
            </a:r>
            <a:r>
              <a:rPr lang="en-US" altLang="zh-TW" dirty="0">
                <a:latin typeface="Times New Roman" pitchFamily="18" charset="0"/>
                <a:cs typeface="Times New Roman" pitchFamily="18" charset="0"/>
              </a:rPr>
              <a:t>be rewritten:</a:t>
            </a: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a:t>
            </a:r>
            <a:r>
              <a:rPr lang="en-US" altLang="zh-TW" dirty="0" smtClean="0">
                <a:latin typeface="Times New Roman" pitchFamily="18" charset="0"/>
                <a:cs typeface="Times New Roman" pitchFamily="18" charset="0"/>
              </a:rPr>
              <a:t>7.8)</a:t>
            </a:r>
            <a:endParaRPr lang="en-US" altLang="zh-TW"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Where       </a:t>
            </a:r>
            <a:r>
              <a:rPr lang="en-US" altLang="zh-TW" dirty="0">
                <a:latin typeface="Times New Roman" pitchFamily="18" charset="0"/>
                <a:cs typeface="Times New Roman" pitchFamily="18" charset="0"/>
              </a:rPr>
              <a:t>and        are the standard deviations of the first and second security, respectively</a:t>
            </a:r>
            <a:r>
              <a:rPr lang="en-US" altLang="zh-TW" dirty="0" smtClean="0">
                <a:latin typeface="Times New Roman" pitchFamily="18" charset="0"/>
                <a:cs typeface="Times New Roman" pitchFamily="18" charset="0"/>
              </a:rPr>
              <a:t>.</a:t>
            </a:r>
          </a:p>
          <a:p>
            <a:r>
              <a:rPr lang="en-US" altLang="zh-TW" dirty="0">
                <a:latin typeface="Times New Roman" pitchFamily="18" charset="0"/>
                <a:cs typeface="Times New Roman" pitchFamily="18" charset="0"/>
              </a:rPr>
              <a:t>From Equations (7.7) and (7.8), the standard deviation of a two-security portfolio can be defined as </a:t>
            </a:r>
            <a:endParaRPr lang="en-US" altLang="zh-TW" dirty="0" smtClean="0">
              <a:latin typeface="Times New Roman" pitchFamily="18" charset="0"/>
              <a:cs typeface="Times New Roman" pitchFamily="18" charset="0"/>
            </a:endParaRPr>
          </a:p>
          <a:p>
            <a:endParaRPr lang="en-US" altLang="zh-TW" dirty="0">
              <a:latin typeface="Times New Roman" pitchFamily="18" charset="0"/>
              <a:cs typeface="Times New Roman" pitchFamily="18" charset="0"/>
            </a:endParaRPr>
          </a:p>
          <a:p>
            <a:pPr marL="0" indent="0">
              <a:buNone/>
            </a:pPr>
            <a:r>
              <a:rPr lang="en-US" altLang="zh-TW" dirty="0" smtClean="0">
                <a:latin typeface="Times New Roman" pitchFamily="18" charset="0"/>
                <a:cs typeface="Times New Roman" pitchFamily="18" charset="0"/>
              </a:rPr>
              <a:t>                                                                         (7.9)</a:t>
            </a:r>
            <a:endParaRPr lang="en-US" altLang="zh-TW" dirty="0">
              <a:latin typeface="Times New Roman" pitchFamily="18" charset="0"/>
              <a:cs typeface="Times New Roman" pitchFamily="18" charset="0"/>
            </a:endParaRPr>
          </a:p>
        </p:txBody>
      </p:sp>
      <p:graphicFrame>
        <p:nvGraphicFramePr>
          <p:cNvPr id="76804" name="Object 4"/>
          <p:cNvGraphicFramePr>
            <a:graphicFrameLocks noGrp="1" noChangeAspect="1"/>
          </p:cNvGraphicFramePr>
          <p:nvPr>
            <p:ph sz="half" idx="2"/>
            <p:extLst>
              <p:ext uri="{D42A27DB-BD31-4B8C-83A1-F6EECF244321}">
                <p14:modId xmlns:p14="http://schemas.microsoft.com/office/powerpoint/2010/main" val="904793963"/>
              </p:ext>
            </p:extLst>
          </p:nvPr>
        </p:nvGraphicFramePr>
        <p:xfrm>
          <a:off x="2411760" y="2348880"/>
          <a:ext cx="3095625" cy="520700"/>
        </p:xfrm>
        <a:graphic>
          <a:graphicData uri="http://schemas.openxmlformats.org/presentationml/2006/ole">
            <mc:AlternateContent xmlns:mc="http://schemas.openxmlformats.org/markup-compatibility/2006">
              <mc:Choice xmlns:v="urn:schemas-microsoft-com:vml" Requires="v">
                <p:oleObj spid="_x0000_s76969" name="Equation" r:id="rId3" imgW="1358640" imgH="228600" progId="Equation.DSMT4">
                  <p:embed/>
                </p:oleObj>
              </mc:Choice>
              <mc:Fallback>
                <p:oleObj name="Equation" r:id="rId3" imgW="1358640" imgH="228600" progId="Equation.DSMT4">
                  <p:embed/>
                  <p:pic>
                    <p:nvPicPr>
                      <p:cNvPr id="0" name="Object 4"/>
                      <p:cNvPicPr>
                        <a:picLocks noChangeAspect="1" noChangeArrowheads="1"/>
                      </p:cNvPicPr>
                      <p:nvPr/>
                    </p:nvPicPr>
                    <p:blipFill>
                      <a:blip r:embed="rId4"/>
                      <a:srcRect/>
                      <a:stretch>
                        <a:fillRect/>
                      </a:stretch>
                    </p:blipFill>
                    <p:spPr bwMode="auto">
                      <a:xfrm>
                        <a:off x="2411760" y="2348880"/>
                        <a:ext cx="3095625"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6807"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6806" name="Object 6"/>
          <p:cNvGraphicFramePr>
            <a:graphicFrameLocks noChangeAspect="1"/>
          </p:cNvGraphicFramePr>
          <p:nvPr>
            <p:extLst>
              <p:ext uri="{D42A27DB-BD31-4B8C-83A1-F6EECF244321}">
                <p14:modId xmlns:p14="http://schemas.microsoft.com/office/powerpoint/2010/main" val="3822354678"/>
              </p:ext>
            </p:extLst>
          </p:nvPr>
        </p:nvGraphicFramePr>
        <p:xfrm>
          <a:off x="1691680" y="2743201"/>
          <a:ext cx="501650" cy="576262"/>
        </p:xfrm>
        <a:graphic>
          <a:graphicData uri="http://schemas.openxmlformats.org/presentationml/2006/ole">
            <mc:AlternateContent xmlns:mc="http://schemas.openxmlformats.org/markup-compatibility/2006">
              <mc:Choice xmlns:v="urn:schemas-microsoft-com:vml" Requires="v">
                <p:oleObj spid="_x0000_s76970" name="Equation" r:id="rId5" imgW="190335" imgH="215713" progId="Equation.DSMT4">
                  <p:embed/>
                </p:oleObj>
              </mc:Choice>
              <mc:Fallback>
                <p:oleObj name="Equation" r:id="rId5" imgW="190335" imgH="215713"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1680" y="2743201"/>
                        <a:ext cx="501650"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13" name="Rectangle 13"/>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6812" name="Object 12"/>
          <p:cNvGraphicFramePr>
            <a:graphicFrameLocks noChangeAspect="1"/>
          </p:cNvGraphicFramePr>
          <p:nvPr>
            <p:extLst>
              <p:ext uri="{D42A27DB-BD31-4B8C-83A1-F6EECF244321}">
                <p14:modId xmlns:p14="http://schemas.microsoft.com/office/powerpoint/2010/main" val="696955728"/>
              </p:ext>
            </p:extLst>
          </p:nvPr>
        </p:nvGraphicFramePr>
        <p:xfrm>
          <a:off x="2915816" y="2780928"/>
          <a:ext cx="525463" cy="576262"/>
        </p:xfrm>
        <a:graphic>
          <a:graphicData uri="http://schemas.openxmlformats.org/presentationml/2006/ole">
            <mc:AlternateContent xmlns:mc="http://schemas.openxmlformats.org/markup-compatibility/2006">
              <mc:Choice xmlns:v="urn:schemas-microsoft-com:vml" Requires="v">
                <p:oleObj spid="_x0000_s76971" name="Equation" r:id="rId7" imgW="203024" imgH="215713" progId="Equation.DSMT4">
                  <p:embed/>
                </p:oleObj>
              </mc:Choice>
              <mc:Fallback>
                <p:oleObj name="Equation" r:id="rId7" imgW="203024" imgH="215713"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2780928"/>
                        <a:ext cx="525463"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568670147"/>
              </p:ext>
            </p:extLst>
          </p:nvPr>
        </p:nvGraphicFramePr>
        <p:xfrm>
          <a:off x="1979712" y="1556792"/>
          <a:ext cx="370304" cy="504056"/>
        </p:xfrm>
        <a:graphic>
          <a:graphicData uri="http://schemas.openxmlformats.org/presentationml/2006/ole">
            <mc:AlternateContent xmlns:mc="http://schemas.openxmlformats.org/markup-compatibility/2006">
              <mc:Choice xmlns:v="urn:schemas-microsoft-com:vml" Requires="v">
                <p:oleObj spid="_x0000_s76972" name="Equation" r:id="rId9" imgW="177569" imgH="215619" progId="Equation.DSMT4">
                  <p:embed/>
                </p:oleObj>
              </mc:Choice>
              <mc:Fallback>
                <p:oleObj name="Equation" r:id="rId9" imgW="177569" imgH="215619"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79712" y="1556792"/>
                        <a:ext cx="370304" cy="504056"/>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67318644"/>
              </p:ext>
            </p:extLst>
          </p:nvPr>
        </p:nvGraphicFramePr>
        <p:xfrm>
          <a:off x="2987675" y="1541463"/>
          <a:ext cx="1231900" cy="571500"/>
        </p:xfrm>
        <a:graphic>
          <a:graphicData uri="http://schemas.openxmlformats.org/presentationml/2006/ole">
            <mc:AlternateContent xmlns:mc="http://schemas.openxmlformats.org/markup-compatibility/2006">
              <mc:Choice xmlns:v="urn:schemas-microsoft-com:vml" Requires="v">
                <p:oleObj spid="_x0000_s76973" name="Equation" r:id="rId11" imgW="558720" imgH="228600" progId="Equation.DSMT4">
                  <p:embed/>
                </p:oleObj>
              </mc:Choice>
              <mc:Fallback>
                <p:oleObj name="Equation" r:id="rId11" imgW="558720" imgH="228600" progId="Equation.DSMT4">
                  <p:embed/>
                  <p:pic>
                    <p:nvPicPr>
                      <p:cNvPr id="0" name="Object 10"/>
                      <p:cNvPicPr>
                        <a:picLocks noChangeAspect="1" noChangeArrowheads="1"/>
                      </p:cNvPicPr>
                      <p:nvPr/>
                    </p:nvPicPr>
                    <p:blipFill>
                      <a:blip r:embed="rId12"/>
                      <a:srcRect/>
                      <a:stretch>
                        <a:fillRect/>
                      </a:stretch>
                    </p:blipFill>
                    <p:spPr bwMode="auto">
                      <a:xfrm>
                        <a:off x="2987675" y="1541463"/>
                        <a:ext cx="1231900" cy="571500"/>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16555013"/>
              </p:ext>
            </p:extLst>
          </p:nvPr>
        </p:nvGraphicFramePr>
        <p:xfrm>
          <a:off x="4860032" y="1608981"/>
          <a:ext cx="1492250" cy="523875"/>
        </p:xfrm>
        <a:graphic>
          <a:graphicData uri="http://schemas.openxmlformats.org/presentationml/2006/ole">
            <mc:AlternateContent xmlns:mc="http://schemas.openxmlformats.org/markup-compatibility/2006">
              <mc:Choice xmlns:v="urn:schemas-microsoft-com:vml" Requires="v">
                <p:oleObj spid="_x0000_s76974" name="Equation" r:id="rId13" imgW="749160" imgH="228600" progId="Equation.DSMT4">
                  <p:embed/>
                </p:oleObj>
              </mc:Choice>
              <mc:Fallback>
                <p:oleObj name="Equation" r:id="rId13" imgW="749160" imgH="228600" progId="Equation.DSMT4">
                  <p:embed/>
                  <p:pic>
                    <p:nvPicPr>
                      <p:cNvPr id="0" name="Object 12"/>
                      <p:cNvPicPr>
                        <a:picLocks noChangeAspect="1" noChangeArrowheads="1"/>
                      </p:cNvPicPr>
                      <p:nvPr/>
                    </p:nvPicPr>
                    <p:blipFill>
                      <a:blip r:embed="rId14"/>
                      <a:srcRect/>
                      <a:stretch>
                        <a:fillRect/>
                      </a:stretch>
                    </p:blipFill>
                    <p:spPr bwMode="auto">
                      <a:xfrm>
                        <a:off x="4860032" y="1608981"/>
                        <a:ext cx="1492250" cy="523875"/>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006156496"/>
              </p:ext>
            </p:extLst>
          </p:nvPr>
        </p:nvGraphicFramePr>
        <p:xfrm>
          <a:off x="1259632" y="5085184"/>
          <a:ext cx="5905500" cy="1060450"/>
        </p:xfrm>
        <a:graphic>
          <a:graphicData uri="http://schemas.openxmlformats.org/presentationml/2006/ole">
            <mc:AlternateContent xmlns:mc="http://schemas.openxmlformats.org/markup-compatibility/2006">
              <mc:Choice xmlns:v="urn:schemas-microsoft-com:vml" Requires="v">
                <p:oleObj spid="_x0000_s76975" name="Equation" r:id="rId15" imgW="3136900" imgH="558800" progId="Equation.DSMT4">
                  <p:embed/>
                </p:oleObj>
              </mc:Choice>
              <mc:Fallback>
                <p:oleObj name="Equation" r:id="rId15" imgW="3136900" imgH="558800" progId="Equation.DSMT4">
                  <p:embed/>
                  <p:pic>
                    <p:nvPicPr>
                      <p:cNvPr id="0" name="Object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59632" y="5085184"/>
                        <a:ext cx="5905500"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a:xfrm>
            <a:off x="35496" y="6597352"/>
            <a:ext cx="2289175" cy="476250"/>
          </a:xfrm>
        </p:spPr>
        <p:txBody>
          <a:bodyPr/>
          <a:lstStyle/>
          <a:p>
            <a:fld id="{CC768C37-90A6-4188-8E36-D6E997AB579E}" type="slidenum">
              <a:rPr lang="en-US" altLang="zh-TW">
                <a:solidFill>
                  <a:schemeClr val="accent6">
                    <a:lumMod val="20000"/>
                    <a:lumOff val="80000"/>
                  </a:schemeClr>
                </a:solidFill>
              </a:rPr>
              <a:pPr/>
              <a:t>17</a:t>
            </a:fld>
            <a:endParaRPr lang="en-US" altLang="zh-TW">
              <a:solidFill>
                <a:schemeClr val="accent6">
                  <a:lumMod val="20000"/>
                  <a:lumOff val="8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57200"/>
            <a:ext cx="6851650" cy="668338"/>
          </a:xfrm>
        </p:spPr>
        <p:txBody>
          <a:bodyPr/>
          <a:lstStyle/>
          <a:p>
            <a:r>
              <a:rPr lang="en-US" altLang="zh-TW" b="1" dirty="0">
                <a:latin typeface="Times New Roman" pitchFamily="18" charset="0"/>
                <a:cs typeface="Times New Roman" pitchFamily="18" charset="0"/>
              </a:rPr>
              <a:t>Sample Problem 7.2</a:t>
            </a:r>
            <a:endParaRPr lang="en-US" altLang="zh-TW" dirty="0">
              <a:latin typeface="Times New Roman" pitchFamily="18" charset="0"/>
              <a:cs typeface="Times New Roman" pitchFamily="18" charset="0"/>
            </a:endParaRPr>
          </a:p>
        </p:txBody>
      </p:sp>
      <p:sp>
        <p:nvSpPr>
          <p:cNvPr id="78851" name="Rectangle 3"/>
          <p:cNvSpPr>
            <a:spLocks noGrp="1" noChangeArrowheads="1"/>
          </p:cNvSpPr>
          <p:nvPr>
            <p:ph idx="1"/>
          </p:nvPr>
        </p:nvSpPr>
        <p:spPr>
          <a:xfrm>
            <a:off x="250825" y="1196975"/>
            <a:ext cx="8713788" cy="5472113"/>
          </a:xfrm>
        </p:spPr>
        <p:txBody>
          <a:bodyPr>
            <a:normAutofit lnSpcReduction="10000"/>
          </a:bodyPr>
          <a:lstStyle/>
          <a:p>
            <a:pPr algn="just">
              <a:buFont typeface="Wingdings" pitchFamily="2" charset="2"/>
              <a:buNone/>
            </a:pPr>
            <a:r>
              <a:rPr lang="en-US" altLang="zh-TW" dirty="0">
                <a:latin typeface="Times New Roman" pitchFamily="18" charset="0"/>
                <a:cs typeface="Times New Roman" pitchFamily="18" charset="0"/>
              </a:rPr>
              <a:t>For securities 1 and 2 used in the previous example, applying Equation (7.9</a:t>
            </a:r>
            <a:r>
              <a:rPr lang="en-US" altLang="zh-TW" dirty="0" smtClean="0">
                <a:latin typeface="Times New Roman" pitchFamily="18" charset="0"/>
                <a:cs typeface="Times New Roman" pitchFamily="18" charset="0"/>
              </a:rPr>
              <a:t>), we get: </a:t>
            </a:r>
            <a:endParaRPr lang="en-US" altLang="zh-TW" dirty="0">
              <a:latin typeface="Times New Roman" pitchFamily="18" charset="0"/>
              <a:cs typeface="Times New Roman" pitchFamily="18" charset="0"/>
            </a:endParaRPr>
          </a:p>
          <a:p>
            <a:pPr algn="just">
              <a:buFont typeface="Wingdings" pitchFamily="2" charset="2"/>
              <a:buNone/>
            </a:pPr>
            <a:r>
              <a:rPr lang="en-US" altLang="zh-TW" i="1" dirty="0" smtClean="0">
                <a:latin typeface="Times New Roman" pitchFamily="18" charset="0"/>
                <a:cs typeface="Times New Roman" pitchFamily="18" charset="0"/>
              </a:rPr>
              <a:t>Security </a:t>
            </a:r>
            <a:r>
              <a:rPr lang="en-US" altLang="zh-TW" i="1" dirty="0">
                <a:latin typeface="Times New Roman" pitchFamily="18" charset="0"/>
                <a:cs typeface="Times New Roman" pitchFamily="18" charset="0"/>
              </a:rPr>
              <a:t>1          Security 2</a:t>
            </a:r>
          </a:p>
          <a:p>
            <a:pPr>
              <a:buFont typeface="Wingdings" pitchFamily="2" charset="2"/>
              <a:buNone/>
            </a:pPr>
            <a:endParaRPr lang="en-US" altLang="zh-TW" dirty="0"/>
          </a:p>
          <a:p>
            <a:pPr>
              <a:buFont typeface="Wingdings" pitchFamily="2" charset="2"/>
              <a:buNone/>
            </a:pPr>
            <a:endParaRPr lang="en-US" altLang="zh-TW" dirty="0"/>
          </a:p>
          <a:p>
            <a:pPr>
              <a:buFont typeface="Wingdings" pitchFamily="2" charset="2"/>
              <a:buNone/>
            </a:pPr>
            <a:endParaRPr lang="en-US" altLang="zh-TW" dirty="0"/>
          </a:p>
          <a:p>
            <a:pPr>
              <a:buFont typeface="Wingdings" pitchFamily="2" charset="2"/>
              <a:buNone/>
            </a:pPr>
            <a:endParaRPr lang="en-US" altLang="zh-TW" dirty="0"/>
          </a:p>
          <a:p>
            <a:pPr>
              <a:buFont typeface="Wingdings" pitchFamily="2" charset="2"/>
              <a:buNone/>
            </a:pPr>
            <a:endParaRPr lang="en-US" altLang="zh-TW" dirty="0"/>
          </a:p>
          <a:p>
            <a:pPr>
              <a:buFont typeface="Wingdings" pitchFamily="2" charset="2"/>
              <a:buNone/>
            </a:pPr>
            <a:r>
              <a:rPr lang="en-US" altLang="zh-TW" sz="2400" dirty="0"/>
              <a:t>                       </a:t>
            </a: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a:t>
            </a:r>
            <a:r>
              <a:rPr lang="en-US" altLang="zh-TW" sz="2400" dirty="0" err="1" smtClean="0">
                <a:latin typeface="Times New Roman" pitchFamily="18" charset="0"/>
                <a:cs typeface="Times New Roman" pitchFamily="18" charset="0"/>
              </a:rPr>
              <a:t>Var</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portfolio = 0.0025, the same answer as for Sample Problem 7.1. </a:t>
            </a:r>
          </a:p>
          <a:p>
            <a:pPr>
              <a:buFont typeface="Wingdings" pitchFamily="2" charset="2"/>
              <a:buNone/>
            </a:pPr>
            <a:endParaRPr lang="en-US" altLang="zh-TW" dirty="0"/>
          </a:p>
        </p:txBody>
      </p:sp>
      <p:sp>
        <p:nvSpPr>
          <p:cNvPr id="78853" name="Rectangle 5"/>
          <p:cNvSpPr>
            <a:spLocks noChangeArrowheads="1"/>
          </p:cNvSpPr>
          <p:nvPr/>
        </p:nvSpPr>
        <p:spPr bwMode="auto">
          <a:xfrm>
            <a:off x="0" y="30813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8852" name="Object 4"/>
          <p:cNvGraphicFramePr>
            <a:graphicFrameLocks noChangeAspect="1"/>
          </p:cNvGraphicFramePr>
          <p:nvPr>
            <p:extLst>
              <p:ext uri="{D42A27DB-BD31-4B8C-83A1-F6EECF244321}">
                <p14:modId xmlns:p14="http://schemas.microsoft.com/office/powerpoint/2010/main" val="3709529959"/>
              </p:ext>
            </p:extLst>
          </p:nvPr>
        </p:nvGraphicFramePr>
        <p:xfrm>
          <a:off x="467544" y="3065531"/>
          <a:ext cx="1584325" cy="1314450"/>
        </p:xfrm>
        <a:graphic>
          <a:graphicData uri="http://schemas.openxmlformats.org/presentationml/2006/ole">
            <mc:AlternateContent xmlns:mc="http://schemas.openxmlformats.org/markup-compatibility/2006">
              <mc:Choice xmlns:v="urn:schemas-microsoft-com:vml" Requires="v">
                <p:oleObj spid="_x0000_s78960" name="Equation" r:id="rId3" imgW="838200" imgH="698500" progId="Equation.DSMT4">
                  <p:embed/>
                </p:oleObj>
              </mc:Choice>
              <mc:Fallback>
                <p:oleObj name="Equation" r:id="rId3" imgW="838200" imgH="6985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065531"/>
                        <a:ext cx="1584325" cy="1314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5"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8854" name="Object 6"/>
          <p:cNvGraphicFramePr>
            <a:graphicFrameLocks noChangeAspect="1"/>
          </p:cNvGraphicFramePr>
          <p:nvPr>
            <p:extLst>
              <p:ext uri="{D42A27DB-BD31-4B8C-83A1-F6EECF244321}">
                <p14:modId xmlns:p14="http://schemas.microsoft.com/office/powerpoint/2010/main" val="2990269466"/>
              </p:ext>
            </p:extLst>
          </p:nvPr>
        </p:nvGraphicFramePr>
        <p:xfrm>
          <a:off x="2916238" y="3081338"/>
          <a:ext cx="1655762" cy="935037"/>
        </p:xfrm>
        <a:graphic>
          <a:graphicData uri="http://schemas.openxmlformats.org/presentationml/2006/ole">
            <mc:AlternateContent xmlns:mc="http://schemas.openxmlformats.org/markup-compatibility/2006">
              <mc:Choice xmlns:v="urn:schemas-microsoft-com:vml" Requires="v">
                <p:oleObj spid="_x0000_s78961" name="Equation" r:id="rId5" imgW="812447" imgH="457002" progId="Equation.DSMT4">
                  <p:embed/>
                </p:oleObj>
              </mc:Choice>
              <mc:Fallback>
                <p:oleObj name="Equation" r:id="rId5" imgW="812447" imgH="457002"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6238" y="3081338"/>
                        <a:ext cx="1655762" cy="935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7" name="Rectangle 9"/>
          <p:cNvSpPr>
            <a:spLocks noChangeArrowheads="1"/>
          </p:cNvSpPr>
          <p:nvPr/>
        </p:nvSpPr>
        <p:spPr bwMode="auto">
          <a:xfrm>
            <a:off x="0" y="3162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8856" name="Object 8"/>
          <p:cNvGraphicFramePr>
            <a:graphicFrameLocks noChangeAspect="1"/>
          </p:cNvGraphicFramePr>
          <p:nvPr>
            <p:extLst>
              <p:ext uri="{D42A27DB-BD31-4B8C-83A1-F6EECF244321}">
                <p14:modId xmlns:p14="http://schemas.microsoft.com/office/powerpoint/2010/main" val="2070839041"/>
              </p:ext>
            </p:extLst>
          </p:nvPr>
        </p:nvGraphicFramePr>
        <p:xfrm>
          <a:off x="467544" y="4509120"/>
          <a:ext cx="7272338" cy="936625"/>
        </p:xfrm>
        <a:graphic>
          <a:graphicData uri="http://schemas.openxmlformats.org/presentationml/2006/ole">
            <mc:AlternateContent xmlns:mc="http://schemas.openxmlformats.org/markup-compatibility/2006">
              <mc:Choice xmlns:v="urn:schemas-microsoft-com:vml" Requires="v">
                <p:oleObj spid="_x0000_s78962" name="Equation" r:id="rId7" imgW="4140200" imgH="533400" progId="Equation.DSMT4">
                  <p:embed/>
                </p:oleObj>
              </mc:Choice>
              <mc:Fallback>
                <p:oleObj name="Equation" r:id="rId7" imgW="4140200" imgH="5334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544" y="4509120"/>
                        <a:ext cx="7272338"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8859" name="Rectangle 11"/>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8858" name="Object 10"/>
          <p:cNvGraphicFramePr>
            <a:graphicFrameLocks noChangeAspect="1"/>
          </p:cNvGraphicFramePr>
          <p:nvPr>
            <p:extLst>
              <p:ext uri="{D42A27DB-BD31-4B8C-83A1-F6EECF244321}">
                <p14:modId xmlns:p14="http://schemas.microsoft.com/office/powerpoint/2010/main" val="886400182"/>
              </p:ext>
            </p:extLst>
          </p:nvPr>
        </p:nvGraphicFramePr>
        <p:xfrm>
          <a:off x="755576" y="5661248"/>
          <a:ext cx="1655762" cy="530225"/>
        </p:xfrm>
        <a:graphic>
          <a:graphicData uri="http://schemas.openxmlformats.org/presentationml/2006/ole">
            <mc:AlternateContent xmlns:mc="http://schemas.openxmlformats.org/markup-compatibility/2006">
              <mc:Choice xmlns:v="urn:schemas-microsoft-com:vml" Requires="v">
                <p:oleObj spid="_x0000_s78963" name="Equation" r:id="rId9" imgW="812447" imgH="241195" progId="Equation.DSMT4">
                  <p:embed/>
                </p:oleObj>
              </mc:Choice>
              <mc:Fallback>
                <p:oleObj name="Equation" r:id="rId9" imgW="812447" imgH="241195"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5576" y="5661248"/>
                        <a:ext cx="1655762"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18</a:t>
            </a:fld>
            <a:endParaRPr lang="en-US" altLang="zh-TW">
              <a:solidFill>
                <a:schemeClr val="accent6">
                  <a:lumMod val="20000"/>
                  <a:lumOff val="80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457200"/>
            <a:ext cx="5699125" cy="668338"/>
          </a:xfrm>
        </p:spPr>
        <p:txBody>
          <a:bodyPr/>
          <a:lstStyle/>
          <a:p>
            <a:r>
              <a:rPr lang="en-US" altLang="zh-TW" b="1" dirty="0">
                <a:latin typeface="Times New Roman" pitchFamily="18" charset="0"/>
                <a:cs typeface="Times New Roman" pitchFamily="18" charset="0"/>
              </a:rPr>
              <a:t>Sample Problem 7.2</a:t>
            </a:r>
          </a:p>
        </p:txBody>
      </p:sp>
      <p:sp>
        <p:nvSpPr>
          <p:cNvPr id="53251" name="Rectangle 3"/>
          <p:cNvSpPr>
            <a:spLocks noGrp="1" noChangeArrowheads="1"/>
          </p:cNvSpPr>
          <p:nvPr>
            <p:ph idx="1"/>
          </p:nvPr>
        </p:nvSpPr>
        <p:spPr>
          <a:xfrm>
            <a:off x="179388" y="1196975"/>
            <a:ext cx="8785225" cy="5327650"/>
          </a:xfrm>
        </p:spPr>
        <p:txBody>
          <a:bodyPr>
            <a:normAutofit/>
          </a:bodyPr>
          <a:lstStyle/>
          <a:p>
            <a:pPr>
              <a:buFont typeface="Wingdings" pitchFamily="2" charset="2"/>
              <a:buNone/>
            </a:pPr>
            <a:r>
              <a:rPr lang="en-US" altLang="zh-TW" sz="2800" dirty="0">
                <a:latin typeface="Times New Roman" pitchFamily="18" charset="0"/>
                <a:cs typeface="Times New Roman" pitchFamily="18" charset="0"/>
              </a:rPr>
              <a:t>  If       = </a:t>
            </a:r>
            <a:r>
              <a:rPr lang="en-US" altLang="zh-TW" sz="2800" dirty="0" smtClean="0">
                <a:latin typeface="Times New Roman" pitchFamily="18" charset="0"/>
                <a:cs typeface="Times New Roman" pitchFamily="18" charset="0"/>
              </a:rPr>
              <a:t>1.0, </a:t>
            </a:r>
            <a:r>
              <a:rPr lang="en-US" altLang="zh-TW" sz="2800" dirty="0">
                <a:latin typeface="Times New Roman" pitchFamily="18" charset="0"/>
                <a:cs typeface="Times New Roman" pitchFamily="18" charset="0"/>
              </a:rPr>
              <a:t>Equation (7.6) can be simplified to the linear expression:</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where                   </a:t>
            </a:r>
            <a:r>
              <a:rPr lang="en-US" altLang="zh-TW" sz="2800" dirty="0" smtClean="0">
                <a:latin typeface="Times New Roman" pitchFamily="18" charset="0"/>
                <a:cs typeface="Times New Roman" pitchFamily="18" charset="0"/>
              </a:rPr>
              <a:t> . </a:t>
            </a:r>
            <a:r>
              <a:rPr lang="en-US" altLang="zh-TW" sz="2800" dirty="0">
                <a:latin typeface="Times New Roman" pitchFamily="18" charset="0"/>
                <a:cs typeface="Times New Roman" pitchFamily="18" charset="0"/>
              </a:rPr>
              <a:t>Since Equation (</a:t>
            </a:r>
            <a:r>
              <a:rPr lang="en-US" altLang="zh-TW" sz="2800" dirty="0" smtClean="0">
                <a:latin typeface="Times New Roman" pitchFamily="18" charset="0"/>
                <a:cs typeface="Times New Roman" pitchFamily="18" charset="0"/>
              </a:rPr>
              <a:t>7.9) </a:t>
            </a:r>
            <a:r>
              <a:rPr lang="en-US" altLang="zh-TW" sz="2800" dirty="0">
                <a:latin typeface="Times New Roman" pitchFamily="18" charset="0"/>
                <a:cs typeface="Times New Roman" pitchFamily="18" charset="0"/>
              </a:rPr>
              <a:t>is a quadratic equation, some value of     </a:t>
            </a:r>
            <a:r>
              <a:rPr lang="en-US" altLang="zh-TW" sz="2800" dirty="0" smtClean="0">
                <a:latin typeface="Times New Roman" pitchFamily="18" charset="0"/>
                <a:cs typeface="Times New Roman" pitchFamily="18" charset="0"/>
              </a:rPr>
              <a:t> minimizes      </a:t>
            </a:r>
            <a:r>
              <a:rPr lang="en-US" altLang="zh-TW" sz="2800" dirty="0">
                <a:latin typeface="Times New Roman" pitchFamily="18" charset="0"/>
                <a:cs typeface="Times New Roman" pitchFamily="18" charset="0"/>
              </a:rPr>
              <a:t>. </a:t>
            </a:r>
            <a:endParaRPr lang="en-US" altLang="zh-TW" sz="2800" dirty="0" smtClean="0">
              <a:latin typeface="Times New Roman" pitchFamily="18" charset="0"/>
              <a:cs typeface="Times New Roman" pitchFamily="18" charset="0"/>
            </a:endParaRPr>
          </a:p>
          <a:p>
            <a:pPr>
              <a:buFont typeface="Wingdings" pitchFamily="2" charset="2"/>
              <a:buNone/>
            </a:pPr>
            <a:r>
              <a:rPr lang="en-US" altLang="zh-TW" sz="2800" dirty="0">
                <a:latin typeface="Times New Roman" pitchFamily="18" charset="0"/>
                <a:cs typeface="Times New Roman" pitchFamily="18" charset="0"/>
              </a:rPr>
              <a:t>To obtain this value, differentiate Equation (7.9) with respect to   </a:t>
            </a:r>
            <a:r>
              <a:rPr lang="en-US" altLang="zh-TW" sz="2800" dirty="0" smtClean="0">
                <a:latin typeface="Times New Roman" pitchFamily="18" charset="0"/>
                <a:cs typeface="Times New Roman" pitchFamily="18" charset="0"/>
              </a:rPr>
              <a:t>   and </a:t>
            </a:r>
            <a:r>
              <a:rPr lang="en-US" altLang="zh-TW" sz="2800" dirty="0">
                <a:latin typeface="Times New Roman" pitchFamily="18" charset="0"/>
                <a:cs typeface="Times New Roman" pitchFamily="18" charset="0"/>
              </a:rPr>
              <a:t>set this derivative equal to </a:t>
            </a:r>
            <a:r>
              <a:rPr lang="en-US" altLang="zh-TW" sz="2800" dirty="0" smtClean="0">
                <a:latin typeface="Times New Roman" pitchFamily="18" charset="0"/>
                <a:cs typeface="Times New Roman" pitchFamily="18" charset="0"/>
              </a:rPr>
              <a:t>zero. Then we get:</a:t>
            </a: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smtClean="0">
              <a:latin typeface="Times New Roman" pitchFamily="18" charset="0"/>
              <a:cs typeface="Times New Roman" pitchFamily="18" charset="0"/>
            </a:endParaRPr>
          </a:p>
          <a:p>
            <a:pPr algn="r">
              <a:buFont typeface="Wingdings" pitchFamily="2" charset="2"/>
              <a:buNone/>
            </a:pPr>
            <a:r>
              <a:rPr lang="en-US" altLang="zh-TW" sz="2800" dirty="0" smtClean="0">
                <a:latin typeface="Times New Roman" pitchFamily="18" charset="0"/>
                <a:cs typeface="Times New Roman" pitchFamily="18" charset="0"/>
              </a:rPr>
              <a:t>(7.10a)</a:t>
            </a:r>
            <a:endParaRPr lang="en-US" altLang="zh-TW" sz="2800" dirty="0">
              <a:latin typeface="Times New Roman" pitchFamily="18" charset="0"/>
              <a:cs typeface="Times New Roman" pitchFamily="18" charset="0"/>
            </a:endParaRPr>
          </a:p>
        </p:txBody>
      </p:sp>
      <p:sp>
        <p:nvSpPr>
          <p:cNvPr id="53253" name="Rectangle 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52" name="Object 4"/>
          <p:cNvGraphicFramePr>
            <a:graphicFrameLocks noChangeAspect="1"/>
          </p:cNvGraphicFramePr>
          <p:nvPr>
            <p:extLst>
              <p:ext uri="{D42A27DB-BD31-4B8C-83A1-F6EECF244321}">
                <p14:modId xmlns:p14="http://schemas.microsoft.com/office/powerpoint/2010/main" val="1207121675"/>
              </p:ext>
            </p:extLst>
          </p:nvPr>
        </p:nvGraphicFramePr>
        <p:xfrm>
          <a:off x="755576" y="1124744"/>
          <a:ext cx="576262" cy="552450"/>
        </p:xfrm>
        <a:graphic>
          <a:graphicData uri="http://schemas.openxmlformats.org/presentationml/2006/ole">
            <mc:AlternateContent xmlns:mc="http://schemas.openxmlformats.org/markup-compatibility/2006">
              <mc:Choice xmlns:v="urn:schemas-microsoft-com:vml" Requires="v">
                <p:oleObj spid="_x0000_s53440" name="Equation" r:id="rId3" imgW="228501" imgH="215806" progId="Equation.DSMT4">
                  <p:embed/>
                </p:oleObj>
              </mc:Choice>
              <mc:Fallback>
                <p:oleObj name="Equation" r:id="rId3" imgW="228501" imgH="2158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124744"/>
                        <a:ext cx="576262"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5" name="Rectangle 7"/>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54" name="Object 6"/>
          <p:cNvGraphicFramePr>
            <a:graphicFrameLocks noChangeAspect="1"/>
          </p:cNvGraphicFramePr>
          <p:nvPr>
            <p:extLst>
              <p:ext uri="{D42A27DB-BD31-4B8C-83A1-F6EECF244321}">
                <p14:modId xmlns:p14="http://schemas.microsoft.com/office/powerpoint/2010/main" val="3423930244"/>
              </p:ext>
            </p:extLst>
          </p:nvPr>
        </p:nvGraphicFramePr>
        <p:xfrm>
          <a:off x="2483768" y="1844824"/>
          <a:ext cx="3671887" cy="739775"/>
        </p:xfrm>
        <a:graphic>
          <a:graphicData uri="http://schemas.openxmlformats.org/presentationml/2006/ole">
            <mc:AlternateContent xmlns:mc="http://schemas.openxmlformats.org/markup-compatibility/2006">
              <mc:Choice xmlns:v="urn:schemas-microsoft-com:vml" Requires="v">
                <p:oleObj spid="_x0000_s53441" name="Equation" r:id="rId5" imgW="1180588" imgH="241195" progId="Equation.DSMT4">
                  <p:embed/>
                </p:oleObj>
              </mc:Choice>
              <mc:Fallback>
                <p:oleObj name="Equation" r:id="rId5" imgW="1180588" imgH="241195"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768" y="1844824"/>
                        <a:ext cx="3671887" cy="73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7"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56" name="Object 8"/>
          <p:cNvGraphicFramePr>
            <a:graphicFrameLocks noChangeAspect="1"/>
          </p:cNvGraphicFramePr>
          <p:nvPr>
            <p:extLst>
              <p:ext uri="{D42A27DB-BD31-4B8C-83A1-F6EECF244321}">
                <p14:modId xmlns:p14="http://schemas.microsoft.com/office/powerpoint/2010/main" val="3430656502"/>
              </p:ext>
            </p:extLst>
          </p:nvPr>
        </p:nvGraphicFramePr>
        <p:xfrm>
          <a:off x="1475656" y="2711692"/>
          <a:ext cx="1871663" cy="482600"/>
        </p:xfrm>
        <a:graphic>
          <a:graphicData uri="http://schemas.openxmlformats.org/presentationml/2006/ole">
            <mc:AlternateContent xmlns:mc="http://schemas.openxmlformats.org/markup-compatibility/2006">
              <mc:Choice xmlns:v="urn:schemas-microsoft-com:vml" Requires="v">
                <p:oleObj spid="_x0000_s53442" name="Equation" r:id="rId7" imgW="850531" imgH="215806" progId="Equation.DSMT4">
                  <p:embed/>
                </p:oleObj>
              </mc:Choice>
              <mc:Fallback>
                <p:oleObj name="Equation" r:id="rId7" imgW="850531" imgH="215806"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75656" y="2711692"/>
                        <a:ext cx="1871663"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9" name="Rectangle 11"/>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58" name="Object 10"/>
          <p:cNvGraphicFramePr>
            <a:graphicFrameLocks noChangeAspect="1"/>
          </p:cNvGraphicFramePr>
          <p:nvPr>
            <p:extLst>
              <p:ext uri="{D42A27DB-BD31-4B8C-83A1-F6EECF244321}">
                <p14:modId xmlns:p14="http://schemas.microsoft.com/office/powerpoint/2010/main" val="2195629714"/>
              </p:ext>
            </p:extLst>
          </p:nvPr>
        </p:nvGraphicFramePr>
        <p:xfrm>
          <a:off x="3923928" y="3103563"/>
          <a:ext cx="376237" cy="431800"/>
        </p:xfrm>
        <a:graphic>
          <a:graphicData uri="http://schemas.openxmlformats.org/presentationml/2006/ole">
            <mc:AlternateContent xmlns:mc="http://schemas.openxmlformats.org/markup-compatibility/2006">
              <mc:Choice xmlns:v="urn:schemas-microsoft-com:vml" Requires="v">
                <p:oleObj spid="_x0000_s53443" name="Equation" r:id="rId9" imgW="190335" imgH="215713" progId="Equation.DSMT4">
                  <p:embed/>
                </p:oleObj>
              </mc:Choice>
              <mc:Fallback>
                <p:oleObj name="Equation" r:id="rId9" imgW="190335" imgH="215713"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3928" y="3103563"/>
                        <a:ext cx="37623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1"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60" name="Object 12"/>
          <p:cNvGraphicFramePr>
            <a:graphicFrameLocks noChangeAspect="1"/>
          </p:cNvGraphicFramePr>
          <p:nvPr>
            <p:extLst>
              <p:ext uri="{D42A27DB-BD31-4B8C-83A1-F6EECF244321}">
                <p14:modId xmlns:p14="http://schemas.microsoft.com/office/powerpoint/2010/main" val="2162788996"/>
              </p:ext>
            </p:extLst>
          </p:nvPr>
        </p:nvGraphicFramePr>
        <p:xfrm>
          <a:off x="5868144" y="3057525"/>
          <a:ext cx="465137" cy="504825"/>
        </p:xfrm>
        <a:graphic>
          <a:graphicData uri="http://schemas.openxmlformats.org/presentationml/2006/ole">
            <mc:AlternateContent xmlns:mc="http://schemas.openxmlformats.org/markup-compatibility/2006">
              <mc:Choice xmlns:v="urn:schemas-microsoft-com:vml" Requires="v">
                <p:oleObj spid="_x0000_s53444" name="Equation" r:id="rId11" imgW="215713" imgH="241091" progId="Equation.DSMT4">
                  <p:embed/>
                </p:oleObj>
              </mc:Choice>
              <mc:Fallback>
                <p:oleObj name="Equation" r:id="rId11" imgW="215713" imgH="241091"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68144" y="3057525"/>
                        <a:ext cx="465137"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3" name="Rectangle 1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3262" name="Object 14"/>
          <p:cNvGraphicFramePr>
            <a:graphicFrameLocks noChangeAspect="1"/>
          </p:cNvGraphicFramePr>
          <p:nvPr>
            <p:extLst>
              <p:ext uri="{D42A27DB-BD31-4B8C-83A1-F6EECF244321}">
                <p14:modId xmlns:p14="http://schemas.microsoft.com/office/powerpoint/2010/main" val="3465966927"/>
              </p:ext>
            </p:extLst>
          </p:nvPr>
        </p:nvGraphicFramePr>
        <p:xfrm>
          <a:off x="2051720" y="5085184"/>
          <a:ext cx="3743325" cy="1017587"/>
        </p:xfrm>
        <a:graphic>
          <a:graphicData uri="http://schemas.openxmlformats.org/presentationml/2006/ole">
            <mc:AlternateContent xmlns:mc="http://schemas.openxmlformats.org/markup-compatibility/2006">
              <mc:Choice xmlns:v="urn:schemas-microsoft-com:vml" Requires="v">
                <p:oleObj spid="_x0000_s53445" name="Equation" r:id="rId13" imgW="1651000" imgH="444500" progId="Equation.DSMT4">
                  <p:embed/>
                </p:oleObj>
              </mc:Choice>
              <mc:Fallback>
                <p:oleObj name="Equation" r:id="rId13" imgW="1651000" imgH="444500" progId="Equation.DSMT4">
                  <p:embed/>
                  <p:pic>
                    <p:nvPicPr>
                      <p:cNvPr id="0" name="Object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51720" y="5085184"/>
                        <a:ext cx="3743325"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263401455"/>
              </p:ext>
            </p:extLst>
          </p:nvPr>
        </p:nvGraphicFramePr>
        <p:xfrm>
          <a:off x="1907704" y="4077072"/>
          <a:ext cx="376238" cy="431800"/>
        </p:xfrm>
        <a:graphic>
          <a:graphicData uri="http://schemas.openxmlformats.org/presentationml/2006/ole">
            <mc:AlternateContent xmlns:mc="http://schemas.openxmlformats.org/markup-compatibility/2006">
              <mc:Choice xmlns:v="urn:schemas-microsoft-com:vml" Requires="v">
                <p:oleObj spid="_x0000_s53446" name="Equation" r:id="rId15" imgW="190335" imgH="215713" progId="Equation.DSMT4">
                  <p:embed/>
                </p:oleObj>
              </mc:Choice>
              <mc:Fallback>
                <p:oleObj name="Equation" r:id="rId15" imgW="190335" imgH="215713"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704" y="4077072"/>
                        <a:ext cx="3762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19</a:t>
            </a:fld>
            <a:endParaRPr lang="en-US" altLang="zh-TW">
              <a:solidFill>
                <a:schemeClr val="accent6">
                  <a:lumMod val="20000"/>
                  <a:lumOff val="8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8824" y="210468"/>
            <a:ext cx="8229600" cy="770260"/>
          </a:xfrm>
        </p:spPr>
        <p:txBody>
          <a:bodyPr/>
          <a:lstStyle/>
          <a:p>
            <a:r>
              <a:rPr lang="en-US" dirty="0">
                <a:latin typeface="Times New Roman" pitchFamily="18" charset="0"/>
                <a:cs typeface="Times New Roman" pitchFamily="18" charset="0"/>
              </a:rPr>
              <a:t>Chapter </a:t>
            </a:r>
            <a:r>
              <a:rPr lang="en-US" altLang="zh-TW" dirty="0" smtClean="0">
                <a:latin typeface="Times New Roman" pitchFamily="18" charset="0"/>
                <a:cs typeface="Times New Roman" pitchFamily="18" charset="0"/>
              </a:rPr>
              <a:t>Outline</a:t>
            </a:r>
            <a:endParaRPr lang="en-US" altLang="zh-TW" dirty="0">
              <a:latin typeface="Times New Roman" pitchFamily="18" charset="0"/>
              <a:cs typeface="Times New Roman" pitchFamily="18" charset="0"/>
            </a:endParaRPr>
          </a:p>
        </p:txBody>
      </p:sp>
      <p:sp>
        <p:nvSpPr>
          <p:cNvPr id="3077" name="Rectangle 5"/>
          <p:cNvSpPr>
            <a:spLocks noChangeArrowheads="1"/>
          </p:cNvSpPr>
          <p:nvPr/>
        </p:nvSpPr>
        <p:spPr bwMode="auto">
          <a:xfrm>
            <a:off x="251520" y="769922"/>
            <a:ext cx="7489825"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85750" indent="-285750">
              <a:buFont typeface="Arial" pitchFamily="34" charset="0"/>
              <a:buChar char="•"/>
            </a:pPr>
            <a:r>
              <a:rPr lang="en-US" altLang="zh-TW" sz="1600" b="1" dirty="0" smtClean="0">
                <a:solidFill>
                  <a:schemeClr val="accent1"/>
                </a:solidFill>
                <a:latin typeface="Times New Roman" pitchFamily="18" charset="0"/>
                <a:cs typeface="Times New Roman" pitchFamily="18" charset="0"/>
              </a:rPr>
              <a:t>7.1 RISK </a:t>
            </a:r>
            <a:r>
              <a:rPr lang="en-US" altLang="zh-TW" sz="1600" b="1" dirty="0">
                <a:solidFill>
                  <a:schemeClr val="accent1"/>
                </a:solidFill>
                <a:latin typeface="Times New Roman" pitchFamily="18" charset="0"/>
                <a:cs typeface="Times New Roman" pitchFamily="18" charset="0"/>
              </a:rPr>
              <a:t>CLASSIFICATION AND MEASUREMENT</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7.1.1    </a:t>
            </a:r>
            <a:r>
              <a:rPr lang="en-US" altLang="zh-TW" sz="1600" dirty="0">
                <a:solidFill>
                  <a:schemeClr val="accent1"/>
                </a:solidFill>
                <a:latin typeface="Times New Roman" pitchFamily="18" charset="0"/>
                <a:cs typeface="Times New Roman" pitchFamily="18" charset="0"/>
              </a:rPr>
              <a:t>Call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7.1.2  </a:t>
            </a:r>
            <a:r>
              <a:rPr lang="en-US" altLang="zh-TW" sz="1600" dirty="0">
                <a:solidFill>
                  <a:schemeClr val="accent1"/>
                </a:solidFill>
                <a:latin typeface="Times New Roman" pitchFamily="18" charset="0"/>
                <a:cs typeface="Times New Roman" pitchFamily="18" charset="0"/>
              </a:rPr>
              <a:t>Convertible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7.1.3   </a:t>
            </a:r>
            <a:r>
              <a:rPr lang="en-US" altLang="zh-TW" sz="1600" dirty="0">
                <a:solidFill>
                  <a:schemeClr val="accent1"/>
                </a:solidFill>
                <a:latin typeface="Times New Roman" pitchFamily="18" charset="0"/>
                <a:cs typeface="Times New Roman" pitchFamily="18" charset="0"/>
              </a:rPr>
              <a:t>Default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7.1.4    </a:t>
            </a:r>
            <a:r>
              <a:rPr lang="en-US" altLang="zh-TW" sz="1600" dirty="0">
                <a:solidFill>
                  <a:schemeClr val="accent1"/>
                </a:solidFill>
                <a:latin typeface="Times New Roman" pitchFamily="18" charset="0"/>
                <a:cs typeface="Times New Roman" pitchFamily="18" charset="0"/>
              </a:rPr>
              <a:t>Interest-Rate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7.1.5    </a:t>
            </a:r>
            <a:r>
              <a:rPr lang="en-US" altLang="zh-TW" sz="1600" dirty="0">
                <a:solidFill>
                  <a:schemeClr val="accent1"/>
                </a:solidFill>
                <a:latin typeface="Times New Roman" pitchFamily="18" charset="0"/>
                <a:cs typeface="Times New Roman" pitchFamily="18" charset="0"/>
              </a:rPr>
              <a:t>Management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7.1.6   </a:t>
            </a:r>
            <a:r>
              <a:rPr lang="en-US" altLang="zh-TW" sz="1600" dirty="0">
                <a:solidFill>
                  <a:schemeClr val="accent1"/>
                </a:solidFill>
                <a:latin typeface="Times New Roman" pitchFamily="18" charset="0"/>
                <a:cs typeface="Times New Roman" pitchFamily="18" charset="0"/>
              </a:rPr>
              <a:t>Marketability (Liquidity)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7.1.7    </a:t>
            </a:r>
            <a:r>
              <a:rPr lang="en-US" altLang="zh-TW" sz="1600" dirty="0">
                <a:solidFill>
                  <a:schemeClr val="accent1"/>
                </a:solidFill>
                <a:latin typeface="Times New Roman" pitchFamily="18" charset="0"/>
                <a:cs typeface="Times New Roman" pitchFamily="18" charset="0"/>
              </a:rPr>
              <a:t>Political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7.1.8    </a:t>
            </a:r>
            <a:r>
              <a:rPr lang="en-US" altLang="zh-TW" sz="1600" dirty="0">
                <a:solidFill>
                  <a:schemeClr val="accent1"/>
                </a:solidFill>
                <a:latin typeface="Times New Roman" pitchFamily="18" charset="0"/>
                <a:cs typeface="Times New Roman" pitchFamily="18" charset="0"/>
              </a:rPr>
              <a:t>Purchasing-Power Risk</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7.1.9    </a:t>
            </a:r>
            <a:r>
              <a:rPr lang="en-US" altLang="zh-TW" sz="1600" dirty="0">
                <a:solidFill>
                  <a:schemeClr val="accent1"/>
                </a:solidFill>
                <a:latin typeface="Times New Roman" pitchFamily="18" charset="0"/>
                <a:cs typeface="Times New Roman" pitchFamily="18" charset="0"/>
              </a:rPr>
              <a:t>Systematic and Unsystematic Risk</a:t>
            </a:r>
          </a:p>
          <a:p>
            <a:pPr marL="285750" indent="-285750">
              <a:buFont typeface="Arial" pitchFamily="34" charset="0"/>
              <a:buChar char="•"/>
            </a:pPr>
            <a:r>
              <a:rPr lang="en-US" altLang="zh-TW" sz="1600" b="1" dirty="0" smtClean="0">
                <a:solidFill>
                  <a:schemeClr val="accent1"/>
                </a:solidFill>
                <a:latin typeface="Times New Roman" pitchFamily="18" charset="0"/>
                <a:cs typeface="Times New Roman" pitchFamily="18" charset="0"/>
              </a:rPr>
              <a:t>7.2 PORTFOLIO </a:t>
            </a:r>
            <a:r>
              <a:rPr lang="en-US" altLang="zh-TW" sz="1600" b="1" dirty="0">
                <a:solidFill>
                  <a:schemeClr val="accent1"/>
                </a:solidFill>
                <a:latin typeface="Times New Roman" pitchFamily="18" charset="0"/>
                <a:cs typeface="Times New Roman" pitchFamily="18" charset="0"/>
              </a:rPr>
              <a:t>ANALYSIS AND APPLICATION</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7.2.1Expected </a:t>
            </a:r>
            <a:r>
              <a:rPr lang="en-US" altLang="zh-TW" sz="1600" dirty="0">
                <a:solidFill>
                  <a:schemeClr val="accent1"/>
                </a:solidFill>
                <a:latin typeface="Times New Roman" pitchFamily="18" charset="0"/>
                <a:cs typeface="Times New Roman" pitchFamily="18" charset="0"/>
              </a:rPr>
              <a:t>Return on a Portfolio</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7.2.2Variance </a:t>
            </a:r>
            <a:r>
              <a:rPr lang="en-US" altLang="zh-TW" sz="1600" dirty="0">
                <a:solidFill>
                  <a:schemeClr val="accent1"/>
                </a:solidFill>
                <a:latin typeface="Times New Roman" pitchFamily="18" charset="0"/>
                <a:cs typeface="Times New Roman" pitchFamily="18" charset="0"/>
              </a:rPr>
              <a:t>and Standard Deviation of a Portfolio</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7.2.3The </a:t>
            </a:r>
            <a:r>
              <a:rPr lang="en-US" altLang="zh-TW" sz="1600" dirty="0">
                <a:solidFill>
                  <a:schemeClr val="accent1"/>
                </a:solidFill>
                <a:latin typeface="Times New Roman" pitchFamily="18" charset="0"/>
                <a:cs typeface="Times New Roman" pitchFamily="18" charset="0"/>
              </a:rPr>
              <a:t>Two-Asset </a:t>
            </a:r>
            <a:r>
              <a:rPr lang="en-US" altLang="zh-TW" sz="1600" dirty="0" smtClean="0">
                <a:solidFill>
                  <a:schemeClr val="accent1"/>
                </a:solidFill>
                <a:latin typeface="Times New Roman" pitchFamily="18" charset="0"/>
                <a:cs typeface="Times New Roman" pitchFamily="18" charset="0"/>
              </a:rPr>
              <a:t>Case</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7.2.4 Asset Allocation among Risk-Free Asset, Corporate Bond, and Equity</a:t>
            </a:r>
            <a:endParaRPr lang="en-US" altLang="zh-TW" sz="1600" dirty="0">
              <a:solidFill>
                <a:schemeClr val="accent1"/>
              </a:solidFill>
              <a:latin typeface="Times New Roman" pitchFamily="18" charset="0"/>
              <a:cs typeface="Times New Roman" pitchFamily="18" charset="0"/>
            </a:endParaRPr>
          </a:p>
          <a:p>
            <a:pPr marL="285750" indent="-285750">
              <a:buFont typeface="Arial" pitchFamily="34" charset="0"/>
              <a:buChar char="•"/>
            </a:pPr>
            <a:r>
              <a:rPr lang="en-US" altLang="zh-TW" sz="1600" b="1" dirty="0" smtClean="0">
                <a:solidFill>
                  <a:schemeClr val="accent1"/>
                </a:solidFill>
                <a:latin typeface="Times New Roman" pitchFamily="18" charset="0"/>
                <a:cs typeface="Times New Roman" pitchFamily="18" charset="0"/>
              </a:rPr>
              <a:t>7.3 THE </a:t>
            </a:r>
            <a:r>
              <a:rPr lang="en-US" altLang="zh-TW" sz="1600" b="1" dirty="0">
                <a:solidFill>
                  <a:schemeClr val="accent1"/>
                </a:solidFill>
                <a:latin typeface="Times New Roman" pitchFamily="18" charset="0"/>
                <a:cs typeface="Times New Roman" pitchFamily="18" charset="0"/>
              </a:rPr>
              <a:t>EFFICIENT PORTFOLIO AND RISK DIVERSIFICATION</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7.3.1 The </a:t>
            </a:r>
            <a:r>
              <a:rPr lang="en-US" altLang="zh-TW" sz="1600" dirty="0">
                <a:solidFill>
                  <a:schemeClr val="accent1"/>
                </a:solidFill>
                <a:latin typeface="Times New Roman" pitchFamily="18" charset="0"/>
                <a:cs typeface="Times New Roman" pitchFamily="18" charset="0"/>
              </a:rPr>
              <a:t>efficient Portfolio </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7.3.2 Corporate </a:t>
            </a:r>
            <a:r>
              <a:rPr lang="en-US" altLang="zh-TW" sz="1600" dirty="0">
                <a:solidFill>
                  <a:schemeClr val="accent1"/>
                </a:solidFill>
                <a:latin typeface="Times New Roman" pitchFamily="18" charset="0"/>
                <a:cs typeface="Times New Roman" pitchFamily="18" charset="0"/>
              </a:rPr>
              <a:t>Application of Diversification</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7.3.3 The </a:t>
            </a:r>
            <a:r>
              <a:rPr lang="en-US" altLang="zh-TW" sz="1600" dirty="0">
                <a:solidFill>
                  <a:schemeClr val="accent1"/>
                </a:solidFill>
                <a:latin typeface="Times New Roman" pitchFamily="18" charset="0"/>
                <a:cs typeface="Times New Roman" pitchFamily="18" charset="0"/>
              </a:rPr>
              <a:t>Dominance Principle</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7.3.4 Three </a:t>
            </a:r>
            <a:r>
              <a:rPr lang="en-US" altLang="zh-TW" sz="1600" dirty="0">
                <a:solidFill>
                  <a:schemeClr val="accent1"/>
                </a:solidFill>
                <a:latin typeface="Times New Roman" pitchFamily="18" charset="0"/>
                <a:cs typeface="Times New Roman" pitchFamily="18" charset="0"/>
              </a:rPr>
              <a:t>Performance Measures</a:t>
            </a:r>
          </a:p>
          <a:p>
            <a:pPr marL="742950" lvl="1" indent="-285750">
              <a:buFont typeface="Arial" pitchFamily="34" charset="0"/>
              <a:buChar char="•"/>
            </a:pPr>
            <a:r>
              <a:rPr lang="en-US" altLang="zh-TW" sz="1600" dirty="0" smtClean="0">
                <a:solidFill>
                  <a:schemeClr val="accent1"/>
                </a:solidFill>
                <a:latin typeface="Times New Roman" pitchFamily="18" charset="0"/>
                <a:cs typeface="Times New Roman" pitchFamily="18" charset="0"/>
              </a:rPr>
              <a:t>7.3.5 Interrelationship </a:t>
            </a:r>
            <a:r>
              <a:rPr lang="en-US" altLang="zh-TW" sz="1600" dirty="0">
                <a:solidFill>
                  <a:schemeClr val="accent1"/>
                </a:solidFill>
                <a:latin typeface="Times New Roman" pitchFamily="18" charset="0"/>
                <a:cs typeface="Times New Roman" pitchFamily="18" charset="0"/>
              </a:rPr>
              <a:t>among Three Performance Measure</a:t>
            </a:r>
          </a:p>
          <a:p>
            <a:pPr marL="285750" indent="-285750">
              <a:buFont typeface="Arial" pitchFamily="34" charset="0"/>
              <a:buChar char="•"/>
            </a:pPr>
            <a:r>
              <a:rPr lang="en-US" altLang="zh-TW" sz="1600" b="1" dirty="0" smtClean="0">
                <a:solidFill>
                  <a:schemeClr val="accent1"/>
                </a:solidFill>
                <a:latin typeface="Times New Roman" pitchFamily="18" charset="0"/>
                <a:cs typeface="Times New Roman" pitchFamily="18" charset="0"/>
              </a:rPr>
              <a:t>7.4 DETERMINATION </a:t>
            </a:r>
            <a:r>
              <a:rPr lang="en-US" altLang="zh-TW" sz="1600" b="1" dirty="0">
                <a:solidFill>
                  <a:schemeClr val="accent1"/>
                </a:solidFill>
                <a:latin typeface="Times New Roman" pitchFamily="18" charset="0"/>
                <a:cs typeface="Times New Roman" pitchFamily="18" charset="0"/>
              </a:rPr>
              <a:t>OF COMMERCIAL LENDING RATE</a:t>
            </a:r>
          </a:p>
          <a:p>
            <a:pPr marL="285750" indent="-285750">
              <a:buFont typeface="Arial" pitchFamily="34" charset="0"/>
              <a:buChar char="•"/>
            </a:pPr>
            <a:r>
              <a:rPr lang="en-US" altLang="zh-TW" sz="1600" b="1" dirty="0" smtClean="0">
                <a:solidFill>
                  <a:schemeClr val="accent1"/>
                </a:solidFill>
                <a:latin typeface="Times New Roman" pitchFamily="18" charset="0"/>
                <a:cs typeface="Times New Roman" pitchFamily="18" charset="0"/>
              </a:rPr>
              <a:t>7.5 THE </a:t>
            </a:r>
            <a:r>
              <a:rPr lang="en-US" altLang="zh-TW" sz="1600" b="1" dirty="0">
                <a:solidFill>
                  <a:schemeClr val="accent1"/>
                </a:solidFill>
                <a:latin typeface="Times New Roman" pitchFamily="18" charset="0"/>
                <a:cs typeface="Times New Roman" pitchFamily="18" charset="0"/>
              </a:rPr>
              <a:t>MARKET RATE OF RETURN AND MARKET RISK PREMIUM</a:t>
            </a:r>
          </a:p>
        </p:txBody>
      </p:sp>
      <p:sp>
        <p:nvSpPr>
          <p:cNvPr id="2" name="Slide Number Placeholder 1"/>
          <p:cNvSpPr>
            <a:spLocks noGrp="1"/>
          </p:cNvSpPr>
          <p:nvPr>
            <p:ph type="sldNum" sz="quarter" idx="12"/>
          </p:nvPr>
        </p:nvSpPr>
        <p:spPr/>
        <p:txBody>
          <a:bodyPr/>
          <a:lstStyle/>
          <a:p>
            <a:fld id="{742A39D0-13E4-42B8-851E-EF56AAE1D1AA}" type="slidenum">
              <a:rPr lang="en-US" altLang="zh-TW" smtClean="0">
                <a:solidFill>
                  <a:schemeClr val="accent6">
                    <a:lumMod val="20000"/>
                    <a:lumOff val="80000"/>
                  </a:schemeClr>
                </a:solidFill>
              </a:rPr>
              <a:pPr/>
              <a:t>2</a:t>
            </a:fld>
            <a:endParaRPr lang="en-US" altLang="zh-TW" dirty="0">
              <a:solidFill>
                <a:schemeClr val="accent6">
                  <a:lumMod val="20000"/>
                  <a:lumOff val="8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457200"/>
            <a:ext cx="6635750" cy="668338"/>
          </a:xfrm>
        </p:spPr>
        <p:txBody>
          <a:bodyPr/>
          <a:lstStyle/>
          <a:p>
            <a:r>
              <a:rPr lang="en-US" altLang="zh-TW" b="1" dirty="0">
                <a:latin typeface="Times New Roman" pitchFamily="18" charset="0"/>
                <a:cs typeface="Times New Roman" pitchFamily="18" charset="0"/>
              </a:rPr>
              <a:t>Sample Problem 7.2</a:t>
            </a:r>
          </a:p>
        </p:txBody>
      </p:sp>
      <p:sp>
        <p:nvSpPr>
          <p:cNvPr id="86019" name="Rectangle 3"/>
          <p:cNvSpPr>
            <a:spLocks noGrp="1" noChangeArrowheads="1"/>
          </p:cNvSpPr>
          <p:nvPr>
            <p:ph type="body" sz="half" idx="1"/>
          </p:nvPr>
        </p:nvSpPr>
        <p:spPr>
          <a:xfrm>
            <a:off x="179388" y="1268413"/>
            <a:ext cx="8785225" cy="5400675"/>
          </a:xfrm>
        </p:spPr>
        <p:txBody>
          <a:bodyPr/>
          <a:lstStyle/>
          <a:p>
            <a:pPr>
              <a:buFont typeface="Wingdings" pitchFamily="2" charset="2"/>
              <a:buNone/>
            </a:pPr>
            <a:r>
              <a:rPr lang="en-US" altLang="zh-TW" sz="2800" dirty="0" smtClean="0">
                <a:latin typeface="Times New Roman" pitchFamily="18" charset="0"/>
                <a:cs typeface="Times New Roman" pitchFamily="18" charset="0"/>
              </a:rPr>
              <a:t>If              Equation </a:t>
            </a:r>
            <a:r>
              <a:rPr lang="en-US" altLang="zh-TW" sz="2800" dirty="0">
                <a:latin typeface="Times New Roman" pitchFamily="18" charset="0"/>
                <a:cs typeface="Times New Roman" pitchFamily="18" charset="0"/>
              </a:rPr>
              <a:t>(</a:t>
            </a:r>
            <a:r>
              <a:rPr lang="en-US" altLang="zh-TW" sz="2800" dirty="0" smtClean="0">
                <a:latin typeface="Times New Roman" pitchFamily="18" charset="0"/>
                <a:cs typeface="Times New Roman" pitchFamily="18" charset="0"/>
              </a:rPr>
              <a:t>7.10a) </a:t>
            </a:r>
            <a:r>
              <a:rPr lang="en-US" altLang="zh-TW" sz="2800" dirty="0">
                <a:latin typeface="Times New Roman" pitchFamily="18" charset="0"/>
                <a:cs typeface="Times New Roman" pitchFamily="18" charset="0"/>
              </a:rPr>
              <a:t>reduces from</a:t>
            </a:r>
            <a:r>
              <a:rPr lang="en-US" altLang="zh-TW" sz="2800" dirty="0" smtClean="0">
                <a:latin typeface="Times New Roman" pitchFamily="18" charset="0"/>
                <a:cs typeface="Times New Roman" pitchFamily="18" charset="0"/>
              </a:rPr>
              <a:t>:</a:t>
            </a: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smtClean="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endParaRPr lang="en-US" altLang="zh-TW" sz="2800" dirty="0" smtClean="0">
              <a:latin typeface="Times New Roman" pitchFamily="18" charset="0"/>
              <a:cs typeface="Times New Roman" pitchFamily="18" charset="0"/>
            </a:endParaRPr>
          </a:p>
          <a:p>
            <a:pPr>
              <a:buFont typeface="Wingdings" pitchFamily="2" charset="2"/>
              <a:buNone/>
            </a:pPr>
            <a:endParaRPr lang="en-US" altLang="zh-TW" sz="2800" dirty="0">
              <a:latin typeface="Times New Roman" pitchFamily="18" charset="0"/>
              <a:cs typeface="Times New Roman" pitchFamily="18" charset="0"/>
            </a:endParaRPr>
          </a:p>
          <a:p>
            <a:pPr>
              <a:buFont typeface="Wingdings" pitchFamily="2" charset="2"/>
              <a:buNone/>
            </a:pPr>
            <a:r>
              <a:rPr lang="en-US" altLang="zh-TW" sz="2800" dirty="0" smtClean="0">
                <a:latin typeface="Times New Roman" pitchFamily="18" charset="0"/>
                <a:cs typeface="Times New Roman" pitchFamily="18" charset="0"/>
              </a:rPr>
              <a:t>To</a:t>
            </a:r>
          </a:p>
          <a:p>
            <a:pPr>
              <a:buFont typeface="Wingdings" pitchFamily="2" charset="2"/>
              <a:buNone/>
            </a:pPr>
            <a:endParaRPr lang="en-US" altLang="zh-TW" sz="2800" dirty="0" smtClean="0">
              <a:latin typeface="Times New Roman" pitchFamily="18" charset="0"/>
              <a:cs typeface="Times New Roman" pitchFamily="18" charset="0"/>
            </a:endParaRPr>
          </a:p>
          <a:p>
            <a:pPr algn="r">
              <a:buFont typeface="Wingdings" pitchFamily="2" charset="2"/>
              <a:buNone/>
            </a:pPr>
            <a:r>
              <a:rPr lang="en-US" altLang="zh-TW" sz="2800" dirty="0" smtClean="0">
                <a:latin typeface="Times New Roman" pitchFamily="18" charset="0"/>
                <a:cs typeface="Times New Roman" pitchFamily="18" charset="0"/>
              </a:rPr>
              <a:t>(7.10b)</a:t>
            </a:r>
            <a:endParaRPr lang="en-US" altLang="zh-TW" sz="2800" dirty="0">
              <a:latin typeface="Times New Roman" pitchFamily="18" charset="0"/>
              <a:cs typeface="Times New Roman" pitchFamily="18" charset="0"/>
            </a:endParaRPr>
          </a:p>
        </p:txBody>
      </p:sp>
      <p:sp>
        <p:nvSpPr>
          <p:cNvPr id="86023" name="Rectangle 7"/>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6022" name="Object 6"/>
          <p:cNvGraphicFramePr>
            <a:graphicFrameLocks noChangeAspect="1"/>
          </p:cNvGraphicFramePr>
          <p:nvPr>
            <p:extLst>
              <p:ext uri="{D42A27DB-BD31-4B8C-83A1-F6EECF244321}">
                <p14:modId xmlns:p14="http://schemas.microsoft.com/office/powerpoint/2010/main" val="2231734675"/>
              </p:ext>
            </p:extLst>
          </p:nvPr>
        </p:nvGraphicFramePr>
        <p:xfrm>
          <a:off x="611560" y="1268760"/>
          <a:ext cx="1150938" cy="509588"/>
        </p:xfrm>
        <a:graphic>
          <a:graphicData uri="http://schemas.openxmlformats.org/presentationml/2006/ole">
            <mc:AlternateContent xmlns:mc="http://schemas.openxmlformats.org/markup-compatibility/2006">
              <mc:Choice xmlns:v="urn:schemas-microsoft-com:vml" Requires="v">
                <p:oleObj spid="_x0000_s86102" name="Equation" r:id="rId3" imgW="494870" imgH="215713" progId="Equation.DSMT4">
                  <p:embed/>
                </p:oleObj>
              </mc:Choice>
              <mc:Fallback>
                <p:oleObj name="Equation" r:id="rId3" imgW="494870" imgH="215713"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1150938"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6025" name="Rectangle 9"/>
          <p:cNvSpPr>
            <a:spLocks noChangeArrowheads="1"/>
          </p:cNvSpPr>
          <p:nvPr/>
        </p:nvSpPr>
        <p:spPr bwMode="auto">
          <a:xfrm>
            <a:off x="0" y="2838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6024" name="Object 8"/>
          <p:cNvGraphicFramePr>
            <a:graphicFrameLocks noChangeAspect="1"/>
          </p:cNvGraphicFramePr>
          <p:nvPr>
            <p:extLst>
              <p:ext uri="{D42A27DB-BD31-4B8C-83A1-F6EECF244321}">
                <p14:modId xmlns:p14="http://schemas.microsoft.com/office/powerpoint/2010/main" val="1519043972"/>
              </p:ext>
            </p:extLst>
          </p:nvPr>
        </p:nvGraphicFramePr>
        <p:xfrm>
          <a:off x="1115616" y="1916832"/>
          <a:ext cx="6624637" cy="2289175"/>
        </p:xfrm>
        <a:graphic>
          <a:graphicData uri="http://schemas.openxmlformats.org/presentationml/2006/ole">
            <mc:AlternateContent xmlns:mc="http://schemas.openxmlformats.org/markup-compatibility/2006">
              <mc:Choice xmlns:v="urn:schemas-microsoft-com:vml" Requires="v">
                <p:oleObj spid="_x0000_s86103" name="Equation" r:id="rId5" imgW="3416300" imgH="1181100" progId="Equation.DSMT4">
                  <p:embed/>
                </p:oleObj>
              </mc:Choice>
              <mc:Fallback>
                <p:oleObj name="Equation" r:id="rId5" imgW="3416300" imgH="11811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916832"/>
                        <a:ext cx="6624637" cy="2289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875769775"/>
              </p:ext>
            </p:extLst>
          </p:nvPr>
        </p:nvGraphicFramePr>
        <p:xfrm>
          <a:off x="2195736" y="5013176"/>
          <a:ext cx="3825875" cy="800100"/>
        </p:xfrm>
        <a:graphic>
          <a:graphicData uri="http://schemas.openxmlformats.org/presentationml/2006/ole">
            <mc:AlternateContent xmlns:mc="http://schemas.openxmlformats.org/markup-compatibility/2006">
              <mc:Choice xmlns:v="urn:schemas-microsoft-com:vml" Requires="v">
                <p:oleObj spid="_x0000_s86104" name="Equation" r:id="rId7" imgW="2057400" imgH="431640" progId="Equation.DSMT4">
                  <p:embed/>
                </p:oleObj>
              </mc:Choice>
              <mc:Fallback>
                <p:oleObj name="Equation" r:id="rId7" imgW="2057400" imgH="431640" progId="Equation.DSMT4">
                  <p:embed/>
                  <p:pic>
                    <p:nvPicPr>
                      <p:cNvPr id="0" name="Object 4"/>
                      <p:cNvPicPr>
                        <a:picLocks noChangeAspect="1" noChangeArrowheads="1"/>
                      </p:cNvPicPr>
                      <p:nvPr/>
                    </p:nvPicPr>
                    <p:blipFill>
                      <a:blip r:embed="rId8"/>
                      <a:srcRect/>
                      <a:stretch>
                        <a:fillRect/>
                      </a:stretch>
                    </p:blipFill>
                    <p:spPr bwMode="auto">
                      <a:xfrm>
                        <a:off x="2195736" y="5013176"/>
                        <a:ext cx="3825875" cy="800100"/>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a:xfrm>
            <a:off x="35496" y="6625158"/>
            <a:ext cx="2289175" cy="476250"/>
          </a:xfrm>
        </p:spPr>
        <p:txBody>
          <a:bodyPr/>
          <a:lstStyle/>
          <a:p>
            <a:fld id="{CC768C37-90A6-4188-8E36-D6E997AB579E}" type="slidenum">
              <a:rPr lang="en-US" altLang="zh-TW">
                <a:solidFill>
                  <a:schemeClr val="accent6">
                    <a:lumMod val="20000"/>
                    <a:lumOff val="80000"/>
                  </a:schemeClr>
                </a:solidFill>
              </a:rPr>
              <a:pPr/>
              <a:t>20</a:t>
            </a:fld>
            <a:endParaRPr lang="en-US" altLang="zh-TW">
              <a:solidFill>
                <a:schemeClr val="accent6">
                  <a:lumMod val="20000"/>
                  <a:lumOff val="80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457200"/>
            <a:ext cx="5699125" cy="668338"/>
          </a:xfrm>
        </p:spPr>
        <p:txBody>
          <a:bodyPr/>
          <a:lstStyle/>
          <a:p>
            <a:r>
              <a:rPr lang="en-US" altLang="zh-TW" b="1" dirty="0">
                <a:latin typeface="Times New Roman" pitchFamily="18" charset="0"/>
                <a:cs typeface="Times New Roman" pitchFamily="18" charset="0"/>
              </a:rPr>
              <a:t>Sample Problem 7.2</a:t>
            </a:r>
          </a:p>
        </p:txBody>
      </p:sp>
      <p:sp>
        <p:nvSpPr>
          <p:cNvPr id="84995" name="Rectangle 3"/>
          <p:cNvSpPr>
            <a:spLocks noGrp="1" noChangeArrowheads="1"/>
          </p:cNvSpPr>
          <p:nvPr>
            <p:ph idx="1"/>
          </p:nvPr>
        </p:nvSpPr>
        <p:spPr>
          <a:xfrm>
            <a:off x="179388" y="1196975"/>
            <a:ext cx="8785225" cy="5327650"/>
          </a:xfrm>
        </p:spPr>
        <p:txBody>
          <a:bodyPr/>
          <a:lstStyle/>
          <a:p>
            <a:r>
              <a:rPr lang="en-US" altLang="zh-TW"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If                 </a:t>
            </a:r>
            <a:r>
              <a:rPr lang="en-US" altLang="zh-TW" sz="2400" dirty="0" smtClean="0">
                <a:latin typeface="Times New Roman" pitchFamily="18" charset="0"/>
                <a:cs typeface="Times New Roman" pitchFamily="18" charset="0"/>
              </a:rPr>
              <a:t> , </a:t>
            </a:r>
            <a:r>
              <a:rPr lang="en-US" altLang="zh-TW" sz="2400" dirty="0">
                <a:latin typeface="Times New Roman" pitchFamily="18" charset="0"/>
                <a:cs typeface="Times New Roman" pitchFamily="18" charset="0"/>
              </a:rPr>
              <a:t>Equation (</a:t>
            </a:r>
            <a:r>
              <a:rPr lang="en-US" altLang="zh-TW" sz="2400" dirty="0" smtClean="0">
                <a:latin typeface="Times New Roman" pitchFamily="18" charset="0"/>
                <a:cs typeface="Times New Roman" pitchFamily="18" charset="0"/>
              </a:rPr>
              <a:t>7.10a) </a:t>
            </a:r>
            <a:r>
              <a:rPr lang="en-US" altLang="zh-TW" sz="2400" dirty="0">
                <a:latin typeface="Times New Roman" pitchFamily="18" charset="0"/>
                <a:cs typeface="Times New Roman" pitchFamily="18" charset="0"/>
              </a:rPr>
              <a:t>reduces to:</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a:t>
            </a:r>
            <a:r>
              <a:rPr lang="en-US" altLang="zh-TW" dirty="0" smtClean="0">
                <a:latin typeface="Times New Roman" pitchFamily="18" charset="0"/>
                <a:cs typeface="Times New Roman" pitchFamily="18" charset="0"/>
              </a:rPr>
              <a:t>7.10c)</a:t>
            </a:r>
            <a:endParaRPr lang="en-US" altLang="zh-TW" dirty="0">
              <a:latin typeface="Times New Roman" pitchFamily="18" charset="0"/>
              <a:cs typeface="Times New Roman" pitchFamily="18" charset="0"/>
            </a:endParaRPr>
          </a:p>
          <a:p>
            <a:r>
              <a:rPr lang="en-US" altLang="zh-TW" sz="2400" dirty="0" smtClean="0">
                <a:latin typeface="Times New Roman" pitchFamily="18" charset="0"/>
                <a:cs typeface="Times New Roman" pitchFamily="18" charset="0"/>
              </a:rPr>
              <a:t>However</a:t>
            </a:r>
            <a:r>
              <a:rPr lang="en-US" altLang="zh-TW" sz="2400" dirty="0">
                <a:latin typeface="Times New Roman" pitchFamily="18" charset="0"/>
                <a:cs typeface="Times New Roman" pitchFamily="18" charset="0"/>
              </a:rPr>
              <a:t>, if the correlation coefficient between 1 and 2 is –1, then the minimum-variance portfolio must be divided equally between security 1 and security 2—that is:</a:t>
            </a:r>
          </a:p>
          <a:p>
            <a:pPr>
              <a:buFont typeface="Wingdings" pitchFamily="2" charset="2"/>
              <a:buNone/>
            </a:pPr>
            <a:endParaRPr lang="en-US" altLang="zh-TW" sz="2400" dirty="0">
              <a:latin typeface="Times New Roman" pitchFamily="18" charset="0"/>
              <a:cs typeface="Times New Roman" pitchFamily="18" charset="0"/>
            </a:endParaRPr>
          </a:p>
        </p:txBody>
      </p:sp>
      <p:sp>
        <p:nvSpPr>
          <p:cNvPr id="84997" name="Rectangle 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4996" name="Object 4"/>
          <p:cNvGraphicFramePr>
            <a:graphicFrameLocks noChangeAspect="1"/>
          </p:cNvGraphicFramePr>
          <p:nvPr>
            <p:extLst>
              <p:ext uri="{D42A27DB-BD31-4B8C-83A1-F6EECF244321}">
                <p14:modId xmlns:p14="http://schemas.microsoft.com/office/powerpoint/2010/main" val="3341355695"/>
              </p:ext>
            </p:extLst>
          </p:nvPr>
        </p:nvGraphicFramePr>
        <p:xfrm>
          <a:off x="611560" y="1268760"/>
          <a:ext cx="1296045" cy="505843"/>
        </p:xfrm>
        <a:graphic>
          <a:graphicData uri="http://schemas.openxmlformats.org/presentationml/2006/ole">
            <mc:AlternateContent xmlns:mc="http://schemas.openxmlformats.org/markup-compatibility/2006">
              <mc:Choice xmlns:v="urn:schemas-microsoft-com:vml" Requires="v">
                <p:oleObj spid="_x0000_s85077" name="Equation" r:id="rId3" imgW="558558" imgH="215806" progId="Equation.DSMT4">
                  <p:embed/>
                </p:oleObj>
              </mc:Choice>
              <mc:Fallback>
                <p:oleObj name="Equation" r:id="rId3" imgW="558558" imgH="21580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268760"/>
                        <a:ext cx="1296045" cy="505843"/>
                      </a:xfrm>
                      <a:prstGeom prst="rect">
                        <a:avLst/>
                      </a:prstGeom>
                      <a:noFill/>
                    </p:spPr>
                  </p:pic>
                </p:oleObj>
              </mc:Fallback>
            </mc:AlternateContent>
          </a:graphicData>
        </a:graphic>
      </p:graphicFrame>
      <p:sp>
        <p:nvSpPr>
          <p:cNvPr id="84999" name="Rectangle 7"/>
          <p:cNvSpPr>
            <a:spLocks noChangeArrowheads="1"/>
          </p:cNvSpPr>
          <p:nvPr/>
        </p:nvSpPr>
        <p:spPr bwMode="auto">
          <a:xfrm>
            <a:off x="0" y="2986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4998" name="Object 6"/>
          <p:cNvGraphicFramePr>
            <a:graphicFrameLocks noChangeAspect="1"/>
          </p:cNvGraphicFramePr>
          <p:nvPr>
            <p:extLst>
              <p:ext uri="{D42A27DB-BD31-4B8C-83A1-F6EECF244321}">
                <p14:modId xmlns:p14="http://schemas.microsoft.com/office/powerpoint/2010/main" val="1311805715"/>
              </p:ext>
            </p:extLst>
          </p:nvPr>
        </p:nvGraphicFramePr>
        <p:xfrm>
          <a:off x="1907704" y="1988840"/>
          <a:ext cx="4705350" cy="892175"/>
        </p:xfrm>
        <a:graphic>
          <a:graphicData uri="http://schemas.openxmlformats.org/presentationml/2006/ole">
            <mc:AlternateContent xmlns:mc="http://schemas.openxmlformats.org/markup-compatibility/2006">
              <mc:Choice xmlns:v="urn:schemas-microsoft-com:vml" Requires="v">
                <p:oleObj spid="_x0000_s85078" name="Equation" r:id="rId5" imgW="2171520" imgH="431640" progId="Equation.DSMT4">
                  <p:embed/>
                </p:oleObj>
              </mc:Choice>
              <mc:Fallback>
                <p:oleObj name="Equation" r:id="rId5" imgW="2171520" imgH="431640" progId="Equation.DSMT4">
                  <p:embed/>
                  <p:pic>
                    <p:nvPicPr>
                      <p:cNvPr id="0" name="Object 6"/>
                      <p:cNvPicPr>
                        <a:picLocks noChangeAspect="1" noChangeArrowheads="1"/>
                      </p:cNvPicPr>
                      <p:nvPr/>
                    </p:nvPicPr>
                    <p:blipFill>
                      <a:blip r:embed="rId6"/>
                      <a:srcRect/>
                      <a:stretch>
                        <a:fillRect/>
                      </a:stretch>
                    </p:blipFill>
                    <p:spPr bwMode="auto">
                      <a:xfrm>
                        <a:off x="1907704" y="1988840"/>
                        <a:ext cx="4705350"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1" name="Rectangle 9"/>
          <p:cNvSpPr>
            <a:spLocks noChangeArrowheads="1"/>
          </p:cNvSpPr>
          <p:nvPr/>
        </p:nvSpPr>
        <p:spPr bwMode="auto">
          <a:xfrm>
            <a:off x="0" y="3109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5000" name="Object 8"/>
          <p:cNvGraphicFramePr>
            <a:graphicFrameLocks noChangeAspect="1"/>
          </p:cNvGraphicFramePr>
          <p:nvPr>
            <p:extLst>
              <p:ext uri="{D42A27DB-BD31-4B8C-83A1-F6EECF244321}">
                <p14:modId xmlns:p14="http://schemas.microsoft.com/office/powerpoint/2010/main" val="3665746746"/>
              </p:ext>
            </p:extLst>
          </p:nvPr>
        </p:nvGraphicFramePr>
        <p:xfrm>
          <a:off x="2987824" y="4437112"/>
          <a:ext cx="2520950" cy="1508125"/>
        </p:xfrm>
        <a:graphic>
          <a:graphicData uri="http://schemas.openxmlformats.org/presentationml/2006/ole">
            <mc:AlternateContent xmlns:mc="http://schemas.openxmlformats.org/markup-compatibility/2006">
              <mc:Choice xmlns:v="urn:schemas-microsoft-com:vml" Requires="v">
                <p:oleObj spid="_x0000_s85079" name="Equation" r:id="rId7" imgW="1066337" imgH="634725" progId="Equation.DSMT4">
                  <p:embed/>
                </p:oleObj>
              </mc:Choice>
              <mc:Fallback>
                <p:oleObj name="Equation" r:id="rId7" imgW="1066337" imgH="634725"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4437112"/>
                        <a:ext cx="2520950" cy="150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21</a:t>
            </a:fld>
            <a:endParaRPr lang="en-US" altLang="zh-TW">
              <a:solidFill>
                <a:schemeClr val="accent6">
                  <a:lumMod val="20000"/>
                  <a:lumOff val="80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457200"/>
            <a:ext cx="5699125" cy="668338"/>
          </a:xfrm>
        </p:spPr>
        <p:txBody>
          <a:bodyPr/>
          <a:lstStyle/>
          <a:p>
            <a:r>
              <a:rPr lang="en-US" altLang="zh-TW" b="1" dirty="0">
                <a:latin typeface="Times New Roman" pitchFamily="18" charset="0"/>
                <a:cs typeface="Times New Roman" pitchFamily="18" charset="0"/>
              </a:rPr>
              <a:t>Sample Problem 7.2</a:t>
            </a:r>
          </a:p>
        </p:txBody>
      </p:sp>
      <p:sp>
        <p:nvSpPr>
          <p:cNvPr id="83971" name="Rectangle 3"/>
          <p:cNvSpPr>
            <a:spLocks noGrp="1" noChangeArrowheads="1"/>
          </p:cNvSpPr>
          <p:nvPr>
            <p:ph idx="1"/>
          </p:nvPr>
        </p:nvSpPr>
        <p:spPr>
          <a:xfrm>
            <a:off x="179388" y="1196975"/>
            <a:ext cx="8785225" cy="5327650"/>
          </a:xfrm>
        </p:spPr>
        <p:txBody>
          <a:bodyPr/>
          <a:lstStyle/>
          <a:p>
            <a:pPr>
              <a:buFont typeface="Wingdings" pitchFamily="2" charset="2"/>
              <a:buNone/>
            </a:pPr>
            <a:r>
              <a:rPr lang="en-US" altLang="zh-TW" sz="2400" dirty="0">
                <a:latin typeface="Times New Roman" pitchFamily="18" charset="0"/>
                <a:cs typeface="Times New Roman" pitchFamily="18" charset="0"/>
              </a:rPr>
              <a:t>As an expanded form of Equation (</a:t>
            </a:r>
            <a:r>
              <a:rPr lang="en-US" altLang="zh-TW" sz="2400" dirty="0" smtClean="0">
                <a:latin typeface="Times New Roman" pitchFamily="18" charset="0"/>
                <a:cs typeface="Times New Roman" pitchFamily="18" charset="0"/>
              </a:rPr>
              <a:t>7.9), </a:t>
            </a:r>
            <a:r>
              <a:rPr lang="en-US" altLang="zh-TW" sz="2400" dirty="0">
                <a:latin typeface="Times New Roman" pitchFamily="18" charset="0"/>
                <a:cs typeface="Times New Roman" pitchFamily="18" charset="0"/>
              </a:rPr>
              <a:t>a portfolio can be written:</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(7.11)</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where:</a:t>
            </a:r>
          </a:p>
          <a:p>
            <a:pPr>
              <a:buFont typeface="Wingdings" pitchFamily="2" charset="2"/>
              <a:buNone/>
            </a:pPr>
            <a:endParaRPr lang="en-US" altLang="zh-TW" sz="2400" dirty="0">
              <a:latin typeface="Times New Roman" pitchFamily="18" charset="0"/>
              <a:cs typeface="Times New Roman" pitchFamily="18" charset="0"/>
            </a:endParaRPr>
          </a:p>
        </p:txBody>
      </p:sp>
      <p:sp>
        <p:nvSpPr>
          <p:cNvPr id="83973" name="Rectangle 5"/>
          <p:cNvSpPr>
            <a:spLocks noChangeArrowheads="1"/>
          </p:cNvSpPr>
          <p:nvPr/>
        </p:nvSpPr>
        <p:spPr bwMode="auto">
          <a:xfrm>
            <a:off x="0" y="2895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3972" name="Object 4"/>
          <p:cNvGraphicFramePr>
            <a:graphicFrameLocks noChangeAspect="1"/>
          </p:cNvGraphicFramePr>
          <p:nvPr/>
        </p:nvGraphicFramePr>
        <p:xfrm>
          <a:off x="1908175" y="1844675"/>
          <a:ext cx="4968875" cy="1898650"/>
        </p:xfrm>
        <a:graphic>
          <a:graphicData uri="http://schemas.openxmlformats.org/presentationml/2006/ole">
            <mc:AlternateContent xmlns:mc="http://schemas.openxmlformats.org/markup-compatibility/2006">
              <mc:Choice xmlns:v="urn:schemas-microsoft-com:vml" Requires="v">
                <p:oleObj spid="_x0000_s84026" name="Equation" r:id="rId3" imgW="2794000" imgH="1066800" progId="Equation.DSMT4">
                  <p:embed/>
                </p:oleObj>
              </mc:Choice>
              <mc:Fallback>
                <p:oleObj name="Equation" r:id="rId3" imgW="2794000" imgH="1066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8175" y="1844675"/>
                        <a:ext cx="4968875" cy="189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3975" name="Rectangle 7"/>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3974" name="Object 6"/>
          <p:cNvGraphicFramePr>
            <a:graphicFrameLocks noChangeAspect="1"/>
          </p:cNvGraphicFramePr>
          <p:nvPr/>
        </p:nvGraphicFramePr>
        <p:xfrm>
          <a:off x="179388" y="4437063"/>
          <a:ext cx="8785225" cy="1177925"/>
        </p:xfrm>
        <a:graphic>
          <a:graphicData uri="http://schemas.openxmlformats.org/presentationml/2006/ole">
            <mc:AlternateContent xmlns:mc="http://schemas.openxmlformats.org/markup-compatibility/2006">
              <mc:Choice xmlns:v="urn:schemas-microsoft-com:vml" Requires="v">
                <p:oleObj spid="_x0000_s84027" name="Equation" r:id="rId5" imgW="5321300" imgH="711200" progId="Equation.DSMT4">
                  <p:embed/>
                </p:oleObj>
              </mc:Choice>
              <mc:Fallback>
                <p:oleObj name="Equation" r:id="rId5" imgW="5321300" imgH="711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388" y="4437063"/>
                        <a:ext cx="8785225"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22</a:t>
            </a:fld>
            <a:endParaRPr lang="en-US" altLang="zh-TW">
              <a:solidFill>
                <a:schemeClr val="accent6">
                  <a:lumMod val="20000"/>
                  <a:lumOff val="80000"/>
                </a:scheme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457200"/>
            <a:ext cx="5699125" cy="668338"/>
          </a:xfrm>
        </p:spPr>
        <p:txBody>
          <a:bodyPr/>
          <a:lstStyle/>
          <a:p>
            <a:r>
              <a:rPr lang="en-US" altLang="zh-TW" b="1" dirty="0">
                <a:latin typeface="Times New Roman" pitchFamily="18" charset="0"/>
                <a:cs typeface="Times New Roman" pitchFamily="18" charset="0"/>
              </a:rPr>
              <a:t>Sample Problem 7.3</a:t>
            </a:r>
          </a:p>
        </p:txBody>
      </p:sp>
      <p:sp>
        <p:nvSpPr>
          <p:cNvPr id="88067" name="Rectangle 3"/>
          <p:cNvSpPr>
            <a:spLocks noGrp="1" noChangeArrowheads="1"/>
          </p:cNvSpPr>
          <p:nvPr>
            <p:ph idx="1"/>
          </p:nvPr>
        </p:nvSpPr>
        <p:spPr>
          <a:xfrm>
            <a:off x="0" y="1270000"/>
            <a:ext cx="8785225" cy="5327650"/>
          </a:xfrm>
        </p:spPr>
        <p:txBody>
          <a:bodyPr/>
          <a:lstStyle/>
          <a:p>
            <a:pPr>
              <a:buFont typeface="Wingdings" pitchFamily="2" charset="2"/>
              <a:buNone/>
            </a:pPr>
            <a:r>
              <a:rPr lang="en-US" altLang="zh-TW" sz="2400" dirty="0">
                <a:latin typeface="Times New Roman" pitchFamily="18" charset="0"/>
                <a:cs typeface="Times New Roman" pitchFamily="18" charset="0"/>
              </a:rPr>
              <a:t>    Consider two stocks, A and B: </a:t>
            </a:r>
            <a:br>
              <a:rPr lang="en-US" altLang="zh-TW" sz="2400" dirty="0">
                <a:latin typeface="Times New Roman" pitchFamily="18" charset="0"/>
                <a:cs typeface="Times New Roman" pitchFamily="18" charset="0"/>
              </a:rPr>
            </a:br>
            <a:r>
              <a:rPr lang="en-US" altLang="zh-TW" sz="2400" dirty="0">
                <a:latin typeface="Times New Roman" pitchFamily="18" charset="0"/>
                <a:cs typeface="Times New Roman" pitchFamily="18" charset="0"/>
              </a:rPr>
              <a:t>(1) If a riskless portfolio could be formed from A and B, what would be the expected return of       ? (2) What would the expected return be if               ?</a:t>
            </a:r>
          </a:p>
          <a:p>
            <a:pPr>
              <a:buFont typeface="Wingdings" pitchFamily="2" charset="2"/>
              <a:buNone/>
            </a:pPr>
            <a:r>
              <a:rPr lang="en-US" altLang="zh-TW" dirty="0" smtClean="0">
                <a:latin typeface="Times New Roman" pitchFamily="18" charset="0"/>
                <a:cs typeface="Times New Roman" pitchFamily="18" charset="0"/>
              </a:rPr>
              <a:t>    </a:t>
            </a:r>
            <a:r>
              <a:rPr lang="en-US" altLang="zh-TW" dirty="0">
                <a:latin typeface="Times New Roman" pitchFamily="18" charset="0"/>
                <a:cs typeface="Times New Roman" pitchFamily="18" charset="0"/>
              </a:rPr>
              <a:t>Solution</a:t>
            </a:r>
          </a:p>
          <a:p>
            <a:pPr>
              <a:buFont typeface="Wingdings" pitchFamily="2" charset="2"/>
              <a:buNone/>
            </a:pPr>
            <a:r>
              <a:rPr lang="en-US" altLang="zh-TW" dirty="0">
                <a:latin typeface="Times New Roman" pitchFamily="18" charset="0"/>
                <a:cs typeface="Times New Roman" pitchFamily="18" charset="0"/>
              </a:rPr>
              <a:t>    1</a:t>
            </a:r>
            <a:r>
              <a:rPr lang="en-US" altLang="zh-TW" dirty="0" smtClean="0">
                <a:latin typeface="Times New Roman" pitchFamily="18" charset="0"/>
                <a:cs typeface="Times New Roman" pitchFamily="18" charset="0"/>
              </a:rPr>
              <a:t>.</a:t>
            </a:r>
          </a:p>
          <a:p>
            <a:pPr>
              <a:buFont typeface="Wingdings" pitchFamily="2" charset="2"/>
              <a:buNone/>
            </a:pPr>
            <a:r>
              <a:rPr lang="en-US" altLang="zh-TW" dirty="0">
                <a:latin typeface="Times New Roman" pitchFamily="18" charset="0"/>
                <a:cs typeface="Times New Roman" pitchFamily="18" charset="0"/>
              </a:rPr>
              <a:t> If we let </a:t>
            </a:r>
            <a:endParaRPr lang="en-US" altLang="zh-TW" dirty="0" smtClean="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smtClean="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a:t>
            </a:r>
            <a:r>
              <a:rPr lang="en-US" altLang="zh-TW" dirty="0" smtClean="0">
                <a:latin typeface="Times New Roman" pitchFamily="18" charset="0"/>
                <a:cs typeface="Times New Roman" pitchFamily="18" charset="0"/>
              </a:rPr>
              <a:t>So</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88069"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068" name="Object 4"/>
          <p:cNvGraphicFramePr>
            <a:graphicFrameLocks noChangeAspect="1"/>
          </p:cNvGraphicFramePr>
          <p:nvPr>
            <p:extLst>
              <p:ext uri="{D42A27DB-BD31-4B8C-83A1-F6EECF244321}">
                <p14:modId xmlns:p14="http://schemas.microsoft.com/office/powerpoint/2010/main" val="3026980730"/>
              </p:ext>
            </p:extLst>
          </p:nvPr>
        </p:nvGraphicFramePr>
        <p:xfrm>
          <a:off x="971600" y="3429000"/>
          <a:ext cx="7416800" cy="552450"/>
        </p:xfrm>
        <a:graphic>
          <a:graphicData uri="http://schemas.openxmlformats.org/presentationml/2006/ole">
            <mc:AlternateContent xmlns:mc="http://schemas.openxmlformats.org/markup-compatibility/2006">
              <mc:Choice xmlns:v="urn:schemas-microsoft-com:vml" Requires="v">
                <p:oleObj spid="_x0000_s88234" name="Equation" r:id="rId3" imgW="3454400" imgH="254000" progId="Equation.DSMT4">
                  <p:embed/>
                </p:oleObj>
              </mc:Choice>
              <mc:Fallback>
                <p:oleObj name="Equation" r:id="rId3" imgW="3454400" imgH="254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3429000"/>
                        <a:ext cx="7416800" cy="552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3" name="Rectangle 9"/>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8075" name="Rectangle 1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074" name="Object 10"/>
          <p:cNvGraphicFramePr>
            <a:graphicFrameLocks noChangeAspect="1"/>
          </p:cNvGraphicFramePr>
          <p:nvPr>
            <p:extLst>
              <p:ext uri="{D42A27DB-BD31-4B8C-83A1-F6EECF244321}">
                <p14:modId xmlns:p14="http://schemas.microsoft.com/office/powerpoint/2010/main" val="3878988673"/>
              </p:ext>
            </p:extLst>
          </p:nvPr>
        </p:nvGraphicFramePr>
        <p:xfrm>
          <a:off x="4010025" y="1323553"/>
          <a:ext cx="4722813" cy="449263"/>
        </p:xfrm>
        <a:graphic>
          <a:graphicData uri="http://schemas.openxmlformats.org/presentationml/2006/ole">
            <mc:AlternateContent xmlns:mc="http://schemas.openxmlformats.org/markup-compatibility/2006">
              <mc:Choice xmlns:v="urn:schemas-microsoft-com:vml" Requires="v">
                <p:oleObj spid="_x0000_s88235" name="Equation" r:id="rId5" imgW="2527200" imgH="241200" progId="Equation.DSMT4">
                  <p:embed/>
                </p:oleObj>
              </mc:Choice>
              <mc:Fallback>
                <p:oleObj name="Equation" r:id="rId5" imgW="2527200" imgH="241200" progId="Equation.DSMT4">
                  <p:embed/>
                  <p:pic>
                    <p:nvPicPr>
                      <p:cNvPr id="0" name="Object 10"/>
                      <p:cNvPicPr>
                        <a:picLocks noChangeAspect="1" noChangeArrowheads="1"/>
                      </p:cNvPicPr>
                      <p:nvPr/>
                    </p:nvPicPr>
                    <p:blipFill>
                      <a:blip r:embed="rId6"/>
                      <a:srcRect/>
                      <a:stretch>
                        <a:fillRect/>
                      </a:stretch>
                    </p:blipFill>
                    <p:spPr bwMode="auto">
                      <a:xfrm>
                        <a:off x="4010025" y="1323553"/>
                        <a:ext cx="4722813"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8077" name="Rectangle 13"/>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076" name="Object 12"/>
          <p:cNvGraphicFramePr>
            <a:graphicFrameLocks noChangeAspect="1"/>
          </p:cNvGraphicFramePr>
          <p:nvPr>
            <p:extLst>
              <p:ext uri="{D42A27DB-BD31-4B8C-83A1-F6EECF244321}">
                <p14:modId xmlns:p14="http://schemas.microsoft.com/office/powerpoint/2010/main" val="2298648456"/>
              </p:ext>
            </p:extLst>
          </p:nvPr>
        </p:nvGraphicFramePr>
        <p:xfrm>
          <a:off x="3417154" y="2060848"/>
          <a:ext cx="362758" cy="432048"/>
        </p:xfrm>
        <a:graphic>
          <a:graphicData uri="http://schemas.openxmlformats.org/presentationml/2006/ole">
            <mc:AlternateContent xmlns:mc="http://schemas.openxmlformats.org/markup-compatibility/2006">
              <mc:Choice xmlns:v="urn:schemas-microsoft-com:vml" Requires="v">
                <p:oleObj spid="_x0000_s88236" name="Equation" r:id="rId7" imgW="203112" imgH="241195" progId="Equation.DSMT4">
                  <p:embed/>
                </p:oleObj>
              </mc:Choice>
              <mc:Fallback>
                <p:oleObj name="Equation" r:id="rId7" imgW="203112" imgH="241195"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154" y="2060848"/>
                        <a:ext cx="362758" cy="432048"/>
                      </a:xfrm>
                      <a:prstGeom prst="rect">
                        <a:avLst/>
                      </a:prstGeom>
                      <a:noFill/>
                    </p:spPr>
                  </p:pic>
                </p:oleObj>
              </mc:Fallback>
            </mc:AlternateContent>
          </a:graphicData>
        </a:graphic>
      </p:graphicFrame>
      <p:sp>
        <p:nvSpPr>
          <p:cNvPr id="88079" name="Rectangle 1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078" name="Object 14"/>
          <p:cNvGraphicFramePr>
            <a:graphicFrameLocks noChangeAspect="1"/>
          </p:cNvGraphicFramePr>
          <p:nvPr>
            <p:extLst>
              <p:ext uri="{D42A27DB-BD31-4B8C-83A1-F6EECF244321}">
                <p14:modId xmlns:p14="http://schemas.microsoft.com/office/powerpoint/2010/main" val="830246854"/>
              </p:ext>
            </p:extLst>
          </p:nvPr>
        </p:nvGraphicFramePr>
        <p:xfrm>
          <a:off x="899592" y="2390403"/>
          <a:ext cx="935038" cy="390525"/>
        </p:xfrm>
        <a:graphic>
          <a:graphicData uri="http://schemas.openxmlformats.org/presentationml/2006/ole">
            <mc:AlternateContent xmlns:mc="http://schemas.openxmlformats.org/markup-compatibility/2006">
              <mc:Choice xmlns:v="urn:schemas-microsoft-com:vml" Requires="v">
                <p:oleObj spid="_x0000_s88237" name="Equation" r:id="rId9" imgW="520474" imgH="215806" progId="Equation.DSMT4">
                  <p:embed/>
                </p:oleObj>
              </mc:Choice>
              <mc:Fallback>
                <p:oleObj name="Equation" r:id="rId9" imgW="520474" imgH="215806" progId="Equation.DSMT4">
                  <p:embed/>
                  <p:pic>
                    <p:nvPicPr>
                      <p:cNvPr id="0" name="Object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592" y="2390403"/>
                        <a:ext cx="935038"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373927178"/>
              </p:ext>
            </p:extLst>
          </p:nvPr>
        </p:nvGraphicFramePr>
        <p:xfrm>
          <a:off x="1691681" y="4005064"/>
          <a:ext cx="1368152" cy="500023"/>
        </p:xfrm>
        <a:graphic>
          <a:graphicData uri="http://schemas.openxmlformats.org/presentationml/2006/ole">
            <mc:AlternateContent xmlns:mc="http://schemas.openxmlformats.org/markup-compatibility/2006">
              <mc:Choice xmlns:v="urn:schemas-microsoft-com:vml" Requires="v">
                <p:oleObj spid="_x0000_s88238" name="Equation" r:id="rId11" imgW="596641" imgH="215806" progId="Equation.DSMT4">
                  <p:embed/>
                </p:oleObj>
              </mc:Choice>
              <mc:Fallback>
                <p:oleObj name="Equation" r:id="rId11" imgW="596641" imgH="215806"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1681" y="4005064"/>
                        <a:ext cx="1368152" cy="500023"/>
                      </a:xfrm>
                      <a:prstGeom prst="rect">
                        <a:avLst/>
                      </a:prstGeom>
                      <a:noFill/>
                      <a:ln>
                        <a:noFill/>
                      </a:ln>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120583214"/>
              </p:ext>
            </p:extLst>
          </p:nvPr>
        </p:nvGraphicFramePr>
        <p:xfrm>
          <a:off x="1403648" y="4581128"/>
          <a:ext cx="6840760" cy="1009925"/>
        </p:xfrm>
        <a:graphic>
          <a:graphicData uri="http://schemas.openxmlformats.org/presentationml/2006/ole">
            <mc:AlternateContent xmlns:mc="http://schemas.openxmlformats.org/markup-compatibility/2006">
              <mc:Choice xmlns:v="urn:schemas-microsoft-com:vml" Requires="v">
                <p:oleObj spid="_x0000_s88239" name="Equation" r:id="rId13" imgW="3288960" imgH="482400" progId="Equation.DSMT4">
                  <p:embed/>
                </p:oleObj>
              </mc:Choice>
              <mc:Fallback>
                <p:oleObj name="Equation" r:id="rId13" imgW="3288960" imgH="482400" progId="Equation.DSMT4">
                  <p:embed/>
                  <p:pic>
                    <p:nvPicPr>
                      <p:cNvPr id="0" name="Object 10"/>
                      <p:cNvPicPr>
                        <a:picLocks noChangeAspect="1" noChangeArrowheads="1"/>
                      </p:cNvPicPr>
                      <p:nvPr/>
                    </p:nvPicPr>
                    <p:blipFill>
                      <a:blip r:embed="rId14"/>
                      <a:srcRect/>
                      <a:stretch>
                        <a:fillRect/>
                      </a:stretch>
                    </p:blipFill>
                    <p:spPr bwMode="auto">
                      <a:xfrm>
                        <a:off x="1403648" y="4581128"/>
                        <a:ext cx="6840760" cy="1009925"/>
                      </a:xfrm>
                      <a:prstGeom prst="rect">
                        <a:avLst/>
                      </a:prstGeom>
                      <a:noFill/>
                      <a:ln>
                        <a:noFill/>
                      </a:ln>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2154189"/>
              </p:ext>
            </p:extLst>
          </p:nvPr>
        </p:nvGraphicFramePr>
        <p:xfrm>
          <a:off x="762000" y="5661025"/>
          <a:ext cx="6657975" cy="836613"/>
        </p:xfrm>
        <a:graphic>
          <a:graphicData uri="http://schemas.openxmlformats.org/presentationml/2006/ole">
            <mc:AlternateContent xmlns:mc="http://schemas.openxmlformats.org/markup-compatibility/2006">
              <mc:Choice xmlns:v="urn:schemas-microsoft-com:vml" Requires="v">
                <p:oleObj spid="_x0000_s88240" name="Equation" r:id="rId15" imgW="3454200" imgH="431640" progId="Equation.DSMT4">
                  <p:embed/>
                </p:oleObj>
              </mc:Choice>
              <mc:Fallback>
                <p:oleObj name="Equation" r:id="rId15" imgW="3454200" imgH="431640" progId="Equation.DSMT4">
                  <p:embed/>
                  <p:pic>
                    <p:nvPicPr>
                      <p:cNvPr id="0" name="Object 4"/>
                      <p:cNvPicPr>
                        <a:picLocks noChangeAspect="1" noChangeArrowheads="1"/>
                      </p:cNvPicPr>
                      <p:nvPr/>
                    </p:nvPicPr>
                    <p:blipFill>
                      <a:blip r:embed="rId16"/>
                      <a:srcRect/>
                      <a:stretch>
                        <a:fillRect/>
                      </a:stretch>
                    </p:blipFill>
                    <p:spPr bwMode="auto">
                      <a:xfrm>
                        <a:off x="762000" y="5661025"/>
                        <a:ext cx="6657975" cy="836613"/>
                      </a:xfrm>
                      <a:prstGeom prst="rect">
                        <a:avLst/>
                      </a:prstGeom>
                      <a:noFill/>
                      <a:ln>
                        <a:noFill/>
                      </a:ln>
                    </p:spPr>
                  </p:pic>
                </p:oleObj>
              </mc:Fallback>
            </mc:AlternateContent>
          </a:graphicData>
        </a:graphic>
      </p:graphicFrame>
      <p:sp>
        <p:nvSpPr>
          <p:cNvPr id="5" name="Slide Number Placeholder 4"/>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23</a:t>
            </a:fld>
            <a:endParaRPr lang="en-US" altLang="zh-TW">
              <a:solidFill>
                <a:schemeClr val="accent6">
                  <a:lumMod val="20000"/>
                  <a:lumOff val="80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57200"/>
            <a:ext cx="5699125" cy="668338"/>
          </a:xfrm>
        </p:spPr>
        <p:txBody>
          <a:bodyPr/>
          <a:lstStyle/>
          <a:p>
            <a:r>
              <a:rPr lang="en-US" altLang="zh-TW" b="1" dirty="0">
                <a:latin typeface="Times New Roman" pitchFamily="18" charset="0"/>
                <a:cs typeface="Times New Roman" pitchFamily="18" charset="0"/>
              </a:rPr>
              <a:t>Sample Problem 7.3</a:t>
            </a:r>
          </a:p>
        </p:txBody>
      </p:sp>
      <p:sp>
        <p:nvSpPr>
          <p:cNvPr id="90115" name="Rectangle 3"/>
          <p:cNvSpPr>
            <a:spLocks noGrp="1" noChangeArrowheads="1"/>
          </p:cNvSpPr>
          <p:nvPr>
            <p:ph idx="1"/>
          </p:nvPr>
        </p:nvSpPr>
        <p:spPr>
          <a:xfrm>
            <a:off x="179388" y="1196975"/>
            <a:ext cx="8785225" cy="5327650"/>
          </a:xfrm>
        </p:spPr>
        <p:txBody>
          <a:bodyPr/>
          <a:lstStyle/>
          <a:p>
            <a:pPr>
              <a:buFont typeface="Wingdings" pitchFamily="2" charset="2"/>
              <a:buNone/>
            </a:pPr>
            <a:r>
              <a:rPr lang="en-US" altLang="zh-TW" b="1" dirty="0">
                <a:latin typeface="Times New Roman" pitchFamily="18" charset="0"/>
                <a:cs typeface="Times New Roman" pitchFamily="18" charset="0"/>
              </a:rPr>
              <a:t> Solution</a:t>
            </a:r>
            <a:endParaRPr lang="en-US" altLang="zh-TW" b="1" dirty="0" smtClean="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2</a:t>
            </a:r>
            <a:r>
              <a:rPr lang="en-US" altLang="zh-TW" dirty="0">
                <a:latin typeface="Times New Roman" pitchFamily="18" charset="0"/>
                <a:cs typeface="Times New Roman" pitchFamily="18" charset="0"/>
              </a:rPr>
              <a:t>. If we let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smtClean="0">
                <a:latin typeface="Times New Roman" pitchFamily="18" charset="0"/>
                <a:cs typeface="Times New Roman" pitchFamily="18" charset="0"/>
              </a:rPr>
              <a:t>Then,</a:t>
            </a: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90117" name="Rectangle 5"/>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0116" name="Object 4"/>
          <p:cNvGraphicFramePr>
            <a:graphicFrameLocks noChangeAspect="1"/>
          </p:cNvGraphicFramePr>
          <p:nvPr>
            <p:extLst>
              <p:ext uri="{D42A27DB-BD31-4B8C-83A1-F6EECF244321}">
                <p14:modId xmlns:p14="http://schemas.microsoft.com/office/powerpoint/2010/main" val="534407077"/>
              </p:ext>
            </p:extLst>
          </p:nvPr>
        </p:nvGraphicFramePr>
        <p:xfrm>
          <a:off x="2051720" y="1758330"/>
          <a:ext cx="1336675" cy="590550"/>
        </p:xfrm>
        <a:graphic>
          <a:graphicData uri="http://schemas.openxmlformats.org/presentationml/2006/ole">
            <mc:AlternateContent xmlns:mc="http://schemas.openxmlformats.org/markup-compatibility/2006">
              <mc:Choice xmlns:v="urn:schemas-microsoft-com:vml" Requires="v">
                <p:oleObj spid="_x0000_s90200" name="Equation" r:id="rId3" imgW="495000" imgH="215640" progId="Equation.DSMT4">
                  <p:embed/>
                </p:oleObj>
              </mc:Choice>
              <mc:Fallback>
                <p:oleObj name="Equation" r:id="rId3" imgW="495000" imgH="21564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758330"/>
                        <a:ext cx="1336675"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19" name="Rectangle 7"/>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0118" name="Object 6"/>
          <p:cNvGraphicFramePr>
            <a:graphicFrameLocks noChangeAspect="1"/>
          </p:cNvGraphicFramePr>
          <p:nvPr>
            <p:extLst>
              <p:ext uri="{D42A27DB-BD31-4B8C-83A1-F6EECF244321}">
                <p14:modId xmlns:p14="http://schemas.microsoft.com/office/powerpoint/2010/main" val="3487520624"/>
              </p:ext>
            </p:extLst>
          </p:nvPr>
        </p:nvGraphicFramePr>
        <p:xfrm>
          <a:off x="1104900" y="2468563"/>
          <a:ext cx="7512050" cy="1347787"/>
        </p:xfrm>
        <a:graphic>
          <a:graphicData uri="http://schemas.openxmlformats.org/presentationml/2006/ole">
            <mc:AlternateContent xmlns:mc="http://schemas.openxmlformats.org/markup-compatibility/2006">
              <mc:Choice xmlns:v="urn:schemas-microsoft-com:vml" Requires="v">
                <p:oleObj spid="_x0000_s90201" name="Equation" r:id="rId5" imgW="3962160" imgH="711000" progId="Equation.DSMT4">
                  <p:embed/>
                </p:oleObj>
              </mc:Choice>
              <mc:Fallback>
                <p:oleObj name="Equation" r:id="rId5" imgW="3962160" imgH="711000" progId="Equation.DSMT4">
                  <p:embed/>
                  <p:pic>
                    <p:nvPicPr>
                      <p:cNvPr id="0" name="Object 6"/>
                      <p:cNvPicPr>
                        <a:picLocks noChangeAspect="1" noChangeArrowheads="1"/>
                      </p:cNvPicPr>
                      <p:nvPr/>
                    </p:nvPicPr>
                    <p:blipFill>
                      <a:blip r:embed="rId6"/>
                      <a:srcRect/>
                      <a:stretch>
                        <a:fillRect/>
                      </a:stretch>
                    </p:blipFill>
                    <p:spPr bwMode="auto">
                      <a:xfrm>
                        <a:off x="1104900" y="2468563"/>
                        <a:ext cx="7512050" cy="1347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0121" name="Rectangle 9"/>
          <p:cNvSpPr>
            <a:spLocks noChangeArrowheads="1"/>
          </p:cNvSpPr>
          <p:nvPr/>
        </p:nvSpPr>
        <p:spPr bwMode="auto">
          <a:xfrm>
            <a:off x="0" y="2643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0120" name="Object 8"/>
          <p:cNvGraphicFramePr>
            <a:graphicFrameLocks noChangeAspect="1"/>
          </p:cNvGraphicFramePr>
          <p:nvPr>
            <p:extLst>
              <p:ext uri="{D42A27DB-BD31-4B8C-83A1-F6EECF244321}">
                <p14:modId xmlns:p14="http://schemas.microsoft.com/office/powerpoint/2010/main" val="2704457367"/>
              </p:ext>
            </p:extLst>
          </p:nvPr>
        </p:nvGraphicFramePr>
        <p:xfrm>
          <a:off x="2123728" y="4653136"/>
          <a:ext cx="4595812" cy="1565275"/>
        </p:xfrm>
        <a:graphic>
          <a:graphicData uri="http://schemas.openxmlformats.org/presentationml/2006/ole">
            <mc:AlternateContent xmlns:mc="http://schemas.openxmlformats.org/markup-compatibility/2006">
              <mc:Choice xmlns:v="urn:schemas-microsoft-com:vml" Requires="v">
                <p:oleObj spid="_x0000_s90202" name="Equation" r:id="rId7" imgW="2641320" imgH="901440" progId="Equation.DSMT4">
                  <p:embed/>
                </p:oleObj>
              </mc:Choice>
              <mc:Fallback>
                <p:oleObj name="Equation" r:id="rId7" imgW="2641320" imgH="901440" progId="Equation.DSMT4">
                  <p:embed/>
                  <p:pic>
                    <p:nvPicPr>
                      <p:cNvPr id="0" name="Object 8"/>
                      <p:cNvPicPr>
                        <a:picLocks noChangeAspect="1" noChangeArrowheads="1"/>
                      </p:cNvPicPr>
                      <p:nvPr/>
                    </p:nvPicPr>
                    <p:blipFill>
                      <a:blip r:embed="rId8"/>
                      <a:srcRect/>
                      <a:stretch>
                        <a:fillRect/>
                      </a:stretch>
                    </p:blipFill>
                    <p:spPr bwMode="auto">
                      <a:xfrm>
                        <a:off x="2123728" y="4653136"/>
                        <a:ext cx="4595812" cy="156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24</a:t>
            </a:fld>
            <a:endParaRPr lang="en-US" altLang="zh-TW">
              <a:solidFill>
                <a:schemeClr val="accent6">
                  <a:lumMod val="20000"/>
                  <a:lumOff val="80000"/>
                </a:scheme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1505995"/>
          </a:xfrm>
        </p:spPr>
        <p:txBody>
          <a:bodyPr/>
          <a:lstStyle/>
          <a:p>
            <a:r>
              <a:rPr lang="en-US" altLang="zh-TW" dirty="0" smtClean="0">
                <a:latin typeface="Times New Roman" pitchFamily="18" charset="0"/>
                <a:cs typeface="Times New Roman" pitchFamily="18" charset="0"/>
              </a:rPr>
              <a:t>7.2.4 Asset </a:t>
            </a:r>
            <a:r>
              <a:rPr lang="en-US" altLang="zh-TW" dirty="0">
                <a:latin typeface="Times New Roman" pitchFamily="18" charset="0"/>
                <a:cs typeface="Times New Roman" pitchFamily="18" charset="0"/>
              </a:rPr>
              <a:t>Allocation among Risk-Free Asset, Corporate Bond, and Equity</a:t>
            </a:r>
            <a:br>
              <a:rPr lang="en-US" altLang="zh-TW" dirty="0">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457200" y="1556791"/>
            <a:ext cx="8229600" cy="4569373"/>
          </a:xfrm>
        </p:spPr>
        <p:txBody>
          <a:bodyPr>
            <a:normAutofit fontScale="85000" lnSpcReduction="20000"/>
          </a:bodyPr>
          <a:lstStyle/>
          <a:p>
            <a:r>
              <a:rPr lang="en-US" dirty="0">
                <a:latin typeface="Times New Roman" pitchFamily="18" charset="0"/>
                <a:cs typeface="Times New Roman" pitchFamily="18" charset="0"/>
              </a:rPr>
              <a:t>The most straightforward way to control the risk of the portfolio is through the fraction of the portfolio invested in Treasury bills and other safe money market securities versus risky assets.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capital allocation decision is an example of an asset allocation choice — a choice among broad investment classes, rather than among the specific securities within each asset class. </a:t>
            </a:r>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Most </a:t>
            </a:r>
            <a:r>
              <a:rPr lang="en-US" dirty="0">
                <a:latin typeface="Times New Roman" pitchFamily="18" charset="0"/>
                <a:cs typeface="Times New Roman" pitchFamily="18" charset="0"/>
              </a:rPr>
              <a:t>investment professionals consider </a:t>
            </a:r>
            <a:r>
              <a:rPr lang="en-US" b="1" dirty="0">
                <a:latin typeface="Times New Roman" pitchFamily="18" charset="0"/>
                <a:cs typeface="Times New Roman" pitchFamily="18" charset="0"/>
              </a:rPr>
              <a:t>asset allocation</a:t>
            </a:r>
            <a:r>
              <a:rPr lang="en-US" dirty="0">
                <a:latin typeface="Times New Roman" pitchFamily="18" charset="0"/>
                <a:cs typeface="Times New Roman" pitchFamily="18" charset="0"/>
              </a:rPr>
              <a:t> as the most important part of portfolio construction.</a:t>
            </a:r>
          </a:p>
        </p:txBody>
      </p:sp>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25</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84694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Sample Problem </a:t>
            </a:r>
            <a:r>
              <a:rPr lang="en-US" altLang="zh-TW" dirty="0" smtClean="0">
                <a:latin typeface="Times New Roman" pitchFamily="18" charset="0"/>
                <a:cs typeface="Times New Roman" pitchFamily="18" charset="0"/>
              </a:rPr>
              <a:t>7.4</a:t>
            </a: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Private </a:t>
            </a:r>
            <a:r>
              <a:rPr lang="en-US" dirty="0">
                <a:latin typeface="Times New Roman" pitchFamily="18" charset="0"/>
                <a:cs typeface="Times New Roman" pitchFamily="18" charset="0"/>
              </a:rPr>
              <a:t>fund </a:t>
            </a:r>
            <a:r>
              <a:rPr lang="en-US" dirty="0" smtClean="0">
                <a:latin typeface="Times New Roman" pitchFamily="18" charset="0"/>
                <a:cs typeface="Times New Roman" pitchFamily="18" charset="0"/>
              </a:rPr>
              <a:t>$500,000 investing in a risk-free asset $100,000, risky equities (E)</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$240,000, and long-term bonds (B) $160,000.</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Current </a:t>
            </a:r>
            <a:r>
              <a:rPr lang="en-US" dirty="0">
                <a:latin typeface="Times New Roman" pitchFamily="18" charset="0"/>
                <a:cs typeface="Times New Roman" pitchFamily="18" charset="0"/>
              </a:rPr>
              <a:t>risky portfolio consists 60% of E and 40% of B, and the weight of the risky portfolio in the mutual fund is 80</a:t>
            </a:r>
            <a:r>
              <a:rPr lang="en-US" dirty="0" smtClean="0">
                <a:latin typeface="Times New Roman" pitchFamily="18" charset="0"/>
                <a:cs typeface="Times New Roman" pitchFamily="18" charset="0"/>
              </a:rPr>
              <a:t>%.</a:t>
            </a:r>
          </a:p>
        </p:txBody>
      </p:sp>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26</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794041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dirty="0">
                <a:latin typeface="Times New Roman" pitchFamily="18" charset="0"/>
                <a:cs typeface="Times New Roman" pitchFamily="18" charset="0"/>
              </a:rPr>
              <a:t>Sample Problem 7.4</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Times New Roman" pitchFamily="18" charset="0"/>
                <a:cs typeface="Times New Roman" pitchFamily="18" charset="0"/>
              </a:rPr>
              <a:t>Suppose the fund manager wishes to decrease risk portfolio from 80% to 70%, </a:t>
            </a:r>
            <a:r>
              <a:rPr lang="en-US" dirty="0" smtClean="0">
                <a:latin typeface="Times New Roman" pitchFamily="18" charset="0"/>
                <a:cs typeface="Times New Roman" pitchFamily="18" charset="0"/>
              </a:rPr>
              <a:t>then should sell $400,000-0.7 ($500,000)=$50,000 of risky holdings, with the proceed used to purchase more shares in risk-free asset.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To keep the same weights of E and B (60% and 40%)in the risky portfolio, the fund manager should sell </a:t>
            </a:r>
          </a:p>
          <a:p>
            <a:pPr algn="ctr"/>
            <a:r>
              <a:rPr lang="en-US" dirty="0" smtClean="0">
                <a:latin typeface="Times New Roman" pitchFamily="18" charset="0"/>
                <a:cs typeface="Times New Roman" pitchFamily="18" charset="0"/>
              </a:rPr>
              <a:t>0.6×50,000=$30,000 in E</a:t>
            </a:r>
          </a:p>
          <a:p>
            <a:pPr algn="ctr"/>
            <a:r>
              <a:rPr lang="en-US" dirty="0" smtClean="0">
                <a:latin typeface="Times New Roman" pitchFamily="18" charset="0"/>
                <a:cs typeface="Times New Roman" pitchFamily="18" charset="0"/>
              </a:rPr>
              <a:t>0.4×50,000=$20,000 </a:t>
            </a:r>
            <a:r>
              <a:rPr lang="en-US" dirty="0">
                <a:latin typeface="Times New Roman" pitchFamily="18" charset="0"/>
                <a:cs typeface="Times New Roman" pitchFamily="18" charset="0"/>
              </a:rPr>
              <a:t>in </a:t>
            </a:r>
            <a:r>
              <a:rPr lang="en-US" dirty="0" smtClean="0">
                <a:latin typeface="Times New Roman" pitchFamily="18" charset="0"/>
                <a:cs typeface="Times New Roman" pitchFamily="18" charset="0"/>
              </a:rPr>
              <a:t>B</a:t>
            </a:r>
            <a:endParaRPr lang="en-US" dirty="0">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27</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868659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64400" y="410837"/>
            <a:ext cx="8229600" cy="857923"/>
          </a:xfrm>
        </p:spPr>
        <p:txBody>
          <a:bodyPr/>
          <a:lstStyle/>
          <a:p>
            <a:r>
              <a:rPr lang="en-US" altLang="zh-TW" dirty="0" smtClean="0">
                <a:latin typeface="Times New Roman" pitchFamily="18" charset="0"/>
                <a:cs typeface="Times New Roman" pitchFamily="18" charset="0"/>
              </a:rPr>
              <a:t>7.3 THE </a:t>
            </a:r>
            <a:r>
              <a:rPr lang="en-US" altLang="zh-TW" dirty="0">
                <a:latin typeface="Times New Roman" pitchFamily="18" charset="0"/>
                <a:cs typeface="Times New Roman" pitchFamily="18" charset="0"/>
              </a:rPr>
              <a:t>EFFICIENT PORTFOLIO AND RISK DIVERSIFICATION </a:t>
            </a:r>
          </a:p>
        </p:txBody>
      </p:sp>
      <p:sp>
        <p:nvSpPr>
          <p:cNvPr id="54275" name="Rectangle 3"/>
          <p:cNvSpPr>
            <a:spLocks noGrp="1" noChangeArrowheads="1"/>
          </p:cNvSpPr>
          <p:nvPr>
            <p:ph idx="1"/>
          </p:nvPr>
        </p:nvSpPr>
        <p:spPr>
          <a:xfrm>
            <a:off x="755650" y="2349500"/>
            <a:ext cx="8229600" cy="3886200"/>
          </a:xfrm>
        </p:spPr>
        <p:txBody>
          <a:bodyPr/>
          <a:lstStyle/>
          <a:p>
            <a:r>
              <a:rPr lang="en-US" altLang="zh-TW" dirty="0">
                <a:latin typeface="Times New Roman" pitchFamily="18" charset="0"/>
                <a:cs typeface="Times New Roman" pitchFamily="18" charset="0"/>
              </a:rPr>
              <a:t>The efficient Portfolio </a:t>
            </a:r>
          </a:p>
          <a:p>
            <a:r>
              <a:rPr lang="en-US" altLang="zh-TW" dirty="0">
                <a:latin typeface="Times New Roman" pitchFamily="18" charset="0"/>
                <a:cs typeface="Times New Roman" pitchFamily="18" charset="0"/>
              </a:rPr>
              <a:t>Corporate Application of Diversification</a:t>
            </a:r>
          </a:p>
          <a:p>
            <a:r>
              <a:rPr lang="en-US" altLang="zh-TW" dirty="0">
                <a:latin typeface="Times New Roman" pitchFamily="18" charset="0"/>
                <a:cs typeface="Times New Roman" pitchFamily="18" charset="0"/>
              </a:rPr>
              <a:t>The Dominance Principle</a:t>
            </a:r>
          </a:p>
          <a:p>
            <a:r>
              <a:rPr lang="en-US" altLang="zh-TW" dirty="0">
                <a:latin typeface="Times New Roman" pitchFamily="18" charset="0"/>
                <a:cs typeface="Times New Roman" pitchFamily="18" charset="0"/>
              </a:rPr>
              <a:t>Three Performance Measures</a:t>
            </a:r>
          </a:p>
          <a:p>
            <a:r>
              <a:rPr lang="en-US" altLang="zh-TW" dirty="0">
                <a:latin typeface="Times New Roman" pitchFamily="18" charset="0"/>
                <a:cs typeface="Times New Roman" pitchFamily="18" charset="0"/>
              </a:rPr>
              <a:t>Interrelationship among Three Performance Measure</a:t>
            </a:r>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28</a:t>
            </a:fld>
            <a:endParaRPr lang="en-US" altLang="zh-TW">
              <a:solidFill>
                <a:schemeClr val="accent6">
                  <a:lumMod val="20000"/>
                  <a:lumOff val="8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457200"/>
            <a:ext cx="6275388" cy="595313"/>
          </a:xfrm>
        </p:spPr>
        <p:txBody>
          <a:bodyPr/>
          <a:lstStyle/>
          <a:p>
            <a:r>
              <a:rPr lang="en-US" altLang="zh-TW" dirty="0" smtClean="0">
                <a:latin typeface="Times New Roman" pitchFamily="18" charset="0"/>
                <a:cs typeface="Times New Roman" pitchFamily="18" charset="0"/>
              </a:rPr>
              <a:t>7.3.1 The Efficient </a:t>
            </a:r>
            <a:r>
              <a:rPr lang="en-US" altLang="zh-TW" dirty="0">
                <a:latin typeface="Times New Roman" pitchFamily="18" charset="0"/>
                <a:cs typeface="Times New Roman" pitchFamily="18" charset="0"/>
              </a:rPr>
              <a:t>Portfolio </a:t>
            </a:r>
          </a:p>
        </p:txBody>
      </p:sp>
      <p:sp>
        <p:nvSpPr>
          <p:cNvPr id="55299" name="Rectangle 3"/>
          <p:cNvSpPr>
            <a:spLocks noGrp="1" noChangeArrowheads="1"/>
          </p:cNvSpPr>
          <p:nvPr>
            <p:ph idx="1"/>
          </p:nvPr>
        </p:nvSpPr>
        <p:spPr>
          <a:xfrm>
            <a:off x="250825" y="1341438"/>
            <a:ext cx="8713788" cy="5327650"/>
          </a:xfrm>
        </p:spPr>
        <p:txBody>
          <a:bodyPr>
            <a:normAutofit lnSpcReduction="10000"/>
          </a:bodyPr>
          <a:lstStyle/>
          <a:p>
            <a:pPr>
              <a:lnSpc>
                <a:spcPct val="90000"/>
              </a:lnSpc>
            </a:pPr>
            <a:r>
              <a:rPr lang="en-US" altLang="zh-TW" sz="2800" dirty="0">
                <a:latin typeface="Times New Roman" pitchFamily="18" charset="0"/>
                <a:cs typeface="Times New Roman" pitchFamily="18" charset="0"/>
              </a:rPr>
              <a:t> </a:t>
            </a:r>
            <a:r>
              <a:rPr lang="en-US" altLang="zh-TW" sz="2800" b="1" dirty="0" smtClean="0">
                <a:latin typeface="Times New Roman" pitchFamily="18" charset="0"/>
                <a:cs typeface="Times New Roman" pitchFamily="18" charset="0"/>
              </a:rPr>
              <a:t>Definition</a:t>
            </a:r>
            <a:r>
              <a:rPr lang="en-US" altLang="zh-TW" sz="2800" b="1" dirty="0">
                <a:latin typeface="Times New Roman" pitchFamily="18" charset="0"/>
                <a:cs typeface="Times New Roman" pitchFamily="18" charset="0"/>
              </a:rPr>
              <a:t>:</a:t>
            </a:r>
            <a:r>
              <a:rPr lang="en-US" altLang="zh-TW" sz="2800" dirty="0">
                <a:latin typeface="Times New Roman" pitchFamily="18" charset="0"/>
                <a:cs typeface="Times New Roman" pitchFamily="18" charset="0"/>
              </a:rPr>
              <a:t> A</a:t>
            </a: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portfolio is </a:t>
            </a:r>
            <a:r>
              <a:rPr lang="en-US" altLang="zh-TW" sz="2800" b="1" dirty="0" smtClean="0">
                <a:latin typeface="Times New Roman" pitchFamily="18" charset="0"/>
                <a:cs typeface="Times New Roman" pitchFamily="18" charset="0"/>
              </a:rPr>
              <a:t>efficient,</a:t>
            </a:r>
            <a:r>
              <a:rPr lang="en-US" altLang="zh-TW" sz="2800" dirty="0" smtClean="0">
                <a:latin typeface="Times New Roman" pitchFamily="18" charset="0"/>
                <a:cs typeface="Times New Roman" pitchFamily="18" charset="0"/>
              </a:rPr>
              <a:t> </a:t>
            </a:r>
            <a:r>
              <a:rPr lang="en-US" altLang="zh-TW" sz="2800" dirty="0">
                <a:latin typeface="Times New Roman" pitchFamily="18" charset="0"/>
                <a:cs typeface="Times New Roman" pitchFamily="18" charset="0"/>
              </a:rPr>
              <a:t>if there exists no other portfolio having the same expected return at a lower variance of </a:t>
            </a:r>
            <a:r>
              <a:rPr lang="en-US" altLang="zh-TW" sz="2800" dirty="0" smtClean="0">
                <a:latin typeface="Times New Roman" pitchFamily="18" charset="0"/>
                <a:cs typeface="Times New Roman" pitchFamily="18" charset="0"/>
              </a:rPr>
              <a:t>returns, or, if </a:t>
            </a:r>
            <a:r>
              <a:rPr lang="en-US" altLang="zh-TW" sz="2800" dirty="0">
                <a:latin typeface="Times New Roman" pitchFamily="18" charset="0"/>
                <a:cs typeface="Times New Roman" pitchFamily="18" charset="0"/>
              </a:rPr>
              <a:t>no other portfolio has a higher expected return as the same risk of returns</a:t>
            </a:r>
            <a:r>
              <a:rPr lang="en-US" altLang="zh-TW" sz="2800" dirty="0" smtClean="0">
                <a:latin typeface="Times New Roman" pitchFamily="18" charset="0"/>
                <a:cs typeface="Times New Roman" pitchFamily="18" charset="0"/>
              </a:rPr>
              <a:t>.</a:t>
            </a:r>
          </a:p>
          <a:p>
            <a:pPr>
              <a:lnSpc>
                <a:spcPct val="90000"/>
              </a:lnSpc>
            </a:pPr>
            <a:endParaRPr lang="en-US" altLang="zh-TW" sz="2800" dirty="0" smtClean="0">
              <a:latin typeface="Times New Roman" pitchFamily="18" charset="0"/>
              <a:cs typeface="Times New Roman" pitchFamily="18" charset="0"/>
            </a:endParaRPr>
          </a:p>
          <a:p>
            <a:pPr>
              <a:lnSpc>
                <a:spcPct val="90000"/>
              </a:lnSpc>
            </a:pPr>
            <a:r>
              <a:rPr lang="en-US" altLang="zh-TW" sz="2800" dirty="0" smtClean="0">
                <a:latin typeface="Times New Roman" pitchFamily="18" charset="0"/>
                <a:cs typeface="Times New Roman" pitchFamily="18" charset="0"/>
              </a:rPr>
              <a:t>This </a:t>
            </a:r>
            <a:r>
              <a:rPr lang="en-US" altLang="zh-TW" sz="2800" dirty="0">
                <a:latin typeface="Times New Roman" pitchFamily="18" charset="0"/>
                <a:cs typeface="Times New Roman" pitchFamily="18" charset="0"/>
              </a:rPr>
              <a:t>suggests that given two investments, A and B, investment A will be preferred to B if:</a:t>
            </a:r>
          </a:p>
          <a:p>
            <a:pPr>
              <a:lnSpc>
                <a:spcPct val="90000"/>
              </a:lnSpc>
              <a:buFont typeface="Wingdings" pitchFamily="2" charset="2"/>
              <a:buNone/>
            </a:pPr>
            <a:endParaRPr lang="en-US" altLang="zh-TW" sz="2800" dirty="0">
              <a:latin typeface="Times New Roman" pitchFamily="18" charset="0"/>
              <a:cs typeface="Times New Roman" pitchFamily="18" charset="0"/>
            </a:endParaRPr>
          </a:p>
          <a:p>
            <a:pPr>
              <a:lnSpc>
                <a:spcPct val="90000"/>
              </a:lnSpc>
              <a:buFont typeface="Wingdings" pitchFamily="2" charset="2"/>
              <a:buNone/>
            </a:pPr>
            <a:r>
              <a:rPr lang="en-US" altLang="zh-TW" sz="2800" dirty="0">
                <a:latin typeface="Times New Roman" pitchFamily="18" charset="0"/>
                <a:cs typeface="Times New Roman" pitchFamily="18" charset="0"/>
              </a:rPr>
              <a:t>                                  </a:t>
            </a:r>
          </a:p>
          <a:p>
            <a:pPr>
              <a:lnSpc>
                <a:spcPct val="90000"/>
              </a:lnSpc>
              <a:buFont typeface="Wingdings" pitchFamily="2" charset="2"/>
              <a:buNone/>
            </a:pPr>
            <a:endParaRPr lang="en-US" altLang="zh-TW" sz="2800" dirty="0">
              <a:latin typeface="Times New Roman" pitchFamily="18" charset="0"/>
              <a:cs typeface="Times New Roman" pitchFamily="18" charset="0"/>
            </a:endParaRPr>
          </a:p>
          <a:p>
            <a:pPr>
              <a:lnSpc>
                <a:spcPct val="90000"/>
              </a:lnSpc>
              <a:buFont typeface="Wingdings" pitchFamily="2" charset="2"/>
              <a:buNone/>
            </a:pPr>
            <a:endParaRPr lang="en-US" altLang="zh-TW" sz="2800" dirty="0" smtClean="0">
              <a:latin typeface="Times New Roman" pitchFamily="18" charset="0"/>
              <a:cs typeface="Times New Roman" pitchFamily="18" charset="0"/>
            </a:endParaRPr>
          </a:p>
          <a:p>
            <a:pPr>
              <a:lnSpc>
                <a:spcPct val="90000"/>
              </a:lnSpc>
              <a:buFont typeface="Wingdings" pitchFamily="2" charset="2"/>
              <a:buNone/>
            </a:pPr>
            <a:r>
              <a:rPr lang="en-US" altLang="zh-TW" sz="2800" dirty="0" smtClean="0">
                <a:latin typeface="Times New Roman" pitchFamily="18" charset="0"/>
                <a:cs typeface="Times New Roman" pitchFamily="18" charset="0"/>
              </a:rPr>
              <a:t>Where </a:t>
            </a:r>
            <a:r>
              <a:rPr lang="en-US" altLang="zh-TW" sz="2800" i="1" dirty="0" smtClean="0">
                <a:latin typeface="Times New Roman" pitchFamily="18" charset="0"/>
                <a:cs typeface="Times New Roman" pitchFamily="18" charset="0"/>
              </a:rPr>
              <a:t>E</a:t>
            </a:r>
            <a:r>
              <a:rPr lang="en-US" altLang="zh-TW" sz="2800" dirty="0" smtClean="0">
                <a:latin typeface="Times New Roman" pitchFamily="18" charset="0"/>
                <a:cs typeface="Times New Roman" pitchFamily="18" charset="0"/>
              </a:rPr>
              <a:t>(A</a:t>
            </a:r>
            <a:r>
              <a:rPr lang="en-US" altLang="zh-TW" sz="2800" dirty="0">
                <a:latin typeface="Times New Roman" pitchFamily="18" charset="0"/>
                <a:cs typeface="Times New Roman" pitchFamily="18" charset="0"/>
              </a:rPr>
              <a:t>) and </a:t>
            </a:r>
            <a:r>
              <a:rPr lang="en-US" altLang="zh-TW" sz="2800" i="1" dirty="0">
                <a:latin typeface="Times New Roman" pitchFamily="18" charset="0"/>
                <a:cs typeface="Times New Roman" pitchFamily="18" charset="0"/>
              </a:rPr>
              <a:t>E</a:t>
            </a:r>
            <a:r>
              <a:rPr lang="en-US" altLang="zh-TW" sz="2800" dirty="0">
                <a:latin typeface="Times New Roman" pitchFamily="18" charset="0"/>
                <a:cs typeface="Times New Roman" pitchFamily="18" charset="0"/>
              </a:rPr>
              <a:t>(B) = the expected returns of A and </a:t>
            </a:r>
            <a:r>
              <a:rPr lang="en-US" altLang="zh-TW" sz="2800" dirty="0" smtClean="0">
                <a:latin typeface="Times New Roman" pitchFamily="18" charset="0"/>
                <a:cs typeface="Times New Roman" pitchFamily="18" charset="0"/>
              </a:rPr>
              <a:t>B, </a:t>
            </a:r>
            <a:r>
              <a:rPr lang="en-US" altLang="zh-TW" sz="2800" dirty="0" err="1" smtClean="0">
                <a:latin typeface="Times New Roman" pitchFamily="18" charset="0"/>
                <a:cs typeface="Times New Roman" pitchFamily="18" charset="0"/>
              </a:rPr>
              <a:t>Var</a:t>
            </a:r>
            <a:r>
              <a:rPr lang="en-US" altLang="zh-TW" sz="2800" dirty="0" smtClean="0">
                <a:latin typeface="Times New Roman" pitchFamily="18" charset="0"/>
                <a:cs typeface="Times New Roman" pitchFamily="18" charset="0"/>
              </a:rPr>
              <a:t>(A</a:t>
            </a:r>
            <a:r>
              <a:rPr lang="en-US" altLang="zh-TW" sz="2800" dirty="0">
                <a:latin typeface="Times New Roman" pitchFamily="18" charset="0"/>
                <a:cs typeface="Times New Roman" pitchFamily="18" charset="0"/>
              </a:rPr>
              <a:t>) and </a:t>
            </a:r>
            <a:r>
              <a:rPr lang="en-US" altLang="zh-TW" sz="2800" dirty="0" err="1">
                <a:latin typeface="Times New Roman" pitchFamily="18" charset="0"/>
                <a:cs typeface="Times New Roman" pitchFamily="18" charset="0"/>
              </a:rPr>
              <a:t>Var</a:t>
            </a:r>
            <a:r>
              <a:rPr lang="en-US" altLang="zh-TW" sz="2800" dirty="0">
                <a:latin typeface="Times New Roman" pitchFamily="18" charset="0"/>
                <a:cs typeface="Times New Roman" pitchFamily="18" charset="0"/>
              </a:rPr>
              <a:t>(B) = their respective variances or risk.</a:t>
            </a:r>
          </a:p>
        </p:txBody>
      </p:sp>
      <p:sp>
        <p:nvSpPr>
          <p:cNvPr id="55301" name="Rectangle 5"/>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5300" name="Object 4"/>
          <p:cNvGraphicFramePr>
            <a:graphicFrameLocks noChangeAspect="1"/>
          </p:cNvGraphicFramePr>
          <p:nvPr>
            <p:extLst>
              <p:ext uri="{D42A27DB-BD31-4B8C-83A1-F6EECF244321}">
                <p14:modId xmlns:p14="http://schemas.microsoft.com/office/powerpoint/2010/main" val="4061637403"/>
              </p:ext>
            </p:extLst>
          </p:nvPr>
        </p:nvGraphicFramePr>
        <p:xfrm>
          <a:off x="2123281" y="4077072"/>
          <a:ext cx="4464943" cy="1418361"/>
        </p:xfrm>
        <a:graphic>
          <a:graphicData uri="http://schemas.openxmlformats.org/presentationml/2006/ole">
            <mc:AlternateContent xmlns:mc="http://schemas.openxmlformats.org/markup-compatibility/2006">
              <mc:Choice xmlns:v="urn:schemas-microsoft-com:vml" Requires="v">
                <p:oleObj spid="_x0000_s55327" name="Equation" r:id="rId3" imgW="2247840" imgH="723600" progId="Equation.DSMT4">
                  <p:embed/>
                </p:oleObj>
              </mc:Choice>
              <mc:Fallback>
                <p:oleObj name="Equation" r:id="rId3" imgW="2247840" imgH="723600" progId="Equation.DSMT4">
                  <p:embed/>
                  <p:pic>
                    <p:nvPicPr>
                      <p:cNvPr id="0" name="Object 4"/>
                      <p:cNvPicPr>
                        <a:picLocks noChangeAspect="1" noChangeArrowheads="1"/>
                      </p:cNvPicPr>
                      <p:nvPr/>
                    </p:nvPicPr>
                    <p:blipFill>
                      <a:blip r:embed="rId4"/>
                      <a:srcRect/>
                      <a:stretch>
                        <a:fillRect/>
                      </a:stretch>
                    </p:blipFill>
                    <p:spPr bwMode="auto">
                      <a:xfrm>
                        <a:off x="2123281" y="4077072"/>
                        <a:ext cx="4464943" cy="1418361"/>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29</a:t>
            </a:fld>
            <a:endParaRPr lang="en-US" altLang="zh-TW">
              <a:solidFill>
                <a:schemeClr val="accent6">
                  <a:lumMod val="20000"/>
                  <a:lumOff val="8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4400" y="410837"/>
            <a:ext cx="8229600" cy="857923"/>
          </a:xfrm>
        </p:spPr>
        <p:txBody>
          <a:bodyPr/>
          <a:lstStyle/>
          <a:p>
            <a:r>
              <a:rPr lang="en-US" altLang="zh-TW" b="1" dirty="0" smtClean="0">
                <a:latin typeface="Times New Roman" pitchFamily="18" charset="0"/>
                <a:cs typeface="Times New Roman" pitchFamily="18" charset="0"/>
              </a:rPr>
              <a:t>7.1 RISK </a:t>
            </a:r>
            <a:r>
              <a:rPr lang="en-US" altLang="zh-TW" b="1" dirty="0">
                <a:latin typeface="Times New Roman" pitchFamily="18" charset="0"/>
                <a:cs typeface="Times New Roman" pitchFamily="18" charset="0"/>
              </a:rPr>
              <a:t>CLASSIFICATION AND MEASUREMENT</a:t>
            </a:r>
          </a:p>
        </p:txBody>
      </p:sp>
      <p:sp>
        <p:nvSpPr>
          <p:cNvPr id="4099" name="Rectangle 3"/>
          <p:cNvSpPr>
            <a:spLocks noGrp="1" noChangeArrowheads="1"/>
          </p:cNvSpPr>
          <p:nvPr>
            <p:ph idx="1"/>
          </p:nvPr>
        </p:nvSpPr>
        <p:spPr>
          <a:xfrm>
            <a:off x="395536" y="1412776"/>
            <a:ext cx="8229600" cy="5059364"/>
          </a:xfrm>
        </p:spPr>
        <p:txBody>
          <a:bodyPr/>
          <a:lstStyle/>
          <a:p>
            <a:pPr lvl="2">
              <a:lnSpc>
                <a:spcPct val="90000"/>
              </a:lnSpc>
            </a:pPr>
            <a:r>
              <a:rPr lang="en-US" altLang="zh-TW" dirty="0">
                <a:latin typeface="Times New Roman" pitchFamily="18" charset="0"/>
                <a:cs typeface="Times New Roman" pitchFamily="18" charset="0"/>
              </a:rPr>
              <a:t>    Call Risk</a:t>
            </a:r>
          </a:p>
          <a:p>
            <a:pPr lvl="2">
              <a:lnSpc>
                <a:spcPct val="90000"/>
              </a:lnSpc>
            </a:pPr>
            <a:r>
              <a:rPr lang="en-US" altLang="zh-TW" dirty="0">
                <a:latin typeface="Times New Roman" pitchFamily="18" charset="0"/>
                <a:cs typeface="Times New Roman" pitchFamily="18" charset="0"/>
              </a:rPr>
              <a:t>    Convertible Risk</a:t>
            </a:r>
          </a:p>
          <a:p>
            <a:pPr lvl="2">
              <a:lnSpc>
                <a:spcPct val="90000"/>
              </a:lnSpc>
            </a:pPr>
            <a:r>
              <a:rPr lang="en-US" altLang="zh-TW" dirty="0">
                <a:latin typeface="Times New Roman" pitchFamily="18" charset="0"/>
                <a:cs typeface="Times New Roman" pitchFamily="18" charset="0"/>
              </a:rPr>
              <a:t>    Default Risk</a:t>
            </a:r>
          </a:p>
          <a:p>
            <a:pPr lvl="2">
              <a:lnSpc>
                <a:spcPct val="90000"/>
              </a:lnSpc>
            </a:pPr>
            <a:r>
              <a:rPr lang="en-US" altLang="zh-TW" dirty="0">
                <a:latin typeface="Times New Roman" pitchFamily="18" charset="0"/>
                <a:cs typeface="Times New Roman" pitchFamily="18" charset="0"/>
              </a:rPr>
              <a:t>    Interest-Rate Risk</a:t>
            </a:r>
          </a:p>
          <a:p>
            <a:pPr lvl="2">
              <a:lnSpc>
                <a:spcPct val="90000"/>
              </a:lnSpc>
            </a:pPr>
            <a:r>
              <a:rPr lang="en-US" altLang="zh-TW" dirty="0">
                <a:latin typeface="Times New Roman" pitchFamily="18" charset="0"/>
                <a:cs typeface="Times New Roman" pitchFamily="18" charset="0"/>
              </a:rPr>
              <a:t>    Management Risk</a:t>
            </a:r>
          </a:p>
          <a:p>
            <a:pPr lvl="2">
              <a:lnSpc>
                <a:spcPct val="90000"/>
              </a:lnSpc>
            </a:pPr>
            <a:r>
              <a:rPr lang="en-US" altLang="zh-TW" dirty="0">
                <a:latin typeface="Times New Roman" pitchFamily="18" charset="0"/>
                <a:cs typeface="Times New Roman" pitchFamily="18" charset="0"/>
              </a:rPr>
              <a:t>    Marketability (Liquidity) Risk</a:t>
            </a:r>
          </a:p>
          <a:p>
            <a:pPr lvl="2">
              <a:lnSpc>
                <a:spcPct val="90000"/>
              </a:lnSpc>
            </a:pPr>
            <a:r>
              <a:rPr lang="en-US" altLang="zh-TW" dirty="0">
                <a:latin typeface="Times New Roman" pitchFamily="18" charset="0"/>
                <a:cs typeface="Times New Roman" pitchFamily="18" charset="0"/>
              </a:rPr>
              <a:t>    Political Risk</a:t>
            </a:r>
          </a:p>
          <a:p>
            <a:pPr lvl="2">
              <a:lnSpc>
                <a:spcPct val="90000"/>
              </a:lnSpc>
            </a:pPr>
            <a:r>
              <a:rPr lang="en-US" altLang="zh-TW" dirty="0">
                <a:latin typeface="Times New Roman" pitchFamily="18" charset="0"/>
                <a:cs typeface="Times New Roman" pitchFamily="18" charset="0"/>
              </a:rPr>
              <a:t>    Purchasing-Power Risk</a:t>
            </a:r>
          </a:p>
          <a:p>
            <a:pPr lvl="2">
              <a:lnSpc>
                <a:spcPct val="90000"/>
              </a:lnSpc>
            </a:pPr>
            <a:r>
              <a:rPr lang="en-US" altLang="zh-TW" dirty="0">
                <a:latin typeface="Times New Roman" pitchFamily="18" charset="0"/>
                <a:cs typeface="Times New Roman" pitchFamily="18" charset="0"/>
              </a:rPr>
              <a:t>    Systematic and Unsystematic Risk</a:t>
            </a:r>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a:t>
            </a:fld>
            <a:endParaRPr lang="en-US" altLang="zh-TW">
              <a:solidFill>
                <a:schemeClr val="accent6">
                  <a:lumMod val="20000"/>
                  <a:lumOff val="80000"/>
                </a:scheme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457200"/>
            <a:ext cx="7283152" cy="739775"/>
          </a:xfrm>
        </p:spPr>
        <p:txBody>
          <a:bodyPr/>
          <a:lstStyle/>
          <a:p>
            <a:r>
              <a:rPr lang="en-US" altLang="zh-TW" dirty="0" smtClean="0">
                <a:latin typeface="Times New Roman" pitchFamily="18" charset="0"/>
                <a:cs typeface="Times New Roman" pitchFamily="18" charset="0"/>
              </a:rPr>
              <a:t>7.3.1 The </a:t>
            </a:r>
            <a:r>
              <a:rPr lang="en-US" altLang="zh-TW" dirty="0">
                <a:latin typeface="Times New Roman" pitchFamily="18" charset="0"/>
                <a:cs typeface="Times New Roman" pitchFamily="18" charset="0"/>
              </a:rPr>
              <a:t>efficient Portfolio</a:t>
            </a:r>
          </a:p>
        </p:txBody>
      </p:sp>
      <p:pic>
        <p:nvPicPr>
          <p:cNvPr id="56324" name="Picture 4" descr="7-19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96752"/>
            <a:ext cx="6481762"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30</a:t>
            </a:fld>
            <a:endParaRPr lang="en-US" altLang="zh-TW" dirty="0">
              <a:solidFill>
                <a:schemeClr val="accent6">
                  <a:lumMod val="20000"/>
                  <a:lumOff val="80000"/>
                </a:scheme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457200"/>
            <a:ext cx="7427913" cy="739775"/>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7.5</a:t>
            </a:r>
            <a:endParaRPr lang="en-US" altLang="zh-TW" b="1" dirty="0">
              <a:latin typeface="Times New Roman" pitchFamily="18" charset="0"/>
              <a:cs typeface="Times New Roman" pitchFamily="18" charset="0"/>
            </a:endParaRPr>
          </a:p>
        </p:txBody>
      </p:sp>
      <p:sp>
        <p:nvSpPr>
          <p:cNvPr id="57347" name="Rectangle 3"/>
          <p:cNvSpPr>
            <a:spLocks noGrp="1" noChangeArrowheads="1"/>
          </p:cNvSpPr>
          <p:nvPr>
            <p:ph type="body" sz="half" idx="1"/>
          </p:nvPr>
        </p:nvSpPr>
        <p:spPr>
          <a:xfrm>
            <a:off x="468313" y="1196975"/>
            <a:ext cx="8064500" cy="2952750"/>
          </a:xfrm>
        </p:spPr>
        <p:txBody>
          <a:bodyPr>
            <a:normAutofit/>
          </a:bodyPr>
          <a:lstStyle/>
          <a:p>
            <a:r>
              <a:rPr lang="en-US" altLang="zh-TW" sz="2400" dirty="0">
                <a:latin typeface="Times New Roman" pitchFamily="18" charset="0"/>
                <a:cs typeface="Times New Roman" pitchFamily="18" charset="0"/>
              </a:rPr>
              <a:t>M</a:t>
            </a:r>
            <a:r>
              <a:rPr lang="en-US" altLang="zh-TW" sz="2400" dirty="0" smtClean="0">
                <a:latin typeface="Times New Roman" pitchFamily="18" charset="0"/>
                <a:cs typeface="Times New Roman" pitchFamily="18" charset="0"/>
              </a:rPr>
              <a:t>onthly </a:t>
            </a:r>
            <a:r>
              <a:rPr lang="en-US" altLang="zh-TW" sz="2400" dirty="0">
                <a:latin typeface="Times New Roman" pitchFamily="18" charset="0"/>
                <a:cs typeface="Times New Roman" pitchFamily="18" charset="0"/>
              </a:rPr>
              <a:t>rates of return for </a:t>
            </a:r>
            <a:r>
              <a:rPr lang="en-US" altLang="zh-TW" sz="2400" dirty="0" smtClean="0">
                <a:latin typeface="Times New Roman" pitchFamily="18" charset="0"/>
                <a:cs typeface="Times New Roman" pitchFamily="18" charset="0"/>
              </a:rPr>
              <a:t>April, 2001 </a:t>
            </a:r>
            <a:r>
              <a:rPr lang="en-US" altLang="zh-TW" sz="2400" dirty="0">
                <a:latin typeface="Times New Roman" pitchFamily="18" charset="0"/>
                <a:cs typeface="Times New Roman" pitchFamily="18" charset="0"/>
              </a:rPr>
              <a:t>to </a:t>
            </a:r>
            <a:r>
              <a:rPr lang="en-US" altLang="zh-TW" sz="2400" dirty="0" smtClean="0">
                <a:latin typeface="Times New Roman" pitchFamily="18" charset="0"/>
                <a:cs typeface="Times New Roman" pitchFamily="18" charset="0"/>
              </a:rPr>
              <a:t>April, 2010 </a:t>
            </a:r>
            <a:r>
              <a:rPr lang="en-US" altLang="zh-TW" sz="2400" dirty="0">
                <a:latin typeface="Times New Roman" pitchFamily="18" charset="0"/>
                <a:cs typeface="Times New Roman" pitchFamily="18" charset="0"/>
              </a:rPr>
              <a:t>for </a:t>
            </a:r>
            <a:r>
              <a:rPr lang="en-US" altLang="zh-TW" sz="2400" dirty="0" smtClean="0">
                <a:latin typeface="Times New Roman" pitchFamily="18" charset="0"/>
                <a:cs typeface="Times New Roman" pitchFamily="18" charset="0"/>
              </a:rPr>
              <a:t>Johnson &amp; Johnson (JNJ) </a:t>
            </a:r>
            <a:r>
              <a:rPr lang="en-US" altLang="zh-TW" sz="2400" dirty="0">
                <a:latin typeface="Times New Roman" pitchFamily="18" charset="0"/>
                <a:cs typeface="Times New Roman" pitchFamily="18" charset="0"/>
              </a:rPr>
              <a:t>and </a:t>
            </a:r>
            <a:r>
              <a:rPr lang="en-US" altLang="zh-TW" sz="2400" dirty="0" smtClean="0">
                <a:latin typeface="Times New Roman" pitchFamily="18" charset="0"/>
                <a:cs typeface="Times New Roman" pitchFamily="18" charset="0"/>
              </a:rPr>
              <a:t>IBM are </a:t>
            </a:r>
            <a:r>
              <a:rPr lang="en-US" altLang="zh-TW" sz="2400" dirty="0">
                <a:latin typeface="Times New Roman" pitchFamily="18" charset="0"/>
                <a:cs typeface="Times New Roman" pitchFamily="18" charset="0"/>
              </a:rPr>
              <a:t>used as examples. The basic statistical estimates for these two firms are average monthly rates of return and the variance-covariance </a:t>
            </a:r>
            <a:r>
              <a:rPr lang="en-US" altLang="zh-TW" sz="2400" dirty="0" smtClean="0">
                <a:latin typeface="Times New Roman" pitchFamily="18" charset="0"/>
                <a:cs typeface="Times New Roman" pitchFamily="18" charset="0"/>
              </a:rPr>
              <a:t>matrix.in Table 7.3:</a:t>
            </a:r>
            <a:endParaRPr lang="en-US" altLang="zh-TW" sz="2400" dirty="0">
              <a:latin typeface="Times New Roman" pitchFamily="18" charset="0"/>
              <a:cs typeface="Times New Roman" pitchFamily="18" charset="0"/>
            </a:endParaRPr>
          </a:p>
        </p:txBody>
      </p:sp>
      <p:graphicFrame>
        <p:nvGraphicFramePr>
          <p:cNvPr id="57418" name="Group 74"/>
          <p:cNvGraphicFramePr>
            <a:graphicFrameLocks noGrp="1"/>
          </p:cNvGraphicFramePr>
          <p:nvPr>
            <p:ph sz="half" idx="2"/>
            <p:extLst>
              <p:ext uri="{D42A27DB-BD31-4B8C-83A1-F6EECF244321}">
                <p14:modId xmlns:p14="http://schemas.microsoft.com/office/powerpoint/2010/main" val="2195913497"/>
              </p:ext>
            </p:extLst>
          </p:nvPr>
        </p:nvGraphicFramePr>
        <p:xfrm>
          <a:off x="2051720" y="3429000"/>
          <a:ext cx="5329237" cy="1690688"/>
        </p:xfrm>
        <a:graphic>
          <a:graphicData uri="http://schemas.openxmlformats.org/drawingml/2006/table">
            <a:tbl>
              <a:tblPr/>
              <a:tblGrid>
                <a:gridCol w="1554162"/>
                <a:gridCol w="1776413"/>
                <a:gridCol w="1998662"/>
              </a:tblGrid>
              <a:tr h="412750">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Variance-Covariance Matrix</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5243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8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JNJ</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IBM</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JNJ</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0.0025</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0.0007</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127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IBM</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0.0007</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0.0071</a:t>
                      </a:r>
                      <a:endParaRPr kumimoji="1" lang="en-US" altLang="zh-TW" sz="18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107504" y="6625158"/>
            <a:ext cx="2289175" cy="476250"/>
          </a:xfrm>
        </p:spPr>
        <p:txBody>
          <a:bodyPr/>
          <a:lstStyle/>
          <a:p>
            <a:fld id="{CC768C37-90A6-4188-8E36-D6E997AB579E}" type="slidenum">
              <a:rPr lang="en-US" altLang="zh-TW">
                <a:solidFill>
                  <a:schemeClr val="accent6">
                    <a:lumMod val="20000"/>
                    <a:lumOff val="80000"/>
                  </a:schemeClr>
                </a:solidFill>
              </a:rPr>
              <a:pPr/>
              <a:t>31</a:t>
            </a:fld>
            <a:endParaRPr lang="en-US" altLang="zh-TW" dirty="0">
              <a:solidFill>
                <a:schemeClr val="accent6">
                  <a:lumMod val="20000"/>
                  <a:lumOff val="8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404813"/>
            <a:ext cx="6707188" cy="523875"/>
          </a:xfrm>
        </p:spPr>
        <p:txBody>
          <a:bodyPr/>
          <a:lstStyle/>
          <a:p>
            <a:r>
              <a:rPr lang="en-US" altLang="zh-TW" sz="4000" dirty="0">
                <a:latin typeface="Times New Roman" pitchFamily="18" charset="0"/>
                <a:cs typeface="Times New Roman" pitchFamily="18" charset="0"/>
              </a:rPr>
              <a:t>Sample Problem 7.5</a:t>
            </a:r>
            <a:endParaRPr lang="en-US" altLang="zh-TW" sz="4000" b="1" i="1" dirty="0"/>
          </a:p>
        </p:txBody>
      </p:sp>
      <p:sp>
        <p:nvSpPr>
          <p:cNvPr id="58371" name="Rectangle 3"/>
          <p:cNvSpPr>
            <a:spLocks noGrp="1" noChangeArrowheads="1"/>
          </p:cNvSpPr>
          <p:nvPr>
            <p:ph idx="1"/>
          </p:nvPr>
        </p:nvSpPr>
        <p:spPr>
          <a:xfrm>
            <a:off x="250825" y="1052736"/>
            <a:ext cx="8642350" cy="5688013"/>
          </a:xfrm>
        </p:spPr>
        <p:txBody>
          <a:bodyPr>
            <a:normAutofit/>
          </a:bodyPr>
          <a:lstStyle/>
          <a:p>
            <a:pPr>
              <a:buFont typeface="Wingdings" pitchFamily="2" charset="2"/>
              <a:buNone/>
            </a:pPr>
            <a:r>
              <a:rPr lang="en-US" altLang="zh-TW" sz="2000" dirty="0">
                <a:latin typeface="Times New Roman" pitchFamily="18" charset="0"/>
                <a:cs typeface="Times New Roman" pitchFamily="18" charset="0"/>
              </a:rPr>
              <a:t>From Equation (</a:t>
            </a:r>
            <a:r>
              <a:rPr lang="en-US" altLang="zh-TW" sz="2000" dirty="0" smtClean="0">
                <a:latin typeface="Times New Roman" pitchFamily="18" charset="0"/>
                <a:cs typeface="Times New Roman" pitchFamily="18" charset="0"/>
              </a:rPr>
              <a:t>7.10), </a:t>
            </a:r>
            <a:r>
              <a:rPr lang="en-US" altLang="zh-TW" sz="2000" dirty="0">
                <a:latin typeface="Times New Roman" pitchFamily="18" charset="0"/>
                <a:cs typeface="Times New Roman" pitchFamily="18" charset="0"/>
              </a:rPr>
              <a:t>we have:</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r>
              <a:rPr lang="en-US" altLang="zh-TW" sz="2000" dirty="0" smtClean="0">
                <a:latin typeface="Times New Roman" pitchFamily="18" charset="0"/>
                <a:cs typeface="Times New Roman" pitchFamily="18" charset="0"/>
              </a:rPr>
              <a:t>Using </a:t>
            </a:r>
            <a:r>
              <a:rPr lang="en-US" altLang="zh-TW" sz="2000" dirty="0">
                <a:latin typeface="Times New Roman" pitchFamily="18" charset="0"/>
                <a:cs typeface="Times New Roman" pitchFamily="18" charset="0"/>
              </a:rPr>
              <a:t>the weight estimates and Equations (7.2) and (7.3):</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r>
              <a:rPr lang="en-US" altLang="zh-TW" sz="2000" dirty="0">
                <a:latin typeface="Times New Roman" pitchFamily="18" charset="0"/>
                <a:cs typeface="Times New Roman" pitchFamily="18" charset="0"/>
              </a:rPr>
              <a:t>When       is less than 1.00 it indicates that the combination of the two securities will result in a total risk less than their added respective risks.</a:t>
            </a:r>
          </a:p>
        </p:txBody>
      </p:sp>
      <p:sp>
        <p:nvSpPr>
          <p:cNvPr id="58373" name="Rectangle 5"/>
          <p:cNvSpPr>
            <a:spLocks noChangeArrowheads="1"/>
          </p:cNvSpPr>
          <p:nvPr/>
        </p:nvSpPr>
        <p:spPr bwMode="auto">
          <a:xfrm>
            <a:off x="0" y="2795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75" name="Rectangle 7"/>
          <p:cNvSpPr>
            <a:spLocks noChangeArrowheads="1"/>
          </p:cNvSpPr>
          <p:nvPr/>
        </p:nvSpPr>
        <p:spPr bwMode="auto">
          <a:xfrm>
            <a:off x="0" y="27289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8377"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8376" name="Object 8"/>
          <p:cNvGraphicFramePr>
            <a:graphicFrameLocks noChangeAspect="1"/>
          </p:cNvGraphicFramePr>
          <p:nvPr>
            <p:extLst>
              <p:ext uri="{D42A27DB-BD31-4B8C-83A1-F6EECF244321}">
                <p14:modId xmlns:p14="http://schemas.microsoft.com/office/powerpoint/2010/main" val="755263283"/>
              </p:ext>
            </p:extLst>
          </p:nvPr>
        </p:nvGraphicFramePr>
        <p:xfrm>
          <a:off x="971600" y="5445224"/>
          <a:ext cx="360363" cy="346075"/>
        </p:xfrm>
        <a:graphic>
          <a:graphicData uri="http://schemas.openxmlformats.org/presentationml/2006/ole">
            <mc:AlternateContent xmlns:mc="http://schemas.openxmlformats.org/markup-compatibility/2006">
              <mc:Choice xmlns:v="urn:schemas-microsoft-com:vml" Requires="v">
                <p:oleObj spid="_x0000_s58457" name="Equation" r:id="rId3" imgW="228501" imgH="215806" progId="Equation.DSMT4">
                  <p:embed/>
                </p:oleObj>
              </mc:Choice>
              <mc:Fallback>
                <p:oleObj name="Equation" r:id="rId3" imgW="228501" imgH="215806"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5445224"/>
                        <a:ext cx="360363" cy="34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4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496568498"/>
              </p:ext>
            </p:extLst>
          </p:nvPr>
        </p:nvGraphicFramePr>
        <p:xfrm>
          <a:off x="2168161" y="1484784"/>
          <a:ext cx="4807678" cy="978950"/>
        </p:xfrm>
        <a:graphic>
          <a:graphicData uri="http://schemas.openxmlformats.org/presentationml/2006/ole">
            <mc:AlternateContent xmlns:mc="http://schemas.openxmlformats.org/markup-compatibility/2006">
              <mc:Choice xmlns:v="urn:schemas-microsoft-com:vml" Requires="v">
                <p:oleObj spid="_x0000_s58458" name="Equation" r:id="rId5" imgW="3238200" imgH="660240" progId="Equation.DSMT4">
                  <p:embed/>
                </p:oleObj>
              </mc:Choice>
              <mc:Fallback>
                <p:oleObj name="Equation" r:id="rId5" imgW="3238200" imgH="660240" progId="Equation.DSMT4">
                  <p:embed/>
                  <p:pic>
                    <p:nvPicPr>
                      <p:cNvPr id="0" name="Object 46"/>
                      <p:cNvPicPr>
                        <a:picLocks noChangeAspect="1" noChangeArrowheads="1"/>
                      </p:cNvPicPr>
                      <p:nvPr/>
                    </p:nvPicPr>
                    <p:blipFill>
                      <a:blip r:embed="rId6"/>
                      <a:srcRect/>
                      <a:stretch>
                        <a:fillRect/>
                      </a:stretch>
                    </p:blipFill>
                    <p:spPr bwMode="auto">
                      <a:xfrm>
                        <a:off x="2168161" y="1484784"/>
                        <a:ext cx="4807678" cy="978950"/>
                      </a:xfrm>
                      <a:prstGeom prst="rect">
                        <a:avLst/>
                      </a:prstGeom>
                      <a:noFill/>
                    </p:spPr>
                  </p:pic>
                </p:oleObj>
              </mc:Fallback>
            </mc:AlternateContent>
          </a:graphicData>
        </a:graphic>
      </p:graphicFrame>
      <p:sp>
        <p:nvSpPr>
          <p:cNvPr id="4" name="Rectangle 4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860905642"/>
              </p:ext>
            </p:extLst>
          </p:nvPr>
        </p:nvGraphicFramePr>
        <p:xfrm>
          <a:off x="1259631" y="3068960"/>
          <a:ext cx="7103589" cy="1800200"/>
        </p:xfrm>
        <a:graphic>
          <a:graphicData uri="http://schemas.openxmlformats.org/presentationml/2006/ole">
            <mc:AlternateContent xmlns:mc="http://schemas.openxmlformats.org/markup-compatibility/2006">
              <mc:Choice xmlns:v="urn:schemas-microsoft-com:vml" Requires="v">
                <p:oleObj spid="_x0000_s58459" name="Equation" r:id="rId7" imgW="4749480" imgH="1206360" progId="Equation.DSMT4">
                  <p:embed/>
                </p:oleObj>
              </mc:Choice>
              <mc:Fallback>
                <p:oleObj name="Equation" r:id="rId7" imgW="4749480" imgH="1206360" progId="Equation.DSMT4">
                  <p:embed/>
                  <p:pic>
                    <p:nvPicPr>
                      <p:cNvPr id="0" name="Object 48"/>
                      <p:cNvPicPr>
                        <a:picLocks noChangeAspect="1" noChangeArrowheads="1"/>
                      </p:cNvPicPr>
                      <p:nvPr/>
                    </p:nvPicPr>
                    <p:blipFill>
                      <a:blip r:embed="rId8"/>
                      <a:srcRect/>
                      <a:stretch>
                        <a:fillRect/>
                      </a:stretch>
                    </p:blipFill>
                    <p:spPr bwMode="auto">
                      <a:xfrm>
                        <a:off x="1259631" y="3068960"/>
                        <a:ext cx="7103589" cy="1800200"/>
                      </a:xfrm>
                      <a:prstGeom prst="rect">
                        <a:avLst/>
                      </a:prstGeom>
                      <a:noFill/>
                    </p:spPr>
                  </p:pic>
                </p:oleObj>
              </mc:Fallback>
            </mc:AlternateContent>
          </a:graphicData>
        </a:graphic>
      </p:graphicFrame>
      <p:sp>
        <p:nvSpPr>
          <p:cNvPr id="6" name="Slide Number Placeholder 5"/>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32</a:t>
            </a:fld>
            <a:endParaRPr lang="en-US" altLang="zh-TW">
              <a:solidFill>
                <a:schemeClr val="accent6">
                  <a:lumMod val="20000"/>
                  <a:lumOff val="80000"/>
                </a:scheme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929931"/>
          </a:xfrm>
        </p:spPr>
        <p:txBody>
          <a:bodyPr/>
          <a:lstStyle/>
          <a:p>
            <a:r>
              <a:rPr lang="en-US" dirty="0" smtClean="0">
                <a:latin typeface="Times New Roman" pitchFamily="18" charset="0"/>
                <a:cs typeface="Times New Roman" pitchFamily="18" charset="0"/>
              </a:rPr>
              <a:t>7.3.2 Corporate Application of Diversification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7544" y="1484784"/>
            <a:ext cx="8229600" cy="5059364"/>
          </a:xfrm>
        </p:spPr>
        <p:txBody>
          <a:bodyPr>
            <a:noAutofit/>
          </a:bodyPr>
          <a:lstStyle/>
          <a:p>
            <a:r>
              <a:rPr lang="en-US" sz="2600" dirty="0">
                <a:latin typeface="Times New Roman" pitchFamily="18" charset="0"/>
                <a:cs typeface="Times New Roman" pitchFamily="18" charset="0"/>
              </a:rPr>
              <a:t>The effect of diversification is not necessarily limited to securities but may have wider applications at the corporate level.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Instead </a:t>
            </a:r>
            <a:r>
              <a:rPr lang="en-US" sz="2600" dirty="0">
                <a:latin typeface="Times New Roman" pitchFamily="18" charset="0"/>
                <a:cs typeface="Times New Roman" pitchFamily="18" charset="0"/>
              </a:rPr>
              <a:t>of “putting all the eggs in one basket,” the investment risks are spread out among many lines of services or products in hope of reducing the overall risks involved and maximizing returns. </a:t>
            </a:r>
            <a:endParaRPr lang="en-US" sz="2600" dirty="0" smtClean="0">
              <a:latin typeface="Times New Roman" pitchFamily="18" charset="0"/>
              <a:cs typeface="Times New Roman" pitchFamily="18" charset="0"/>
            </a:endParaRPr>
          </a:p>
          <a:p>
            <a:endParaRPr lang="en-US" sz="26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The </a:t>
            </a:r>
            <a:r>
              <a:rPr lang="en-US" sz="2600" dirty="0">
                <a:latin typeface="Times New Roman" pitchFamily="18" charset="0"/>
                <a:cs typeface="Times New Roman" pitchFamily="18" charset="0"/>
              </a:rPr>
              <a:t>overall goal is to reduce business risk fluctuations of net income. </a:t>
            </a:r>
          </a:p>
        </p:txBody>
      </p:sp>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33</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537377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457200"/>
            <a:ext cx="6707188" cy="523875"/>
          </a:xfrm>
        </p:spPr>
        <p:txBody>
          <a:bodyPr/>
          <a:lstStyle/>
          <a:p>
            <a:r>
              <a:rPr lang="en-US" altLang="zh-TW" b="1" dirty="0" smtClean="0">
                <a:latin typeface="Times New Roman" pitchFamily="18" charset="0"/>
                <a:cs typeface="Times New Roman" pitchFamily="18" charset="0"/>
              </a:rPr>
              <a:t>7.3.3 The </a:t>
            </a:r>
            <a:r>
              <a:rPr lang="en-US" altLang="zh-TW" b="1" dirty="0">
                <a:latin typeface="Times New Roman" pitchFamily="18" charset="0"/>
                <a:cs typeface="Times New Roman" pitchFamily="18" charset="0"/>
              </a:rPr>
              <a:t>Dominance Principle</a:t>
            </a:r>
          </a:p>
        </p:txBody>
      </p:sp>
      <p:pic>
        <p:nvPicPr>
          <p:cNvPr id="93188" name="Picture 4" descr="7-19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492896"/>
            <a:ext cx="6985148" cy="400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27584" y="980728"/>
            <a:ext cx="7920880" cy="1512168"/>
          </a:xfrm>
          <a:prstGeom prst="rect">
            <a:avLst/>
          </a:prstGeom>
        </p:spPr>
        <p:txBody>
          <a:bodyPr vert="horz" wrap="square" lIns="91440" tIns="45720" rIns="91440" bIns="45720" rtlCol="0" anchor="ctr">
            <a:normAutofit fontScale="92500" lnSpcReduction="20000"/>
          </a:bodyPr>
          <a:lstStyle/>
          <a:p>
            <a:pPr marL="342900" indent="-342900" fontAlgn="auto">
              <a:spcAft>
                <a:spcPts val="0"/>
              </a:spcAft>
              <a:buFont typeface="Arial" pitchFamily="34" charset="0"/>
              <a:buChar char="•"/>
            </a:pPr>
            <a:r>
              <a:rPr lang="en-US" sz="2400" dirty="0">
                <a:solidFill>
                  <a:schemeClr val="accent1"/>
                </a:solidFill>
                <a:latin typeface="Times New Roman" pitchFamily="18" charset="0"/>
                <a:cs typeface="Times New Roman" pitchFamily="18" charset="0"/>
              </a:rPr>
              <a:t>The </a:t>
            </a:r>
            <a:r>
              <a:rPr lang="en-US" sz="2400" b="1" dirty="0">
                <a:solidFill>
                  <a:schemeClr val="accent1"/>
                </a:solidFill>
                <a:latin typeface="Times New Roman" pitchFamily="18" charset="0"/>
                <a:cs typeface="Times New Roman" pitchFamily="18" charset="0"/>
              </a:rPr>
              <a:t>dominance principle</a:t>
            </a:r>
            <a:r>
              <a:rPr lang="en-US" sz="2400" dirty="0">
                <a:solidFill>
                  <a:schemeClr val="accent1"/>
                </a:solidFill>
                <a:latin typeface="Times New Roman" pitchFamily="18" charset="0"/>
                <a:cs typeface="Times New Roman" pitchFamily="18" charset="0"/>
              </a:rPr>
              <a:t> has been developed as a means of conceptually understanding the risk/return tradeoff. </a:t>
            </a:r>
            <a:endParaRPr lang="en-US" sz="2400" dirty="0" smtClean="0">
              <a:solidFill>
                <a:schemeClr val="accent1"/>
              </a:solidFill>
              <a:latin typeface="Times New Roman" pitchFamily="18" charset="0"/>
              <a:cs typeface="Times New Roman" pitchFamily="18" charset="0"/>
            </a:endParaRPr>
          </a:p>
          <a:p>
            <a:pPr marL="342900" indent="-342900" fontAlgn="auto">
              <a:spcAft>
                <a:spcPts val="0"/>
              </a:spcAft>
              <a:buFont typeface="Arial" pitchFamily="34" charset="0"/>
              <a:buChar char="•"/>
            </a:pPr>
            <a:endParaRPr lang="en-US" sz="2400" dirty="0" smtClean="0">
              <a:solidFill>
                <a:schemeClr val="accent1"/>
              </a:solidFill>
              <a:latin typeface="Times New Roman" pitchFamily="18" charset="0"/>
              <a:cs typeface="Times New Roman" pitchFamily="18" charset="0"/>
            </a:endParaRPr>
          </a:p>
          <a:p>
            <a:pPr marL="342900" indent="-342900" fontAlgn="auto">
              <a:spcAft>
                <a:spcPts val="0"/>
              </a:spcAft>
              <a:buFont typeface="Arial" pitchFamily="34" charset="0"/>
              <a:buChar char="•"/>
            </a:pPr>
            <a:r>
              <a:rPr lang="en-US" sz="2400" dirty="0" smtClean="0">
                <a:solidFill>
                  <a:schemeClr val="accent1"/>
                </a:solidFill>
                <a:latin typeface="Times New Roman" pitchFamily="18" charset="0"/>
                <a:cs typeface="Times New Roman" pitchFamily="18" charset="0"/>
              </a:rPr>
              <a:t>As </a:t>
            </a:r>
            <a:r>
              <a:rPr lang="en-US" sz="2400" dirty="0">
                <a:solidFill>
                  <a:schemeClr val="accent1"/>
                </a:solidFill>
                <a:latin typeface="Times New Roman" pitchFamily="18" charset="0"/>
                <a:cs typeface="Times New Roman" pitchFamily="18" charset="0"/>
              </a:rPr>
              <a:t>with the efficient-frontier analysis, we must assume an investor prefers returns and dislikes risks. </a:t>
            </a:r>
            <a:endParaRPr kumimoji="0" lang="en-US" sz="2400" b="0" i="0" u="none" strike="noStrike" kern="1200" cap="none" spc="0" normalizeH="0" baseline="0" noProof="0" dirty="0" smtClean="0">
              <a:ln>
                <a:noFill/>
              </a:ln>
              <a:solidFill>
                <a:schemeClr val="accent1"/>
              </a:solidFill>
              <a:effectLst/>
              <a:uLnTx/>
              <a:uFillTx/>
              <a:latin typeface="Times New Roman" pitchFamily="18" charset="0"/>
              <a:ea typeface="+mj-ea"/>
              <a:cs typeface="Times New Roman" pitchFamily="18" charset="0"/>
            </a:endParaRPr>
          </a:p>
        </p:txBody>
      </p:sp>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34</a:t>
            </a:fld>
            <a:endParaRPr lang="en-US" altLang="zh-TW">
              <a:solidFill>
                <a:schemeClr val="accent6">
                  <a:lumMod val="20000"/>
                  <a:lumOff val="80000"/>
                </a:scheme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26243" y="476672"/>
            <a:ext cx="8291513" cy="523875"/>
          </a:xfrm>
        </p:spPr>
        <p:txBody>
          <a:bodyPr/>
          <a:lstStyle/>
          <a:p>
            <a:r>
              <a:rPr lang="en-US" altLang="zh-TW" b="1" dirty="0" smtClean="0">
                <a:latin typeface="Times New Roman" pitchFamily="18" charset="0"/>
                <a:cs typeface="Times New Roman" pitchFamily="18" charset="0"/>
              </a:rPr>
              <a:t>7.3.4 Three </a:t>
            </a:r>
            <a:r>
              <a:rPr lang="en-US" altLang="zh-TW" b="1" dirty="0">
                <a:latin typeface="Times New Roman" pitchFamily="18" charset="0"/>
                <a:cs typeface="Times New Roman" pitchFamily="18" charset="0"/>
              </a:rPr>
              <a:t>Performance </a:t>
            </a:r>
            <a:r>
              <a:rPr lang="en-US" altLang="zh-TW" b="1" dirty="0" smtClean="0">
                <a:latin typeface="Times New Roman" pitchFamily="18" charset="0"/>
                <a:cs typeface="Times New Roman" pitchFamily="18" charset="0"/>
              </a:rPr>
              <a:t>Measures</a:t>
            </a:r>
            <a:endParaRPr lang="en-US" altLang="zh-TW" sz="4000" b="1" i="1" dirty="0"/>
          </a:p>
        </p:txBody>
      </p:sp>
      <p:sp>
        <p:nvSpPr>
          <p:cNvPr id="94211" name="Rectangle 3"/>
          <p:cNvSpPr>
            <a:spLocks noGrp="1" noChangeArrowheads="1"/>
          </p:cNvSpPr>
          <p:nvPr>
            <p:ph idx="1"/>
          </p:nvPr>
        </p:nvSpPr>
        <p:spPr>
          <a:xfrm>
            <a:off x="250825" y="981075"/>
            <a:ext cx="8642350" cy="5472113"/>
          </a:xfrm>
        </p:spPr>
        <p:txBody>
          <a:bodyPr/>
          <a:lstStyle/>
          <a:p>
            <a:pPr>
              <a:buFont typeface="Wingdings" pitchFamily="2" charset="2"/>
              <a:buNone/>
            </a:pPr>
            <a:r>
              <a:rPr lang="en-US" altLang="zh-TW" dirty="0">
                <a:latin typeface="Times New Roman" pitchFamily="18" charset="0"/>
                <a:cs typeface="Times New Roman" pitchFamily="18" charset="0"/>
              </a:rPr>
              <a:t> </a:t>
            </a:r>
            <a:r>
              <a:rPr lang="en-US" altLang="zh-TW" sz="2400" dirty="0">
                <a:latin typeface="Times New Roman" pitchFamily="18" charset="0"/>
                <a:cs typeface="Times New Roman" pitchFamily="18" charset="0"/>
              </a:rPr>
              <a:t>The </a:t>
            </a:r>
            <a:r>
              <a:rPr lang="en-US" altLang="zh-TW" sz="2400" b="1" dirty="0">
                <a:latin typeface="Times New Roman" pitchFamily="18" charset="0"/>
                <a:cs typeface="Times New Roman" pitchFamily="18" charset="0"/>
              </a:rPr>
              <a:t>Sharpe measure (SP)</a:t>
            </a: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(Sharpe, 1966</a:t>
            </a:r>
            <a:r>
              <a:rPr lang="en-US" altLang="zh-TW" sz="2400" dirty="0">
                <a:latin typeface="Times New Roman" pitchFamily="18" charset="0"/>
                <a:cs typeface="Times New Roman" pitchFamily="18" charset="0"/>
              </a:rPr>
              <a:t>) is of immediate concern. Given two of the portfolios depicted in Figure </a:t>
            </a:r>
            <a:r>
              <a:rPr lang="en-US" altLang="zh-TW" sz="2400" dirty="0" smtClean="0">
                <a:latin typeface="Times New Roman" pitchFamily="18" charset="0"/>
                <a:cs typeface="Times New Roman" pitchFamily="18" charset="0"/>
              </a:rPr>
              <a:t>7.4</a:t>
            </a:r>
            <a:r>
              <a:rPr lang="en-US" altLang="zh-TW" sz="2400" dirty="0">
                <a:latin typeface="Times New Roman" pitchFamily="18" charset="0"/>
                <a:cs typeface="Times New Roman" pitchFamily="18" charset="0"/>
              </a:rPr>
              <a:t>, portfolios </a:t>
            </a:r>
            <a:r>
              <a:rPr lang="en-US" altLang="zh-TW" sz="2400" b="1" dirty="0" smtClean="0">
                <a:latin typeface="Times New Roman" pitchFamily="18" charset="0"/>
                <a:cs typeface="Times New Roman" pitchFamily="18" charset="0"/>
              </a:rPr>
              <a:t>B</a:t>
            </a:r>
            <a:r>
              <a:rPr lang="en-US" altLang="zh-TW" sz="2400" dirty="0" smtClean="0">
                <a:latin typeface="Times New Roman" pitchFamily="18" charset="0"/>
                <a:cs typeface="Times New Roman" pitchFamily="18" charset="0"/>
              </a:rPr>
              <a:t> and </a:t>
            </a:r>
            <a:r>
              <a:rPr lang="en-US" altLang="zh-TW" sz="2400" b="1" dirty="0">
                <a:latin typeface="Times New Roman" pitchFamily="18" charset="0"/>
                <a:cs typeface="Times New Roman" pitchFamily="18" charset="0"/>
              </a:rPr>
              <a:t>D</a:t>
            </a:r>
            <a:r>
              <a:rPr lang="en-US" altLang="zh-TW" sz="2400" dirty="0">
                <a:latin typeface="Times New Roman" pitchFamily="18" charset="0"/>
                <a:cs typeface="Times New Roman" pitchFamily="18" charset="0"/>
              </a:rPr>
              <a:t>, their relative risk-return performance can be compared using the equations:</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and </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where</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p:txBody>
      </p:sp>
      <p:sp>
        <p:nvSpPr>
          <p:cNvPr id="94213" name="Rectangle 5"/>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2" name="Object 4"/>
          <p:cNvGraphicFramePr>
            <a:graphicFrameLocks noChangeAspect="1"/>
          </p:cNvGraphicFramePr>
          <p:nvPr/>
        </p:nvGraphicFramePr>
        <p:xfrm>
          <a:off x="1619250" y="2852738"/>
          <a:ext cx="1800225" cy="839787"/>
        </p:xfrm>
        <a:graphic>
          <a:graphicData uri="http://schemas.openxmlformats.org/presentationml/2006/ole">
            <mc:AlternateContent xmlns:mc="http://schemas.openxmlformats.org/markup-compatibility/2006">
              <mc:Choice xmlns:v="urn:schemas-microsoft-com:vml" Requires="v">
                <p:oleObj spid="_x0000_s94293" name="Equation" r:id="rId3" imgW="1002865" imgH="469696" progId="Equation.DSMT4">
                  <p:embed/>
                </p:oleObj>
              </mc:Choice>
              <mc:Fallback>
                <p:oleObj name="Equation" r:id="rId3" imgW="1002865" imgH="469696"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852738"/>
                        <a:ext cx="1800225" cy="839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5" name="Rectangle 7"/>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4" name="Object 6"/>
          <p:cNvGraphicFramePr>
            <a:graphicFrameLocks noChangeAspect="1"/>
          </p:cNvGraphicFramePr>
          <p:nvPr/>
        </p:nvGraphicFramePr>
        <p:xfrm>
          <a:off x="4643438" y="2852738"/>
          <a:ext cx="1873250" cy="890587"/>
        </p:xfrm>
        <a:graphic>
          <a:graphicData uri="http://schemas.openxmlformats.org/presentationml/2006/ole">
            <mc:AlternateContent xmlns:mc="http://schemas.openxmlformats.org/markup-compatibility/2006">
              <mc:Choice xmlns:v="urn:schemas-microsoft-com:vml" Requires="v">
                <p:oleObj spid="_x0000_s94294" name="Equation" r:id="rId5" imgW="977900" imgH="469900" progId="Equation.DSMT4">
                  <p:embed/>
                </p:oleObj>
              </mc:Choice>
              <mc:Fallback>
                <p:oleObj name="Equation" r:id="rId5" imgW="977900" imgH="4699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2852738"/>
                        <a:ext cx="1873250" cy="890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4217" name="Rectangle 9"/>
          <p:cNvSpPr>
            <a:spLocks noChangeArrowheads="1"/>
          </p:cNvSpPr>
          <p:nvPr/>
        </p:nvSpPr>
        <p:spPr bwMode="auto">
          <a:xfrm>
            <a:off x="0" y="29575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4216" name="Object 8"/>
          <p:cNvGraphicFramePr>
            <a:graphicFrameLocks noChangeAspect="1"/>
          </p:cNvGraphicFramePr>
          <p:nvPr/>
        </p:nvGraphicFramePr>
        <p:xfrm>
          <a:off x="611188" y="4508500"/>
          <a:ext cx="8208962" cy="1809750"/>
        </p:xfrm>
        <a:graphic>
          <a:graphicData uri="http://schemas.openxmlformats.org/presentationml/2006/ole">
            <mc:AlternateContent xmlns:mc="http://schemas.openxmlformats.org/markup-compatibility/2006">
              <mc:Choice xmlns:v="urn:schemas-microsoft-com:vml" Requires="v">
                <p:oleObj spid="_x0000_s94295" name="Equation" r:id="rId7" imgW="4279900" imgH="939800" progId="Equation.DSMT4">
                  <p:embed/>
                </p:oleObj>
              </mc:Choice>
              <mc:Fallback>
                <p:oleObj name="Equation" r:id="rId7" imgW="4279900" imgH="93980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188" y="4508500"/>
                        <a:ext cx="8208962" cy="180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35</a:t>
            </a:fld>
            <a:endParaRPr lang="en-US" altLang="zh-TW">
              <a:solidFill>
                <a:schemeClr val="accent6">
                  <a:lumMod val="20000"/>
                  <a:lumOff val="80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332656"/>
            <a:ext cx="5843588" cy="595313"/>
          </a:xfrm>
        </p:spPr>
        <p:txBody>
          <a:bodyPr/>
          <a:lstStyle/>
          <a:p>
            <a:r>
              <a:rPr lang="en-US" altLang="zh-TW" dirty="0">
                <a:latin typeface="Times New Roman" pitchFamily="18" charset="0"/>
                <a:cs typeface="Times New Roman" pitchFamily="18" charset="0"/>
              </a:rPr>
              <a:t>Sharpe measure (SP)</a:t>
            </a:r>
            <a:endParaRPr lang="en-US" altLang="zh-TW" b="1" dirty="0">
              <a:latin typeface="Times New Roman" pitchFamily="18" charset="0"/>
              <a:cs typeface="Times New Roman" pitchFamily="18" charset="0"/>
            </a:endParaRPr>
          </a:p>
        </p:txBody>
      </p:sp>
      <p:pic>
        <p:nvPicPr>
          <p:cNvPr id="59396" name="Picture 4" descr="7-1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041" y="2533178"/>
            <a:ext cx="5814279" cy="3920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11560" y="980728"/>
            <a:ext cx="7704856" cy="1569660"/>
          </a:xfrm>
          <a:prstGeom prst="rect">
            <a:avLst/>
          </a:prstGeom>
        </p:spPr>
        <p:txBody>
          <a:bodyPr wrap="square">
            <a:spAutoFit/>
          </a:bodyPr>
          <a:lstStyle/>
          <a:p>
            <a:r>
              <a:rPr lang="en-US" sz="2400" dirty="0">
                <a:solidFill>
                  <a:schemeClr val="accent1"/>
                </a:solidFill>
                <a:latin typeface="Times New Roman" pitchFamily="18" charset="0"/>
                <a:cs typeface="Times New Roman" pitchFamily="18" charset="0"/>
              </a:rPr>
              <a:t>If a riskless rate exists, then all investors would prefer </a:t>
            </a:r>
            <a:r>
              <a:rPr lang="en-US" sz="2400" i="1" dirty="0">
                <a:solidFill>
                  <a:schemeClr val="accent1"/>
                </a:solidFill>
                <a:latin typeface="Times New Roman" pitchFamily="18" charset="0"/>
                <a:cs typeface="Times New Roman" pitchFamily="18" charset="0"/>
              </a:rPr>
              <a:t>A</a:t>
            </a:r>
            <a:r>
              <a:rPr lang="en-US" sz="2400" dirty="0">
                <a:solidFill>
                  <a:schemeClr val="accent1"/>
                </a:solidFill>
                <a:latin typeface="Times New Roman" pitchFamily="18" charset="0"/>
                <a:cs typeface="Times New Roman" pitchFamily="18" charset="0"/>
              </a:rPr>
              <a:t> to </a:t>
            </a:r>
            <a:r>
              <a:rPr lang="en-US" sz="2400" i="1" dirty="0">
                <a:solidFill>
                  <a:schemeClr val="accent1"/>
                </a:solidFill>
                <a:latin typeface="Times New Roman" pitchFamily="18" charset="0"/>
                <a:cs typeface="Times New Roman" pitchFamily="18" charset="0"/>
              </a:rPr>
              <a:t>B </a:t>
            </a:r>
            <a:r>
              <a:rPr lang="en-US" sz="2400" dirty="0">
                <a:solidFill>
                  <a:schemeClr val="accent1"/>
                </a:solidFill>
                <a:latin typeface="Times New Roman" pitchFamily="18" charset="0"/>
                <a:cs typeface="Times New Roman" pitchFamily="18" charset="0"/>
              </a:rPr>
              <a:t>because combinations of </a:t>
            </a:r>
            <a:r>
              <a:rPr lang="en-US" sz="2400" i="1" dirty="0">
                <a:solidFill>
                  <a:schemeClr val="accent1"/>
                </a:solidFill>
                <a:latin typeface="Times New Roman" pitchFamily="18" charset="0"/>
                <a:cs typeface="Times New Roman" pitchFamily="18" charset="0"/>
              </a:rPr>
              <a:t>A</a:t>
            </a:r>
            <a:r>
              <a:rPr lang="en-US" sz="2400" dirty="0">
                <a:solidFill>
                  <a:schemeClr val="accent1"/>
                </a:solidFill>
                <a:latin typeface="Times New Roman" pitchFamily="18" charset="0"/>
                <a:cs typeface="Times New Roman" pitchFamily="18" charset="0"/>
              </a:rPr>
              <a:t> and the riskless asset give higher returns for the same level of risk than combinations of the riskless asset and </a:t>
            </a:r>
            <a:r>
              <a:rPr lang="en-US" sz="2400" i="1" dirty="0">
                <a:solidFill>
                  <a:schemeClr val="accent1"/>
                </a:solidFill>
                <a:latin typeface="Times New Roman" pitchFamily="18" charset="0"/>
                <a:cs typeface="Times New Roman" pitchFamily="18" charset="0"/>
              </a:rPr>
              <a:t>B</a:t>
            </a:r>
            <a:r>
              <a:rPr lang="en-US" sz="2400" dirty="0">
                <a:solidFill>
                  <a:schemeClr val="accent1"/>
                </a:solidFill>
                <a:latin typeface="Times New Roman" pitchFamily="18" charset="0"/>
                <a:cs typeface="Times New Roman" pitchFamily="18" charset="0"/>
              </a:rPr>
              <a:t>. </a:t>
            </a:r>
          </a:p>
        </p:txBody>
      </p:sp>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36</a:t>
            </a:fld>
            <a:endParaRPr lang="en-US" altLang="zh-TW">
              <a:solidFill>
                <a:schemeClr val="accent6">
                  <a:lumMod val="20000"/>
                  <a:lumOff val="80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57200"/>
            <a:ext cx="5843588" cy="595313"/>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7.6</a:t>
            </a:r>
            <a:endParaRPr lang="en-US" altLang="zh-TW" b="1" dirty="0">
              <a:latin typeface="Times New Roman" pitchFamily="18" charset="0"/>
              <a:cs typeface="Times New Roman" pitchFamily="18" charset="0"/>
            </a:endParaRPr>
          </a:p>
        </p:txBody>
      </p:sp>
      <p:sp>
        <p:nvSpPr>
          <p:cNvPr id="95235" name="Rectangle 3"/>
          <p:cNvSpPr>
            <a:spLocks noGrp="1" noChangeArrowheads="1"/>
          </p:cNvSpPr>
          <p:nvPr>
            <p:ph idx="1"/>
          </p:nvPr>
        </p:nvSpPr>
        <p:spPr>
          <a:xfrm>
            <a:off x="250825" y="3644900"/>
            <a:ext cx="8713788" cy="2952750"/>
          </a:xfrm>
        </p:spPr>
        <p:txBody>
          <a:bodyPr/>
          <a:lstStyle/>
          <a:p>
            <a:pPr>
              <a:buFont typeface="Wingdings" pitchFamily="2" charset="2"/>
              <a:buNone/>
            </a:pPr>
            <a:r>
              <a:rPr lang="en-US" altLang="zh-TW" sz="2000" dirty="0">
                <a:latin typeface="Times New Roman" pitchFamily="18" charset="0"/>
                <a:cs typeface="Times New Roman" pitchFamily="18" charset="0"/>
              </a:rPr>
              <a:t>Using the Sharpe performance measure, the risk-return measurements for these two firms are</a:t>
            </a:r>
            <a:r>
              <a:rPr lang="en-US" altLang="zh-TW" sz="2000" dirty="0" smtClean="0">
                <a:latin typeface="Times New Roman" pitchFamily="18" charset="0"/>
                <a:cs typeface="Times New Roman" pitchFamily="18" charset="0"/>
              </a:rPr>
              <a:t>:</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smtClean="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smtClean="0">
              <a:latin typeface="Times New Roman" pitchFamily="18" charset="0"/>
              <a:cs typeface="Times New Roman" pitchFamily="18" charset="0"/>
            </a:endParaRPr>
          </a:p>
          <a:p>
            <a:pPr>
              <a:buFont typeface="Wingdings" pitchFamily="2" charset="2"/>
              <a:buNone/>
            </a:pPr>
            <a:r>
              <a:rPr lang="en-US" altLang="zh-TW" sz="2000" dirty="0" smtClean="0">
                <a:latin typeface="Times New Roman" pitchFamily="18" charset="0"/>
                <a:cs typeface="Times New Roman" pitchFamily="18" charset="0"/>
              </a:rPr>
              <a:t>Jones fund has better performance based on Sharpe measure.</a:t>
            </a: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p:txBody>
      </p:sp>
      <p:graphicFrame>
        <p:nvGraphicFramePr>
          <p:cNvPr id="95319" name="Group 87"/>
          <p:cNvGraphicFramePr>
            <a:graphicFrameLocks noGrp="1"/>
          </p:cNvGraphicFramePr>
          <p:nvPr>
            <p:extLst>
              <p:ext uri="{D42A27DB-BD31-4B8C-83A1-F6EECF244321}">
                <p14:modId xmlns:p14="http://schemas.microsoft.com/office/powerpoint/2010/main" val="136407830"/>
              </p:ext>
            </p:extLst>
          </p:nvPr>
        </p:nvGraphicFramePr>
        <p:xfrm>
          <a:off x="684213" y="1412875"/>
          <a:ext cx="7777162" cy="2011364"/>
        </p:xfrm>
        <a:graphic>
          <a:graphicData uri="http://schemas.openxmlformats.org/drawingml/2006/table">
            <a:tbl>
              <a:tblPr/>
              <a:tblGrid>
                <a:gridCol w="3994150"/>
                <a:gridCol w="1849437"/>
                <a:gridCol w="1933575"/>
              </a:tblGrid>
              <a:tr h="360363">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sz="1600" b="1"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Table 7.4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Smyth Fund</a:t>
                      </a:r>
                      <a:endPar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Jones Fund</a:t>
                      </a:r>
                      <a:endPar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54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Average return </a:t>
                      </a: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R</a:t>
                      </a: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18</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16</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Standard deviation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20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15</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04863">
                <a:tc gridSpan="3">
                  <a:txBody>
                    <a:bodyPr/>
                    <a:lstStyle/>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p>
                    <a:p>
                      <a:pPr marL="0" marR="0" lvl="0" indent="0" algn="l" defTabSz="914400" rtl="0" eaLnBrk="1" fontAlgn="base" latinLnBrk="0" hangingPunct="1">
                        <a:lnSpc>
                          <a:spcPct val="85000"/>
                        </a:lnSpc>
                        <a:spcBef>
                          <a:spcPct val="5000"/>
                        </a:spcBef>
                        <a:spcAft>
                          <a:spcPct val="0"/>
                        </a:spcAft>
                        <a:buClr>
                          <a:schemeClr val="bg2"/>
                        </a:buClr>
                        <a:buSzPct val="75000"/>
                        <a:buFont typeface="Wingdings" pitchFamily="2" charset="2"/>
                        <a:buNone/>
                        <a:tabLst/>
                      </a:pPr>
                      <a:r>
                        <a:rPr kumimoji="1" lang="en-US" altLang="zh-TW" sz="18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Risk-free rate  </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graphicFrame>
        <p:nvGraphicFramePr>
          <p:cNvPr id="95312" name="Object 80"/>
          <p:cNvGraphicFramePr>
            <a:graphicFrameLocks noChangeAspect="1"/>
          </p:cNvGraphicFramePr>
          <p:nvPr>
            <p:extLst>
              <p:ext uri="{D42A27DB-BD31-4B8C-83A1-F6EECF244321}">
                <p14:modId xmlns:p14="http://schemas.microsoft.com/office/powerpoint/2010/main" val="1304955763"/>
              </p:ext>
            </p:extLst>
          </p:nvPr>
        </p:nvGraphicFramePr>
        <p:xfrm>
          <a:off x="3995936" y="2820194"/>
          <a:ext cx="1768475" cy="407987"/>
        </p:xfrm>
        <a:graphic>
          <a:graphicData uri="http://schemas.openxmlformats.org/presentationml/2006/ole">
            <mc:AlternateContent xmlns:mc="http://schemas.openxmlformats.org/markup-compatibility/2006">
              <mc:Choice xmlns:v="urn:schemas-microsoft-com:vml" Requires="v">
                <p:oleObj spid="_x0000_s95397" name="Equation" r:id="rId3" imgW="1028520" imgH="241200" progId="Equation.DSMT4">
                  <p:embed/>
                </p:oleObj>
              </mc:Choice>
              <mc:Fallback>
                <p:oleObj name="Equation" r:id="rId3" imgW="1028520" imgH="241200" progId="Equation.DSMT4">
                  <p:embed/>
                  <p:pic>
                    <p:nvPicPr>
                      <p:cNvPr id="0" name="Object 80"/>
                      <p:cNvPicPr>
                        <a:picLocks noChangeAspect="1" noChangeArrowheads="1"/>
                      </p:cNvPicPr>
                      <p:nvPr/>
                    </p:nvPicPr>
                    <p:blipFill>
                      <a:blip r:embed="rId4"/>
                      <a:srcRect/>
                      <a:stretch>
                        <a:fillRect/>
                      </a:stretch>
                    </p:blipFill>
                    <p:spPr bwMode="auto">
                      <a:xfrm>
                        <a:off x="3995936" y="2820194"/>
                        <a:ext cx="1768475" cy="407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5316" name="Rectangle 84"/>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5315" name="Object 83"/>
          <p:cNvGraphicFramePr>
            <a:graphicFrameLocks noChangeAspect="1"/>
          </p:cNvGraphicFramePr>
          <p:nvPr>
            <p:extLst>
              <p:ext uri="{D42A27DB-BD31-4B8C-83A1-F6EECF244321}">
                <p14:modId xmlns:p14="http://schemas.microsoft.com/office/powerpoint/2010/main" val="2633025671"/>
              </p:ext>
            </p:extLst>
          </p:nvPr>
        </p:nvGraphicFramePr>
        <p:xfrm>
          <a:off x="2338389" y="2276475"/>
          <a:ext cx="230342" cy="216421"/>
        </p:xfrm>
        <a:graphic>
          <a:graphicData uri="http://schemas.openxmlformats.org/presentationml/2006/ole">
            <mc:AlternateContent xmlns:mc="http://schemas.openxmlformats.org/markup-compatibility/2006">
              <mc:Choice xmlns:v="urn:schemas-microsoft-com:vml" Requires="v">
                <p:oleObj spid="_x0000_s95398" name="Equation" r:id="rId5" imgW="152334" imgH="139639" progId="Equation.DSMT4">
                  <p:embed/>
                </p:oleObj>
              </mc:Choice>
              <mc:Fallback>
                <p:oleObj name="Equation" r:id="rId5" imgW="152334" imgH="139639" progId="Equation.DSMT4">
                  <p:embed/>
                  <p:pic>
                    <p:nvPicPr>
                      <p:cNvPr id="0" name="Object 8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8389" y="2276475"/>
                        <a:ext cx="230342" cy="216421"/>
                      </a:xfrm>
                      <a:prstGeom prst="rect">
                        <a:avLst/>
                      </a:prstGeom>
                      <a:noFill/>
                    </p:spPr>
                  </p:pic>
                </p:oleObj>
              </mc:Fallback>
            </mc:AlternateContent>
          </a:graphicData>
        </a:graphic>
      </p:graphicFrame>
      <p:sp>
        <p:nvSpPr>
          <p:cNvPr id="95321" name="Rectangle 89"/>
          <p:cNvSpPr>
            <a:spLocks noChangeArrowheads="1"/>
          </p:cNvSpPr>
          <p:nvPr/>
        </p:nvSpPr>
        <p:spPr bwMode="auto">
          <a:xfrm>
            <a:off x="0" y="3024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5320" name="Object 88"/>
          <p:cNvGraphicFramePr>
            <a:graphicFrameLocks noChangeAspect="1"/>
          </p:cNvGraphicFramePr>
          <p:nvPr>
            <p:extLst>
              <p:ext uri="{D42A27DB-BD31-4B8C-83A1-F6EECF244321}">
                <p14:modId xmlns:p14="http://schemas.microsoft.com/office/powerpoint/2010/main" val="3872771212"/>
              </p:ext>
            </p:extLst>
          </p:nvPr>
        </p:nvGraphicFramePr>
        <p:xfrm>
          <a:off x="2483768" y="4365104"/>
          <a:ext cx="3240088" cy="1384300"/>
        </p:xfrm>
        <a:graphic>
          <a:graphicData uri="http://schemas.openxmlformats.org/presentationml/2006/ole">
            <mc:AlternateContent xmlns:mc="http://schemas.openxmlformats.org/markup-compatibility/2006">
              <mc:Choice xmlns:v="urn:schemas-microsoft-com:vml" Requires="v">
                <p:oleObj spid="_x0000_s95399" name="Equation" r:id="rId7" imgW="1892300" imgH="812800" progId="Equation.DSMT4">
                  <p:embed/>
                </p:oleObj>
              </mc:Choice>
              <mc:Fallback>
                <p:oleObj name="Equation" r:id="rId7" imgW="1892300" imgH="812800" progId="Equation.DSMT4">
                  <p:embed/>
                  <p:pic>
                    <p:nvPicPr>
                      <p:cNvPr id="0" name="Object 8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3768" y="4365104"/>
                        <a:ext cx="3240088" cy="138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37</a:t>
            </a:fld>
            <a:endParaRPr lang="en-US" altLang="zh-TW">
              <a:solidFill>
                <a:schemeClr val="accent6">
                  <a:lumMod val="20000"/>
                  <a:lumOff val="80000"/>
                </a:schemeClr>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67544" y="404664"/>
            <a:ext cx="5699125" cy="668338"/>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7.7</a:t>
            </a:r>
            <a:endParaRPr lang="en-US" altLang="zh-TW" b="1" dirty="0">
              <a:latin typeface="Times New Roman" pitchFamily="18" charset="0"/>
              <a:cs typeface="Times New Roman" pitchFamily="18" charset="0"/>
            </a:endParaRPr>
          </a:p>
        </p:txBody>
      </p:sp>
      <p:sp>
        <p:nvSpPr>
          <p:cNvPr id="96259" name="Rectangle 3"/>
          <p:cNvSpPr>
            <a:spLocks noGrp="1" noChangeArrowheads="1"/>
          </p:cNvSpPr>
          <p:nvPr>
            <p:ph type="body" sz="half" idx="1"/>
          </p:nvPr>
        </p:nvSpPr>
        <p:spPr>
          <a:xfrm>
            <a:off x="323528" y="980728"/>
            <a:ext cx="8713788" cy="5472113"/>
          </a:xfrm>
        </p:spPr>
        <p:txBody>
          <a:bodyPr/>
          <a:lstStyle/>
          <a:p>
            <a:pPr>
              <a:buFont typeface="Wingdings" pitchFamily="2" charset="2"/>
              <a:buNone/>
            </a:pPr>
            <a:r>
              <a:rPr lang="en-US" altLang="zh-TW" sz="2000" dirty="0">
                <a:latin typeface="Times New Roman" pitchFamily="18" charset="0"/>
                <a:cs typeface="Times New Roman" pitchFamily="18" charset="0"/>
              </a:rPr>
              <a:t>T</a:t>
            </a:r>
            <a:r>
              <a:rPr lang="en-US" altLang="zh-TW" sz="2000" dirty="0" smtClean="0">
                <a:latin typeface="Times New Roman" pitchFamily="18" charset="0"/>
                <a:cs typeface="Times New Roman" pitchFamily="18" charset="0"/>
              </a:rPr>
              <a:t>he performances of portfolios A-E shown </a:t>
            </a:r>
            <a:r>
              <a:rPr lang="en-US" altLang="zh-TW" sz="2000" dirty="0">
                <a:latin typeface="Times New Roman" pitchFamily="18" charset="0"/>
                <a:cs typeface="Times New Roman" pitchFamily="18" charset="0"/>
              </a:rPr>
              <a:t>in </a:t>
            </a:r>
            <a:r>
              <a:rPr lang="en-US" altLang="zh-TW" sz="2000" dirty="0" smtClean="0">
                <a:latin typeface="Times New Roman" pitchFamily="18" charset="0"/>
                <a:cs typeface="Times New Roman" pitchFamily="18" charset="0"/>
              </a:rPr>
              <a:t>Table 7.5. </a:t>
            </a: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r>
              <a:rPr lang="en-US" altLang="zh-TW" sz="2000" dirty="0" smtClean="0">
                <a:latin typeface="Times New Roman" pitchFamily="18" charset="0"/>
                <a:cs typeface="Times New Roman" pitchFamily="18" charset="0"/>
              </a:rPr>
              <a:t>By using Sharpe </a:t>
            </a:r>
            <a:r>
              <a:rPr lang="en-US" altLang="zh-TW" sz="2000" dirty="0">
                <a:latin typeface="Times New Roman" pitchFamily="18" charset="0"/>
                <a:cs typeface="Times New Roman" pitchFamily="18" charset="0"/>
              </a:rPr>
              <a:t>measure </a:t>
            </a:r>
            <a:r>
              <a:rPr lang="en-US" altLang="zh-TW" sz="2000" dirty="0" smtClean="0">
                <a:latin typeface="Times New Roman" pitchFamily="18" charset="0"/>
                <a:cs typeface="Times New Roman" pitchFamily="18" charset="0"/>
              </a:rPr>
              <a:t>                           , assume risk-free rate is 8%, the rank of portfolios is A&gt;B&gt;E&gt;C&gt;D:</a:t>
            </a:r>
          </a:p>
          <a:p>
            <a:pPr>
              <a:buFont typeface="Wingdings" pitchFamily="2" charset="2"/>
              <a:buNone/>
            </a:pPr>
            <a:r>
              <a:rPr lang="en-US" altLang="zh-TW" sz="2000" dirty="0" smtClean="0">
                <a:latin typeface="Times New Roman" pitchFamily="18" charset="0"/>
                <a:cs typeface="Times New Roman" pitchFamily="18" charset="0"/>
              </a:rPr>
              <a:t> </a:t>
            </a:r>
          </a:p>
          <a:p>
            <a:pPr>
              <a:buFont typeface="Wingdings" pitchFamily="2" charset="2"/>
              <a:buNone/>
            </a:pPr>
            <a:r>
              <a:rPr lang="en-US" altLang="zh-TW" sz="2000" dirty="0" err="1" smtClean="0">
                <a:latin typeface="Times New Roman" pitchFamily="18" charset="0"/>
                <a:cs typeface="Times New Roman" pitchFamily="18" charset="0"/>
              </a:rPr>
              <a:t>Protfolio</a:t>
            </a:r>
            <a:r>
              <a:rPr lang="en-US" altLang="zh-TW" sz="2000" dirty="0" smtClean="0">
                <a:latin typeface="Times New Roman" pitchFamily="18" charset="0"/>
                <a:cs typeface="Times New Roman" pitchFamily="18" charset="0"/>
              </a:rPr>
              <a:t> A is the most desirable. </a:t>
            </a:r>
          </a:p>
          <a:p>
            <a:pPr>
              <a:buFont typeface="Wingdings" pitchFamily="2" charset="2"/>
              <a:buNone/>
            </a:pPr>
            <a:r>
              <a:rPr lang="en-US" altLang="zh-TW" sz="2000" dirty="0" smtClean="0">
                <a:latin typeface="Times New Roman" pitchFamily="18" charset="0"/>
                <a:cs typeface="Times New Roman" pitchFamily="18" charset="0"/>
              </a:rPr>
              <a:t>However, for risk-free rate 5%, the order changes to E&gt;B&gt;A&gt;D&gt;C:</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r>
              <a:rPr lang="en-US" altLang="zh-TW" sz="2000" dirty="0" smtClean="0">
                <a:latin typeface="Times New Roman" pitchFamily="18" charset="0"/>
                <a:cs typeface="Times New Roman" pitchFamily="18" charset="0"/>
              </a:rPr>
              <a:t>Now E is the best portfolio.</a:t>
            </a:r>
            <a:endParaRPr lang="en-US" altLang="zh-TW" sz="2000" dirty="0">
              <a:latin typeface="Times New Roman" pitchFamily="18" charset="0"/>
              <a:cs typeface="Times New Roman" pitchFamily="18" charset="0"/>
            </a:endParaRPr>
          </a:p>
        </p:txBody>
      </p:sp>
      <p:graphicFrame>
        <p:nvGraphicFramePr>
          <p:cNvPr id="96377" name="Group 121"/>
          <p:cNvGraphicFramePr>
            <a:graphicFrameLocks noGrp="1"/>
          </p:cNvGraphicFramePr>
          <p:nvPr>
            <p:ph sz="half" idx="2"/>
            <p:extLst>
              <p:ext uri="{D42A27DB-BD31-4B8C-83A1-F6EECF244321}">
                <p14:modId xmlns:p14="http://schemas.microsoft.com/office/powerpoint/2010/main" val="3328955118"/>
              </p:ext>
            </p:extLst>
          </p:nvPr>
        </p:nvGraphicFramePr>
        <p:xfrm>
          <a:off x="1943943" y="1412776"/>
          <a:ext cx="5256113" cy="2011680"/>
        </p:xfrm>
        <a:graphic>
          <a:graphicData uri="http://schemas.openxmlformats.org/drawingml/2006/table">
            <a:tbl>
              <a:tblPr/>
              <a:tblGrid>
                <a:gridCol w="1623632"/>
                <a:gridCol w="1879440"/>
                <a:gridCol w="1753041"/>
              </a:tblGrid>
              <a:tr h="30581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Portfolio</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Return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Risk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45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5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5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C</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12</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5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D</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8453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E</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8.5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1</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379" name="Rectangle 123"/>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6378" name="Object 122"/>
          <p:cNvGraphicFramePr>
            <a:graphicFrameLocks noChangeAspect="1"/>
          </p:cNvGraphicFramePr>
          <p:nvPr>
            <p:extLst>
              <p:ext uri="{D42A27DB-BD31-4B8C-83A1-F6EECF244321}">
                <p14:modId xmlns:p14="http://schemas.microsoft.com/office/powerpoint/2010/main" val="2251858205"/>
              </p:ext>
            </p:extLst>
          </p:nvPr>
        </p:nvGraphicFramePr>
        <p:xfrm>
          <a:off x="3059832" y="3436292"/>
          <a:ext cx="1727200" cy="712788"/>
        </p:xfrm>
        <a:graphic>
          <a:graphicData uri="http://schemas.openxmlformats.org/presentationml/2006/ole">
            <mc:AlternateContent xmlns:mc="http://schemas.openxmlformats.org/markup-compatibility/2006">
              <mc:Choice xmlns:v="urn:schemas-microsoft-com:vml" Requires="v">
                <p:oleObj spid="_x0000_s96450" name="Equation" r:id="rId3" imgW="1040948" imgH="431613" progId="Equation.DSMT4">
                  <p:embed/>
                </p:oleObj>
              </mc:Choice>
              <mc:Fallback>
                <p:oleObj name="Equation" r:id="rId3" imgW="1040948" imgH="431613" progId="Equation.DSMT4">
                  <p:embed/>
                  <p:pic>
                    <p:nvPicPr>
                      <p:cNvPr id="0" name="Object 1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3436292"/>
                        <a:ext cx="1727200"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6381" name="Rectangle 12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6380" name="Object 124"/>
          <p:cNvGraphicFramePr>
            <a:graphicFrameLocks noChangeAspect="1"/>
          </p:cNvGraphicFramePr>
          <p:nvPr>
            <p:extLst>
              <p:ext uri="{D42A27DB-BD31-4B8C-83A1-F6EECF244321}">
                <p14:modId xmlns:p14="http://schemas.microsoft.com/office/powerpoint/2010/main" val="1483915138"/>
              </p:ext>
            </p:extLst>
          </p:nvPr>
        </p:nvGraphicFramePr>
        <p:xfrm>
          <a:off x="1754187" y="4221088"/>
          <a:ext cx="5635625" cy="368300"/>
        </p:xfrm>
        <a:graphic>
          <a:graphicData uri="http://schemas.openxmlformats.org/presentationml/2006/ole">
            <mc:AlternateContent xmlns:mc="http://schemas.openxmlformats.org/markup-compatibility/2006">
              <mc:Choice xmlns:v="urn:schemas-microsoft-com:vml" Requires="v">
                <p:oleObj spid="_x0000_s96451" name="Equation" r:id="rId5" imgW="3492360" imgH="228600" progId="Equation.DSMT4">
                  <p:embed/>
                </p:oleObj>
              </mc:Choice>
              <mc:Fallback>
                <p:oleObj name="Equation" r:id="rId5" imgW="3492360" imgH="228600" progId="Equation.DSMT4">
                  <p:embed/>
                  <p:pic>
                    <p:nvPicPr>
                      <p:cNvPr id="0" name="Object 124"/>
                      <p:cNvPicPr>
                        <a:picLocks noChangeAspect="1" noChangeArrowheads="1"/>
                      </p:cNvPicPr>
                      <p:nvPr/>
                    </p:nvPicPr>
                    <p:blipFill>
                      <a:blip r:embed="rId6"/>
                      <a:srcRect/>
                      <a:stretch>
                        <a:fillRect/>
                      </a:stretch>
                    </p:blipFill>
                    <p:spPr bwMode="auto">
                      <a:xfrm>
                        <a:off x="1754187" y="4221088"/>
                        <a:ext cx="563562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736945263"/>
              </p:ext>
            </p:extLst>
          </p:nvPr>
        </p:nvGraphicFramePr>
        <p:xfrm>
          <a:off x="1331640" y="5373216"/>
          <a:ext cx="6311900" cy="403225"/>
        </p:xfrm>
        <a:graphic>
          <a:graphicData uri="http://schemas.openxmlformats.org/presentationml/2006/ole">
            <mc:AlternateContent xmlns:mc="http://schemas.openxmlformats.org/markup-compatibility/2006">
              <mc:Choice xmlns:v="urn:schemas-microsoft-com:vml" Requires="v">
                <p:oleObj spid="_x0000_s96452" name="Equation" r:id="rId7" imgW="3568680" imgH="228600" progId="Equation.DSMT4">
                  <p:embed/>
                </p:oleObj>
              </mc:Choice>
              <mc:Fallback>
                <p:oleObj name="Equation" r:id="rId7" imgW="3568680" imgH="228600" progId="Equation.DSMT4">
                  <p:embed/>
                  <p:pic>
                    <p:nvPicPr>
                      <p:cNvPr id="0" name="Object 6"/>
                      <p:cNvPicPr>
                        <a:picLocks noChangeAspect="1" noChangeArrowheads="1"/>
                      </p:cNvPicPr>
                      <p:nvPr/>
                    </p:nvPicPr>
                    <p:blipFill>
                      <a:blip r:embed="rId8"/>
                      <a:srcRect/>
                      <a:stretch>
                        <a:fillRect/>
                      </a:stretch>
                    </p:blipFill>
                    <p:spPr bwMode="auto">
                      <a:xfrm>
                        <a:off x="1331640" y="5373216"/>
                        <a:ext cx="63119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p:cNvSpPr>
            <a:spLocks noGrp="1"/>
          </p:cNvSpPr>
          <p:nvPr>
            <p:ph type="sldNum" sz="quarter" idx="12"/>
          </p:nvPr>
        </p:nvSpPr>
        <p:spPr>
          <a:xfrm>
            <a:off x="179512" y="6625158"/>
            <a:ext cx="2289175" cy="476250"/>
          </a:xfrm>
        </p:spPr>
        <p:txBody>
          <a:bodyPr/>
          <a:lstStyle/>
          <a:p>
            <a:fld id="{CC768C37-90A6-4188-8E36-D6E997AB579E}" type="slidenum">
              <a:rPr lang="en-US" altLang="zh-TW">
                <a:solidFill>
                  <a:schemeClr val="accent6">
                    <a:lumMod val="20000"/>
                    <a:lumOff val="80000"/>
                  </a:schemeClr>
                </a:solidFill>
              </a:rPr>
              <a:pPr/>
              <a:t>38</a:t>
            </a:fld>
            <a:endParaRPr lang="en-US" altLang="zh-TW">
              <a:solidFill>
                <a:schemeClr val="accent6">
                  <a:lumMod val="20000"/>
                  <a:lumOff val="80000"/>
                </a:schemeClr>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457200"/>
            <a:ext cx="5843588" cy="595313"/>
          </a:xfrm>
        </p:spPr>
        <p:txBody>
          <a:bodyPr/>
          <a:lstStyle/>
          <a:p>
            <a:r>
              <a:rPr lang="en-US" dirty="0" err="1">
                <a:latin typeface="Times New Roman" pitchFamily="18" charset="0"/>
                <a:cs typeface="Times New Roman" pitchFamily="18" charset="0"/>
              </a:rPr>
              <a:t>Treynor</a:t>
            </a:r>
            <a:r>
              <a:rPr lang="en-US" dirty="0">
                <a:latin typeface="Times New Roman" pitchFamily="18" charset="0"/>
                <a:cs typeface="Times New Roman" pitchFamily="18" charset="0"/>
              </a:rPr>
              <a:t> measure (TP)</a:t>
            </a:r>
            <a:endParaRPr lang="en-US" altLang="zh-TW" b="1" i="1" dirty="0">
              <a:latin typeface="Times New Roman" pitchFamily="18" charset="0"/>
              <a:cs typeface="Times New Roman" pitchFamily="18" charset="0"/>
            </a:endParaRPr>
          </a:p>
        </p:txBody>
      </p:sp>
      <p:sp>
        <p:nvSpPr>
          <p:cNvPr id="98307" name="Rectangle 3"/>
          <p:cNvSpPr>
            <a:spLocks noGrp="1" noChangeArrowheads="1"/>
          </p:cNvSpPr>
          <p:nvPr>
            <p:ph idx="1"/>
          </p:nvPr>
        </p:nvSpPr>
        <p:spPr>
          <a:xfrm>
            <a:off x="179388" y="1268413"/>
            <a:ext cx="8640762" cy="5256212"/>
          </a:xfrm>
        </p:spPr>
        <p:txBody>
          <a:bodyPr>
            <a:normAutofit fontScale="92500"/>
          </a:bodyPr>
          <a:lstStyle/>
          <a:p>
            <a:r>
              <a:rPr lang="en-US" altLang="zh-TW" sz="2400" dirty="0">
                <a:latin typeface="Times New Roman" pitchFamily="18" charset="0"/>
                <a:cs typeface="Times New Roman" pitchFamily="18" charset="0"/>
              </a:rPr>
              <a:t> </a:t>
            </a:r>
            <a:r>
              <a:rPr lang="en-US" altLang="zh-TW" sz="2400" b="1" dirty="0" err="1">
                <a:latin typeface="Times New Roman" pitchFamily="18" charset="0"/>
                <a:cs typeface="Times New Roman" pitchFamily="18" charset="0"/>
              </a:rPr>
              <a:t>Treynor</a:t>
            </a:r>
            <a:r>
              <a:rPr lang="en-US" altLang="zh-TW" sz="2400" b="1" dirty="0">
                <a:latin typeface="Times New Roman" pitchFamily="18" charset="0"/>
                <a:cs typeface="Times New Roman" pitchFamily="18" charset="0"/>
              </a:rPr>
              <a:t> measure (TP), </a:t>
            </a:r>
            <a:r>
              <a:rPr lang="en-US" altLang="zh-TW" sz="2400" dirty="0">
                <a:latin typeface="Times New Roman" pitchFamily="18" charset="0"/>
                <a:cs typeface="Times New Roman" pitchFamily="18" charset="0"/>
              </a:rPr>
              <a:t>developed by </a:t>
            </a:r>
            <a:r>
              <a:rPr lang="en-US" altLang="zh-TW" sz="2400" dirty="0" err="1">
                <a:latin typeface="Times New Roman" pitchFamily="18" charset="0"/>
                <a:cs typeface="Times New Roman" pitchFamily="18" charset="0"/>
              </a:rPr>
              <a:t>Treynor</a:t>
            </a:r>
            <a:r>
              <a:rPr lang="en-US" altLang="zh-TW" sz="2400" dirty="0">
                <a:latin typeface="Times New Roman" pitchFamily="18" charset="0"/>
                <a:cs typeface="Times New Roman" pitchFamily="18" charset="0"/>
              </a:rPr>
              <a:t> in 1965, examines differential return when beta is the risk </a:t>
            </a:r>
            <a:r>
              <a:rPr lang="en-US" altLang="zh-TW" sz="2400" dirty="0" smtClean="0">
                <a:latin typeface="Times New Roman" pitchFamily="18" charset="0"/>
                <a:cs typeface="Times New Roman" pitchFamily="18" charset="0"/>
              </a:rPr>
              <a:t>measure. </a:t>
            </a:r>
          </a:p>
          <a:p>
            <a:pPr>
              <a:buFont typeface="Wingdings" pitchFamily="2" charset="2"/>
              <a:buNone/>
            </a:pPr>
            <a:r>
              <a:rPr lang="en-US" altLang="zh-TW" sz="2400" dirty="0" smtClean="0">
                <a:latin typeface="Times New Roman" pitchFamily="18" charset="0"/>
                <a:cs typeface="Times New Roman" pitchFamily="18" charset="0"/>
              </a:rPr>
              <a:t>The </a:t>
            </a:r>
            <a:r>
              <a:rPr lang="en-US" altLang="zh-TW" sz="2400" dirty="0" err="1">
                <a:latin typeface="Times New Roman" pitchFamily="18" charset="0"/>
                <a:cs typeface="Times New Roman" pitchFamily="18" charset="0"/>
              </a:rPr>
              <a:t>Treynor</a:t>
            </a:r>
            <a:r>
              <a:rPr lang="en-US" altLang="zh-TW" sz="2400" dirty="0">
                <a:latin typeface="Times New Roman" pitchFamily="18" charset="0"/>
                <a:cs typeface="Times New Roman" pitchFamily="18" charset="0"/>
              </a:rPr>
              <a:t> measure can be expressed by the following:</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lgn="r">
              <a:buFont typeface="Wingdings" pitchFamily="2" charset="2"/>
              <a:buNone/>
            </a:pPr>
            <a:r>
              <a:rPr lang="en-US" altLang="zh-TW" sz="2400" dirty="0" smtClean="0">
                <a:latin typeface="Times New Roman" pitchFamily="18" charset="0"/>
                <a:cs typeface="Times New Roman" pitchFamily="18" charset="0"/>
              </a:rPr>
              <a:t>(7.13)  </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where</a:t>
            </a:r>
            <a:r>
              <a:rPr lang="en-US" altLang="zh-TW" sz="2400" dirty="0" smtClean="0">
                <a:latin typeface="Times New Roman" pitchFamily="18" charset="0"/>
                <a:cs typeface="Times New Roman" pitchFamily="18" charset="0"/>
              </a:rPr>
              <a:t>:</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smtClean="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r>
              <a:rPr lang="en-US" altLang="zh-TW" sz="2400" dirty="0">
                <a:latin typeface="Times New Roman" pitchFamily="18" charset="0"/>
                <a:cs typeface="Times New Roman" pitchFamily="18" charset="0"/>
              </a:rPr>
              <a:t>The </a:t>
            </a:r>
            <a:r>
              <a:rPr lang="en-US" altLang="zh-TW" sz="2400" dirty="0" err="1">
                <a:latin typeface="Times New Roman" pitchFamily="18" charset="0"/>
                <a:cs typeface="Times New Roman" pitchFamily="18" charset="0"/>
              </a:rPr>
              <a:t>Treynor</a:t>
            </a:r>
            <a:r>
              <a:rPr lang="en-US" altLang="zh-TW" sz="2400" dirty="0">
                <a:latin typeface="Times New Roman" pitchFamily="18" charset="0"/>
                <a:cs typeface="Times New Roman" pitchFamily="18" charset="0"/>
              </a:rPr>
              <a:t> performance measure uses the beta coefficient (systematic risk) instead of total risk for </a:t>
            </a:r>
            <a:r>
              <a:rPr lang="en-US" altLang="zh-TW" sz="2400" dirty="0" smtClean="0">
                <a:latin typeface="Times New Roman" pitchFamily="18" charset="0"/>
                <a:cs typeface="Times New Roman" pitchFamily="18" charset="0"/>
              </a:rPr>
              <a:t>the portfolio </a:t>
            </a:r>
            <a:r>
              <a:rPr lang="en-US" altLang="zh-TW" sz="2400" dirty="0">
                <a:latin typeface="Times New Roman" pitchFamily="18" charset="0"/>
                <a:cs typeface="Times New Roman" pitchFamily="18" charset="0"/>
              </a:rPr>
              <a:t>as a risk measure. </a:t>
            </a:r>
          </a:p>
        </p:txBody>
      </p:sp>
      <p:sp>
        <p:nvSpPr>
          <p:cNvPr id="98309" name="Rectangle 5"/>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8308" name="Object 4"/>
          <p:cNvGraphicFramePr>
            <a:graphicFrameLocks noChangeAspect="1"/>
          </p:cNvGraphicFramePr>
          <p:nvPr>
            <p:extLst>
              <p:ext uri="{D42A27DB-BD31-4B8C-83A1-F6EECF244321}">
                <p14:modId xmlns:p14="http://schemas.microsoft.com/office/powerpoint/2010/main" val="976568895"/>
              </p:ext>
            </p:extLst>
          </p:nvPr>
        </p:nvGraphicFramePr>
        <p:xfrm>
          <a:off x="2915816" y="2780928"/>
          <a:ext cx="2160588" cy="1147762"/>
        </p:xfrm>
        <a:graphic>
          <a:graphicData uri="http://schemas.openxmlformats.org/presentationml/2006/ole">
            <mc:AlternateContent xmlns:mc="http://schemas.openxmlformats.org/markup-compatibility/2006">
              <mc:Choice xmlns:v="urn:schemas-microsoft-com:vml" Requires="v">
                <p:oleObj spid="_x0000_s98364" name="Equation" r:id="rId3" imgW="914400" imgH="482600" progId="Equation.DSMT4">
                  <p:embed/>
                </p:oleObj>
              </mc:Choice>
              <mc:Fallback>
                <p:oleObj name="Equation" r:id="rId3" imgW="9144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780928"/>
                        <a:ext cx="2160588" cy="1147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8311" name="Rectangle 7"/>
          <p:cNvSpPr>
            <a:spLocks noChangeArrowheads="1"/>
          </p:cNvSpPr>
          <p:nvPr/>
        </p:nvSpPr>
        <p:spPr bwMode="auto">
          <a:xfrm>
            <a:off x="0" y="3048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8310" name="Object 6"/>
          <p:cNvGraphicFramePr>
            <a:graphicFrameLocks noChangeAspect="1"/>
          </p:cNvGraphicFramePr>
          <p:nvPr>
            <p:extLst>
              <p:ext uri="{D42A27DB-BD31-4B8C-83A1-F6EECF244321}">
                <p14:modId xmlns:p14="http://schemas.microsoft.com/office/powerpoint/2010/main" val="1108947876"/>
              </p:ext>
            </p:extLst>
          </p:nvPr>
        </p:nvGraphicFramePr>
        <p:xfrm>
          <a:off x="1115616" y="4077072"/>
          <a:ext cx="4824536" cy="1437906"/>
        </p:xfrm>
        <a:graphic>
          <a:graphicData uri="http://schemas.openxmlformats.org/presentationml/2006/ole">
            <mc:AlternateContent xmlns:mc="http://schemas.openxmlformats.org/markup-compatibility/2006">
              <mc:Choice xmlns:v="urn:schemas-microsoft-com:vml" Requires="v">
                <p:oleObj spid="_x0000_s98365" name="Equation" r:id="rId5" imgW="2349360" imgH="761760" progId="Equation.DSMT4">
                  <p:embed/>
                </p:oleObj>
              </mc:Choice>
              <mc:Fallback>
                <p:oleObj name="Equation" r:id="rId5" imgW="2349360" imgH="761760" progId="Equation.DSMT4">
                  <p:embed/>
                  <p:pic>
                    <p:nvPicPr>
                      <p:cNvPr id="0" name="Object 6"/>
                      <p:cNvPicPr>
                        <a:picLocks noChangeAspect="1" noChangeArrowheads="1"/>
                      </p:cNvPicPr>
                      <p:nvPr/>
                    </p:nvPicPr>
                    <p:blipFill>
                      <a:blip r:embed="rId6"/>
                      <a:srcRect/>
                      <a:stretch>
                        <a:fillRect/>
                      </a:stretch>
                    </p:blipFill>
                    <p:spPr bwMode="auto">
                      <a:xfrm>
                        <a:off x="1115616" y="4077072"/>
                        <a:ext cx="4824536" cy="1437906"/>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39</a:t>
            </a:fld>
            <a:endParaRPr lang="en-US" altLang="zh-TW">
              <a:solidFill>
                <a:schemeClr val="accent6">
                  <a:lumMod val="20000"/>
                  <a:lumOff val="8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7950" y="981075"/>
            <a:ext cx="3706813" cy="1439863"/>
          </a:xfrm>
        </p:spPr>
        <p:txBody>
          <a:bodyPr/>
          <a:lstStyle/>
          <a:p>
            <a:r>
              <a:rPr lang="en-US" altLang="zh-TW" sz="2000" dirty="0">
                <a:latin typeface="Times New Roman" pitchFamily="18" charset="0"/>
                <a:cs typeface="Times New Roman" pitchFamily="18" charset="0"/>
              </a:rPr>
              <a:t>Figure 7-1</a:t>
            </a:r>
            <a:br>
              <a:rPr lang="en-US" altLang="zh-TW" sz="2000" dirty="0">
                <a:latin typeface="Times New Roman" pitchFamily="18" charset="0"/>
                <a:cs typeface="Times New Roman" pitchFamily="18" charset="0"/>
              </a:rPr>
            </a:br>
            <a:r>
              <a:rPr lang="en-US" altLang="zh-TW" sz="2000" dirty="0">
                <a:latin typeface="Times New Roman" pitchFamily="18" charset="0"/>
                <a:cs typeface="Times New Roman" pitchFamily="18" charset="0"/>
              </a:rPr>
              <a:t/>
            </a:r>
            <a:br>
              <a:rPr lang="en-US" altLang="zh-TW" sz="2000" dirty="0">
                <a:latin typeface="Times New Roman" pitchFamily="18" charset="0"/>
                <a:cs typeface="Times New Roman" pitchFamily="18" charset="0"/>
              </a:rPr>
            </a:br>
            <a:r>
              <a:rPr lang="en-US" altLang="zh-TW" sz="2000" dirty="0">
                <a:latin typeface="Times New Roman" pitchFamily="18" charset="0"/>
                <a:cs typeface="Times New Roman" pitchFamily="18" charset="0"/>
              </a:rPr>
              <a:t>Probability Distributions Between Securities A and B</a:t>
            </a:r>
          </a:p>
        </p:txBody>
      </p:sp>
      <p:pic>
        <p:nvPicPr>
          <p:cNvPr id="46085" name="Picture 5" descr="7-181"/>
          <p:cNvPicPr>
            <a:picLocks noChangeAspect="1" noChangeArrowheads="1"/>
          </p:cNvPicPr>
          <p:nvPr/>
        </p:nvPicPr>
        <p:blipFill>
          <a:blip r:embed="rId2" cstate="print">
            <a:extLst>
              <a:ext uri="{28A0092B-C50C-407E-A947-70E740481C1C}">
                <a14:useLocalDpi xmlns:a14="http://schemas.microsoft.com/office/drawing/2010/main" val="0"/>
              </a:ext>
            </a:extLst>
          </a:blip>
          <a:srcRect r="-1193" b="46582"/>
          <a:stretch>
            <a:fillRect/>
          </a:stretch>
        </p:blipFill>
        <p:spPr bwMode="auto">
          <a:xfrm>
            <a:off x="3851275" y="215900"/>
            <a:ext cx="5113338" cy="3500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4" descr="7-181"/>
          <p:cNvPicPr>
            <a:picLocks noChangeAspect="1" noChangeArrowheads="1"/>
          </p:cNvPicPr>
          <p:nvPr/>
        </p:nvPicPr>
        <p:blipFill>
          <a:blip r:embed="rId3" cstate="print">
            <a:extLst>
              <a:ext uri="{28A0092B-C50C-407E-A947-70E740481C1C}">
                <a14:useLocalDpi xmlns:a14="http://schemas.microsoft.com/office/drawing/2010/main" val="0"/>
              </a:ext>
            </a:extLst>
          </a:blip>
          <a:srcRect l="-1480" t="52740"/>
          <a:stretch>
            <a:fillRect/>
          </a:stretch>
        </p:blipFill>
        <p:spPr bwMode="auto">
          <a:xfrm>
            <a:off x="1389063" y="3357563"/>
            <a:ext cx="5127625" cy="3240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a:t>
            </a:fld>
            <a:endParaRPr lang="en-US" altLang="zh-TW">
              <a:solidFill>
                <a:schemeClr val="accent6">
                  <a:lumMod val="20000"/>
                  <a:lumOff val="80000"/>
                </a:schemeClr>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457200"/>
            <a:ext cx="5843588" cy="595313"/>
          </a:xfrm>
        </p:spPr>
        <p:txBody>
          <a:bodyPr/>
          <a:lstStyle/>
          <a:p>
            <a:r>
              <a:rPr lang="en-US" dirty="0">
                <a:latin typeface="Times New Roman" pitchFamily="18" charset="0"/>
                <a:cs typeface="Times New Roman" pitchFamily="18" charset="0"/>
              </a:rPr>
              <a:t>Jensen’s measure </a:t>
            </a:r>
            <a:r>
              <a:rPr lang="en-US" dirty="0" smtClean="0">
                <a:latin typeface="Times New Roman" pitchFamily="18" charset="0"/>
                <a:cs typeface="Times New Roman" pitchFamily="18" charset="0"/>
              </a:rPr>
              <a:t>(JM)</a:t>
            </a:r>
            <a:endParaRPr lang="en-US" altLang="zh-TW" b="1" i="1" dirty="0">
              <a:latin typeface="Times New Roman" pitchFamily="18" charset="0"/>
              <a:cs typeface="Times New Roman" pitchFamily="18" charset="0"/>
            </a:endParaRPr>
          </a:p>
        </p:txBody>
      </p:sp>
      <p:sp>
        <p:nvSpPr>
          <p:cNvPr id="99333"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9332" name="Object 4"/>
          <p:cNvGraphicFramePr>
            <a:graphicFrameLocks noChangeAspect="1"/>
          </p:cNvGraphicFramePr>
          <p:nvPr>
            <p:extLst>
              <p:ext uri="{D42A27DB-BD31-4B8C-83A1-F6EECF244321}">
                <p14:modId xmlns:p14="http://schemas.microsoft.com/office/powerpoint/2010/main" val="4254560327"/>
              </p:ext>
            </p:extLst>
          </p:nvPr>
        </p:nvGraphicFramePr>
        <p:xfrm>
          <a:off x="2267745" y="4437112"/>
          <a:ext cx="3960440" cy="664995"/>
        </p:xfrm>
        <a:graphic>
          <a:graphicData uri="http://schemas.openxmlformats.org/presentationml/2006/ole">
            <mc:AlternateContent xmlns:mc="http://schemas.openxmlformats.org/markup-compatibility/2006">
              <mc:Choice xmlns:v="urn:schemas-microsoft-com:vml" Requires="v">
                <p:oleObj spid="_x0000_s99389" name="Equation" r:id="rId3" imgW="1536033" imgH="253890" progId="Equation.DSMT4">
                  <p:embed/>
                </p:oleObj>
              </mc:Choice>
              <mc:Fallback>
                <p:oleObj name="Equation" r:id="rId3" imgW="1536033" imgH="25389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5" y="4437112"/>
                        <a:ext cx="3960440" cy="664995"/>
                      </a:xfrm>
                      <a:prstGeom prst="rect">
                        <a:avLst/>
                      </a:prstGeom>
                      <a:noFill/>
                    </p:spPr>
                  </p:pic>
                </p:oleObj>
              </mc:Fallback>
            </mc:AlternateContent>
          </a:graphicData>
        </a:graphic>
      </p:graphicFrame>
      <p:sp>
        <p:nvSpPr>
          <p:cNvPr id="99335" name="Rectangle 7"/>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99334" name="Object 6"/>
          <p:cNvGraphicFramePr>
            <a:graphicFrameLocks noChangeAspect="1"/>
          </p:cNvGraphicFramePr>
          <p:nvPr>
            <p:extLst>
              <p:ext uri="{D42A27DB-BD31-4B8C-83A1-F6EECF244321}">
                <p14:modId xmlns:p14="http://schemas.microsoft.com/office/powerpoint/2010/main" val="2233656554"/>
              </p:ext>
            </p:extLst>
          </p:nvPr>
        </p:nvGraphicFramePr>
        <p:xfrm>
          <a:off x="1475656" y="5249493"/>
          <a:ext cx="6049963" cy="785813"/>
        </p:xfrm>
        <a:graphic>
          <a:graphicData uri="http://schemas.openxmlformats.org/presentationml/2006/ole">
            <mc:AlternateContent xmlns:mc="http://schemas.openxmlformats.org/markup-compatibility/2006">
              <mc:Choice xmlns:v="urn:schemas-microsoft-com:vml" Requires="v">
                <p:oleObj spid="_x0000_s99390" name="Equation" r:id="rId5" imgW="1981200" imgH="254000" progId="Equation.DSMT4">
                  <p:embed/>
                </p:oleObj>
              </mc:Choice>
              <mc:Fallback>
                <p:oleObj name="Equation" r:id="rId5" imgW="1981200" imgH="2540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5249493"/>
                        <a:ext cx="6049963" cy="785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431540" y="1124744"/>
            <a:ext cx="8280920" cy="4893647"/>
          </a:xfrm>
          <a:prstGeom prst="rect">
            <a:avLst/>
          </a:prstGeom>
        </p:spPr>
        <p:txBody>
          <a:bodyPr wrap="square">
            <a:spAutoFit/>
          </a:bodyPr>
          <a:lstStyle/>
          <a:p>
            <a:pPr marL="342900" indent="-342900">
              <a:buFont typeface="Arial" pitchFamily="34" charset="0"/>
              <a:buChar char="•"/>
            </a:pPr>
            <a:r>
              <a:rPr lang="en-US" sz="2400" dirty="0">
                <a:solidFill>
                  <a:schemeClr val="accent1"/>
                </a:solidFill>
                <a:latin typeface="Times New Roman" pitchFamily="18" charset="0"/>
                <a:cs typeface="Times New Roman" pitchFamily="18" charset="0"/>
              </a:rPr>
              <a:t>Jensen (1968, 1969) has proposed a measure referred to as the </a:t>
            </a:r>
            <a:r>
              <a:rPr lang="en-US" sz="2400" i="1" dirty="0">
                <a:solidFill>
                  <a:schemeClr val="accent1"/>
                </a:solidFill>
                <a:latin typeface="Times New Roman" pitchFamily="18" charset="0"/>
                <a:cs typeface="Times New Roman" pitchFamily="18" charset="0"/>
              </a:rPr>
              <a:t>Jensen differential performance index</a:t>
            </a:r>
            <a:r>
              <a:rPr lang="en-US" sz="2400" dirty="0">
                <a:solidFill>
                  <a:schemeClr val="accent1"/>
                </a:solidFill>
                <a:latin typeface="Times New Roman" pitchFamily="18" charset="0"/>
                <a:cs typeface="Times New Roman" pitchFamily="18" charset="0"/>
              </a:rPr>
              <a:t> </a:t>
            </a:r>
            <a:r>
              <a:rPr lang="en-US" sz="2400" b="1" dirty="0">
                <a:solidFill>
                  <a:schemeClr val="accent1"/>
                </a:solidFill>
                <a:latin typeface="Times New Roman" pitchFamily="18" charset="0"/>
                <a:cs typeface="Times New Roman" pitchFamily="18" charset="0"/>
              </a:rPr>
              <a:t>(Jensen’s measure or JM)</a:t>
            </a:r>
            <a:r>
              <a:rPr lang="en-US" sz="2400" dirty="0">
                <a:solidFill>
                  <a:schemeClr val="accent1"/>
                </a:solidFill>
                <a:latin typeface="Times New Roman" pitchFamily="18" charset="0"/>
                <a:cs typeface="Times New Roman" pitchFamily="18" charset="0"/>
              </a:rPr>
              <a:t>. </a:t>
            </a:r>
            <a:endParaRPr lang="en-US" sz="2400" dirty="0" smtClean="0">
              <a:solidFill>
                <a:schemeClr val="accent1"/>
              </a:solidFill>
              <a:latin typeface="Times New Roman" pitchFamily="18" charset="0"/>
              <a:cs typeface="Times New Roman" pitchFamily="18" charset="0"/>
            </a:endParaRPr>
          </a:p>
          <a:p>
            <a:pPr marL="342900" indent="-342900">
              <a:buFont typeface="Arial" pitchFamily="34" charset="0"/>
              <a:buChar char="•"/>
            </a:pPr>
            <a:endParaRPr lang="en-US" sz="2400" dirty="0" smtClean="0">
              <a:solidFill>
                <a:schemeClr val="accent1"/>
              </a:solidFill>
              <a:latin typeface="Times New Roman" pitchFamily="18" charset="0"/>
              <a:cs typeface="Times New Roman" pitchFamily="18" charset="0"/>
            </a:endParaRPr>
          </a:p>
          <a:p>
            <a:pPr marL="342900" indent="-342900">
              <a:buFont typeface="Arial" pitchFamily="34" charset="0"/>
              <a:buChar char="•"/>
            </a:pPr>
            <a:r>
              <a:rPr lang="en-US" sz="2400" b="1" dirty="0" smtClean="0">
                <a:solidFill>
                  <a:schemeClr val="accent1"/>
                </a:solidFill>
                <a:latin typeface="Times New Roman" pitchFamily="18" charset="0"/>
                <a:cs typeface="Times New Roman" pitchFamily="18" charset="0"/>
              </a:rPr>
              <a:t>JM</a:t>
            </a:r>
            <a:r>
              <a:rPr lang="en-US" sz="2400" dirty="0" smtClean="0">
                <a:solidFill>
                  <a:schemeClr val="accent1"/>
                </a:solidFill>
                <a:latin typeface="Times New Roman" pitchFamily="18" charset="0"/>
                <a:cs typeface="Times New Roman" pitchFamily="18" charset="0"/>
              </a:rPr>
              <a:t> is </a:t>
            </a:r>
            <a:r>
              <a:rPr lang="en-US" sz="2400" dirty="0">
                <a:solidFill>
                  <a:schemeClr val="accent1"/>
                </a:solidFill>
                <a:latin typeface="Times New Roman" pitchFamily="18" charset="0"/>
                <a:cs typeface="Times New Roman" pitchFamily="18" charset="0"/>
              </a:rPr>
              <a:t>t</a:t>
            </a:r>
            <a:r>
              <a:rPr lang="en-US" sz="2400" dirty="0" smtClean="0">
                <a:solidFill>
                  <a:schemeClr val="accent1"/>
                </a:solidFill>
                <a:latin typeface="Times New Roman" pitchFamily="18" charset="0"/>
                <a:cs typeface="Times New Roman" pitchFamily="18" charset="0"/>
              </a:rPr>
              <a:t>he </a:t>
            </a:r>
            <a:r>
              <a:rPr lang="en-US" sz="2400" dirty="0">
                <a:solidFill>
                  <a:schemeClr val="accent1"/>
                </a:solidFill>
                <a:latin typeface="Times New Roman" pitchFamily="18" charset="0"/>
                <a:cs typeface="Times New Roman" pitchFamily="18" charset="0"/>
              </a:rPr>
              <a:t>differential return </a:t>
            </a:r>
            <a:r>
              <a:rPr lang="en-US" sz="2400" dirty="0" smtClean="0">
                <a:solidFill>
                  <a:schemeClr val="accent1"/>
                </a:solidFill>
                <a:latin typeface="Times New Roman" pitchFamily="18" charset="0"/>
                <a:cs typeface="Times New Roman" pitchFamily="18" charset="0"/>
              </a:rPr>
              <a:t>which can </a:t>
            </a:r>
            <a:r>
              <a:rPr lang="en-US" sz="2400" dirty="0">
                <a:solidFill>
                  <a:schemeClr val="accent1"/>
                </a:solidFill>
                <a:latin typeface="Times New Roman" pitchFamily="18" charset="0"/>
                <a:cs typeface="Times New Roman" pitchFamily="18" charset="0"/>
              </a:rPr>
              <a:t>be viewed as the difference in return earned by the portfolio compared to the return that the capital asset pricing line implies should be earned. </a:t>
            </a:r>
            <a:endParaRPr lang="en-US" sz="2400" dirty="0" smtClean="0">
              <a:solidFill>
                <a:schemeClr val="accent1"/>
              </a:solidFill>
              <a:latin typeface="Times New Roman" pitchFamily="18" charset="0"/>
              <a:cs typeface="Times New Roman" pitchFamily="18" charset="0"/>
            </a:endParaRPr>
          </a:p>
          <a:p>
            <a:pPr marL="342900" indent="-342900">
              <a:buFont typeface="Arial" pitchFamily="34" charset="0"/>
              <a:buChar char="•"/>
            </a:pPr>
            <a:endParaRPr lang="en-US" sz="2400" dirty="0">
              <a:solidFill>
                <a:schemeClr val="accent1"/>
              </a:solidFill>
              <a:latin typeface="Times New Roman" pitchFamily="18" charset="0"/>
              <a:cs typeface="Times New Roman" pitchFamily="18" charset="0"/>
            </a:endParaRPr>
          </a:p>
          <a:p>
            <a:pPr marL="342900" indent="-342900">
              <a:buFont typeface="Arial" pitchFamily="34" charset="0"/>
              <a:buChar char="•"/>
            </a:pPr>
            <a:r>
              <a:rPr lang="en-US" sz="2400" dirty="0" smtClean="0">
                <a:solidFill>
                  <a:schemeClr val="accent1"/>
                </a:solidFill>
                <a:latin typeface="Times New Roman" pitchFamily="18" charset="0"/>
                <a:cs typeface="Times New Roman" pitchFamily="18" charset="0"/>
              </a:rPr>
              <a:t>CAPM:                                                                 </a:t>
            </a:r>
          </a:p>
          <a:p>
            <a:pPr marL="342900" indent="-342900">
              <a:buFont typeface="Arial" pitchFamily="34" charset="0"/>
              <a:buChar char="•"/>
            </a:pPr>
            <a:r>
              <a:rPr lang="en-US" sz="2400" dirty="0">
                <a:solidFill>
                  <a:schemeClr val="accent1"/>
                </a:solidFill>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                                                                                          (7.14)</a:t>
            </a:r>
          </a:p>
          <a:p>
            <a:pPr marL="342900" indent="-342900">
              <a:buFont typeface="Arial" pitchFamily="34" charset="0"/>
              <a:buChar char="•"/>
            </a:pPr>
            <a:endParaRPr lang="en-US" sz="2400" dirty="0" smtClean="0">
              <a:solidFill>
                <a:schemeClr val="accent1"/>
              </a:solidFill>
              <a:latin typeface="Times New Roman" pitchFamily="18" charset="0"/>
              <a:cs typeface="Times New Roman" pitchFamily="18" charset="0"/>
            </a:endParaRPr>
          </a:p>
          <a:p>
            <a:pPr marL="342900" indent="-342900">
              <a:buFont typeface="Arial" pitchFamily="34" charset="0"/>
              <a:buChar char="•"/>
            </a:pPr>
            <a:r>
              <a:rPr lang="en-US" sz="2400" dirty="0">
                <a:solidFill>
                  <a:schemeClr val="accent1"/>
                </a:solidFill>
                <a:latin typeface="Times New Roman" pitchFamily="18" charset="0"/>
                <a:cs typeface="Times New Roman" pitchFamily="18" charset="0"/>
              </a:rPr>
              <a:t> </a:t>
            </a:r>
            <a:r>
              <a:rPr lang="en-US" sz="2400" dirty="0" smtClean="0">
                <a:solidFill>
                  <a:schemeClr val="accent1"/>
                </a:solidFill>
                <a:latin typeface="Times New Roman" pitchFamily="18" charset="0"/>
                <a:cs typeface="Times New Roman" pitchFamily="18" charset="0"/>
              </a:rPr>
              <a:t>                                                                                          (7.15)</a:t>
            </a:r>
            <a:endParaRPr lang="en-US" sz="2400" dirty="0">
              <a:solidFill>
                <a:schemeClr val="accent1"/>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40</a:t>
            </a:fld>
            <a:endParaRPr lang="en-US" altLang="zh-TW">
              <a:solidFill>
                <a:schemeClr val="accent6">
                  <a:lumMod val="20000"/>
                  <a:lumOff val="80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5194300" cy="668338"/>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7.8</a:t>
            </a:r>
            <a:endParaRPr lang="en-US" altLang="zh-TW" b="1" dirty="0">
              <a:latin typeface="Times New Roman" pitchFamily="18" charset="0"/>
              <a:cs typeface="Times New Roman" pitchFamily="18" charset="0"/>
            </a:endParaRPr>
          </a:p>
        </p:txBody>
      </p:sp>
      <p:sp>
        <p:nvSpPr>
          <p:cNvPr id="60419" name="Rectangle 3"/>
          <p:cNvSpPr>
            <a:spLocks noGrp="1" noChangeArrowheads="1"/>
          </p:cNvSpPr>
          <p:nvPr>
            <p:ph idx="1"/>
          </p:nvPr>
        </p:nvSpPr>
        <p:spPr>
          <a:xfrm>
            <a:off x="250825" y="3500438"/>
            <a:ext cx="8642350" cy="3097212"/>
          </a:xfrm>
        </p:spPr>
        <p:txBody>
          <a:bodyPr>
            <a:normAutofit/>
          </a:bodyPr>
          <a:lstStyle/>
          <a:p>
            <a:pPr>
              <a:buFont typeface="Wingdings" pitchFamily="2" charset="2"/>
              <a:buNone/>
            </a:pPr>
            <a:r>
              <a:rPr lang="en-US" altLang="zh-TW" sz="2400" dirty="0" smtClean="0">
                <a:latin typeface="Times New Roman" pitchFamily="18" charset="0"/>
                <a:cs typeface="Times New Roman" pitchFamily="18" charset="0"/>
              </a:rPr>
              <a:t>Rank portfolios based on JM:</a:t>
            </a:r>
          </a:p>
          <a:p>
            <a:pPr>
              <a:buFont typeface="Wingdings" pitchFamily="2" charset="2"/>
              <a:buNone/>
            </a:pPr>
            <a:r>
              <a:rPr lang="en-US" altLang="zh-TW" sz="2400" dirty="0" smtClean="0">
                <a:latin typeface="Times New Roman" pitchFamily="18" charset="0"/>
                <a:cs typeface="Times New Roman" pitchFamily="18" charset="0"/>
              </a:rPr>
              <a:t>(1)When </a:t>
            </a:r>
            <a:r>
              <a:rPr lang="en-US" altLang="zh-TW" sz="2400" b="1" i="1" dirty="0" smtClean="0">
                <a:latin typeface="Times New Roman" pitchFamily="18" charset="0"/>
                <a:cs typeface="Times New Roman" pitchFamily="18" charset="0"/>
              </a:rPr>
              <a:t>R</a:t>
            </a:r>
            <a:r>
              <a:rPr lang="en-US" altLang="zh-TW" sz="1400" b="1" i="1" dirty="0" smtClean="0">
                <a:latin typeface="Times New Roman" pitchFamily="18" charset="0"/>
                <a:cs typeface="Times New Roman" pitchFamily="18" charset="0"/>
              </a:rPr>
              <a:t>M</a:t>
            </a:r>
            <a:r>
              <a:rPr lang="en-US" altLang="zh-TW" sz="2400" dirty="0" smtClean="0">
                <a:latin typeface="Times New Roman" pitchFamily="18" charset="0"/>
                <a:cs typeface="Times New Roman" pitchFamily="18" charset="0"/>
              </a:rPr>
              <a:t>=10% and </a:t>
            </a:r>
            <a:r>
              <a:rPr lang="en-US" altLang="zh-TW" sz="2400" b="1" i="1" dirty="0" err="1" smtClean="0">
                <a:latin typeface="Times New Roman" pitchFamily="18" charset="0"/>
                <a:cs typeface="Times New Roman" pitchFamily="18" charset="0"/>
              </a:rPr>
              <a:t>R</a:t>
            </a:r>
            <a:r>
              <a:rPr lang="en-US" altLang="zh-TW" sz="1400" b="1" i="1" dirty="0" err="1" smtClean="0">
                <a:latin typeface="Times New Roman" pitchFamily="18" charset="0"/>
                <a:cs typeface="Times New Roman" pitchFamily="18" charset="0"/>
              </a:rPr>
              <a:t>f</a:t>
            </a:r>
            <a:r>
              <a:rPr lang="en-US" altLang="zh-TW" sz="2400" dirty="0" smtClean="0">
                <a:latin typeface="Times New Roman" pitchFamily="18" charset="0"/>
                <a:cs typeface="Times New Roman" pitchFamily="18" charset="0"/>
              </a:rPr>
              <a:t>=8%, </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None/>
            </a:pPr>
            <a:r>
              <a:rPr lang="en-US" altLang="zh-TW" sz="2400" dirty="0" smtClean="0">
                <a:latin typeface="Times New Roman" pitchFamily="18" charset="0"/>
                <a:cs typeface="Times New Roman" pitchFamily="18" charset="0"/>
              </a:rPr>
              <a:t>(2)When </a:t>
            </a:r>
            <a:r>
              <a:rPr lang="en-US" altLang="zh-TW" sz="2400" b="1" i="1" dirty="0" smtClean="0">
                <a:latin typeface="Times New Roman" pitchFamily="18" charset="0"/>
                <a:cs typeface="Times New Roman" pitchFamily="18" charset="0"/>
              </a:rPr>
              <a:t>R</a:t>
            </a:r>
            <a:r>
              <a:rPr lang="en-US" altLang="zh-TW" sz="1400" b="1" i="1" dirty="0" smtClean="0">
                <a:latin typeface="Times New Roman" pitchFamily="18" charset="0"/>
                <a:cs typeface="Times New Roman" pitchFamily="18" charset="0"/>
              </a:rPr>
              <a:t>M</a:t>
            </a:r>
            <a:r>
              <a:rPr lang="en-US" altLang="zh-TW" sz="2400" dirty="0" smtClean="0">
                <a:latin typeface="Times New Roman" pitchFamily="18" charset="0"/>
                <a:cs typeface="Times New Roman" pitchFamily="18" charset="0"/>
              </a:rPr>
              <a:t>=12% </a:t>
            </a:r>
            <a:r>
              <a:rPr lang="en-US" altLang="zh-TW" sz="2400" dirty="0">
                <a:latin typeface="Times New Roman" pitchFamily="18" charset="0"/>
                <a:cs typeface="Times New Roman" pitchFamily="18" charset="0"/>
              </a:rPr>
              <a:t>and </a:t>
            </a:r>
            <a:r>
              <a:rPr lang="en-US" altLang="zh-TW" sz="2400" b="1" i="1" dirty="0" err="1">
                <a:latin typeface="Times New Roman" pitchFamily="18" charset="0"/>
                <a:cs typeface="Times New Roman" pitchFamily="18" charset="0"/>
              </a:rPr>
              <a:t>R</a:t>
            </a:r>
            <a:r>
              <a:rPr lang="en-US" altLang="zh-TW" sz="1400" b="1" i="1" dirty="0" err="1">
                <a:latin typeface="Times New Roman" pitchFamily="18" charset="0"/>
                <a:cs typeface="Times New Roman" pitchFamily="18" charset="0"/>
              </a:rPr>
              <a:t>f</a:t>
            </a:r>
            <a:r>
              <a:rPr lang="en-US" altLang="zh-TW" sz="2400" dirty="0">
                <a:latin typeface="Times New Roman" pitchFamily="18" charset="0"/>
                <a:cs typeface="Times New Roman" pitchFamily="18" charset="0"/>
              </a:rPr>
              <a:t>=8%, </a:t>
            </a:r>
          </a:p>
          <a:p>
            <a:pPr>
              <a:buFont typeface="Wingdings" pitchFamily="2" charset="2"/>
              <a:buNone/>
            </a:pPr>
            <a:endParaRPr lang="en-US" altLang="zh-TW" sz="2400" dirty="0">
              <a:latin typeface="Times New Roman" pitchFamily="18" charset="0"/>
              <a:cs typeface="Times New Roman" pitchFamily="18" charset="0"/>
            </a:endParaRPr>
          </a:p>
        </p:txBody>
      </p:sp>
      <p:sp>
        <p:nvSpPr>
          <p:cNvPr id="60424" name="Rectangle 8"/>
          <p:cNvSpPr>
            <a:spLocks noChangeArrowheads="1"/>
          </p:cNvSpPr>
          <p:nvPr/>
        </p:nvSpPr>
        <p:spPr bwMode="auto">
          <a:xfrm>
            <a:off x="1358900" y="2484438"/>
            <a:ext cx="1155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0426" name="Rectangle 10"/>
          <p:cNvSpPr>
            <a:spLocks noChangeArrowheads="1"/>
          </p:cNvSpPr>
          <p:nvPr/>
        </p:nvSpPr>
        <p:spPr bwMode="auto">
          <a:xfrm>
            <a:off x="1358900" y="2484438"/>
            <a:ext cx="1028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0428" name="Rectangle 12"/>
          <p:cNvSpPr>
            <a:spLocks noChangeArrowheads="1"/>
          </p:cNvSpPr>
          <p:nvPr/>
        </p:nvSpPr>
        <p:spPr bwMode="auto">
          <a:xfrm>
            <a:off x="1358900" y="2484438"/>
            <a:ext cx="771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60583" name="Group 167"/>
          <p:cNvGraphicFramePr>
            <a:graphicFrameLocks noGrp="1"/>
          </p:cNvGraphicFramePr>
          <p:nvPr>
            <p:extLst>
              <p:ext uri="{D42A27DB-BD31-4B8C-83A1-F6EECF244321}">
                <p14:modId xmlns:p14="http://schemas.microsoft.com/office/powerpoint/2010/main" val="4143991548"/>
              </p:ext>
            </p:extLst>
          </p:nvPr>
        </p:nvGraphicFramePr>
        <p:xfrm>
          <a:off x="2124075" y="1268413"/>
          <a:ext cx="5111750" cy="2036763"/>
        </p:xfrm>
        <a:graphic>
          <a:graphicData uri="http://schemas.openxmlformats.org/drawingml/2006/table">
            <a:tbl>
              <a:tblPr/>
              <a:tblGrid>
                <a:gridCol w="1042988"/>
                <a:gridCol w="1590675"/>
                <a:gridCol w="1416050"/>
                <a:gridCol w="1062037"/>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Portfolio</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46050" algn="l"/>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2.5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2.0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C</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12</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1.5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D</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6675" algn="l"/>
                          <a:tab pos="295275" algn="l"/>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E</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8.5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0.25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585" name="Rectangle 16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4" name="Object 168"/>
          <p:cNvGraphicFramePr>
            <a:graphicFrameLocks noChangeAspect="1"/>
          </p:cNvGraphicFramePr>
          <p:nvPr>
            <p:extLst>
              <p:ext uri="{D42A27DB-BD31-4B8C-83A1-F6EECF244321}">
                <p14:modId xmlns:p14="http://schemas.microsoft.com/office/powerpoint/2010/main" val="3809689411"/>
              </p:ext>
            </p:extLst>
          </p:nvPr>
        </p:nvGraphicFramePr>
        <p:xfrm>
          <a:off x="4067945" y="3501008"/>
          <a:ext cx="3528392" cy="449495"/>
        </p:xfrm>
        <a:graphic>
          <a:graphicData uri="http://schemas.openxmlformats.org/presentationml/2006/ole">
            <mc:AlternateContent xmlns:mc="http://schemas.openxmlformats.org/markup-compatibility/2006">
              <mc:Choice xmlns:v="urn:schemas-microsoft-com:vml" Requires="v">
                <p:oleObj spid="_x0000_s60714" name="Equation" r:id="rId3" imgW="1866600" imgH="241200" progId="Equation.DSMT4">
                  <p:embed/>
                </p:oleObj>
              </mc:Choice>
              <mc:Fallback>
                <p:oleObj name="Equation" r:id="rId3" imgW="1866600" imgH="241200" progId="Equation.DSMT4">
                  <p:embed/>
                  <p:pic>
                    <p:nvPicPr>
                      <p:cNvPr id="0" name="Object 168"/>
                      <p:cNvPicPr>
                        <a:picLocks noChangeAspect="1" noChangeArrowheads="1"/>
                      </p:cNvPicPr>
                      <p:nvPr/>
                    </p:nvPicPr>
                    <p:blipFill>
                      <a:blip r:embed="rId4"/>
                      <a:srcRect/>
                      <a:stretch>
                        <a:fillRect/>
                      </a:stretch>
                    </p:blipFill>
                    <p:spPr bwMode="auto">
                      <a:xfrm>
                        <a:off x="4067945" y="3501008"/>
                        <a:ext cx="3528392" cy="449495"/>
                      </a:xfrm>
                      <a:prstGeom prst="rect">
                        <a:avLst/>
                      </a:prstGeom>
                      <a:noFill/>
                    </p:spPr>
                  </p:pic>
                </p:oleObj>
              </mc:Fallback>
            </mc:AlternateContent>
          </a:graphicData>
        </a:graphic>
      </p:graphicFrame>
      <p:sp>
        <p:nvSpPr>
          <p:cNvPr id="60587" name="Rectangle 17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6" name="Object 170"/>
          <p:cNvGraphicFramePr>
            <a:graphicFrameLocks noChangeAspect="1"/>
          </p:cNvGraphicFramePr>
          <p:nvPr/>
        </p:nvGraphicFramePr>
        <p:xfrm>
          <a:off x="3565525" y="1268413"/>
          <a:ext cx="285750" cy="360362"/>
        </p:xfrm>
        <a:graphic>
          <a:graphicData uri="http://schemas.openxmlformats.org/presentationml/2006/ole">
            <mc:AlternateContent xmlns:mc="http://schemas.openxmlformats.org/markup-compatibility/2006">
              <mc:Choice xmlns:v="urn:schemas-microsoft-com:vml" Requires="v">
                <p:oleObj spid="_x0000_s60715" name="Equation" r:id="rId5" imgW="177646" imgH="228402" progId="Equation.DSMT4">
                  <p:embed/>
                </p:oleObj>
              </mc:Choice>
              <mc:Fallback>
                <p:oleObj name="Equation" r:id="rId5" imgW="177646" imgH="228402" progId="Equation.DSMT4">
                  <p:embed/>
                  <p:pic>
                    <p:nvPicPr>
                      <p:cNvPr id="0" name="Object 1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525" y="1268413"/>
                        <a:ext cx="285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589" name="Rectangle 17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8" name="Object 172"/>
          <p:cNvGraphicFramePr>
            <a:graphicFrameLocks noChangeAspect="1"/>
          </p:cNvGraphicFramePr>
          <p:nvPr/>
        </p:nvGraphicFramePr>
        <p:xfrm>
          <a:off x="5148263" y="1358900"/>
          <a:ext cx="287337" cy="269875"/>
        </p:xfrm>
        <a:graphic>
          <a:graphicData uri="http://schemas.openxmlformats.org/presentationml/2006/ole">
            <mc:AlternateContent xmlns:mc="http://schemas.openxmlformats.org/markup-compatibility/2006">
              <mc:Choice xmlns:v="urn:schemas-microsoft-com:vml" Requires="v">
                <p:oleObj spid="_x0000_s60716" name="Equation" r:id="rId7" imgW="152334" imgH="139639" progId="Equation.DSMT4">
                  <p:embed/>
                </p:oleObj>
              </mc:Choice>
              <mc:Fallback>
                <p:oleObj name="Equation" r:id="rId7" imgW="152334" imgH="139639" progId="Equation.DSMT4">
                  <p:embed/>
                  <p:pic>
                    <p:nvPicPr>
                      <p:cNvPr id="0" name="Object 17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1358900"/>
                        <a:ext cx="287337"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591" name="Rectangle 17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90" name="Object 174"/>
          <p:cNvGraphicFramePr>
            <a:graphicFrameLocks noChangeAspect="1"/>
          </p:cNvGraphicFramePr>
          <p:nvPr/>
        </p:nvGraphicFramePr>
        <p:xfrm>
          <a:off x="6573838" y="1268413"/>
          <a:ext cx="284162" cy="360362"/>
        </p:xfrm>
        <a:graphic>
          <a:graphicData uri="http://schemas.openxmlformats.org/presentationml/2006/ole">
            <mc:AlternateContent xmlns:mc="http://schemas.openxmlformats.org/markup-compatibility/2006">
              <mc:Choice xmlns:v="urn:schemas-microsoft-com:vml" Requires="v">
                <p:oleObj spid="_x0000_s60717" name="Equation" r:id="rId9" imgW="177646" imgH="228402" progId="Equation.DSMT4">
                  <p:embed/>
                </p:oleObj>
              </mc:Choice>
              <mc:Fallback>
                <p:oleObj name="Equation" r:id="rId9" imgW="177646" imgH="228402" progId="Equation.DSMT4">
                  <p:embed/>
                  <p:pic>
                    <p:nvPicPr>
                      <p:cNvPr id="0" name="Object 17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3838" y="1268413"/>
                        <a:ext cx="2841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04714029"/>
              </p:ext>
            </p:extLst>
          </p:nvPr>
        </p:nvGraphicFramePr>
        <p:xfrm>
          <a:off x="899592" y="4437112"/>
          <a:ext cx="5989638" cy="660400"/>
        </p:xfrm>
        <a:graphic>
          <a:graphicData uri="http://schemas.openxmlformats.org/presentationml/2006/ole">
            <mc:AlternateContent xmlns:mc="http://schemas.openxmlformats.org/markup-compatibility/2006">
              <mc:Choice xmlns:v="urn:schemas-microsoft-com:vml" Requires="v">
                <p:oleObj spid="_x0000_s60718" name="Equation" r:id="rId11" imgW="3695400" imgH="406080" progId="Equation.DSMT4">
                  <p:embed/>
                </p:oleObj>
              </mc:Choice>
              <mc:Fallback>
                <p:oleObj name="Equation" r:id="rId11" imgW="3695400" imgH="406080" progId="Equation.DSMT4">
                  <p:embed/>
                  <p:pic>
                    <p:nvPicPr>
                      <p:cNvPr id="0" name="Object 4"/>
                      <p:cNvPicPr>
                        <a:picLocks noChangeAspect="1" noChangeArrowheads="1"/>
                      </p:cNvPicPr>
                      <p:nvPr/>
                    </p:nvPicPr>
                    <p:blipFill>
                      <a:blip r:embed="rId12"/>
                      <a:srcRect/>
                      <a:stretch>
                        <a:fillRect/>
                      </a:stretch>
                    </p:blipFill>
                    <p:spPr bwMode="auto">
                      <a:xfrm>
                        <a:off x="899592" y="4437112"/>
                        <a:ext cx="5989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875108307"/>
              </p:ext>
            </p:extLst>
          </p:nvPr>
        </p:nvGraphicFramePr>
        <p:xfrm>
          <a:off x="971600" y="5805264"/>
          <a:ext cx="6362701" cy="627063"/>
        </p:xfrm>
        <a:graphic>
          <a:graphicData uri="http://schemas.openxmlformats.org/presentationml/2006/ole">
            <mc:AlternateContent xmlns:mc="http://schemas.openxmlformats.org/markup-compatibility/2006">
              <mc:Choice xmlns:v="urn:schemas-microsoft-com:vml" Requires="v">
                <p:oleObj spid="_x0000_s60719" name="Equation" r:id="rId13" imgW="4127400" imgH="406080" progId="Equation.DSMT4">
                  <p:embed/>
                </p:oleObj>
              </mc:Choice>
              <mc:Fallback>
                <p:oleObj name="Equation" r:id="rId13" imgW="4127400" imgH="406080" progId="Equation.DSMT4">
                  <p:embed/>
                  <p:pic>
                    <p:nvPicPr>
                      <p:cNvPr id="0" name="Object 8"/>
                      <p:cNvPicPr>
                        <a:picLocks noChangeAspect="1" noChangeArrowheads="1"/>
                      </p:cNvPicPr>
                      <p:nvPr/>
                    </p:nvPicPr>
                    <p:blipFill>
                      <a:blip r:embed="rId14"/>
                      <a:srcRect/>
                      <a:stretch>
                        <a:fillRect/>
                      </a:stretch>
                    </p:blipFill>
                    <p:spPr bwMode="auto">
                      <a:xfrm>
                        <a:off x="971600" y="5805264"/>
                        <a:ext cx="6362701"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41</a:t>
            </a:fld>
            <a:endParaRPr lang="en-US" altLang="zh-TW">
              <a:solidFill>
                <a:schemeClr val="accent6">
                  <a:lumMod val="20000"/>
                  <a:lumOff val="80000"/>
                </a:schemeClr>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457200"/>
            <a:ext cx="5194300" cy="668338"/>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7.8</a:t>
            </a:r>
            <a:endParaRPr lang="en-US" altLang="zh-TW" b="1" dirty="0">
              <a:latin typeface="Times New Roman" pitchFamily="18" charset="0"/>
              <a:cs typeface="Times New Roman" pitchFamily="18" charset="0"/>
            </a:endParaRPr>
          </a:p>
        </p:txBody>
      </p:sp>
      <p:sp>
        <p:nvSpPr>
          <p:cNvPr id="60419" name="Rectangle 3"/>
          <p:cNvSpPr>
            <a:spLocks noGrp="1" noChangeArrowheads="1"/>
          </p:cNvSpPr>
          <p:nvPr>
            <p:ph idx="1"/>
          </p:nvPr>
        </p:nvSpPr>
        <p:spPr>
          <a:xfrm>
            <a:off x="250825" y="3500438"/>
            <a:ext cx="8642350" cy="3097212"/>
          </a:xfrm>
        </p:spPr>
        <p:txBody>
          <a:bodyPr>
            <a:normAutofit/>
          </a:bodyPr>
          <a:lstStyle/>
          <a:p>
            <a:pPr>
              <a:buFont typeface="Wingdings" pitchFamily="2" charset="2"/>
              <a:buNone/>
            </a:pPr>
            <a:r>
              <a:rPr lang="en-US" altLang="zh-TW" sz="2400" dirty="0" smtClean="0">
                <a:latin typeface="Times New Roman" pitchFamily="18" charset="0"/>
                <a:cs typeface="Times New Roman" pitchFamily="18" charset="0"/>
              </a:rPr>
              <a:t>Rank portfolios based on JM:</a:t>
            </a:r>
          </a:p>
          <a:p>
            <a:pPr>
              <a:buFont typeface="Wingdings" pitchFamily="2" charset="2"/>
              <a:buNone/>
            </a:pPr>
            <a:r>
              <a:rPr lang="en-US" altLang="zh-TW" sz="2400" dirty="0" smtClean="0">
                <a:latin typeface="Times New Roman" pitchFamily="18" charset="0"/>
                <a:cs typeface="Times New Roman" pitchFamily="18" charset="0"/>
              </a:rPr>
              <a:t>(3)When </a:t>
            </a:r>
            <a:r>
              <a:rPr lang="en-US" altLang="zh-TW" sz="2400" b="1" i="1" dirty="0" smtClean="0">
                <a:latin typeface="Times New Roman" pitchFamily="18" charset="0"/>
                <a:cs typeface="Times New Roman" pitchFamily="18" charset="0"/>
              </a:rPr>
              <a:t>R</a:t>
            </a:r>
            <a:r>
              <a:rPr lang="en-US" altLang="zh-TW" sz="1400" b="1" i="1" dirty="0" smtClean="0">
                <a:latin typeface="Times New Roman" pitchFamily="18" charset="0"/>
                <a:cs typeface="Times New Roman" pitchFamily="18" charset="0"/>
              </a:rPr>
              <a:t>M</a:t>
            </a:r>
            <a:r>
              <a:rPr lang="en-US" altLang="zh-TW" sz="2400" dirty="0" smtClean="0">
                <a:latin typeface="Times New Roman" pitchFamily="18" charset="0"/>
                <a:cs typeface="Times New Roman" pitchFamily="18" charset="0"/>
              </a:rPr>
              <a:t>=8% and </a:t>
            </a:r>
            <a:r>
              <a:rPr lang="en-US" altLang="zh-TW" sz="2400" b="1" i="1" dirty="0" err="1" smtClean="0">
                <a:latin typeface="Times New Roman" pitchFamily="18" charset="0"/>
                <a:cs typeface="Times New Roman" pitchFamily="18" charset="0"/>
              </a:rPr>
              <a:t>R</a:t>
            </a:r>
            <a:r>
              <a:rPr lang="en-US" altLang="zh-TW" sz="1400" b="1" i="1" dirty="0" err="1" smtClean="0">
                <a:latin typeface="Times New Roman" pitchFamily="18" charset="0"/>
                <a:cs typeface="Times New Roman" pitchFamily="18" charset="0"/>
              </a:rPr>
              <a:t>f</a:t>
            </a:r>
            <a:r>
              <a:rPr lang="en-US" altLang="zh-TW" sz="2400" dirty="0" smtClean="0">
                <a:latin typeface="Times New Roman" pitchFamily="18" charset="0"/>
                <a:cs typeface="Times New Roman" pitchFamily="18" charset="0"/>
              </a:rPr>
              <a:t>=8%, </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a:p>
            <a:pPr>
              <a:buNone/>
            </a:pPr>
            <a:r>
              <a:rPr lang="en-US" altLang="zh-TW" sz="2400" dirty="0" smtClean="0">
                <a:latin typeface="Times New Roman" pitchFamily="18" charset="0"/>
                <a:cs typeface="Times New Roman" pitchFamily="18" charset="0"/>
              </a:rPr>
              <a:t>(4)When </a:t>
            </a:r>
            <a:r>
              <a:rPr lang="en-US" altLang="zh-TW" sz="2400" b="1" i="1" dirty="0" smtClean="0">
                <a:latin typeface="Times New Roman" pitchFamily="18" charset="0"/>
                <a:cs typeface="Times New Roman" pitchFamily="18" charset="0"/>
              </a:rPr>
              <a:t>R</a:t>
            </a:r>
            <a:r>
              <a:rPr lang="en-US" altLang="zh-TW" sz="1400" b="1" i="1" dirty="0" smtClean="0">
                <a:latin typeface="Times New Roman" pitchFamily="18" charset="0"/>
                <a:cs typeface="Times New Roman" pitchFamily="18" charset="0"/>
              </a:rPr>
              <a:t>M</a:t>
            </a:r>
            <a:r>
              <a:rPr lang="en-US" altLang="zh-TW" sz="2400" dirty="0" smtClean="0">
                <a:latin typeface="Times New Roman" pitchFamily="18" charset="0"/>
                <a:cs typeface="Times New Roman" pitchFamily="18" charset="0"/>
              </a:rPr>
              <a:t>=12% </a:t>
            </a:r>
            <a:r>
              <a:rPr lang="en-US" altLang="zh-TW" sz="2400" dirty="0">
                <a:latin typeface="Times New Roman" pitchFamily="18" charset="0"/>
                <a:cs typeface="Times New Roman" pitchFamily="18" charset="0"/>
              </a:rPr>
              <a:t>and </a:t>
            </a:r>
            <a:r>
              <a:rPr lang="en-US" altLang="zh-TW" sz="2400" b="1" i="1" dirty="0" err="1" smtClean="0">
                <a:latin typeface="Times New Roman" pitchFamily="18" charset="0"/>
                <a:cs typeface="Times New Roman" pitchFamily="18" charset="0"/>
              </a:rPr>
              <a:t>R</a:t>
            </a:r>
            <a:r>
              <a:rPr lang="en-US" altLang="zh-TW" sz="1400" b="1" i="1" dirty="0" err="1" smtClean="0">
                <a:latin typeface="Times New Roman" pitchFamily="18" charset="0"/>
                <a:cs typeface="Times New Roman" pitchFamily="18" charset="0"/>
              </a:rPr>
              <a:t>f</a:t>
            </a:r>
            <a:r>
              <a:rPr lang="en-US" altLang="zh-TW" sz="2400" dirty="0" smtClean="0">
                <a:latin typeface="Times New Roman" pitchFamily="18" charset="0"/>
                <a:cs typeface="Times New Roman" pitchFamily="18" charset="0"/>
              </a:rPr>
              <a:t>=4%, </a:t>
            </a:r>
            <a:endParaRPr lang="en-US" altLang="zh-TW" sz="2400" dirty="0">
              <a:latin typeface="Times New Roman" pitchFamily="18" charset="0"/>
              <a:cs typeface="Times New Roman" pitchFamily="18" charset="0"/>
            </a:endParaRPr>
          </a:p>
          <a:p>
            <a:pPr>
              <a:buFont typeface="Wingdings" pitchFamily="2" charset="2"/>
              <a:buNone/>
            </a:pPr>
            <a:endParaRPr lang="en-US" altLang="zh-TW" sz="2400" dirty="0">
              <a:latin typeface="Times New Roman" pitchFamily="18" charset="0"/>
              <a:cs typeface="Times New Roman" pitchFamily="18" charset="0"/>
            </a:endParaRPr>
          </a:p>
        </p:txBody>
      </p:sp>
      <p:sp>
        <p:nvSpPr>
          <p:cNvPr id="60424" name="Rectangle 8"/>
          <p:cNvSpPr>
            <a:spLocks noChangeArrowheads="1"/>
          </p:cNvSpPr>
          <p:nvPr/>
        </p:nvSpPr>
        <p:spPr bwMode="auto">
          <a:xfrm>
            <a:off x="1358900" y="2484438"/>
            <a:ext cx="1155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0426" name="Rectangle 10"/>
          <p:cNvSpPr>
            <a:spLocks noChangeArrowheads="1"/>
          </p:cNvSpPr>
          <p:nvPr/>
        </p:nvSpPr>
        <p:spPr bwMode="auto">
          <a:xfrm>
            <a:off x="1358900" y="2484438"/>
            <a:ext cx="1028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60428" name="Rectangle 12"/>
          <p:cNvSpPr>
            <a:spLocks noChangeArrowheads="1"/>
          </p:cNvSpPr>
          <p:nvPr/>
        </p:nvSpPr>
        <p:spPr bwMode="auto">
          <a:xfrm>
            <a:off x="1358900" y="2484438"/>
            <a:ext cx="771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aphicFrame>
        <p:nvGraphicFramePr>
          <p:cNvPr id="60583" name="Group 167"/>
          <p:cNvGraphicFramePr>
            <a:graphicFrameLocks noGrp="1"/>
          </p:cNvGraphicFramePr>
          <p:nvPr>
            <p:extLst>
              <p:ext uri="{D42A27DB-BD31-4B8C-83A1-F6EECF244321}">
                <p14:modId xmlns:p14="http://schemas.microsoft.com/office/powerpoint/2010/main" val="3662194249"/>
              </p:ext>
            </p:extLst>
          </p:nvPr>
        </p:nvGraphicFramePr>
        <p:xfrm>
          <a:off x="2124075" y="1268413"/>
          <a:ext cx="5111750" cy="2036763"/>
        </p:xfrm>
        <a:graphic>
          <a:graphicData uri="http://schemas.openxmlformats.org/drawingml/2006/table">
            <a:tbl>
              <a:tblPr/>
              <a:tblGrid>
                <a:gridCol w="1042988"/>
                <a:gridCol w="1590675"/>
                <a:gridCol w="1416050"/>
                <a:gridCol w="1062037"/>
              </a:tblGrid>
              <a:tr h="3603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Portfolio</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1"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46050" algn="l"/>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2.5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2.0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C</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12</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1.5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D</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9</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6675" algn="l"/>
                          <a:tab pos="295275" algn="l"/>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1.0</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E</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  8.5</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1</a:t>
                      </a:r>
                      <a:endParaRPr kumimoji="1" lang="en-US" altLang="zh-TW" sz="16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80975" algn="l"/>
                        </a:tabLst>
                      </a:pPr>
                      <a:r>
                        <a:rPr kumimoji="1" lang="en-US" altLang="zh-TW" sz="16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     0.25 </a:t>
                      </a:r>
                      <a:endParaRPr kumimoji="1" lang="en-US" altLang="zh-TW" sz="16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585" name="Rectangle 169"/>
          <p:cNvSpPr>
            <a:spLocks noChangeArrowheads="1"/>
          </p:cNvSpPr>
          <p:nvPr/>
        </p:nvSpPr>
        <p:spPr bwMode="auto">
          <a:xfrm>
            <a:off x="0" y="3309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4" name="Object 168"/>
          <p:cNvGraphicFramePr>
            <a:graphicFrameLocks noChangeAspect="1"/>
          </p:cNvGraphicFramePr>
          <p:nvPr>
            <p:extLst>
              <p:ext uri="{D42A27DB-BD31-4B8C-83A1-F6EECF244321}">
                <p14:modId xmlns:p14="http://schemas.microsoft.com/office/powerpoint/2010/main" val="508030664"/>
              </p:ext>
            </p:extLst>
          </p:nvPr>
        </p:nvGraphicFramePr>
        <p:xfrm>
          <a:off x="4067945" y="3501008"/>
          <a:ext cx="3528392" cy="449495"/>
        </p:xfrm>
        <a:graphic>
          <a:graphicData uri="http://schemas.openxmlformats.org/presentationml/2006/ole">
            <mc:AlternateContent xmlns:mc="http://schemas.openxmlformats.org/markup-compatibility/2006">
              <mc:Choice xmlns:v="urn:schemas-microsoft-com:vml" Requires="v">
                <p:oleObj spid="_x0000_s128070" name="Equation" r:id="rId3" imgW="1866600" imgH="241200" progId="Equation.DSMT4">
                  <p:embed/>
                </p:oleObj>
              </mc:Choice>
              <mc:Fallback>
                <p:oleObj name="Equation" r:id="rId3" imgW="1866600" imgH="241200" progId="Equation.DSMT4">
                  <p:embed/>
                  <p:pic>
                    <p:nvPicPr>
                      <p:cNvPr id="0" name=""/>
                      <p:cNvPicPr>
                        <a:picLocks noChangeAspect="1" noChangeArrowheads="1"/>
                      </p:cNvPicPr>
                      <p:nvPr/>
                    </p:nvPicPr>
                    <p:blipFill>
                      <a:blip r:embed="rId4"/>
                      <a:srcRect/>
                      <a:stretch>
                        <a:fillRect/>
                      </a:stretch>
                    </p:blipFill>
                    <p:spPr bwMode="auto">
                      <a:xfrm>
                        <a:off x="4067945" y="3501008"/>
                        <a:ext cx="3528392" cy="449495"/>
                      </a:xfrm>
                      <a:prstGeom prst="rect">
                        <a:avLst/>
                      </a:prstGeom>
                      <a:noFill/>
                    </p:spPr>
                  </p:pic>
                </p:oleObj>
              </mc:Fallback>
            </mc:AlternateContent>
          </a:graphicData>
        </a:graphic>
      </p:graphicFrame>
      <p:sp>
        <p:nvSpPr>
          <p:cNvPr id="60587" name="Rectangle 171"/>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6" name="Object 170"/>
          <p:cNvGraphicFramePr>
            <a:graphicFrameLocks noChangeAspect="1"/>
          </p:cNvGraphicFramePr>
          <p:nvPr/>
        </p:nvGraphicFramePr>
        <p:xfrm>
          <a:off x="3565525" y="1268413"/>
          <a:ext cx="285750" cy="360362"/>
        </p:xfrm>
        <a:graphic>
          <a:graphicData uri="http://schemas.openxmlformats.org/presentationml/2006/ole">
            <mc:AlternateContent xmlns:mc="http://schemas.openxmlformats.org/markup-compatibility/2006">
              <mc:Choice xmlns:v="urn:schemas-microsoft-com:vml" Requires="v">
                <p:oleObj spid="_x0000_s128071" name="Equation" r:id="rId5" imgW="177646" imgH="228402" progId="Equation.DSMT4">
                  <p:embed/>
                </p:oleObj>
              </mc:Choice>
              <mc:Fallback>
                <p:oleObj name="Equation" r:id="rId5" imgW="177646" imgH="228402"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525" y="1268413"/>
                        <a:ext cx="285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589" name="Rectangle 173"/>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88" name="Object 172"/>
          <p:cNvGraphicFramePr>
            <a:graphicFrameLocks noChangeAspect="1"/>
          </p:cNvGraphicFramePr>
          <p:nvPr/>
        </p:nvGraphicFramePr>
        <p:xfrm>
          <a:off x="5148263" y="1358900"/>
          <a:ext cx="287337" cy="269875"/>
        </p:xfrm>
        <a:graphic>
          <a:graphicData uri="http://schemas.openxmlformats.org/presentationml/2006/ole">
            <mc:AlternateContent xmlns:mc="http://schemas.openxmlformats.org/markup-compatibility/2006">
              <mc:Choice xmlns:v="urn:schemas-microsoft-com:vml" Requires="v">
                <p:oleObj spid="_x0000_s128072" name="Equation" r:id="rId7" imgW="152334" imgH="139639" progId="Equation.DSMT4">
                  <p:embed/>
                </p:oleObj>
              </mc:Choice>
              <mc:Fallback>
                <p:oleObj name="Equation" r:id="rId7" imgW="152334" imgH="13963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8263" y="1358900"/>
                        <a:ext cx="287337" cy="269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591" name="Rectangle 175"/>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0590" name="Object 174"/>
          <p:cNvGraphicFramePr>
            <a:graphicFrameLocks noChangeAspect="1"/>
          </p:cNvGraphicFramePr>
          <p:nvPr/>
        </p:nvGraphicFramePr>
        <p:xfrm>
          <a:off x="6573838" y="1268413"/>
          <a:ext cx="284162" cy="360362"/>
        </p:xfrm>
        <a:graphic>
          <a:graphicData uri="http://schemas.openxmlformats.org/presentationml/2006/ole">
            <mc:AlternateContent xmlns:mc="http://schemas.openxmlformats.org/markup-compatibility/2006">
              <mc:Choice xmlns:v="urn:schemas-microsoft-com:vml" Requires="v">
                <p:oleObj spid="_x0000_s128073" name="Equation" r:id="rId9" imgW="177646" imgH="228402" progId="Equation.DSMT4">
                  <p:embed/>
                </p:oleObj>
              </mc:Choice>
              <mc:Fallback>
                <p:oleObj name="Equation" r:id="rId9" imgW="177646" imgH="228402"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73838" y="1268413"/>
                        <a:ext cx="284162"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32393228"/>
              </p:ext>
            </p:extLst>
          </p:nvPr>
        </p:nvGraphicFramePr>
        <p:xfrm>
          <a:off x="1358900" y="4509120"/>
          <a:ext cx="6101966" cy="659383"/>
        </p:xfrm>
        <a:graphic>
          <a:graphicData uri="http://schemas.openxmlformats.org/presentationml/2006/ole">
            <mc:AlternateContent xmlns:mc="http://schemas.openxmlformats.org/markup-compatibility/2006">
              <mc:Choice xmlns:v="urn:schemas-microsoft-com:vml" Requires="v">
                <p:oleObj spid="_x0000_s128074" name="Equation" r:id="rId11" imgW="3759120" imgH="406080" progId="Equation.DSMT4">
                  <p:embed/>
                </p:oleObj>
              </mc:Choice>
              <mc:Fallback>
                <p:oleObj name="Equation" r:id="rId11" imgW="3759120" imgH="406080" progId="Equation.DSMT4">
                  <p:embed/>
                  <p:pic>
                    <p:nvPicPr>
                      <p:cNvPr id="0" name="Object 4"/>
                      <p:cNvPicPr>
                        <a:picLocks noChangeAspect="1" noChangeArrowheads="1"/>
                      </p:cNvPicPr>
                      <p:nvPr/>
                    </p:nvPicPr>
                    <p:blipFill>
                      <a:blip r:embed="rId12"/>
                      <a:srcRect/>
                      <a:stretch>
                        <a:fillRect/>
                      </a:stretch>
                    </p:blipFill>
                    <p:spPr bwMode="auto">
                      <a:xfrm>
                        <a:off x="1358900" y="4509120"/>
                        <a:ext cx="6101966" cy="659383"/>
                      </a:xfrm>
                      <a:prstGeom prst="rect">
                        <a:avLst/>
                      </a:prstGeom>
                      <a:noFill/>
                      <a:ln>
                        <a:noFill/>
                      </a:ln>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235058916"/>
              </p:ext>
            </p:extLst>
          </p:nvPr>
        </p:nvGraphicFramePr>
        <p:xfrm>
          <a:off x="1358900" y="5733256"/>
          <a:ext cx="6551613" cy="650875"/>
        </p:xfrm>
        <a:graphic>
          <a:graphicData uri="http://schemas.openxmlformats.org/presentationml/2006/ole">
            <mc:AlternateContent xmlns:mc="http://schemas.openxmlformats.org/markup-compatibility/2006">
              <mc:Choice xmlns:v="urn:schemas-microsoft-com:vml" Requires="v">
                <p:oleObj spid="_x0000_s128075" name="Equation" r:id="rId13" imgW="4101840" imgH="406080" progId="Equation.DSMT4">
                  <p:embed/>
                </p:oleObj>
              </mc:Choice>
              <mc:Fallback>
                <p:oleObj name="Equation" r:id="rId13" imgW="4101840" imgH="406080" progId="Equation.DSMT4">
                  <p:embed/>
                  <p:pic>
                    <p:nvPicPr>
                      <p:cNvPr id="0" name="Object 8"/>
                      <p:cNvPicPr>
                        <a:picLocks noChangeAspect="1" noChangeArrowheads="1"/>
                      </p:cNvPicPr>
                      <p:nvPr/>
                    </p:nvPicPr>
                    <p:blipFill>
                      <a:blip r:embed="rId14"/>
                      <a:srcRect/>
                      <a:stretch>
                        <a:fillRect/>
                      </a:stretch>
                    </p:blipFill>
                    <p:spPr bwMode="auto">
                      <a:xfrm>
                        <a:off x="1358900" y="5733256"/>
                        <a:ext cx="6551613"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42</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286544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457200"/>
            <a:ext cx="8291513" cy="955675"/>
          </a:xfrm>
        </p:spPr>
        <p:txBody>
          <a:bodyPr/>
          <a:lstStyle/>
          <a:p>
            <a:r>
              <a:rPr lang="en-US" altLang="zh-TW" b="1" dirty="0" smtClean="0">
                <a:latin typeface="Times New Roman" pitchFamily="18" charset="0"/>
                <a:cs typeface="Times New Roman" pitchFamily="18" charset="0"/>
              </a:rPr>
              <a:t>7.3.5 Interrelationship </a:t>
            </a:r>
            <a:r>
              <a:rPr lang="en-US" altLang="zh-TW" b="1" dirty="0">
                <a:latin typeface="Times New Roman" pitchFamily="18" charset="0"/>
                <a:cs typeface="Times New Roman" pitchFamily="18" charset="0"/>
              </a:rPr>
              <a:t>among Three Performance Measure</a:t>
            </a:r>
            <a:r>
              <a:rPr lang="en-US" altLang="zh-TW" dirty="0">
                <a:latin typeface="Times New Roman" pitchFamily="18" charset="0"/>
                <a:cs typeface="Times New Roman" pitchFamily="18" charset="0"/>
              </a:rPr>
              <a:t> </a:t>
            </a:r>
          </a:p>
        </p:txBody>
      </p:sp>
      <p:sp>
        <p:nvSpPr>
          <p:cNvPr id="103429" name="Rectangle 5"/>
          <p:cNvSpPr>
            <a:spLocks noChangeArrowheads="1"/>
          </p:cNvSpPr>
          <p:nvPr/>
        </p:nvSpPr>
        <p:spPr bwMode="auto">
          <a:xfrm>
            <a:off x="0" y="3300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3428" name="Object 4"/>
          <p:cNvGraphicFramePr>
            <a:graphicFrameLocks noChangeAspect="1"/>
          </p:cNvGraphicFramePr>
          <p:nvPr>
            <p:extLst>
              <p:ext uri="{D42A27DB-BD31-4B8C-83A1-F6EECF244321}">
                <p14:modId xmlns:p14="http://schemas.microsoft.com/office/powerpoint/2010/main" val="651140065"/>
              </p:ext>
            </p:extLst>
          </p:nvPr>
        </p:nvGraphicFramePr>
        <p:xfrm>
          <a:off x="1979712" y="1844824"/>
          <a:ext cx="4680520" cy="525117"/>
        </p:xfrm>
        <a:graphic>
          <a:graphicData uri="http://schemas.openxmlformats.org/presentationml/2006/ole">
            <mc:AlternateContent xmlns:mc="http://schemas.openxmlformats.org/markup-compatibility/2006">
              <mc:Choice xmlns:v="urn:schemas-microsoft-com:vml" Requires="v">
                <p:oleObj spid="_x0000_s103518" name="Equation" r:id="rId3" imgW="2298700" imgH="254000" progId="Equation.DSMT4">
                  <p:embed/>
                </p:oleObj>
              </mc:Choice>
              <mc:Fallback>
                <p:oleObj name="Equation" r:id="rId3" imgW="2298700" imgH="254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844824"/>
                        <a:ext cx="4680520" cy="525117"/>
                      </a:xfrm>
                      <a:prstGeom prst="rect">
                        <a:avLst/>
                      </a:prstGeom>
                      <a:noFill/>
                    </p:spPr>
                  </p:pic>
                </p:oleObj>
              </mc:Fallback>
            </mc:AlternateContent>
          </a:graphicData>
        </a:graphic>
      </p:graphicFrame>
      <p:graphicFrame>
        <p:nvGraphicFramePr>
          <p:cNvPr id="103430" name="Object 6"/>
          <p:cNvGraphicFramePr>
            <a:graphicFrameLocks noChangeAspect="1"/>
          </p:cNvGraphicFramePr>
          <p:nvPr>
            <p:extLst>
              <p:ext uri="{D42A27DB-BD31-4B8C-83A1-F6EECF244321}">
                <p14:modId xmlns:p14="http://schemas.microsoft.com/office/powerpoint/2010/main" val="1671521397"/>
              </p:ext>
            </p:extLst>
          </p:nvPr>
        </p:nvGraphicFramePr>
        <p:xfrm>
          <a:off x="1728023" y="3035548"/>
          <a:ext cx="6980237" cy="1651000"/>
        </p:xfrm>
        <a:graphic>
          <a:graphicData uri="http://schemas.openxmlformats.org/presentationml/2006/ole">
            <mc:AlternateContent xmlns:mc="http://schemas.openxmlformats.org/markup-compatibility/2006">
              <mc:Choice xmlns:v="urn:schemas-microsoft-com:vml" Requires="v">
                <p:oleObj spid="_x0000_s103519" name="Equation" r:id="rId5" imgW="4076640" imgH="965160" progId="Equation.DSMT4">
                  <p:embed/>
                </p:oleObj>
              </mc:Choice>
              <mc:Fallback>
                <p:oleObj name="Equation" r:id="rId5" imgW="4076640" imgH="965160" progId="Equation.DSMT4">
                  <p:embed/>
                  <p:pic>
                    <p:nvPicPr>
                      <p:cNvPr id="0" name="Object 6"/>
                      <p:cNvPicPr>
                        <a:picLocks noChangeAspect="1" noChangeArrowheads="1"/>
                      </p:cNvPicPr>
                      <p:nvPr/>
                    </p:nvPicPr>
                    <p:blipFill>
                      <a:blip r:embed="rId6"/>
                      <a:srcRect/>
                      <a:stretch>
                        <a:fillRect/>
                      </a:stretch>
                    </p:blipFill>
                    <p:spPr bwMode="auto">
                      <a:xfrm>
                        <a:off x="1728023" y="3035548"/>
                        <a:ext cx="6980237" cy="165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433" name="Rectangle 9"/>
          <p:cNvSpPr>
            <a:spLocks noChangeArrowheads="1"/>
          </p:cNvSpPr>
          <p:nvPr/>
        </p:nvSpPr>
        <p:spPr bwMode="auto">
          <a:xfrm>
            <a:off x="0" y="2947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3432" name="Object 8"/>
          <p:cNvGraphicFramePr>
            <a:graphicFrameLocks noChangeAspect="1"/>
          </p:cNvGraphicFramePr>
          <p:nvPr>
            <p:extLst>
              <p:ext uri="{D42A27DB-BD31-4B8C-83A1-F6EECF244321}">
                <p14:modId xmlns:p14="http://schemas.microsoft.com/office/powerpoint/2010/main" val="2492290000"/>
              </p:ext>
            </p:extLst>
          </p:nvPr>
        </p:nvGraphicFramePr>
        <p:xfrm>
          <a:off x="1691680" y="5228927"/>
          <a:ext cx="6069012" cy="1368425"/>
        </p:xfrm>
        <a:graphic>
          <a:graphicData uri="http://schemas.openxmlformats.org/presentationml/2006/ole">
            <mc:AlternateContent xmlns:mc="http://schemas.openxmlformats.org/markup-compatibility/2006">
              <mc:Choice xmlns:v="urn:schemas-microsoft-com:vml" Requires="v">
                <p:oleObj spid="_x0000_s103520" name="Equation" r:id="rId7" imgW="3251160" imgH="736560" progId="Equation.DSMT4">
                  <p:embed/>
                </p:oleObj>
              </mc:Choice>
              <mc:Fallback>
                <p:oleObj name="Equation" r:id="rId7" imgW="3251160" imgH="736560" progId="Equation.DSMT4">
                  <p:embed/>
                  <p:pic>
                    <p:nvPicPr>
                      <p:cNvPr id="0" name="Object 8"/>
                      <p:cNvPicPr>
                        <a:picLocks noChangeAspect="1" noChangeArrowheads="1"/>
                      </p:cNvPicPr>
                      <p:nvPr/>
                    </p:nvPicPr>
                    <p:blipFill>
                      <a:blip r:embed="rId8"/>
                      <a:srcRect/>
                      <a:stretch>
                        <a:fillRect/>
                      </a:stretch>
                    </p:blipFill>
                    <p:spPr bwMode="auto">
                      <a:xfrm>
                        <a:off x="1691680" y="5228927"/>
                        <a:ext cx="6069012" cy="1368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755576" y="1628800"/>
            <a:ext cx="5688632" cy="2232248"/>
          </a:xfrm>
          <a:prstGeom prst="rect">
            <a:avLst/>
          </a:prstGeom>
        </p:spPr>
        <p:txBody>
          <a:bodyPr vert="horz" wrap="square" lIns="91440" tIns="45720" rIns="91440" bIns="45720" rtlCol="0" anchor="ctr">
            <a:normAutofit/>
          </a:bodyPr>
          <a:lstStyle/>
          <a:p>
            <a:pPr marL="0" marR="0" indent="0" algn="l" defTabSz="914400" rtl="0" eaLnBrk="1" fontAlgn="auto" latinLnBrk="0" hangingPunct="1">
              <a:lnSpc>
                <a:spcPct val="100000"/>
              </a:lnSpc>
              <a:spcBef>
                <a:spcPct val="0"/>
              </a:spcBef>
              <a:spcAft>
                <a:spcPts val="0"/>
              </a:spcAft>
              <a:buClrTx/>
              <a:buSzTx/>
              <a:buFontTx/>
              <a:buNone/>
              <a:tabLst/>
            </a:pPr>
            <a:endParaRPr kumimoji="0" lang="en-US" sz="2400" b="0" i="0" u="none" strike="noStrike" kern="1200" cap="none" spc="0" normalizeH="0" baseline="0" noProof="0" dirty="0" smtClean="0">
              <a:ln>
                <a:noFill/>
              </a:ln>
              <a:solidFill>
                <a:schemeClr val="tx1"/>
              </a:solidFill>
              <a:effectLst/>
              <a:uLnTx/>
              <a:uFillTx/>
              <a:latin typeface="Perpetua" pitchFamily="18" charset="0"/>
              <a:ea typeface="+mj-ea"/>
              <a:cs typeface="+mj-cs"/>
            </a:endParaRPr>
          </a:p>
        </p:txBody>
      </p:sp>
      <p:sp>
        <p:nvSpPr>
          <p:cNvPr id="7" name="Rectangle 59"/>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Since</a:t>
            </a:r>
            <a:endParaRPr kumimoji="1" lang="en-US" altLang="zh-TW" sz="900" b="0" i="0" u="none" strike="noStrike" cap="none" normalizeH="0" baseline="0" smtClean="0">
              <a:ln>
                <a:noFill/>
              </a:ln>
              <a:solidFill>
                <a:schemeClr val="tx1"/>
              </a:solidFill>
              <a:effectLst/>
              <a:latin typeface="Arial" pitchFamily="34" charset="0"/>
              <a:ea typeface="新細明體" pitchFamily="18"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altLang="zh-TW" sz="12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a:t>
            </a:r>
            <a:endParaRPr kumimoji="1" lang="en-US" altLang="zh-TW" sz="1800" b="0" i="0" u="none" strike="noStrike" cap="none" normalizeH="0" baseline="0" smtClean="0">
              <a:ln>
                <a:noFill/>
              </a:ln>
              <a:solidFill>
                <a:schemeClr val="tx1"/>
              </a:solidFill>
              <a:effectLst/>
              <a:latin typeface="Arial" pitchFamily="34" charset="0"/>
              <a:ea typeface="新細明體" pitchFamily="18" charset="-120"/>
            </a:endParaRPr>
          </a:p>
        </p:txBody>
      </p:sp>
      <p:sp>
        <p:nvSpPr>
          <p:cNvPr id="13" name="Rectangle 63"/>
          <p:cNvSpPr>
            <a:spLocks noChangeArrowheads="1"/>
          </p:cNvSpPr>
          <p:nvPr/>
        </p:nvSpPr>
        <p:spPr bwMode="auto">
          <a:xfrm>
            <a:off x="359532" y="1556792"/>
            <a:ext cx="84249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Since</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TW" sz="2400" dirty="0" smtClean="0">
                <a:solidFill>
                  <a:schemeClr val="accent1"/>
                </a:solidFill>
                <a:latin typeface="Times New Roman" pitchFamily="18" charset="0"/>
                <a:cs typeface="Times New Roman" pitchFamily="18" charset="0"/>
              </a:rPr>
              <a:t>                                                                                                  (7.16)  </a:t>
            </a:r>
            <a:endParaRPr lang="en-US" altLang="zh-TW" sz="2400" dirty="0">
              <a:solidFill>
                <a:schemeClr val="accent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TW" sz="2400" dirty="0" smtClean="0">
                <a:solidFill>
                  <a:schemeClr val="accent1"/>
                </a:solidFill>
                <a:latin typeface="Times New Roman" pitchFamily="18" charset="0"/>
                <a:cs typeface="Times New Roman" pitchFamily="18" charset="0"/>
              </a:rPr>
              <a:t>The JM must be multiplied by          in order to derive the equivalent SM:</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2400" dirty="0">
              <a:solidFill>
                <a:schemeClr val="accent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2400" dirty="0" smtClean="0">
              <a:solidFill>
                <a:schemeClr val="accent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2400" dirty="0" smtClean="0">
              <a:solidFill>
                <a:schemeClr val="accent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altLang="zh-TW" sz="2400" dirty="0">
              <a:solidFill>
                <a:schemeClr val="accent1"/>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zh-TW" sz="2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If the JM divided by     ,it is equivalent to the TM plus some constant common to all portfolios:</a:t>
            </a:r>
            <a:endParaRPr kumimoji="1" lang="en-US" altLang="zh-TW" sz="2400" b="0" i="0" u="none" strike="noStrike" cap="none" normalizeH="0" baseline="0" dirty="0" smtClean="0">
              <a:ln>
                <a:noFill/>
              </a:ln>
              <a:solidFill>
                <a:schemeClr val="accent1"/>
              </a:solidFill>
              <a:effectLst/>
              <a:latin typeface="Arial" pitchFamily="34" charset="0"/>
              <a:ea typeface="新細明體" pitchFamily="18" charset="-120"/>
            </a:endParaRPr>
          </a:p>
        </p:txBody>
      </p:sp>
      <mc:AlternateContent xmlns:mc="http://schemas.openxmlformats.org/markup-compatibility/2006" xmlns:a14="http://schemas.microsoft.com/office/drawing/2010/main">
        <mc:Choice Requires="a14">
          <p:sp>
            <p:nvSpPr>
              <p:cNvPr id="14" name="Rectangle 13"/>
              <p:cNvSpPr/>
              <p:nvPr/>
            </p:nvSpPr>
            <p:spPr>
              <a:xfrm>
                <a:off x="4139952" y="2368595"/>
                <a:ext cx="73218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solidFill>
                              <a:latin typeface="Cambria Math"/>
                            </a:rPr>
                          </m:ctrlPr>
                        </m:sSubPr>
                        <m:e>
                          <m:r>
                            <a:rPr lang="en-US" b="0" i="1" smtClean="0">
                              <a:solidFill>
                                <a:schemeClr val="accent1"/>
                              </a:solidFill>
                              <a:latin typeface="Cambria Math"/>
                            </a:rPr>
                            <m:t>1/</m:t>
                          </m:r>
                          <m:r>
                            <a:rPr lang="en-US" i="1">
                              <a:solidFill>
                                <a:schemeClr val="accent1"/>
                              </a:solidFill>
                              <a:latin typeface="Cambria Math"/>
                            </a:rPr>
                            <m:t>𝜎</m:t>
                          </m:r>
                        </m:e>
                        <m:sub>
                          <m:r>
                            <a:rPr lang="en-US" i="1">
                              <a:solidFill>
                                <a:schemeClr val="accent1"/>
                              </a:solidFill>
                              <a:latin typeface="Cambria Math"/>
                            </a:rPr>
                            <m:t>𝑃</m:t>
                          </m:r>
                        </m:sub>
                      </m:sSub>
                    </m:oMath>
                  </m:oMathPara>
                </a14:m>
                <a:endParaRPr lang="en-US" dirty="0">
                  <a:solidFill>
                    <a:schemeClr val="accent1"/>
                  </a:solidFill>
                </a:endParaRPr>
              </a:p>
            </p:txBody>
          </p:sp>
        </mc:Choice>
        <mc:Fallback xmlns="">
          <p:sp>
            <p:nvSpPr>
              <p:cNvPr id="14" name="Rectangle 13"/>
              <p:cNvSpPr>
                <a:spLocks noRot="1" noChangeAspect="1" noMove="1" noResize="1" noEditPoints="1" noAdjustHandles="1" noChangeArrowheads="1" noChangeShapeType="1" noTextEdit="1"/>
              </p:cNvSpPr>
              <p:nvPr/>
            </p:nvSpPr>
            <p:spPr>
              <a:xfrm>
                <a:off x="4139952" y="2368595"/>
                <a:ext cx="732188" cy="369332"/>
              </a:xfrm>
              <a:prstGeom prst="rect">
                <a:avLst/>
              </a:prstGeom>
              <a:blipFill rotWithShape="1">
                <a:blip r:embed="rId9"/>
                <a:stretch>
                  <a:fillRect b="-15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2843808" y="4581128"/>
                <a:ext cx="501996" cy="39626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accent1"/>
                              </a:solidFill>
                              <a:latin typeface="Cambria Math"/>
                            </a:rPr>
                          </m:ctrlPr>
                        </m:sSubPr>
                        <m:e>
                          <m:r>
                            <a:rPr lang="en-US" i="1">
                              <a:solidFill>
                                <a:schemeClr val="accent1"/>
                              </a:solidFill>
                              <a:latin typeface="Cambria Math"/>
                            </a:rPr>
                            <m:t>𝛽</m:t>
                          </m:r>
                        </m:e>
                        <m:sub>
                          <m:r>
                            <a:rPr lang="en-US" i="1">
                              <a:solidFill>
                                <a:schemeClr val="accent1"/>
                              </a:solidFill>
                              <a:latin typeface="Cambria Math"/>
                            </a:rPr>
                            <m:t>𝑃</m:t>
                          </m:r>
                        </m:sub>
                      </m:sSub>
                    </m:oMath>
                  </m:oMathPara>
                </a14:m>
                <a:endParaRPr lang="en-US" dirty="0">
                  <a:solidFill>
                    <a:schemeClr val="accent1"/>
                  </a:solidFill>
                </a:endParaRPr>
              </a:p>
            </p:txBody>
          </p:sp>
        </mc:Choice>
        <mc:Fallback xmlns="">
          <p:sp>
            <p:nvSpPr>
              <p:cNvPr id="15" name="Rectangle 14"/>
              <p:cNvSpPr>
                <a:spLocks noRot="1" noChangeAspect="1" noMove="1" noResize="1" noEditPoints="1" noAdjustHandles="1" noChangeArrowheads="1" noChangeShapeType="1" noTextEdit="1"/>
              </p:cNvSpPr>
              <p:nvPr/>
            </p:nvSpPr>
            <p:spPr>
              <a:xfrm>
                <a:off x="2843808" y="4581128"/>
                <a:ext cx="501996" cy="396262"/>
              </a:xfrm>
              <a:prstGeom prst="rect">
                <a:avLst/>
              </a:prstGeom>
              <a:blipFill rotWithShape="1">
                <a:blip r:embed="rId10"/>
                <a:stretch>
                  <a:fillRect b="-4545"/>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43</a:t>
            </a:fld>
            <a:endParaRPr lang="en-US" altLang="zh-TW">
              <a:solidFill>
                <a:schemeClr val="accent6">
                  <a:lumMod val="20000"/>
                  <a:lumOff val="80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457200"/>
            <a:ext cx="6346825" cy="523875"/>
          </a:xfrm>
        </p:spPr>
        <p:txBody>
          <a:bodyPr/>
          <a:lstStyle/>
          <a:p>
            <a:r>
              <a:rPr lang="en-US" altLang="zh-TW" b="1" dirty="0">
                <a:latin typeface="Times New Roman" pitchFamily="18" charset="0"/>
                <a:cs typeface="Times New Roman" pitchFamily="18" charset="0"/>
              </a:rPr>
              <a:t>Sample Problem </a:t>
            </a:r>
            <a:r>
              <a:rPr lang="en-US" altLang="zh-TW" b="1" dirty="0" smtClean="0">
                <a:latin typeface="Times New Roman" pitchFamily="18" charset="0"/>
                <a:cs typeface="Times New Roman" pitchFamily="18" charset="0"/>
              </a:rPr>
              <a:t>7.9</a:t>
            </a:r>
            <a:endParaRPr lang="en-US" altLang="zh-TW" b="1" dirty="0">
              <a:latin typeface="Times New Roman" pitchFamily="18" charset="0"/>
              <a:cs typeface="Times New Roman" pitchFamily="18" charset="0"/>
            </a:endParaRPr>
          </a:p>
        </p:txBody>
      </p:sp>
      <p:sp>
        <p:nvSpPr>
          <p:cNvPr id="105475" name="Rectangle 3"/>
          <p:cNvSpPr>
            <a:spLocks noGrp="1" noChangeArrowheads="1"/>
          </p:cNvSpPr>
          <p:nvPr>
            <p:ph idx="1"/>
          </p:nvPr>
        </p:nvSpPr>
        <p:spPr>
          <a:xfrm>
            <a:off x="250130" y="1125538"/>
            <a:ext cx="8642350" cy="5472112"/>
          </a:xfrm>
        </p:spPr>
        <p:txBody>
          <a:bodyPr/>
          <a:lstStyle/>
          <a:p>
            <a:pPr>
              <a:buFont typeface="Wingdings" pitchFamily="2" charset="2"/>
              <a:buNone/>
            </a:pPr>
            <a:r>
              <a:rPr lang="en-US" altLang="zh-TW" sz="2000" dirty="0">
                <a:latin typeface="Times New Roman" pitchFamily="18" charset="0"/>
                <a:cs typeface="Times New Roman" pitchFamily="18" charset="0"/>
              </a:rPr>
              <a:t>     Continuing with the example used for the Sharpe performance measure in Sample Problem </a:t>
            </a:r>
            <a:r>
              <a:rPr lang="en-US" altLang="zh-TW" sz="2000" dirty="0" smtClean="0">
                <a:latin typeface="Times New Roman" pitchFamily="18" charset="0"/>
                <a:cs typeface="Times New Roman" pitchFamily="18" charset="0"/>
              </a:rPr>
              <a:t>7.6, </a:t>
            </a:r>
            <a:r>
              <a:rPr lang="en-US" altLang="zh-TW" sz="2000" dirty="0">
                <a:latin typeface="Times New Roman" pitchFamily="18" charset="0"/>
                <a:cs typeface="Times New Roman" pitchFamily="18" charset="0"/>
              </a:rPr>
              <a:t>assume that in addition to the information already provided the market return is 10 percent, the beta of the Smyth Fund is 0.8, and the Jones Fund beta is 1.1. Then, according to the capital asset pricing line, the implied return earned should be:</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r>
              <a:rPr lang="en-US" altLang="zh-TW" sz="2000" dirty="0">
                <a:latin typeface="Times New Roman" pitchFamily="18" charset="0"/>
                <a:cs typeface="Times New Roman" pitchFamily="18" charset="0"/>
              </a:rPr>
              <a:t>     Using the Jensen measure, the risk-return measurements for these two firms are:</a:t>
            </a:r>
          </a:p>
        </p:txBody>
      </p:sp>
      <p:sp>
        <p:nvSpPr>
          <p:cNvPr id="105477" name="Rectangle 5"/>
          <p:cNvSpPr>
            <a:spLocks noChangeArrowheads="1"/>
          </p:cNvSpPr>
          <p:nvPr/>
        </p:nvSpPr>
        <p:spPr bwMode="auto">
          <a:xfrm>
            <a:off x="0" y="3176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476" name="Object 4"/>
          <p:cNvGraphicFramePr>
            <a:graphicFrameLocks noChangeAspect="1"/>
          </p:cNvGraphicFramePr>
          <p:nvPr/>
        </p:nvGraphicFramePr>
        <p:xfrm>
          <a:off x="2268538" y="2924175"/>
          <a:ext cx="4679950" cy="858838"/>
        </p:xfrm>
        <a:graphic>
          <a:graphicData uri="http://schemas.openxmlformats.org/presentationml/2006/ole">
            <mc:AlternateContent xmlns:mc="http://schemas.openxmlformats.org/markup-compatibility/2006">
              <mc:Choice xmlns:v="urn:schemas-microsoft-com:vml" Requires="v">
                <p:oleObj spid="_x0000_s105528" name="Equation" r:id="rId3" imgW="2755900" imgH="508000" progId="Equation.DSMT4">
                  <p:embed/>
                </p:oleObj>
              </mc:Choice>
              <mc:Fallback>
                <p:oleObj name="Equation" r:id="rId3" imgW="2755900" imgH="508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924175"/>
                        <a:ext cx="4679950" cy="858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5479" name="Rectangle 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5478" name="Object 6"/>
          <p:cNvGraphicFramePr>
            <a:graphicFrameLocks noChangeAspect="1"/>
          </p:cNvGraphicFramePr>
          <p:nvPr/>
        </p:nvGraphicFramePr>
        <p:xfrm>
          <a:off x="2339975" y="4941888"/>
          <a:ext cx="3889375" cy="852487"/>
        </p:xfrm>
        <a:graphic>
          <a:graphicData uri="http://schemas.openxmlformats.org/presentationml/2006/ole">
            <mc:AlternateContent xmlns:mc="http://schemas.openxmlformats.org/markup-compatibility/2006">
              <mc:Choice xmlns:v="urn:schemas-microsoft-com:vml" Requires="v">
                <p:oleObj spid="_x0000_s105529" name="Equation" r:id="rId5" imgW="2082800" imgH="457200" progId="Equation.DSMT4">
                  <p:embed/>
                </p:oleObj>
              </mc:Choice>
              <mc:Fallback>
                <p:oleObj name="Equation" r:id="rId5" imgW="2082800" imgH="4572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4941888"/>
                        <a:ext cx="3889375" cy="852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44</a:t>
            </a:fld>
            <a:endParaRPr lang="en-US" altLang="zh-TW">
              <a:solidFill>
                <a:schemeClr val="accent6">
                  <a:lumMod val="20000"/>
                  <a:lumOff val="80000"/>
                </a:schemeClr>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251520" y="332656"/>
            <a:ext cx="8568952" cy="792088"/>
          </a:xfrm>
        </p:spPr>
        <p:txBody>
          <a:bodyPr/>
          <a:lstStyle/>
          <a:p>
            <a:r>
              <a:rPr lang="en-US" altLang="zh-TW" sz="3200" b="1" dirty="0" smtClean="0">
                <a:latin typeface="Times New Roman" pitchFamily="18" charset="0"/>
                <a:cs typeface="Times New Roman" pitchFamily="18" charset="0"/>
              </a:rPr>
              <a:t>7.4 Determination of Commercial Lending Rate</a:t>
            </a:r>
            <a:r>
              <a:rPr lang="en-US" altLang="zh-TW" sz="3200" dirty="0" smtClean="0">
                <a:latin typeface="Times New Roman" pitchFamily="18" charset="0"/>
                <a:cs typeface="Times New Roman" pitchFamily="18" charset="0"/>
              </a:rPr>
              <a:t> </a:t>
            </a:r>
            <a:endParaRPr lang="en-US" altLang="zh-TW" sz="3200" dirty="0">
              <a:latin typeface="Times New Roman" pitchFamily="18" charset="0"/>
              <a:cs typeface="Times New Roman" pitchFamily="18" charset="0"/>
            </a:endParaRPr>
          </a:p>
        </p:txBody>
      </p:sp>
      <p:sp>
        <p:nvSpPr>
          <p:cNvPr id="108547" name="Rectangle 3"/>
          <p:cNvSpPr>
            <a:spLocks noGrp="1" noChangeArrowheads="1"/>
          </p:cNvSpPr>
          <p:nvPr>
            <p:ph idx="1"/>
          </p:nvPr>
        </p:nvSpPr>
        <p:spPr>
          <a:xfrm>
            <a:off x="179388" y="980728"/>
            <a:ext cx="8785225" cy="5084762"/>
          </a:xfrm>
        </p:spPr>
        <p:txBody>
          <a:bodyPr/>
          <a:lstStyle/>
          <a:p>
            <a:pPr>
              <a:buFont typeface="Wingdings" pitchFamily="2" charset="2"/>
              <a:buNone/>
            </a:pPr>
            <a:r>
              <a:rPr lang="en-US" altLang="zh-TW" sz="2000" dirty="0">
                <a:latin typeface="Times New Roman" pitchFamily="18" charset="0"/>
                <a:cs typeface="Times New Roman" pitchFamily="18" charset="0"/>
              </a:rPr>
              <a:t>     Based upon the mean and variance </a:t>
            </a:r>
            <a:r>
              <a:rPr lang="en-US" altLang="zh-TW" sz="2000" dirty="0" smtClean="0">
                <a:latin typeface="Times New Roman" pitchFamily="18" charset="0"/>
                <a:cs typeface="Times New Roman" pitchFamily="18" charset="0"/>
              </a:rPr>
              <a:t>Equations </a:t>
            </a:r>
            <a:r>
              <a:rPr lang="en-US" altLang="zh-TW" sz="2000" dirty="0">
                <a:latin typeface="Times New Roman" pitchFamily="18" charset="0"/>
                <a:cs typeface="Times New Roman" pitchFamily="18" charset="0"/>
              </a:rPr>
              <a:t>(7.1) and (7.2) it is possible to calculate the expected lending rate and its variance. Using the information provided in Table </a:t>
            </a:r>
            <a:r>
              <a:rPr lang="en-US" altLang="zh-TW" sz="2000" dirty="0" smtClean="0">
                <a:latin typeface="Times New Roman" pitchFamily="18" charset="0"/>
                <a:cs typeface="Times New Roman" pitchFamily="18" charset="0"/>
              </a:rPr>
              <a:t>7.8, </a:t>
            </a:r>
            <a:r>
              <a:rPr lang="en-US" altLang="zh-TW" sz="2000" dirty="0">
                <a:latin typeface="Times New Roman" pitchFamily="18" charset="0"/>
                <a:cs typeface="Times New Roman" pitchFamily="18" charset="0"/>
              </a:rPr>
              <a:t>the weighted average </a:t>
            </a:r>
            <a:r>
              <a:rPr lang="en-US" altLang="zh-TW" sz="2000" dirty="0" smtClean="0">
                <a:latin typeface="Times New Roman" pitchFamily="18" charset="0"/>
                <a:cs typeface="Times New Roman" pitchFamily="18" charset="0"/>
              </a:rPr>
              <a:t>and the </a:t>
            </a:r>
            <a:r>
              <a:rPr lang="en-US" altLang="zh-TW" sz="2000" dirty="0">
                <a:latin typeface="Times New Roman" pitchFamily="18" charset="0"/>
                <a:cs typeface="Times New Roman" pitchFamily="18" charset="0"/>
              </a:rPr>
              <a:t>standard deviation </a:t>
            </a:r>
            <a:r>
              <a:rPr lang="en-US" altLang="zh-TW" sz="2000" dirty="0" smtClean="0">
                <a:latin typeface="Times New Roman" pitchFamily="18" charset="0"/>
                <a:cs typeface="Times New Roman" pitchFamily="18" charset="0"/>
              </a:rPr>
              <a:t>can </a:t>
            </a:r>
            <a:r>
              <a:rPr lang="en-US" altLang="zh-TW" sz="2000" dirty="0">
                <a:latin typeface="Times New Roman" pitchFamily="18" charset="0"/>
                <a:cs typeface="Times New Roman" pitchFamily="18" charset="0"/>
              </a:rPr>
              <a:t>be calculated:</a:t>
            </a: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a:p>
            <a:pPr>
              <a:buFont typeface="Wingdings" pitchFamily="2" charset="2"/>
              <a:buNone/>
            </a:pPr>
            <a:endParaRPr lang="en-US" altLang="zh-TW" sz="2000" dirty="0">
              <a:latin typeface="Times New Roman" pitchFamily="18" charset="0"/>
              <a:cs typeface="Times New Roman" pitchFamily="18" charset="0"/>
            </a:endParaRPr>
          </a:p>
        </p:txBody>
      </p:sp>
      <p:sp>
        <p:nvSpPr>
          <p:cNvPr id="108549" name="Rectangle 5"/>
          <p:cNvSpPr>
            <a:spLocks noChangeArrowheads="1"/>
          </p:cNvSpPr>
          <p:nvPr/>
        </p:nvSpPr>
        <p:spPr bwMode="auto">
          <a:xfrm>
            <a:off x="0" y="2995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8548" name="Object 4"/>
          <p:cNvGraphicFramePr>
            <a:graphicFrameLocks noChangeAspect="1"/>
          </p:cNvGraphicFramePr>
          <p:nvPr>
            <p:extLst>
              <p:ext uri="{D42A27DB-BD31-4B8C-83A1-F6EECF244321}">
                <p14:modId xmlns:p14="http://schemas.microsoft.com/office/powerpoint/2010/main" val="3919050045"/>
              </p:ext>
            </p:extLst>
          </p:nvPr>
        </p:nvGraphicFramePr>
        <p:xfrm>
          <a:off x="251520" y="4581128"/>
          <a:ext cx="7481887" cy="969963"/>
        </p:xfrm>
        <a:graphic>
          <a:graphicData uri="http://schemas.openxmlformats.org/presentationml/2006/ole">
            <mc:AlternateContent xmlns:mc="http://schemas.openxmlformats.org/markup-compatibility/2006">
              <mc:Choice xmlns:v="urn:schemas-microsoft-com:vml" Requires="v">
                <p:oleObj spid="_x0000_s108627" name="Equation" r:id="rId3" imgW="4914720" imgH="634680" progId="Equation.DSMT4">
                  <p:embed/>
                </p:oleObj>
              </mc:Choice>
              <mc:Fallback>
                <p:oleObj name="Equation" r:id="rId3" imgW="4914720" imgH="634680" progId="Equation.DSMT4">
                  <p:embed/>
                  <p:pic>
                    <p:nvPicPr>
                      <p:cNvPr id="0" name="Object 4"/>
                      <p:cNvPicPr>
                        <a:picLocks noChangeAspect="1" noChangeArrowheads="1"/>
                      </p:cNvPicPr>
                      <p:nvPr/>
                    </p:nvPicPr>
                    <p:blipFill>
                      <a:blip r:embed="rId4"/>
                      <a:srcRect/>
                      <a:stretch>
                        <a:fillRect/>
                      </a:stretch>
                    </p:blipFill>
                    <p:spPr bwMode="auto">
                      <a:xfrm>
                        <a:off x="251520" y="4581128"/>
                        <a:ext cx="7481887" cy="96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8551" name="Rectangle 7"/>
          <p:cNvSpPr>
            <a:spLocks noChangeArrowheads="1"/>
          </p:cNvSpPr>
          <p:nvPr/>
        </p:nvSpPr>
        <p:spPr bwMode="auto">
          <a:xfrm>
            <a:off x="0" y="260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08550" name="Object 6"/>
          <p:cNvGraphicFramePr>
            <a:graphicFrameLocks noChangeAspect="1"/>
          </p:cNvGraphicFramePr>
          <p:nvPr>
            <p:extLst>
              <p:ext uri="{D42A27DB-BD31-4B8C-83A1-F6EECF244321}">
                <p14:modId xmlns:p14="http://schemas.microsoft.com/office/powerpoint/2010/main" val="1253742761"/>
              </p:ext>
            </p:extLst>
          </p:nvPr>
        </p:nvGraphicFramePr>
        <p:xfrm>
          <a:off x="237740" y="5538176"/>
          <a:ext cx="8668519" cy="915160"/>
        </p:xfrm>
        <a:graphic>
          <a:graphicData uri="http://schemas.openxmlformats.org/presentationml/2006/ole">
            <mc:AlternateContent xmlns:mc="http://schemas.openxmlformats.org/markup-compatibility/2006">
              <mc:Choice xmlns:v="urn:schemas-microsoft-com:vml" Requires="v">
                <p:oleObj spid="_x0000_s108628" name="Equation" r:id="rId5" imgW="6489360" imgH="685800" progId="Equation.DSMT4">
                  <p:embed/>
                </p:oleObj>
              </mc:Choice>
              <mc:Fallback>
                <p:oleObj name="Equation" r:id="rId5" imgW="6489360" imgH="685800" progId="Equation.DSMT4">
                  <p:embed/>
                  <p:pic>
                    <p:nvPicPr>
                      <p:cNvPr id="0" name="Object 6"/>
                      <p:cNvPicPr>
                        <a:picLocks noChangeAspect="1" noChangeArrowheads="1"/>
                      </p:cNvPicPr>
                      <p:nvPr/>
                    </p:nvPicPr>
                    <p:blipFill>
                      <a:blip r:embed="rId6"/>
                      <a:srcRect/>
                      <a:stretch>
                        <a:fillRect/>
                      </a:stretch>
                    </p:blipFill>
                    <p:spPr bwMode="auto">
                      <a:xfrm>
                        <a:off x="237740" y="5538176"/>
                        <a:ext cx="8668519" cy="915160"/>
                      </a:xfrm>
                      <a:prstGeom prst="rect">
                        <a:avLst/>
                      </a:prstGeom>
                      <a:noFill/>
                    </p:spPr>
                  </p:pic>
                </p:oleObj>
              </mc:Fallback>
            </mc:AlternateContent>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882540777"/>
              </p:ext>
            </p:extLst>
          </p:nvPr>
        </p:nvGraphicFramePr>
        <p:xfrm>
          <a:off x="1917062" y="2133441"/>
          <a:ext cx="6687387" cy="2377440"/>
        </p:xfrm>
        <a:graphic>
          <a:graphicData uri="http://schemas.openxmlformats.org/drawingml/2006/table">
            <a:tbl>
              <a:tblPr>
                <a:tableStyleId>{616DA210-FB5B-4158-B5E0-FEB733F419BA}</a:tableStyleId>
              </a:tblPr>
              <a:tblGrid>
                <a:gridCol w="887706"/>
                <a:gridCol w="862114"/>
                <a:gridCol w="1007667"/>
                <a:gridCol w="1007667"/>
                <a:gridCol w="1007667"/>
                <a:gridCol w="1216397"/>
                <a:gridCol w="698169"/>
              </a:tblGrid>
              <a:tr h="0">
                <a:tc>
                  <a:txBody>
                    <a:bodyPr/>
                    <a:lstStyle/>
                    <a:p>
                      <a:pPr marL="0" marR="0" algn="ctr">
                        <a:spcBef>
                          <a:spcPts val="0"/>
                        </a:spcBef>
                        <a:spcAft>
                          <a:spcPts val="0"/>
                        </a:spcAft>
                      </a:pPr>
                      <a:r>
                        <a:rPr lang="en-US" sz="1200" kern="100" dirty="0">
                          <a:solidFill>
                            <a:schemeClr val="accent1"/>
                          </a:solidFill>
                          <a:effectLst/>
                        </a:rPr>
                        <a:t> </a:t>
                      </a:r>
                      <a:endParaRPr lang="en-US" sz="1200" kern="100" dirty="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(A)</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(B)</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(C)</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(D)</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dirty="0" smtClean="0">
                          <a:solidFill>
                            <a:schemeClr val="accent1"/>
                          </a:solidFill>
                          <a:effectLst/>
                        </a:rPr>
                        <a:t>(             </a:t>
                      </a:r>
                      <a:r>
                        <a:rPr lang="en-US" sz="1200" kern="100" dirty="0">
                          <a:solidFill>
                            <a:schemeClr val="accent1"/>
                          </a:solidFill>
                          <a:effectLst/>
                        </a:rPr>
                        <a:t>)</a:t>
                      </a:r>
                      <a:endParaRPr lang="en-US" sz="1200" kern="100" dirty="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spc="200">
                          <a:solidFill>
                            <a:schemeClr val="accent1"/>
                          </a:solidFill>
                          <a:effectLst/>
                        </a:rPr>
                        <a:t>(A+C)</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Joint</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Lending</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Economic</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Probability</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Rate</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Conditions</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Probability</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Probability</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of Occurrence</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Boom</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12</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0.25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0.40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0.100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15</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0.075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17</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8.0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0.075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20</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dirty="0">
                          <a:solidFill>
                            <a:schemeClr val="accent1"/>
                          </a:solidFill>
                          <a:effectLst/>
                        </a:rPr>
                        <a:t>Normal</a:t>
                      </a:r>
                      <a:endParaRPr lang="en-US" sz="1200" kern="100" dirty="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10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0.40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0.200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13</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0.150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15</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8.0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0.150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18</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Poor</a:t>
                      </a:r>
                      <a:endParaRPr lang="en-US" sz="1200" kern="100">
                        <a:solidFill>
                          <a:schemeClr val="accent1"/>
                        </a:solidFill>
                        <a:effectLst/>
                        <a:latin typeface="Times New Roman"/>
                        <a:ea typeface="PMingLiU"/>
                      </a:endParaRPr>
                    </a:p>
                  </a:txBody>
                  <a:tcPr marL="17780" marR="17780" marT="0" marB="0" anchor="ctr"/>
                </a:tc>
                <a:tc>
                  <a:txBody>
                    <a:bodyPr/>
                    <a:lstStyle/>
                    <a:p>
                      <a:pPr marL="0" marR="304800" algn="ctr">
                        <a:spcBef>
                          <a:spcPts val="0"/>
                        </a:spcBef>
                        <a:spcAft>
                          <a:spcPts val="0"/>
                        </a:spcAft>
                      </a:pPr>
                      <a:r>
                        <a:rPr lang="en-US" sz="1200" kern="100">
                          <a:solidFill>
                            <a:schemeClr val="accent1"/>
                          </a:solidFill>
                          <a:effectLst/>
                        </a:rPr>
                        <a:t>8</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0.25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0.40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0.100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11</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5.0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0.075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13</a:t>
                      </a:r>
                      <a:endParaRPr lang="en-US" sz="1200" kern="100">
                        <a:solidFill>
                          <a:schemeClr val="accent1"/>
                        </a:solidFill>
                        <a:effectLst/>
                        <a:latin typeface="Times New Roman"/>
                        <a:ea typeface="PMingLiU"/>
                      </a:endParaRPr>
                    </a:p>
                  </a:txBody>
                  <a:tcPr marL="17780" marR="17780" marT="0" marB="0" anchor="ctr"/>
                </a:tc>
              </a:tr>
              <a:tr h="0">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 </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8.0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0.30</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a:solidFill>
                            <a:schemeClr val="accent1"/>
                          </a:solidFill>
                          <a:effectLst/>
                        </a:rPr>
                        <a:t>0.075</a:t>
                      </a:r>
                      <a:endParaRPr lang="en-US" sz="1200" kern="100">
                        <a:solidFill>
                          <a:schemeClr val="accent1"/>
                        </a:solidFill>
                        <a:effectLst/>
                        <a:latin typeface="Times New Roman"/>
                        <a:ea typeface="PMingLiU"/>
                      </a:endParaRPr>
                    </a:p>
                  </a:txBody>
                  <a:tcPr marL="17780" marR="17780" marT="0" marB="0" anchor="ctr"/>
                </a:tc>
                <a:tc>
                  <a:txBody>
                    <a:bodyPr/>
                    <a:lstStyle/>
                    <a:p>
                      <a:pPr marL="0" marR="0" algn="ctr">
                        <a:spcBef>
                          <a:spcPts val="0"/>
                        </a:spcBef>
                        <a:spcAft>
                          <a:spcPts val="0"/>
                        </a:spcAft>
                      </a:pPr>
                      <a:r>
                        <a:rPr lang="en-US" sz="1200" kern="100" dirty="0">
                          <a:solidFill>
                            <a:schemeClr val="accent1"/>
                          </a:solidFill>
                          <a:effectLst/>
                        </a:rPr>
                        <a:t>16</a:t>
                      </a:r>
                      <a:endParaRPr lang="en-US" sz="1200" kern="100" dirty="0">
                        <a:solidFill>
                          <a:schemeClr val="accent1"/>
                        </a:solidFill>
                        <a:effectLst/>
                        <a:latin typeface="Times New Roman"/>
                        <a:ea typeface="PMingLiU"/>
                      </a:endParaRPr>
                    </a:p>
                  </a:txBody>
                  <a:tcPr marL="17780" marR="17780" marT="0" marB="0"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172507421"/>
              </p:ext>
            </p:extLst>
          </p:nvPr>
        </p:nvGraphicFramePr>
        <p:xfrm>
          <a:off x="7092280" y="2132856"/>
          <a:ext cx="390525" cy="161925"/>
        </p:xfrm>
        <a:graphic>
          <a:graphicData uri="http://schemas.openxmlformats.org/presentationml/2006/ole">
            <mc:AlternateContent xmlns:mc="http://schemas.openxmlformats.org/markup-compatibility/2006">
              <mc:Choice xmlns:v="urn:schemas-microsoft-com:vml" Requires="v">
                <p:oleObj spid="_x0000_s108629" name="Equation" r:id="rId7" imgW="393359" imgH="164957" progId="Equation.DSMT4">
                  <p:embed/>
                </p:oleObj>
              </mc:Choice>
              <mc:Fallback>
                <p:oleObj name="Equation" r:id="rId7" imgW="393359" imgH="164957" progId="Equation.DSMT4">
                  <p:embed/>
                  <p:pic>
                    <p:nvPicPr>
                      <p:cNvPr id="0" name="Object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280" y="2132856"/>
                        <a:ext cx="390525" cy="16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205310027"/>
              </p:ext>
            </p:extLst>
          </p:nvPr>
        </p:nvGraphicFramePr>
        <p:xfrm>
          <a:off x="3131840" y="2490787"/>
          <a:ext cx="219075" cy="238125"/>
        </p:xfrm>
        <a:graphic>
          <a:graphicData uri="http://schemas.openxmlformats.org/presentationml/2006/ole">
            <mc:AlternateContent xmlns:mc="http://schemas.openxmlformats.org/markup-compatibility/2006">
              <mc:Choice xmlns:v="urn:schemas-microsoft-com:vml" Requires="v">
                <p:oleObj spid="_x0000_s108630" name="Equation" r:id="rId9" imgW="215713" imgH="241091" progId="Equation.DSMT4">
                  <p:embed/>
                </p:oleObj>
              </mc:Choice>
              <mc:Fallback>
                <p:oleObj name="Equation" r:id="rId9" imgW="215713" imgH="241091" progId="Equation.DSMT4">
                  <p:embed/>
                  <p:pic>
                    <p:nvPicPr>
                      <p:cNvPr id="0" name="Object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2490787"/>
                        <a:ext cx="21907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194450870"/>
              </p:ext>
            </p:extLst>
          </p:nvPr>
        </p:nvGraphicFramePr>
        <p:xfrm>
          <a:off x="5076056" y="2490787"/>
          <a:ext cx="200025" cy="238125"/>
        </p:xfrm>
        <a:graphic>
          <a:graphicData uri="http://schemas.openxmlformats.org/presentationml/2006/ole">
            <mc:AlternateContent xmlns:mc="http://schemas.openxmlformats.org/markup-compatibility/2006">
              <mc:Choice xmlns:v="urn:schemas-microsoft-com:vml" Requires="v">
                <p:oleObj spid="_x0000_s108631" name="Equation" r:id="rId11" imgW="203112" imgH="241195" progId="Equation.DSMT4">
                  <p:embed/>
                </p:oleObj>
              </mc:Choice>
              <mc:Fallback>
                <p:oleObj name="Equation" r:id="rId11" imgW="203112" imgH="241195" progId="Equation.DSMT4">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76056" y="2490787"/>
                        <a:ext cx="200025" cy="23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45</a:t>
            </a:fld>
            <a:endParaRPr lang="en-US" altLang="zh-TW">
              <a:solidFill>
                <a:schemeClr val="accent6">
                  <a:lumMod val="20000"/>
                  <a:lumOff val="80000"/>
                </a:schemeClr>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404664"/>
            <a:ext cx="8003232" cy="811560"/>
          </a:xfrm>
        </p:spPr>
        <p:txBody>
          <a:bodyPr/>
          <a:lstStyle/>
          <a:p>
            <a:r>
              <a:rPr lang="en-US" altLang="zh-TW" dirty="0" smtClean="0">
                <a:latin typeface="Times New Roman" pitchFamily="18" charset="0"/>
                <a:cs typeface="Times New Roman" pitchFamily="18" charset="0"/>
              </a:rPr>
              <a:t>According to lending rates in Table </a:t>
            </a:r>
            <a:r>
              <a:rPr lang="en-US" altLang="zh-TW" dirty="0">
                <a:latin typeface="Times New Roman" pitchFamily="18" charset="0"/>
                <a:cs typeface="Times New Roman" pitchFamily="18" charset="0"/>
              </a:rPr>
              <a:t>7.8</a:t>
            </a:r>
            <a:endParaRPr lang="en-US" altLang="zh-TW" b="1" i="1" dirty="0"/>
          </a:p>
        </p:txBody>
      </p:sp>
      <p:pic>
        <p:nvPicPr>
          <p:cNvPr id="109572" name="Picture 4" descr="7-2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2132856"/>
            <a:ext cx="6480720" cy="427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3568" y="1196752"/>
            <a:ext cx="7488832" cy="461665"/>
          </a:xfrm>
          <a:prstGeom prst="rect">
            <a:avLst/>
          </a:prstGeom>
        </p:spPr>
        <p:txBody>
          <a:bodyPr wrap="square">
            <a:spAutoFit/>
          </a:bodyPr>
          <a:lstStyle/>
          <a:p>
            <a:r>
              <a:rPr lang="en-US" altLang="zh-TW" sz="2400" dirty="0" smtClean="0">
                <a:solidFill>
                  <a:schemeClr val="accent1"/>
                </a:solidFill>
                <a:latin typeface="Times New Roman" pitchFamily="18" charset="0"/>
                <a:cs typeface="Times New Roman" pitchFamily="18" charset="0"/>
              </a:rPr>
              <a:t>The weighted average and the standard deviation are:  </a:t>
            </a:r>
            <a:endParaRPr lang="en-US" sz="2400" dirty="0">
              <a:solidFill>
                <a:schemeClr val="accent1"/>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238621959"/>
              </p:ext>
            </p:extLst>
          </p:nvPr>
        </p:nvGraphicFramePr>
        <p:xfrm>
          <a:off x="899592" y="1692914"/>
          <a:ext cx="2106612" cy="309563"/>
        </p:xfrm>
        <a:graphic>
          <a:graphicData uri="http://schemas.openxmlformats.org/presentationml/2006/ole">
            <mc:AlternateContent xmlns:mc="http://schemas.openxmlformats.org/markup-compatibility/2006">
              <mc:Choice xmlns:v="urn:schemas-microsoft-com:vml" Requires="v">
                <p:oleObj spid="_x0000_s109581" name="Equation" r:id="rId4" imgW="1384200" imgH="203040" progId="Equation.DSMT4">
                  <p:embed/>
                </p:oleObj>
              </mc:Choice>
              <mc:Fallback>
                <p:oleObj name="Equation" r:id="rId4" imgW="1384200" imgH="203040" progId="Equation.DSMT4">
                  <p:embed/>
                  <p:pic>
                    <p:nvPicPr>
                      <p:cNvPr id="0" name="Object 4"/>
                      <p:cNvPicPr>
                        <a:picLocks noChangeAspect="1" noChangeArrowheads="1"/>
                      </p:cNvPicPr>
                      <p:nvPr/>
                    </p:nvPicPr>
                    <p:blipFill>
                      <a:blip r:embed="rId5"/>
                      <a:srcRect/>
                      <a:stretch>
                        <a:fillRect/>
                      </a:stretch>
                    </p:blipFill>
                    <p:spPr bwMode="auto">
                      <a:xfrm>
                        <a:off x="899592" y="1692914"/>
                        <a:ext cx="2106612"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46</a:t>
            </a:fld>
            <a:endParaRPr lang="en-US" altLang="zh-TW">
              <a:solidFill>
                <a:schemeClr val="accent6">
                  <a:lumMod val="20000"/>
                  <a:lumOff val="80000"/>
                </a:schemeClr>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457200"/>
            <a:ext cx="8362950" cy="1243013"/>
          </a:xfrm>
        </p:spPr>
        <p:txBody>
          <a:bodyPr/>
          <a:lstStyle/>
          <a:p>
            <a:r>
              <a:rPr lang="en-US" altLang="zh-TW" b="1" dirty="0" smtClean="0">
                <a:latin typeface="Times New Roman" pitchFamily="18" charset="0"/>
                <a:cs typeface="Times New Roman" pitchFamily="18" charset="0"/>
              </a:rPr>
              <a:t>7.5 The Market Rate Of Return And Market Risk Premium</a:t>
            </a: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p:txBody>
      </p:sp>
      <p:sp>
        <p:nvSpPr>
          <p:cNvPr id="112643" name="Rectangle 3"/>
          <p:cNvSpPr>
            <a:spLocks noGrp="1" noChangeArrowheads="1"/>
          </p:cNvSpPr>
          <p:nvPr>
            <p:ph idx="1"/>
          </p:nvPr>
        </p:nvSpPr>
        <p:spPr>
          <a:xfrm>
            <a:off x="250825" y="1772816"/>
            <a:ext cx="8642350" cy="4681537"/>
          </a:xfrm>
        </p:spPr>
        <p:txBody>
          <a:bodyPr>
            <a:normAutofit/>
          </a:bodyPr>
          <a:lstStyle/>
          <a:p>
            <a:r>
              <a:rPr lang="en-US" altLang="zh-TW" sz="2400" dirty="0">
                <a:latin typeface="Times New Roman" pitchFamily="18" charset="0"/>
                <a:cs typeface="Times New Roman" pitchFamily="18" charset="0"/>
              </a:rPr>
              <a:t>The </a:t>
            </a:r>
            <a:r>
              <a:rPr lang="en-US" altLang="zh-TW" sz="2400" b="1" dirty="0">
                <a:latin typeface="Times New Roman" pitchFamily="18" charset="0"/>
                <a:cs typeface="Times New Roman" pitchFamily="18" charset="0"/>
              </a:rPr>
              <a:t>market rate of return </a:t>
            </a:r>
            <a:r>
              <a:rPr lang="en-US" altLang="zh-TW" sz="2400" dirty="0">
                <a:latin typeface="Times New Roman" pitchFamily="18" charset="0"/>
                <a:cs typeface="Times New Roman" pitchFamily="18" charset="0"/>
              </a:rPr>
              <a:t>is the return that can be expected from the market </a:t>
            </a:r>
            <a:r>
              <a:rPr lang="en-US" altLang="zh-TW" sz="2400" dirty="0" smtClean="0">
                <a:latin typeface="Times New Roman" pitchFamily="18" charset="0"/>
                <a:cs typeface="Times New Roman" pitchFamily="18" charset="0"/>
              </a:rPr>
              <a:t>portfolio. </a:t>
            </a:r>
          </a:p>
          <a:p>
            <a:r>
              <a:rPr lang="en-US" altLang="zh-TW" sz="2400" dirty="0">
                <a:latin typeface="Times New Roman" pitchFamily="18" charset="0"/>
                <a:cs typeface="Times New Roman" pitchFamily="18" charset="0"/>
              </a:rPr>
              <a:t>The </a:t>
            </a:r>
            <a:r>
              <a:rPr lang="en-US" altLang="zh-TW" sz="2400" b="1" dirty="0">
                <a:latin typeface="Times New Roman" pitchFamily="18" charset="0"/>
                <a:cs typeface="Times New Roman" pitchFamily="18" charset="0"/>
              </a:rPr>
              <a:t>market rate of return</a:t>
            </a:r>
            <a:r>
              <a:rPr lang="en-US" altLang="zh-TW" sz="2400" dirty="0">
                <a:latin typeface="Times New Roman" pitchFamily="18" charset="0"/>
                <a:cs typeface="Times New Roman" pitchFamily="18" charset="0"/>
              </a:rPr>
              <a:t> can be calculated using one of several types of market indicator series, such as the Dow-Jones Industrial </a:t>
            </a:r>
            <a:r>
              <a:rPr lang="en-US" altLang="zh-TW" sz="2400" dirty="0" smtClean="0">
                <a:latin typeface="Times New Roman" pitchFamily="18" charset="0"/>
                <a:cs typeface="Times New Roman" pitchFamily="18" charset="0"/>
              </a:rPr>
              <a:t>Average or </a:t>
            </a:r>
            <a:r>
              <a:rPr lang="en-US" altLang="zh-TW" sz="2400" dirty="0">
                <a:latin typeface="Times New Roman" pitchFamily="18" charset="0"/>
                <a:cs typeface="Times New Roman" pitchFamily="18" charset="0"/>
              </a:rPr>
              <a:t>the Standard and Poor (S&amp;P) </a:t>
            </a:r>
            <a:r>
              <a:rPr lang="en-US" altLang="zh-TW" sz="2400" dirty="0" smtClean="0">
                <a:latin typeface="Times New Roman" pitchFamily="18" charset="0"/>
                <a:cs typeface="Times New Roman" pitchFamily="18" charset="0"/>
              </a:rPr>
              <a:t>500 by </a:t>
            </a:r>
            <a:r>
              <a:rPr lang="en-US" altLang="zh-TW" sz="2400" dirty="0">
                <a:latin typeface="Times New Roman" pitchFamily="18" charset="0"/>
                <a:cs typeface="Times New Roman" pitchFamily="18" charset="0"/>
              </a:rPr>
              <a:t>using the following equation:</a:t>
            </a:r>
          </a:p>
          <a:p>
            <a:pPr>
              <a:buFont typeface="Wingdings" pitchFamily="2" charset="2"/>
              <a:buNone/>
            </a:pPr>
            <a:endParaRPr lang="en-US" altLang="zh-TW" sz="2400" dirty="0">
              <a:latin typeface="Times New Roman" pitchFamily="18" charset="0"/>
              <a:cs typeface="Times New Roman" pitchFamily="18" charset="0"/>
            </a:endParaRPr>
          </a:p>
          <a:p>
            <a:pPr>
              <a:buFont typeface="Wingdings" pitchFamily="2" charset="2"/>
              <a:buNone/>
            </a:pPr>
            <a:r>
              <a:rPr lang="en-US" altLang="zh-TW" sz="2400" dirty="0">
                <a:latin typeface="Times New Roman" pitchFamily="18" charset="0"/>
                <a:cs typeface="Times New Roman" pitchFamily="18" charset="0"/>
              </a:rPr>
              <a:t>                                 </a:t>
            </a: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a:t>
            </a:r>
            <a:r>
              <a:rPr lang="en-US" altLang="zh-TW" sz="2400" dirty="0" smtClean="0">
                <a:latin typeface="Times New Roman" pitchFamily="18" charset="0"/>
                <a:cs typeface="Times New Roman" pitchFamily="18" charset="0"/>
              </a:rPr>
              <a:t>7.19</a:t>
            </a:r>
            <a:r>
              <a:rPr lang="en-US" altLang="zh-TW" sz="2400" dirty="0">
                <a:latin typeface="Times New Roman" pitchFamily="18" charset="0"/>
                <a:cs typeface="Times New Roman" pitchFamily="18" charset="0"/>
              </a:rPr>
              <a:t>)</a:t>
            </a:r>
          </a:p>
          <a:p>
            <a:pPr>
              <a:buFont typeface="Wingdings" pitchFamily="2" charset="2"/>
              <a:buNone/>
            </a:pPr>
            <a:r>
              <a:rPr lang="en-US" altLang="zh-TW" sz="2400" dirty="0" smtClean="0">
                <a:latin typeface="Times New Roman" pitchFamily="18" charset="0"/>
                <a:cs typeface="Times New Roman" pitchFamily="18" charset="0"/>
              </a:rPr>
              <a:t>   </a:t>
            </a:r>
            <a:r>
              <a:rPr lang="en-US" altLang="zh-TW" sz="2400" dirty="0">
                <a:latin typeface="Times New Roman" pitchFamily="18" charset="0"/>
                <a:cs typeface="Times New Roman" pitchFamily="18" charset="0"/>
              </a:rPr>
              <a:t>where:</a:t>
            </a:r>
          </a:p>
        </p:txBody>
      </p:sp>
      <p:sp>
        <p:nvSpPr>
          <p:cNvPr id="112645" name="Rectangle 5"/>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44" name="Object 4"/>
          <p:cNvGraphicFramePr>
            <a:graphicFrameLocks noChangeAspect="1"/>
          </p:cNvGraphicFramePr>
          <p:nvPr>
            <p:extLst>
              <p:ext uri="{D42A27DB-BD31-4B8C-83A1-F6EECF244321}">
                <p14:modId xmlns:p14="http://schemas.microsoft.com/office/powerpoint/2010/main" val="3862226736"/>
              </p:ext>
            </p:extLst>
          </p:nvPr>
        </p:nvGraphicFramePr>
        <p:xfrm>
          <a:off x="3491880" y="4293096"/>
          <a:ext cx="1656184" cy="819846"/>
        </p:xfrm>
        <a:graphic>
          <a:graphicData uri="http://schemas.openxmlformats.org/presentationml/2006/ole">
            <mc:AlternateContent xmlns:mc="http://schemas.openxmlformats.org/markup-compatibility/2006">
              <mc:Choice xmlns:v="urn:schemas-microsoft-com:vml" Requires="v">
                <p:oleObj spid="_x0000_s112696" name="Equation" r:id="rId3" imgW="901309" imgH="444307" progId="Equation.DSMT4">
                  <p:embed/>
                </p:oleObj>
              </mc:Choice>
              <mc:Fallback>
                <p:oleObj name="Equation" r:id="rId3" imgW="901309" imgH="444307"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293096"/>
                        <a:ext cx="1656184" cy="819846"/>
                      </a:xfrm>
                      <a:prstGeom prst="rect">
                        <a:avLst/>
                      </a:prstGeom>
                      <a:noFill/>
                    </p:spPr>
                  </p:pic>
                </p:oleObj>
              </mc:Fallback>
            </mc:AlternateContent>
          </a:graphicData>
        </a:graphic>
      </p:graphicFrame>
      <p:sp>
        <p:nvSpPr>
          <p:cNvPr id="112647" name="Rectangle 7"/>
          <p:cNvSpPr>
            <a:spLocks noChangeArrowheads="1"/>
          </p:cNvSpPr>
          <p:nvPr/>
        </p:nvSpPr>
        <p:spPr bwMode="auto">
          <a:xfrm>
            <a:off x="0" y="3086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2646" name="Object 6"/>
          <p:cNvGraphicFramePr>
            <a:graphicFrameLocks noChangeAspect="1"/>
          </p:cNvGraphicFramePr>
          <p:nvPr>
            <p:extLst>
              <p:ext uri="{D42A27DB-BD31-4B8C-83A1-F6EECF244321}">
                <p14:modId xmlns:p14="http://schemas.microsoft.com/office/powerpoint/2010/main" val="2330826008"/>
              </p:ext>
            </p:extLst>
          </p:nvPr>
        </p:nvGraphicFramePr>
        <p:xfrm>
          <a:off x="1547664" y="5085184"/>
          <a:ext cx="3815630" cy="1241716"/>
        </p:xfrm>
        <a:graphic>
          <a:graphicData uri="http://schemas.openxmlformats.org/presentationml/2006/ole">
            <mc:AlternateContent xmlns:mc="http://schemas.openxmlformats.org/markup-compatibility/2006">
              <mc:Choice xmlns:v="urn:schemas-microsoft-com:vml" Requires="v">
                <p:oleObj spid="_x0000_s112697" name="Equation" r:id="rId5" imgW="2235200" imgH="685800" progId="Equation.DSMT4">
                  <p:embed/>
                </p:oleObj>
              </mc:Choice>
              <mc:Fallback>
                <p:oleObj name="Equation" r:id="rId5" imgW="2235200" imgH="6858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7664" y="5085184"/>
                        <a:ext cx="3815630" cy="1241716"/>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47</a:t>
            </a:fld>
            <a:endParaRPr lang="en-US" altLang="zh-TW">
              <a:solidFill>
                <a:schemeClr val="accent6">
                  <a:lumMod val="20000"/>
                  <a:lumOff val="80000"/>
                </a:schemeClr>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 y="410837"/>
            <a:ext cx="8229600" cy="857923"/>
          </a:xfrm>
        </p:spPr>
        <p:txBody>
          <a:bodyPr/>
          <a:lstStyle/>
          <a:p>
            <a:r>
              <a:rPr lang="en-US" altLang="zh-TW" dirty="0">
                <a:latin typeface="Times New Roman" pitchFamily="18" charset="0"/>
                <a:cs typeface="Times New Roman" pitchFamily="18" charset="0"/>
              </a:rPr>
              <a:t>7.5 The Market Rate Of Return And Market Risk Premium </a:t>
            </a:r>
            <a:endParaRPr lang="en-US" dirty="0"/>
          </a:p>
        </p:txBody>
      </p:sp>
      <p:sp>
        <p:nvSpPr>
          <p:cNvPr id="3" name="Content Placeholder 2"/>
          <p:cNvSpPr>
            <a:spLocks noGrp="1"/>
          </p:cNvSpPr>
          <p:nvPr>
            <p:ph idx="1"/>
          </p:nvPr>
        </p:nvSpPr>
        <p:spPr>
          <a:xfrm>
            <a:off x="457200" y="1393972"/>
            <a:ext cx="8229600" cy="5059364"/>
          </a:xfrm>
        </p:spPr>
        <p:txBody>
          <a:bodyPr>
            <a:normAutofit/>
          </a:bodyPr>
          <a:lstStyle/>
          <a:p>
            <a:r>
              <a:rPr lang="en-US" sz="2400" dirty="0">
                <a:latin typeface="Times New Roman" pitchFamily="18" charset="0"/>
                <a:cs typeface="Times New Roman" pitchFamily="18" charset="0"/>
              </a:rPr>
              <a:t> A </a:t>
            </a:r>
            <a:r>
              <a:rPr lang="en-US" sz="2400" b="1" dirty="0">
                <a:latin typeface="Times New Roman" pitchFamily="18" charset="0"/>
                <a:cs typeface="Times New Roman" pitchFamily="18" charset="0"/>
              </a:rPr>
              <a:t>risk-free investment </a:t>
            </a:r>
            <a:r>
              <a:rPr lang="en-US" sz="2400" dirty="0">
                <a:latin typeface="Times New Roman" pitchFamily="18" charset="0"/>
                <a:cs typeface="Times New Roman" pitchFamily="18" charset="0"/>
              </a:rPr>
              <a:t>is one in which the investor is sure about the timing and amount of income streams arising from that </a:t>
            </a:r>
            <a:r>
              <a:rPr lang="en-US" sz="2400" dirty="0" smtClean="0">
                <a:latin typeface="Times New Roman" pitchFamily="18" charset="0"/>
                <a:cs typeface="Times New Roman" pitchFamily="18" charset="0"/>
              </a:rPr>
              <a:t>investment.</a:t>
            </a:r>
          </a:p>
          <a:p>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The reasonable investor dislikes risks and uncertainty and would, therefore, require an additional return on his investment to compensate for this uncertainty. This return, called the </a:t>
            </a:r>
            <a:r>
              <a:rPr lang="en-US" sz="2400" b="1" dirty="0">
                <a:solidFill>
                  <a:schemeClr val="accent1"/>
                </a:solidFill>
                <a:latin typeface="Times New Roman" pitchFamily="18" charset="0"/>
                <a:cs typeface="Times New Roman" pitchFamily="18" charset="0"/>
              </a:rPr>
              <a:t>risk premium</a:t>
            </a:r>
            <a:r>
              <a:rPr lang="en-US" sz="2400" dirty="0">
                <a:latin typeface="Times New Roman" pitchFamily="18" charset="0"/>
                <a:cs typeface="Times New Roman" pitchFamily="18" charset="0"/>
              </a:rPr>
              <a:t>, is added to the nominal risk-free rate</a:t>
            </a:r>
            <a:r>
              <a:rPr lang="en-US" sz="2400" dirty="0" smtClean="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Table 7.9 illustrates the concept of risk premium by using the market rate of return of S&amp;P 500 index.</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48</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34341345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a:xfrm>
            <a:off x="301625" y="404664"/>
            <a:ext cx="8540750" cy="1143000"/>
          </a:xfrm>
          <a:noFill/>
          <a:ln/>
        </p:spPr>
        <p:txBody>
          <a:bodyPr/>
          <a:lstStyle/>
          <a:p>
            <a:r>
              <a:rPr lang="en-US" altLang="zh-TW" sz="4000" dirty="0">
                <a:latin typeface="Times New Roman" pitchFamily="18" charset="0"/>
                <a:cs typeface="Times New Roman" pitchFamily="18" charset="0"/>
              </a:rPr>
              <a:t>7.5 The Market Rate Of Return And Market Risk Premium </a:t>
            </a:r>
            <a:endParaRPr lang="en-US" altLang="zh-TW" sz="4000" dirty="0"/>
          </a:p>
        </p:txBody>
      </p:sp>
      <p:sp>
        <p:nvSpPr>
          <p:cNvPr id="61443" name="Rectangle 3"/>
          <p:cNvSpPr>
            <a:spLocks noGrp="1" noChangeArrowheads="1"/>
          </p:cNvSpPr>
          <p:nvPr>
            <p:ph type="body" sz="half" idx="1"/>
          </p:nvPr>
        </p:nvSpPr>
        <p:spPr>
          <a:xfrm>
            <a:off x="1249363" y="1836564"/>
            <a:ext cx="5986462" cy="368300"/>
          </a:xfrm>
        </p:spPr>
        <p:txBody>
          <a:bodyPr>
            <a:normAutofit lnSpcReduction="10000"/>
          </a:bodyPr>
          <a:lstStyle/>
          <a:p>
            <a:pPr>
              <a:buFont typeface="Wingdings" pitchFamily="2" charset="2"/>
              <a:buNone/>
            </a:pPr>
            <a:r>
              <a:rPr lang="en-US" altLang="zh-TW" sz="2000" b="1" dirty="0">
                <a:latin typeface="Times New Roman" pitchFamily="18" charset="0"/>
                <a:cs typeface="Times New Roman" pitchFamily="18" charset="0"/>
              </a:rPr>
              <a:t>TABLE </a:t>
            </a:r>
            <a:r>
              <a:rPr lang="en-US" altLang="zh-TW" sz="2000" b="1" dirty="0" smtClean="0">
                <a:latin typeface="Times New Roman" pitchFamily="18" charset="0"/>
                <a:cs typeface="Times New Roman" pitchFamily="18" charset="0"/>
              </a:rPr>
              <a:t>7.9 </a:t>
            </a:r>
            <a:r>
              <a:rPr lang="en-US" altLang="zh-TW" sz="2000" dirty="0">
                <a:latin typeface="Times New Roman" pitchFamily="18" charset="0"/>
                <a:cs typeface="Times New Roman" pitchFamily="18" charset="0"/>
              </a:rPr>
              <a:t>Market Returns and T-bill by Quarters</a:t>
            </a:r>
          </a:p>
        </p:txBody>
      </p:sp>
      <p:graphicFrame>
        <p:nvGraphicFramePr>
          <p:cNvPr id="62087" name="Group 647"/>
          <p:cNvGraphicFramePr>
            <a:graphicFrameLocks noGrp="1"/>
          </p:cNvGraphicFramePr>
          <p:nvPr>
            <p:ph sz="half" idx="2"/>
          </p:nvPr>
        </p:nvGraphicFramePr>
        <p:xfrm>
          <a:off x="611188" y="2205038"/>
          <a:ext cx="8064500" cy="3970338"/>
        </p:xfrm>
        <a:graphic>
          <a:graphicData uri="http://schemas.openxmlformats.org/drawingml/2006/table">
            <a:tbl>
              <a:tblPr/>
              <a:tblGrid>
                <a:gridCol w="1296987"/>
                <a:gridCol w="1871663"/>
                <a:gridCol w="1544637"/>
                <a:gridCol w="1736725"/>
                <a:gridCol w="1614488"/>
              </a:tblGrid>
              <a:tr h="13684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dirty="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dirty="0" smtClean="0">
                          <a:ln>
                            <a:noFill/>
                          </a:ln>
                          <a:solidFill>
                            <a:schemeClr val="tx1"/>
                          </a:solidFill>
                          <a:effectLst/>
                          <a:latin typeface="Arial" charset="0"/>
                          <a:ea typeface="新細明體" pitchFamily="18" charset="-120"/>
                        </a:rPr>
                        <a:t>Quarter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S&amp;P 500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(A)</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Market</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Return</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(percent)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(B)</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T-Bill</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Rate</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(percent)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(A)</a:t>
                      </a:r>
                      <a:r>
                        <a:rPr kumimoji="1" lang="zh-TW" altLang="en-US" sz="1600" b="0" i="0" u="none" strike="noStrike" cap="none" normalizeH="0" baseline="0" smtClean="0">
                          <a:ln>
                            <a:noFill/>
                          </a:ln>
                          <a:solidFill>
                            <a:schemeClr val="tx1"/>
                          </a:solidFill>
                          <a:effectLst/>
                          <a:latin typeface="Arial" charset="0"/>
                          <a:ea typeface="新細明體" pitchFamily="18" charset="-120"/>
                        </a:rPr>
                        <a:t>－</a:t>
                      </a:r>
                      <a:r>
                        <a:rPr kumimoji="1" lang="en-US" altLang="zh-TW" sz="1600" b="0" i="0" u="none" strike="noStrike" cap="none" normalizeH="0" baseline="0" smtClean="0">
                          <a:ln>
                            <a:noFill/>
                          </a:ln>
                          <a:solidFill>
                            <a:schemeClr val="tx1"/>
                          </a:solidFill>
                          <a:effectLst/>
                          <a:latin typeface="Arial" charset="0"/>
                          <a:ea typeface="新細明體" pitchFamily="18" charset="-120"/>
                        </a:rPr>
                        <a:t>(B)</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Risk</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Premium</a:t>
                      </a:r>
                    </a:p>
                    <a:p>
                      <a:pPr marL="342900" marR="0" lvl="0" indent="-34290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1" lang="en-US" altLang="zh-TW" sz="1600" b="0" i="0" u="none" strike="noStrike" cap="none" normalizeH="0" baseline="0" smtClean="0">
                          <a:ln>
                            <a:noFill/>
                          </a:ln>
                          <a:solidFill>
                            <a:schemeClr val="tx1"/>
                          </a:solidFill>
                          <a:effectLst/>
                          <a:latin typeface="Arial" charset="0"/>
                          <a:ea typeface="新細明體" pitchFamily="18" charset="-120"/>
                        </a:rPr>
                        <a:t>(percent) </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135.76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136.00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+ 0.18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13.36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-13.18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131.21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- 3.52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14.73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-18.25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116.18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-12.94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14.70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-27.64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122.55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+ 5.48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10.85</a:t>
                      </a:r>
                      <a:endParaRPr kumimoji="1" lang="en-US" altLang="zh-TW" sz="1600" b="0" i="0" u="none" strike="noStrike" cap="none" normalizeH="0" baseline="0" dirty="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- 5.37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Slide Number Placeholder 1"/>
          <p:cNvSpPr>
            <a:spLocks noGrp="1"/>
          </p:cNvSpPr>
          <p:nvPr>
            <p:ph type="sldNum" sz="quarter" idx="12"/>
          </p:nvPr>
        </p:nvSpPr>
        <p:spPr>
          <a:xfrm>
            <a:off x="35496" y="6625158"/>
            <a:ext cx="2289175" cy="476250"/>
          </a:xfrm>
        </p:spPr>
        <p:txBody>
          <a:bodyPr/>
          <a:lstStyle/>
          <a:p>
            <a:fld id="{CC768C37-90A6-4188-8E36-D6E997AB579E}" type="slidenum">
              <a:rPr lang="en-US" altLang="zh-TW">
                <a:solidFill>
                  <a:schemeClr val="accent6">
                    <a:lumMod val="20000"/>
                    <a:lumOff val="80000"/>
                  </a:schemeClr>
                </a:solidFill>
              </a:rPr>
              <a:pPr/>
              <a:t>49</a:t>
            </a:fld>
            <a:endParaRPr lang="en-US" altLang="zh-TW" dirty="0">
              <a:solidFill>
                <a:schemeClr val="accent6">
                  <a:lumMod val="20000"/>
                  <a:lumOff val="8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552" y="366713"/>
            <a:ext cx="4402138" cy="450850"/>
          </a:xfrm>
        </p:spPr>
        <p:txBody>
          <a:bodyPr/>
          <a:lstStyle/>
          <a:p>
            <a:r>
              <a:rPr lang="en-US" altLang="zh-TW" sz="2400" b="1" dirty="0">
                <a:latin typeface="Times New Roman" pitchFamily="18" charset="0"/>
                <a:cs typeface="Times New Roman" pitchFamily="18" charset="0"/>
              </a:rPr>
              <a:t>TABLE 7-1</a:t>
            </a:r>
            <a:r>
              <a:rPr lang="en-US" altLang="zh-TW" sz="2400" dirty="0">
                <a:latin typeface="Times New Roman" pitchFamily="18" charset="0"/>
                <a:cs typeface="Times New Roman" pitchFamily="18" charset="0"/>
              </a:rPr>
              <a:t> Types of Risk</a:t>
            </a:r>
          </a:p>
        </p:txBody>
      </p:sp>
      <p:graphicFrame>
        <p:nvGraphicFramePr>
          <p:cNvPr id="47247" name="Group 143"/>
          <p:cNvGraphicFramePr>
            <a:graphicFrameLocks noGrp="1"/>
          </p:cNvGraphicFramePr>
          <p:nvPr>
            <p:ph type="tbl" idx="1"/>
            <p:extLst>
              <p:ext uri="{D42A27DB-BD31-4B8C-83A1-F6EECF244321}">
                <p14:modId xmlns:p14="http://schemas.microsoft.com/office/powerpoint/2010/main" val="4106336191"/>
              </p:ext>
            </p:extLst>
          </p:nvPr>
        </p:nvGraphicFramePr>
        <p:xfrm>
          <a:off x="179512" y="836311"/>
          <a:ext cx="8642350" cy="5761041"/>
        </p:xfrm>
        <a:graphic>
          <a:graphicData uri="http://schemas.openxmlformats.org/drawingml/2006/table">
            <a:tbl>
              <a:tblPr/>
              <a:tblGrid>
                <a:gridCol w="1830388"/>
                <a:gridCol w="6811962"/>
              </a:tblGrid>
              <a:tr h="3825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Risk Type</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Description</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Call risk</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the repurchase of the security before its stated maturity.</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Convertible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when one type of security is converted into another type of security.</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953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Default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probability of a return of zero when the issuer of the security is unable to make interest and principal payments</a:t>
                      </a:r>
                      <a:r>
                        <a:rPr kumimoji="1" lang="en-US" altLang="zh-TW" sz="1400" b="0" i="0" u="none" strike="noStrike" cap="none" normalizeH="0" baseline="0" dirty="0" smtClean="0">
                          <a:ln>
                            <a:noFill/>
                          </a:ln>
                          <a:solidFill>
                            <a:schemeClr val="accent1"/>
                          </a:solidFill>
                          <a:effectLst/>
                          <a:latin typeface="Arial"/>
                          <a:ea typeface="新細明體" pitchFamily="18" charset="-120"/>
                          <a:cs typeface="Times New Roman" pitchFamily="18" charset="0"/>
                        </a:rPr>
                        <a:t>—</a:t>
                      </a: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or for equities, the probability that the market price of the stock will go to zero when the firm goes bankrupt.</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Interest-rate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the movement of interest rates.</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Management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bad management decisions; this is usually a part of the unsystematic risk of a stock, although it can affect the amount of systematic risk.</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Marketability risk</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(Liquidity risk)</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the commissions and price concessions associated with selling an illiquid asset.</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4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Political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changes in laws, taxes, or other government actions.</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Purchasing-power risk </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inflation, which erodes the real value of the return.</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smtClean="0">
                          <a:ln>
                            <a:noFill/>
                          </a:ln>
                          <a:solidFill>
                            <a:schemeClr val="accent1"/>
                          </a:solidFill>
                          <a:effectLst/>
                          <a:latin typeface="Times New Roman" pitchFamily="18" charset="0"/>
                          <a:ea typeface="新細明體" pitchFamily="18" charset="-120"/>
                          <a:cs typeface="Times New Roman" pitchFamily="18" charset="0"/>
                        </a:rPr>
                        <a:t>Systematic risk</a:t>
                      </a:r>
                      <a:endParaRPr kumimoji="1" lang="en-US" altLang="zh-TW" sz="1400" b="0" i="0" u="none" strike="noStrike" cap="none" normalizeH="0" baseline="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a single security</a:t>
                      </a:r>
                      <a:r>
                        <a:rPr kumimoji="1" lang="en-US" altLang="zh-TW" sz="1400" b="0" i="0" u="none" strike="noStrike" cap="none" normalizeH="0" baseline="0" dirty="0" smtClean="0">
                          <a:ln>
                            <a:noFill/>
                          </a:ln>
                          <a:solidFill>
                            <a:schemeClr val="accent1"/>
                          </a:solidFill>
                          <a:effectLst/>
                          <a:latin typeface="Arial"/>
                          <a:ea typeface="新細明體" pitchFamily="18" charset="-120"/>
                          <a:cs typeface="Times New Roman" pitchFamily="18" charset="0"/>
                        </a:rPr>
                        <a:t>’</a:t>
                      </a: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s return caused by the general rise or fall of the entire market.</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5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Unsystematic risk</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smtClean="0">
                          <a:ln>
                            <a:noFill/>
                          </a:ln>
                          <a:solidFill>
                            <a:schemeClr val="accent1"/>
                          </a:solidFill>
                          <a:effectLst/>
                          <a:latin typeface="Times New Roman" pitchFamily="18" charset="0"/>
                          <a:ea typeface="新細明體" pitchFamily="18" charset="-120"/>
                          <a:cs typeface="Times New Roman" pitchFamily="18" charset="0"/>
                        </a:rPr>
                        <a:t>The variability of return caused by factors unique to the individual security.</a:t>
                      </a:r>
                      <a:endParaRPr kumimoji="1" lang="en-US" altLang="zh-TW" sz="1400" b="0" i="0" u="none" strike="noStrike" cap="none" normalizeH="0" baseline="0" dirty="0" smtClean="0">
                        <a:ln>
                          <a:noFill/>
                        </a:ln>
                        <a:solidFill>
                          <a:schemeClr val="accent1"/>
                        </a:solidFill>
                        <a:effectLst/>
                        <a:latin typeface="Arial" charset="0"/>
                        <a:ea typeface="新細明體" pitchFamily="18" charset="-12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48" name="Rectangle 144"/>
          <p:cNvSpPr>
            <a:spLocks noChangeArrowheads="1"/>
          </p:cNvSpPr>
          <p:nvPr/>
        </p:nvSpPr>
        <p:spPr bwMode="auto">
          <a:xfrm>
            <a:off x="6877050" y="0"/>
            <a:ext cx="2432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zh-TW" altLang="en-US"/>
              <a:t>（ </a:t>
            </a:r>
            <a:r>
              <a:rPr lang="en-US" altLang="zh-TW"/>
              <a:t>Convertible Risk </a:t>
            </a:r>
            <a:r>
              <a:rPr lang="zh-TW" altLang="en-US"/>
              <a:t>）</a:t>
            </a:r>
          </a:p>
        </p:txBody>
      </p:sp>
      <p:sp>
        <p:nvSpPr>
          <p:cNvPr id="2" name="Slide Number Placeholder 1"/>
          <p:cNvSpPr>
            <a:spLocks noGrp="1"/>
          </p:cNvSpPr>
          <p:nvPr>
            <p:ph type="sldNum" sz="quarter" idx="11"/>
          </p:nvPr>
        </p:nvSpPr>
        <p:spPr>
          <a:xfrm>
            <a:off x="107504" y="6597352"/>
            <a:ext cx="2133600" cy="457200"/>
          </a:xfrm>
        </p:spPr>
        <p:txBody>
          <a:bodyPr/>
          <a:lstStyle/>
          <a:p>
            <a:fld id="{92086BB1-7CBB-4EB8-B238-317C5D824B13}" type="slidenum">
              <a:rPr lang="en-US" altLang="zh-TW">
                <a:solidFill>
                  <a:schemeClr val="accent6">
                    <a:lumMod val="20000"/>
                    <a:lumOff val="80000"/>
                  </a:schemeClr>
                </a:solidFill>
              </a:rPr>
              <a:pPr/>
              <a:t>5</a:t>
            </a:fld>
            <a:endParaRPr lang="en-US" altLang="zh-TW">
              <a:solidFill>
                <a:schemeClr val="accent6">
                  <a:lumMod val="20000"/>
                  <a:lumOff val="80000"/>
                </a:schemeClr>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type="title"/>
          </p:nvPr>
        </p:nvSpPr>
        <p:spPr>
          <a:xfrm>
            <a:off x="301625" y="404664"/>
            <a:ext cx="8540750" cy="1143000"/>
          </a:xfrm>
          <a:noFill/>
          <a:ln/>
        </p:spPr>
        <p:txBody>
          <a:bodyPr/>
          <a:lstStyle/>
          <a:p>
            <a:r>
              <a:rPr lang="en-US" altLang="zh-TW" sz="4000" dirty="0">
                <a:latin typeface="Times New Roman" pitchFamily="18" charset="0"/>
                <a:cs typeface="Times New Roman" pitchFamily="18" charset="0"/>
              </a:rPr>
              <a:t>7.5 The Market Rate Of Return And Market Risk Premium </a:t>
            </a:r>
            <a:endParaRPr lang="en-US" altLang="zh-TW" sz="4000" dirty="0"/>
          </a:p>
        </p:txBody>
      </p:sp>
      <p:graphicFrame>
        <p:nvGraphicFramePr>
          <p:cNvPr id="115430" name="Group 742"/>
          <p:cNvGraphicFramePr>
            <a:graphicFrameLocks noGrp="1"/>
          </p:cNvGraphicFramePr>
          <p:nvPr>
            <p:ph sz="half" idx="2"/>
          </p:nvPr>
        </p:nvGraphicFramePr>
        <p:xfrm>
          <a:off x="684213" y="2133600"/>
          <a:ext cx="8064500" cy="4455795"/>
        </p:xfrm>
        <a:graphic>
          <a:graphicData uri="http://schemas.openxmlformats.org/drawingml/2006/table">
            <a:tbl>
              <a:tblPr/>
              <a:tblGrid>
                <a:gridCol w="1222375"/>
                <a:gridCol w="1741487"/>
                <a:gridCol w="1739900"/>
                <a:gridCol w="1744663"/>
                <a:gridCol w="1616075"/>
              </a:tblGrid>
              <a:tr h="8636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Quarter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S&amp;P 500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Market</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Return</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T-Bill</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Rate</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r>
                        <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t>
                      </a: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Risk</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Premium</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152.96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+ 8.76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8.35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0.41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168.11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+ 9.90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8.79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1.11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166.07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- 1.22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9.00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-10.22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164.93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- 0.69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9.00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- 9.69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9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5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159.18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- 3.49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9.52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-13.01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153.18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- 3.77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9.87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-13.64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166.10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+ 8.43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10.37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- 1.94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7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167.24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+ 0.68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8.06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- 7.37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0" name="Rectangle 3"/>
          <p:cNvSpPr txBox="1">
            <a:spLocks noChangeArrowheads="1"/>
          </p:cNvSpPr>
          <p:nvPr/>
        </p:nvSpPr>
        <p:spPr>
          <a:xfrm>
            <a:off x="611560" y="1628800"/>
            <a:ext cx="7848872" cy="368300"/>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altLang="zh-TW" sz="2400" b="1" dirty="0" smtClean="0">
                <a:latin typeface="Times New Roman" pitchFamily="18" charset="0"/>
                <a:cs typeface="Times New Roman" pitchFamily="18" charset="0"/>
              </a:rPr>
              <a:t>TABLE 7.9 </a:t>
            </a:r>
            <a:r>
              <a:rPr lang="en-US" altLang="zh-TW" sz="2400" dirty="0">
                <a:latin typeface="Times New Roman" pitchFamily="18" charset="0"/>
                <a:cs typeface="Times New Roman" pitchFamily="18" charset="0"/>
              </a:rPr>
              <a:t>Market Returns and T-bill by Quarters (Continued)</a:t>
            </a:r>
          </a:p>
          <a:p>
            <a:pPr>
              <a:buFont typeface="Wingdings" pitchFamily="2" charset="2"/>
              <a:buNone/>
            </a:pPr>
            <a:r>
              <a:rPr lang="en-US" altLang="zh-TW" sz="2400" dirty="0" smtClean="0">
                <a:latin typeface="Times New Roman" pitchFamily="18" charset="0"/>
                <a:cs typeface="Times New Roman" pitchFamily="18" charset="0"/>
              </a:rPr>
              <a:t> </a:t>
            </a:r>
            <a:endParaRPr lang="en-US" altLang="zh-TW"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07504" y="6625158"/>
            <a:ext cx="2289175" cy="476250"/>
          </a:xfrm>
        </p:spPr>
        <p:txBody>
          <a:bodyPr/>
          <a:lstStyle/>
          <a:p>
            <a:fld id="{CC768C37-90A6-4188-8E36-D6E997AB579E}" type="slidenum">
              <a:rPr lang="en-US" altLang="zh-TW">
                <a:solidFill>
                  <a:schemeClr val="accent6">
                    <a:lumMod val="20000"/>
                    <a:lumOff val="80000"/>
                  </a:schemeClr>
                </a:solidFill>
              </a:rPr>
              <a:pPr/>
              <a:t>50</a:t>
            </a:fld>
            <a:endParaRPr lang="en-US" altLang="zh-TW" dirty="0">
              <a:solidFill>
                <a:schemeClr val="accent6">
                  <a:lumMod val="20000"/>
                  <a:lumOff val="80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301625" y="404664"/>
            <a:ext cx="8540750" cy="1143000"/>
          </a:xfrm>
          <a:noFill/>
          <a:ln/>
        </p:spPr>
        <p:txBody>
          <a:bodyPr/>
          <a:lstStyle/>
          <a:p>
            <a:r>
              <a:rPr lang="en-US" altLang="zh-TW" sz="4000" dirty="0">
                <a:latin typeface="Times New Roman" pitchFamily="18" charset="0"/>
                <a:cs typeface="Times New Roman" pitchFamily="18" charset="0"/>
              </a:rPr>
              <a:t>7.5 The Market Rate Of Return And Market Risk Premium </a:t>
            </a:r>
            <a:endParaRPr lang="en-US" altLang="zh-TW" sz="4000" dirty="0"/>
          </a:p>
        </p:txBody>
      </p:sp>
      <p:graphicFrame>
        <p:nvGraphicFramePr>
          <p:cNvPr id="119151" name="Group 367"/>
          <p:cNvGraphicFramePr>
            <a:graphicFrameLocks noGrp="1"/>
          </p:cNvGraphicFramePr>
          <p:nvPr>
            <p:ph sz="half" idx="2"/>
          </p:nvPr>
        </p:nvGraphicFramePr>
        <p:xfrm>
          <a:off x="755650" y="2205038"/>
          <a:ext cx="7931150" cy="4419600"/>
        </p:xfrm>
        <a:graphic>
          <a:graphicData uri="http://schemas.openxmlformats.org/drawingml/2006/table">
            <a:tbl>
              <a:tblPr/>
              <a:tblGrid>
                <a:gridCol w="1203325"/>
                <a:gridCol w="1711325"/>
                <a:gridCol w="1711325"/>
                <a:gridCol w="1714500"/>
                <a:gridCol w="1590675"/>
              </a:tblGrid>
              <a:tr h="7747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Quarter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S&amp;P 500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Market</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Return</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T-Bill</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Rate</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r>
                        <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t>
                      </a: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Risk</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Premium</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180.66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+ 8.02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8.52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- 0.50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188.89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+ 4.55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6.95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- 2.4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184.06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- 2.62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7.10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- 9.72</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207.26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+12.60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7.07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+ 5.53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232.33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+12.09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6.56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+ 5.53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245.30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+ 5.58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6.21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- 0.63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238.27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- 2.86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5.21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- 8.07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571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248.61</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+ 4.33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5.43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- 1.10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1" name="Rectangle 3"/>
          <p:cNvSpPr txBox="1">
            <a:spLocks noChangeArrowheads="1"/>
          </p:cNvSpPr>
          <p:nvPr/>
        </p:nvSpPr>
        <p:spPr>
          <a:xfrm>
            <a:off x="611560" y="1628800"/>
            <a:ext cx="7848872" cy="368300"/>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altLang="zh-TW" sz="2400" b="1" dirty="0" smtClean="0">
                <a:latin typeface="Times New Roman" pitchFamily="18" charset="0"/>
                <a:cs typeface="Times New Roman" pitchFamily="18" charset="0"/>
              </a:rPr>
              <a:t>TABLE 7.9 </a:t>
            </a:r>
            <a:r>
              <a:rPr lang="en-US" altLang="zh-TW" sz="2400" dirty="0">
                <a:latin typeface="Times New Roman" pitchFamily="18" charset="0"/>
                <a:cs typeface="Times New Roman" pitchFamily="18" charset="0"/>
              </a:rPr>
              <a:t>Market Returns and T-bill by Quarters (Continued)</a:t>
            </a:r>
          </a:p>
          <a:p>
            <a:pPr>
              <a:buFont typeface="Wingdings" pitchFamily="2" charset="2"/>
              <a:buNone/>
            </a:pPr>
            <a:r>
              <a:rPr lang="en-US" altLang="zh-TW" sz="2400" dirty="0" smtClean="0">
                <a:latin typeface="Times New Roman" pitchFamily="18" charset="0"/>
                <a:cs typeface="Times New Roman" pitchFamily="18" charset="0"/>
              </a:rPr>
              <a:t> </a:t>
            </a:r>
            <a:endParaRPr lang="en-US" altLang="zh-TW"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07504" y="6625158"/>
            <a:ext cx="2289175" cy="476250"/>
          </a:xfrm>
        </p:spPr>
        <p:txBody>
          <a:bodyPr/>
          <a:lstStyle/>
          <a:p>
            <a:fld id="{CC768C37-90A6-4188-8E36-D6E997AB579E}" type="slidenum">
              <a:rPr lang="en-US" altLang="zh-TW">
                <a:solidFill>
                  <a:schemeClr val="accent6">
                    <a:lumMod val="20000"/>
                    <a:lumOff val="80000"/>
                  </a:schemeClr>
                </a:solidFill>
              </a:rPr>
              <a:pPr/>
              <a:t>51</a:t>
            </a:fld>
            <a:endParaRPr lang="en-US" altLang="zh-TW" dirty="0">
              <a:solidFill>
                <a:schemeClr val="accent6">
                  <a:lumMod val="20000"/>
                  <a:lumOff val="80000"/>
                </a:schemeClr>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301625" y="404664"/>
            <a:ext cx="8540750" cy="1143000"/>
          </a:xfrm>
          <a:noFill/>
          <a:ln/>
        </p:spPr>
        <p:txBody>
          <a:bodyPr/>
          <a:lstStyle/>
          <a:p>
            <a:r>
              <a:rPr lang="en-US" altLang="zh-TW" sz="4000" dirty="0">
                <a:latin typeface="Times New Roman" pitchFamily="18" charset="0"/>
                <a:cs typeface="Times New Roman" pitchFamily="18" charset="0"/>
              </a:rPr>
              <a:t>7.5 The Market Rate Of Return And Market Risk Premium </a:t>
            </a:r>
            <a:endParaRPr lang="en-US" altLang="zh-TW" sz="4000" dirty="0"/>
          </a:p>
        </p:txBody>
      </p:sp>
      <p:graphicFrame>
        <p:nvGraphicFramePr>
          <p:cNvPr id="120008" name="Group 200"/>
          <p:cNvGraphicFramePr>
            <a:graphicFrameLocks noGrp="1"/>
          </p:cNvGraphicFramePr>
          <p:nvPr>
            <p:ph sz="half" idx="2"/>
          </p:nvPr>
        </p:nvGraphicFramePr>
        <p:xfrm>
          <a:off x="827088" y="2636838"/>
          <a:ext cx="7643812" cy="3136901"/>
        </p:xfrm>
        <a:graphic>
          <a:graphicData uri="http://schemas.openxmlformats.org/drawingml/2006/table">
            <a:tbl>
              <a:tblPr/>
              <a:tblGrid>
                <a:gridCol w="1160462"/>
                <a:gridCol w="1649413"/>
                <a:gridCol w="1651000"/>
                <a:gridCol w="1649412"/>
                <a:gridCol w="1533525"/>
              </a:tblGrid>
              <a:tr h="1162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Quarter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endPar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S&amp;P 500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Market</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Return</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T-Bill</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Rate</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a:t>
                      </a:r>
                      <a:r>
                        <a:rPr kumimoji="1" lang="zh-TW" altLang="en-US"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a:t>
                      </a: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(B)</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Risk</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Premium</a:t>
                      </a:r>
                      <a:endParaRPr kumimoji="1" lang="en-US" altLang="zh-TW" sz="1600" b="0" i="0" u="none" strike="noStrike" cap="none" normalizeH="0" baseline="0" smtClean="0">
                        <a:ln>
                          <a:noFill/>
                        </a:ln>
                        <a:solidFill>
                          <a:schemeClr val="tx1"/>
                        </a:solidFill>
                        <a:effectLst/>
                        <a:latin typeface="Arial" charset="0"/>
                        <a:ea typeface="新細明體" pitchFamily="18" charset="-12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(percent) </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2227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1987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1" lang="en-US"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292.47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+17.64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5.59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+12.05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301.36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+ 3.03</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5.69</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- 2.66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73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III</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318.66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+ 5.74</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6.40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+ 0.05</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889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IV</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240.96</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-24.38</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5.77</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rPr>
                        <a:t>-30.10</a:t>
                      </a:r>
                      <a:endParaRPr kumimoji="1" lang="en-US" altLang="zh-TW" sz="1600" b="0" i="0" u="none" strike="noStrike" cap="none" normalizeH="0" baseline="0" smtClean="0">
                        <a:ln>
                          <a:noFill/>
                        </a:ln>
                        <a:solidFill>
                          <a:schemeClr val="tx1"/>
                        </a:solidFill>
                        <a:effectLst/>
                        <a:latin typeface="Arial" charset="0"/>
                        <a:ea typeface="新細明體" pitchFamily="18" charset="-12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 name="Rectangle 3"/>
          <p:cNvSpPr txBox="1">
            <a:spLocks noChangeArrowheads="1"/>
          </p:cNvSpPr>
          <p:nvPr/>
        </p:nvSpPr>
        <p:spPr>
          <a:xfrm>
            <a:off x="628328" y="2132856"/>
            <a:ext cx="7848872" cy="368300"/>
          </a:xfrm>
          <a:prstGeom prst="rect">
            <a:avLst/>
          </a:prstGeom>
        </p:spPr>
        <p:txBody>
          <a:bodyPr vert="horz" lIns="91440" tIns="45720" rIns="91440" bIns="45720" rtlCol="0">
            <a:no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32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altLang="zh-TW" sz="2400" b="1" dirty="0" smtClean="0">
                <a:latin typeface="Times New Roman" pitchFamily="18" charset="0"/>
                <a:cs typeface="Times New Roman" pitchFamily="18" charset="0"/>
              </a:rPr>
              <a:t>TABLE 7.9 </a:t>
            </a:r>
            <a:r>
              <a:rPr lang="en-US" altLang="zh-TW" sz="2400" dirty="0">
                <a:latin typeface="Times New Roman" pitchFamily="18" charset="0"/>
                <a:cs typeface="Times New Roman" pitchFamily="18" charset="0"/>
              </a:rPr>
              <a:t>Market Returns and T-bill by Quarters (Continued)</a:t>
            </a:r>
          </a:p>
          <a:p>
            <a:pPr>
              <a:buFont typeface="Wingdings" pitchFamily="2" charset="2"/>
              <a:buNone/>
            </a:pPr>
            <a:r>
              <a:rPr lang="en-US" altLang="zh-TW" sz="2400" dirty="0" smtClean="0">
                <a:latin typeface="Times New Roman" pitchFamily="18" charset="0"/>
                <a:cs typeface="Times New Roman" pitchFamily="18" charset="0"/>
              </a:rPr>
              <a:t> </a:t>
            </a:r>
            <a:endParaRPr lang="en-US" altLang="zh-TW" sz="2400"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194593" y="6625158"/>
            <a:ext cx="2289175" cy="476250"/>
          </a:xfrm>
        </p:spPr>
        <p:txBody>
          <a:bodyPr/>
          <a:lstStyle/>
          <a:p>
            <a:fld id="{CC768C37-90A6-4188-8E36-D6E997AB579E}" type="slidenum">
              <a:rPr lang="en-US" altLang="zh-TW">
                <a:solidFill>
                  <a:schemeClr val="accent6">
                    <a:lumMod val="20000"/>
                    <a:lumOff val="80000"/>
                  </a:schemeClr>
                </a:solidFill>
              </a:rPr>
              <a:pPr/>
              <a:t>52</a:t>
            </a:fld>
            <a:endParaRPr lang="en-US" altLang="zh-TW" dirty="0">
              <a:solidFill>
                <a:schemeClr val="accent6">
                  <a:lumMod val="20000"/>
                  <a:lumOff val="8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type="title"/>
          </p:nvPr>
        </p:nvSpPr>
        <p:spPr>
          <a:xfrm>
            <a:off x="468313" y="476250"/>
            <a:ext cx="8229600" cy="936526"/>
          </a:xfrm>
          <a:noFill/>
          <a:ln/>
        </p:spPr>
        <p:txBody>
          <a:bodyPr/>
          <a:lstStyle/>
          <a:p>
            <a:r>
              <a:rPr lang="en-US" altLang="zh-TW" b="1" dirty="0" smtClean="0">
                <a:latin typeface="Times New Roman" pitchFamily="18" charset="0"/>
                <a:cs typeface="Times New Roman" pitchFamily="18" charset="0"/>
              </a:rPr>
              <a:t>7.6 SUMMARY</a:t>
            </a:r>
            <a:r>
              <a:rPr lang="en-US" altLang="zh-TW" dirty="0" smtClean="0">
                <a:latin typeface="Times New Roman" pitchFamily="18" charset="0"/>
                <a:cs typeface="Times New Roman" pitchFamily="18" charset="0"/>
              </a:rPr>
              <a:t> </a:t>
            </a:r>
            <a:endParaRPr lang="en-US" altLang="zh-TW" dirty="0">
              <a:latin typeface="Times New Roman" pitchFamily="18" charset="0"/>
              <a:cs typeface="Times New Roman" pitchFamily="18" charset="0"/>
            </a:endParaRPr>
          </a:p>
        </p:txBody>
      </p:sp>
      <p:sp>
        <p:nvSpPr>
          <p:cNvPr id="115714" name="Rectangle 2"/>
          <p:cNvSpPr>
            <a:spLocks noGrp="1" noChangeArrowheads="1"/>
          </p:cNvSpPr>
          <p:nvPr>
            <p:ph idx="1"/>
          </p:nvPr>
        </p:nvSpPr>
        <p:spPr>
          <a:xfrm>
            <a:off x="250825" y="1484784"/>
            <a:ext cx="8713788" cy="4968875"/>
          </a:xfrm>
        </p:spPr>
        <p:txBody>
          <a:bodyPr>
            <a:normAutofit/>
          </a:bodyPr>
          <a:lstStyle/>
          <a:p>
            <a:pPr>
              <a:lnSpc>
                <a:spcPct val="90000"/>
              </a:lnSpc>
              <a:buFont typeface="Wingdings" pitchFamily="2" charset="2"/>
              <a:buNone/>
            </a:pPr>
            <a:r>
              <a:rPr lang="en-US" altLang="zh-TW" sz="2400" dirty="0">
                <a:latin typeface="Times New Roman" pitchFamily="18" charset="0"/>
                <a:cs typeface="Times New Roman" pitchFamily="18" charset="0"/>
              </a:rPr>
              <a:t>    This chapter has defined the basic concepts of risk and risk measurement. The efficient-portfolio concept and its implementation was demonstrated using the relationships of risk and return. The dominance principle and performance measures were also discussed and illustrated. Finally, the interest rate and market rate of return were used as measurements to show how the commercial lending rate and the market risk premium can be calculated.</a:t>
            </a:r>
          </a:p>
          <a:p>
            <a:pPr>
              <a:lnSpc>
                <a:spcPct val="90000"/>
              </a:lnSpc>
              <a:buFont typeface="Wingdings" pitchFamily="2" charset="2"/>
              <a:buNone/>
            </a:pPr>
            <a:r>
              <a:rPr lang="en-US" altLang="zh-TW" sz="2400" dirty="0">
                <a:latin typeface="Times New Roman" pitchFamily="18" charset="0"/>
                <a:cs typeface="Times New Roman" pitchFamily="18" charset="0"/>
              </a:rPr>
              <a:t>    </a:t>
            </a:r>
          </a:p>
          <a:p>
            <a:pPr>
              <a:lnSpc>
                <a:spcPct val="90000"/>
              </a:lnSpc>
              <a:buFont typeface="Wingdings" pitchFamily="2" charset="2"/>
              <a:buNone/>
            </a:pPr>
            <a:r>
              <a:rPr lang="en-US" altLang="zh-TW" sz="2400" dirty="0">
                <a:latin typeface="Times New Roman" pitchFamily="18" charset="0"/>
                <a:cs typeface="Times New Roman" pitchFamily="18" charset="0"/>
              </a:rPr>
              <a:t>    Overall, this chapter has introduced uncertainty analysis assuming previous exposure to certainty concepts. Further application of the concepts discussed in this chapter as related to security analysis and portfolio management are explored in later chapters.</a:t>
            </a:r>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53</a:t>
            </a:fld>
            <a:endParaRPr lang="en-US" altLang="zh-TW">
              <a:solidFill>
                <a:schemeClr val="accent6">
                  <a:lumMod val="20000"/>
                  <a:lumOff val="8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268760"/>
            <a:ext cx="8305800" cy="4525965"/>
          </a:xfrm>
        </p:spPr>
        <p:txBody>
          <a:bodyPr/>
          <a:lstStyle/>
          <a:p>
            <a:r>
              <a:rPr lang="en-US" b="1" dirty="0">
                <a:latin typeface="Times New Roman" pitchFamily="18" charset="0"/>
                <a:cs typeface="Times New Roman" pitchFamily="18" charset="0"/>
              </a:rPr>
              <a:t>Business risk</a:t>
            </a:r>
            <a:r>
              <a:rPr lang="en-US" dirty="0">
                <a:latin typeface="Times New Roman" pitchFamily="18" charset="0"/>
                <a:cs typeface="Times New Roman" pitchFamily="18" charset="0"/>
              </a:rPr>
              <a:t> refers to the degree of fluctuation of net income associated with different types of business operations. This kind of risk is related to different types of business and operating strategies. </a:t>
            </a:r>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Financial </a:t>
            </a:r>
            <a:r>
              <a:rPr lang="en-US" b="1" dirty="0">
                <a:latin typeface="Times New Roman" pitchFamily="18" charset="0"/>
                <a:cs typeface="Times New Roman" pitchFamily="18" charset="0"/>
              </a:rPr>
              <a:t>risk</a:t>
            </a:r>
            <a:r>
              <a:rPr lang="en-US" dirty="0">
                <a:latin typeface="Times New Roman" pitchFamily="18" charset="0"/>
                <a:cs typeface="Times New Roman" pitchFamily="18" charset="0"/>
              </a:rPr>
              <a:t> refers to the variability of returns associated with leverage decisions. The question then arises as to how much of the firm should be financed with equity and how much should be financed with debt.</a:t>
            </a: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lstStyle/>
          <a:p>
            <a:r>
              <a:rPr lang="en-US" altLang="zh-TW" dirty="0" smtClean="0">
                <a:latin typeface="Times New Roman" pitchFamily="18" charset="0"/>
                <a:cs typeface="Times New Roman" pitchFamily="18" charset="0"/>
              </a:rPr>
              <a:t>Types </a:t>
            </a:r>
            <a:r>
              <a:rPr lang="en-US" altLang="zh-TW" dirty="0">
                <a:latin typeface="Times New Roman" pitchFamily="18" charset="0"/>
                <a:cs typeface="Times New Roman" pitchFamily="18" charset="0"/>
              </a:rPr>
              <a:t>of </a:t>
            </a:r>
            <a:r>
              <a:rPr lang="en-US" altLang="zh-TW" dirty="0" smtClean="0">
                <a:latin typeface="Times New Roman" pitchFamily="18" charset="0"/>
                <a:cs typeface="Times New Roman" pitchFamily="18" charset="0"/>
              </a:rPr>
              <a:t>Risk (Continued)</a:t>
            </a:r>
            <a:endParaRPr lang="en-US" dirty="0"/>
          </a:p>
        </p:txBody>
      </p:sp>
      <p:sp>
        <p:nvSpPr>
          <p:cNvPr id="3" name="Slide Number Placeholder 2"/>
          <p:cNvSpPr>
            <a:spLocks noGrp="1"/>
          </p:cNvSpPr>
          <p:nvPr>
            <p:ph type="sldNum" sz="quarter" idx="4"/>
          </p:nvPr>
        </p:nvSpPr>
        <p:spPr/>
        <p:txBody>
          <a:bodyPr/>
          <a:lstStyle/>
          <a:p>
            <a:fld id="{742A39D0-13E4-42B8-851E-EF56AAE1D1AA}" type="slidenum">
              <a:rPr lang="en-US" altLang="zh-TW">
                <a:solidFill>
                  <a:schemeClr val="accent6">
                    <a:lumMod val="20000"/>
                    <a:lumOff val="80000"/>
                  </a:schemeClr>
                </a:solidFill>
              </a:rPr>
              <a:pPr/>
              <a:t>6</a:t>
            </a:fld>
            <a:endParaRPr lang="en-US" altLang="zh-TW">
              <a:solidFill>
                <a:schemeClr val="accent6">
                  <a:lumMod val="20000"/>
                  <a:lumOff val="80000"/>
                </a:schemeClr>
              </a:solidFill>
            </a:endParaRPr>
          </a:p>
        </p:txBody>
      </p:sp>
    </p:spTree>
    <p:extLst>
      <p:ext uri="{BB962C8B-B14F-4D97-AF65-F5344CB8AC3E}">
        <p14:creationId xmlns:p14="http://schemas.microsoft.com/office/powerpoint/2010/main" val="1892362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23528" y="548680"/>
            <a:ext cx="8229600" cy="936104"/>
          </a:xfrm>
        </p:spPr>
        <p:txBody>
          <a:bodyPr/>
          <a:lstStyle/>
          <a:p>
            <a:r>
              <a:rPr lang="en-US" altLang="zh-TW" dirty="0" smtClean="0">
                <a:latin typeface="Times New Roman" pitchFamily="18" charset="0"/>
                <a:cs typeface="Times New Roman" pitchFamily="18" charset="0"/>
              </a:rPr>
              <a:t>7.2 PORTFOLIO </a:t>
            </a:r>
            <a:r>
              <a:rPr lang="en-US" altLang="zh-TW" dirty="0">
                <a:latin typeface="Times New Roman" pitchFamily="18" charset="0"/>
                <a:cs typeface="Times New Roman" pitchFamily="18" charset="0"/>
              </a:rPr>
              <a:t>ANALYSIS AND APPLICATION </a:t>
            </a:r>
          </a:p>
        </p:txBody>
      </p:sp>
      <p:sp>
        <p:nvSpPr>
          <p:cNvPr id="48131" name="Rectangle 3"/>
          <p:cNvSpPr>
            <a:spLocks noGrp="1" noChangeArrowheads="1"/>
          </p:cNvSpPr>
          <p:nvPr>
            <p:ph idx="1"/>
          </p:nvPr>
        </p:nvSpPr>
        <p:spPr>
          <a:xfrm>
            <a:off x="395536" y="1988840"/>
            <a:ext cx="7499350" cy="3886200"/>
          </a:xfrm>
        </p:spPr>
        <p:txBody>
          <a:bodyPr>
            <a:normAutofit/>
          </a:bodyPr>
          <a:lstStyle/>
          <a:p>
            <a:r>
              <a:rPr lang="en-US" altLang="zh-TW" dirty="0">
                <a:latin typeface="Times New Roman" pitchFamily="18" charset="0"/>
                <a:cs typeface="Times New Roman" pitchFamily="18" charset="0"/>
              </a:rPr>
              <a:t>Expected Return on a Portfolio</a:t>
            </a:r>
          </a:p>
          <a:p>
            <a:r>
              <a:rPr lang="en-US" altLang="zh-TW" dirty="0">
                <a:latin typeface="Times New Roman" pitchFamily="18" charset="0"/>
                <a:cs typeface="Times New Roman" pitchFamily="18" charset="0"/>
              </a:rPr>
              <a:t>Variance and Standard Deviation of a Portfolio</a:t>
            </a:r>
          </a:p>
          <a:p>
            <a:r>
              <a:rPr lang="en-US" altLang="zh-TW" dirty="0">
                <a:latin typeface="Times New Roman" pitchFamily="18" charset="0"/>
                <a:cs typeface="Times New Roman" pitchFamily="18" charset="0"/>
              </a:rPr>
              <a:t>The Two-Asset </a:t>
            </a:r>
            <a:r>
              <a:rPr lang="en-US" altLang="zh-TW" dirty="0" smtClean="0">
                <a:latin typeface="Times New Roman" pitchFamily="18" charset="0"/>
                <a:cs typeface="Times New Roman" pitchFamily="18" charset="0"/>
              </a:rPr>
              <a:t>Case</a:t>
            </a:r>
          </a:p>
          <a:p>
            <a:r>
              <a:rPr lang="en-US" altLang="zh-TW" dirty="0">
                <a:latin typeface="Times New Roman" pitchFamily="18" charset="0"/>
                <a:cs typeface="Times New Roman" pitchFamily="18" charset="0"/>
              </a:rPr>
              <a:t>Asset Allocation among Risk-Free Asset, Corporate Bond, and Equity</a:t>
            </a:r>
          </a:p>
          <a:p>
            <a:endParaRPr lang="en-US" altLang="zh-TW" dirty="0">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7</a:t>
            </a:fld>
            <a:endParaRPr lang="en-US" altLang="zh-TW">
              <a:solidFill>
                <a:schemeClr val="accent6">
                  <a:lumMod val="20000"/>
                  <a:lumOff val="80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600075"/>
            <a:ext cx="8218488" cy="668338"/>
          </a:xfrm>
        </p:spPr>
        <p:txBody>
          <a:bodyPr/>
          <a:lstStyle/>
          <a:p>
            <a:r>
              <a:rPr lang="en-US" altLang="zh-TW" b="1" dirty="0" smtClean="0">
                <a:latin typeface="Times New Roman" pitchFamily="18" charset="0"/>
                <a:cs typeface="Times New Roman" pitchFamily="18" charset="0"/>
              </a:rPr>
              <a:t>7.2.1 Expected </a:t>
            </a:r>
            <a:r>
              <a:rPr lang="en-US" altLang="zh-TW" b="1" dirty="0">
                <a:latin typeface="Times New Roman" pitchFamily="18" charset="0"/>
                <a:cs typeface="Times New Roman" pitchFamily="18" charset="0"/>
              </a:rPr>
              <a:t>Return on a Portfolio</a:t>
            </a:r>
            <a:r>
              <a:rPr lang="en-US" altLang="zh-TW" sz="4000" b="1" i="1" dirty="0"/>
              <a:t/>
            </a:r>
            <a:br>
              <a:rPr lang="en-US" altLang="zh-TW" sz="4000" b="1" i="1" dirty="0"/>
            </a:br>
            <a:endParaRPr lang="en-US" altLang="zh-TW" sz="4000" b="1" i="1" dirty="0"/>
          </a:p>
        </p:txBody>
      </p:sp>
      <p:sp>
        <p:nvSpPr>
          <p:cNvPr id="49155" name="Rectangle 3"/>
          <p:cNvSpPr>
            <a:spLocks noGrp="1" noChangeArrowheads="1"/>
          </p:cNvSpPr>
          <p:nvPr>
            <p:ph idx="1"/>
          </p:nvPr>
        </p:nvSpPr>
        <p:spPr>
          <a:xfrm>
            <a:off x="323850" y="1125538"/>
            <a:ext cx="8569325" cy="5399087"/>
          </a:xfrm>
        </p:spPr>
        <p:txBody>
          <a:bodyPr>
            <a:normAutofit fontScale="92500" lnSpcReduction="20000"/>
          </a:bodyPr>
          <a:lstStyle/>
          <a:p>
            <a:r>
              <a:rPr lang="en-US" altLang="zh-TW" b="1" dirty="0" smtClean="0">
                <a:latin typeface="Times New Roman" pitchFamily="18" charset="0"/>
                <a:cs typeface="Times New Roman" pitchFamily="18" charset="0"/>
              </a:rPr>
              <a:t>Portfolio </a:t>
            </a:r>
            <a:r>
              <a:rPr lang="en-US" altLang="zh-TW" b="1" dirty="0">
                <a:latin typeface="Times New Roman" pitchFamily="18" charset="0"/>
                <a:cs typeface="Times New Roman" pitchFamily="18" charset="0"/>
              </a:rPr>
              <a:t>analysis </a:t>
            </a:r>
            <a:r>
              <a:rPr lang="en-US" altLang="zh-TW" dirty="0">
                <a:latin typeface="Times New Roman" pitchFamily="18" charset="0"/>
                <a:cs typeface="Times New Roman" pitchFamily="18" charset="0"/>
              </a:rPr>
              <a:t>is used to determine the return and risk for these combinations of assets</a:t>
            </a:r>
            <a:r>
              <a:rPr lang="en-US" altLang="zh-TW" dirty="0" smtClean="0">
                <a:latin typeface="Times New Roman" pitchFamily="18" charset="0"/>
                <a:cs typeface="Times New Roman" pitchFamily="18" charset="0"/>
              </a:rPr>
              <a:t>.</a:t>
            </a:r>
          </a:p>
          <a:p>
            <a:r>
              <a:rPr lang="en-US" altLang="zh-TW" dirty="0">
                <a:latin typeface="Times New Roman" pitchFamily="18" charset="0"/>
                <a:cs typeface="Times New Roman" pitchFamily="18" charset="0"/>
              </a:rPr>
              <a:t>The </a:t>
            </a:r>
            <a:r>
              <a:rPr lang="en-US" altLang="zh-TW" b="1" dirty="0">
                <a:latin typeface="Times New Roman" pitchFamily="18" charset="0"/>
                <a:cs typeface="Times New Roman" pitchFamily="18" charset="0"/>
              </a:rPr>
              <a:t>rate of return on a portfolio </a:t>
            </a:r>
            <a:r>
              <a:rPr lang="en-US" altLang="zh-TW" dirty="0">
                <a:latin typeface="Times New Roman" pitchFamily="18" charset="0"/>
                <a:cs typeface="Times New Roman" pitchFamily="18" charset="0"/>
              </a:rPr>
              <a:t>is simply the weighted average of the returns of individual securities in the portfolio. </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   in which                     </a:t>
            </a:r>
            <a:r>
              <a:rPr lang="en-US" altLang="zh-TW" dirty="0" smtClean="0">
                <a:latin typeface="Times New Roman" pitchFamily="18" charset="0"/>
                <a:cs typeface="Times New Roman" pitchFamily="18" charset="0"/>
              </a:rPr>
              <a:t>  are </a:t>
            </a:r>
            <a:r>
              <a:rPr lang="en-US" altLang="zh-TW" dirty="0">
                <a:latin typeface="Times New Roman" pitchFamily="18" charset="0"/>
                <a:cs typeface="Times New Roman" pitchFamily="18" charset="0"/>
              </a:rPr>
              <a:t>the percentages of the portfolio invested in securities A, B, and C, respectively. </a:t>
            </a:r>
          </a:p>
        </p:txBody>
      </p:sp>
      <p:sp>
        <p:nvSpPr>
          <p:cNvPr id="49157" name="Rectangle 5"/>
          <p:cNvSpPr>
            <a:spLocks noChangeArrowheads="1"/>
          </p:cNvSpPr>
          <p:nvPr/>
        </p:nvSpPr>
        <p:spPr bwMode="auto">
          <a:xfrm>
            <a:off x="0" y="3071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6" name="Object 4"/>
          <p:cNvGraphicFramePr>
            <a:graphicFrameLocks noChangeAspect="1"/>
          </p:cNvGraphicFramePr>
          <p:nvPr>
            <p:extLst>
              <p:ext uri="{D42A27DB-BD31-4B8C-83A1-F6EECF244321}">
                <p14:modId xmlns:p14="http://schemas.microsoft.com/office/powerpoint/2010/main" val="98463397"/>
              </p:ext>
            </p:extLst>
          </p:nvPr>
        </p:nvGraphicFramePr>
        <p:xfrm>
          <a:off x="1259632" y="3212976"/>
          <a:ext cx="5472113" cy="1577975"/>
        </p:xfrm>
        <a:graphic>
          <a:graphicData uri="http://schemas.openxmlformats.org/presentationml/2006/ole">
            <mc:AlternateContent xmlns:mc="http://schemas.openxmlformats.org/markup-compatibility/2006">
              <mc:Choice xmlns:v="urn:schemas-microsoft-com:vml" Requires="v">
                <p:oleObj spid="_x0000_s49210" name="Equation" r:id="rId3" imgW="2476500" imgH="711200" progId="Equation.DSMT4">
                  <p:embed/>
                </p:oleObj>
              </mc:Choice>
              <mc:Fallback>
                <p:oleObj name="Equation" r:id="rId3" imgW="2476500" imgH="711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12976"/>
                        <a:ext cx="5472113" cy="157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59" name="Rectangle 7"/>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9158" name="Object 6"/>
          <p:cNvGraphicFramePr>
            <a:graphicFrameLocks noChangeAspect="1"/>
          </p:cNvGraphicFramePr>
          <p:nvPr>
            <p:extLst>
              <p:ext uri="{D42A27DB-BD31-4B8C-83A1-F6EECF244321}">
                <p14:modId xmlns:p14="http://schemas.microsoft.com/office/powerpoint/2010/main" val="2318345922"/>
              </p:ext>
            </p:extLst>
          </p:nvPr>
        </p:nvGraphicFramePr>
        <p:xfrm>
          <a:off x="2051373" y="4921349"/>
          <a:ext cx="2160587" cy="523875"/>
        </p:xfrm>
        <a:graphic>
          <a:graphicData uri="http://schemas.openxmlformats.org/presentationml/2006/ole">
            <mc:AlternateContent xmlns:mc="http://schemas.openxmlformats.org/markup-compatibility/2006">
              <mc:Choice xmlns:v="urn:schemas-microsoft-com:vml" Requires="v">
                <p:oleObj spid="_x0000_s49211" name="Equation" r:id="rId5" imgW="939800" imgH="228600" progId="Equation.DSMT4">
                  <p:embed/>
                </p:oleObj>
              </mc:Choice>
              <mc:Fallback>
                <p:oleObj name="Equation" r:id="rId5" imgW="939800" imgH="228600"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373" y="4921349"/>
                        <a:ext cx="2160587" cy="523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8</a:t>
            </a:fld>
            <a:endParaRPr lang="en-US" altLang="zh-TW">
              <a:solidFill>
                <a:schemeClr val="accent6">
                  <a:lumMod val="20000"/>
                  <a:lumOff val="80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323850" y="1125538"/>
            <a:ext cx="8569325" cy="5399087"/>
          </a:xfrm>
        </p:spPr>
        <p:txBody>
          <a:bodyPr/>
          <a:lstStyle/>
          <a:p>
            <a:pPr>
              <a:buFont typeface="Wingdings" pitchFamily="2" charset="2"/>
              <a:buNone/>
            </a:pPr>
            <a:r>
              <a:rPr lang="en-US" altLang="zh-TW" dirty="0">
                <a:latin typeface="Times New Roman" pitchFamily="18" charset="0"/>
                <a:cs typeface="Times New Roman" pitchFamily="18" charset="0"/>
              </a:rPr>
              <a:t>                                      </a:t>
            </a:r>
          </a:p>
          <a:p>
            <a:pPr>
              <a:buFont typeface="Wingdings" pitchFamily="2" charset="2"/>
              <a:buNone/>
            </a:pPr>
            <a:r>
              <a:rPr lang="en-US" altLang="zh-TW" dirty="0">
                <a:latin typeface="Times New Roman" pitchFamily="18" charset="0"/>
                <a:cs typeface="Times New Roman" pitchFamily="18" charset="0"/>
              </a:rPr>
              <a:t>                                          (7.1)</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r>
              <a:rPr lang="en-US" altLang="zh-TW" dirty="0">
                <a:latin typeface="Times New Roman" pitchFamily="18" charset="0"/>
                <a:cs typeface="Times New Roman" pitchFamily="18" charset="0"/>
              </a:rPr>
              <a:t>where:</a:t>
            </a: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a:p>
            <a:pPr>
              <a:buFont typeface="Wingdings" pitchFamily="2" charset="2"/>
              <a:buNone/>
            </a:pPr>
            <a:endParaRPr lang="en-US" altLang="zh-TW" dirty="0">
              <a:latin typeface="Times New Roman" pitchFamily="18" charset="0"/>
              <a:cs typeface="Times New Roman" pitchFamily="18" charset="0"/>
            </a:endParaRPr>
          </a:p>
        </p:txBody>
      </p:sp>
      <p:sp>
        <p:nvSpPr>
          <p:cNvPr id="71689" name="Rectangle 9"/>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88" name="Object 8"/>
          <p:cNvGraphicFramePr>
            <a:graphicFrameLocks noChangeAspect="1"/>
          </p:cNvGraphicFramePr>
          <p:nvPr/>
        </p:nvGraphicFramePr>
        <p:xfrm>
          <a:off x="1476375" y="1484313"/>
          <a:ext cx="2232025" cy="1103312"/>
        </p:xfrm>
        <a:graphic>
          <a:graphicData uri="http://schemas.openxmlformats.org/presentationml/2006/ole">
            <mc:AlternateContent xmlns:mc="http://schemas.openxmlformats.org/markup-compatibility/2006">
              <mc:Choice xmlns:v="urn:schemas-microsoft-com:vml" Requires="v">
                <p:oleObj spid="_x0000_s71742" name="Equation" r:id="rId3" imgW="863225" imgH="431613" progId="Equation.DSMT4">
                  <p:embed/>
                </p:oleObj>
              </mc:Choice>
              <mc:Fallback>
                <p:oleObj name="Equation" r:id="rId3" imgW="863225" imgH="431613"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1484313"/>
                        <a:ext cx="2232025" cy="110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91" name="Rectangle 11"/>
          <p:cNvSpPr>
            <a:spLocks noChangeArrowheads="1"/>
          </p:cNvSpPr>
          <p:nvPr/>
        </p:nvSpPr>
        <p:spPr bwMode="auto">
          <a:xfrm>
            <a:off x="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71690" name="Object 10"/>
          <p:cNvGraphicFramePr>
            <a:graphicFrameLocks noChangeAspect="1"/>
          </p:cNvGraphicFramePr>
          <p:nvPr/>
        </p:nvGraphicFramePr>
        <p:xfrm>
          <a:off x="250825" y="3573463"/>
          <a:ext cx="8569325" cy="1727200"/>
        </p:xfrm>
        <a:graphic>
          <a:graphicData uri="http://schemas.openxmlformats.org/presentationml/2006/ole">
            <mc:AlternateContent xmlns:mc="http://schemas.openxmlformats.org/markup-compatibility/2006">
              <mc:Choice xmlns:v="urn:schemas-microsoft-com:vml" Requires="v">
                <p:oleObj spid="_x0000_s71743" name="Equation" r:id="rId5" imgW="4953000" imgH="914400" progId="Equation.DSMT4">
                  <p:embed/>
                </p:oleObj>
              </mc:Choice>
              <mc:Fallback>
                <p:oleObj name="Equation" r:id="rId5" imgW="4953000" imgH="91440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573463"/>
                        <a:ext cx="8569325" cy="172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2"/>
          <p:cNvSpPr txBox="1">
            <a:spLocks noChangeArrowheads="1"/>
          </p:cNvSpPr>
          <p:nvPr/>
        </p:nvSpPr>
        <p:spPr>
          <a:xfrm>
            <a:off x="445089" y="548680"/>
            <a:ext cx="8218488" cy="668338"/>
          </a:xfrm>
          <a:prstGeom prst="rect">
            <a:avLst/>
          </a:prstGeom>
        </p:spPr>
        <p:txBody>
          <a:bodyPr vert="horz" lIns="91440" tIns="45720" rIns="91440" bIns="45720" rtlCol="0" anchor="ctr">
            <a:noAutofit/>
          </a:bodyPr>
          <a:lstStyle>
            <a:lvl1pPr algn="l" defTabSz="914400" rtl="0" eaLnBrk="1" latinLnBrk="0" hangingPunct="1">
              <a:spcBef>
                <a:spcPct val="0"/>
              </a:spcBef>
              <a:buNone/>
              <a:defRPr sz="3600" b="1" kern="1200" baseline="0">
                <a:solidFill>
                  <a:schemeClr val="tx2">
                    <a:lumMod val="75000"/>
                  </a:schemeClr>
                </a:solidFill>
                <a:latin typeface="+mj-lt"/>
                <a:ea typeface="+mj-ea"/>
                <a:cs typeface="Segoe UI" pitchFamily="34" charset="0"/>
              </a:defRPr>
            </a:lvl1pPr>
          </a:lstStyle>
          <a:p>
            <a:r>
              <a:rPr lang="en-US" altLang="zh-TW" dirty="0" smtClean="0">
                <a:latin typeface="Times New Roman" pitchFamily="18" charset="0"/>
                <a:cs typeface="Times New Roman" pitchFamily="18" charset="0"/>
              </a:rPr>
              <a:t>7.2.1 Expected Return on a Portfolio</a:t>
            </a:r>
            <a:r>
              <a:rPr lang="en-US" altLang="zh-TW" sz="4000" i="1" dirty="0" smtClean="0"/>
              <a:t/>
            </a:r>
            <a:br>
              <a:rPr lang="en-US" altLang="zh-TW" sz="4000" i="1" dirty="0" smtClean="0"/>
            </a:br>
            <a:endParaRPr lang="en-US" altLang="zh-TW" sz="4000" i="1" dirty="0"/>
          </a:p>
        </p:txBody>
      </p:sp>
      <p:sp>
        <p:nvSpPr>
          <p:cNvPr id="2" name="Slide Number Placeholder 1"/>
          <p:cNvSpPr>
            <a:spLocks noGrp="1"/>
          </p:cNvSpPr>
          <p:nvPr>
            <p:ph type="sldNum" sz="quarter" idx="12"/>
          </p:nvPr>
        </p:nvSpPr>
        <p:spPr/>
        <p:txBody>
          <a:bodyPr/>
          <a:lstStyle/>
          <a:p>
            <a:fld id="{742A39D0-13E4-42B8-851E-EF56AAE1D1AA}" type="slidenum">
              <a:rPr lang="en-US" altLang="zh-TW">
                <a:solidFill>
                  <a:schemeClr val="accent6">
                    <a:lumMod val="20000"/>
                    <a:lumOff val="80000"/>
                  </a:schemeClr>
                </a:solidFill>
              </a:rPr>
              <a:pPr/>
              <a:t>9</a:t>
            </a:fld>
            <a:endParaRPr lang="en-US" altLang="zh-TW">
              <a:solidFill>
                <a:schemeClr val="accent6">
                  <a:lumMod val="20000"/>
                  <a:lumOff val="80000"/>
                </a:schemeClr>
              </a:solidFill>
            </a:endParaRPr>
          </a:p>
        </p:txBody>
      </p:sp>
    </p:spTree>
  </p:cSld>
  <p:clrMapOvr>
    <a:masterClrMapping/>
  </p:clrMapOvr>
</p:sld>
</file>

<file path=ppt/theme/theme1.xml><?xml version="1.0" encoding="utf-8"?>
<a:theme xmlns:a="http://schemas.openxmlformats.org/drawingml/2006/main" name="SAPMDP Theme">
  <a:themeElements>
    <a:clrScheme name="Financial Connection">
      <a:dk1>
        <a:srgbClr val="595959"/>
      </a:dk1>
      <a:lt1>
        <a:srgbClr val="00B050"/>
      </a:lt1>
      <a:dk2>
        <a:srgbClr val="002060"/>
      </a:dk2>
      <a:lt2>
        <a:srgbClr val="9B2D1F"/>
      </a:lt2>
      <a:accent1>
        <a:srgbClr val="0C0C0C"/>
      </a:accent1>
      <a:accent2>
        <a:srgbClr val="00B050"/>
      </a:accent2>
      <a:accent3>
        <a:srgbClr val="002060"/>
      </a:accent3>
      <a:accent4>
        <a:srgbClr val="9B2D1F"/>
      </a:accent4>
      <a:accent5>
        <a:srgbClr val="F4C33A"/>
      </a:accent5>
      <a:accent6>
        <a:srgbClr val="BFBFBF"/>
      </a:accent6>
      <a:hlink>
        <a:srgbClr val="7F7F7F"/>
      </a:hlink>
      <a:folHlink>
        <a:srgbClr val="9B2D1F"/>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2400" b="0" i="0" u="none" strike="noStrike" kern="1200" cap="none" spc="0" normalizeH="0" baseline="0" noProof="0" dirty="0" smtClean="0">
            <a:ln>
              <a:noFill/>
            </a:ln>
            <a:solidFill>
              <a:schemeClr val="tx1"/>
            </a:solidFill>
            <a:effectLst/>
            <a:uLnTx/>
            <a:uFillTx/>
            <a:latin typeface="Perpetua" pitchFamily="18" charset="0"/>
            <a:ea typeface="+mj-ea"/>
            <a:cs typeface="+mj-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SAPMDP Theme</Template>
  <TotalTime>400</TotalTime>
  <Words>3130</Words>
  <Application>Microsoft Office PowerPoint</Application>
  <PresentationFormat>On-screen Show (4:3)</PresentationFormat>
  <Paragraphs>796</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5" baseType="lpstr">
      <vt:lpstr>SAPMDP Theme</vt:lpstr>
      <vt:lpstr>Equation</vt:lpstr>
      <vt:lpstr>PowerPoint Presentation</vt:lpstr>
      <vt:lpstr>Chapter Outline</vt:lpstr>
      <vt:lpstr>7.1 RISK CLASSIFICATION AND MEASUREMENT</vt:lpstr>
      <vt:lpstr>Figure 7-1  Probability Distributions Between Securities A and B</vt:lpstr>
      <vt:lpstr>TABLE 7-1 Types of Risk</vt:lpstr>
      <vt:lpstr>Types of Risk (Continued)</vt:lpstr>
      <vt:lpstr>7.2 PORTFOLIO ANALYSIS AND APPLICATION </vt:lpstr>
      <vt:lpstr>7.2.1 Expected Return on a Portfolio </vt:lpstr>
      <vt:lpstr>PowerPoint Presentation</vt:lpstr>
      <vt:lpstr>7.2.2 Variance and Standard Deviation of a Portfolio </vt:lpstr>
      <vt:lpstr>7.2.2 Variance and Standard Deviation of a Portfolio </vt:lpstr>
      <vt:lpstr>7.2.2 Variance and Standard Deviation of a Portfolio </vt:lpstr>
      <vt:lpstr>Sample Problem 7.1</vt:lpstr>
      <vt:lpstr>Sample Problem 7.1</vt:lpstr>
      <vt:lpstr>Sample Problem 7.1</vt:lpstr>
      <vt:lpstr>7.2.3 The Two-Asset Case</vt:lpstr>
      <vt:lpstr>7.2.3 The Two-Asset Case</vt:lpstr>
      <vt:lpstr>Sample Problem 7.2</vt:lpstr>
      <vt:lpstr>Sample Problem 7.2</vt:lpstr>
      <vt:lpstr>Sample Problem 7.2</vt:lpstr>
      <vt:lpstr>Sample Problem 7.2</vt:lpstr>
      <vt:lpstr>Sample Problem 7.2</vt:lpstr>
      <vt:lpstr>Sample Problem 7.3</vt:lpstr>
      <vt:lpstr>Sample Problem 7.3</vt:lpstr>
      <vt:lpstr>7.2.4 Asset Allocation among Risk-Free Asset, Corporate Bond, and Equity </vt:lpstr>
      <vt:lpstr>Sample Problem 7.4</vt:lpstr>
      <vt:lpstr>Sample Problem 7.4</vt:lpstr>
      <vt:lpstr>7.3 THE EFFICIENT PORTFOLIO AND RISK DIVERSIFICATION </vt:lpstr>
      <vt:lpstr>7.3.1 The Efficient Portfolio </vt:lpstr>
      <vt:lpstr>7.3.1 The efficient Portfolio</vt:lpstr>
      <vt:lpstr>Sample Problem 7.5</vt:lpstr>
      <vt:lpstr>Sample Problem 7.5</vt:lpstr>
      <vt:lpstr>7.3.2 Corporate Application of Diversification</vt:lpstr>
      <vt:lpstr>7.3.3 The Dominance Principle</vt:lpstr>
      <vt:lpstr>7.3.4 Three Performance Measures</vt:lpstr>
      <vt:lpstr>Sharpe measure (SP)</vt:lpstr>
      <vt:lpstr>Sample Problem 7.6</vt:lpstr>
      <vt:lpstr>Sample Problem 7.7</vt:lpstr>
      <vt:lpstr>Treynor measure (TP)</vt:lpstr>
      <vt:lpstr>Jensen’s measure (JM)</vt:lpstr>
      <vt:lpstr>Sample Problem 7.8</vt:lpstr>
      <vt:lpstr>Sample Problem 7.8</vt:lpstr>
      <vt:lpstr>7.3.5 Interrelationship among Three Performance Measure </vt:lpstr>
      <vt:lpstr>Sample Problem 7.9</vt:lpstr>
      <vt:lpstr>7.4 Determination of Commercial Lending Rate </vt:lpstr>
      <vt:lpstr>According to lending rates in Table 7.8</vt:lpstr>
      <vt:lpstr>7.5 The Market Rate Of Return And Market Risk Premium </vt:lpstr>
      <vt:lpstr>7.5 The Market Rate Of Return And Market Risk Premium </vt:lpstr>
      <vt:lpstr>7.5 The Market Rate Of Return And Market Risk Premium </vt:lpstr>
      <vt:lpstr>7.5 The Market Rate Of Return And Market Risk Premium </vt:lpstr>
      <vt:lpstr>7.5 The Market Rate Of Return And Market Risk Premium </vt:lpstr>
      <vt:lpstr>7.5 The Market Rate Of Return And Market Risk Premium </vt:lpstr>
      <vt:lpstr>7.6 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Analysis  and Portfolio Management</dc:title>
  <dc:creator>user</dc:creator>
  <cp:lastModifiedBy>Research</cp:lastModifiedBy>
  <cp:revision>54</cp:revision>
  <dcterms:created xsi:type="dcterms:W3CDTF">2007-09-19T00:52:04Z</dcterms:created>
  <dcterms:modified xsi:type="dcterms:W3CDTF">2013-01-22T18:19:40Z</dcterms:modified>
</cp:coreProperties>
</file>