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50"/>
  </p:notesMasterIdLst>
  <p:sldIdLst>
    <p:sldId id="257" r:id="rId2"/>
    <p:sldId id="258" r:id="rId3"/>
    <p:sldId id="259" r:id="rId4"/>
    <p:sldId id="261"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81" r:id="rId23"/>
    <p:sldId id="399" r:id="rId24"/>
    <p:sldId id="400" r:id="rId25"/>
    <p:sldId id="401" r:id="rId26"/>
    <p:sldId id="402" r:id="rId27"/>
    <p:sldId id="403" r:id="rId28"/>
    <p:sldId id="404" r:id="rId29"/>
    <p:sldId id="406" r:id="rId30"/>
    <p:sldId id="407" r:id="rId31"/>
    <p:sldId id="408" r:id="rId32"/>
    <p:sldId id="409" r:id="rId33"/>
    <p:sldId id="410" r:id="rId34"/>
    <p:sldId id="360" r:id="rId35"/>
    <p:sldId id="309" r:id="rId36"/>
    <p:sldId id="310" r:id="rId37"/>
    <p:sldId id="311" r:id="rId38"/>
    <p:sldId id="332" r:id="rId39"/>
    <p:sldId id="334" r:id="rId40"/>
    <p:sldId id="411" r:id="rId41"/>
    <p:sldId id="412" r:id="rId42"/>
    <p:sldId id="335" r:id="rId43"/>
    <p:sldId id="337" r:id="rId44"/>
    <p:sldId id="338" r:id="rId45"/>
    <p:sldId id="341" r:id="rId46"/>
    <p:sldId id="342" r:id="rId47"/>
    <p:sldId id="344" r:id="rId48"/>
    <p:sldId id="346" r:id="rId4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5482" autoAdjust="0"/>
  </p:normalViewPr>
  <p:slideViewPr>
    <p:cSldViewPr>
      <p:cViewPr varScale="1">
        <p:scale>
          <a:sx n="104" d="100"/>
          <a:sy n="104" d="100"/>
        </p:scale>
        <p:origin x="-192" y="-96"/>
      </p:cViewPr>
      <p:guideLst>
        <p:guide orient="horz" pos="2160"/>
        <p:guide pos="2880"/>
      </p:guideLst>
    </p:cSldViewPr>
  </p:slideViewPr>
  <p:outlineViewPr>
    <p:cViewPr>
      <p:scale>
        <a:sx n="33" d="100"/>
        <a:sy n="33" d="100"/>
      </p:scale>
      <p:origin x="0" y="43736"/>
    </p:cViewPr>
  </p:outlineViewPr>
  <p:notesTextViewPr>
    <p:cViewPr>
      <p:scale>
        <a:sx n="100" d="100"/>
        <a:sy n="100" d="100"/>
      </p:scale>
      <p:origin x="0" y="0"/>
    </p:cViewPr>
  </p:notesTextViewPr>
  <p:sorterViewPr>
    <p:cViewPr>
      <p:scale>
        <a:sx n="66" d="100"/>
        <a:sy n="66" d="100"/>
      </p:scale>
      <p:origin x="0" y="18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110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972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73DB0E0-E183-4E64-88CA-27C79D3EE6BA}" type="slidenum">
              <a:rPr lang="en-US" altLang="zh-TW"/>
              <a:pPr/>
              <a:t>‹#›</a:t>
            </a:fld>
            <a:endParaRPr lang="en-US" altLang="zh-TW"/>
          </a:p>
        </p:txBody>
      </p:sp>
    </p:spTree>
    <p:extLst>
      <p:ext uri="{BB962C8B-B14F-4D97-AF65-F5344CB8AC3E}">
        <p14:creationId xmlns:p14="http://schemas.microsoft.com/office/powerpoint/2010/main" val="1007504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DB0E0-E183-4E64-88CA-27C79D3EE6BA}" type="slidenum">
              <a:rPr lang="en-US" altLang="zh-TW" smtClean="0"/>
              <a:pPr/>
              <a:t>22</a:t>
            </a:fld>
            <a:endParaRPr lang="en-US" altLang="zh-TW"/>
          </a:p>
        </p:txBody>
      </p:sp>
    </p:spTree>
    <p:extLst>
      <p:ext uri="{BB962C8B-B14F-4D97-AF65-F5344CB8AC3E}">
        <p14:creationId xmlns:p14="http://schemas.microsoft.com/office/powerpoint/2010/main" val="31515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DB0E0-E183-4E64-88CA-27C79D3EE6BA}" type="slidenum">
              <a:rPr lang="en-US" altLang="zh-TW" smtClean="0"/>
              <a:pPr/>
              <a:t>29</a:t>
            </a:fld>
            <a:endParaRPr lang="en-US" altLang="zh-TW"/>
          </a:p>
        </p:txBody>
      </p:sp>
    </p:spTree>
    <p:extLst>
      <p:ext uri="{BB962C8B-B14F-4D97-AF65-F5344CB8AC3E}">
        <p14:creationId xmlns:p14="http://schemas.microsoft.com/office/powerpoint/2010/main" val="60596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Results in Page 290 and 292 are incorrect.</a:t>
            </a:r>
            <a:r>
              <a:rPr lang="en-US" altLang="zh-TW" baseline="0" dirty="0" smtClean="0"/>
              <a:t> The results have been corrected in Slides.</a:t>
            </a:r>
            <a:endParaRPr lang="zh-TW" altLang="en-US" dirty="0"/>
          </a:p>
        </p:txBody>
      </p:sp>
      <p:sp>
        <p:nvSpPr>
          <p:cNvPr id="4" name="Slide Number Placeholder 3"/>
          <p:cNvSpPr>
            <a:spLocks noGrp="1"/>
          </p:cNvSpPr>
          <p:nvPr>
            <p:ph type="sldNum" sz="quarter" idx="10"/>
          </p:nvPr>
        </p:nvSpPr>
        <p:spPr/>
        <p:txBody>
          <a:bodyPr/>
          <a:lstStyle/>
          <a:p>
            <a:fld id="{F73DB0E0-E183-4E64-88CA-27C79D3EE6BA}" type="slidenum">
              <a:rPr lang="en-US" altLang="zh-TW" smtClean="0"/>
              <a:pPr/>
              <a:t>45</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The results</a:t>
            </a:r>
            <a:r>
              <a:rPr lang="en-US" altLang="zh-TW" baseline="0" dirty="0" smtClean="0"/>
              <a:t> in slides are correct. The results in page 292-293 are incorrect. </a:t>
            </a:r>
            <a:endParaRPr lang="zh-TW" altLang="en-US" dirty="0"/>
          </a:p>
        </p:txBody>
      </p:sp>
      <p:sp>
        <p:nvSpPr>
          <p:cNvPr id="4" name="Slide Number Placeholder 3"/>
          <p:cNvSpPr>
            <a:spLocks noGrp="1"/>
          </p:cNvSpPr>
          <p:nvPr>
            <p:ph type="sldNum" sz="quarter" idx="10"/>
          </p:nvPr>
        </p:nvSpPr>
        <p:spPr/>
        <p:txBody>
          <a:bodyPr/>
          <a:lstStyle/>
          <a:p>
            <a:fld id="{F73DB0E0-E183-4E64-88CA-27C79D3EE6BA}" type="slidenum">
              <a:rPr lang="en-US" altLang="zh-TW" smtClean="0"/>
              <a:pPr/>
              <a:t>46</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3E20512-E64F-41AE-BF63-4F9E5122F19C}" type="slidenum">
              <a:rPr lang="en-US" altLang="zh-TW" smtClean="0"/>
              <a:pPr/>
              <a:t>‹#›</a:t>
            </a:fld>
            <a:endParaRPr lang="en-US" altLang="zh-TW"/>
          </a:p>
        </p:txBody>
      </p:sp>
      <p:sp>
        <p:nvSpPr>
          <p:cNvPr id="6" name="Footer Placeholder 5"/>
          <p:cNvSpPr>
            <a:spLocks noGrp="1"/>
          </p:cNvSpPr>
          <p:nvPr>
            <p:ph type="ftr" sz="quarter" idx="11"/>
          </p:nvPr>
        </p:nvSpPr>
        <p:spPr/>
        <p:txBody>
          <a:bodyPr/>
          <a:lstStyle/>
          <a:p>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FAF66988-F106-4A7D-9058-E7BAFA4F1E23}" type="slidenum">
              <a:rPr lang="en-US" altLang="zh-TW" smtClean="0"/>
              <a:pPr/>
              <a:t>‹#›</a:t>
            </a:fld>
            <a:endParaRPr lang="en-US" altLang="zh-TW"/>
          </a:p>
        </p:txBody>
      </p:sp>
      <p:sp>
        <p:nvSpPr>
          <p:cNvPr id="13" name="Footer Placeholder 12"/>
          <p:cNvSpPr>
            <a:spLocks noGrp="1"/>
          </p:cNvSpPr>
          <p:nvPr>
            <p:ph type="ftr" sz="quarter" idx="15"/>
          </p:nvPr>
        </p:nvSpPr>
        <p:spPr/>
        <p:txBody>
          <a:bodyPr/>
          <a:lstStyle/>
          <a:p>
            <a:endParaRPr lang="en-US" altLang="zh-TW"/>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3FF2A61F-396A-4E97-ABAC-B1A2A096FE8F}" type="slidenum">
              <a:rPr lang="en-US" altLang="zh-TW" smtClean="0"/>
              <a:pPr/>
              <a:t>‹#›</a:t>
            </a:fld>
            <a:endParaRPr lang="en-US" altLang="zh-TW"/>
          </a:p>
        </p:txBody>
      </p:sp>
      <p:sp>
        <p:nvSpPr>
          <p:cNvPr id="9" name="Footer Placeholder 8"/>
          <p:cNvSpPr>
            <a:spLocks noGrp="1"/>
          </p:cNvSpPr>
          <p:nvPr>
            <p:ph type="ftr" sz="quarter" idx="11"/>
          </p:nvPr>
        </p:nvSpPr>
        <p:spPr/>
        <p:txBody>
          <a:bodyPr/>
          <a:lstStyle/>
          <a:p>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FAF66988-F106-4A7D-9058-E7BAFA4F1E23}" type="slidenum">
              <a:rPr lang="en-US" altLang="zh-TW" smtClean="0"/>
              <a:pPr/>
              <a:t>‹#›</a:t>
            </a:fld>
            <a:endParaRPr lang="en-US" altLang="zh-TW"/>
          </a:p>
        </p:txBody>
      </p:sp>
    </p:spTree>
    <p:extLst>
      <p:ext uri="{BB962C8B-B14F-4D97-AF65-F5344CB8AC3E}">
        <p14:creationId xmlns:p14="http://schemas.microsoft.com/office/powerpoint/2010/main" val="326648002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09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905000"/>
            <a:ext cx="4194175"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194175"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a:prstGeom prst="rect">
            <a:avLst/>
          </a:prstGeom>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EEFDB351-9853-4AB7-A7F8-EAB628B63878}" type="slidenum">
              <a:rPr lang="en-US" altLang="zh-TW" smtClean="0"/>
              <a:pPr/>
              <a:t>‹#›</a:t>
            </a:fld>
            <a:endParaRPr lang="en-US" altLang="zh-TW"/>
          </a:p>
        </p:txBody>
      </p:sp>
    </p:spTree>
    <p:extLst>
      <p:ext uri="{BB962C8B-B14F-4D97-AF65-F5344CB8AC3E}">
        <p14:creationId xmlns:p14="http://schemas.microsoft.com/office/powerpoint/2010/main" val="4245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FAF66988-F106-4A7D-9058-E7BAFA4F1E23}" type="slidenum">
              <a:rPr lang="en-US" altLang="zh-TW" smtClean="0"/>
              <a:pPr/>
              <a:t>‹#›</a:t>
            </a:fld>
            <a:endParaRPr lang="en-US" altLang="zh-TW"/>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FAF66988-F106-4A7D-9058-E7BAFA4F1E23}" type="slidenum">
              <a:rPr lang="en-US" altLang="zh-TW" smtClean="0"/>
              <a:pPr/>
              <a:t>‹#›</a:t>
            </a:fld>
            <a:endParaRPr lang="en-US" altLang="zh-TW"/>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C7477CB8-F6E8-41D6-B828-2C1D1734E05B}" type="slidenum">
              <a:rPr lang="en-US" altLang="zh-TW" smtClean="0"/>
              <a:pPr/>
              <a:t>‹#›</a:t>
            </a:fld>
            <a:endParaRPr lang="en-US" altLang="zh-TW"/>
          </a:p>
        </p:txBody>
      </p:sp>
      <p:sp>
        <p:nvSpPr>
          <p:cNvPr id="11" name="Footer Placeholder 10"/>
          <p:cNvSpPr>
            <a:spLocks noGrp="1"/>
          </p:cNvSpPr>
          <p:nvPr>
            <p:ph type="ftr" sz="quarter" idx="11"/>
          </p:nvPr>
        </p:nvSpPr>
        <p:spPr/>
        <p:txBody>
          <a:bodyPr/>
          <a:lstStyle/>
          <a:p>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FAF66988-F106-4A7D-9058-E7BAFA4F1E23}"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FAF66988-F106-4A7D-9058-E7BAFA4F1E23}" type="slidenum">
              <a:rPr lang="en-US" altLang="zh-TW" smtClean="0"/>
              <a:pPr/>
              <a:t>‹#›</a:t>
            </a:fld>
            <a:endParaRPr lang="en-US" altLang="zh-TW"/>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FAF66988-F106-4A7D-9058-E7BAFA4F1E23}" type="slidenum">
              <a:rPr lang="en-US" altLang="zh-TW" smtClean="0"/>
              <a:pPr/>
              <a:t>‹#›</a:t>
            </a:fld>
            <a:endParaRPr lang="en-US" altLang="zh-TW"/>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FAF66988-F106-4A7D-9058-E7BAFA4F1E23}" type="slidenum">
              <a:rPr lang="en-US" altLang="zh-TW" smtClean="0"/>
              <a:pPr/>
              <a:t>‹#›</a:t>
            </a:fld>
            <a:endParaRPr lang="en-US" altLang="zh-TW"/>
          </a:p>
        </p:txBody>
      </p:sp>
      <p:sp>
        <p:nvSpPr>
          <p:cNvPr id="11" name="Footer Placeholder 10"/>
          <p:cNvSpPr>
            <a:spLocks noGrp="1"/>
          </p:cNvSpPr>
          <p:nvPr>
            <p:ph type="ftr" sz="quarter" idx="15"/>
          </p:nvPr>
        </p:nvSpPr>
        <p:spPr/>
        <p:txBody>
          <a:bodyPr/>
          <a:lstStyle/>
          <a:p>
            <a:endParaRPr lang="en-US" altLang="zh-TW"/>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FAF66988-F106-4A7D-9058-E7BAFA4F1E23}"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FAF66988-F106-4A7D-9058-E7BAFA4F1E23}" type="slidenum">
              <a:rPr lang="en-US" altLang="zh-TW" smtClean="0"/>
              <a:pPr/>
              <a:t>‹#›</a:t>
            </a:fld>
            <a:endParaRPr lang="en-US" altLang="zh-TW"/>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2.bin"/><Relationship Id="rId7"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image" Target="../media/image16.wmf"/><Relationship Id="rId5" Type="http://schemas.openxmlformats.org/officeDocument/2006/relationships/oleObject" Target="../embeddings/oleObject13.bin"/><Relationship Id="rId10" Type="http://schemas.openxmlformats.org/officeDocument/2006/relationships/oleObject" Target="../embeddings/oleObject16.bin"/><Relationship Id="rId4" Type="http://schemas.openxmlformats.org/officeDocument/2006/relationships/image" Target="../media/image13.wmf"/><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18.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22.bin"/><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24.bin"/><Relationship Id="rId7"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6.wmf"/><Relationship Id="rId5" Type="http://schemas.openxmlformats.org/officeDocument/2006/relationships/oleObject" Target="../embeddings/oleObject25.bin"/><Relationship Id="rId4" Type="http://schemas.openxmlformats.org/officeDocument/2006/relationships/image" Target="../media/image25.wmf"/><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27.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9.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31.bin"/><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35.wmf"/><Relationship Id="rId5" Type="http://schemas.openxmlformats.org/officeDocument/2006/relationships/oleObject" Target="../embeddings/oleObject33.bin"/><Relationship Id="rId4" Type="http://schemas.openxmlformats.org/officeDocument/2006/relationships/image" Target="../media/image3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3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38.png"/><Relationship Id="rId4" Type="http://schemas.openxmlformats.org/officeDocument/2006/relationships/image" Target="../media/image37.wmf"/></Relationships>
</file>

<file path=ppt/slides/_rels/slide21.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3.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40.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9.bin"/></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7.emf"/><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54.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44.bin"/><Relationship Id="rId14" Type="http://schemas.openxmlformats.org/officeDocument/2006/relationships/image" Target="../media/image58.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60.wmf"/><Relationship Id="rId5" Type="http://schemas.openxmlformats.org/officeDocument/2006/relationships/oleObject" Target="../embeddings/oleObject48.bin"/><Relationship Id="rId4" Type="http://schemas.openxmlformats.org/officeDocument/2006/relationships/image" Target="../media/image59.wmf"/></Relationships>
</file>

<file path=ppt/slides/_rels/slide37.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65.wmf"/><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62.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image" Target="../media/image66.wmf"/><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52.bin"/><Relationship Id="rId14" Type="http://schemas.openxmlformats.org/officeDocument/2006/relationships/oleObject" Target="../embeddings/oleObject55.bin"/></Relationships>
</file>

<file path=ppt/slides/_rels/slide38.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14.xml"/><Relationship Id="rId1" Type="http://schemas.openxmlformats.org/officeDocument/2006/relationships/vmlDrawing" Target="../drawings/vmlDrawing17.vml"/><Relationship Id="rId6" Type="http://schemas.openxmlformats.org/officeDocument/2006/relationships/image" Target="../media/image68.wmf"/><Relationship Id="rId5" Type="http://schemas.openxmlformats.org/officeDocument/2006/relationships/oleObject" Target="../embeddings/oleObject57.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59.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72.wmf"/><Relationship Id="rId5" Type="http://schemas.openxmlformats.org/officeDocument/2006/relationships/oleObject" Target="../embeddings/oleObject61.bin"/><Relationship Id="rId4" Type="http://schemas.openxmlformats.org/officeDocument/2006/relationships/image" Target="../media/image7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67.bin"/><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77.wmf"/><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74.wmf"/><Relationship Id="rId11" Type="http://schemas.openxmlformats.org/officeDocument/2006/relationships/oleObject" Target="../embeddings/oleObject66.bin"/><Relationship Id="rId5" Type="http://schemas.openxmlformats.org/officeDocument/2006/relationships/oleObject" Target="../embeddings/oleObject63.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65.bin"/><Relationship Id="rId14" Type="http://schemas.openxmlformats.org/officeDocument/2006/relationships/image" Target="../media/image78.wmf"/></Relationships>
</file>

<file path=ppt/slides/_rels/slide4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image" Target="../media/image81.wmf"/><Relationship Id="rId5" Type="http://schemas.openxmlformats.org/officeDocument/2006/relationships/oleObject" Target="../embeddings/oleObject69.bin"/><Relationship Id="rId4" Type="http://schemas.openxmlformats.org/officeDocument/2006/relationships/image" Target="../media/image80.wmf"/></Relationships>
</file>

<file path=ppt/slides/_rels/slide43.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image" Target="../media/image83.wmf"/><Relationship Id="rId5" Type="http://schemas.openxmlformats.org/officeDocument/2006/relationships/oleObject" Target="../embeddings/oleObject71.bin"/><Relationship Id="rId4" Type="http://schemas.openxmlformats.org/officeDocument/2006/relationships/image" Target="../media/image82.wmf"/></Relationships>
</file>

<file path=ppt/slides/_rels/slide44.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89.wmf"/><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86.wmf"/><Relationship Id="rId11" Type="http://schemas.openxmlformats.org/officeDocument/2006/relationships/oleObject" Target="../embeddings/oleObject77.bin"/><Relationship Id="rId5" Type="http://schemas.openxmlformats.org/officeDocument/2006/relationships/oleObject" Target="../embeddings/oleObject74.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7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1.wmf"/><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oleObject" Target="../embeddings/oleObject79.bin"/><Relationship Id="rId5" Type="http://schemas.openxmlformats.org/officeDocument/2006/relationships/image" Target="../media/image90.wmf"/><Relationship Id="rId4" Type="http://schemas.openxmlformats.org/officeDocument/2006/relationships/oleObject" Target="../embeddings/oleObject78.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notesSlide" Target="../notesSlides/notesSlide4.xml"/><Relationship Id="rId7" Type="http://schemas.openxmlformats.org/officeDocument/2006/relationships/image" Target="../media/image93.wmf"/><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oleObject" Target="../embeddings/oleObject81.bin"/><Relationship Id="rId5" Type="http://schemas.openxmlformats.org/officeDocument/2006/relationships/image" Target="../media/image92.wmf"/><Relationship Id="rId4" Type="http://schemas.openxmlformats.org/officeDocument/2006/relationships/oleObject" Target="../embeddings/oleObject80.bin"/><Relationship Id="rId9" Type="http://schemas.openxmlformats.org/officeDocument/2006/relationships/image" Target="../media/image94.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3.bin"/><Relationship Id="rId7" Type="http://schemas.openxmlformats.org/officeDocument/2006/relationships/image" Target="../media/image98.png"/><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6.bin"/><Relationship Id="rId5" Type="http://schemas.openxmlformats.org/officeDocument/2006/relationships/oleObject" Target="../embeddings/oleObject2.bin"/><Relationship Id="rId10" Type="http://schemas.openxmlformats.org/officeDocument/2006/relationships/oleObject" Target="../embeddings/oleObject5.bin"/><Relationship Id="rId4" Type="http://schemas.openxmlformats.org/officeDocument/2006/relationships/image" Target="../media/image5.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3.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subTitle" idx="1"/>
          </p:nvPr>
        </p:nvSpPr>
        <p:spPr>
          <a:xfrm>
            <a:off x="107504" y="476672"/>
            <a:ext cx="4752528" cy="1368425"/>
          </a:xfrm>
        </p:spPr>
        <p:txBody>
          <a:bodyPr>
            <a:noAutofit/>
          </a:bodyPr>
          <a:lstStyle/>
          <a:p>
            <a:pPr eaLnBrk="1" hangingPunct="1">
              <a:lnSpc>
                <a:spcPct val="90000"/>
              </a:lnSpc>
            </a:pPr>
            <a:r>
              <a:rPr lang="en-US" altLang="zh-TW" sz="2800" b="1" dirty="0" smtClean="0">
                <a:solidFill>
                  <a:srgbClr val="FFFFFF"/>
                </a:solidFill>
                <a:latin typeface="Times New Roman"/>
                <a:cs typeface="Times New Roman"/>
              </a:rPr>
              <a:t>Chapter 8</a:t>
            </a:r>
          </a:p>
          <a:p>
            <a:pPr eaLnBrk="1" hangingPunct="1">
              <a:lnSpc>
                <a:spcPct val="90000"/>
              </a:lnSpc>
            </a:pPr>
            <a:r>
              <a:rPr lang="en-US" altLang="zh-TW" sz="2800" b="1" dirty="0" smtClean="0">
                <a:solidFill>
                  <a:srgbClr val="FFFFFF"/>
                </a:solidFill>
                <a:latin typeface="Times New Roman"/>
                <a:cs typeface="Times New Roman"/>
              </a:rPr>
              <a:t>	</a:t>
            </a:r>
            <a:br>
              <a:rPr lang="en-US" altLang="zh-TW" sz="2800" b="1" dirty="0" smtClean="0">
                <a:solidFill>
                  <a:srgbClr val="FFFFFF"/>
                </a:solidFill>
                <a:latin typeface="Times New Roman"/>
                <a:cs typeface="Times New Roman"/>
              </a:rPr>
            </a:br>
            <a:r>
              <a:rPr lang="en-US" altLang="zh-TW" sz="2800" b="1" dirty="0" smtClean="0">
                <a:solidFill>
                  <a:srgbClr val="FFFFFF"/>
                </a:solidFill>
                <a:latin typeface="Times New Roman"/>
                <a:cs typeface="Times New Roman"/>
              </a:rPr>
              <a:t>Risk-Aversion, Capital Asset Allocation, </a:t>
            </a:r>
          </a:p>
          <a:p>
            <a:pPr eaLnBrk="1" hangingPunct="1">
              <a:lnSpc>
                <a:spcPct val="90000"/>
              </a:lnSpc>
            </a:pPr>
            <a:r>
              <a:rPr lang="en-US" altLang="zh-TW" sz="2800" b="1" dirty="0" smtClean="0">
                <a:solidFill>
                  <a:srgbClr val="FFFFFF"/>
                </a:solidFill>
                <a:latin typeface="Times New Roman"/>
                <a:cs typeface="Times New Roman"/>
              </a:rPr>
              <a:t>and Markowitz Portfolio-Selection Model</a:t>
            </a:r>
          </a:p>
        </p:txBody>
      </p:sp>
      <p:sp>
        <p:nvSpPr>
          <p:cNvPr id="60421" name="Slide Number Placeholder 4"/>
          <p:cNvSpPr>
            <a:spLocks noGrp="1"/>
          </p:cNvSpPr>
          <p:nvPr>
            <p:ph type="sldNum" sz="quarter" idx="4294967295"/>
          </p:nvPr>
        </p:nvSpPr>
        <p:spPr>
          <a:xfrm>
            <a:off x="70104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B3EBE60C-301E-4637-B6ED-3EE2AEC3CEF4}" type="slidenum">
              <a:rPr kumimoji="0" lang="en-US" altLang="zh-TW">
                <a:latin typeface="Arial Black" pitchFamily="34" charset="0"/>
              </a:rPr>
              <a:pPr eaLnBrk="1" hangingPunct="1"/>
              <a:t>1</a:t>
            </a:fld>
            <a:endParaRPr kumimoji="0" lang="en-US" altLang="zh-TW">
              <a:latin typeface="Arial Black" pitchFamily="34" charset="0"/>
            </a:endParaRPr>
          </a:p>
        </p:txBody>
      </p:sp>
      <p:sp>
        <p:nvSpPr>
          <p:cNvPr id="4"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2"/>
          <p:cNvSpPr>
            <a:spLocks noGrp="1" noChangeArrowheads="1"/>
          </p:cNvSpPr>
          <p:nvPr>
            <p:ph type="title"/>
          </p:nvPr>
        </p:nvSpPr>
        <p:spPr>
          <a:xfrm>
            <a:off x="468313" y="404813"/>
            <a:ext cx="7354887" cy="739775"/>
          </a:xfrm>
        </p:spPr>
        <p:txBody>
          <a:bodyPr/>
          <a:lstStyle/>
          <a:p>
            <a:pPr eaLnBrk="1" hangingPunct="1"/>
            <a:r>
              <a:rPr lang="en-US" altLang="zh-TW" sz="3200" b="1" dirty="0" smtClean="0">
                <a:latin typeface="Times New Roman"/>
                <a:cs typeface="Times New Roman"/>
              </a:rPr>
              <a:t>Sample Problem 8.1</a:t>
            </a:r>
          </a:p>
        </p:txBody>
      </p:sp>
      <p:sp>
        <p:nvSpPr>
          <p:cNvPr id="9224" name="Rectangle 3"/>
          <p:cNvSpPr>
            <a:spLocks noGrp="1" noChangeArrowheads="1"/>
          </p:cNvSpPr>
          <p:nvPr>
            <p:ph idx="1"/>
          </p:nvPr>
        </p:nvSpPr>
        <p:spPr>
          <a:xfrm>
            <a:off x="684213" y="2997473"/>
            <a:ext cx="8135937" cy="3671887"/>
          </a:xfrm>
        </p:spPr>
        <p:txBody>
          <a:bodyPr/>
          <a:lstStyle/>
          <a:p>
            <a:pPr marL="609600" indent="-609600" eaLnBrk="1" hangingPunct="1">
              <a:lnSpc>
                <a:spcPct val="90000"/>
              </a:lnSpc>
              <a:buFont typeface="Wingdings" pitchFamily="2" charset="2"/>
              <a:buNone/>
            </a:pPr>
            <a:r>
              <a:rPr lang="en-US" altLang="zh-TW" sz="2400" dirty="0" smtClean="0">
                <a:latin typeface="Times New Roman"/>
                <a:cs typeface="Times New Roman"/>
              </a:rPr>
              <a:t>Given investments A and B as shown in the table, </a:t>
            </a:r>
          </a:p>
          <a:p>
            <a:pPr marL="609600" indent="-609600" eaLnBrk="1" hangingPunct="1">
              <a:lnSpc>
                <a:spcPct val="90000"/>
              </a:lnSpc>
              <a:buFont typeface="Wingdings" pitchFamily="2" charset="2"/>
              <a:buNone/>
            </a:pPr>
            <a:r>
              <a:rPr lang="en-US" altLang="zh-TW" sz="2400" dirty="0" smtClean="0">
                <a:latin typeface="Times New Roman"/>
                <a:cs typeface="Times New Roman"/>
              </a:rPr>
              <a:t>determine the utilities of A and B for the given </a:t>
            </a:r>
          </a:p>
          <a:p>
            <a:pPr marL="609600" indent="-609600" eaLnBrk="1" hangingPunct="1">
              <a:lnSpc>
                <a:spcPct val="90000"/>
              </a:lnSpc>
              <a:buFont typeface="Wingdings" pitchFamily="2" charset="2"/>
              <a:buNone/>
            </a:pPr>
            <a:r>
              <a:rPr lang="en-US" altLang="zh-TW" sz="2400" dirty="0" smtClean="0">
                <a:latin typeface="Times New Roman"/>
                <a:cs typeface="Times New Roman"/>
              </a:rPr>
              <a:t>utility functions: </a:t>
            </a:r>
          </a:p>
          <a:p>
            <a:pPr marL="609600" indent="-609600" eaLnBrk="1" hangingPunct="1">
              <a:lnSpc>
                <a:spcPct val="90000"/>
              </a:lnSpc>
              <a:buFont typeface="Wingdings" pitchFamily="2" charset="2"/>
              <a:buNone/>
            </a:pPr>
            <a:r>
              <a:rPr lang="en-US" altLang="zh-TW" sz="2400" dirty="0" smtClean="0">
                <a:latin typeface="Times New Roman"/>
                <a:cs typeface="Times New Roman"/>
              </a:rPr>
              <a:t>1.</a:t>
            </a:r>
          </a:p>
          <a:p>
            <a:pPr marL="609600" indent="-609600" eaLnBrk="1" hangingPunct="1">
              <a:lnSpc>
                <a:spcPct val="90000"/>
              </a:lnSpc>
              <a:buFont typeface="Wingdings" pitchFamily="2" charset="2"/>
              <a:buNone/>
            </a:pPr>
            <a:endParaRPr lang="en-US" altLang="zh-TW" sz="2400" dirty="0" smtClean="0">
              <a:latin typeface="Times New Roman"/>
              <a:cs typeface="Times New Roman"/>
            </a:endParaRPr>
          </a:p>
          <a:p>
            <a:pPr marL="609600" indent="-609600" eaLnBrk="1" hangingPunct="1">
              <a:lnSpc>
                <a:spcPct val="90000"/>
              </a:lnSpc>
              <a:buFont typeface="Wingdings" pitchFamily="2" charset="2"/>
              <a:buNone/>
            </a:pPr>
            <a:r>
              <a:rPr lang="en-US" altLang="zh-TW" sz="2400" dirty="0" smtClean="0">
                <a:latin typeface="Times New Roman"/>
                <a:cs typeface="Times New Roman"/>
              </a:rPr>
              <a:t>2.</a:t>
            </a:r>
          </a:p>
          <a:p>
            <a:pPr marL="609600" indent="-609600" eaLnBrk="1" hangingPunct="1">
              <a:lnSpc>
                <a:spcPct val="90000"/>
              </a:lnSpc>
              <a:buFont typeface="Wingdings" pitchFamily="2" charset="2"/>
              <a:buNone/>
            </a:pPr>
            <a:endParaRPr lang="en-US" altLang="zh-TW" sz="2400" dirty="0" smtClean="0">
              <a:latin typeface="Times New Roman"/>
              <a:cs typeface="Times New Roman"/>
            </a:endParaRPr>
          </a:p>
          <a:p>
            <a:pPr marL="609600" indent="-609600" eaLnBrk="1" hangingPunct="1">
              <a:lnSpc>
                <a:spcPct val="90000"/>
              </a:lnSpc>
              <a:buFont typeface="Wingdings" pitchFamily="2" charset="2"/>
              <a:buNone/>
            </a:pPr>
            <a:r>
              <a:rPr lang="en-US" altLang="zh-TW" sz="2400" dirty="0" smtClean="0">
                <a:latin typeface="Times New Roman"/>
                <a:cs typeface="Times New Roman"/>
              </a:rPr>
              <a:t>3.</a:t>
            </a:r>
          </a:p>
        </p:txBody>
      </p:sp>
      <p:sp>
        <p:nvSpPr>
          <p:cNvPr id="9249"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8302447-D90F-4CBD-913D-22484A62D564}" type="slidenum">
              <a:rPr kumimoji="0" lang="en-US" altLang="zh-TW">
                <a:solidFill>
                  <a:schemeClr val="accent6">
                    <a:lumMod val="20000"/>
                    <a:lumOff val="80000"/>
                  </a:schemeClr>
                </a:solidFill>
                <a:latin typeface="Times New Roman"/>
                <a:cs typeface="Times New Roman"/>
              </a:rPr>
              <a:pPr/>
              <a:t>10</a:t>
            </a:fld>
            <a:endParaRPr kumimoji="0" lang="en-US" altLang="zh-TW">
              <a:solidFill>
                <a:schemeClr val="accent6">
                  <a:lumMod val="20000"/>
                  <a:lumOff val="80000"/>
                </a:schemeClr>
              </a:solidFill>
              <a:latin typeface="Times New Roman"/>
              <a:cs typeface="Times New Roman"/>
            </a:endParaRPr>
          </a:p>
        </p:txBody>
      </p:sp>
      <p:graphicFrame>
        <p:nvGraphicFramePr>
          <p:cNvPr id="34820" name="Group 4"/>
          <p:cNvGraphicFramePr>
            <a:graphicFrameLocks noGrp="1"/>
          </p:cNvGraphicFramePr>
          <p:nvPr>
            <p:extLst>
              <p:ext uri="{D42A27DB-BD31-4B8C-83A1-F6EECF244321}">
                <p14:modId xmlns:p14="http://schemas.microsoft.com/office/powerpoint/2010/main" val="9879815"/>
              </p:ext>
            </p:extLst>
          </p:nvPr>
        </p:nvGraphicFramePr>
        <p:xfrm>
          <a:off x="1331640" y="1503432"/>
          <a:ext cx="5761037" cy="1493520"/>
        </p:xfrm>
        <a:graphic>
          <a:graphicData uri="http://schemas.openxmlformats.org/drawingml/2006/table">
            <a:tbl>
              <a:tblPr/>
              <a:tblGrid>
                <a:gridCol w="1438275"/>
                <a:gridCol w="1441450"/>
                <a:gridCol w="1439862"/>
                <a:gridCol w="1441450"/>
              </a:tblGrid>
              <a:tr h="2746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A</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746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Outcome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Probability</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Outcome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Probability</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1/5</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1/3</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245" name="Rectangle 24"/>
          <p:cNvSpPr>
            <a:spLocks noChangeArrowheads="1"/>
          </p:cNvSpPr>
          <p:nvPr/>
        </p:nvSpPr>
        <p:spPr bwMode="auto">
          <a:xfrm>
            <a:off x="0" y="313003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9218" name="Object 25"/>
          <p:cNvGraphicFramePr>
            <a:graphicFrameLocks noChangeAspect="1"/>
          </p:cNvGraphicFramePr>
          <p:nvPr>
            <p:extLst>
              <p:ext uri="{D42A27DB-BD31-4B8C-83A1-F6EECF244321}">
                <p14:modId xmlns:p14="http://schemas.microsoft.com/office/powerpoint/2010/main" val="1450884059"/>
              </p:ext>
            </p:extLst>
          </p:nvPr>
        </p:nvGraphicFramePr>
        <p:xfrm>
          <a:off x="2198688" y="1557338"/>
          <a:ext cx="285750" cy="360362"/>
        </p:xfrm>
        <a:graphic>
          <a:graphicData uri="http://schemas.openxmlformats.org/presentationml/2006/ole">
            <mc:AlternateContent xmlns:mc="http://schemas.openxmlformats.org/markup-compatibility/2006">
              <mc:Choice xmlns:v="urn:schemas-microsoft-com:vml" Requires="v">
                <p:oleObj spid="_x0000_s61497" name="Equation" r:id="rId3" imgW="177646" imgH="228402" progId="Equation.DSMT4">
                  <p:embed/>
                </p:oleObj>
              </mc:Choice>
              <mc:Fallback>
                <p:oleObj name="Equation" r:id="rId3" imgW="177646" imgH="228402" progId="Equation.DSMT4">
                  <p:embed/>
                  <p:pic>
                    <p:nvPicPr>
                      <p:cNvPr id="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688" y="1557338"/>
                        <a:ext cx="285750"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6" name="Rectangle 26"/>
          <p:cNvSpPr>
            <a:spLocks noChangeArrowheads="1"/>
          </p:cNvSpPr>
          <p:nvPr/>
        </p:nvSpPr>
        <p:spPr bwMode="auto">
          <a:xfrm>
            <a:off x="0" y="313003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9219" name="Object 27"/>
          <p:cNvGraphicFramePr>
            <a:graphicFrameLocks noChangeAspect="1"/>
          </p:cNvGraphicFramePr>
          <p:nvPr>
            <p:extLst>
              <p:ext uri="{D42A27DB-BD31-4B8C-83A1-F6EECF244321}">
                <p14:modId xmlns:p14="http://schemas.microsoft.com/office/powerpoint/2010/main" val="236122057"/>
              </p:ext>
            </p:extLst>
          </p:nvPr>
        </p:nvGraphicFramePr>
        <p:xfrm>
          <a:off x="5076825" y="1557338"/>
          <a:ext cx="285750" cy="360362"/>
        </p:xfrm>
        <a:graphic>
          <a:graphicData uri="http://schemas.openxmlformats.org/presentationml/2006/ole">
            <mc:AlternateContent xmlns:mc="http://schemas.openxmlformats.org/markup-compatibility/2006">
              <mc:Choice xmlns:v="urn:schemas-microsoft-com:vml" Requires="v">
                <p:oleObj spid="_x0000_s61498" name="Equation" r:id="rId5" imgW="177646" imgH="228402" progId="Equation.DSMT4">
                  <p:embed/>
                </p:oleObj>
              </mc:Choice>
              <mc:Fallback>
                <p:oleObj name="Equation" r:id="rId5" imgW="177646" imgH="228402" progId="Equation.DSMT4">
                  <p:embed/>
                  <p:pic>
                    <p:nvPicPr>
                      <p:cNvPr id="0"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557338"/>
                        <a:ext cx="285750"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7" name="Rectangle 28"/>
          <p:cNvSpPr>
            <a:spLocks noChangeArrowheads="1"/>
          </p:cNvSpPr>
          <p:nvPr/>
        </p:nvSpPr>
        <p:spPr bwMode="auto">
          <a:xfrm>
            <a:off x="0" y="313003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9220" name="Object 29"/>
          <p:cNvGraphicFramePr>
            <a:graphicFrameLocks noChangeAspect="1"/>
          </p:cNvGraphicFramePr>
          <p:nvPr>
            <p:extLst>
              <p:ext uri="{D42A27DB-BD31-4B8C-83A1-F6EECF244321}">
                <p14:modId xmlns:p14="http://schemas.microsoft.com/office/powerpoint/2010/main" val="2401974449"/>
              </p:ext>
            </p:extLst>
          </p:nvPr>
        </p:nvGraphicFramePr>
        <p:xfrm>
          <a:off x="1331640" y="4221088"/>
          <a:ext cx="2160587" cy="673100"/>
        </p:xfrm>
        <a:graphic>
          <a:graphicData uri="http://schemas.openxmlformats.org/presentationml/2006/ole">
            <mc:AlternateContent xmlns:mc="http://schemas.openxmlformats.org/markup-compatibility/2006">
              <mc:Choice xmlns:v="urn:schemas-microsoft-com:vml" Requires="v">
                <p:oleObj spid="_x0000_s61499" name="Equation" r:id="rId6" imgW="736600" imgH="228600" progId="Equation.DSMT4">
                  <p:embed/>
                </p:oleObj>
              </mc:Choice>
              <mc:Fallback>
                <p:oleObj name="Equation" r:id="rId6" imgW="736600" imgH="228600" progId="Equation.DSMT4">
                  <p:embed/>
                  <p:pic>
                    <p:nvPicPr>
                      <p:cNvPr id="0" name="Picture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4221088"/>
                        <a:ext cx="2160587"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8" name="Rectangle 30"/>
          <p:cNvSpPr>
            <a:spLocks noChangeArrowheads="1"/>
          </p:cNvSpPr>
          <p:nvPr/>
        </p:nvSpPr>
        <p:spPr bwMode="auto">
          <a:xfrm>
            <a:off x="0" y="31252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9221" name="Object 31"/>
          <p:cNvGraphicFramePr>
            <a:graphicFrameLocks noChangeAspect="1"/>
          </p:cNvGraphicFramePr>
          <p:nvPr>
            <p:extLst>
              <p:ext uri="{D42A27DB-BD31-4B8C-83A1-F6EECF244321}">
                <p14:modId xmlns:p14="http://schemas.microsoft.com/office/powerpoint/2010/main" val="3283327852"/>
              </p:ext>
            </p:extLst>
          </p:nvPr>
        </p:nvGraphicFramePr>
        <p:xfrm>
          <a:off x="1258888" y="5084763"/>
          <a:ext cx="2376487" cy="741362"/>
        </p:xfrm>
        <a:graphic>
          <a:graphicData uri="http://schemas.openxmlformats.org/presentationml/2006/ole">
            <mc:AlternateContent xmlns:mc="http://schemas.openxmlformats.org/markup-compatibility/2006">
              <mc:Choice xmlns:v="urn:schemas-microsoft-com:vml" Requires="v">
                <p:oleObj spid="_x0000_s61500" name="Equation" r:id="rId8" imgW="761669" imgH="241195" progId="Equation.DSMT4">
                  <p:embed/>
                </p:oleObj>
              </mc:Choice>
              <mc:Fallback>
                <p:oleObj name="Equation" r:id="rId8" imgW="761669" imgH="241195" progId="Equation.DSMT4">
                  <p:embed/>
                  <p:pic>
                    <p:nvPicPr>
                      <p:cNvPr id="0" name="Picture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8888" y="5084763"/>
                        <a:ext cx="2376487"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33"/>
          <p:cNvGraphicFramePr>
            <a:graphicFrameLocks noChangeAspect="1"/>
          </p:cNvGraphicFramePr>
          <p:nvPr>
            <p:extLst>
              <p:ext uri="{D42A27DB-BD31-4B8C-83A1-F6EECF244321}">
                <p14:modId xmlns:p14="http://schemas.microsoft.com/office/powerpoint/2010/main" val="2841843964"/>
              </p:ext>
            </p:extLst>
          </p:nvPr>
        </p:nvGraphicFramePr>
        <p:xfrm>
          <a:off x="1260475" y="5876925"/>
          <a:ext cx="3240088" cy="744538"/>
        </p:xfrm>
        <a:graphic>
          <a:graphicData uri="http://schemas.openxmlformats.org/presentationml/2006/ole">
            <mc:AlternateContent xmlns:mc="http://schemas.openxmlformats.org/markup-compatibility/2006">
              <mc:Choice xmlns:v="urn:schemas-microsoft-com:vml" Requires="v">
                <p:oleObj spid="_x0000_s61501" name="Equation" r:id="rId10" imgW="1040948" imgH="241195" progId="Equation.DSMT4">
                  <p:embed/>
                </p:oleObj>
              </mc:Choice>
              <mc:Fallback>
                <p:oleObj name="Equation" r:id="rId10" imgW="1040948" imgH="241195" progId="Equation.DSMT4">
                  <p:embed/>
                  <p:pic>
                    <p:nvPicPr>
                      <p:cNvPr id="0" name="Picture 5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0475" y="5876925"/>
                        <a:ext cx="3240088"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331640" y="1052736"/>
            <a:ext cx="5688632" cy="432048"/>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2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Table 8.1 </a:t>
            </a:r>
            <a:r>
              <a:rPr kumimoji="0" lang="en-US" sz="2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Possible</a:t>
            </a:r>
            <a:r>
              <a:rPr kumimoji="0" lang="en-US" sz="2000" b="0" i="0" u="none" strike="noStrike" kern="1200" cap="none" spc="0" normalizeH="0" noProof="0" dirty="0" smtClean="0">
                <a:ln>
                  <a:noFill/>
                </a:ln>
                <a:solidFill>
                  <a:schemeClr val="tx2"/>
                </a:solidFill>
                <a:effectLst/>
                <a:uLnTx/>
                <a:uFillTx/>
                <a:latin typeface="Times New Roman" pitchFamily="18" charset="0"/>
                <a:ea typeface="+mj-ea"/>
                <a:cs typeface="Times New Roman" pitchFamily="18" charset="0"/>
              </a:rPr>
              <a:t> Outcomes of Investments A and B</a:t>
            </a:r>
            <a:endParaRPr kumimoji="0" lang="en-US" sz="2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4604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457200" y="457200"/>
            <a:ext cx="7354888" cy="739775"/>
          </a:xfrm>
        </p:spPr>
        <p:txBody>
          <a:bodyPr/>
          <a:lstStyle/>
          <a:p>
            <a:r>
              <a:rPr lang="en-US" altLang="zh-TW" dirty="0">
                <a:latin typeface="Times New Roman"/>
                <a:cs typeface="Times New Roman"/>
              </a:rPr>
              <a:t>Sample Problem 8.1</a:t>
            </a:r>
            <a:endParaRPr lang="en-US" altLang="zh-TW" sz="3600" b="1" i="1" dirty="0" smtClean="0">
              <a:latin typeface="Times New Roman"/>
              <a:cs typeface="Times New Roman"/>
            </a:endParaRPr>
          </a:p>
        </p:txBody>
      </p:sp>
      <p:sp>
        <p:nvSpPr>
          <p:cNvPr id="10247" name="Rectangle 3"/>
          <p:cNvSpPr>
            <a:spLocks noGrp="1" noChangeArrowheads="1"/>
          </p:cNvSpPr>
          <p:nvPr>
            <p:ph idx="1"/>
          </p:nvPr>
        </p:nvSpPr>
        <p:spPr>
          <a:xfrm>
            <a:off x="250825" y="1196975"/>
            <a:ext cx="8713788" cy="5545138"/>
          </a:xfrm>
        </p:spPr>
        <p:txBody>
          <a:bodyPr/>
          <a:lstStyle/>
          <a:p>
            <a:pPr eaLnBrk="1" hangingPunct="1">
              <a:buFont typeface="Wingdings" pitchFamily="2" charset="2"/>
              <a:buNone/>
            </a:pPr>
            <a:r>
              <a:rPr lang="en-US" altLang="zh-TW" u="sng" smtClean="0">
                <a:latin typeface="Times New Roman"/>
                <a:cs typeface="Times New Roman"/>
              </a:rPr>
              <a:t>Solution</a:t>
            </a:r>
            <a:r>
              <a:rPr lang="en-US" altLang="zh-TW" smtClean="0">
                <a:latin typeface="Times New Roman"/>
                <a:cs typeface="Times New Roman"/>
              </a:rPr>
              <a:t> </a:t>
            </a:r>
          </a:p>
          <a:p>
            <a:pPr eaLnBrk="1" hangingPunct="1">
              <a:buFont typeface="Wingdings" pitchFamily="2" charset="2"/>
              <a:buNone/>
            </a:pPr>
            <a:r>
              <a:rPr lang="en-US" altLang="zh-TW" smtClean="0">
                <a:latin typeface="Times New Roman"/>
                <a:cs typeface="Times New Roman"/>
              </a:rPr>
              <a:t>1. For </a:t>
            </a:r>
          </a:p>
          <a:p>
            <a:pPr eaLnBrk="1" hangingPunct="1">
              <a:buFont typeface="Wingdings" pitchFamily="2" charset="2"/>
              <a:buNone/>
            </a:pPr>
            <a:endParaRPr lang="en-US" altLang="zh-TW" smtClean="0">
              <a:latin typeface="Times New Roman"/>
              <a:cs typeface="Times New Roman"/>
            </a:endParaRPr>
          </a:p>
          <a:p>
            <a:pPr eaLnBrk="1" hangingPunct="1">
              <a:buFont typeface="Wingdings" pitchFamily="2" charset="2"/>
              <a:buNone/>
            </a:pPr>
            <a:endParaRPr lang="en-US" altLang="zh-TW" smtClean="0">
              <a:latin typeface="Times New Roman"/>
              <a:cs typeface="Times New Roman"/>
            </a:endParaRPr>
          </a:p>
          <a:p>
            <a:pPr eaLnBrk="1" hangingPunct="1">
              <a:buFont typeface="Wingdings" pitchFamily="2" charset="2"/>
              <a:buNone/>
            </a:pPr>
            <a:endParaRPr lang="en-US" altLang="zh-TW" smtClean="0">
              <a:latin typeface="Times New Roman"/>
              <a:cs typeface="Times New Roman"/>
            </a:endParaRPr>
          </a:p>
          <a:p>
            <a:pPr eaLnBrk="1" hangingPunct="1">
              <a:buFont typeface="Wingdings" pitchFamily="2" charset="2"/>
              <a:buNone/>
            </a:pPr>
            <a:r>
              <a:rPr lang="en-US" altLang="zh-TW" smtClean="0">
                <a:latin typeface="Times New Roman"/>
                <a:cs typeface="Times New Roman"/>
              </a:rPr>
              <a:t>2. For </a:t>
            </a:r>
          </a:p>
          <a:p>
            <a:pPr eaLnBrk="1" hangingPunct="1">
              <a:buFont typeface="Wingdings" pitchFamily="2" charset="2"/>
              <a:buNone/>
            </a:pPr>
            <a:endParaRPr lang="en-US" altLang="zh-TW" smtClean="0">
              <a:latin typeface="Times New Roman"/>
              <a:cs typeface="Times New Roman"/>
            </a:endParaRPr>
          </a:p>
          <a:p>
            <a:pPr eaLnBrk="1" hangingPunct="1">
              <a:buFont typeface="Wingdings" pitchFamily="2" charset="2"/>
              <a:buNone/>
            </a:pPr>
            <a:endParaRPr lang="en-US" altLang="zh-TW" smtClean="0">
              <a:latin typeface="Times New Roman"/>
              <a:cs typeface="Times New Roman"/>
            </a:endParaRPr>
          </a:p>
        </p:txBody>
      </p:sp>
      <p:sp>
        <p:nvSpPr>
          <p:cNvPr id="10252"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10C33C4-0AC6-4465-A7DB-32A88258F9B3}" type="slidenum">
              <a:rPr kumimoji="0" lang="en-US" altLang="zh-TW">
                <a:solidFill>
                  <a:schemeClr val="accent6">
                    <a:lumMod val="20000"/>
                    <a:lumOff val="80000"/>
                  </a:schemeClr>
                </a:solidFill>
                <a:latin typeface="Times New Roman"/>
                <a:cs typeface="Times New Roman"/>
              </a:rPr>
              <a:pPr/>
              <a:t>11</a:t>
            </a:fld>
            <a:endParaRPr kumimoji="0" lang="en-US" altLang="zh-TW">
              <a:solidFill>
                <a:schemeClr val="accent6">
                  <a:lumMod val="20000"/>
                  <a:lumOff val="80000"/>
                </a:schemeClr>
              </a:solidFill>
              <a:latin typeface="Times New Roman"/>
              <a:cs typeface="Times New Roman"/>
            </a:endParaRPr>
          </a:p>
        </p:txBody>
      </p:sp>
      <p:sp>
        <p:nvSpPr>
          <p:cNvPr id="10248" name="Rectangle 4"/>
          <p:cNvSpPr>
            <a:spLocks noChangeArrowheads="1"/>
          </p:cNvSpPr>
          <p:nvPr/>
        </p:nvSpPr>
        <p:spPr bwMode="auto">
          <a:xfrm>
            <a:off x="0" y="313003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10242" name="Object 5"/>
          <p:cNvGraphicFramePr>
            <a:graphicFrameLocks noChangeAspect="1"/>
          </p:cNvGraphicFramePr>
          <p:nvPr>
            <p:extLst>
              <p:ext uri="{D42A27DB-BD31-4B8C-83A1-F6EECF244321}">
                <p14:modId xmlns:p14="http://schemas.microsoft.com/office/powerpoint/2010/main" val="1068866061"/>
              </p:ext>
            </p:extLst>
          </p:nvPr>
        </p:nvGraphicFramePr>
        <p:xfrm>
          <a:off x="1547813" y="1844675"/>
          <a:ext cx="1873250" cy="584200"/>
        </p:xfrm>
        <a:graphic>
          <a:graphicData uri="http://schemas.openxmlformats.org/presentationml/2006/ole">
            <mc:AlternateContent xmlns:mc="http://schemas.openxmlformats.org/markup-compatibility/2006">
              <mc:Choice xmlns:v="urn:schemas-microsoft-com:vml" Requires="v">
                <p:oleObj spid="_x0000_s62510" name="Equation" r:id="rId3" imgW="736600" imgH="228600" progId="Equation.DSMT4">
                  <p:embed/>
                </p:oleObj>
              </mc:Choice>
              <mc:Fallback>
                <p:oleObj name="Equation" r:id="rId3" imgW="736600" imgH="228600" progId="Equation.DSMT4">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844675"/>
                        <a:ext cx="187325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9" name="Rectangle 6"/>
          <p:cNvSpPr>
            <a:spLocks noChangeArrowheads="1"/>
          </p:cNvSpPr>
          <p:nvPr/>
        </p:nvSpPr>
        <p:spPr bwMode="auto">
          <a:xfrm>
            <a:off x="0" y="299192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10243" name="Object 7"/>
          <p:cNvGraphicFramePr>
            <a:graphicFrameLocks noChangeAspect="1"/>
          </p:cNvGraphicFramePr>
          <p:nvPr>
            <p:extLst>
              <p:ext uri="{D42A27DB-BD31-4B8C-83A1-F6EECF244321}">
                <p14:modId xmlns:p14="http://schemas.microsoft.com/office/powerpoint/2010/main" val="1325561458"/>
              </p:ext>
            </p:extLst>
          </p:nvPr>
        </p:nvGraphicFramePr>
        <p:xfrm>
          <a:off x="1835150" y="2565400"/>
          <a:ext cx="5257800" cy="1185863"/>
        </p:xfrm>
        <a:graphic>
          <a:graphicData uri="http://schemas.openxmlformats.org/presentationml/2006/ole">
            <mc:AlternateContent xmlns:mc="http://schemas.openxmlformats.org/markup-compatibility/2006">
              <mc:Choice xmlns:v="urn:schemas-microsoft-com:vml" Requires="v">
                <p:oleObj spid="_x0000_s62511" name="Equation" r:id="rId5" imgW="2235200" imgH="508000" progId="Equation.DSMT4">
                  <p:embed/>
                </p:oleObj>
              </mc:Choice>
              <mc:Fallback>
                <p:oleObj name="Equation" r:id="rId5" imgW="2235200" imgH="508000" progId="Equation.DSMT4">
                  <p:embed/>
                  <p:pic>
                    <p:nvPicPr>
                      <p:cNvPr id="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2565400"/>
                        <a:ext cx="5257800" cy="1185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0" name="Rectangle 8"/>
          <p:cNvSpPr>
            <a:spLocks noChangeArrowheads="1"/>
          </p:cNvSpPr>
          <p:nvPr/>
        </p:nvSpPr>
        <p:spPr bwMode="auto">
          <a:xfrm>
            <a:off x="0" y="31252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10244" name="Object 9"/>
          <p:cNvGraphicFramePr>
            <a:graphicFrameLocks noChangeAspect="1"/>
          </p:cNvGraphicFramePr>
          <p:nvPr>
            <p:extLst>
              <p:ext uri="{D42A27DB-BD31-4B8C-83A1-F6EECF244321}">
                <p14:modId xmlns:p14="http://schemas.microsoft.com/office/powerpoint/2010/main" val="1289837839"/>
              </p:ext>
            </p:extLst>
          </p:nvPr>
        </p:nvGraphicFramePr>
        <p:xfrm>
          <a:off x="1619250" y="4167188"/>
          <a:ext cx="2016125" cy="630237"/>
        </p:xfrm>
        <a:graphic>
          <a:graphicData uri="http://schemas.openxmlformats.org/presentationml/2006/ole">
            <mc:AlternateContent xmlns:mc="http://schemas.openxmlformats.org/markup-compatibility/2006">
              <mc:Choice xmlns:v="urn:schemas-microsoft-com:vml" Requires="v">
                <p:oleObj spid="_x0000_s62512" name="Equation" r:id="rId7" imgW="761669" imgH="241195" progId="Equation.DSMT4">
                  <p:embed/>
                </p:oleObj>
              </mc:Choice>
              <mc:Fallback>
                <p:oleObj name="Equation" r:id="rId7" imgW="761669" imgH="241195" progId="Equation.DSMT4">
                  <p:embed/>
                  <p:pic>
                    <p:nvPicPr>
                      <p:cNvPr id="0"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4167188"/>
                        <a:ext cx="2016125" cy="63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1" name="Rectangle 10"/>
          <p:cNvSpPr>
            <a:spLocks noChangeArrowheads="1"/>
          </p:cNvSpPr>
          <p:nvPr/>
        </p:nvSpPr>
        <p:spPr bwMode="auto">
          <a:xfrm>
            <a:off x="0" y="299192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10245" name="Object 11"/>
          <p:cNvGraphicFramePr>
            <a:graphicFrameLocks noChangeAspect="1"/>
          </p:cNvGraphicFramePr>
          <p:nvPr>
            <p:extLst>
              <p:ext uri="{D42A27DB-BD31-4B8C-83A1-F6EECF244321}">
                <p14:modId xmlns:p14="http://schemas.microsoft.com/office/powerpoint/2010/main" val="471083053"/>
              </p:ext>
            </p:extLst>
          </p:nvPr>
        </p:nvGraphicFramePr>
        <p:xfrm>
          <a:off x="1835150" y="5013325"/>
          <a:ext cx="5472113" cy="1120775"/>
        </p:xfrm>
        <a:graphic>
          <a:graphicData uri="http://schemas.openxmlformats.org/presentationml/2006/ole">
            <mc:AlternateContent xmlns:mc="http://schemas.openxmlformats.org/markup-compatibility/2006">
              <mc:Choice xmlns:v="urn:schemas-microsoft-com:vml" Requires="v">
                <p:oleObj spid="_x0000_s62513" name="Equation" r:id="rId9" imgW="2463800" imgH="508000" progId="Equation.DSMT4">
                  <p:embed/>
                </p:oleObj>
              </mc:Choice>
              <mc:Fallback>
                <p:oleObj name="Equation" r:id="rId9" imgW="2463800" imgH="508000" progId="Equation.DSMT4">
                  <p:embed/>
                  <p:pic>
                    <p:nvPicPr>
                      <p:cNvPr id="0"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150" y="5013325"/>
                        <a:ext cx="5472113"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686902" y="-277792"/>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2642947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457200" y="457200"/>
            <a:ext cx="7354888" cy="739775"/>
          </a:xfrm>
        </p:spPr>
        <p:txBody>
          <a:bodyPr/>
          <a:lstStyle/>
          <a:p>
            <a:r>
              <a:rPr lang="en-US" altLang="zh-TW" dirty="0">
                <a:latin typeface="Times New Roman"/>
                <a:cs typeface="Times New Roman"/>
              </a:rPr>
              <a:t>Sample Problem 8.1</a:t>
            </a:r>
            <a:endParaRPr lang="en-US" altLang="zh-TW" sz="3600" b="1" i="1" dirty="0" smtClean="0">
              <a:latin typeface="Times New Roman"/>
              <a:cs typeface="Times New Roman"/>
            </a:endParaRPr>
          </a:p>
        </p:txBody>
      </p:sp>
      <p:sp>
        <p:nvSpPr>
          <p:cNvPr id="11269" name="Rectangle 3"/>
          <p:cNvSpPr>
            <a:spLocks noGrp="1" noChangeArrowheads="1"/>
          </p:cNvSpPr>
          <p:nvPr>
            <p:ph idx="1"/>
          </p:nvPr>
        </p:nvSpPr>
        <p:spPr>
          <a:xfrm>
            <a:off x="250825" y="1196975"/>
            <a:ext cx="8713788" cy="5545138"/>
          </a:xfrm>
        </p:spPr>
        <p:txBody>
          <a:bodyPr/>
          <a:lstStyle/>
          <a:p>
            <a:pPr eaLnBrk="1" hangingPunct="1">
              <a:buFont typeface="Wingdings" pitchFamily="2" charset="2"/>
              <a:buNone/>
            </a:pPr>
            <a:endParaRPr lang="en-US" altLang="zh-TW" dirty="0" smtClean="0">
              <a:latin typeface="Times New Roman"/>
              <a:cs typeface="Times New Roman"/>
            </a:endParaRPr>
          </a:p>
          <a:p>
            <a:pPr eaLnBrk="1" hangingPunct="1">
              <a:buFont typeface="Wingdings" pitchFamily="2" charset="2"/>
              <a:buNone/>
            </a:pPr>
            <a:r>
              <a:rPr lang="en-US" altLang="zh-TW" dirty="0" smtClean="0">
                <a:latin typeface="Times New Roman"/>
                <a:cs typeface="Times New Roman"/>
              </a:rPr>
              <a:t>3.                           (use results from 1 and 2)  </a:t>
            </a:r>
          </a:p>
          <a:p>
            <a:pPr eaLnBrk="1" hangingPunct="1">
              <a:buFont typeface="Wingdings" pitchFamily="2" charset="2"/>
              <a:buNone/>
            </a:pPr>
            <a:endParaRPr lang="en-US" altLang="zh-TW" dirty="0" smtClean="0">
              <a:latin typeface="Times New Roman"/>
              <a:cs typeface="Times New Roman"/>
            </a:endParaRPr>
          </a:p>
          <a:p>
            <a:pPr eaLnBrk="1" hangingPunct="1">
              <a:buFont typeface="Wingdings" pitchFamily="2" charset="2"/>
              <a:buNone/>
            </a:pPr>
            <a:endParaRPr lang="en-US" altLang="zh-TW" dirty="0" smtClean="0">
              <a:latin typeface="Times New Roman"/>
              <a:cs typeface="Times New Roman"/>
            </a:endParaRPr>
          </a:p>
          <a:p>
            <a:pPr eaLnBrk="1" hangingPunct="1">
              <a:buFont typeface="Wingdings" pitchFamily="2" charset="2"/>
              <a:buNone/>
            </a:pPr>
            <a:endParaRPr lang="en-US" altLang="zh-TW" dirty="0" smtClean="0">
              <a:latin typeface="Times New Roman"/>
              <a:cs typeface="Times New Roman"/>
            </a:endParaRPr>
          </a:p>
          <a:p>
            <a:pPr eaLnBrk="1" hangingPunct="1">
              <a:buFont typeface="Wingdings" pitchFamily="2" charset="2"/>
              <a:buNone/>
            </a:pPr>
            <a:endParaRPr lang="en-US" altLang="zh-TW" dirty="0" smtClean="0">
              <a:latin typeface="Times New Roman"/>
              <a:cs typeface="Times New Roman"/>
            </a:endParaRPr>
          </a:p>
          <a:p>
            <a:pPr eaLnBrk="1" hangingPunct="1">
              <a:buFont typeface="Wingdings" pitchFamily="2" charset="2"/>
              <a:buNone/>
            </a:pPr>
            <a:r>
              <a:rPr lang="en-US" altLang="zh-TW" sz="2800" dirty="0" smtClean="0">
                <a:latin typeface="Times New Roman"/>
                <a:cs typeface="Times New Roman"/>
              </a:rPr>
              <a:t>   In all three cases, B has the higher degree of utility.</a:t>
            </a:r>
            <a:endParaRPr lang="en-US" altLang="zh-TW" dirty="0" smtClean="0">
              <a:latin typeface="Times New Roman"/>
              <a:cs typeface="Times New Roman"/>
            </a:endParaRPr>
          </a:p>
        </p:txBody>
      </p:sp>
      <p:sp>
        <p:nvSpPr>
          <p:cNvPr id="1127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3953D4C-235F-4B05-B6B7-942BF74B0E4D}" type="slidenum">
              <a:rPr kumimoji="0" lang="en-US" altLang="zh-TW">
                <a:solidFill>
                  <a:schemeClr val="accent6">
                    <a:lumMod val="20000"/>
                    <a:lumOff val="80000"/>
                  </a:schemeClr>
                </a:solidFill>
                <a:latin typeface="Times New Roman"/>
                <a:cs typeface="Times New Roman"/>
              </a:rPr>
              <a:pPr/>
              <a:t>12</a:t>
            </a:fld>
            <a:endParaRPr kumimoji="0" lang="en-US" altLang="zh-TW">
              <a:solidFill>
                <a:schemeClr val="accent6">
                  <a:lumMod val="20000"/>
                  <a:lumOff val="80000"/>
                </a:schemeClr>
              </a:solidFill>
              <a:latin typeface="Times New Roman"/>
              <a:cs typeface="Times New Roman"/>
            </a:endParaRPr>
          </a:p>
        </p:txBody>
      </p:sp>
      <p:sp>
        <p:nvSpPr>
          <p:cNvPr id="11270" name="Rectangle 4"/>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11266" name="Object 5"/>
          <p:cNvGraphicFramePr>
            <a:graphicFrameLocks noChangeAspect="1"/>
          </p:cNvGraphicFramePr>
          <p:nvPr>
            <p:extLst>
              <p:ext uri="{D42A27DB-BD31-4B8C-83A1-F6EECF244321}">
                <p14:modId xmlns:p14="http://schemas.microsoft.com/office/powerpoint/2010/main" val="359215787"/>
              </p:ext>
            </p:extLst>
          </p:nvPr>
        </p:nvGraphicFramePr>
        <p:xfrm>
          <a:off x="682452" y="1773238"/>
          <a:ext cx="2665412" cy="611187"/>
        </p:xfrm>
        <a:graphic>
          <a:graphicData uri="http://schemas.openxmlformats.org/presentationml/2006/ole">
            <mc:AlternateContent xmlns:mc="http://schemas.openxmlformats.org/markup-compatibility/2006">
              <mc:Choice xmlns:v="urn:schemas-microsoft-com:vml" Requires="v">
                <p:oleObj spid="_x0000_s63512" name="Equation" r:id="rId3" imgW="1040948" imgH="241195" progId="Equation.DSMT4">
                  <p:embed/>
                </p:oleObj>
              </mc:Choice>
              <mc:Fallback>
                <p:oleObj name="Equation" r:id="rId3" imgW="1040948" imgH="241195" progId="Equation.DSMT4">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52" y="1773238"/>
                        <a:ext cx="2665412" cy="61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6"/>
          <p:cNvSpPr>
            <a:spLocks noChangeArrowheads="1"/>
          </p:cNvSpPr>
          <p:nvPr/>
        </p:nvSpPr>
        <p:spPr bwMode="auto">
          <a:xfrm>
            <a:off x="0" y="301573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11267" name="Object 7"/>
          <p:cNvGraphicFramePr>
            <a:graphicFrameLocks noChangeAspect="1"/>
          </p:cNvGraphicFramePr>
          <p:nvPr>
            <p:extLst>
              <p:ext uri="{D42A27DB-BD31-4B8C-83A1-F6EECF244321}">
                <p14:modId xmlns:p14="http://schemas.microsoft.com/office/powerpoint/2010/main" val="2356683341"/>
              </p:ext>
            </p:extLst>
          </p:nvPr>
        </p:nvGraphicFramePr>
        <p:xfrm>
          <a:off x="827088" y="2492375"/>
          <a:ext cx="4176712" cy="1193800"/>
        </p:xfrm>
        <a:graphic>
          <a:graphicData uri="http://schemas.openxmlformats.org/presentationml/2006/ole">
            <mc:AlternateContent xmlns:mc="http://schemas.openxmlformats.org/markup-compatibility/2006">
              <mc:Choice xmlns:v="urn:schemas-microsoft-com:vml" Requires="v">
                <p:oleObj spid="_x0000_s63513" name="Equation" r:id="rId5" imgW="1600200" imgH="457200" progId="Equation.DSMT4">
                  <p:embed/>
                </p:oleObj>
              </mc:Choice>
              <mc:Fallback>
                <p:oleObj name="Equation" r:id="rId5" imgW="1600200" imgH="457200" progId="Equation.DSMT4">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2492375"/>
                        <a:ext cx="4176712" cy="119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302125" y="-357162"/>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1477904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260648"/>
            <a:ext cx="8229600" cy="739775"/>
          </a:xfrm>
        </p:spPr>
        <p:txBody>
          <a:bodyPr/>
          <a:lstStyle/>
          <a:p>
            <a:r>
              <a:rPr lang="en-US" altLang="zh-TW" sz="2800" dirty="0" smtClean="0">
                <a:solidFill>
                  <a:schemeClr val="tx2"/>
                </a:solidFill>
                <a:latin typeface="Times New Roman"/>
                <a:cs typeface="Times New Roman"/>
              </a:rPr>
              <a:t>8.1.2.1 </a:t>
            </a:r>
            <a:r>
              <a:rPr lang="en-US" sz="2800" b="1" dirty="0" smtClean="0">
                <a:solidFill>
                  <a:schemeClr val="tx2"/>
                </a:solidFill>
                <a:latin typeface="Times New Roman"/>
                <a:cs typeface="Times New Roman"/>
              </a:rPr>
              <a:t>Linear Utility Function and Risk</a:t>
            </a:r>
          </a:p>
        </p:txBody>
      </p:sp>
      <p:sp>
        <p:nvSpPr>
          <p:cNvPr id="12292" name="Rectangle 3"/>
          <p:cNvSpPr>
            <a:spLocks noGrp="1" noChangeArrowheads="1"/>
          </p:cNvSpPr>
          <p:nvPr>
            <p:ph idx="1"/>
          </p:nvPr>
        </p:nvSpPr>
        <p:spPr>
          <a:xfrm>
            <a:off x="395288" y="1341438"/>
            <a:ext cx="8229600" cy="5184775"/>
          </a:xfrm>
        </p:spPr>
        <p:txBody>
          <a:bodyPr/>
          <a:lstStyle/>
          <a:p>
            <a:pPr eaLnBrk="1" hangingPunct="1">
              <a:lnSpc>
                <a:spcPct val="95000"/>
              </a:lnSpc>
              <a:spcBef>
                <a:spcPct val="5000"/>
              </a:spcBef>
              <a:buFont typeface="Wingdings" pitchFamily="2" charset="2"/>
              <a:buNone/>
            </a:pPr>
            <a:r>
              <a:rPr lang="en-US" altLang="zh-TW" sz="2200" dirty="0" smtClean="0">
                <a:solidFill>
                  <a:srgbClr val="000000"/>
                </a:solidFill>
                <a:latin typeface="Times New Roman"/>
                <a:cs typeface="Times New Roman"/>
              </a:rPr>
              <a:t>    It is useful now to consider how the shape of an individual’s utility function affects his or her reaction to risk. Assume that an individual who has $5,000 and whose behavior is a linear utility function [Figure 8-1(a)] is offered a chance to gain $10,000 with a probability of 1/2 or to lose $10,000 with a probability of 1/2. What should he or she pay for such an opportunity? The answer is nothing, for as can be seen in Figure 8-3, this individual would be no better or worse off accepting or rejecting this opportunity. If he rejected the offer, his wealth would be $5,000 with utility </a:t>
            </a:r>
            <a:r>
              <a:rPr lang="en-US" altLang="zh-TW" sz="2200" i="1" dirty="0" smtClean="0">
                <a:solidFill>
                  <a:srgbClr val="000000"/>
                </a:solidFill>
                <a:latin typeface="Times New Roman"/>
                <a:cs typeface="Times New Roman"/>
              </a:rPr>
              <a:t>U</a:t>
            </a:r>
            <a:r>
              <a:rPr lang="en-US" altLang="zh-TW" sz="2200" baseline="-30000" dirty="0" smtClean="0">
                <a:solidFill>
                  <a:srgbClr val="000000"/>
                </a:solidFill>
                <a:latin typeface="Times New Roman"/>
                <a:cs typeface="Times New Roman"/>
              </a:rPr>
              <a:t>1</a:t>
            </a:r>
            <a:r>
              <a:rPr lang="en-US" altLang="zh-TW" sz="2200" dirty="0" smtClean="0">
                <a:solidFill>
                  <a:srgbClr val="000000"/>
                </a:solidFill>
                <a:latin typeface="Times New Roman"/>
                <a:cs typeface="Times New Roman"/>
              </a:rPr>
              <a:t>; if he paid nothing for the opportunity, his wealth would remain as $5,000 with Utility</a:t>
            </a:r>
            <a:r>
              <a:rPr lang="en-US" altLang="zh-TW" sz="2200" i="1" dirty="0" smtClean="0">
                <a:solidFill>
                  <a:srgbClr val="000000"/>
                </a:solidFill>
                <a:latin typeface="Times New Roman"/>
                <a:cs typeface="Times New Roman"/>
              </a:rPr>
              <a:t> U</a:t>
            </a:r>
            <a:r>
              <a:rPr lang="en-US" altLang="zh-TW" sz="2200" baseline="-30000" dirty="0" smtClean="0">
                <a:solidFill>
                  <a:srgbClr val="000000"/>
                </a:solidFill>
                <a:latin typeface="Times New Roman"/>
                <a:cs typeface="Times New Roman"/>
              </a:rPr>
              <a:t>1</a:t>
            </a:r>
            <a:r>
              <a:rPr lang="en-US" altLang="zh-TW" sz="2200" dirty="0" smtClean="0">
                <a:solidFill>
                  <a:srgbClr val="000000"/>
                </a:solidFill>
                <a:latin typeface="Times New Roman"/>
                <a:cs typeface="Times New Roman"/>
              </a:rPr>
              <a:t>. Any payment for this chance would reduce his wealth and therefore be undesirable. This is so because the expected value of the fair game is zero:</a:t>
            </a:r>
            <a:r>
              <a:rPr lang="en-US" altLang="zh-TW" sz="2200" dirty="0" smtClean="0">
                <a:latin typeface="Times New Roman"/>
                <a:cs typeface="Times New Roman"/>
              </a:rPr>
              <a:t> </a:t>
            </a:r>
            <a:endParaRPr lang="en-US" sz="2200" dirty="0" smtClean="0">
              <a:latin typeface="Times New Roman"/>
              <a:cs typeface="Times New Roman"/>
            </a:endParaRPr>
          </a:p>
        </p:txBody>
      </p:sp>
      <p:sp>
        <p:nvSpPr>
          <p:cNvPr id="122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83E525A-8049-4B71-B409-D5C608EB4B4D}" type="slidenum">
              <a:rPr kumimoji="0" lang="en-US" altLang="zh-TW">
                <a:solidFill>
                  <a:schemeClr val="accent6">
                    <a:lumMod val="20000"/>
                    <a:lumOff val="80000"/>
                  </a:schemeClr>
                </a:solidFill>
                <a:latin typeface="Times New Roman"/>
                <a:cs typeface="Times New Roman"/>
              </a:rPr>
              <a:pPr/>
              <a:t>13</a:t>
            </a:fld>
            <a:endParaRPr kumimoji="0" lang="en-US" altLang="zh-TW">
              <a:solidFill>
                <a:schemeClr val="accent6">
                  <a:lumMod val="20000"/>
                  <a:lumOff val="80000"/>
                </a:schemeClr>
              </a:solidFill>
              <a:latin typeface="Times New Roman"/>
              <a:cs typeface="Times New Roman"/>
            </a:endParaRPr>
          </a:p>
        </p:txBody>
      </p:sp>
      <p:sp>
        <p:nvSpPr>
          <p:cNvPr id="12293" name="Rectangle 4"/>
          <p:cNvSpPr>
            <a:spLocks noChangeArrowheads="1"/>
          </p:cNvSpPr>
          <p:nvPr/>
        </p:nvSpPr>
        <p:spPr bwMode="auto">
          <a:xfrm>
            <a:off x="0" y="311574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12290" name="Object 5"/>
          <p:cNvGraphicFramePr>
            <a:graphicFrameLocks noChangeAspect="1"/>
          </p:cNvGraphicFramePr>
          <p:nvPr>
            <p:extLst>
              <p:ext uri="{D42A27DB-BD31-4B8C-83A1-F6EECF244321}">
                <p14:modId xmlns:p14="http://schemas.microsoft.com/office/powerpoint/2010/main" val="840757394"/>
              </p:ext>
            </p:extLst>
          </p:nvPr>
        </p:nvGraphicFramePr>
        <p:xfrm>
          <a:off x="1728788" y="5634038"/>
          <a:ext cx="5327650" cy="611187"/>
        </p:xfrm>
        <a:graphic>
          <a:graphicData uri="http://schemas.openxmlformats.org/presentationml/2006/ole">
            <mc:AlternateContent xmlns:mc="http://schemas.openxmlformats.org/markup-compatibility/2006">
              <mc:Choice xmlns:v="urn:schemas-microsoft-com:vml" Requires="v">
                <p:oleObj spid="_x0000_s64524" name="Equation" r:id="rId3" imgW="2463800" imgH="279400" progId="Equation.DSMT4">
                  <p:embed/>
                </p:oleObj>
              </mc:Choice>
              <mc:Fallback>
                <p:oleObj name="Equation" r:id="rId3" imgW="2463800" imgH="27940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788" y="5634038"/>
                        <a:ext cx="5327650" cy="61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36978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457200"/>
            <a:ext cx="8362950" cy="739775"/>
          </a:xfrm>
        </p:spPr>
        <p:txBody>
          <a:bodyPr/>
          <a:lstStyle/>
          <a:p>
            <a:r>
              <a:rPr lang="en-US" altLang="zh-TW" sz="2400" dirty="0">
                <a:solidFill>
                  <a:schemeClr val="tx2"/>
                </a:solidFill>
                <a:latin typeface="Times New Roman"/>
                <a:cs typeface="Times New Roman"/>
              </a:rPr>
              <a:t>8.1.2.1 </a:t>
            </a:r>
            <a:r>
              <a:rPr lang="en-US" sz="2400" dirty="0">
                <a:solidFill>
                  <a:schemeClr val="tx2"/>
                </a:solidFill>
                <a:latin typeface="Times New Roman"/>
                <a:cs typeface="Times New Roman"/>
              </a:rPr>
              <a:t>Linear Utility Function and Risk</a:t>
            </a:r>
            <a:endParaRPr lang="en-US" altLang="zh-TW" sz="2400" b="1" i="1" dirty="0" smtClean="0">
              <a:latin typeface="Times New Roman"/>
              <a:cs typeface="Times New Roman"/>
            </a:endParaRPr>
          </a:p>
        </p:txBody>
      </p:sp>
      <p:sp>
        <p:nvSpPr>
          <p:cNvPr id="706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55D411-E41D-49FF-BA60-A94A4158907E}" type="slidenum">
              <a:rPr kumimoji="0" lang="en-US" altLang="zh-TW">
                <a:solidFill>
                  <a:schemeClr val="accent6">
                    <a:lumMod val="20000"/>
                    <a:lumOff val="80000"/>
                  </a:schemeClr>
                </a:solidFill>
                <a:latin typeface="Times New Roman"/>
                <a:cs typeface="Times New Roman"/>
              </a:rPr>
              <a:pPr/>
              <a:t>14</a:t>
            </a:fld>
            <a:endParaRPr kumimoji="0" lang="en-US" altLang="zh-TW">
              <a:solidFill>
                <a:schemeClr val="accent6">
                  <a:lumMod val="20000"/>
                  <a:lumOff val="80000"/>
                </a:schemeClr>
              </a:solidFill>
              <a:latin typeface="Times New Roman"/>
              <a:cs typeface="Times New Roman"/>
            </a:endParaRPr>
          </a:p>
        </p:txBody>
      </p:sp>
      <p:sp>
        <p:nvSpPr>
          <p:cNvPr id="2" name="TextBox 1"/>
          <p:cNvSpPr txBox="1"/>
          <p:nvPr/>
        </p:nvSpPr>
        <p:spPr>
          <a:xfrm>
            <a:off x="2520430" y="-218265"/>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628800"/>
            <a:ext cx="651510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91630" y="1215688"/>
            <a:ext cx="7840810" cy="369332"/>
          </a:xfrm>
          <a:prstGeom prst="rect">
            <a:avLst/>
          </a:prstGeom>
        </p:spPr>
        <p:txBody>
          <a:bodyPr wrap="square">
            <a:spAutoFit/>
          </a:bodyPr>
          <a:lstStyle/>
          <a:p>
            <a:r>
              <a:rPr lang="en-US" b="1" dirty="0">
                <a:solidFill>
                  <a:schemeClr val="tx2"/>
                </a:solidFill>
                <a:latin typeface="Times New Roman" pitchFamily="18" charset="0"/>
                <a:cs typeface="Times New Roman" pitchFamily="18" charset="0"/>
              </a:rPr>
              <a:t>Figure </a:t>
            </a:r>
            <a:r>
              <a:rPr lang="en-US" b="1" dirty="0" smtClean="0">
                <a:solidFill>
                  <a:schemeClr val="tx2"/>
                </a:solidFill>
                <a:latin typeface="Times New Roman" pitchFamily="18" charset="0"/>
                <a:cs typeface="Times New Roman" pitchFamily="18" charset="0"/>
              </a:rPr>
              <a:t>8.3 </a:t>
            </a:r>
            <a:r>
              <a:rPr lang="en-US" dirty="0">
                <a:solidFill>
                  <a:schemeClr val="tx2"/>
                </a:solidFill>
                <a:latin typeface="Times New Roman" pitchFamily="18" charset="0"/>
                <a:cs typeface="Times New Roman" pitchFamily="18" charset="0"/>
              </a:rPr>
              <a:t>illustrates this linear utility function </a:t>
            </a:r>
            <a:r>
              <a:rPr lang="en-US" dirty="0" smtClean="0">
                <a:solidFill>
                  <a:schemeClr val="tx2"/>
                </a:solidFill>
                <a:latin typeface="Times New Roman" pitchFamily="18" charset="0"/>
                <a:cs typeface="Times New Roman" pitchFamily="18" charset="0"/>
              </a:rPr>
              <a:t>concept in the previous example.</a:t>
            </a:r>
            <a:endParaRPr lang="en-US"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752202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1" name="Rectangle 22"/>
          <p:cNvSpPr>
            <a:spLocks noChangeArrowheads="1"/>
          </p:cNvSpPr>
          <p:nvPr/>
        </p:nvSpPr>
        <p:spPr bwMode="auto">
          <a:xfrm>
            <a:off x="251520" y="764704"/>
            <a:ext cx="864096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300"/>
              </a:spcBef>
              <a:buFont typeface="Arial" pitchFamily="34" charset="0"/>
              <a:buChar char="•"/>
            </a:pPr>
            <a:r>
              <a:rPr lang="en-US" altLang="zh-TW" sz="2000" dirty="0" smtClean="0">
                <a:solidFill>
                  <a:schemeClr val="tx2"/>
                </a:solidFill>
                <a:latin typeface="Times New Roman" pitchFamily="18" charset="0"/>
                <a:cs typeface="Times New Roman" pitchFamily="18" charset="0"/>
              </a:rPr>
              <a:t>Using the number in previous example, Figure 8.4 show that the utility of winning                is less than the utility of losing              . </a:t>
            </a:r>
          </a:p>
          <a:p>
            <a:pPr marL="342900" indent="-342900">
              <a:spcBef>
                <a:spcPts val="300"/>
              </a:spcBef>
              <a:buFont typeface="Arial" pitchFamily="34" charset="0"/>
              <a:buChar char="•"/>
            </a:pPr>
            <a:r>
              <a:rPr lang="en-US" altLang="zh-TW" sz="2000" dirty="0">
                <a:solidFill>
                  <a:schemeClr val="tx2"/>
                </a:solidFill>
                <a:latin typeface="Times New Roman" pitchFamily="18" charset="0"/>
                <a:cs typeface="Times New Roman" pitchFamily="18" charset="0"/>
              </a:rPr>
              <a:t>Therefore, the utility of doing nothing is greater than the expected utility of accepting the fair game. </a:t>
            </a:r>
            <a:endParaRPr lang="en-US" altLang="zh-TW" sz="2000" dirty="0" smtClean="0">
              <a:solidFill>
                <a:schemeClr val="tx2"/>
              </a:solidFill>
              <a:latin typeface="Times New Roman" pitchFamily="18" charset="0"/>
              <a:cs typeface="Times New Roman" pitchFamily="18" charset="0"/>
            </a:endParaRPr>
          </a:p>
          <a:p>
            <a:pPr marL="342900" indent="-342900">
              <a:spcBef>
                <a:spcPts val="300"/>
              </a:spcBef>
              <a:buFont typeface="Arial" pitchFamily="34" charset="0"/>
              <a:buChar char="•"/>
            </a:pPr>
            <a:r>
              <a:rPr lang="en-US" altLang="zh-TW" sz="2000" dirty="0" smtClean="0">
                <a:solidFill>
                  <a:schemeClr val="tx2"/>
                </a:solidFill>
                <a:latin typeface="Times New Roman" pitchFamily="18" charset="0"/>
                <a:cs typeface="Times New Roman" pitchFamily="18" charset="0"/>
              </a:rPr>
              <a:t>                        is </a:t>
            </a:r>
            <a:r>
              <a:rPr lang="en-US" altLang="zh-TW" sz="2000" dirty="0">
                <a:solidFill>
                  <a:schemeClr val="tx2"/>
                </a:solidFill>
                <a:latin typeface="Times New Roman" pitchFamily="18" charset="0"/>
                <a:cs typeface="Times New Roman" pitchFamily="18" charset="0"/>
              </a:rPr>
              <a:t>the expected utility of the fair game under a concave utility function.</a:t>
            </a:r>
          </a:p>
          <a:p>
            <a:pPr marL="342900" indent="-342900">
              <a:spcBef>
                <a:spcPts val="300"/>
              </a:spcBef>
              <a:buFont typeface="Arial" pitchFamily="34" charset="0"/>
              <a:buChar char="•"/>
            </a:pPr>
            <a:r>
              <a:rPr lang="en-US" altLang="zh-TW" sz="2000" dirty="0">
                <a:solidFill>
                  <a:schemeClr val="tx2"/>
                </a:solidFill>
                <a:latin typeface="Times New Roman" pitchFamily="18" charset="0"/>
                <a:cs typeface="Times New Roman" pitchFamily="18" charset="0"/>
              </a:rPr>
              <a:t> </a:t>
            </a:r>
            <a:r>
              <a:rPr lang="en-US" altLang="zh-TW" sz="2000" dirty="0" smtClean="0">
                <a:solidFill>
                  <a:schemeClr val="tx2"/>
                </a:solidFill>
                <a:latin typeface="Times New Roman" pitchFamily="18" charset="0"/>
                <a:cs typeface="Times New Roman" pitchFamily="18" charset="0"/>
              </a:rPr>
              <a:t>      is </a:t>
            </a:r>
            <a:r>
              <a:rPr lang="en-US" altLang="zh-TW" sz="2000" dirty="0">
                <a:solidFill>
                  <a:schemeClr val="tx2"/>
                </a:solidFill>
                <a:latin typeface="Times New Roman" pitchFamily="18" charset="0"/>
                <a:cs typeface="Times New Roman" pitchFamily="18" charset="0"/>
              </a:rPr>
              <a:t>the expected utility of the fair game under a linear utility function.</a:t>
            </a:r>
            <a:endParaRPr lang="en-US" altLang="zh-TW" sz="3200" dirty="0">
              <a:solidFill>
                <a:schemeClr val="tx2"/>
              </a:solidFill>
              <a:latin typeface="Times New Roman" pitchFamily="18" charset="0"/>
              <a:cs typeface="Times New Roman" pitchFamily="18" charset="0"/>
            </a:endParaRPr>
          </a:p>
        </p:txBody>
      </p:sp>
      <p:sp>
        <p:nvSpPr>
          <p:cNvPr id="13322" name="Rectangle 2"/>
          <p:cNvSpPr>
            <a:spLocks noGrp="1" noChangeArrowheads="1"/>
          </p:cNvSpPr>
          <p:nvPr>
            <p:ph type="title"/>
          </p:nvPr>
        </p:nvSpPr>
        <p:spPr>
          <a:xfrm>
            <a:off x="457200" y="188640"/>
            <a:ext cx="7354888" cy="739775"/>
          </a:xfrm>
        </p:spPr>
        <p:txBody>
          <a:bodyPr/>
          <a:lstStyle/>
          <a:p>
            <a:r>
              <a:rPr lang="en-US" altLang="zh-TW" sz="2800" dirty="0" smtClean="0">
                <a:solidFill>
                  <a:schemeClr val="tx2"/>
                </a:solidFill>
                <a:latin typeface="Times New Roman"/>
                <a:cs typeface="Times New Roman"/>
              </a:rPr>
              <a:t>8.1.2.2</a:t>
            </a:r>
            <a:r>
              <a:rPr lang="en-US" altLang="zh-TW" sz="2800" b="1" dirty="0" smtClean="0">
                <a:solidFill>
                  <a:schemeClr val="tx2"/>
                </a:solidFill>
                <a:latin typeface="Times New Roman"/>
                <a:cs typeface="Times New Roman"/>
              </a:rPr>
              <a:t> Concave Utility Function and Risk</a:t>
            </a:r>
          </a:p>
        </p:txBody>
      </p:sp>
      <p:sp>
        <p:nvSpPr>
          <p:cNvPr id="13329" name="Slide Number Placeholder 3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8D3E632-7190-4027-9A59-163ED4C47C41}" type="slidenum">
              <a:rPr kumimoji="0" lang="en-US" altLang="zh-TW">
                <a:solidFill>
                  <a:schemeClr val="accent6">
                    <a:lumMod val="20000"/>
                    <a:lumOff val="80000"/>
                  </a:schemeClr>
                </a:solidFill>
                <a:latin typeface="Times New Roman"/>
                <a:cs typeface="Times New Roman"/>
              </a:rPr>
              <a:pPr/>
              <a:t>15</a:t>
            </a:fld>
            <a:endParaRPr kumimoji="0" lang="en-US" altLang="zh-TW">
              <a:solidFill>
                <a:schemeClr val="accent6">
                  <a:lumMod val="20000"/>
                  <a:lumOff val="80000"/>
                </a:schemeClr>
              </a:solidFill>
              <a:latin typeface="Times New Roman"/>
              <a:cs typeface="Times New Roman"/>
            </a:endParaRPr>
          </a:p>
        </p:txBody>
      </p:sp>
      <p:sp>
        <p:nvSpPr>
          <p:cNvPr id="13325" name="Rectangle 25"/>
          <p:cNvSpPr>
            <a:spLocks noChangeArrowheads="1"/>
          </p:cNvSpPr>
          <p:nvPr/>
        </p:nvSpPr>
        <p:spPr bwMode="auto">
          <a:xfrm>
            <a:off x="0" y="313003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a:cs typeface="Times"/>
            </a:endParaRPr>
          </a:p>
        </p:txBody>
      </p:sp>
      <p:graphicFrame>
        <p:nvGraphicFramePr>
          <p:cNvPr id="13314" name="Object 26"/>
          <p:cNvGraphicFramePr>
            <a:graphicFrameLocks noChangeAspect="1"/>
          </p:cNvGraphicFramePr>
          <p:nvPr>
            <p:extLst>
              <p:ext uri="{D42A27DB-BD31-4B8C-83A1-F6EECF244321}">
                <p14:modId xmlns:p14="http://schemas.microsoft.com/office/powerpoint/2010/main" val="2641419552"/>
              </p:ext>
            </p:extLst>
          </p:nvPr>
        </p:nvGraphicFramePr>
        <p:xfrm>
          <a:off x="467544" y="2132856"/>
          <a:ext cx="1700050" cy="306776"/>
        </p:xfrm>
        <a:graphic>
          <a:graphicData uri="http://schemas.openxmlformats.org/presentationml/2006/ole">
            <mc:AlternateContent xmlns:mc="http://schemas.openxmlformats.org/markup-compatibility/2006">
              <mc:Choice xmlns:v="urn:schemas-microsoft-com:vml" Requires="v">
                <p:oleObj spid="_x0000_s65566" name="Equation" r:id="rId3" imgW="1269720" imgH="228600" progId="Equation.DSMT4">
                  <p:embed/>
                </p:oleObj>
              </mc:Choice>
              <mc:Fallback>
                <p:oleObj name="Equation" r:id="rId3" imgW="1269720" imgH="228600" progId="Equation.DSMT4">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132856"/>
                        <a:ext cx="1700050" cy="3067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6" name="Rectangle 27"/>
          <p:cNvSpPr>
            <a:spLocks noChangeArrowheads="1"/>
          </p:cNvSpPr>
          <p:nvPr/>
        </p:nvSpPr>
        <p:spPr bwMode="auto">
          <a:xfrm>
            <a:off x="0" y="313479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a:cs typeface="Times"/>
            </a:endParaRPr>
          </a:p>
        </p:txBody>
      </p:sp>
      <p:graphicFrame>
        <p:nvGraphicFramePr>
          <p:cNvPr id="13315" name="Object 28"/>
          <p:cNvGraphicFramePr>
            <a:graphicFrameLocks noChangeAspect="1"/>
          </p:cNvGraphicFramePr>
          <p:nvPr>
            <p:extLst>
              <p:ext uri="{D42A27DB-BD31-4B8C-83A1-F6EECF244321}">
                <p14:modId xmlns:p14="http://schemas.microsoft.com/office/powerpoint/2010/main" val="3290917447"/>
              </p:ext>
            </p:extLst>
          </p:nvPr>
        </p:nvGraphicFramePr>
        <p:xfrm>
          <a:off x="611560" y="2805476"/>
          <a:ext cx="504056" cy="263484"/>
        </p:xfrm>
        <a:graphic>
          <a:graphicData uri="http://schemas.openxmlformats.org/presentationml/2006/ole">
            <mc:AlternateContent xmlns:mc="http://schemas.openxmlformats.org/markup-compatibility/2006">
              <mc:Choice xmlns:v="urn:schemas-microsoft-com:vml" Requires="v">
                <p:oleObj spid="_x0000_s65567" name="Equation" r:id="rId5" imgW="418918" imgH="215806" progId="Equation.DSMT4">
                  <p:embed/>
                </p:oleObj>
              </mc:Choice>
              <mc:Fallback>
                <p:oleObj name="Equation" r:id="rId5" imgW="418918" imgH="215806" progId="Equation.DSMT4">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2805476"/>
                        <a:ext cx="504056" cy="263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5545"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b="9596"/>
          <a:stretch/>
        </p:blipFill>
        <p:spPr bwMode="auto">
          <a:xfrm>
            <a:off x="2641329" y="3108378"/>
            <a:ext cx="6286500" cy="370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p:cNvSpPr/>
              <p:nvPr/>
            </p:nvSpPr>
            <p:spPr>
              <a:xfrm>
                <a:off x="1475656" y="1146230"/>
                <a:ext cx="112556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chemeClr val="tx2"/>
                              </a:solidFill>
                              <a:latin typeface="Cambria Math"/>
                            </a:rPr>
                          </m:ctrlPr>
                        </m:dPr>
                        <m:e>
                          <m:sSub>
                            <m:sSubPr>
                              <m:ctrlPr>
                                <a:rPr lang="en-US" sz="1600" i="1">
                                  <a:solidFill>
                                    <a:schemeClr val="tx2"/>
                                  </a:solidFill>
                                  <a:latin typeface="Cambria Math"/>
                                </a:rPr>
                              </m:ctrlPr>
                            </m:sSubPr>
                            <m:e>
                              <m:r>
                                <a:rPr lang="en-US" sz="1600" i="1">
                                  <a:solidFill>
                                    <a:schemeClr val="tx2"/>
                                  </a:solidFill>
                                  <a:latin typeface="Cambria Math"/>
                                </a:rPr>
                                <m:t>𝑈</m:t>
                              </m:r>
                            </m:e>
                            <m:sub>
                              <m:r>
                                <a:rPr lang="en-US" sz="1600" i="1">
                                  <a:solidFill>
                                    <a:schemeClr val="tx2"/>
                                  </a:solidFill>
                                  <a:latin typeface="Cambria Math"/>
                                </a:rPr>
                                <m:t>𝑤</m:t>
                              </m:r>
                            </m:sub>
                          </m:sSub>
                          <m:r>
                            <a:rPr lang="en-US" sz="1600" b="0" i="0" smtClean="0">
                              <a:solidFill>
                                <a:schemeClr val="tx2"/>
                              </a:solidFill>
                              <a:latin typeface="Cambria Math"/>
                            </a:rPr>
                            <m:t>−</m:t>
                          </m:r>
                          <m:sSub>
                            <m:sSubPr>
                              <m:ctrlPr>
                                <a:rPr lang="en-US" sz="1600" i="1">
                                  <a:solidFill>
                                    <a:schemeClr val="tx2"/>
                                  </a:solidFill>
                                  <a:latin typeface="Cambria Math"/>
                                </a:rPr>
                              </m:ctrlPr>
                            </m:sSubPr>
                            <m:e>
                              <m:r>
                                <a:rPr lang="en-US" sz="1600" i="1">
                                  <a:solidFill>
                                    <a:schemeClr val="tx2"/>
                                  </a:solidFill>
                                  <a:latin typeface="Cambria Math"/>
                                </a:rPr>
                                <m:t>𝑈</m:t>
                              </m:r>
                            </m:e>
                            <m:sub>
                              <m:r>
                                <a:rPr lang="en-US" sz="1600" b="0" i="1" smtClean="0">
                                  <a:solidFill>
                                    <a:schemeClr val="tx2"/>
                                  </a:solidFill>
                                  <a:latin typeface="Cambria Math"/>
                                </a:rPr>
                                <m:t>𝑖</m:t>
                              </m:r>
                            </m:sub>
                          </m:sSub>
                        </m:e>
                      </m:d>
                    </m:oMath>
                  </m:oMathPara>
                </a14:m>
                <a:endParaRPr lang="en-US" sz="1600" dirty="0">
                  <a:solidFill>
                    <a:schemeClr val="tx2"/>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475656" y="1146230"/>
                <a:ext cx="1125565" cy="338554"/>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5508104" y="1124744"/>
                <a:ext cx="110075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chemeClr val="tx2"/>
                              </a:solidFill>
                              <a:latin typeface="Cambria Math"/>
                            </a:rPr>
                          </m:ctrlPr>
                        </m:dPr>
                        <m:e>
                          <m:sSub>
                            <m:sSubPr>
                              <m:ctrlPr>
                                <a:rPr lang="en-US" sz="1600" i="1">
                                  <a:solidFill>
                                    <a:schemeClr val="tx2"/>
                                  </a:solidFill>
                                  <a:latin typeface="Cambria Math"/>
                                </a:rPr>
                              </m:ctrlPr>
                            </m:sSubPr>
                            <m:e>
                              <m:r>
                                <a:rPr lang="en-US" sz="1600" i="1">
                                  <a:solidFill>
                                    <a:schemeClr val="tx2"/>
                                  </a:solidFill>
                                  <a:latin typeface="Cambria Math"/>
                                </a:rPr>
                                <m:t>𝑈</m:t>
                              </m:r>
                            </m:e>
                            <m:sub>
                              <m:r>
                                <a:rPr lang="en-US" sz="1600" b="0" i="1" smtClean="0">
                                  <a:solidFill>
                                    <a:schemeClr val="tx2"/>
                                  </a:solidFill>
                                  <a:latin typeface="Cambria Math"/>
                                </a:rPr>
                                <m:t>𝑖</m:t>
                              </m:r>
                            </m:sub>
                          </m:sSub>
                          <m:r>
                            <a:rPr lang="en-US" sz="1600" b="0" i="0" smtClean="0">
                              <a:solidFill>
                                <a:schemeClr val="tx2"/>
                              </a:solidFill>
                              <a:latin typeface="Cambria Math"/>
                            </a:rPr>
                            <m:t>−</m:t>
                          </m:r>
                          <m:sSub>
                            <m:sSubPr>
                              <m:ctrlPr>
                                <a:rPr lang="en-US" sz="1600" i="1">
                                  <a:solidFill>
                                    <a:schemeClr val="tx2"/>
                                  </a:solidFill>
                                  <a:latin typeface="Cambria Math"/>
                                </a:rPr>
                              </m:ctrlPr>
                            </m:sSubPr>
                            <m:e>
                              <m:r>
                                <a:rPr lang="en-US" sz="1600" i="1">
                                  <a:solidFill>
                                    <a:schemeClr val="tx2"/>
                                  </a:solidFill>
                                  <a:latin typeface="Cambria Math"/>
                                </a:rPr>
                                <m:t>𝑈</m:t>
                              </m:r>
                            </m:e>
                            <m:sub>
                              <m:r>
                                <a:rPr lang="en-US" sz="1600" b="0" i="1" smtClean="0">
                                  <a:solidFill>
                                    <a:schemeClr val="tx2"/>
                                  </a:solidFill>
                                  <a:latin typeface="Cambria Math"/>
                                </a:rPr>
                                <m:t>𝐿</m:t>
                              </m:r>
                            </m:sub>
                          </m:sSub>
                        </m:e>
                      </m:d>
                    </m:oMath>
                  </m:oMathPara>
                </a14:m>
                <a:endParaRPr lang="en-US" sz="1600" dirty="0">
                  <a:solidFill>
                    <a:schemeClr val="tx2"/>
                  </a:solidFill>
                </a:endParaRPr>
              </a:p>
            </p:txBody>
          </p:sp>
        </mc:Choice>
        <mc:Fallback xmlns="">
          <p:sp>
            <p:nvSpPr>
              <p:cNvPr id="34" name="Rectangle 33"/>
              <p:cNvSpPr>
                <a:spLocks noRot="1" noChangeAspect="1" noMove="1" noResize="1" noEditPoints="1" noAdjustHandles="1" noChangeArrowheads="1" noChangeShapeType="1" noTextEdit="1"/>
              </p:cNvSpPr>
              <p:nvPr/>
            </p:nvSpPr>
            <p:spPr>
              <a:xfrm>
                <a:off x="5508104" y="1124744"/>
                <a:ext cx="1100750" cy="338554"/>
              </a:xfrm>
              <a:prstGeom prst="rect">
                <a:avLst/>
              </a:prstGeom>
              <a:blipFill rotWithShape="1">
                <a:blip r:embed="rId9"/>
                <a:stretch>
                  <a:fillRect/>
                </a:stretch>
              </a:blipFill>
            </p:spPr>
            <p:txBody>
              <a:bodyPr/>
              <a:lstStyle/>
              <a:p>
                <a:r>
                  <a:rPr lang="en-US">
                    <a:noFill/>
                  </a:rPr>
                  <a:t> </a:t>
                </a:r>
              </a:p>
            </p:txBody>
          </p:sp>
        </mc:Fallback>
      </mc:AlternateContent>
      <p:sp>
        <p:nvSpPr>
          <p:cNvPr id="3" name="Rectangle 2"/>
          <p:cNvSpPr/>
          <p:nvPr/>
        </p:nvSpPr>
        <p:spPr>
          <a:xfrm>
            <a:off x="184666" y="3645024"/>
            <a:ext cx="2587133" cy="923330"/>
          </a:xfrm>
          <a:prstGeom prst="rect">
            <a:avLst/>
          </a:prstGeom>
        </p:spPr>
        <p:txBody>
          <a:bodyPr wrap="square">
            <a:spAutoFit/>
          </a:bodyPr>
          <a:lstStyle/>
          <a:p>
            <a:r>
              <a:rPr lang="en-US" b="1" dirty="0">
                <a:solidFill>
                  <a:schemeClr val="tx2"/>
                </a:solidFill>
                <a:latin typeface="Times New Roman" pitchFamily="18" charset="0"/>
                <a:cs typeface="Times New Roman" pitchFamily="18" charset="0"/>
              </a:rPr>
              <a:t>Figure </a:t>
            </a:r>
            <a:r>
              <a:rPr lang="en-US" b="1" dirty="0" smtClean="0">
                <a:solidFill>
                  <a:schemeClr val="tx2"/>
                </a:solidFill>
                <a:latin typeface="Times New Roman" pitchFamily="18" charset="0"/>
                <a:cs typeface="Times New Roman" pitchFamily="18" charset="0"/>
              </a:rPr>
              <a:t>8.4 </a:t>
            </a:r>
            <a:r>
              <a:rPr lang="en-US" dirty="0">
                <a:solidFill>
                  <a:schemeClr val="tx2"/>
                </a:solidFill>
                <a:latin typeface="Times New Roman" pitchFamily="18" charset="0"/>
                <a:cs typeface="Times New Roman" pitchFamily="18" charset="0"/>
              </a:rPr>
              <a:t>Utility Function for Risk-Averse Investor</a:t>
            </a:r>
          </a:p>
        </p:txBody>
      </p:sp>
    </p:spTree>
    <p:extLst>
      <p:ext uri="{BB962C8B-B14F-4D97-AF65-F5344CB8AC3E}">
        <p14:creationId xmlns:p14="http://schemas.microsoft.com/office/powerpoint/2010/main" val="380529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a:xfrm>
            <a:off x="457200" y="457200"/>
            <a:ext cx="7354888" cy="739775"/>
          </a:xfrm>
        </p:spPr>
        <p:txBody>
          <a:bodyPr/>
          <a:lstStyle/>
          <a:p>
            <a:r>
              <a:rPr lang="en-US" altLang="zh-TW" dirty="0">
                <a:solidFill>
                  <a:schemeClr val="tx2"/>
                </a:solidFill>
                <a:latin typeface="Times New Roman"/>
                <a:cs typeface="Times New Roman"/>
              </a:rPr>
              <a:t>Sample Problem </a:t>
            </a:r>
            <a:r>
              <a:rPr lang="en-US" altLang="zh-TW" dirty="0" smtClean="0">
                <a:solidFill>
                  <a:schemeClr val="tx2"/>
                </a:solidFill>
                <a:latin typeface="Times New Roman"/>
                <a:cs typeface="Times New Roman"/>
              </a:rPr>
              <a:t>8.2</a:t>
            </a:r>
            <a:endParaRPr lang="en-US" altLang="zh-TW" sz="3600" b="1" i="1" dirty="0" smtClean="0">
              <a:solidFill>
                <a:schemeClr val="tx2"/>
              </a:solidFill>
              <a:latin typeface="Times New Roman"/>
              <a:cs typeface="Times New Roman"/>
            </a:endParaRPr>
          </a:p>
        </p:txBody>
      </p:sp>
      <p:sp>
        <p:nvSpPr>
          <p:cNvPr id="14343" name="Rectangle 3"/>
          <p:cNvSpPr>
            <a:spLocks noGrp="1" noChangeArrowheads="1"/>
          </p:cNvSpPr>
          <p:nvPr>
            <p:ph idx="1"/>
          </p:nvPr>
        </p:nvSpPr>
        <p:spPr>
          <a:xfrm>
            <a:off x="539750" y="1268413"/>
            <a:ext cx="8424863" cy="5329237"/>
          </a:xfrm>
        </p:spPr>
        <p:txBody>
          <a:bodyPr/>
          <a:lstStyle/>
          <a:p>
            <a:pPr eaLnBrk="1" hangingPunct="1">
              <a:buFont typeface="Wingdings" pitchFamily="2" charset="2"/>
              <a:buNone/>
            </a:pPr>
            <a:r>
              <a:rPr lang="en-US" altLang="zh-TW" sz="2800" dirty="0" smtClean="0">
                <a:latin typeface="Times New Roman"/>
                <a:cs typeface="Times New Roman"/>
              </a:rPr>
              <a:t>   Given the following utility functions for four investors, what can you conclude about their reaction towards a fair game?</a:t>
            </a:r>
          </a:p>
          <a:p>
            <a:pPr eaLnBrk="1" hangingPunct="1">
              <a:buFont typeface="Wingdings" pitchFamily="2" charset="2"/>
              <a:buNone/>
            </a:pPr>
            <a:endParaRPr lang="en-US" altLang="zh-TW" sz="2800" dirty="0" smtClean="0">
              <a:latin typeface="Times New Roman"/>
              <a:cs typeface="Times New Roman"/>
            </a:endParaRPr>
          </a:p>
          <a:p>
            <a:pPr eaLnBrk="1" hangingPunct="1">
              <a:buFont typeface="Wingdings" pitchFamily="2" charset="2"/>
              <a:buNone/>
            </a:pPr>
            <a:r>
              <a:rPr lang="en-US" altLang="zh-TW" sz="2400" dirty="0" smtClean="0">
                <a:latin typeface="Times New Roman"/>
                <a:cs typeface="Times New Roman"/>
              </a:rPr>
              <a:t>1.	</a:t>
            </a:r>
          </a:p>
          <a:p>
            <a:pPr eaLnBrk="1" hangingPunct="1">
              <a:buFont typeface="Wingdings" pitchFamily="2" charset="2"/>
              <a:buNone/>
            </a:pPr>
            <a:endParaRPr lang="en-US" altLang="zh-TW" sz="2400" dirty="0" smtClean="0">
              <a:latin typeface="Times New Roman"/>
              <a:cs typeface="Times New Roman"/>
            </a:endParaRPr>
          </a:p>
          <a:p>
            <a:pPr eaLnBrk="1" hangingPunct="1">
              <a:buFont typeface="Wingdings" pitchFamily="2" charset="2"/>
              <a:buNone/>
            </a:pPr>
            <a:r>
              <a:rPr lang="en-US" altLang="zh-TW" sz="2400" dirty="0" smtClean="0">
                <a:latin typeface="Times New Roman"/>
                <a:cs typeface="Times New Roman"/>
              </a:rPr>
              <a:t>2.	                              (quadratic utility function)</a:t>
            </a:r>
          </a:p>
          <a:p>
            <a:pPr eaLnBrk="1" hangingPunct="1">
              <a:buFont typeface="Wingdings" pitchFamily="2" charset="2"/>
              <a:buNone/>
            </a:pPr>
            <a:endParaRPr lang="en-US" altLang="zh-TW" sz="2400" dirty="0" smtClean="0">
              <a:latin typeface="Times New Roman"/>
              <a:cs typeface="Times New Roman"/>
            </a:endParaRPr>
          </a:p>
          <a:p>
            <a:pPr eaLnBrk="1" hangingPunct="1">
              <a:buFont typeface="Wingdings" pitchFamily="2" charset="2"/>
              <a:buNone/>
            </a:pPr>
            <a:r>
              <a:rPr lang="en-US" altLang="zh-TW" sz="2400" dirty="0" smtClean="0">
                <a:latin typeface="Times New Roman"/>
                <a:cs typeface="Times New Roman"/>
              </a:rPr>
              <a:t>3.	                          (negative exponential utility function), and</a:t>
            </a:r>
          </a:p>
          <a:p>
            <a:pPr eaLnBrk="1" hangingPunct="1">
              <a:buFont typeface="Wingdings" pitchFamily="2" charset="2"/>
              <a:buNone/>
            </a:pPr>
            <a:endParaRPr lang="en-US" altLang="zh-TW" sz="2400" dirty="0" smtClean="0">
              <a:latin typeface="Times New Roman"/>
              <a:cs typeface="Times New Roman"/>
            </a:endParaRPr>
          </a:p>
          <a:p>
            <a:pPr eaLnBrk="1" hangingPunct="1">
              <a:buFont typeface="Wingdings" pitchFamily="2" charset="2"/>
              <a:buNone/>
            </a:pPr>
            <a:r>
              <a:rPr lang="en-US" altLang="zh-TW" sz="2400" dirty="0" smtClean="0">
                <a:latin typeface="Times New Roman"/>
                <a:cs typeface="Times New Roman"/>
              </a:rPr>
              <a:t>4.	</a:t>
            </a:r>
          </a:p>
        </p:txBody>
      </p:sp>
      <p:sp>
        <p:nvSpPr>
          <p:cNvPr id="14348"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BD8D169-1CAF-49CD-A622-967BD67E4917}" type="slidenum">
              <a:rPr kumimoji="0" lang="en-US" altLang="zh-TW">
                <a:solidFill>
                  <a:schemeClr val="accent6">
                    <a:lumMod val="20000"/>
                    <a:lumOff val="80000"/>
                  </a:schemeClr>
                </a:solidFill>
                <a:latin typeface="Times New Roman"/>
                <a:cs typeface="Times New Roman"/>
              </a:rPr>
              <a:pPr/>
              <a:t>16</a:t>
            </a:fld>
            <a:endParaRPr kumimoji="0" lang="en-US" altLang="zh-TW">
              <a:solidFill>
                <a:schemeClr val="accent6">
                  <a:lumMod val="20000"/>
                  <a:lumOff val="80000"/>
                </a:schemeClr>
              </a:solidFill>
              <a:latin typeface="Times New Roman"/>
              <a:cs typeface="Times New Roman"/>
            </a:endParaRPr>
          </a:p>
        </p:txBody>
      </p:sp>
      <p:sp>
        <p:nvSpPr>
          <p:cNvPr id="14344"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338" name="Object 12"/>
          <p:cNvGraphicFramePr>
            <a:graphicFrameLocks noChangeAspect="1"/>
          </p:cNvGraphicFramePr>
          <p:nvPr/>
        </p:nvGraphicFramePr>
        <p:xfrm>
          <a:off x="1042988" y="3141663"/>
          <a:ext cx="2160587" cy="539750"/>
        </p:xfrm>
        <a:graphic>
          <a:graphicData uri="http://schemas.openxmlformats.org/presentationml/2006/ole">
            <mc:AlternateContent xmlns:mc="http://schemas.openxmlformats.org/markup-compatibility/2006">
              <mc:Choice xmlns:v="urn:schemas-microsoft-com:vml" Requires="v">
                <p:oleObj spid="_x0000_s66602" name="Equation" r:id="rId3" imgW="799753" imgH="203112" progId="Equation.DSMT4">
                  <p:embed/>
                </p:oleObj>
              </mc:Choice>
              <mc:Fallback>
                <p:oleObj name="Equation" r:id="rId3" imgW="799753" imgH="203112" progId="Equation.DSMT4">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141663"/>
                        <a:ext cx="2160587"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5" name="Rectangle 1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339" name="Object 14"/>
          <p:cNvGraphicFramePr>
            <a:graphicFrameLocks noChangeAspect="1"/>
          </p:cNvGraphicFramePr>
          <p:nvPr/>
        </p:nvGraphicFramePr>
        <p:xfrm>
          <a:off x="1042988" y="3789363"/>
          <a:ext cx="2447925" cy="955675"/>
        </p:xfrm>
        <a:graphic>
          <a:graphicData uri="http://schemas.openxmlformats.org/presentationml/2006/ole">
            <mc:AlternateContent xmlns:mc="http://schemas.openxmlformats.org/markup-compatibility/2006">
              <mc:Choice xmlns:v="urn:schemas-microsoft-com:vml" Requires="v">
                <p:oleObj spid="_x0000_s66603" name="Equation" r:id="rId5" imgW="1002865" imgH="393529" progId="Equation.DSMT4">
                  <p:embed/>
                </p:oleObj>
              </mc:Choice>
              <mc:Fallback>
                <p:oleObj name="Equation" r:id="rId5" imgW="1002865" imgH="393529" progId="Equation.DSMT4">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3789363"/>
                        <a:ext cx="2447925"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Rectangle 17"/>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340" name="Object 16"/>
          <p:cNvGraphicFramePr>
            <a:graphicFrameLocks noChangeAspect="1"/>
          </p:cNvGraphicFramePr>
          <p:nvPr/>
        </p:nvGraphicFramePr>
        <p:xfrm>
          <a:off x="1042988" y="4797425"/>
          <a:ext cx="2160587" cy="609600"/>
        </p:xfrm>
        <a:graphic>
          <a:graphicData uri="http://schemas.openxmlformats.org/presentationml/2006/ole">
            <mc:AlternateContent xmlns:mc="http://schemas.openxmlformats.org/markup-compatibility/2006">
              <mc:Choice xmlns:v="urn:schemas-microsoft-com:vml" Requires="v">
                <p:oleObj spid="_x0000_s66604" name="Equation" r:id="rId7" imgW="812447" imgH="228501" progId="Equation.DSMT4">
                  <p:embed/>
                </p:oleObj>
              </mc:Choice>
              <mc:Fallback>
                <p:oleObj name="Equation" r:id="rId7" imgW="812447" imgH="228501" progId="Equation.DSMT4">
                  <p:embed/>
                  <p:pic>
                    <p:nvPicPr>
                      <p:cNvPr id="0"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4797425"/>
                        <a:ext cx="2160587"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341" name="Object 18"/>
          <p:cNvGraphicFramePr>
            <a:graphicFrameLocks noChangeAspect="1"/>
          </p:cNvGraphicFramePr>
          <p:nvPr/>
        </p:nvGraphicFramePr>
        <p:xfrm>
          <a:off x="1042988" y="5589588"/>
          <a:ext cx="2663825" cy="631825"/>
        </p:xfrm>
        <a:graphic>
          <a:graphicData uri="http://schemas.openxmlformats.org/presentationml/2006/ole">
            <mc:AlternateContent xmlns:mc="http://schemas.openxmlformats.org/markup-compatibility/2006">
              <mc:Choice xmlns:v="urn:schemas-microsoft-com:vml" Requires="v">
                <p:oleObj spid="_x0000_s66605" name="Equation" r:id="rId9" imgW="965200" imgH="228600" progId="Equation.DSMT4">
                  <p:embed/>
                </p:oleObj>
              </mc:Choice>
              <mc:Fallback>
                <p:oleObj name="Equation" r:id="rId9" imgW="965200" imgH="228600" progId="Equation.DSMT4">
                  <p:embed/>
                  <p:pic>
                    <p:nvPicPr>
                      <p:cNvPr id="0" name="Picture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2988" y="5589588"/>
                        <a:ext cx="2663825"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10880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457200" y="333375"/>
            <a:ext cx="7354888" cy="739775"/>
          </a:xfrm>
        </p:spPr>
        <p:txBody>
          <a:bodyPr/>
          <a:lstStyle/>
          <a:p>
            <a:r>
              <a:rPr lang="en-US" altLang="zh-TW" dirty="0">
                <a:solidFill>
                  <a:schemeClr val="tx2"/>
                </a:solidFill>
                <a:latin typeface="Times New Roman"/>
                <a:cs typeface="Times New Roman"/>
              </a:rPr>
              <a:t>Sample Problem </a:t>
            </a:r>
            <a:r>
              <a:rPr lang="en-US" altLang="zh-TW" dirty="0" smtClean="0">
                <a:solidFill>
                  <a:schemeClr val="tx2"/>
                </a:solidFill>
                <a:latin typeface="Times New Roman"/>
                <a:cs typeface="Times New Roman"/>
              </a:rPr>
              <a:t>8.2</a:t>
            </a:r>
            <a:endParaRPr lang="en-US" altLang="zh-TW" sz="3600" b="1" i="1" dirty="0" smtClean="0">
              <a:solidFill>
                <a:schemeClr val="tx2"/>
              </a:solidFill>
              <a:latin typeface="Times New Roman"/>
              <a:cs typeface="Times New Roman"/>
            </a:endParaRPr>
          </a:p>
        </p:txBody>
      </p:sp>
      <p:sp>
        <p:nvSpPr>
          <p:cNvPr id="15365" name="Rectangle 3"/>
          <p:cNvSpPr>
            <a:spLocks noGrp="1" noChangeArrowheads="1"/>
          </p:cNvSpPr>
          <p:nvPr>
            <p:ph idx="1"/>
          </p:nvPr>
        </p:nvSpPr>
        <p:spPr>
          <a:xfrm>
            <a:off x="144463" y="3141663"/>
            <a:ext cx="8820150" cy="3527425"/>
          </a:xfrm>
        </p:spPr>
        <p:txBody>
          <a:bodyPr/>
          <a:lstStyle/>
          <a:p>
            <a:pPr eaLnBrk="1" hangingPunct="1">
              <a:lnSpc>
                <a:spcPct val="80000"/>
              </a:lnSpc>
              <a:buFont typeface="Wingdings" pitchFamily="2" charset="2"/>
              <a:buNone/>
            </a:pPr>
            <a:endParaRPr lang="en-US" altLang="zh-TW" sz="2000" u="sng" dirty="0" smtClean="0">
              <a:latin typeface="Times New Roman"/>
              <a:cs typeface="Times New Roman"/>
            </a:endParaRPr>
          </a:p>
          <a:p>
            <a:pPr eaLnBrk="1" hangingPunct="1">
              <a:lnSpc>
                <a:spcPct val="80000"/>
              </a:lnSpc>
              <a:buFont typeface="Wingdings" pitchFamily="2" charset="2"/>
              <a:buNone/>
            </a:pPr>
            <a:r>
              <a:rPr lang="en-US" altLang="zh-TW" sz="2000" u="sng" dirty="0" smtClean="0">
                <a:latin typeface="Times New Roman"/>
                <a:cs typeface="Times New Roman"/>
              </a:rPr>
              <a:t>Solution </a:t>
            </a: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r>
              <a:rPr lang="en-US" altLang="zh-TW" sz="2000" dirty="0" smtClean="0">
                <a:latin typeface="Times New Roman"/>
                <a:cs typeface="Times New Roman"/>
              </a:rPr>
              <a:t>1.</a:t>
            </a: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r>
              <a:rPr lang="en-US" altLang="zh-TW" sz="2000" dirty="0" smtClean="0">
                <a:latin typeface="Times New Roman"/>
                <a:cs typeface="Times New Roman"/>
              </a:rPr>
              <a:t>     This implies risk neutrality; it is indifference for the investor to accept or reject a fair gamble. </a:t>
            </a:r>
          </a:p>
        </p:txBody>
      </p:sp>
      <p:sp>
        <p:nvSpPr>
          <p:cNvPr id="15369"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A76820E-A4DD-4C48-85E5-E8D9F25279FD}" type="slidenum">
              <a:rPr kumimoji="0" lang="en-US" altLang="zh-TW">
                <a:solidFill>
                  <a:schemeClr val="accent6">
                    <a:lumMod val="20000"/>
                    <a:lumOff val="80000"/>
                  </a:schemeClr>
                </a:solidFill>
                <a:latin typeface="Times New Roman"/>
                <a:cs typeface="Times New Roman"/>
              </a:rPr>
              <a:pPr/>
              <a:t>17</a:t>
            </a:fld>
            <a:endParaRPr kumimoji="0" lang="en-US" altLang="zh-TW">
              <a:solidFill>
                <a:schemeClr val="accent6">
                  <a:lumMod val="20000"/>
                  <a:lumOff val="80000"/>
                </a:schemeClr>
              </a:solidFill>
              <a:latin typeface="Times New Roman"/>
              <a:cs typeface="Times New Roman"/>
            </a:endParaRPr>
          </a:p>
        </p:txBody>
      </p:sp>
      <p:sp>
        <p:nvSpPr>
          <p:cNvPr id="15366" name="Rectangle 4"/>
          <p:cNvSpPr>
            <a:spLocks noChangeArrowheads="1"/>
          </p:cNvSpPr>
          <p:nvPr/>
        </p:nvSpPr>
        <p:spPr bwMode="auto">
          <a:xfrm>
            <a:off x="0" y="3033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5362" name="Object 5"/>
          <p:cNvGraphicFramePr>
            <a:graphicFrameLocks noChangeAspect="1"/>
          </p:cNvGraphicFramePr>
          <p:nvPr/>
        </p:nvGraphicFramePr>
        <p:xfrm>
          <a:off x="1908175" y="1773238"/>
          <a:ext cx="4278313" cy="1736725"/>
        </p:xfrm>
        <a:graphic>
          <a:graphicData uri="http://schemas.openxmlformats.org/presentationml/2006/ole">
            <mc:AlternateContent xmlns:mc="http://schemas.openxmlformats.org/markup-compatibility/2006">
              <mc:Choice xmlns:v="urn:schemas-microsoft-com:vml" Requires="v">
                <p:oleObj spid="_x0000_s67606" name="Equation" r:id="rId3" imgW="1943100" imgH="787400" progId="Equation.DSMT4">
                  <p:embed/>
                </p:oleObj>
              </mc:Choice>
              <mc:Fallback>
                <p:oleObj name="Equation" r:id="rId3" imgW="1943100" imgH="787400" progId="Equation.DSMT4">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773238"/>
                        <a:ext cx="4278313" cy="173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Rectangle 6"/>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5363" name="Object 7"/>
          <p:cNvGraphicFramePr>
            <a:graphicFrameLocks noChangeAspect="1"/>
          </p:cNvGraphicFramePr>
          <p:nvPr/>
        </p:nvGraphicFramePr>
        <p:xfrm>
          <a:off x="1042988" y="4221163"/>
          <a:ext cx="1776412" cy="1452562"/>
        </p:xfrm>
        <a:graphic>
          <a:graphicData uri="http://schemas.openxmlformats.org/presentationml/2006/ole">
            <mc:AlternateContent xmlns:mc="http://schemas.openxmlformats.org/markup-compatibility/2006">
              <mc:Choice xmlns:v="urn:schemas-microsoft-com:vml" Requires="v">
                <p:oleObj spid="_x0000_s67607" name="Equation" r:id="rId5" imgW="838200" imgH="685800" progId="Equation.DSMT4">
                  <p:embed/>
                </p:oleObj>
              </mc:Choice>
              <mc:Fallback>
                <p:oleObj name="Equation" r:id="rId5" imgW="838200" imgH="685800" progId="Equation.DSMT4">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4221163"/>
                        <a:ext cx="1776412" cy="1452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8" name="Text Box 8"/>
          <p:cNvSpPr txBox="1">
            <a:spLocks noChangeArrowheads="1"/>
          </p:cNvSpPr>
          <p:nvPr/>
        </p:nvSpPr>
        <p:spPr bwMode="auto">
          <a:xfrm>
            <a:off x="179388" y="1206500"/>
            <a:ext cx="87852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20000"/>
              </a:spcBef>
              <a:buClr>
                <a:schemeClr val="bg2"/>
              </a:buClr>
              <a:buSzPct val="75000"/>
              <a:buFont typeface="Wingdings" pitchFamily="2" charset="2"/>
              <a:buNone/>
            </a:pPr>
            <a:r>
              <a:rPr lang="en-US" altLang="zh-TW" sz="2000" dirty="0">
                <a:latin typeface="Times New Roman"/>
                <a:cs typeface="Times New Roman"/>
              </a:rPr>
              <a:t>Evaluate the second derivative of the utility according to the following rules:</a:t>
            </a:r>
          </a:p>
          <a:p>
            <a:pPr eaLnBrk="1" hangingPunct="1">
              <a:spcBef>
                <a:spcPct val="50000"/>
              </a:spcBef>
            </a:pPr>
            <a:endParaRPr lang="en-US" sz="2000" dirty="0">
              <a:latin typeface="Times New Roman"/>
              <a:cs typeface="Times New Roman"/>
            </a:endParaRPr>
          </a:p>
        </p:txBody>
      </p:sp>
    </p:spTree>
    <p:extLst>
      <p:ext uri="{BB962C8B-B14F-4D97-AF65-F5344CB8AC3E}">
        <p14:creationId xmlns:p14="http://schemas.microsoft.com/office/powerpoint/2010/main" val="811959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395288" y="333375"/>
            <a:ext cx="7427912" cy="668338"/>
          </a:xfrm>
        </p:spPr>
        <p:txBody>
          <a:bodyPr/>
          <a:lstStyle/>
          <a:p>
            <a:r>
              <a:rPr lang="en-US" altLang="zh-TW" sz="3200" dirty="0">
                <a:solidFill>
                  <a:schemeClr val="tx2"/>
                </a:solidFill>
                <a:latin typeface="Times New Roman"/>
                <a:cs typeface="Times New Roman"/>
              </a:rPr>
              <a:t>Sample Problem </a:t>
            </a:r>
            <a:r>
              <a:rPr lang="en-US" altLang="zh-TW" sz="3200" dirty="0" smtClean="0">
                <a:solidFill>
                  <a:schemeClr val="tx2"/>
                </a:solidFill>
                <a:latin typeface="Times New Roman"/>
                <a:cs typeface="Times New Roman"/>
              </a:rPr>
              <a:t>8.2</a:t>
            </a:r>
            <a:endParaRPr lang="en-US" altLang="zh-TW" sz="3200" b="1" i="1" dirty="0" smtClean="0">
              <a:solidFill>
                <a:schemeClr val="tx2"/>
              </a:solidFill>
              <a:latin typeface="Times New Roman"/>
              <a:cs typeface="Times New Roman"/>
            </a:endParaRPr>
          </a:p>
        </p:txBody>
      </p:sp>
      <p:sp>
        <p:nvSpPr>
          <p:cNvPr id="16389" name="Rectangle 3"/>
          <p:cNvSpPr>
            <a:spLocks noGrp="1" noChangeArrowheads="1"/>
          </p:cNvSpPr>
          <p:nvPr>
            <p:ph idx="1"/>
          </p:nvPr>
        </p:nvSpPr>
        <p:spPr>
          <a:xfrm>
            <a:off x="179388" y="1052513"/>
            <a:ext cx="8713787" cy="5545137"/>
          </a:xfrm>
        </p:spPr>
        <p:txBody>
          <a:bodyPr/>
          <a:lstStyle/>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r>
              <a:rPr lang="en-US" altLang="zh-TW" sz="2000" dirty="0" smtClean="0">
                <a:latin typeface="Times New Roman"/>
                <a:cs typeface="Times New Roman"/>
              </a:rPr>
              <a:t>2.</a:t>
            </a: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r>
              <a:rPr lang="en-US" altLang="zh-TW" sz="2000" dirty="0" smtClean="0">
                <a:latin typeface="Times New Roman"/>
                <a:cs typeface="Times New Roman"/>
              </a:rPr>
              <a:t>This implies the investor is risk averse and would reject a fair gamble. </a:t>
            </a: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r>
              <a:rPr lang="en-US" altLang="zh-TW" sz="2000" dirty="0" smtClean="0">
                <a:latin typeface="Times New Roman"/>
                <a:cs typeface="Times New Roman"/>
              </a:rPr>
              <a:t>3.</a:t>
            </a: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endParaRPr lang="en-US" altLang="zh-TW" sz="2000" dirty="0" smtClean="0">
              <a:latin typeface="Times New Roman"/>
              <a:cs typeface="Times New Roman"/>
            </a:endParaRPr>
          </a:p>
          <a:p>
            <a:pPr eaLnBrk="1" hangingPunct="1">
              <a:lnSpc>
                <a:spcPct val="80000"/>
              </a:lnSpc>
              <a:buFont typeface="Wingdings" pitchFamily="2" charset="2"/>
              <a:buNone/>
            </a:pPr>
            <a:r>
              <a:rPr lang="en-US" altLang="zh-TW" sz="2000" dirty="0" smtClean="0">
                <a:latin typeface="Times New Roman"/>
                <a:cs typeface="Times New Roman"/>
              </a:rPr>
              <a:t>This implies risk adversity; the investor would reject a fair gamble. </a:t>
            </a:r>
          </a:p>
        </p:txBody>
      </p:sp>
      <p:sp>
        <p:nvSpPr>
          <p:cNvPr id="1639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07C0EE-3062-45D8-BDFF-F34A16788925}" type="slidenum">
              <a:rPr kumimoji="0" lang="en-US" altLang="zh-TW">
                <a:solidFill>
                  <a:schemeClr val="accent6">
                    <a:lumMod val="20000"/>
                    <a:lumOff val="80000"/>
                  </a:schemeClr>
                </a:solidFill>
                <a:latin typeface="Times New Roman"/>
                <a:cs typeface="Times New Roman"/>
              </a:rPr>
              <a:pPr/>
              <a:t>18</a:t>
            </a:fld>
            <a:endParaRPr kumimoji="0" lang="en-US" altLang="zh-TW">
              <a:solidFill>
                <a:schemeClr val="accent6">
                  <a:lumMod val="20000"/>
                  <a:lumOff val="80000"/>
                </a:schemeClr>
              </a:solidFill>
              <a:latin typeface="Times New Roman"/>
              <a:cs typeface="Times New Roman"/>
            </a:endParaRPr>
          </a:p>
        </p:txBody>
      </p:sp>
      <p:sp>
        <p:nvSpPr>
          <p:cNvPr id="16390" name="Rectangle 4"/>
          <p:cNvSpPr>
            <a:spLocks noChangeArrowheads="1"/>
          </p:cNvSpPr>
          <p:nvPr/>
        </p:nvSpPr>
        <p:spPr bwMode="auto">
          <a:xfrm>
            <a:off x="0" y="2947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6386" name="Object 5"/>
          <p:cNvGraphicFramePr>
            <a:graphicFrameLocks noChangeAspect="1"/>
          </p:cNvGraphicFramePr>
          <p:nvPr/>
        </p:nvGraphicFramePr>
        <p:xfrm>
          <a:off x="755650" y="1052513"/>
          <a:ext cx="7272338" cy="1952625"/>
        </p:xfrm>
        <a:graphic>
          <a:graphicData uri="http://schemas.openxmlformats.org/presentationml/2006/ole">
            <mc:AlternateContent xmlns:mc="http://schemas.openxmlformats.org/markup-compatibility/2006">
              <mc:Choice xmlns:v="urn:schemas-microsoft-com:vml" Requires="v">
                <p:oleObj spid="_x0000_s68630" name="Equation" r:id="rId3" imgW="3289300" imgH="889000" progId="Equation.DSMT4">
                  <p:embed/>
                </p:oleObj>
              </mc:Choice>
              <mc:Fallback>
                <p:oleObj name="Equation" r:id="rId3" imgW="3289300" imgH="889000" progId="Equation.DSMT4">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052513"/>
                        <a:ext cx="7272338" cy="195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1" name="Rectangle 6"/>
          <p:cNvSpPr>
            <a:spLocks noChangeArrowheads="1"/>
          </p:cNvSpPr>
          <p:nvPr/>
        </p:nvSpPr>
        <p:spPr bwMode="auto">
          <a:xfrm>
            <a:off x="0" y="2947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6387" name="Object 7"/>
          <p:cNvGraphicFramePr>
            <a:graphicFrameLocks noChangeAspect="1"/>
          </p:cNvGraphicFramePr>
          <p:nvPr/>
        </p:nvGraphicFramePr>
        <p:xfrm>
          <a:off x="684213" y="3860800"/>
          <a:ext cx="2843212" cy="1722438"/>
        </p:xfrm>
        <a:graphic>
          <a:graphicData uri="http://schemas.openxmlformats.org/presentationml/2006/ole">
            <mc:AlternateContent xmlns:mc="http://schemas.openxmlformats.org/markup-compatibility/2006">
              <mc:Choice xmlns:v="urn:schemas-microsoft-com:vml" Requires="v">
                <p:oleObj spid="_x0000_s68631" name="Equation" r:id="rId5" imgW="1206500" imgH="736600" progId="Equation.DSMT4">
                  <p:embed/>
                </p:oleObj>
              </mc:Choice>
              <mc:Fallback>
                <p:oleObj name="Equation" r:id="rId5" imgW="1206500" imgH="736600" progId="Equation.DSMT4">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3860800"/>
                        <a:ext cx="2843212" cy="172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61851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457200"/>
            <a:ext cx="7354888" cy="739775"/>
          </a:xfrm>
        </p:spPr>
        <p:txBody>
          <a:bodyPr/>
          <a:lstStyle/>
          <a:p>
            <a:r>
              <a:rPr lang="en-US" altLang="zh-TW" dirty="0">
                <a:solidFill>
                  <a:schemeClr val="tx2"/>
                </a:solidFill>
                <a:latin typeface="Times New Roman"/>
                <a:cs typeface="Times New Roman"/>
              </a:rPr>
              <a:t>Sample Problem 8.2</a:t>
            </a:r>
            <a:endParaRPr lang="en-US" altLang="zh-TW" sz="3600" b="1" i="1" dirty="0" smtClean="0">
              <a:latin typeface="Times New Roman"/>
              <a:cs typeface="Times New Roman"/>
            </a:endParaRPr>
          </a:p>
        </p:txBody>
      </p:sp>
      <p:sp>
        <p:nvSpPr>
          <p:cNvPr id="17412" name="Rectangle 3"/>
          <p:cNvSpPr>
            <a:spLocks noGrp="1" noChangeArrowheads="1"/>
          </p:cNvSpPr>
          <p:nvPr>
            <p:ph idx="1"/>
          </p:nvPr>
        </p:nvSpPr>
        <p:spPr>
          <a:xfrm>
            <a:off x="611188" y="1412875"/>
            <a:ext cx="8208962" cy="5256213"/>
          </a:xfrm>
        </p:spPr>
        <p:txBody>
          <a:bodyPr/>
          <a:lstStyle/>
          <a:p>
            <a:pPr eaLnBrk="1" hangingPunct="1">
              <a:buFont typeface="Wingdings" pitchFamily="2" charset="2"/>
              <a:buNone/>
            </a:pPr>
            <a:r>
              <a:rPr lang="en-US" altLang="zh-TW" sz="2800" dirty="0" smtClean="0">
                <a:latin typeface="Times New Roman"/>
                <a:cs typeface="Times New Roman"/>
              </a:rPr>
              <a:t>4.</a:t>
            </a:r>
          </a:p>
          <a:p>
            <a:pPr eaLnBrk="1" hangingPunct="1">
              <a:buFont typeface="Wingdings" pitchFamily="2" charset="2"/>
              <a:buNone/>
            </a:pPr>
            <a:endParaRPr lang="en-US" altLang="zh-TW" dirty="0" smtClean="0">
              <a:latin typeface="Times New Roman"/>
              <a:cs typeface="Times New Roman"/>
            </a:endParaRPr>
          </a:p>
          <a:p>
            <a:pPr eaLnBrk="1" hangingPunct="1">
              <a:buFont typeface="Wingdings" pitchFamily="2" charset="2"/>
              <a:buNone/>
            </a:pPr>
            <a:endParaRPr lang="en-US" altLang="zh-TW" dirty="0" smtClean="0">
              <a:latin typeface="Times New Roman"/>
              <a:cs typeface="Times New Roman"/>
            </a:endParaRPr>
          </a:p>
          <a:p>
            <a:pPr eaLnBrk="1" hangingPunct="1">
              <a:buFont typeface="Wingdings" pitchFamily="2" charset="2"/>
              <a:buNone/>
            </a:pPr>
            <a:endParaRPr lang="en-US" altLang="zh-TW" dirty="0" smtClean="0">
              <a:latin typeface="Times New Roman"/>
              <a:cs typeface="Times New Roman"/>
            </a:endParaRPr>
          </a:p>
          <a:p>
            <a:pPr eaLnBrk="1" hangingPunct="1">
              <a:buFont typeface="Wingdings" pitchFamily="2" charset="2"/>
              <a:buNone/>
            </a:pPr>
            <a:endParaRPr lang="en-US" altLang="zh-TW" dirty="0" smtClean="0">
              <a:latin typeface="Times New Roman"/>
              <a:cs typeface="Times New Roman"/>
            </a:endParaRPr>
          </a:p>
          <a:p>
            <a:pPr eaLnBrk="1" hangingPunct="1">
              <a:buFont typeface="Wingdings" pitchFamily="2" charset="2"/>
              <a:buNone/>
            </a:pPr>
            <a:r>
              <a:rPr lang="en-US" altLang="zh-TW" sz="2400" dirty="0" smtClean="0">
                <a:latin typeface="Times New Roman"/>
                <a:cs typeface="Times New Roman"/>
              </a:rPr>
              <a:t>This implies risk preference; the investor would seek a fair gamble. </a:t>
            </a:r>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62BEA43-B6BB-4BC3-B4C7-53F4C624ED6A}" type="slidenum">
              <a:rPr kumimoji="0" lang="en-US" altLang="zh-TW">
                <a:solidFill>
                  <a:schemeClr val="accent6">
                    <a:lumMod val="20000"/>
                    <a:lumOff val="80000"/>
                  </a:schemeClr>
                </a:solidFill>
                <a:latin typeface="Times New Roman"/>
                <a:cs typeface="Times New Roman"/>
              </a:rPr>
              <a:pPr/>
              <a:t>19</a:t>
            </a:fld>
            <a:endParaRPr kumimoji="0" lang="en-US" altLang="zh-TW">
              <a:solidFill>
                <a:schemeClr val="accent6">
                  <a:lumMod val="20000"/>
                  <a:lumOff val="80000"/>
                </a:schemeClr>
              </a:solidFill>
              <a:latin typeface="Times New Roman"/>
              <a:cs typeface="Times New Roman"/>
            </a:endParaRPr>
          </a:p>
        </p:txBody>
      </p:sp>
      <p:sp>
        <p:nvSpPr>
          <p:cNvPr id="174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7410" name="Object 5"/>
          <p:cNvGraphicFramePr>
            <a:graphicFrameLocks noChangeAspect="1"/>
          </p:cNvGraphicFramePr>
          <p:nvPr/>
        </p:nvGraphicFramePr>
        <p:xfrm>
          <a:off x="1101725" y="1863725"/>
          <a:ext cx="2330450" cy="1716088"/>
        </p:xfrm>
        <a:graphic>
          <a:graphicData uri="http://schemas.openxmlformats.org/presentationml/2006/ole">
            <mc:AlternateContent xmlns:mc="http://schemas.openxmlformats.org/markup-compatibility/2006">
              <mc:Choice xmlns:v="urn:schemas-microsoft-com:vml" Requires="v">
                <p:oleObj spid="_x0000_s69645" name="Equation" r:id="rId3" imgW="965200" imgH="711200" progId="Equation.DSMT4">
                  <p:embed/>
                </p:oleObj>
              </mc:Choice>
              <mc:Fallback>
                <p:oleObj name="Equation" r:id="rId3" imgW="965200" imgH="711200"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725" y="1863725"/>
                        <a:ext cx="2330450" cy="171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39856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60648"/>
            <a:ext cx="8229600" cy="955675"/>
          </a:xfrm>
        </p:spPr>
        <p:txBody>
          <a:bodyPr/>
          <a:lstStyle/>
          <a:p>
            <a:pPr eaLnBrk="1" hangingPunct="1"/>
            <a:r>
              <a:rPr lang="en-US" altLang="zh-TW" dirty="0" smtClean="0">
                <a:latin typeface="Times New Roman"/>
                <a:cs typeface="Times New Roman"/>
              </a:rPr>
              <a:t>Outline</a:t>
            </a:r>
          </a:p>
        </p:txBody>
      </p:sp>
      <p:sp>
        <p:nvSpPr>
          <p:cNvPr id="61443" name="Rectangle 3"/>
          <p:cNvSpPr>
            <a:spLocks noGrp="1" noChangeArrowheads="1"/>
          </p:cNvSpPr>
          <p:nvPr>
            <p:ph idx="1"/>
          </p:nvPr>
        </p:nvSpPr>
        <p:spPr>
          <a:xfrm>
            <a:off x="395536" y="1196752"/>
            <a:ext cx="8352928" cy="5040312"/>
          </a:xfrm>
        </p:spPr>
        <p:txBody>
          <a:bodyPr>
            <a:normAutofit fontScale="77500" lnSpcReduction="20000"/>
          </a:bodyPr>
          <a:lstStyle/>
          <a:p>
            <a:pPr>
              <a:buNone/>
            </a:pPr>
            <a:r>
              <a:rPr lang="en-US" altLang="zh-TW" sz="2800" dirty="0" smtClean="0">
                <a:latin typeface="Times New Roman"/>
                <a:cs typeface="Times New Roman"/>
              </a:rPr>
              <a:t>8.1  </a:t>
            </a:r>
            <a:r>
              <a:rPr lang="en-US" altLang="zh-TW" sz="2800" dirty="0">
                <a:latin typeface="Times New Roman"/>
                <a:cs typeface="Times New Roman"/>
              </a:rPr>
              <a:t>Utility Theory, Utility Functions, and </a:t>
            </a:r>
            <a:r>
              <a:rPr lang="en-US" altLang="zh-TW" sz="2800" dirty="0" smtClean="0">
                <a:latin typeface="Times New Roman"/>
                <a:cs typeface="Times New Roman"/>
              </a:rPr>
              <a:t>Indifference </a:t>
            </a:r>
            <a:r>
              <a:rPr lang="en-US" altLang="zh-TW" sz="2800" dirty="0">
                <a:latin typeface="Times New Roman"/>
                <a:cs typeface="Times New Roman"/>
              </a:rPr>
              <a:t>Curves</a:t>
            </a:r>
          </a:p>
          <a:p>
            <a:pPr lvl="1">
              <a:buFont typeface="Wingdings" pitchFamily="2" charset="2"/>
              <a:buNone/>
            </a:pPr>
            <a:r>
              <a:rPr lang="en-US" altLang="zh-TW" sz="2400" dirty="0" smtClean="0">
                <a:latin typeface="Times New Roman"/>
                <a:cs typeface="Times New Roman"/>
              </a:rPr>
              <a:t>8.1.1 Utility Theory</a:t>
            </a:r>
          </a:p>
          <a:p>
            <a:pPr lvl="1">
              <a:buFont typeface="Wingdings" pitchFamily="2" charset="2"/>
              <a:buNone/>
            </a:pPr>
            <a:r>
              <a:rPr lang="en-US" altLang="zh-TW" sz="2400" dirty="0" smtClean="0">
                <a:latin typeface="Times New Roman"/>
                <a:cs typeface="Times New Roman"/>
              </a:rPr>
              <a:t>8.1.2 Utility Functions</a:t>
            </a:r>
          </a:p>
          <a:p>
            <a:pPr lvl="1">
              <a:buFont typeface="Wingdings" pitchFamily="2" charset="2"/>
              <a:buNone/>
            </a:pPr>
            <a:r>
              <a:rPr lang="en-US" altLang="zh-TW" sz="2400" dirty="0" smtClean="0">
                <a:latin typeface="Times New Roman"/>
                <a:cs typeface="Times New Roman"/>
              </a:rPr>
              <a:t>8.1.3 Risk Aversion and Asset Allocation</a:t>
            </a:r>
          </a:p>
          <a:p>
            <a:pPr lvl="1">
              <a:buFont typeface="Wingdings" pitchFamily="2" charset="2"/>
              <a:buNone/>
            </a:pPr>
            <a:r>
              <a:rPr lang="en-US" altLang="zh-TW" sz="2400" dirty="0" smtClean="0">
                <a:latin typeface="Times New Roman"/>
                <a:cs typeface="Times New Roman"/>
              </a:rPr>
              <a:t>8.1.4 Indifference Curves</a:t>
            </a:r>
          </a:p>
          <a:p>
            <a:pPr>
              <a:buNone/>
            </a:pPr>
            <a:r>
              <a:rPr lang="en-US" altLang="zh-TW" sz="2800" dirty="0" smtClean="0">
                <a:latin typeface="Times New Roman"/>
                <a:cs typeface="Times New Roman"/>
              </a:rPr>
              <a:t>8.2 </a:t>
            </a:r>
            <a:r>
              <a:rPr lang="en-US" altLang="zh-TW" sz="2800" dirty="0">
                <a:latin typeface="Times New Roman"/>
                <a:cs typeface="Times New Roman"/>
              </a:rPr>
              <a:t>Efficient </a:t>
            </a:r>
            <a:r>
              <a:rPr lang="en-US" altLang="zh-TW" sz="2800" dirty="0" smtClean="0">
                <a:latin typeface="Times New Roman"/>
                <a:cs typeface="Times New Roman"/>
              </a:rPr>
              <a:t>Portfolios</a:t>
            </a:r>
          </a:p>
          <a:p>
            <a:pPr lvl="1">
              <a:buNone/>
            </a:pPr>
            <a:r>
              <a:rPr lang="en-US" altLang="zh-TW" sz="2400" dirty="0" smtClean="0">
                <a:latin typeface="Times New Roman"/>
                <a:cs typeface="Times New Roman"/>
              </a:rPr>
              <a:t>8.2.1 Portfolio Combinations</a:t>
            </a:r>
          </a:p>
          <a:p>
            <a:pPr lvl="1">
              <a:buNone/>
            </a:pPr>
            <a:r>
              <a:rPr lang="en-US" altLang="zh-TW" sz="2400" dirty="0" smtClean="0">
                <a:latin typeface="Times New Roman"/>
                <a:cs typeface="Times New Roman"/>
              </a:rPr>
              <a:t>8.2.2 Short Selling</a:t>
            </a:r>
          </a:p>
          <a:p>
            <a:pPr eaLnBrk="1" hangingPunct="1">
              <a:buFont typeface="Wingdings" pitchFamily="2" charset="2"/>
              <a:buNone/>
            </a:pPr>
            <a:r>
              <a:rPr lang="en-US" altLang="zh-TW" sz="2800" dirty="0" smtClean="0">
                <a:latin typeface="Times New Roman"/>
                <a:cs typeface="Times New Roman"/>
              </a:rPr>
              <a:t>8.3 Techniques for Calculating the Efficient Frontier with Short Selling</a:t>
            </a:r>
          </a:p>
          <a:p>
            <a:pPr lvl="1">
              <a:buFont typeface="Wingdings" pitchFamily="2" charset="2"/>
              <a:buNone/>
            </a:pPr>
            <a:r>
              <a:rPr lang="en-US" altLang="zh-TW" sz="2400" dirty="0" smtClean="0">
                <a:latin typeface="Times New Roman"/>
                <a:cs typeface="Times New Roman"/>
              </a:rPr>
              <a:t>8.3.1 The Normal Distribution</a:t>
            </a:r>
          </a:p>
          <a:p>
            <a:pPr lvl="1">
              <a:buFont typeface="Wingdings" pitchFamily="2" charset="2"/>
              <a:buNone/>
            </a:pPr>
            <a:r>
              <a:rPr lang="en-US" altLang="zh-TW" sz="2400" dirty="0" smtClean="0">
                <a:latin typeface="Times New Roman"/>
                <a:cs typeface="Times New Roman"/>
              </a:rPr>
              <a:t>8.3.2 The Log-Normal Distribution</a:t>
            </a:r>
          </a:p>
          <a:p>
            <a:pPr lvl="1">
              <a:buFont typeface="Wingdings" pitchFamily="2" charset="2"/>
              <a:buNone/>
            </a:pPr>
            <a:r>
              <a:rPr lang="en-US" altLang="zh-TW" sz="2400" dirty="0" smtClean="0">
                <a:latin typeface="Times New Roman"/>
                <a:cs typeface="Times New Roman"/>
              </a:rPr>
              <a:t>8.3.3 Mathematical Method to Calculate Efficient Frontier</a:t>
            </a:r>
          </a:p>
          <a:p>
            <a:pPr lvl="1">
              <a:buFont typeface="Wingdings" pitchFamily="2" charset="2"/>
              <a:buNone/>
            </a:pPr>
            <a:r>
              <a:rPr lang="en-US" altLang="zh-TW" sz="2400" dirty="0" smtClean="0">
                <a:latin typeface="Times New Roman"/>
                <a:cs typeface="Times New Roman"/>
              </a:rPr>
              <a:t>8.3.4 Portfolio Determination with Specific Adjustment for Short Selling</a:t>
            </a:r>
          </a:p>
          <a:p>
            <a:pPr lvl="1">
              <a:buFont typeface="Wingdings" pitchFamily="2" charset="2"/>
              <a:buNone/>
            </a:pPr>
            <a:r>
              <a:rPr lang="en-US" altLang="zh-TW" sz="2400" dirty="0" smtClean="0">
                <a:latin typeface="Times New Roman"/>
                <a:cs typeface="Times New Roman"/>
              </a:rPr>
              <a:t>8.3.5 Portfolio Determination without Short Selling</a:t>
            </a:r>
          </a:p>
          <a:p>
            <a:pPr eaLnBrk="1" hangingPunct="1">
              <a:spcBef>
                <a:spcPct val="0"/>
              </a:spcBef>
              <a:buClrTx/>
              <a:buSzTx/>
              <a:buFontTx/>
              <a:buNone/>
            </a:pPr>
            <a:r>
              <a:rPr lang="en-US" altLang="zh-TW" sz="2800" dirty="0" smtClean="0">
                <a:latin typeface="Times New Roman"/>
                <a:cs typeface="Times New Roman"/>
              </a:rPr>
              <a:t>8.4 Summary </a:t>
            </a:r>
          </a:p>
        </p:txBody>
      </p:sp>
      <p:sp>
        <p:nvSpPr>
          <p:cNvPr id="614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0AD707C-7A0F-40A9-9AA4-B32CCAC751D2}" type="slidenum">
              <a:rPr kumimoji="0" lang="en-US" altLang="zh-TW">
                <a:solidFill>
                  <a:schemeClr val="accent6">
                    <a:lumMod val="20000"/>
                    <a:lumOff val="80000"/>
                  </a:schemeClr>
                </a:solidFill>
                <a:latin typeface="Times New Roman"/>
                <a:cs typeface="Times New Roman"/>
              </a:rPr>
              <a:pPr eaLnBrk="1" hangingPunct="1"/>
              <a:t>2</a:t>
            </a:fld>
            <a:endParaRPr kumimoji="0" lang="en-US" altLang="zh-TW">
              <a:solidFill>
                <a:schemeClr val="accent6">
                  <a:lumMod val="20000"/>
                  <a:lumOff val="80000"/>
                </a:schemeClr>
              </a:solidFill>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260648"/>
            <a:ext cx="7643813" cy="739775"/>
          </a:xfrm>
        </p:spPr>
        <p:txBody>
          <a:bodyPr/>
          <a:lstStyle/>
          <a:p>
            <a:r>
              <a:rPr lang="en-US" altLang="zh-TW" sz="3200" dirty="0">
                <a:solidFill>
                  <a:schemeClr val="tx2"/>
                </a:solidFill>
                <a:latin typeface="Times New Roman"/>
                <a:cs typeface="Times New Roman"/>
              </a:rPr>
              <a:t>8.1.3 Risk Aversion and Asset Allocation</a:t>
            </a:r>
          </a:p>
        </p:txBody>
      </p:sp>
      <p:sp>
        <p:nvSpPr>
          <p:cNvPr id="18436" name="Rectangle 3"/>
          <p:cNvSpPr>
            <a:spLocks noGrp="1" noChangeArrowheads="1"/>
          </p:cNvSpPr>
          <p:nvPr>
            <p:ph idx="1"/>
          </p:nvPr>
        </p:nvSpPr>
        <p:spPr>
          <a:xfrm>
            <a:off x="323528" y="836713"/>
            <a:ext cx="8496944" cy="2808311"/>
          </a:xfrm>
        </p:spPr>
        <p:txBody>
          <a:bodyPr>
            <a:normAutofit fontScale="70000" lnSpcReduction="20000"/>
          </a:bodyPr>
          <a:lstStyle/>
          <a:p>
            <a:pPr>
              <a:buNone/>
            </a:pPr>
            <a:r>
              <a:rPr lang="en-US" altLang="zh-TW" dirty="0">
                <a:solidFill>
                  <a:schemeClr val="tx2"/>
                </a:solidFill>
                <a:latin typeface="Times New Roman"/>
                <a:cs typeface="Times New Roman"/>
              </a:rPr>
              <a:t>Assigning a portfolio with expected return and variance of returns, the following utility score:</a:t>
            </a:r>
          </a:p>
          <a:p>
            <a:pPr algn="r" eaLnBrk="1" hangingPunct="1">
              <a:buFont typeface="Wingdings" pitchFamily="2" charset="2"/>
              <a:buNone/>
            </a:pPr>
            <a:r>
              <a:rPr lang="en-US" altLang="zh-TW" dirty="0" smtClean="0">
                <a:solidFill>
                  <a:schemeClr val="tx2"/>
                </a:solidFill>
                <a:latin typeface="Times New Roman"/>
                <a:cs typeface="Times New Roman"/>
              </a:rPr>
              <a:t>(8.2)</a:t>
            </a:r>
          </a:p>
          <a:p>
            <a:pPr eaLnBrk="1" hangingPunct="1">
              <a:buFont typeface="Wingdings" pitchFamily="2" charset="2"/>
              <a:buNone/>
            </a:pPr>
            <a:endParaRPr lang="en-US" altLang="zh-TW" dirty="0" smtClean="0">
              <a:solidFill>
                <a:schemeClr val="tx2"/>
              </a:solidFill>
              <a:latin typeface="Times New Roman"/>
              <a:cs typeface="Times New Roman"/>
            </a:endParaRPr>
          </a:p>
          <a:p>
            <a:pPr algn="just" eaLnBrk="1" hangingPunct="1">
              <a:buFont typeface="Wingdings" pitchFamily="2" charset="2"/>
              <a:buNone/>
            </a:pPr>
            <a:r>
              <a:rPr lang="pt-BR" altLang="zh-TW" dirty="0" smtClean="0">
                <a:solidFill>
                  <a:schemeClr val="tx2"/>
                </a:solidFill>
                <a:latin typeface="Times New Roman"/>
                <a:cs typeface="Times New Roman"/>
              </a:rPr>
              <a:t>Where </a:t>
            </a:r>
            <a:r>
              <a:rPr lang="pt-BR" altLang="zh-TW" i="1" dirty="0" smtClean="0">
                <a:solidFill>
                  <a:schemeClr val="tx2"/>
                </a:solidFill>
                <a:latin typeface="Times New Roman"/>
                <a:cs typeface="Times New Roman"/>
              </a:rPr>
              <a:t>U</a:t>
            </a:r>
            <a:r>
              <a:rPr lang="pt-BR" altLang="zh-TW" dirty="0" smtClean="0">
                <a:solidFill>
                  <a:schemeClr val="tx2"/>
                </a:solidFill>
                <a:latin typeface="Times New Roman"/>
                <a:cs typeface="Times New Roman"/>
              </a:rPr>
              <a:t> = utility, </a:t>
            </a:r>
            <a:r>
              <a:rPr lang="en-US" altLang="zh-TW" i="1" dirty="0" smtClean="0">
                <a:solidFill>
                  <a:schemeClr val="tx2"/>
                </a:solidFill>
                <a:latin typeface="Times New Roman"/>
                <a:cs typeface="Times New Roman"/>
              </a:rPr>
              <a:t>E</a:t>
            </a:r>
            <a:r>
              <a:rPr lang="en-US" altLang="zh-TW" dirty="0" smtClean="0">
                <a:solidFill>
                  <a:schemeClr val="tx2"/>
                </a:solidFill>
                <a:latin typeface="Times New Roman"/>
                <a:cs typeface="Times New Roman"/>
              </a:rPr>
              <a:t>(</a:t>
            </a:r>
            <a:r>
              <a:rPr lang="en-US" altLang="zh-TW" i="1" dirty="0" smtClean="0">
                <a:solidFill>
                  <a:schemeClr val="tx2"/>
                </a:solidFill>
                <a:latin typeface="Times New Roman"/>
                <a:cs typeface="Times New Roman"/>
              </a:rPr>
              <a:t>r</a:t>
            </a:r>
            <a:r>
              <a:rPr lang="en-US" altLang="zh-TW" dirty="0" smtClean="0">
                <a:solidFill>
                  <a:schemeClr val="tx2"/>
                </a:solidFill>
                <a:latin typeface="Times New Roman"/>
                <a:cs typeface="Times New Roman"/>
              </a:rPr>
              <a:t>) = expected return on the asset or portfolio, </a:t>
            </a:r>
            <a:r>
              <a:rPr lang="en-US" altLang="zh-TW" i="1" dirty="0" smtClean="0">
                <a:solidFill>
                  <a:schemeClr val="tx2"/>
                </a:solidFill>
                <a:latin typeface="Times New Roman"/>
                <a:cs typeface="Times New Roman"/>
              </a:rPr>
              <a:t>A</a:t>
            </a:r>
            <a:r>
              <a:rPr lang="en-US" altLang="zh-TW" dirty="0" smtClean="0">
                <a:solidFill>
                  <a:schemeClr val="tx2"/>
                </a:solidFill>
                <a:latin typeface="Times New Roman"/>
                <a:cs typeface="Times New Roman"/>
              </a:rPr>
              <a:t> = coefficient of risk aversion, and </a:t>
            </a:r>
            <a:r>
              <a:rPr lang="en-US" altLang="zh-TW" i="1" dirty="0" smtClean="0">
                <a:solidFill>
                  <a:schemeClr val="tx2"/>
                </a:solidFill>
                <a:latin typeface="Times New Roman"/>
                <a:cs typeface="Times New Roman"/>
              </a:rPr>
              <a:t>s</a:t>
            </a:r>
            <a:r>
              <a:rPr lang="en-US" altLang="zh-TW" sz="2400" baseline="30000" dirty="0" smtClean="0">
                <a:solidFill>
                  <a:schemeClr val="tx2"/>
                </a:solidFill>
                <a:latin typeface="Times New Roman"/>
                <a:cs typeface="Times New Roman"/>
              </a:rPr>
              <a:t>2</a:t>
            </a:r>
            <a:r>
              <a:rPr lang="en-US" altLang="zh-TW" dirty="0" smtClean="0">
                <a:solidFill>
                  <a:schemeClr val="tx2"/>
                </a:solidFill>
                <a:latin typeface="Times New Roman"/>
                <a:cs typeface="Times New Roman"/>
              </a:rPr>
              <a:t> = variance of returns.</a:t>
            </a:r>
          </a:p>
          <a:p>
            <a:pPr algn="just">
              <a:buNone/>
            </a:pPr>
            <a:r>
              <a:rPr lang="en-US" altLang="zh-TW" b="1" dirty="0">
                <a:solidFill>
                  <a:schemeClr val="tx2"/>
                </a:solidFill>
                <a:latin typeface="Times New Roman"/>
                <a:cs typeface="Times New Roman"/>
              </a:rPr>
              <a:t>Table 8.2 </a:t>
            </a:r>
            <a:r>
              <a:rPr lang="en-US" altLang="zh-TW" dirty="0">
                <a:solidFill>
                  <a:schemeClr val="tx2"/>
                </a:solidFill>
                <a:latin typeface="Times New Roman"/>
                <a:cs typeface="Times New Roman"/>
              </a:rPr>
              <a:t>presents the utility scores that would be assigned by each investor to each </a:t>
            </a:r>
            <a:r>
              <a:rPr lang="en-US" altLang="zh-TW" dirty="0" smtClean="0">
                <a:solidFill>
                  <a:schemeClr val="tx2"/>
                </a:solidFill>
                <a:latin typeface="Times New Roman"/>
                <a:cs typeface="Times New Roman"/>
              </a:rPr>
              <a:t>portfolio</a:t>
            </a:r>
            <a:r>
              <a:rPr lang="en-US" altLang="zh-TW" dirty="0">
                <a:solidFill>
                  <a:schemeClr val="tx2"/>
                </a:solidFill>
                <a:latin typeface="Times New Roman"/>
                <a:cs typeface="Times New Roman"/>
              </a:rPr>
              <a:t> </a:t>
            </a:r>
            <a:r>
              <a:rPr lang="en-US" altLang="zh-TW" dirty="0" smtClean="0">
                <a:solidFill>
                  <a:schemeClr val="tx2"/>
                </a:solidFill>
                <a:latin typeface="Times New Roman"/>
                <a:cs typeface="Times New Roman"/>
              </a:rPr>
              <a:t>in Sample Problem 8.3.</a:t>
            </a:r>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CC62F87-83DD-46BA-ADE7-1B59418F0119}" type="slidenum">
              <a:rPr kumimoji="0" lang="en-US" altLang="zh-TW">
                <a:solidFill>
                  <a:schemeClr val="accent6">
                    <a:lumMod val="20000"/>
                    <a:lumOff val="80000"/>
                  </a:schemeClr>
                </a:solidFill>
                <a:latin typeface="Times New Roman"/>
                <a:cs typeface="Times New Roman"/>
              </a:rPr>
              <a:pPr/>
              <a:t>20</a:t>
            </a:fld>
            <a:endParaRPr kumimoji="0" lang="en-US" altLang="zh-TW">
              <a:solidFill>
                <a:schemeClr val="accent6">
                  <a:lumMod val="20000"/>
                  <a:lumOff val="80000"/>
                </a:schemeClr>
              </a:solidFill>
              <a:latin typeface="Times New Roman"/>
              <a:cs typeface="Times New Roman"/>
            </a:endParaRPr>
          </a:p>
        </p:txBody>
      </p:sp>
      <p:sp>
        <p:nvSpPr>
          <p:cNvPr id="18437" name="Rectangle 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434" name="Object 4"/>
          <p:cNvGraphicFramePr>
            <a:graphicFrameLocks noChangeAspect="1"/>
          </p:cNvGraphicFramePr>
          <p:nvPr>
            <p:extLst>
              <p:ext uri="{D42A27DB-BD31-4B8C-83A1-F6EECF244321}">
                <p14:modId xmlns:p14="http://schemas.microsoft.com/office/powerpoint/2010/main" val="752296010"/>
              </p:ext>
            </p:extLst>
          </p:nvPr>
        </p:nvGraphicFramePr>
        <p:xfrm>
          <a:off x="3311860" y="1268760"/>
          <a:ext cx="2520280" cy="743491"/>
        </p:xfrm>
        <a:graphic>
          <a:graphicData uri="http://schemas.openxmlformats.org/presentationml/2006/ole">
            <mc:AlternateContent xmlns:mc="http://schemas.openxmlformats.org/markup-compatibility/2006">
              <mc:Choice xmlns:v="urn:schemas-microsoft-com:vml" Requires="v">
                <p:oleObj spid="_x0000_s70669" name="Equation" r:id="rId3" imgW="1320227" imgH="393529" progId="Equation.DSMT4">
                  <p:embed/>
                </p:oleObj>
              </mc:Choice>
              <mc:Fallback>
                <p:oleObj name="Equation" r:id="rId3" imgW="1320227" imgH="393529"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860" y="1268760"/>
                        <a:ext cx="2520280" cy="743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467544" y="3356992"/>
            <a:ext cx="8208912" cy="369332"/>
          </a:xfrm>
          <a:prstGeom prst="rect">
            <a:avLst/>
          </a:prstGeom>
        </p:spPr>
        <p:txBody>
          <a:bodyPr wrap="square">
            <a:spAutoFit/>
          </a:bodyPr>
          <a:lstStyle/>
          <a:p>
            <a:pPr eaLnBrk="1" hangingPunct="1">
              <a:buFont typeface="Wingdings" pitchFamily="2" charset="2"/>
              <a:buNone/>
            </a:pPr>
            <a:r>
              <a:rPr lang="en-US" altLang="zh-TW" b="1" dirty="0">
                <a:solidFill>
                  <a:srgbClr val="000000"/>
                </a:solidFill>
                <a:latin typeface="Times New Roman"/>
                <a:cs typeface="Times New Roman"/>
              </a:rPr>
              <a:t>Table </a:t>
            </a:r>
            <a:r>
              <a:rPr lang="en-US" altLang="zh-TW" b="1" dirty="0" smtClean="0">
                <a:solidFill>
                  <a:srgbClr val="000000"/>
                </a:solidFill>
                <a:latin typeface="Times New Roman"/>
                <a:cs typeface="Times New Roman"/>
              </a:rPr>
              <a:t>8.2 </a:t>
            </a:r>
            <a:r>
              <a:rPr lang="en-US" altLang="zh-TW" b="1" dirty="0">
                <a:solidFill>
                  <a:srgbClr val="000000"/>
                </a:solidFill>
                <a:latin typeface="Times New Roman"/>
                <a:cs typeface="Times New Roman"/>
              </a:rPr>
              <a:t>Utility </a:t>
            </a:r>
            <a:r>
              <a:rPr lang="en-US" altLang="zh-TW" b="1" dirty="0" smtClean="0">
                <a:solidFill>
                  <a:srgbClr val="000000"/>
                </a:solidFill>
                <a:latin typeface="Times New Roman"/>
                <a:cs typeface="Times New Roman"/>
              </a:rPr>
              <a:t>Scores Assigned by Each Investor to Each Portfolio</a:t>
            </a:r>
            <a:endParaRPr lang="en-US" altLang="zh-TW" b="1" dirty="0">
              <a:solidFill>
                <a:srgbClr val="000000"/>
              </a:solidFill>
              <a:latin typeface="Times New Roman"/>
              <a:cs typeface="Times New Roman"/>
            </a:endParaRPr>
          </a:p>
        </p:txBody>
      </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678548"/>
            <a:ext cx="6912768" cy="335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053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410837"/>
            <a:ext cx="8229600" cy="425875"/>
          </a:xfrm>
        </p:spPr>
        <p:txBody>
          <a:bodyPr/>
          <a:lstStyle/>
          <a:p>
            <a:r>
              <a:rPr lang="en-US" altLang="zh-TW" dirty="0">
                <a:solidFill>
                  <a:schemeClr val="tx2"/>
                </a:solidFill>
                <a:latin typeface="Times New Roman"/>
                <a:cs typeface="Times New Roman"/>
              </a:rPr>
              <a:t>Sample Problem </a:t>
            </a:r>
            <a:r>
              <a:rPr lang="en-US" altLang="zh-TW" dirty="0" smtClean="0">
                <a:solidFill>
                  <a:schemeClr val="tx2"/>
                </a:solidFill>
                <a:latin typeface="Times New Roman"/>
                <a:cs typeface="Times New Roman"/>
              </a:rPr>
              <a:t>8.4</a:t>
            </a:r>
            <a:endParaRPr lang="en-US" dirty="0"/>
          </a:p>
        </p:txBody>
      </p:sp>
      <p:sp>
        <p:nvSpPr>
          <p:cNvPr id="3" name="Content Placeholder 2"/>
          <p:cNvSpPr>
            <a:spLocks noGrp="1"/>
          </p:cNvSpPr>
          <p:nvPr>
            <p:ph idx="1"/>
          </p:nvPr>
        </p:nvSpPr>
        <p:spPr>
          <a:xfrm>
            <a:off x="457200" y="836712"/>
            <a:ext cx="8229600" cy="5760640"/>
          </a:xfrm>
        </p:spPr>
        <p:txBody>
          <a:bodyPr>
            <a:normAutofit lnSpcReduction="10000"/>
          </a:bodyPr>
          <a:lstStyle/>
          <a:p>
            <a:r>
              <a:rPr lang="en-US" sz="2000" dirty="0">
                <a:latin typeface="Times New Roman" pitchFamily="18" charset="0"/>
                <a:cs typeface="Times New Roman" pitchFamily="18" charset="0"/>
              </a:rPr>
              <a:t>Assuming an investor who faces a risk-free rate and a risky portfolio with expected return and standard deviation will find that for any choice of </a:t>
            </a:r>
            <a:r>
              <a:rPr lang="en-US" sz="2000" i="1" dirty="0">
                <a:latin typeface="Times New Roman" pitchFamily="18" charset="0"/>
                <a:cs typeface="Times New Roman" pitchFamily="18" charset="0"/>
              </a:rPr>
              <a:t>W</a:t>
            </a:r>
            <a:r>
              <a:rPr lang="en-US" sz="2000" dirty="0">
                <a:latin typeface="Times New Roman" pitchFamily="18" charset="0"/>
                <a:cs typeface="Times New Roman" pitchFamily="18" charset="0"/>
              </a:rPr>
              <a:t>, the expected return of the complete portfolio is given </a:t>
            </a:r>
            <a:r>
              <a:rPr lang="en-US" sz="2000" dirty="0" smtClean="0">
                <a:latin typeface="Times New Roman" pitchFamily="18" charset="0"/>
                <a:cs typeface="Times New Roman" pitchFamily="18" charset="0"/>
              </a:rPr>
              <a:t>by:</a:t>
            </a:r>
          </a:p>
          <a:p>
            <a:pPr marL="0" indent="0" algn="r">
              <a:buNone/>
            </a:pPr>
            <a:r>
              <a:rPr lang="en-US" sz="2000" dirty="0" smtClean="0">
                <a:latin typeface="Times New Roman" pitchFamily="18" charset="0"/>
                <a:cs typeface="Times New Roman" pitchFamily="18" charset="0"/>
              </a:rPr>
              <a:t>(8.3)</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The variance of the complete portfolio </a:t>
            </a:r>
            <a:r>
              <a:rPr lang="en-US" sz="2000" dirty="0" smtClean="0">
                <a:latin typeface="Times New Roman" pitchFamily="18" charset="0"/>
                <a:cs typeface="Times New Roman" pitchFamily="18" charset="0"/>
              </a:rPr>
              <a:t>is: </a:t>
            </a:r>
          </a:p>
          <a:p>
            <a:pPr marL="0" indent="0" algn="r">
              <a:buNone/>
            </a:pP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8.4)</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solve the utility maximization problem, we write the problem as follows</a:t>
            </a:r>
            <a:r>
              <a:rPr lang="en-US" sz="2000" dirty="0" smtClean="0">
                <a:latin typeface="Times New Roman" pitchFamily="18" charset="0"/>
                <a:cs typeface="Times New Roman" pitchFamily="18" charset="0"/>
              </a:rPr>
              <a:t>:</a:t>
            </a:r>
          </a:p>
          <a:p>
            <a:pPr marL="0" indent="0" algn="r">
              <a:buNone/>
            </a:pPr>
            <a:r>
              <a:rPr lang="en-US" sz="2000" dirty="0" smtClean="0">
                <a:latin typeface="Times New Roman" pitchFamily="18" charset="0"/>
                <a:cs typeface="Times New Roman" pitchFamily="18" charset="0"/>
              </a:rPr>
              <a:t>(8.5)</a:t>
            </a:r>
            <a:endParaRPr lang="en-US" sz="2000" dirty="0">
              <a:latin typeface="Times New Roman" pitchFamily="18" charset="0"/>
              <a:cs typeface="Times New Roman" pitchFamily="18" charset="0"/>
            </a:endParaRPr>
          </a:p>
          <a:p>
            <a:endParaRPr lang="en-US" sz="1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Taking </a:t>
            </a:r>
            <a:r>
              <a:rPr lang="en-US" sz="2000" dirty="0">
                <a:latin typeface="Times New Roman" pitchFamily="18" charset="0"/>
                <a:cs typeface="Times New Roman" pitchFamily="18" charset="0"/>
              </a:rPr>
              <a:t>derivative of U with respective to W and set the derivative of this expression to zero</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 as follows</a:t>
            </a:r>
            <a:r>
              <a:rPr lang="en-US" sz="2000" dirty="0" smtClean="0">
                <a:latin typeface="Times New Roman" pitchFamily="18" charset="0"/>
                <a:cs typeface="Times New Roman" pitchFamily="18" charset="0"/>
              </a:rPr>
              <a:t>:</a:t>
            </a:r>
          </a:p>
          <a:p>
            <a:pPr marL="0" indent="0" algn="r">
              <a:buNone/>
            </a:pPr>
            <a:r>
              <a:rPr lang="en-US" sz="2000" dirty="0" smtClean="0">
                <a:latin typeface="Times New Roman" pitchFamily="18" charset="0"/>
                <a:cs typeface="Times New Roman" pitchFamily="18" charset="0"/>
              </a:rPr>
              <a:t>(8.6)</a:t>
            </a:r>
          </a:p>
          <a:p>
            <a:pPr marL="0" indent="0">
              <a:buNone/>
            </a:pPr>
            <a:endParaRPr lang="en-US" sz="2000"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If  </a:t>
            </a:r>
          </a:p>
          <a:p>
            <a:pPr marL="0" indent="0">
              <a:buNone/>
            </a:pPr>
            <a:endParaRPr lang="en-US" sz="2000" dirty="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Therefore</a:t>
            </a:r>
            <a:r>
              <a:rPr lang="en-US" sz="2000" dirty="0">
                <a:latin typeface="Times New Roman" pitchFamily="18" charset="0"/>
                <a:cs typeface="Times New Roman" pitchFamily="18" charset="0"/>
              </a:rPr>
              <a:t>, the investor will invest 83% of his investment budget in the risky asset and 17% of his investment budget in the risk-free </a:t>
            </a:r>
            <a:r>
              <a:rPr lang="en-US" sz="2000" dirty="0" smtClean="0">
                <a:latin typeface="Times New Roman" pitchFamily="18" charset="0"/>
                <a:cs typeface="Times New Roman" pitchFamily="18" charset="0"/>
              </a:rPr>
              <a:t>asset.</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AF66988-F106-4A7D-9058-E7BAFA4F1E23}" type="slidenum">
              <a:rPr kumimoji="0" lang="en-US" altLang="zh-TW">
                <a:solidFill>
                  <a:schemeClr val="accent6">
                    <a:lumMod val="20000"/>
                    <a:lumOff val="80000"/>
                  </a:schemeClr>
                </a:solidFill>
                <a:latin typeface="Times New Roman"/>
                <a:cs typeface="Times New Roman"/>
              </a:rPr>
              <a:pPr/>
              <a:t>21</a:t>
            </a:fld>
            <a:endParaRPr kumimoji="0" lang="en-US" altLang="zh-TW">
              <a:solidFill>
                <a:schemeClr val="accent6">
                  <a:lumMod val="20000"/>
                  <a:lumOff val="80000"/>
                </a:schemeClr>
              </a:solidFill>
              <a:latin typeface="Times New Roman"/>
              <a:cs typeface="Times New Roman"/>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113893848"/>
              </p:ext>
            </p:extLst>
          </p:nvPr>
        </p:nvGraphicFramePr>
        <p:xfrm>
          <a:off x="781174" y="4780049"/>
          <a:ext cx="7031186" cy="1169231"/>
        </p:xfrm>
        <a:graphic>
          <a:graphicData uri="http://schemas.openxmlformats.org/presentationml/2006/ole">
            <mc:AlternateContent xmlns:mc="http://schemas.openxmlformats.org/markup-compatibility/2006">
              <mc:Choice xmlns:v="urn:schemas-microsoft-com:vml" Requires="v">
                <p:oleObj spid="_x0000_s73770" name="Equation" r:id="rId3" imgW="4025880" imgH="672840" progId="Equation.DSMT4">
                  <p:embed/>
                </p:oleObj>
              </mc:Choice>
              <mc:Fallback>
                <p:oleObj name="Equation" r:id="rId3" imgW="4025880" imgH="672840" progId="Equation.DSMT4">
                  <p:embed/>
                  <p:pic>
                    <p:nvPicPr>
                      <p:cNvPr id="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174" y="4780049"/>
                        <a:ext cx="7031186" cy="11692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64543116"/>
              </p:ext>
            </p:extLst>
          </p:nvPr>
        </p:nvGraphicFramePr>
        <p:xfrm>
          <a:off x="3279340" y="1628800"/>
          <a:ext cx="2954650" cy="576064"/>
        </p:xfrm>
        <a:graphic>
          <a:graphicData uri="http://schemas.openxmlformats.org/presentationml/2006/ole">
            <mc:AlternateContent xmlns:mc="http://schemas.openxmlformats.org/markup-compatibility/2006">
              <mc:Choice xmlns:v="urn:schemas-microsoft-com:vml" Requires="v">
                <p:oleObj spid="_x0000_s73771" name="Equation" r:id="rId5" imgW="1511300" imgH="292100" progId="Equation.DSMT4">
                  <p:embed/>
                </p:oleObj>
              </mc:Choice>
              <mc:Fallback>
                <p:oleObj name="Equation" r:id="rId5" imgW="1511300" imgH="292100" progId="Equation.DSMT4">
                  <p:embed/>
                  <p:pic>
                    <p:nvPicPr>
                      <p:cNvPr id="0"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9340" y="1628800"/>
                        <a:ext cx="2954650"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046824413"/>
              </p:ext>
            </p:extLst>
          </p:nvPr>
        </p:nvGraphicFramePr>
        <p:xfrm>
          <a:off x="4067944" y="2348880"/>
          <a:ext cx="1224136" cy="450050"/>
        </p:xfrm>
        <a:graphic>
          <a:graphicData uri="http://schemas.openxmlformats.org/presentationml/2006/ole">
            <mc:AlternateContent xmlns:mc="http://schemas.openxmlformats.org/markup-compatibility/2006">
              <mc:Choice xmlns:v="urn:schemas-microsoft-com:vml" Requires="v">
                <p:oleObj spid="_x0000_s73772" name="Equation" r:id="rId7" imgW="647700" imgH="241300" progId="Equation.DSMT4">
                  <p:embed/>
                </p:oleObj>
              </mc:Choice>
              <mc:Fallback>
                <p:oleObj name="Equation" r:id="rId7" imgW="647700" imgH="241300" progId="Equation.DSMT4">
                  <p:embed/>
                  <p:pic>
                    <p:nvPicPr>
                      <p:cNvPr id="0"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944" y="2348880"/>
                        <a:ext cx="1224136" cy="45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4290595883"/>
              </p:ext>
            </p:extLst>
          </p:nvPr>
        </p:nvGraphicFramePr>
        <p:xfrm>
          <a:off x="2123728" y="3068960"/>
          <a:ext cx="5232582" cy="576064"/>
        </p:xfrm>
        <a:graphic>
          <a:graphicData uri="http://schemas.openxmlformats.org/presentationml/2006/ole">
            <mc:AlternateContent xmlns:mc="http://schemas.openxmlformats.org/markup-compatibility/2006">
              <mc:Choice xmlns:v="urn:schemas-microsoft-com:vml" Requires="v">
                <p:oleObj spid="_x0000_s73773" name="Equation" r:id="rId9" imgW="3111500" imgH="342900" progId="Equation.DSMT4">
                  <p:embed/>
                </p:oleObj>
              </mc:Choice>
              <mc:Fallback>
                <p:oleObj name="Equation" r:id="rId9" imgW="3111500" imgH="342900" progId="Equation.DSMT4">
                  <p:embed/>
                  <p:pic>
                    <p:nvPicPr>
                      <p:cNvPr id="0"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3728" y="3068960"/>
                        <a:ext cx="5232582"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086937200"/>
              </p:ext>
            </p:extLst>
          </p:nvPr>
        </p:nvGraphicFramePr>
        <p:xfrm>
          <a:off x="4283968" y="4077072"/>
          <a:ext cx="1551846" cy="792088"/>
        </p:xfrm>
        <a:graphic>
          <a:graphicData uri="http://schemas.openxmlformats.org/presentationml/2006/ole">
            <mc:AlternateContent xmlns:mc="http://schemas.openxmlformats.org/markup-compatibility/2006">
              <mc:Choice xmlns:v="urn:schemas-microsoft-com:vml" Requires="v">
                <p:oleObj spid="_x0000_s73774" name="Equation" r:id="rId11" imgW="914400" imgH="469900" progId="Equation.DSMT4">
                  <p:embed/>
                </p:oleObj>
              </mc:Choice>
              <mc:Fallback>
                <p:oleObj name="Equation" r:id="rId11" imgW="914400" imgH="469900" progId="Equation.DSMT4">
                  <p:embed/>
                  <p:pic>
                    <p:nvPicPr>
                      <p:cNvPr id="0" name="Picture 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3968" y="4077072"/>
                        <a:ext cx="1551846"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2244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68313" y="260350"/>
            <a:ext cx="7354887" cy="739775"/>
          </a:xfrm>
        </p:spPr>
        <p:txBody>
          <a:bodyPr/>
          <a:lstStyle/>
          <a:p>
            <a:pPr eaLnBrk="1" hangingPunct="1"/>
            <a:r>
              <a:rPr lang="en-US" altLang="zh-TW" sz="2800" b="1" dirty="0" smtClean="0">
                <a:latin typeface="Times New Roman"/>
                <a:cs typeface="Times New Roman"/>
              </a:rPr>
              <a:t>8.1.4 Indifference Curves</a:t>
            </a:r>
          </a:p>
        </p:txBody>
      </p:sp>
      <p:sp>
        <p:nvSpPr>
          <p:cNvPr id="74766"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6272C67-BA2F-497C-8499-BFB3CC736072}" type="slidenum">
              <a:rPr kumimoji="0" lang="en-US" altLang="zh-TW">
                <a:solidFill>
                  <a:schemeClr val="accent6">
                    <a:lumMod val="20000"/>
                    <a:lumOff val="80000"/>
                  </a:schemeClr>
                </a:solidFill>
                <a:latin typeface="Times New Roman"/>
                <a:cs typeface="Times New Roman"/>
              </a:rPr>
              <a:pPr/>
              <a:t>22</a:t>
            </a:fld>
            <a:endParaRPr kumimoji="0" lang="en-US" altLang="zh-TW">
              <a:solidFill>
                <a:schemeClr val="accent6">
                  <a:lumMod val="20000"/>
                  <a:lumOff val="80000"/>
                </a:schemeClr>
              </a:solidFill>
              <a:latin typeface="Times New Roman"/>
              <a:cs typeface="Times New Roman"/>
            </a:endParaRPr>
          </a:p>
        </p:txBody>
      </p:sp>
      <p:sp>
        <p:nvSpPr>
          <p:cNvPr id="74755" name="Rectangle 3"/>
          <p:cNvSpPr>
            <a:spLocks noChangeArrowheads="1"/>
          </p:cNvSpPr>
          <p:nvPr/>
        </p:nvSpPr>
        <p:spPr bwMode="auto">
          <a:xfrm>
            <a:off x="179512" y="836712"/>
            <a:ext cx="65532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p>
            <a:r>
              <a:rPr lang="en-US" altLang="zh-TW" sz="1600" b="1" dirty="0" smtClean="0">
                <a:solidFill>
                  <a:schemeClr val="tx2"/>
                </a:solidFill>
                <a:latin typeface="Times New Roman"/>
                <a:cs typeface="Times New Roman"/>
              </a:rPr>
              <a:t>FIGURE 8.5</a:t>
            </a:r>
            <a:r>
              <a:rPr lang="en-US" altLang="zh-TW" sz="1600" dirty="0" smtClean="0">
                <a:solidFill>
                  <a:schemeClr val="tx2"/>
                </a:solidFill>
                <a:latin typeface="Times New Roman"/>
                <a:cs typeface="Times New Roman"/>
              </a:rPr>
              <a:t> </a:t>
            </a:r>
            <a:r>
              <a:rPr lang="en-US" altLang="zh-TW" dirty="0">
                <a:solidFill>
                  <a:schemeClr val="tx2"/>
                </a:solidFill>
                <a:latin typeface="Times New Roman"/>
                <a:cs typeface="Times New Roman"/>
              </a:rPr>
              <a:t>Indifference Curves for Various Types of Individuals</a:t>
            </a:r>
            <a:endParaRPr lang="en-US" altLang="zh-TW" sz="1600" dirty="0">
              <a:solidFill>
                <a:schemeClr val="tx2"/>
              </a:solidFill>
              <a:latin typeface="Times New Roman"/>
              <a:cs typeface="Times New Roman"/>
            </a:endParaRPr>
          </a:p>
          <a:p>
            <a:pPr indent="762000"/>
            <a:endParaRPr lang="en-US" altLang="zh-TW" sz="1600" dirty="0">
              <a:solidFill>
                <a:schemeClr val="tx2"/>
              </a:solidFill>
              <a:latin typeface="Times New Roman"/>
              <a:cs typeface="Times New Roman"/>
            </a:endParaRPr>
          </a:p>
          <a:p>
            <a:pPr indent="762000"/>
            <a:endParaRPr lang="en-US" altLang="zh-TW" sz="1600" dirty="0">
              <a:solidFill>
                <a:schemeClr val="tx2"/>
              </a:solidFill>
              <a:latin typeface="Times New Roman"/>
              <a:cs typeface="Times New Roman"/>
            </a:endParaRPr>
          </a:p>
          <a:p>
            <a:pPr indent="762000"/>
            <a:endParaRPr lang="en-US" altLang="zh-TW" sz="1600" dirty="0">
              <a:solidFill>
                <a:schemeClr val="tx2"/>
              </a:solidFill>
              <a:latin typeface="Times New Roman"/>
              <a:cs typeface="Times New Roman"/>
            </a:endParaRPr>
          </a:p>
          <a:p>
            <a:pPr indent="762000"/>
            <a:endParaRPr lang="en-US" altLang="zh-TW" sz="1600" dirty="0">
              <a:solidFill>
                <a:schemeClr val="tx2"/>
              </a:solidFill>
              <a:latin typeface="Times New Roman"/>
              <a:cs typeface="Times New Roman"/>
            </a:endParaRPr>
          </a:p>
          <a:p>
            <a:pPr indent="762000"/>
            <a:endParaRPr lang="en-US" altLang="zh-TW" sz="1600" dirty="0">
              <a:solidFill>
                <a:schemeClr val="tx2"/>
              </a:solidFill>
              <a:latin typeface="Times New Roman"/>
              <a:cs typeface="Times New Roman"/>
            </a:endParaRPr>
          </a:p>
          <a:p>
            <a:pPr indent="762000"/>
            <a:endParaRPr lang="en-US" altLang="zh-TW" sz="1600" dirty="0">
              <a:solidFill>
                <a:schemeClr val="tx2"/>
              </a:solidFill>
              <a:latin typeface="Times New Roman"/>
              <a:cs typeface="Times New Roman"/>
            </a:endParaRPr>
          </a:p>
          <a:p>
            <a:pPr indent="762000"/>
            <a:endParaRPr lang="en-US" altLang="zh-TW" sz="1600" dirty="0">
              <a:solidFill>
                <a:schemeClr val="tx2"/>
              </a:solidFill>
              <a:latin typeface="Times New Roman"/>
              <a:cs typeface="Times New Roman"/>
            </a:endParaRPr>
          </a:p>
          <a:p>
            <a:pPr indent="762000"/>
            <a:endParaRPr lang="en-US" altLang="zh-TW" sz="1600" dirty="0">
              <a:solidFill>
                <a:schemeClr val="tx2"/>
              </a:solidFill>
              <a:latin typeface="Times New Roman"/>
              <a:cs typeface="Times New Roman"/>
            </a:endParaRPr>
          </a:p>
          <a:p>
            <a:pPr indent="762000"/>
            <a:endParaRPr lang="en-US" altLang="zh-TW" sz="1600" dirty="0">
              <a:solidFill>
                <a:schemeClr val="tx2"/>
              </a:solidFill>
              <a:latin typeface="Times New Roman"/>
              <a:cs typeface="Times New Roman"/>
            </a:endParaRPr>
          </a:p>
          <a:p>
            <a:pPr indent="762000"/>
            <a:r>
              <a:rPr lang="en-US" altLang="zh-TW" sz="1600" dirty="0">
                <a:solidFill>
                  <a:schemeClr val="tx2"/>
                </a:solidFill>
                <a:latin typeface="Times New Roman"/>
                <a:cs typeface="Times New Roman"/>
              </a:rPr>
              <a:t>       </a:t>
            </a:r>
            <a:r>
              <a:rPr lang="en-US" altLang="zh-TW" sz="1600" dirty="0" smtClean="0">
                <a:solidFill>
                  <a:schemeClr val="tx2"/>
                </a:solidFill>
                <a:latin typeface="Times New Roman"/>
                <a:cs typeface="Times New Roman"/>
              </a:rPr>
              <a:t> </a:t>
            </a:r>
          </a:p>
          <a:p>
            <a:pPr indent="165100"/>
            <a:r>
              <a:rPr lang="en-US" altLang="zh-TW" sz="1600" dirty="0" smtClean="0">
                <a:solidFill>
                  <a:schemeClr val="tx2"/>
                </a:solidFill>
                <a:latin typeface="Times New Roman"/>
                <a:cs typeface="Times New Roman"/>
              </a:rPr>
              <a:t> (a) Risk-Averse investor              (b) Risk-Neutral Investor</a:t>
            </a:r>
          </a:p>
          <a:p>
            <a:pPr indent="762000"/>
            <a:endParaRPr lang="en-US" altLang="zh-TW" sz="1600" dirty="0">
              <a:solidFill>
                <a:schemeClr val="tx2"/>
              </a:solidFill>
              <a:latin typeface="Times New Roman"/>
              <a:cs typeface="Times New Roman"/>
            </a:endParaRPr>
          </a:p>
          <a:p>
            <a:pPr indent="762000"/>
            <a:endParaRPr lang="en-US" altLang="zh-TW" sz="1600" dirty="0">
              <a:solidFill>
                <a:schemeClr val="tx2"/>
              </a:solidFill>
              <a:latin typeface="Times New Roman"/>
              <a:cs typeface="Times New Roman"/>
            </a:endParaRPr>
          </a:p>
          <a:p>
            <a:pPr indent="762000"/>
            <a:endParaRPr lang="en-US" altLang="zh-TW" sz="1600" dirty="0">
              <a:solidFill>
                <a:schemeClr val="tx2"/>
              </a:solidFill>
              <a:latin typeface="Times New Roman"/>
              <a:cs typeface="Times New Roman"/>
            </a:endParaRPr>
          </a:p>
          <a:p>
            <a:pPr indent="762000"/>
            <a:endParaRPr lang="en-US" altLang="zh-TW" sz="1600" dirty="0">
              <a:solidFill>
                <a:schemeClr val="tx2"/>
              </a:solidFill>
              <a:latin typeface="Times New Roman"/>
              <a:cs typeface="Times New Roman"/>
            </a:endParaRPr>
          </a:p>
          <a:p>
            <a:pPr indent="762000"/>
            <a:endParaRPr lang="en-US" altLang="zh-TW" sz="1600" dirty="0">
              <a:solidFill>
                <a:schemeClr val="tx2"/>
              </a:solidFill>
              <a:latin typeface="Times New Roman"/>
              <a:cs typeface="Times New Roman"/>
            </a:endParaRPr>
          </a:p>
          <a:p>
            <a:pPr indent="762000"/>
            <a:endParaRPr lang="en-US" altLang="zh-TW" sz="1600" dirty="0" smtClean="0">
              <a:solidFill>
                <a:schemeClr val="tx2"/>
              </a:solidFill>
              <a:latin typeface="Times New Roman"/>
              <a:cs typeface="Times New Roman"/>
            </a:endParaRPr>
          </a:p>
          <a:p>
            <a:pPr indent="762000"/>
            <a:endParaRPr lang="en-US" altLang="zh-TW" sz="1200" dirty="0">
              <a:solidFill>
                <a:schemeClr val="tx2"/>
              </a:solidFill>
              <a:latin typeface="Times New Roman"/>
              <a:cs typeface="Times New Roman"/>
            </a:endParaRPr>
          </a:p>
          <a:p>
            <a:pPr indent="762000"/>
            <a:endParaRPr lang="en-US" altLang="zh-TW" sz="1600" dirty="0">
              <a:solidFill>
                <a:schemeClr val="tx2"/>
              </a:solidFill>
              <a:latin typeface="Times New Roman"/>
              <a:cs typeface="Times New Roman"/>
            </a:endParaRPr>
          </a:p>
          <a:p>
            <a:pPr indent="762000"/>
            <a:endParaRPr lang="en-US" altLang="zh-TW" sz="1600" dirty="0">
              <a:solidFill>
                <a:schemeClr val="tx2"/>
              </a:solidFill>
              <a:latin typeface="Times New Roman"/>
              <a:cs typeface="Times New Roman"/>
            </a:endParaRPr>
          </a:p>
          <a:p>
            <a:pPr indent="762000"/>
            <a:endParaRPr lang="en-US" altLang="zh-TW" sz="1600" dirty="0">
              <a:solidFill>
                <a:schemeClr val="tx2"/>
              </a:solidFill>
              <a:latin typeface="Times New Roman"/>
              <a:cs typeface="Times New Roman"/>
            </a:endParaRPr>
          </a:p>
          <a:p>
            <a:pPr indent="165100"/>
            <a:r>
              <a:rPr lang="en-US" altLang="zh-TW" sz="1600" dirty="0">
                <a:solidFill>
                  <a:schemeClr val="tx2"/>
                </a:solidFill>
                <a:latin typeface="Times New Roman"/>
                <a:cs typeface="Times New Roman"/>
              </a:rPr>
              <a:t> </a:t>
            </a:r>
            <a:r>
              <a:rPr lang="en-US" altLang="zh-TW" sz="1600" dirty="0" smtClean="0">
                <a:solidFill>
                  <a:schemeClr val="tx2"/>
                </a:solidFill>
                <a:latin typeface="Times New Roman"/>
                <a:cs typeface="Times New Roman"/>
              </a:rPr>
              <a:t>(</a:t>
            </a:r>
            <a:r>
              <a:rPr lang="en-US" altLang="zh-TW" sz="1600" dirty="0">
                <a:solidFill>
                  <a:schemeClr val="tx2"/>
                </a:solidFill>
                <a:latin typeface="Times New Roman"/>
                <a:cs typeface="Times New Roman"/>
              </a:rPr>
              <a:t>c) Risk-Seeking Investor           (d) Level of Risk-Aversion</a:t>
            </a:r>
          </a:p>
        </p:txBody>
      </p:sp>
      <p:pic>
        <p:nvPicPr>
          <p:cNvPr id="747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96975"/>
            <a:ext cx="237648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87" y="1268413"/>
            <a:ext cx="244792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Rectangle 6"/>
          <p:cNvSpPr>
            <a:spLocks noChangeArrowheads="1"/>
          </p:cNvSpPr>
          <p:nvPr/>
        </p:nvSpPr>
        <p:spPr bwMode="auto">
          <a:xfrm>
            <a:off x="0" y="123932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74759" name="Rectangle 7"/>
          <p:cNvSpPr>
            <a:spLocks noChangeArrowheads="1"/>
          </p:cNvSpPr>
          <p:nvPr/>
        </p:nvSpPr>
        <p:spPr bwMode="auto">
          <a:xfrm>
            <a:off x="0" y="3280182"/>
            <a:ext cx="1846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zh-TW" sz="1200">
                <a:latin typeface="Times New Roman"/>
                <a:cs typeface="Times New Roman"/>
              </a:rPr>
              <a:t>     </a:t>
            </a:r>
            <a:endParaRPr lang="en-US" altLang="zh-TW">
              <a:latin typeface="Times New Roman"/>
              <a:cs typeface="Times New Roman"/>
            </a:endParaRPr>
          </a:p>
        </p:txBody>
      </p:sp>
      <p:sp>
        <p:nvSpPr>
          <p:cNvPr id="74760" name="Rectangle 8"/>
          <p:cNvSpPr>
            <a:spLocks noChangeArrowheads="1"/>
          </p:cNvSpPr>
          <p:nvPr/>
        </p:nvSpPr>
        <p:spPr bwMode="auto">
          <a:xfrm>
            <a:off x="0" y="5247759"/>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pic>
        <p:nvPicPr>
          <p:cNvPr id="7476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933825"/>
            <a:ext cx="2376487"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2" name="Picture 9" descr="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3861048"/>
            <a:ext cx="2808287"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3" name="Rectangle 11"/>
          <p:cNvSpPr>
            <a:spLocks noChangeArrowheads="1"/>
          </p:cNvSpPr>
          <p:nvPr/>
        </p:nvSpPr>
        <p:spPr bwMode="auto">
          <a:xfrm>
            <a:off x="0" y="126472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74764" name="Rectangle 12"/>
          <p:cNvSpPr>
            <a:spLocks noChangeArrowheads="1"/>
          </p:cNvSpPr>
          <p:nvPr/>
        </p:nvSpPr>
        <p:spPr bwMode="auto">
          <a:xfrm>
            <a:off x="0" y="3210332"/>
            <a:ext cx="1846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zh-TW" sz="1200">
                <a:latin typeface="Times New Roman"/>
                <a:cs typeface="Times New Roman"/>
              </a:rPr>
              <a:t>      </a:t>
            </a:r>
            <a:endParaRPr lang="en-US" altLang="zh-TW">
              <a:latin typeface="Times New Roman"/>
              <a:cs typeface="Times New Roman"/>
            </a:endParaRPr>
          </a:p>
        </p:txBody>
      </p:sp>
      <p:sp>
        <p:nvSpPr>
          <p:cNvPr id="74765" name="Text Box 13"/>
          <p:cNvSpPr txBox="1">
            <a:spLocks noChangeArrowheads="1"/>
          </p:cNvSpPr>
          <p:nvPr/>
        </p:nvSpPr>
        <p:spPr bwMode="auto">
          <a:xfrm>
            <a:off x="6012161" y="965041"/>
            <a:ext cx="302389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sz="2000" b="1" dirty="0" smtClean="0">
                <a:solidFill>
                  <a:schemeClr val="tx2"/>
                </a:solidFill>
                <a:latin typeface="Times New Roman"/>
                <a:cs typeface="Times New Roman"/>
              </a:rPr>
              <a:t>         Note</a:t>
            </a:r>
            <a:r>
              <a:rPr lang="en-US" altLang="zh-TW" sz="2000" b="1" dirty="0">
                <a:solidFill>
                  <a:schemeClr val="tx2"/>
                </a:solidFill>
                <a:latin typeface="Times New Roman"/>
                <a:cs typeface="Times New Roman"/>
              </a:rPr>
              <a:t>:</a:t>
            </a:r>
          </a:p>
          <a:p>
            <a:pPr eaLnBrk="1" hangingPunct="1">
              <a:spcBef>
                <a:spcPct val="50000"/>
              </a:spcBef>
            </a:pPr>
            <a:r>
              <a:rPr lang="en-US" altLang="zh-TW" sz="2000" dirty="0">
                <a:solidFill>
                  <a:schemeClr val="tx2"/>
                </a:solidFill>
                <a:latin typeface="Times New Roman"/>
                <a:cs typeface="Times New Roman"/>
              </a:rPr>
              <a:t>The slope of the </a:t>
            </a:r>
            <a:r>
              <a:rPr lang="en-US" altLang="zh-TW" sz="2000" dirty="0" smtClean="0">
                <a:solidFill>
                  <a:schemeClr val="tx2"/>
                </a:solidFill>
                <a:latin typeface="Times New Roman"/>
                <a:cs typeface="Times New Roman"/>
              </a:rPr>
              <a:t>indifference </a:t>
            </a:r>
            <a:r>
              <a:rPr lang="en-US" altLang="zh-TW" sz="2000" dirty="0">
                <a:solidFill>
                  <a:schemeClr val="tx2"/>
                </a:solidFill>
                <a:latin typeface="Times New Roman"/>
                <a:cs typeface="Times New Roman"/>
              </a:rPr>
              <a:t>curve is a function of the investor’s particular preference for a lower but safer return versus a larger but riskier return. </a:t>
            </a:r>
          </a:p>
          <a:p>
            <a:pPr eaLnBrk="1" hangingPunct="1">
              <a:spcBef>
                <a:spcPct val="50000"/>
              </a:spcBef>
            </a:pPr>
            <a:r>
              <a:rPr lang="en-US" sz="2000" b="1" i="1" dirty="0">
                <a:solidFill>
                  <a:schemeClr val="tx2"/>
                </a:solidFill>
                <a:latin typeface="Times New Roman"/>
                <a:cs typeface="Times New Roman"/>
              </a:rPr>
              <a:t>Indifference curves</a:t>
            </a:r>
            <a:r>
              <a:rPr lang="en-US" sz="2000" b="1" dirty="0">
                <a:solidFill>
                  <a:schemeClr val="tx2"/>
                </a:solidFill>
                <a:latin typeface="Times New Roman"/>
                <a:cs typeface="Times New Roman"/>
              </a:rPr>
              <a:t> </a:t>
            </a:r>
            <a:r>
              <a:rPr lang="en-US" sz="2000" dirty="0">
                <a:solidFill>
                  <a:schemeClr val="tx2"/>
                </a:solidFill>
                <a:latin typeface="Times New Roman"/>
                <a:cs typeface="Times New Roman"/>
              </a:rPr>
              <a:t>can be used to indicate investors’ </a:t>
            </a:r>
            <a:r>
              <a:rPr lang="en-US" sz="2000" i="1" dirty="0">
                <a:solidFill>
                  <a:schemeClr val="tx2"/>
                </a:solidFill>
                <a:latin typeface="Times New Roman"/>
                <a:cs typeface="Times New Roman"/>
              </a:rPr>
              <a:t>willingness </a:t>
            </a:r>
            <a:r>
              <a:rPr lang="en-US" sz="2000" dirty="0">
                <a:solidFill>
                  <a:schemeClr val="tx2"/>
                </a:solidFill>
                <a:latin typeface="Times New Roman"/>
                <a:cs typeface="Times New Roman"/>
              </a:rPr>
              <a:t>to trade risk for return; now investors’ ability to trade risk for return needs to be represented in terms of indifference curves and efficient </a:t>
            </a:r>
            <a:r>
              <a:rPr lang="en-US" sz="2000" dirty="0" smtClean="0">
                <a:solidFill>
                  <a:schemeClr val="tx2"/>
                </a:solidFill>
                <a:latin typeface="Times New Roman"/>
                <a:cs typeface="Times New Roman"/>
              </a:rPr>
              <a:t>portfolios.</a:t>
            </a:r>
            <a:endParaRPr lang="en-US" sz="2000" dirty="0">
              <a:solidFill>
                <a:schemeClr val="tx2"/>
              </a:solidFill>
              <a:latin typeface="Times New Roman"/>
              <a:cs typeface="Times New Roman"/>
            </a:endParaRPr>
          </a:p>
        </p:txBody>
      </p:sp>
    </p:spTree>
    <p:extLst>
      <p:ext uri="{BB962C8B-B14F-4D97-AF65-F5344CB8AC3E}">
        <p14:creationId xmlns:p14="http://schemas.microsoft.com/office/powerpoint/2010/main" val="2020240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latin typeface="Times New Roman"/>
                <a:cs typeface="Times New Roman"/>
              </a:rPr>
              <a:t>8.2 Efficient </a:t>
            </a:r>
            <a:r>
              <a:rPr lang="en-US" altLang="zh-TW" dirty="0" smtClean="0">
                <a:latin typeface="Times New Roman"/>
                <a:cs typeface="Times New Roman"/>
              </a:rPr>
              <a:t>Portfolios</a:t>
            </a:r>
            <a:endParaRPr lang="en-US" dirty="0"/>
          </a:p>
        </p:txBody>
      </p:sp>
      <p:sp>
        <p:nvSpPr>
          <p:cNvPr id="3" name="Content Placeholder 2"/>
          <p:cNvSpPr>
            <a:spLocks noGrp="1"/>
          </p:cNvSpPr>
          <p:nvPr>
            <p:ph idx="1"/>
          </p:nvPr>
        </p:nvSpPr>
        <p:spPr/>
        <p:txBody>
          <a:bodyPr/>
          <a:lstStyle/>
          <a:p>
            <a:pPr>
              <a:buNone/>
            </a:pPr>
            <a:endParaRPr lang="en-US" altLang="zh-TW" sz="3600" dirty="0" smtClean="0">
              <a:latin typeface="Times New Roman"/>
              <a:cs typeface="Times New Roman"/>
            </a:endParaRPr>
          </a:p>
          <a:p>
            <a:pPr>
              <a:buNone/>
            </a:pPr>
            <a:endParaRPr lang="en-US" altLang="zh-TW" sz="3600" dirty="0">
              <a:latin typeface="Times New Roman"/>
              <a:cs typeface="Times New Roman"/>
            </a:endParaRPr>
          </a:p>
          <a:p>
            <a:pPr>
              <a:buNone/>
            </a:pPr>
            <a:r>
              <a:rPr lang="en-US" altLang="zh-TW" sz="3600" dirty="0" smtClean="0">
                <a:latin typeface="Times New Roman"/>
                <a:cs typeface="Times New Roman"/>
              </a:rPr>
              <a:t>8.2.1 </a:t>
            </a:r>
            <a:r>
              <a:rPr lang="en-US" altLang="zh-TW" sz="3600" dirty="0">
                <a:latin typeface="Times New Roman"/>
                <a:cs typeface="Times New Roman"/>
              </a:rPr>
              <a:t>Portfolio </a:t>
            </a:r>
            <a:r>
              <a:rPr lang="en-US" altLang="zh-TW" sz="3600" dirty="0" smtClean="0">
                <a:latin typeface="Times New Roman"/>
                <a:cs typeface="Times New Roman"/>
              </a:rPr>
              <a:t>Combinations</a:t>
            </a:r>
          </a:p>
          <a:p>
            <a:pPr>
              <a:buNone/>
            </a:pPr>
            <a:endParaRPr lang="en-US" altLang="zh-TW" sz="3600" dirty="0">
              <a:latin typeface="Times New Roman"/>
              <a:cs typeface="Times New Roman"/>
            </a:endParaRPr>
          </a:p>
          <a:p>
            <a:pPr>
              <a:buNone/>
            </a:pPr>
            <a:r>
              <a:rPr lang="en-US" altLang="zh-TW" sz="3600" dirty="0">
                <a:latin typeface="Times New Roman"/>
                <a:cs typeface="Times New Roman"/>
              </a:rPr>
              <a:t>8.2.2 Short Selling</a:t>
            </a:r>
          </a:p>
          <a:p>
            <a:endParaRPr lang="en-US" dirty="0"/>
          </a:p>
        </p:txBody>
      </p:sp>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AF66988-F106-4A7D-9058-E7BAFA4F1E23}" type="slidenum">
              <a:rPr kumimoji="0" lang="en-US" altLang="zh-TW">
                <a:solidFill>
                  <a:schemeClr val="accent6">
                    <a:lumMod val="20000"/>
                    <a:lumOff val="80000"/>
                  </a:schemeClr>
                </a:solidFill>
                <a:latin typeface="Times New Roman"/>
                <a:cs typeface="Times New Roman"/>
              </a:rPr>
              <a:pPr/>
              <a:t>23</a:t>
            </a:fld>
            <a:endParaRPr kumimoji="0" lang="en-US" altLang="zh-TW">
              <a:solidFill>
                <a:schemeClr val="accent6">
                  <a:lumMod val="20000"/>
                  <a:lumOff val="80000"/>
                </a:schemeClr>
              </a:solidFill>
              <a:latin typeface="Times New Roman"/>
              <a:cs typeface="Times New Roman"/>
            </a:endParaRPr>
          </a:p>
        </p:txBody>
      </p:sp>
    </p:spTree>
    <p:extLst>
      <p:ext uri="{BB962C8B-B14F-4D97-AF65-F5344CB8AC3E}">
        <p14:creationId xmlns:p14="http://schemas.microsoft.com/office/powerpoint/2010/main" val="2383802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1"/>
          </p:nvPr>
        </p:nvSpPr>
        <p:spPr>
          <a:xfrm>
            <a:off x="395288" y="1196975"/>
            <a:ext cx="8229600" cy="5040313"/>
          </a:xfrm>
        </p:spPr>
        <p:txBody>
          <a:bodyPr>
            <a:normAutofit/>
          </a:bodyPr>
          <a:lstStyle/>
          <a:p>
            <a:pPr eaLnBrk="1" hangingPunct="1">
              <a:lnSpc>
                <a:spcPct val="90000"/>
              </a:lnSpc>
              <a:buFont typeface="Wingdings" pitchFamily="2" charset="2"/>
              <a:buNone/>
            </a:pPr>
            <a:r>
              <a:rPr lang="en-US" altLang="zh-TW" sz="2400" dirty="0" smtClean="0">
                <a:latin typeface="Times New Roman"/>
                <a:cs typeface="Times New Roman"/>
              </a:rPr>
              <a:t> </a:t>
            </a:r>
            <a:r>
              <a:rPr lang="en-US" sz="2400" b="1" i="1" dirty="0" smtClean="0">
                <a:latin typeface="Times New Roman"/>
                <a:cs typeface="Times New Roman"/>
              </a:rPr>
              <a:t>Optimal Portfolio</a:t>
            </a:r>
            <a:r>
              <a:rPr lang="en-US" altLang="zh-TW" sz="2400" dirty="0" smtClean="0">
                <a:latin typeface="Times New Roman"/>
                <a:cs typeface="Times New Roman"/>
              </a:rPr>
              <a:t> </a:t>
            </a:r>
          </a:p>
          <a:p>
            <a:pPr eaLnBrk="1" hangingPunct="1">
              <a:lnSpc>
                <a:spcPct val="90000"/>
              </a:lnSpc>
              <a:buFont typeface="Wingdings" pitchFamily="2" charset="2"/>
              <a:buNone/>
            </a:pPr>
            <a:r>
              <a:rPr lang="en-US" altLang="zh-TW" sz="2400" dirty="0" smtClean="0">
                <a:latin typeface="Times New Roman"/>
                <a:cs typeface="Times New Roman"/>
              </a:rPr>
              <a:t>    </a:t>
            </a:r>
          </a:p>
          <a:p>
            <a:pPr eaLnBrk="1" hangingPunct="1">
              <a:lnSpc>
                <a:spcPct val="90000"/>
              </a:lnSpc>
              <a:buFont typeface="Wingdings" pitchFamily="2" charset="2"/>
              <a:buNone/>
            </a:pPr>
            <a:r>
              <a:rPr lang="en-US" altLang="zh-TW" sz="2400" dirty="0" smtClean="0">
                <a:latin typeface="Times New Roman"/>
                <a:cs typeface="Times New Roman"/>
              </a:rPr>
              <a:t>    For each of the combinations of individual securities and inefficient portfolios in Figure 8.6 there is a corresponding portfolio along the efficient frontier that either has a higher return given the same risk or a lower risk given the same return. The </a:t>
            </a:r>
            <a:r>
              <a:rPr lang="en-US" altLang="zh-TW" sz="2400" dirty="0" smtClean="0">
                <a:solidFill>
                  <a:srgbClr val="0033CC"/>
                </a:solidFill>
                <a:latin typeface="Times New Roman"/>
                <a:cs typeface="Times New Roman"/>
              </a:rPr>
              <a:t>optimal portfolio</a:t>
            </a:r>
            <a:r>
              <a:rPr lang="en-US" altLang="zh-TW" sz="2400" dirty="0" smtClean="0">
                <a:latin typeface="Times New Roman"/>
                <a:cs typeface="Times New Roman"/>
              </a:rPr>
              <a:t> along the efficient frontier is </a:t>
            </a:r>
            <a:r>
              <a:rPr lang="en-US" altLang="zh-TW" sz="2400" i="1" dirty="0" smtClean="0">
                <a:latin typeface="Times New Roman"/>
                <a:cs typeface="Times New Roman"/>
              </a:rPr>
              <a:t>not</a:t>
            </a:r>
            <a:r>
              <a:rPr lang="en-US" altLang="zh-TW" sz="2400" dirty="0" smtClean="0">
                <a:latin typeface="Times New Roman"/>
                <a:cs typeface="Times New Roman"/>
              </a:rPr>
              <a:t> unique with this model and depends upon the risk/return tradeoff utility function of each investor. Portfolio selection, then, is determined by plotting investors’ utility functions together with the efficient-frontier set of available investment opportunities. No two investors will select the same portfolio except by chance or if their utility curves are identical. </a:t>
            </a:r>
            <a:endParaRPr lang="en-US" sz="2400" dirty="0" smtClean="0">
              <a:latin typeface="Times New Roman"/>
              <a:cs typeface="Times New Roman"/>
            </a:endParaRPr>
          </a:p>
        </p:txBody>
      </p:sp>
      <p:sp>
        <p:nvSpPr>
          <p:cNvPr id="778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0A92540-68EF-47D9-818E-DA63A07C268C}" type="slidenum">
              <a:rPr kumimoji="0" lang="en-US" altLang="zh-TW">
                <a:solidFill>
                  <a:schemeClr val="accent6">
                    <a:lumMod val="20000"/>
                    <a:lumOff val="80000"/>
                  </a:schemeClr>
                </a:solidFill>
                <a:latin typeface="Times New Roman"/>
                <a:cs typeface="Times New Roman"/>
              </a:rPr>
              <a:pPr/>
              <a:t>24</a:t>
            </a:fld>
            <a:endParaRPr kumimoji="0" lang="en-US" altLang="zh-TW">
              <a:solidFill>
                <a:schemeClr val="accent6">
                  <a:lumMod val="20000"/>
                  <a:lumOff val="80000"/>
                </a:schemeClr>
              </a:solidFill>
              <a:latin typeface="Times New Roman"/>
              <a:cs typeface="Times New Roman"/>
            </a:endParaRPr>
          </a:p>
        </p:txBody>
      </p:sp>
      <p:sp>
        <p:nvSpPr>
          <p:cNvPr id="77827" name="Rectangle 4"/>
          <p:cNvSpPr>
            <a:spLocks noChangeArrowheads="1"/>
          </p:cNvSpPr>
          <p:nvPr/>
        </p:nvSpPr>
        <p:spPr bwMode="auto">
          <a:xfrm>
            <a:off x="395288" y="401638"/>
            <a:ext cx="52196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3200" b="1" dirty="0" smtClean="0">
                <a:solidFill>
                  <a:schemeClr val="tx2"/>
                </a:solidFill>
                <a:latin typeface="Times New Roman" pitchFamily="18" charset="0"/>
                <a:cs typeface="Times New Roman" pitchFamily="18" charset="0"/>
              </a:rPr>
              <a:t>8.2.1 </a:t>
            </a:r>
            <a:r>
              <a:rPr lang="en-US" altLang="zh-TW" sz="3200" b="1" dirty="0">
                <a:solidFill>
                  <a:schemeClr val="tx2"/>
                </a:solidFill>
                <a:latin typeface="Times New Roman" pitchFamily="18" charset="0"/>
                <a:cs typeface="Times New Roman" pitchFamily="18" charset="0"/>
              </a:rPr>
              <a:t>Portfolio Combinations</a:t>
            </a:r>
          </a:p>
        </p:txBody>
      </p:sp>
    </p:spTree>
    <p:extLst>
      <p:ext uri="{BB962C8B-B14F-4D97-AF65-F5344CB8AC3E}">
        <p14:creationId xmlns:p14="http://schemas.microsoft.com/office/powerpoint/2010/main" val="3083595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333375"/>
            <a:ext cx="7643813" cy="739775"/>
          </a:xfrm>
        </p:spPr>
        <p:txBody>
          <a:bodyPr/>
          <a:lstStyle/>
          <a:p>
            <a:pPr eaLnBrk="1" hangingPunct="1"/>
            <a:r>
              <a:rPr lang="en-US" altLang="zh-TW" sz="3200" b="1" dirty="0" smtClean="0">
                <a:solidFill>
                  <a:schemeClr val="tx2"/>
                </a:solidFill>
                <a:latin typeface="Times New Roman"/>
                <a:cs typeface="Times New Roman"/>
              </a:rPr>
              <a:t>8.2.1 Portfolio Combinations</a:t>
            </a:r>
          </a:p>
        </p:txBody>
      </p:sp>
      <p:sp>
        <p:nvSpPr>
          <p:cNvPr id="78851" name="Rectangle 3"/>
          <p:cNvSpPr>
            <a:spLocks noGrp="1" noChangeArrowheads="1"/>
          </p:cNvSpPr>
          <p:nvPr>
            <p:ph idx="1"/>
          </p:nvPr>
        </p:nvSpPr>
        <p:spPr>
          <a:xfrm>
            <a:off x="250825" y="1125538"/>
            <a:ext cx="8642350" cy="5183187"/>
          </a:xfrm>
        </p:spPr>
        <p:txBody>
          <a:bodyPr/>
          <a:lstStyle/>
          <a:p>
            <a:pPr eaLnBrk="1" hangingPunct="1">
              <a:buFont typeface="Wingdings" pitchFamily="2" charset="2"/>
              <a:buNone/>
            </a:pPr>
            <a:r>
              <a:rPr lang="en-US" altLang="zh-TW" sz="2000" b="1" dirty="0" smtClean="0">
                <a:solidFill>
                  <a:schemeClr val="tx2"/>
                </a:solidFill>
                <a:latin typeface="Times New Roman"/>
                <a:cs typeface="Times New Roman"/>
              </a:rPr>
              <a:t>FIGURE </a:t>
            </a:r>
            <a:r>
              <a:rPr lang="en-US" altLang="zh-TW" sz="2000" dirty="0" smtClean="0">
                <a:solidFill>
                  <a:schemeClr val="tx2"/>
                </a:solidFill>
                <a:latin typeface="Times New Roman"/>
                <a:cs typeface="Times New Roman"/>
              </a:rPr>
              <a:t>The Minimum-Variance Set</a:t>
            </a:r>
          </a:p>
          <a:p>
            <a:pPr eaLnBrk="1" hangingPunct="1">
              <a:buFont typeface="Wingdings" pitchFamily="2" charset="2"/>
              <a:buNone/>
            </a:pPr>
            <a:r>
              <a:rPr lang="en-US" altLang="zh-TW" sz="1600" dirty="0" smtClean="0">
                <a:solidFill>
                  <a:schemeClr val="tx2"/>
                </a:solidFill>
                <a:latin typeface="Times New Roman"/>
                <a:cs typeface="Times New Roman"/>
              </a:rPr>
              <a:t>     </a:t>
            </a:r>
            <a:r>
              <a:rPr lang="en-US" sz="1600" dirty="0" smtClean="0">
                <a:solidFill>
                  <a:schemeClr val="tx2"/>
                </a:solidFill>
                <a:latin typeface="Times New Roman"/>
                <a:cs typeface="Times New Roman"/>
              </a:rPr>
              <a:t>The area within curve </a:t>
            </a:r>
            <a:r>
              <a:rPr lang="en-US" sz="1600" i="1" dirty="0" smtClean="0">
                <a:solidFill>
                  <a:schemeClr val="tx2"/>
                </a:solidFill>
                <a:latin typeface="Times New Roman"/>
                <a:cs typeface="Times New Roman"/>
              </a:rPr>
              <a:t>XVYZ</a:t>
            </a:r>
            <a:r>
              <a:rPr lang="en-US" sz="1600" dirty="0" smtClean="0">
                <a:solidFill>
                  <a:schemeClr val="tx2"/>
                </a:solidFill>
                <a:latin typeface="Times New Roman"/>
                <a:cs typeface="Times New Roman"/>
              </a:rPr>
              <a:t> is the feasible opportunity set representing all possible portfolio combinations. The curve </a:t>
            </a:r>
            <a:r>
              <a:rPr lang="en-US" sz="1600" i="1" dirty="0" smtClean="0">
                <a:solidFill>
                  <a:schemeClr val="tx2"/>
                </a:solidFill>
                <a:latin typeface="Times New Roman"/>
                <a:cs typeface="Times New Roman"/>
              </a:rPr>
              <a:t>YV</a:t>
            </a:r>
            <a:r>
              <a:rPr lang="en-US" sz="1600" dirty="0" smtClean="0">
                <a:solidFill>
                  <a:schemeClr val="tx2"/>
                </a:solidFill>
                <a:latin typeface="Times New Roman"/>
                <a:cs typeface="Times New Roman"/>
              </a:rPr>
              <a:t> represents all possible efficient portfolios and is the </a:t>
            </a:r>
            <a:r>
              <a:rPr lang="en-US" sz="1600" b="1" dirty="0" smtClean="0">
                <a:solidFill>
                  <a:schemeClr val="tx2"/>
                </a:solidFill>
                <a:latin typeface="Times New Roman"/>
                <a:cs typeface="Times New Roman"/>
              </a:rPr>
              <a:t>efficient frontier. </a:t>
            </a:r>
            <a:r>
              <a:rPr lang="en-US" sz="1600" dirty="0" smtClean="0">
                <a:solidFill>
                  <a:schemeClr val="tx2"/>
                </a:solidFill>
                <a:latin typeface="Times New Roman"/>
                <a:cs typeface="Times New Roman"/>
              </a:rPr>
              <a:t>The line segment </a:t>
            </a:r>
            <a:r>
              <a:rPr lang="en-US" sz="1600" i="1" dirty="0" smtClean="0">
                <a:solidFill>
                  <a:schemeClr val="tx2"/>
                </a:solidFill>
                <a:latin typeface="Times New Roman"/>
                <a:cs typeface="Times New Roman"/>
              </a:rPr>
              <a:t>VX</a:t>
            </a:r>
            <a:r>
              <a:rPr lang="en-US" sz="1600" dirty="0" smtClean="0">
                <a:solidFill>
                  <a:schemeClr val="tx2"/>
                </a:solidFill>
                <a:latin typeface="Times New Roman"/>
                <a:cs typeface="Times New Roman"/>
              </a:rPr>
              <a:t> is on the feasible opportunity set, but not on the efficient frontier; all points on </a:t>
            </a:r>
            <a:r>
              <a:rPr lang="en-US" sz="1600" i="1" dirty="0" smtClean="0">
                <a:solidFill>
                  <a:schemeClr val="tx2"/>
                </a:solidFill>
                <a:latin typeface="Times New Roman"/>
                <a:cs typeface="Times New Roman"/>
              </a:rPr>
              <a:t>VX</a:t>
            </a:r>
            <a:r>
              <a:rPr lang="en-US" sz="1600" dirty="0" smtClean="0">
                <a:solidFill>
                  <a:schemeClr val="tx2"/>
                </a:solidFill>
                <a:latin typeface="Times New Roman"/>
                <a:cs typeface="Times New Roman"/>
              </a:rPr>
              <a:t> represent inefficient portfolios.</a:t>
            </a:r>
            <a:endParaRPr lang="en-US" altLang="zh-TW" sz="1600" dirty="0" smtClean="0">
              <a:solidFill>
                <a:schemeClr val="tx2"/>
              </a:solidFill>
              <a:latin typeface="Times New Roman"/>
              <a:cs typeface="Times New Roman"/>
            </a:endParaRPr>
          </a:p>
        </p:txBody>
      </p:sp>
      <p:sp>
        <p:nvSpPr>
          <p:cNvPr id="78856"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99131AF-E875-401A-A5A3-1B6336306A0D}" type="slidenum">
              <a:rPr kumimoji="0" lang="en-US" altLang="zh-TW">
                <a:solidFill>
                  <a:schemeClr val="accent6">
                    <a:lumMod val="20000"/>
                    <a:lumOff val="80000"/>
                  </a:schemeClr>
                </a:solidFill>
                <a:latin typeface="Times New Roman"/>
                <a:cs typeface="Times New Roman"/>
              </a:rPr>
              <a:pPr/>
              <a:t>25</a:t>
            </a:fld>
            <a:endParaRPr kumimoji="0" lang="en-US" altLang="zh-TW">
              <a:solidFill>
                <a:schemeClr val="accent6">
                  <a:lumMod val="20000"/>
                  <a:lumOff val="80000"/>
                </a:schemeClr>
              </a:solidFill>
              <a:latin typeface="Times New Roman"/>
              <a:cs typeface="Times New Roman"/>
            </a:endParaRPr>
          </a:p>
        </p:txBody>
      </p:sp>
      <p:sp>
        <p:nvSpPr>
          <p:cNvPr id="78852" name="Rectangle 5"/>
          <p:cNvSpPr>
            <a:spLocks noChangeArrowheads="1"/>
          </p:cNvSpPr>
          <p:nvPr/>
        </p:nvSpPr>
        <p:spPr bwMode="auto">
          <a:xfrm>
            <a:off x="0" y="1554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8853" name="Rectangle 6"/>
          <p:cNvSpPr>
            <a:spLocks noChangeArrowheads="1"/>
          </p:cNvSpPr>
          <p:nvPr/>
        </p:nvSpPr>
        <p:spPr bwMode="auto">
          <a:xfrm>
            <a:off x="4460875" y="5030788"/>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ltLang="zh-TW" sz="1200">
                <a:latin typeface="Times New Roman" pitchFamily="18" charset="0"/>
                <a:cs typeface="Times New Roman" pitchFamily="18" charset="0"/>
              </a:rPr>
              <a:t> </a:t>
            </a:r>
            <a:endParaRPr lang="en-US" altLang="zh-TW"/>
          </a:p>
        </p:txBody>
      </p:sp>
      <p:grpSp>
        <p:nvGrpSpPr>
          <p:cNvPr id="78854" name="Group 10"/>
          <p:cNvGrpSpPr>
            <a:grpSpLocks/>
          </p:cNvGrpSpPr>
          <p:nvPr/>
        </p:nvGrpSpPr>
        <p:grpSpPr bwMode="auto">
          <a:xfrm>
            <a:off x="971550" y="2564085"/>
            <a:ext cx="7705293" cy="4105275"/>
            <a:chOff x="793" y="1207"/>
            <a:chExt cx="4805" cy="2719"/>
          </a:xfrm>
        </p:grpSpPr>
        <p:pic>
          <p:nvPicPr>
            <p:cNvPr id="78857" name="Picture 4" descr="Fig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 y="1207"/>
              <a:ext cx="3583" cy="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8" name="Text Box 7"/>
            <p:cNvSpPr txBox="1">
              <a:spLocks noChangeArrowheads="1"/>
            </p:cNvSpPr>
            <p:nvPr/>
          </p:nvSpPr>
          <p:spPr bwMode="auto">
            <a:xfrm>
              <a:off x="1973" y="2523"/>
              <a:ext cx="2223"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a:solidFill>
                    <a:srgbClr val="0033CC"/>
                  </a:solidFill>
                </a:rPr>
                <a:t>     </a:t>
              </a:r>
              <a:r>
                <a:rPr lang="en-US">
                  <a:solidFill>
                    <a:srgbClr val="0033CC"/>
                  </a:solidFill>
                </a:rPr>
                <a:t>Minimum-variance portfolio</a:t>
              </a:r>
            </a:p>
          </p:txBody>
        </p:sp>
        <p:sp>
          <p:nvSpPr>
            <p:cNvPr id="78859" name="Text Box 8"/>
            <p:cNvSpPr txBox="1">
              <a:spLocks noChangeArrowheads="1"/>
            </p:cNvSpPr>
            <p:nvPr/>
          </p:nvSpPr>
          <p:spPr bwMode="auto">
            <a:xfrm>
              <a:off x="3285" y="1633"/>
              <a:ext cx="231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dirty="0">
                  <a:solidFill>
                    <a:srgbClr val="0033CC"/>
                  </a:solidFill>
                  <a:sym typeface="Wingdings" pitchFamily="2" charset="2"/>
                </a:rPr>
                <a:t> </a:t>
              </a:r>
              <a:r>
                <a:rPr lang="en-US" dirty="0">
                  <a:solidFill>
                    <a:srgbClr val="0033CC"/>
                  </a:solidFill>
                </a:rPr>
                <a:t>Maximum-variance portfolio</a:t>
              </a:r>
            </a:p>
          </p:txBody>
        </p:sp>
        <p:sp>
          <p:nvSpPr>
            <p:cNvPr id="78860" name="Line 9"/>
            <p:cNvSpPr>
              <a:spLocks noChangeShapeType="1"/>
            </p:cNvSpPr>
            <p:nvPr/>
          </p:nvSpPr>
          <p:spPr bwMode="auto">
            <a:xfrm>
              <a:off x="1973" y="2523"/>
              <a:ext cx="227" cy="91"/>
            </a:xfrm>
            <a:prstGeom prst="line">
              <a:avLst/>
            </a:prstGeom>
            <a:noFill/>
            <a:ln w="285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8855" name="Text Box 11"/>
          <p:cNvSpPr txBox="1">
            <a:spLocks noChangeArrowheads="1"/>
          </p:cNvSpPr>
          <p:nvPr/>
        </p:nvSpPr>
        <p:spPr bwMode="auto">
          <a:xfrm>
            <a:off x="6877050" y="4365625"/>
            <a:ext cx="2087563"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sz="1600" dirty="0">
                <a:solidFill>
                  <a:schemeClr val="tx2"/>
                </a:solidFill>
                <a:latin typeface="Times New Roman"/>
                <a:cs typeface="Times New Roman"/>
              </a:rPr>
              <a:t>Note: Points on the efficient do </a:t>
            </a:r>
            <a:r>
              <a:rPr lang="en-US" sz="1600" i="1" dirty="0">
                <a:solidFill>
                  <a:schemeClr val="tx2"/>
                </a:solidFill>
                <a:latin typeface="Times New Roman"/>
                <a:cs typeface="Times New Roman"/>
              </a:rPr>
              <a:t>not</a:t>
            </a:r>
            <a:r>
              <a:rPr lang="en-US" sz="1600" dirty="0">
                <a:solidFill>
                  <a:schemeClr val="tx2"/>
                </a:solidFill>
                <a:latin typeface="Times New Roman"/>
                <a:cs typeface="Times New Roman"/>
              </a:rPr>
              <a:t> dominate one another. </a:t>
            </a:r>
            <a:r>
              <a:rPr lang="en-US" altLang="zh-TW" sz="1600" dirty="0">
                <a:solidFill>
                  <a:schemeClr val="tx2"/>
                </a:solidFill>
                <a:latin typeface="Times New Roman"/>
                <a:cs typeface="Times New Roman"/>
              </a:rPr>
              <a:t>While point </a:t>
            </a:r>
            <a:r>
              <a:rPr lang="en-US" altLang="zh-TW" sz="1600" i="1" dirty="0">
                <a:solidFill>
                  <a:schemeClr val="tx2"/>
                </a:solidFill>
                <a:latin typeface="Times New Roman"/>
                <a:cs typeface="Times New Roman"/>
              </a:rPr>
              <a:t>Y</a:t>
            </a:r>
            <a:r>
              <a:rPr lang="en-US" altLang="zh-TW" sz="1600" dirty="0">
                <a:solidFill>
                  <a:schemeClr val="tx2"/>
                </a:solidFill>
                <a:latin typeface="Times New Roman"/>
                <a:cs typeface="Times New Roman"/>
              </a:rPr>
              <a:t> has considerably higher return than point </a:t>
            </a:r>
            <a:r>
              <a:rPr lang="en-US" altLang="zh-TW" sz="1600" i="1" dirty="0">
                <a:solidFill>
                  <a:schemeClr val="tx2"/>
                </a:solidFill>
                <a:latin typeface="Times New Roman"/>
                <a:cs typeface="Times New Roman"/>
              </a:rPr>
              <a:t>V</a:t>
            </a:r>
            <a:r>
              <a:rPr lang="en-US" altLang="zh-TW" sz="1600" dirty="0">
                <a:solidFill>
                  <a:schemeClr val="tx2"/>
                </a:solidFill>
                <a:latin typeface="Times New Roman"/>
                <a:cs typeface="Times New Roman"/>
              </a:rPr>
              <a:t>, it also has considerably higher risk. </a:t>
            </a:r>
            <a:endParaRPr lang="en-US" sz="1600" dirty="0">
              <a:solidFill>
                <a:schemeClr val="tx2"/>
              </a:solidFill>
              <a:latin typeface="Times New Roman"/>
              <a:cs typeface="Times New Roman"/>
            </a:endParaRPr>
          </a:p>
        </p:txBody>
      </p:sp>
    </p:spTree>
    <p:extLst>
      <p:ext uri="{BB962C8B-B14F-4D97-AF65-F5344CB8AC3E}">
        <p14:creationId xmlns:p14="http://schemas.microsoft.com/office/powerpoint/2010/main" val="3751878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395288" y="1557338"/>
            <a:ext cx="8229600" cy="4103687"/>
          </a:xfrm>
        </p:spPr>
        <p:txBody>
          <a:bodyPr>
            <a:normAutofit/>
          </a:bodyPr>
          <a:lstStyle/>
          <a:p>
            <a:pPr eaLnBrk="1" hangingPunct="1">
              <a:buFont typeface="Wingdings" pitchFamily="2" charset="2"/>
              <a:buNone/>
            </a:pPr>
            <a:r>
              <a:rPr lang="en-US" sz="2400" b="1" i="1" dirty="0" smtClean="0">
                <a:latin typeface="Times New Roman"/>
                <a:cs typeface="Times New Roman"/>
              </a:rPr>
              <a:t>Optimal Portfolio</a:t>
            </a:r>
            <a:endParaRPr lang="en-US" altLang="zh-TW" sz="2400" b="1" i="1" dirty="0" smtClean="0">
              <a:latin typeface="Times New Roman"/>
              <a:cs typeface="Times New Roman"/>
            </a:endParaRPr>
          </a:p>
          <a:p>
            <a:pPr eaLnBrk="1" hangingPunct="1">
              <a:buFont typeface="Wingdings" pitchFamily="2" charset="2"/>
              <a:buNone/>
            </a:pPr>
            <a:endParaRPr lang="en-US" altLang="zh-TW" sz="2400" dirty="0" smtClean="0">
              <a:latin typeface="Times New Roman"/>
              <a:cs typeface="Times New Roman"/>
            </a:endParaRPr>
          </a:p>
          <a:p>
            <a:pPr eaLnBrk="1" hangingPunct="1">
              <a:buFont typeface="Wingdings" pitchFamily="2" charset="2"/>
              <a:buNone/>
            </a:pPr>
            <a:r>
              <a:rPr lang="en-US" altLang="zh-TW" sz="2400" dirty="0" smtClean="0">
                <a:latin typeface="Times New Roman"/>
                <a:cs typeface="Times New Roman"/>
              </a:rPr>
              <a:t>    </a:t>
            </a:r>
            <a:r>
              <a:rPr lang="en-US" sz="2400" dirty="0" smtClean="0">
                <a:latin typeface="Times New Roman"/>
                <a:cs typeface="Times New Roman"/>
              </a:rPr>
              <a:t>The </a:t>
            </a:r>
            <a:r>
              <a:rPr lang="en-US" sz="2400" dirty="0" smtClean="0">
                <a:solidFill>
                  <a:srgbClr val="0033CC"/>
                </a:solidFill>
                <a:latin typeface="Times New Roman"/>
                <a:cs typeface="Times New Roman"/>
              </a:rPr>
              <a:t>optimal portfolio</a:t>
            </a:r>
            <a:r>
              <a:rPr lang="en-US" sz="2400" dirty="0" smtClean="0">
                <a:latin typeface="Times New Roman"/>
                <a:cs typeface="Times New Roman"/>
              </a:rPr>
              <a:t> would be the one that provides the highest utility—a point in the northwest direction (higher return and lower risk). This point will be at the tangent of a utility curve and the efficient frontier. The tangency point investor in Figure 8.6 is point </a:t>
            </a:r>
            <a:r>
              <a:rPr lang="en-US" sz="2400" i="1" dirty="0" smtClean="0">
                <a:latin typeface="Times New Roman"/>
                <a:cs typeface="Times New Roman"/>
              </a:rPr>
              <a:t>X’</a:t>
            </a:r>
            <a:r>
              <a:rPr lang="en-US" sz="2400" dirty="0" smtClean="0">
                <a:latin typeface="Times New Roman"/>
                <a:cs typeface="Times New Roman"/>
              </a:rPr>
              <a:t>; for the risk-averse it is point </a:t>
            </a:r>
            <a:r>
              <a:rPr lang="en-US" sz="2400" i="1" dirty="0" smtClean="0">
                <a:latin typeface="Times New Roman"/>
                <a:cs typeface="Times New Roman"/>
              </a:rPr>
              <a:t>Y</a:t>
            </a:r>
            <a:r>
              <a:rPr lang="en-US" sz="2400" dirty="0" smtClean="0">
                <a:latin typeface="Times New Roman"/>
                <a:cs typeface="Times New Roman"/>
              </a:rPr>
              <a:t>. Each investor is logically selecting the optimal portfolio given his or her risk-return preference, and neither is more correct than the other. </a:t>
            </a:r>
          </a:p>
        </p:txBody>
      </p:sp>
      <p:sp>
        <p:nvSpPr>
          <p:cNvPr id="798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7FA0586-A489-4710-8D6A-4D56C6718BD8}" type="slidenum">
              <a:rPr kumimoji="0" lang="en-US" altLang="zh-TW">
                <a:solidFill>
                  <a:schemeClr val="accent6">
                    <a:lumMod val="20000"/>
                    <a:lumOff val="80000"/>
                  </a:schemeClr>
                </a:solidFill>
                <a:latin typeface="Times New Roman"/>
                <a:cs typeface="Times New Roman"/>
              </a:rPr>
              <a:pPr/>
              <a:t>26</a:t>
            </a:fld>
            <a:endParaRPr kumimoji="0" lang="en-US" altLang="zh-TW">
              <a:solidFill>
                <a:schemeClr val="accent6">
                  <a:lumMod val="20000"/>
                  <a:lumOff val="80000"/>
                </a:schemeClr>
              </a:solidFill>
              <a:latin typeface="Times New Roman"/>
              <a:cs typeface="Times New Roman"/>
            </a:endParaRPr>
          </a:p>
        </p:txBody>
      </p:sp>
      <p:sp>
        <p:nvSpPr>
          <p:cNvPr id="79875" name="Rectangle 4"/>
          <p:cNvSpPr>
            <a:spLocks noChangeArrowheads="1"/>
          </p:cNvSpPr>
          <p:nvPr/>
        </p:nvSpPr>
        <p:spPr bwMode="auto">
          <a:xfrm>
            <a:off x="457200" y="333375"/>
            <a:ext cx="7643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TW" sz="3200" b="1" dirty="0" smtClean="0">
                <a:solidFill>
                  <a:schemeClr val="tx2"/>
                </a:solidFill>
              </a:rPr>
              <a:t>8.2.1 </a:t>
            </a:r>
            <a:r>
              <a:rPr lang="en-US" altLang="zh-TW" sz="3200" b="1" dirty="0">
                <a:solidFill>
                  <a:schemeClr val="tx2"/>
                </a:solidFill>
              </a:rPr>
              <a:t>Portfolio Combinations</a:t>
            </a:r>
          </a:p>
        </p:txBody>
      </p:sp>
    </p:spTree>
    <p:extLst>
      <p:ext uri="{BB962C8B-B14F-4D97-AF65-F5344CB8AC3E}">
        <p14:creationId xmlns:p14="http://schemas.microsoft.com/office/powerpoint/2010/main" val="494609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68313" y="404813"/>
            <a:ext cx="7643812" cy="503237"/>
          </a:xfrm>
        </p:spPr>
        <p:txBody>
          <a:bodyPr/>
          <a:lstStyle/>
          <a:p>
            <a:pPr eaLnBrk="1" hangingPunct="1"/>
            <a:r>
              <a:rPr lang="en-US" altLang="zh-TW" sz="3200" b="1" dirty="0" smtClean="0">
                <a:latin typeface="Times New Roman"/>
                <a:cs typeface="Times New Roman"/>
              </a:rPr>
              <a:t>8.2.1Portfolio Combinations</a:t>
            </a:r>
          </a:p>
        </p:txBody>
      </p:sp>
      <p:sp>
        <p:nvSpPr>
          <p:cNvPr id="80902" name="Rectangle 3"/>
          <p:cNvSpPr>
            <a:spLocks noGrp="1" noChangeArrowheads="1"/>
          </p:cNvSpPr>
          <p:nvPr>
            <p:ph idx="1"/>
          </p:nvPr>
        </p:nvSpPr>
        <p:spPr>
          <a:xfrm>
            <a:off x="179388" y="908050"/>
            <a:ext cx="8642350" cy="431800"/>
          </a:xfrm>
        </p:spPr>
        <p:txBody>
          <a:bodyPr/>
          <a:lstStyle/>
          <a:p>
            <a:pPr eaLnBrk="1" hangingPunct="1">
              <a:buFont typeface="Wingdings" pitchFamily="2" charset="2"/>
              <a:buNone/>
            </a:pPr>
            <a:r>
              <a:rPr lang="en-US" altLang="zh-TW" sz="2000" b="1" dirty="0" smtClean="0">
                <a:latin typeface="Times New Roman"/>
                <a:cs typeface="Times New Roman"/>
              </a:rPr>
              <a:t>FIGURE 8.6</a:t>
            </a:r>
            <a:r>
              <a:rPr lang="en-US" altLang="zh-TW" sz="2000" dirty="0" smtClean="0">
                <a:latin typeface="Times New Roman"/>
                <a:cs typeface="Times New Roman"/>
              </a:rPr>
              <a:t> Indifference Curves and The Minimum-Variance Set</a:t>
            </a:r>
          </a:p>
        </p:txBody>
      </p:sp>
      <p:sp>
        <p:nvSpPr>
          <p:cNvPr id="80903"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3A458C9-B5AA-4E72-818F-564D44FA5AB5}" type="slidenum">
              <a:rPr kumimoji="0" lang="en-US" altLang="zh-TW">
                <a:solidFill>
                  <a:schemeClr val="accent6">
                    <a:lumMod val="20000"/>
                    <a:lumOff val="80000"/>
                  </a:schemeClr>
                </a:solidFill>
                <a:latin typeface="Times New Roman"/>
                <a:cs typeface="Times New Roman"/>
              </a:rPr>
              <a:pPr/>
              <a:t>27</a:t>
            </a:fld>
            <a:endParaRPr kumimoji="0" lang="en-US" altLang="zh-TW">
              <a:solidFill>
                <a:schemeClr val="accent6">
                  <a:lumMod val="20000"/>
                  <a:lumOff val="80000"/>
                </a:schemeClr>
              </a:solidFill>
              <a:latin typeface="Times New Roman"/>
              <a:cs typeface="Times New Roman"/>
            </a:endParaRPr>
          </a:p>
        </p:txBody>
      </p:sp>
      <p:sp>
        <p:nvSpPr>
          <p:cNvPr id="80899" name="Rectangle 5"/>
          <p:cNvSpPr>
            <a:spLocks noChangeArrowheads="1"/>
          </p:cNvSpPr>
          <p:nvPr/>
        </p:nvSpPr>
        <p:spPr bwMode="auto">
          <a:xfrm>
            <a:off x="0" y="1571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80900" name="Group 10"/>
          <p:cNvGrpSpPr>
            <a:grpSpLocks/>
          </p:cNvGrpSpPr>
          <p:nvPr/>
        </p:nvGrpSpPr>
        <p:grpSpPr bwMode="auto">
          <a:xfrm>
            <a:off x="900113" y="1341438"/>
            <a:ext cx="6995446" cy="4247802"/>
            <a:chOff x="703" y="1071"/>
            <a:chExt cx="4807" cy="3088"/>
          </a:xfrm>
        </p:grpSpPr>
        <p:pic>
          <p:nvPicPr>
            <p:cNvPr id="80904" name="Picture 4" descr="Fig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 y="1071"/>
              <a:ext cx="3628" cy="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5" name="Text Box 6"/>
            <p:cNvSpPr txBox="1">
              <a:spLocks noChangeArrowheads="1"/>
            </p:cNvSpPr>
            <p:nvPr/>
          </p:nvSpPr>
          <p:spPr bwMode="auto">
            <a:xfrm>
              <a:off x="1202" y="1344"/>
              <a:ext cx="1179"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sz="1400" b="1">
                  <a:solidFill>
                    <a:srgbClr val="0033CC"/>
                  </a:solidFill>
                </a:rPr>
                <a:t>X’ is the optimal portfolio choice for more-risk averse investor</a:t>
              </a:r>
            </a:p>
          </p:txBody>
        </p:sp>
        <p:sp>
          <p:nvSpPr>
            <p:cNvPr id="80906" name="Text Box 7"/>
            <p:cNvSpPr txBox="1">
              <a:spLocks noChangeArrowheads="1"/>
            </p:cNvSpPr>
            <p:nvPr/>
          </p:nvSpPr>
          <p:spPr bwMode="auto">
            <a:xfrm>
              <a:off x="3033" y="1237"/>
              <a:ext cx="167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sz="1400" b="1" dirty="0">
                  <a:solidFill>
                    <a:srgbClr val="0033CC"/>
                  </a:solidFill>
                  <a:sym typeface="Wingdings" pitchFamily="2" charset="2"/>
                </a:rPr>
                <a:t> </a:t>
              </a:r>
              <a:r>
                <a:rPr lang="en-US" sz="1400" b="1" dirty="0">
                  <a:solidFill>
                    <a:srgbClr val="0033CC"/>
                  </a:solidFill>
                </a:rPr>
                <a:t>More-risk averse investor (a higher slope indifference curve)</a:t>
              </a:r>
            </a:p>
          </p:txBody>
        </p:sp>
        <p:sp>
          <p:nvSpPr>
            <p:cNvPr id="80907" name="Text Box 8"/>
            <p:cNvSpPr txBox="1">
              <a:spLocks noChangeArrowheads="1"/>
            </p:cNvSpPr>
            <p:nvPr/>
          </p:nvSpPr>
          <p:spPr bwMode="auto">
            <a:xfrm>
              <a:off x="2472" y="2065"/>
              <a:ext cx="1134"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sz="1400" b="1" dirty="0">
                  <a:solidFill>
                    <a:srgbClr val="0033CC"/>
                  </a:solidFill>
                </a:rPr>
                <a:t>Y is the optimal portfolio choice for less-risk averse investor.</a:t>
              </a:r>
            </a:p>
          </p:txBody>
        </p:sp>
        <p:sp>
          <p:nvSpPr>
            <p:cNvPr id="80908" name="Text Box 9"/>
            <p:cNvSpPr txBox="1">
              <a:spLocks noChangeArrowheads="1"/>
            </p:cNvSpPr>
            <p:nvPr/>
          </p:nvSpPr>
          <p:spPr bwMode="auto">
            <a:xfrm>
              <a:off x="3968" y="1866"/>
              <a:ext cx="1542"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sz="1400" b="1" dirty="0">
                  <a:solidFill>
                    <a:srgbClr val="0033CC"/>
                  </a:solidFill>
                  <a:sym typeface="Wingdings" pitchFamily="2" charset="2"/>
                </a:rPr>
                <a:t> </a:t>
              </a:r>
              <a:r>
                <a:rPr lang="en-US" sz="1400" b="1" dirty="0">
                  <a:solidFill>
                    <a:srgbClr val="0033CC"/>
                  </a:solidFill>
                </a:rPr>
                <a:t>Less risk-averse investor (a lower slope indifference curve)</a:t>
              </a:r>
            </a:p>
          </p:txBody>
        </p:sp>
      </p:grpSp>
      <p:sp>
        <p:nvSpPr>
          <p:cNvPr id="80901" name="Text Box 11"/>
          <p:cNvSpPr txBox="1">
            <a:spLocks noChangeArrowheads="1"/>
          </p:cNvSpPr>
          <p:nvPr/>
        </p:nvSpPr>
        <p:spPr bwMode="auto">
          <a:xfrm>
            <a:off x="251520" y="5589240"/>
            <a:ext cx="8640763"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80000"/>
              </a:lnSpc>
            </a:pPr>
            <a:r>
              <a:rPr lang="en-US" sz="1500" dirty="0">
                <a:solidFill>
                  <a:schemeClr val="tx2"/>
                </a:solidFill>
                <a:latin typeface="Times New Roman"/>
                <a:cs typeface="Times New Roman"/>
              </a:rPr>
              <a:t>Note: Y is the optimal portfolio choice for less-risk averse investor. Point </a:t>
            </a:r>
            <a:r>
              <a:rPr lang="en-US" sz="1500" i="1" dirty="0">
                <a:solidFill>
                  <a:schemeClr val="tx2"/>
                </a:solidFill>
                <a:latin typeface="Times New Roman"/>
                <a:cs typeface="Times New Roman"/>
              </a:rPr>
              <a:t>Y</a:t>
            </a:r>
            <a:r>
              <a:rPr lang="en-US" sz="1500" dirty="0">
                <a:solidFill>
                  <a:schemeClr val="tx2"/>
                </a:solidFill>
                <a:latin typeface="Times New Roman"/>
                <a:cs typeface="Times New Roman"/>
              </a:rPr>
              <a:t> is also called the </a:t>
            </a:r>
            <a:r>
              <a:rPr lang="en-US" sz="1500" b="1" dirty="0">
                <a:solidFill>
                  <a:schemeClr val="tx2"/>
                </a:solidFill>
                <a:latin typeface="Times New Roman"/>
                <a:cs typeface="Times New Roman"/>
              </a:rPr>
              <a:t>maximum-return portfolio</a:t>
            </a:r>
            <a:r>
              <a:rPr lang="en-US" sz="1500" dirty="0">
                <a:solidFill>
                  <a:schemeClr val="tx2"/>
                </a:solidFill>
                <a:latin typeface="Times New Roman"/>
                <a:cs typeface="Times New Roman"/>
              </a:rPr>
              <a:t>, since there is no other portfolio with a higher return. It could also be a portfolio of securities, all having the same highest levels of risk and return. Point </a:t>
            </a:r>
            <a:r>
              <a:rPr lang="en-US" sz="1500" i="1" dirty="0">
                <a:solidFill>
                  <a:schemeClr val="tx2"/>
                </a:solidFill>
                <a:latin typeface="Times New Roman"/>
                <a:cs typeface="Times New Roman"/>
              </a:rPr>
              <a:t>Z</a:t>
            </a:r>
            <a:r>
              <a:rPr lang="en-US" sz="1500" dirty="0">
                <a:solidFill>
                  <a:schemeClr val="tx2"/>
                </a:solidFill>
                <a:latin typeface="Times New Roman"/>
                <a:cs typeface="Times New Roman"/>
              </a:rPr>
              <a:t> is normally a single security with the lowest level of return, although it could be a portfolio of securities, all having the same low level of return. </a:t>
            </a:r>
          </a:p>
        </p:txBody>
      </p:sp>
    </p:spTree>
    <p:extLst>
      <p:ext uri="{BB962C8B-B14F-4D97-AF65-F5344CB8AC3E}">
        <p14:creationId xmlns:p14="http://schemas.microsoft.com/office/powerpoint/2010/main" val="1602114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312738"/>
            <a:ext cx="7354888" cy="739775"/>
          </a:xfrm>
        </p:spPr>
        <p:txBody>
          <a:bodyPr/>
          <a:lstStyle/>
          <a:p>
            <a:pPr eaLnBrk="1" hangingPunct="1"/>
            <a:r>
              <a:rPr lang="en-US" altLang="zh-TW" sz="2800" b="1" dirty="0" smtClean="0">
                <a:solidFill>
                  <a:schemeClr val="tx2"/>
                </a:solidFill>
                <a:latin typeface="Times New Roman"/>
                <a:cs typeface="Times New Roman"/>
              </a:rPr>
              <a:t>8.2.1Portfolio Combinations</a:t>
            </a:r>
          </a:p>
        </p:txBody>
      </p:sp>
      <p:sp>
        <p:nvSpPr>
          <p:cNvPr id="819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6210BF-3022-492C-80EF-E96F3BCFECDC}" type="slidenum">
              <a:rPr kumimoji="0" lang="en-US" altLang="zh-TW">
                <a:solidFill>
                  <a:schemeClr val="accent6">
                    <a:lumMod val="20000"/>
                    <a:lumOff val="80000"/>
                  </a:schemeClr>
                </a:solidFill>
                <a:latin typeface="Times New Roman"/>
                <a:cs typeface="Times New Roman"/>
              </a:rPr>
              <a:pPr/>
              <a:t>28</a:t>
            </a:fld>
            <a:endParaRPr kumimoji="0" lang="en-US" altLang="zh-TW">
              <a:solidFill>
                <a:schemeClr val="accent6">
                  <a:lumMod val="20000"/>
                  <a:lumOff val="80000"/>
                </a:schemeClr>
              </a:solidFill>
              <a:latin typeface="Times New Roman"/>
              <a:cs typeface="Times New Roman"/>
            </a:endParaRPr>
          </a:p>
        </p:txBody>
      </p:sp>
      <p:sp>
        <p:nvSpPr>
          <p:cNvPr id="81923" name="Rectangle 6"/>
          <p:cNvSpPr>
            <a:spLocks noChangeArrowheads="1"/>
          </p:cNvSpPr>
          <p:nvPr/>
        </p:nvSpPr>
        <p:spPr bwMode="auto">
          <a:xfrm>
            <a:off x="0" y="2024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1924" name="Rectangle 7"/>
          <p:cNvSpPr>
            <a:spLocks noChangeArrowheads="1"/>
          </p:cNvSpPr>
          <p:nvPr/>
        </p:nvSpPr>
        <p:spPr bwMode="auto">
          <a:xfrm>
            <a:off x="412840" y="2571626"/>
            <a:ext cx="833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TW" b="1" dirty="0">
                <a:solidFill>
                  <a:schemeClr val="tx2"/>
                </a:solidFill>
                <a:latin typeface="Times New Roman"/>
                <a:cs typeface="Times New Roman"/>
              </a:rPr>
              <a:t>FIGURE </a:t>
            </a:r>
            <a:r>
              <a:rPr lang="en-US" altLang="zh-TW" b="1" dirty="0" smtClean="0">
                <a:solidFill>
                  <a:schemeClr val="tx2"/>
                </a:solidFill>
                <a:latin typeface="Times New Roman"/>
                <a:cs typeface="Times New Roman"/>
              </a:rPr>
              <a:t>8.7</a:t>
            </a:r>
            <a:r>
              <a:rPr lang="en-US" altLang="zh-TW" dirty="0" smtClean="0">
                <a:solidFill>
                  <a:schemeClr val="tx2"/>
                </a:solidFill>
                <a:latin typeface="Times New Roman"/>
                <a:cs typeface="Times New Roman"/>
              </a:rPr>
              <a:t> </a:t>
            </a:r>
            <a:r>
              <a:rPr lang="en-US" altLang="zh-TW" dirty="0">
                <a:solidFill>
                  <a:schemeClr val="tx2"/>
                </a:solidFill>
                <a:latin typeface="Times New Roman"/>
                <a:cs typeface="Times New Roman"/>
              </a:rPr>
              <a:t>Native Diversification Reduces Risk to the Systematic Level in a Randomly Selected Portfolio</a:t>
            </a:r>
          </a:p>
        </p:txBody>
      </p:sp>
      <p:pic>
        <p:nvPicPr>
          <p:cNvPr id="81925" name="Picture 8" descr="Figure 8-9"/>
          <p:cNvPicPr>
            <a:picLocks noChangeAspect="1" noChangeArrowheads="1"/>
          </p:cNvPicPr>
          <p:nvPr/>
        </p:nvPicPr>
        <p:blipFill>
          <a:blip r:embed="rId2">
            <a:extLst>
              <a:ext uri="{28A0092B-C50C-407E-A947-70E740481C1C}">
                <a14:useLocalDpi xmlns:a14="http://schemas.microsoft.com/office/drawing/2010/main" val="0"/>
              </a:ext>
            </a:extLst>
          </a:blip>
          <a:srcRect t="17288"/>
          <a:stretch>
            <a:fillRect/>
          </a:stretch>
        </p:blipFill>
        <p:spPr bwMode="auto">
          <a:xfrm>
            <a:off x="666949" y="3212976"/>
            <a:ext cx="741680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5764" y="1100733"/>
            <a:ext cx="7258604" cy="1200329"/>
          </a:xfrm>
          <a:prstGeom prst="rect">
            <a:avLst/>
          </a:prstGeom>
        </p:spPr>
        <p:txBody>
          <a:bodyPr wrap="square">
            <a:spAutoFit/>
          </a:bodyPr>
          <a:lstStyle/>
          <a:p>
            <a:r>
              <a:rPr lang="en-US" sz="2400" b="1" dirty="0" smtClean="0">
                <a:solidFill>
                  <a:schemeClr val="tx2"/>
                </a:solidFill>
                <a:latin typeface="Times New Roman" pitchFamily="18" charset="0"/>
                <a:cs typeface="Times New Roman" pitchFamily="18" charset="0"/>
              </a:rPr>
              <a:t>Figure 8.7 </a:t>
            </a:r>
            <a:r>
              <a:rPr lang="en-US" sz="2400" dirty="0" smtClean="0">
                <a:solidFill>
                  <a:schemeClr val="tx2"/>
                </a:solidFill>
                <a:latin typeface="Times New Roman" pitchFamily="18" charset="0"/>
                <a:cs typeface="Times New Roman" pitchFamily="18" charset="0"/>
              </a:rPr>
              <a:t>shows that the </a:t>
            </a:r>
            <a:r>
              <a:rPr lang="en-US" sz="2400" dirty="0">
                <a:solidFill>
                  <a:schemeClr val="tx2"/>
                </a:solidFill>
                <a:latin typeface="Times New Roman" pitchFamily="18" charset="0"/>
                <a:cs typeface="Times New Roman" pitchFamily="18" charset="0"/>
              </a:rPr>
              <a:t>additional reduction in portfolio variance rapidly levels off as the number of securities is increased beyond five.</a:t>
            </a:r>
          </a:p>
        </p:txBody>
      </p:sp>
    </p:spTree>
    <p:extLst>
      <p:ext uri="{BB962C8B-B14F-4D97-AF65-F5344CB8AC3E}">
        <p14:creationId xmlns:p14="http://schemas.microsoft.com/office/powerpoint/2010/main" val="1748289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457200"/>
            <a:ext cx="7354888" cy="595313"/>
          </a:xfrm>
        </p:spPr>
        <p:txBody>
          <a:bodyPr/>
          <a:lstStyle/>
          <a:p>
            <a:pPr eaLnBrk="1" hangingPunct="1"/>
            <a:r>
              <a:rPr lang="en-US" altLang="zh-TW" sz="3200" b="1" dirty="0" smtClean="0">
                <a:latin typeface="Times New Roman"/>
                <a:cs typeface="Times New Roman"/>
              </a:rPr>
              <a:t>8.2.2 Short Selling</a:t>
            </a:r>
          </a:p>
        </p:txBody>
      </p:sp>
      <p:sp>
        <p:nvSpPr>
          <p:cNvPr id="83971" name="Rectangle 3"/>
          <p:cNvSpPr>
            <a:spLocks noGrp="1" noChangeArrowheads="1"/>
          </p:cNvSpPr>
          <p:nvPr>
            <p:ph idx="1"/>
          </p:nvPr>
        </p:nvSpPr>
        <p:spPr>
          <a:xfrm>
            <a:off x="323850" y="1124744"/>
            <a:ext cx="8569325" cy="5329237"/>
          </a:xfrm>
        </p:spPr>
        <p:txBody>
          <a:bodyPr>
            <a:normAutofit fontScale="92500"/>
          </a:bodyPr>
          <a:lstStyle/>
          <a:p>
            <a:r>
              <a:rPr lang="en-US" altLang="zh-TW" sz="2400" b="1" dirty="0" smtClean="0">
                <a:latin typeface="Times New Roman"/>
                <a:cs typeface="Times New Roman"/>
              </a:rPr>
              <a:t>Short selling </a:t>
            </a:r>
            <a:r>
              <a:rPr lang="en-US" altLang="zh-TW" sz="2400" dirty="0" smtClean="0">
                <a:latin typeface="Times New Roman"/>
                <a:cs typeface="Times New Roman"/>
              </a:rPr>
              <a:t>(or “going short”) is a very regulated type of market transaction. It involves selling shares of a stock that are borrowed in expectation of a fall in the security’s price. When and if the price declines, the investor buys an equivalent number of shares of the same stock at the new lower price and returns to the lender the stock that was borrowed. </a:t>
            </a:r>
          </a:p>
          <a:p>
            <a:r>
              <a:rPr lang="en-US" altLang="zh-TW" sz="2400" dirty="0" smtClean="0">
                <a:latin typeface="Times New Roman"/>
                <a:cs typeface="Times New Roman"/>
              </a:rPr>
              <a:t>The Federal Reserve Board requires short selling customers to deposit 50 percent of the net proceeds of such short sales with the brokerage firm carrying out the transaction. </a:t>
            </a:r>
          </a:p>
          <a:p>
            <a:r>
              <a:rPr lang="en-US" altLang="zh-TW" sz="2400" dirty="0" smtClean="0">
                <a:latin typeface="Times New Roman"/>
                <a:cs typeface="Times New Roman"/>
              </a:rPr>
              <a:t>Another key requirement of a short sale, set by the Securities and Exchange Act of 1934, is that the short sale must occur at a price higher than the preceding sale—or at the same price as the preceding sale, if that took place at a higher price than a preceding price. This is the so-called uptick or zero-tick rule. It prevents the price of a security from successively falling because of continued short selling. </a:t>
            </a:r>
          </a:p>
          <a:p>
            <a:endParaRPr lang="en-US" altLang="zh-TW" sz="2400" dirty="0" smtClean="0">
              <a:latin typeface="Times New Roman"/>
              <a:cs typeface="Times New Roman"/>
            </a:endParaRPr>
          </a:p>
        </p:txBody>
      </p:sp>
      <p:sp>
        <p:nvSpPr>
          <p:cNvPr id="839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1E77CD-1EF7-46C6-8B2E-F19D5811573D}" type="slidenum">
              <a:rPr kumimoji="0" lang="en-US" altLang="zh-TW">
                <a:solidFill>
                  <a:schemeClr val="accent6">
                    <a:lumMod val="20000"/>
                    <a:lumOff val="80000"/>
                  </a:schemeClr>
                </a:solidFill>
                <a:latin typeface="Times New Roman"/>
                <a:cs typeface="Times New Roman"/>
              </a:rPr>
              <a:pPr/>
              <a:t>29</a:t>
            </a:fld>
            <a:endParaRPr kumimoji="0" lang="en-US" altLang="zh-TW">
              <a:solidFill>
                <a:schemeClr val="accent6">
                  <a:lumMod val="20000"/>
                  <a:lumOff val="80000"/>
                </a:schemeClr>
              </a:solidFill>
              <a:latin typeface="Times New Roman"/>
              <a:cs typeface="Times New Roman"/>
            </a:endParaRPr>
          </a:p>
        </p:txBody>
      </p:sp>
    </p:spTree>
    <p:extLst>
      <p:ext uri="{BB962C8B-B14F-4D97-AF65-F5344CB8AC3E}">
        <p14:creationId xmlns:p14="http://schemas.microsoft.com/office/powerpoint/2010/main" val="894005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457200"/>
            <a:ext cx="8229600" cy="739775"/>
          </a:xfrm>
        </p:spPr>
        <p:txBody>
          <a:bodyPr/>
          <a:lstStyle/>
          <a:p>
            <a:r>
              <a:rPr lang="en-US" altLang="zh-TW" sz="3200" dirty="0">
                <a:solidFill>
                  <a:srgbClr val="000000"/>
                </a:solidFill>
                <a:latin typeface="Times New Roman"/>
                <a:cs typeface="Times New Roman"/>
              </a:rPr>
              <a:t>Markowitz </a:t>
            </a:r>
            <a:r>
              <a:rPr lang="en-US" altLang="zh-TW" sz="3200" dirty="0" smtClean="0">
                <a:solidFill>
                  <a:srgbClr val="000000"/>
                </a:solidFill>
                <a:latin typeface="Times New Roman"/>
                <a:cs typeface="Times New Roman"/>
              </a:rPr>
              <a:t>Model</a:t>
            </a:r>
            <a:endParaRPr lang="en-US" altLang="zh-TW" sz="3200" b="1" dirty="0" smtClean="0">
              <a:latin typeface="Times New Roman"/>
              <a:cs typeface="Times New Roman"/>
            </a:endParaRPr>
          </a:p>
        </p:txBody>
      </p:sp>
      <p:sp>
        <p:nvSpPr>
          <p:cNvPr id="62467" name="Rectangle 3"/>
          <p:cNvSpPr>
            <a:spLocks noGrp="1" noChangeArrowheads="1"/>
          </p:cNvSpPr>
          <p:nvPr>
            <p:ph idx="1"/>
          </p:nvPr>
        </p:nvSpPr>
        <p:spPr>
          <a:xfrm>
            <a:off x="250825" y="1052736"/>
            <a:ext cx="8713788" cy="5472608"/>
          </a:xfrm>
        </p:spPr>
        <p:txBody>
          <a:bodyPr>
            <a:normAutofit fontScale="92500"/>
          </a:bodyPr>
          <a:lstStyle/>
          <a:p>
            <a:pPr eaLnBrk="1" hangingPunct="1">
              <a:lnSpc>
                <a:spcPct val="90000"/>
              </a:lnSpc>
              <a:buFont typeface="Wingdings" pitchFamily="2" charset="2"/>
              <a:buNone/>
            </a:pPr>
            <a:r>
              <a:rPr lang="en-US" altLang="zh-TW" sz="2400" dirty="0" smtClean="0">
                <a:solidFill>
                  <a:srgbClr val="000000"/>
                </a:solidFill>
                <a:latin typeface="Times New Roman"/>
                <a:cs typeface="Times New Roman"/>
              </a:rPr>
              <a:t>     In this chapter basic portfolio analysis concepts and techniques discussed in the Markowitz portfolio-selection model and other related issues in portfolio analysis. </a:t>
            </a:r>
          </a:p>
          <a:p>
            <a:pPr algn="just">
              <a:lnSpc>
                <a:spcPct val="80000"/>
              </a:lnSpc>
              <a:buNone/>
            </a:pPr>
            <a:r>
              <a:rPr lang="en-US" altLang="zh-TW" sz="2400" dirty="0">
                <a:solidFill>
                  <a:srgbClr val="000000"/>
                </a:solidFill>
                <a:latin typeface="Times New Roman"/>
                <a:cs typeface="Times New Roman"/>
              </a:rPr>
              <a:t>The </a:t>
            </a:r>
            <a:r>
              <a:rPr lang="en-US" altLang="zh-TW" sz="2400" b="1" dirty="0">
                <a:solidFill>
                  <a:srgbClr val="000000"/>
                </a:solidFill>
                <a:latin typeface="Times New Roman"/>
                <a:cs typeface="Times New Roman"/>
              </a:rPr>
              <a:t>Markowitz model </a:t>
            </a:r>
            <a:r>
              <a:rPr lang="en-US" altLang="zh-TW" sz="2400" dirty="0">
                <a:solidFill>
                  <a:srgbClr val="000000"/>
                </a:solidFill>
                <a:latin typeface="Times New Roman"/>
                <a:cs typeface="Times New Roman"/>
              </a:rPr>
              <a:t>is based on several assumptions concerning the behavior of investors: </a:t>
            </a:r>
          </a:p>
          <a:p>
            <a:pPr algn="just">
              <a:lnSpc>
                <a:spcPct val="80000"/>
              </a:lnSpc>
              <a:buNone/>
            </a:pPr>
            <a:endParaRPr lang="en-US" altLang="zh-TW" sz="2400" dirty="0">
              <a:solidFill>
                <a:srgbClr val="000000"/>
              </a:solidFill>
              <a:latin typeface="Times New Roman"/>
              <a:cs typeface="Times New Roman"/>
            </a:endParaRPr>
          </a:p>
          <a:p>
            <a:pPr algn="just">
              <a:lnSpc>
                <a:spcPct val="80000"/>
              </a:lnSpc>
              <a:buClr>
                <a:schemeClr val="tx1"/>
              </a:buClr>
              <a:buSzTx/>
              <a:buFont typeface="Wingdings" pitchFamily="2" charset="2"/>
              <a:buAutoNum type="arabicPeriod"/>
            </a:pPr>
            <a:r>
              <a:rPr lang="en-US" altLang="zh-TW" sz="2400" dirty="0">
                <a:solidFill>
                  <a:srgbClr val="000000"/>
                </a:solidFill>
                <a:latin typeface="Times New Roman"/>
                <a:cs typeface="Times New Roman"/>
              </a:rPr>
              <a:t>A probability distribution of possible returns over some holding period can be estimated by investors. </a:t>
            </a:r>
          </a:p>
          <a:p>
            <a:pPr algn="just">
              <a:lnSpc>
                <a:spcPct val="80000"/>
              </a:lnSpc>
              <a:buClr>
                <a:schemeClr val="tx1"/>
              </a:buClr>
              <a:buSzTx/>
              <a:buFont typeface="Wingdings" pitchFamily="2" charset="2"/>
              <a:buAutoNum type="arabicPeriod"/>
            </a:pPr>
            <a:r>
              <a:rPr lang="en-US" altLang="zh-TW" sz="2400" dirty="0">
                <a:solidFill>
                  <a:srgbClr val="000000"/>
                </a:solidFill>
                <a:latin typeface="Times New Roman"/>
                <a:cs typeface="Times New Roman"/>
              </a:rPr>
              <a:t>Investors have single-period utility functions in which they maximize utility within the framework of diminishing marginal utility of wealth. </a:t>
            </a:r>
          </a:p>
          <a:p>
            <a:pPr algn="just">
              <a:lnSpc>
                <a:spcPct val="80000"/>
              </a:lnSpc>
              <a:buClr>
                <a:schemeClr val="tx1"/>
              </a:buClr>
              <a:buSzTx/>
              <a:buFont typeface="Wingdings" pitchFamily="2" charset="2"/>
              <a:buAutoNum type="arabicPeriod"/>
            </a:pPr>
            <a:r>
              <a:rPr lang="en-US" altLang="zh-TW" sz="2400" dirty="0">
                <a:solidFill>
                  <a:srgbClr val="000000"/>
                </a:solidFill>
                <a:latin typeface="Times New Roman"/>
                <a:cs typeface="Times New Roman"/>
              </a:rPr>
              <a:t>Variability about the possible values of return is used by investors to measure risk. </a:t>
            </a:r>
          </a:p>
          <a:p>
            <a:pPr algn="just">
              <a:lnSpc>
                <a:spcPct val="80000"/>
              </a:lnSpc>
              <a:buClr>
                <a:schemeClr val="tx1"/>
              </a:buClr>
              <a:buSzTx/>
              <a:buFont typeface="Wingdings" pitchFamily="2" charset="2"/>
              <a:buAutoNum type="arabicPeriod"/>
            </a:pPr>
            <a:r>
              <a:rPr lang="en-US" altLang="zh-TW" sz="2400" dirty="0">
                <a:solidFill>
                  <a:srgbClr val="000000"/>
                </a:solidFill>
                <a:latin typeface="Times New Roman"/>
                <a:cs typeface="Times New Roman"/>
              </a:rPr>
              <a:t>Investors use only expected return and risk to make investment decisions. </a:t>
            </a:r>
          </a:p>
          <a:p>
            <a:pPr algn="just">
              <a:lnSpc>
                <a:spcPct val="80000"/>
              </a:lnSpc>
              <a:buClr>
                <a:schemeClr val="tx1"/>
              </a:buClr>
              <a:buSzTx/>
              <a:buFont typeface="Wingdings" pitchFamily="2" charset="2"/>
              <a:buAutoNum type="arabicPeriod"/>
            </a:pPr>
            <a:r>
              <a:rPr lang="en-US" altLang="zh-TW" sz="2400" dirty="0">
                <a:solidFill>
                  <a:srgbClr val="000000"/>
                </a:solidFill>
                <a:latin typeface="Times New Roman"/>
                <a:cs typeface="Times New Roman"/>
              </a:rPr>
              <a:t>Expected return and risk as used by investors are measured by the first two moments of the probability distribution of returns-expected value and variance. </a:t>
            </a:r>
          </a:p>
          <a:p>
            <a:pPr algn="just">
              <a:lnSpc>
                <a:spcPct val="80000"/>
              </a:lnSpc>
              <a:buClr>
                <a:schemeClr val="tx1"/>
              </a:buClr>
              <a:buSzTx/>
              <a:buFont typeface="Wingdings" pitchFamily="2" charset="2"/>
              <a:buAutoNum type="arabicPeriod"/>
            </a:pPr>
            <a:r>
              <a:rPr lang="en-US" altLang="zh-TW" sz="2400" dirty="0">
                <a:solidFill>
                  <a:srgbClr val="000000"/>
                </a:solidFill>
                <a:latin typeface="Times New Roman"/>
                <a:cs typeface="Times New Roman"/>
              </a:rPr>
              <a:t>Return is desirable; risk is to be avoided. </a:t>
            </a:r>
          </a:p>
          <a:p>
            <a:pPr algn="just">
              <a:lnSpc>
                <a:spcPct val="80000"/>
              </a:lnSpc>
              <a:buClr>
                <a:schemeClr val="tx1"/>
              </a:buClr>
              <a:buSzTx/>
              <a:buNone/>
            </a:pPr>
            <a:endParaRPr lang="en-US" altLang="zh-TW" sz="2400" dirty="0">
              <a:solidFill>
                <a:srgbClr val="000000"/>
              </a:solidFill>
              <a:latin typeface="Times New Roman"/>
              <a:cs typeface="Times New Roman"/>
            </a:endParaRPr>
          </a:p>
          <a:p>
            <a:pPr eaLnBrk="1" hangingPunct="1">
              <a:lnSpc>
                <a:spcPct val="90000"/>
              </a:lnSpc>
              <a:buFont typeface="Wingdings" pitchFamily="2" charset="2"/>
              <a:buNone/>
            </a:pPr>
            <a:endParaRPr lang="en-US" altLang="zh-TW" sz="2400" b="1" dirty="0" smtClean="0">
              <a:latin typeface="Times New Roman"/>
              <a:cs typeface="Times New Roman"/>
            </a:endParaRPr>
          </a:p>
        </p:txBody>
      </p:sp>
      <p:sp>
        <p:nvSpPr>
          <p:cNvPr id="624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E6161B6-AD41-438A-9165-5EB66D03E45E}" type="slidenum">
              <a:rPr kumimoji="0" lang="en-US" altLang="zh-TW">
                <a:solidFill>
                  <a:schemeClr val="accent6">
                    <a:lumMod val="20000"/>
                    <a:lumOff val="80000"/>
                  </a:schemeClr>
                </a:solidFill>
                <a:latin typeface="Times New Roman"/>
                <a:cs typeface="Times New Roman"/>
              </a:rPr>
              <a:pPr/>
              <a:t>3</a:t>
            </a:fld>
            <a:endParaRPr kumimoji="0" lang="en-US" altLang="zh-TW">
              <a:solidFill>
                <a:schemeClr val="accent6">
                  <a:lumMod val="20000"/>
                  <a:lumOff val="80000"/>
                </a:schemeClr>
              </a:solidFill>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68313" y="333375"/>
            <a:ext cx="7354887" cy="739775"/>
          </a:xfrm>
        </p:spPr>
        <p:txBody>
          <a:bodyPr/>
          <a:lstStyle/>
          <a:p>
            <a:r>
              <a:rPr lang="en-US" altLang="zh-TW" dirty="0">
                <a:latin typeface="Times New Roman"/>
                <a:cs typeface="Times New Roman"/>
              </a:rPr>
              <a:t>8.2.2 Short Selling</a:t>
            </a:r>
            <a:endParaRPr lang="en-US" altLang="zh-TW" sz="3600" b="1" i="1" dirty="0" smtClean="0">
              <a:latin typeface="Times New Roman"/>
              <a:cs typeface="Times New Roman"/>
            </a:endParaRPr>
          </a:p>
        </p:txBody>
      </p:sp>
      <p:sp>
        <p:nvSpPr>
          <p:cNvPr id="8499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33215E-33E1-4CF7-AD43-EACDB0318645}" type="slidenum">
              <a:rPr kumimoji="0" lang="en-US" altLang="zh-TW">
                <a:solidFill>
                  <a:schemeClr val="accent6">
                    <a:lumMod val="20000"/>
                    <a:lumOff val="80000"/>
                  </a:schemeClr>
                </a:solidFill>
                <a:latin typeface="Times New Roman"/>
                <a:cs typeface="Times New Roman"/>
              </a:rPr>
              <a:pPr/>
              <a:t>30</a:t>
            </a:fld>
            <a:endParaRPr kumimoji="0" lang="en-US" altLang="zh-TW">
              <a:solidFill>
                <a:schemeClr val="accent6">
                  <a:lumMod val="20000"/>
                  <a:lumOff val="80000"/>
                </a:schemeClr>
              </a:solidFill>
              <a:latin typeface="Times New Roman"/>
              <a:cs typeface="Times New Roman"/>
            </a:endParaRPr>
          </a:p>
        </p:txBody>
      </p:sp>
      <p:sp>
        <p:nvSpPr>
          <p:cNvPr id="84995" name="Text Box 4"/>
          <p:cNvSpPr txBox="1">
            <a:spLocks noChangeArrowheads="1"/>
          </p:cNvSpPr>
          <p:nvPr/>
        </p:nvSpPr>
        <p:spPr bwMode="auto">
          <a:xfrm>
            <a:off x="684213" y="5373216"/>
            <a:ext cx="78851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sz="1600" dirty="0">
                <a:solidFill>
                  <a:schemeClr val="tx2"/>
                </a:solidFill>
                <a:latin typeface="Times New Roman"/>
                <a:cs typeface="Times New Roman"/>
              </a:rPr>
              <a:t>The Markowitz model (1952) does NOT allow short selling; while the Black (1972) model allows for </a:t>
            </a:r>
            <a:r>
              <a:rPr lang="en-US" altLang="zh-TW" sz="1600" b="1" dirty="0">
                <a:solidFill>
                  <a:schemeClr val="tx2"/>
                </a:solidFill>
                <a:latin typeface="Times New Roman"/>
                <a:cs typeface="Times New Roman"/>
              </a:rPr>
              <a:t>short selling</a:t>
            </a:r>
            <a:r>
              <a:rPr lang="en-US" altLang="zh-TW" sz="1600" dirty="0">
                <a:solidFill>
                  <a:schemeClr val="tx2"/>
                </a:solidFill>
                <a:latin typeface="Times New Roman"/>
                <a:cs typeface="Times New Roman"/>
              </a:rPr>
              <a:t>. That is, the </a:t>
            </a:r>
            <a:r>
              <a:rPr lang="en-US" altLang="zh-TW" sz="1600" dirty="0" smtClean="0">
                <a:solidFill>
                  <a:schemeClr val="tx2"/>
                </a:solidFill>
                <a:latin typeface="Times New Roman"/>
                <a:cs typeface="Times New Roman"/>
              </a:rPr>
              <a:t>non-negativity </a:t>
            </a:r>
            <a:r>
              <a:rPr lang="en-US" altLang="zh-TW" sz="1600" dirty="0">
                <a:solidFill>
                  <a:schemeClr val="tx2"/>
                </a:solidFill>
                <a:latin typeface="Times New Roman"/>
                <a:cs typeface="Times New Roman"/>
              </a:rPr>
              <a:t>constraint on the amount that can be invested in each security is relaxed. </a:t>
            </a:r>
            <a:r>
              <a:rPr lang="en-US" altLang="zh-TW" sz="1600" b="1" dirty="0">
                <a:solidFill>
                  <a:schemeClr val="tx2"/>
                </a:solidFill>
                <a:latin typeface="Times New Roman"/>
                <a:cs typeface="Times New Roman"/>
              </a:rPr>
              <a:t>A negative value for the weight invested in a security is allowed</a:t>
            </a:r>
            <a:r>
              <a:rPr lang="en-US" altLang="zh-TW" sz="1600" dirty="0">
                <a:solidFill>
                  <a:schemeClr val="tx2"/>
                </a:solidFill>
                <a:latin typeface="Times New Roman"/>
                <a:cs typeface="Times New Roman"/>
              </a:rPr>
              <a:t>, tantamount to allowing a short sale of the security. </a:t>
            </a:r>
            <a:endParaRPr lang="en-US" sz="1600" dirty="0">
              <a:solidFill>
                <a:schemeClr val="tx2"/>
              </a:solidFill>
              <a:latin typeface="Times New Roman"/>
              <a:cs typeface="Times New Roman"/>
            </a:endParaRPr>
          </a:p>
        </p:txBody>
      </p:sp>
      <p:sp>
        <p:nvSpPr>
          <p:cNvPr id="84996" name="Rectangle 6"/>
          <p:cNvSpPr>
            <a:spLocks noChangeArrowheads="1"/>
          </p:cNvSpPr>
          <p:nvPr/>
        </p:nvSpPr>
        <p:spPr bwMode="auto">
          <a:xfrm>
            <a:off x="0" y="137743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84998" name="Rectangle 7"/>
          <p:cNvSpPr>
            <a:spLocks noChangeArrowheads="1"/>
          </p:cNvSpPr>
          <p:nvPr/>
        </p:nvSpPr>
        <p:spPr bwMode="auto">
          <a:xfrm>
            <a:off x="684213" y="1125538"/>
            <a:ext cx="3728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b="1" dirty="0">
                <a:solidFill>
                  <a:schemeClr val="tx2"/>
                </a:solidFill>
                <a:latin typeface="Times New Roman"/>
                <a:cs typeface="Times New Roman"/>
              </a:rPr>
              <a:t>FIGURE </a:t>
            </a:r>
            <a:r>
              <a:rPr lang="en-US" altLang="zh-TW" b="1" dirty="0" smtClean="0">
                <a:solidFill>
                  <a:schemeClr val="tx2"/>
                </a:solidFill>
                <a:latin typeface="Times New Roman"/>
                <a:cs typeface="Times New Roman"/>
              </a:rPr>
              <a:t>8.8A</a:t>
            </a:r>
            <a:r>
              <a:rPr lang="en-US" altLang="zh-TW" dirty="0" smtClean="0">
                <a:solidFill>
                  <a:schemeClr val="tx2"/>
                </a:solidFill>
                <a:latin typeface="Times New Roman"/>
                <a:cs typeface="Times New Roman"/>
              </a:rPr>
              <a:t> </a:t>
            </a:r>
            <a:r>
              <a:rPr lang="en-US" altLang="zh-TW" b="1" i="1" dirty="0" smtClean="0">
                <a:solidFill>
                  <a:schemeClr val="tx2"/>
                </a:solidFill>
                <a:latin typeface="Times New Roman"/>
                <a:cs typeface="Times New Roman"/>
              </a:rPr>
              <a:t>Short </a:t>
            </a:r>
            <a:r>
              <a:rPr lang="en-US" altLang="zh-TW" b="1" i="1" dirty="0">
                <a:solidFill>
                  <a:schemeClr val="tx2"/>
                </a:solidFill>
                <a:latin typeface="Times New Roman"/>
                <a:cs typeface="Times New Roman"/>
              </a:rPr>
              <a:t>Selling Allowed</a:t>
            </a:r>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1457325"/>
            <a:ext cx="4143375"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66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312738"/>
            <a:ext cx="7354888" cy="739775"/>
          </a:xfrm>
        </p:spPr>
        <p:txBody>
          <a:bodyPr/>
          <a:lstStyle/>
          <a:p>
            <a:r>
              <a:rPr lang="en-US" altLang="zh-TW" sz="3200" dirty="0">
                <a:latin typeface="Times New Roman"/>
                <a:cs typeface="Times New Roman"/>
              </a:rPr>
              <a:t>8.2.2 Short Selling</a:t>
            </a:r>
            <a:endParaRPr lang="en-US" altLang="zh-TW" sz="3200" b="1" i="1" dirty="0" smtClean="0">
              <a:latin typeface="Times New Roman"/>
              <a:cs typeface="Times New Roman"/>
            </a:endParaRPr>
          </a:p>
        </p:txBody>
      </p:sp>
      <p:sp>
        <p:nvSpPr>
          <p:cNvPr id="8602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3A8003-6C6B-423A-B12C-E543DE25FB97}" type="slidenum">
              <a:rPr kumimoji="0" lang="en-US" altLang="zh-TW">
                <a:solidFill>
                  <a:schemeClr val="accent6">
                    <a:lumMod val="20000"/>
                    <a:lumOff val="80000"/>
                  </a:schemeClr>
                </a:solidFill>
                <a:latin typeface="Times New Roman"/>
                <a:cs typeface="Times New Roman"/>
              </a:rPr>
              <a:pPr/>
              <a:t>31</a:t>
            </a:fld>
            <a:endParaRPr kumimoji="0" lang="en-US" altLang="zh-TW">
              <a:solidFill>
                <a:schemeClr val="accent6">
                  <a:lumMod val="20000"/>
                  <a:lumOff val="80000"/>
                </a:schemeClr>
              </a:solidFill>
              <a:latin typeface="Times New Roman"/>
              <a:cs typeface="Times New Roman"/>
            </a:endParaRPr>
          </a:p>
        </p:txBody>
      </p:sp>
      <p:sp>
        <p:nvSpPr>
          <p:cNvPr id="86019" name="Text Box 4"/>
          <p:cNvSpPr txBox="1">
            <a:spLocks noChangeArrowheads="1"/>
          </p:cNvSpPr>
          <p:nvPr/>
        </p:nvSpPr>
        <p:spPr bwMode="auto">
          <a:xfrm>
            <a:off x="323850" y="5445224"/>
            <a:ext cx="86042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i="1" dirty="0">
                <a:solidFill>
                  <a:schemeClr val="tx2"/>
                </a:solidFill>
                <a:latin typeface="Times New Roman"/>
                <a:cs typeface="Times New Roman"/>
              </a:rPr>
              <a:t>Short Selling NOT Allowed</a:t>
            </a:r>
            <a:r>
              <a:rPr lang="en-US" dirty="0">
                <a:solidFill>
                  <a:schemeClr val="tx2"/>
                </a:solidFill>
                <a:latin typeface="Times New Roman"/>
                <a:cs typeface="Times New Roman"/>
              </a:rPr>
              <a:t> </a:t>
            </a:r>
            <a:endParaRPr lang="en-US" altLang="zh-TW" dirty="0">
              <a:solidFill>
                <a:schemeClr val="tx2"/>
              </a:solidFill>
              <a:latin typeface="Times New Roman"/>
              <a:cs typeface="Times New Roman"/>
            </a:endParaRPr>
          </a:p>
          <a:p>
            <a:pPr eaLnBrk="1" hangingPunct="1">
              <a:spcBef>
                <a:spcPct val="50000"/>
              </a:spcBef>
            </a:pPr>
            <a:r>
              <a:rPr lang="en-US" sz="1600" dirty="0">
                <a:solidFill>
                  <a:schemeClr val="tx2"/>
                </a:solidFill>
                <a:latin typeface="Times New Roman"/>
                <a:cs typeface="Times New Roman"/>
              </a:rPr>
              <a:t>The major difference between the frontier in Figure </a:t>
            </a:r>
            <a:r>
              <a:rPr lang="en-US" altLang="zh-TW" sz="1600" dirty="0">
                <a:solidFill>
                  <a:schemeClr val="tx2"/>
                </a:solidFill>
                <a:latin typeface="Times New Roman"/>
                <a:cs typeface="Times New Roman"/>
              </a:rPr>
              <a:t>8</a:t>
            </a:r>
            <a:r>
              <a:rPr lang="en-US" sz="1600" dirty="0">
                <a:solidFill>
                  <a:schemeClr val="tx2"/>
                </a:solidFill>
                <a:latin typeface="Times New Roman"/>
                <a:cs typeface="Times New Roman"/>
              </a:rPr>
              <a:t>-10A (short selling) and Figure </a:t>
            </a:r>
            <a:r>
              <a:rPr lang="en-US" altLang="zh-TW" sz="1600" dirty="0">
                <a:solidFill>
                  <a:schemeClr val="tx2"/>
                </a:solidFill>
                <a:latin typeface="Times New Roman"/>
                <a:cs typeface="Times New Roman"/>
              </a:rPr>
              <a:t>8</a:t>
            </a:r>
            <a:r>
              <a:rPr lang="en-US" sz="1600" dirty="0">
                <a:solidFill>
                  <a:schemeClr val="tx2"/>
                </a:solidFill>
                <a:latin typeface="Times New Roman"/>
                <a:cs typeface="Times New Roman"/>
              </a:rPr>
              <a:t>-10B (no short selling) is the disappearance of the end points </a:t>
            </a:r>
            <a:r>
              <a:rPr lang="en-US" sz="1600" i="1" dirty="0">
                <a:solidFill>
                  <a:schemeClr val="tx2"/>
                </a:solidFill>
                <a:latin typeface="Times New Roman"/>
                <a:cs typeface="Times New Roman"/>
              </a:rPr>
              <a:t>Y</a:t>
            </a:r>
            <a:r>
              <a:rPr lang="en-US" sz="1600" dirty="0">
                <a:solidFill>
                  <a:schemeClr val="tx2"/>
                </a:solidFill>
                <a:latin typeface="Times New Roman"/>
                <a:cs typeface="Times New Roman"/>
              </a:rPr>
              <a:t> and </a:t>
            </a:r>
            <a:r>
              <a:rPr lang="en-US" sz="1600" i="1" dirty="0">
                <a:solidFill>
                  <a:schemeClr val="tx2"/>
                </a:solidFill>
                <a:latin typeface="Times New Roman"/>
                <a:cs typeface="Times New Roman"/>
              </a:rPr>
              <a:t>Z</a:t>
            </a:r>
            <a:r>
              <a:rPr lang="en-US" sz="1600" dirty="0">
                <a:solidFill>
                  <a:schemeClr val="tx2"/>
                </a:solidFill>
                <a:latin typeface="Times New Roman"/>
                <a:cs typeface="Times New Roman"/>
              </a:rPr>
              <a:t>.</a:t>
            </a:r>
          </a:p>
        </p:txBody>
      </p:sp>
      <p:sp>
        <p:nvSpPr>
          <p:cNvPr id="86020" name="Rectangle 6"/>
          <p:cNvSpPr>
            <a:spLocks noChangeArrowheads="1"/>
          </p:cNvSpPr>
          <p:nvPr/>
        </p:nvSpPr>
        <p:spPr bwMode="auto">
          <a:xfrm>
            <a:off x="0" y="1710809"/>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86022" name="Rectangle 7"/>
          <p:cNvSpPr>
            <a:spLocks noChangeArrowheads="1"/>
          </p:cNvSpPr>
          <p:nvPr/>
        </p:nvSpPr>
        <p:spPr bwMode="auto">
          <a:xfrm>
            <a:off x="323850" y="1125538"/>
            <a:ext cx="8496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TW" sz="1600" b="1" dirty="0">
                <a:solidFill>
                  <a:schemeClr val="tx2"/>
                </a:solidFill>
                <a:latin typeface="Times New Roman"/>
                <a:cs typeface="Times New Roman"/>
              </a:rPr>
              <a:t>FIGURE </a:t>
            </a:r>
            <a:r>
              <a:rPr lang="en-US" altLang="zh-TW" sz="1600" b="1" dirty="0" smtClean="0">
                <a:solidFill>
                  <a:schemeClr val="tx2"/>
                </a:solidFill>
                <a:latin typeface="Times New Roman"/>
                <a:cs typeface="Times New Roman"/>
              </a:rPr>
              <a:t>8.8B</a:t>
            </a:r>
            <a:r>
              <a:rPr lang="en-US" altLang="zh-TW" sz="1600" dirty="0" smtClean="0">
                <a:solidFill>
                  <a:schemeClr val="tx2"/>
                </a:solidFill>
                <a:latin typeface="Times New Roman"/>
                <a:cs typeface="Times New Roman"/>
              </a:rPr>
              <a:t> </a:t>
            </a:r>
            <a:r>
              <a:rPr lang="en-US" altLang="zh-TW" sz="1600" dirty="0">
                <a:solidFill>
                  <a:schemeClr val="tx2"/>
                </a:solidFill>
                <a:latin typeface="Times New Roman"/>
                <a:cs typeface="Times New Roman"/>
              </a:rPr>
              <a:t>Efficient Frontiers With and Without Short Selling and Margin Requirements</a:t>
            </a:r>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462088"/>
            <a:ext cx="642937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612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23528" y="548680"/>
            <a:ext cx="8291512" cy="379413"/>
          </a:xfrm>
        </p:spPr>
        <p:txBody>
          <a:bodyPr/>
          <a:lstStyle/>
          <a:p>
            <a:pPr eaLnBrk="1" hangingPunct="1"/>
            <a:r>
              <a:rPr lang="en-US" sz="3200" b="1" dirty="0" smtClean="0">
                <a:latin typeface="Times New Roman"/>
                <a:cs typeface="Times New Roman"/>
              </a:rPr>
              <a:t>Figure 8.8B (no short selling)</a:t>
            </a:r>
          </a:p>
        </p:txBody>
      </p:sp>
      <p:sp>
        <p:nvSpPr>
          <p:cNvPr id="87043" name="Rectangle 3"/>
          <p:cNvSpPr>
            <a:spLocks noGrp="1" noChangeArrowheads="1"/>
          </p:cNvSpPr>
          <p:nvPr>
            <p:ph idx="1"/>
          </p:nvPr>
        </p:nvSpPr>
        <p:spPr>
          <a:xfrm>
            <a:off x="457200" y="1268760"/>
            <a:ext cx="8229600" cy="5184477"/>
          </a:xfrm>
        </p:spPr>
        <p:txBody>
          <a:bodyPr>
            <a:normAutofit lnSpcReduction="10000"/>
          </a:bodyPr>
          <a:lstStyle/>
          <a:p>
            <a:pPr eaLnBrk="1" hangingPunct="1">
              <a:lnSpc>
                <a:spcPct val="80000"/>
              </a:lnSpc>
              <a:spcBef>
                <a:spcPct val="50000"/>
              </a:spcBef>
              <a:buClrTx/>
              <a:buSzTx/>
              <a:buFontTx/>
              <a:buNone/>
            </a:pPr>
            <a:r>
              <a:rPr lang="en-US" altLang="zh-TW" sz="2400" dirty="0" smtClean="0">
                <a:latin typeface="Times New Roman"/>
                <a:cs typeface="Times New Roman"/>
              </a:rPr>
              <a:t>The major difference between Fig. 8.8(a) and 8.8(b) is that a</a:t>
            </a:r>
            <a:r>
              <a:rPr lang="en-US" sz="2400" dirty="0" smtClean="0">
                <a:latin typeface="Times New Roman"/>
                <a:cs typeface="Times New Roman"/>
              </a:rPr>
              <a:t>n investor could sell the lowest-return security (</a:t>
            </a:r>
            <a:r>
              <a:rPr lang="en-US" sz="2400" i="1" dirty="0" smtClean="0">
                <a:latin typeface="Times New Roman"/>
                <a:cs typeface="Times New Roman"/>
              </a:rPr>
              <a:t>Y</a:t>
            </a:r>
            <a:r>
              <a:rPr lang="en-US" sz="2400" dirty="0" smtClean="0">
                <a:latin typeface="Times New Roman"/>
                <a:cs typeface="Times New Roman"/>
              </a:rPr>
              <a:t>). </a:t>
            </a:r>
          </a:p>
          <a:p>
            <a:pPr eaLnBrk="1" hangingPunct="1">
              <a:lnSpc>
                <a:spcPct val="80000"/>
              </a:lnSpc>
              <a:spcBef>
                <a:spcPct val="50000"/>
              </a:spcBef>
              <a:buClrTx/>
              <a:buSzTx/>
              <a:buFontTx/>
              <a:buNone/>
            </a:pPr>
            <a:r>
              <a:rPr lang="en-US" sz="2400" dirty="0" smtClean="0">
                <a:latin typeface="Times New Roman"/>
                <a:cs typeface="Times New Roman"/>
              </a:rPr>
              <a:t>If the number of short sales is </a:t>
            </a:r>
            <a:r>
              <a:rPr lang="en-US" sz="2400" i="1" dirty="0" smtClean="0">
                <a:latin typeface="Times New Roman"/>
                <a:cs typeface="Times New Roman"/>
              </a:rPr>
              <a:t>unrestricted</a:t>
            </a:r>
            <a:r>
              <a:rPr lang="en-US" sz="2400" dirty="0" smtClean="0">
                <a:latin typeface="Times New Roman"/>
                <a:cs typeface="Times New Roman"/>
              </a:rPr>
              <a:t>, then by a continuous short selling of </a:t>
            </a:r>
            <a:r>
              <a:rPr lang="en-US" sz="2400" i="1" dirty="0" smtClean="0">
                <a:latin typeface="Times New Roman"/>
                <a:cs typeface="Times New Roman"/>
              </a:rPr>
              <a:t>X</a:t>
            </a:r>
            <a:r>
              <a:rPr lang="en-US" sz="2400" dirty="0" smtClean="0">
                <a:latin typeface="Times New Roman"/>
                <a:cs typeface="Times New Roman"/>
              </a:rPr>
              <a:t> and reinvesting in </a:t>
            </a:r>
            <a:r>
              <a:rPr lang="en-US" sz="2400" i="1" dirty="0" smtClean="0">
                <a:latin typeface="Times New Roman"/>
                <a:cs typeface="Times New Roman"/>
              </a:rPr>
              <a:t>Y</a:t>
            </a:r>
            <a:r>
              <a:rPr lang="en-US" sz="2400" dirty="0" smtClean="0">
                <a:latin typeface="Times New Roman"/>
                <a:cs typeface="Times New Roman"/>
              </a:rPr>
              <a:t> the investor could generate an </a:t>
            </a:r>
            <a:r>
              <a:rPr lang="en-US" sz="2400" dirty="0" smtClean="0">
                <a:solidFill>
                  <a:srgbClr val="0033CC"/>
                </a:solidFill>
                <a:latin typeface="Times New Roman"/>
                <a:cs typeface="Times New Roman"/>
              </a:rPr>
              <a:t>infinite</a:t>
            </a:r>
            <a:r>
              <a:rPr lang="en-US" sz="2400" dirty="0" smtClean="0">
                <a:latin typeface="Times New Roman"/>
                <a:cs typeface="Times New Roman"/>
              </a:rPr>
              <a:t> expected return. </a:t>
            </a:r>
          </a:p>
          <a:p>
            <a:pPr eaLnBrk="1" hangingPunct="1">
              <a:lnSpc>
                <a:spcPct val="80000"/>
              </a:lnSpc>
              <a:spcBef>
                <a:spcPct val="50000"/>
              </a:spcBef>
              <a:buClrTx/>
              <a:buSzTx/>
              <a:buFontTx/>
              <a:buNone/>
            </a:pPr>
            <a:r>
              <a:rPr lang="en-US" sz="2400" dirty="0" smtClean="0">
                <a:latin typeface="Times New Roman"/>
                <a:cs typeface="Times New Roman"/>
              </a:rPr>
              <a:t>Hence the upper bound of the highest-return portfolio would no longer be </a:t>
            </a:r>
            <a:r>
              <a:rPr lang="en-US" sz="2400" i="1" dirty="0" smtClean="0">
                <a:latin typeface="Times New Roman"/>
                <a:cs typeface="Times New Roman"/>
              </a:rPr>
              <a:t>Y</a:t>
            </a:r>
            <a:r>
              <a:rPr lang="en-US" sz="2400" dirty="0" smtClean="0">
                <a:latin typeface="Times New Roman"/>
                <a:cs typeface="Times New Roman"/>
              </a:rPr>
              <a:t> but infinity (shown by the arrow on the top of the efficient frontier). </a:t>
            </a:r>
          </a:p>
          <a:p>
            <a:pPr eaLnBrk="1" hangingPunct="1">
              <a:lnSpc>
                <a:spcPct val="80000"/>
              </a:lnSpc>
              <a:spcBef>
                <a:spcPct val="50000"/>
              </a:spcBef>
              <a:buClrTx/>
              <a:buSzTx/>
              <a:buFontTx/>
              <a:buNone/>
            </a:pPr>
            <a:r>
              <a:rPr lang="en-US" sz="2400" dirty="0" smtClean="0">
                <a:latin typeface="Times New Roman"/>
                <a:cs typeface="Times New Roman"/>
              </a:rPr>
              <a:t>Likewise the investor could short sell the highest-return security </a:t>
            </a:r>
            <a:r>
              <a:rPr lang="en-US" sz="2400" i="1" dirty="0" smtClean="0">
                <a:latin typeface="Times New Roman"/>
                <a:cs typeface="Times New Roman"/>
              </a:rPr>
              <a:t>Y</a:t>
            </a:r>
            <a:r>
              <a:rPr lang="en-US" sz="2400" dirty="0" smtClean="0">
                <a:latin typeface="Times New Roman"/>
                <a:cs typeface="Times New Roman"/>
              </a:rPr>
              <a:t> and reinvest the proceeds into the lowest-yield security </a:t>
            </a:r>
            <a:r>
              <a:rPr lang="en-US" sz="2400" i="1" dirty="0" smtClean="0">
                <a:latin typeface="Times New Roman"/>
                <a:cs typeface="Times New Roman"/>
              </a:rPr>
              <a:t>X</a:t>
            </a:r>
            <a:r>
              <a:rPr lang="en-US" sz="2400" dirty="0" smtClean="0">
                <a:latin typeface="Times New Roman"/>
                <a:cs typeface="Times New Roman"/>
              </a:rPr>
              <a:t>, thereby generating a return less than the return on the lowest-return security. </a:t>
            </a:r>
          </a:p>
          <a:p>
            <a:pPr eaLnBrk="1" hangingPunct="1">
              <a:lnSpc>
                <a:spcPct val="80000"/>
              </a:lnSpc>
              <a:spcBef>
                <a:spcPct val="50000"/>
              </a:spcBef>
              <a:buClrTx/>
              <a:buSzTx/>
              <a:buFontTx/>
              <a:buNone/>
            </a:pPr>
            <a:r>
              <a:rPr lang="en-US" sz="2400" dirty="0" smtClean="0">
                <a:latin typeface="Times New Roman"/>
                <a:cs typeface="Times New Roman"/>
              </a:rPr>
              <a:t>Given no restriction on the amount of short selling, an infinitely negative return can be achieved, thereby removing the lower bound of </a:t>
            </a:r>
            <a:r>
              <a:rPr lang="en-US" sz="2400" i="1" dirty="0" smtClean="0">
                <a:latin typeface="Times New Roman"/>
                <a:cs typeface="Times New Roman"/>
              </a:rPr>
              <a:t>X</a:t>
            </a:r>
            <a:r>
              <a:rPr lang="en-US" sz="2400" dirty="0" smtClean="0">
                <a:latin typeface="Times New Roman"/>
                <a:cs typeface="Times New Roman"/>
              </a:rPr>
              <a:t> on the efficient frontier. But rational investors will not short sell a high-return stock and buy a low-return stock and buy a low-return stock. </a:t>
            </a:r>
          </a:p>
          <a:p>
            <a:pPr eaLnBrk="1" hangingPunct="1">
              <a:lnSpc>
                <a:spcPct val="80000"/>
              </a:lnSpc>
            </a:pPr>
            <a:endParaRPr lang="en-US" sz="2400" dirty="0" smtClean="0">
              <a:latin typeface="Times New Roman"/>
              <a:cs typeface="Times New Roman"/>
            </a:endParaRPr>
          </a:p>
        </p:txBody>
      </p:sp>
      <p:sp>
        <p:nvSpPr>
          <p:cNvPr id="870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FF7976B-6094-41BC-B9D8-D12C04E094C7}" type="slidenum">
              <a:rPr kumimoji="0" lang="en-US" altLang="zh-TW">
                <a:solidFill>
                  <a:schemeClr val="accent6">
                    <a:lumMod val="20000"/>
                    <a:lumOff val="80000"/>
                  </a:schemeClr>
                </a:solidFill>
                <a:latin typeface="Times New Roman"/>
                <a:cs typeface="Times New Roman"/>
              </a:rPr>
              <a:pPr/>
              <a:t>32</a:t>
            </a:fld>
            <a:endParaRPr kumimoji="0" lang="en-US" altLang="zh-TW">
              <a:solidFill>
                <a:schemeClr val="accent6">
                  <a:lumMod val="20000"/>
                  <a:lumOff val="80000"/>
                </a:schemeClr>
              </a:solidFill>
              <a:latin typeface="Times New Roman"/>
              <a:cs typeface="Times New Roman"/>
            </a:endParaRPr>
          </a:p>
        </p:txBody>
      </p:sp>
    </p:spTree>
    <p:extLst>
      <p:ext uri="{BB962C8B-B14F-4D97-AF65-F5344CB8AC3E}">
        <p14:creationId xmlns:p14="http://schemas.microsoft.com/office/powerpoint/2010/main" val="2083665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8313" y="476250"/>
            <a:ext cx="8229600" cy="595313"/>
          </a:xfrm>
        </p:spPr>
        <p:txBody>
          <a:bodyPr/>
          <a:lstStyle/>
          <a:p>
            <a:r>
              <a:rPr lang="en-US" altLang="zh-TW" sz="2800" dirty="0">
                <a:latin typeface="Times New Roman"/>
                <a:cs typeface="Times New Roman"/>
              </a:rPr>
              <a:t>8.2.2 Short </a:t>
            </a:r>
            <a:r>
              <a:rPr lang="en-US" altLang="zh-TW" sz="2800" dirty="0" smtClean="0">
                <a:latin typeface="Times New Roman"/>
                <a:cs typeface="Times New Roman"/>
              </a:rPr>
              <a:t>Selling  (</a:t>
            </a:r>
            <a:r>
              <a:rPr lang="en-US" sz="2800" b="1" dirty="0" err="1" smtClean="0">
                <a:latin typeface="Times New Roman"/>
                <a:cs typeface="Times New Roman"/>
              </a:rPr>
              <a:t>Dyl</a:t>
            </a:r>
            <a:r>
              <a:rPr lang="en-US" sz="2800" b="1" dirty="0" smtClean="0">
                <a:latin typeface="Times New Roman"/>
                <a:cs typeface="Times New Roman"/>
              </a:rPr>
              <a:t> Model)</a:t>
            </a:r>
          </a:p>
        </p:txBody>
      </p:sp>
      <p:sp>
        <p:nvSpPr>
          <p:cNvPr id="88067" name="Rectangle 3"/>
          <p:cNvSpPr>
            <a:spLocks noGrp="1" noChangeArrowheads="1"/>
          </p:cNvSpPr>
          <p:nvPr>
            <p:ph idx="1"/>
          </p:nvPr>
        </p:nvSpPr>
        <p:spPr>
          <a:xfrm>
            <a:off x="468313" y="1125538"/>
            <a:ext cx="8229600" cy="5184775"/>
          </a:xfrm>
        </p:spPr>
        <p:txBody>
          <a:bodyPr>
            <a:normAutofit/>
          </a:bodyPr>
          <a:lstStyle/>
          <a:p>
            <a:pPr eaLnBrk="1" hangingPunct="1">
              <a:lnSpc>
                <a:spcPct val="95000"/>
              </a:lnSpc>
              <a:spcBef>
                <a:spcPct val="0"/>
              </a:spcBef>
              <a:buFont typeface="Wingdings" pitchFamily="2" charset="2"/>
              <a:buNone/>
            </a:pPr>
            <a:r>
              <a:rPr lang="en-US" altLang="zh-TW" sz="2400" dirty="0" smtClean="0">
                <a:latin typeface="Times New Roman"/>
                <a:cs typeface="Times New Roman"/>
              </a:rPr>
              <a:t>     </a:t>
            </a:r>
            <a:r>
              <a:rPr lang="en-US" sz="2400" dirty="0" smtClean="0">
                <a:latin typeface="Times New Roman"/>
                <a:cs typeface="Times New Roman"/>
              </a:rPr>
              <a:t>The </a:t>
            </a:r>
            <a:r>
              <a:rPr lang="en-US" sz="2400" dirty="0" err="1" smtClean="0">
                <a:latin typeface="Times New Roman"/>
                <a:cs typeface="Times New Roman"/>
              </a:rPr>
              <a:t>Dyl</a:t>
            </a:r>
            <a:r>
              <a:rPr lang="en-US" sz="2400" dirty="0" smtClean="0">
                <a:latin typeface="Times New Roman"/>
                <a:cs typeface="Times New Roman"/>
              </a:rPr>
              <a:t> introduced short selling with margin requirements by creating a new set of risky securities, the ones sold short, which are negatively correlated with the existing set of risky securities. These new securities greatly enhance the diversification effect when they are placed in portfolios. </a:t>
            </a:r>
          </a:p>
          <a:p>
            <a:pPr eaLnBrk="1" hangingPunct="1">
              <a:lnSpc>
                <a:spcPct val="95000"/>
              </a:lnSpc>
              <a:spcBef>
                <a:spcPct val="0"/>
              </a:spcBef>
              <a:buFont typeface="Wingdings" pitchFamily="2" charset="2"/>
              <a:buNone/>
            </a:pPr>
            <a:endParaRPr lang="en-US" altLang="zh-TW" sz="2400" dirty="0" smtClean="0">
              <a:latin typeface="Times New Roman"/>
              <a:cs typeface="Times New Roman"/>
            </a:endParaRPr>
          </a:p>
          <a:p>
            <a:pPr eaLnBrk="1" hangingPunct="1">
              <a:lnSpc>
                <a:spcPct val="95000"/>
              </a:lnSpc>
              <a:spcBef>
                <a:spcPct val="0"/>
              </a:spcBef>
              <a:buFont typeface="Wingdings" pitchFamily="2" charset="2"/>
              <a:buNone/>
            </a:pPr>
            <a:r>
              <a:rPr lang="en-US" altLang="zh-TW" sz="2400" dirty="0" smtClean="0">
                <a:latin typeface="Times New Roman"/>
                <a:cs typeface="Times New Roman"/>
              </a:rPr>
              <a:t>     </a:t>
            </a:r>
            <a:r>
              <a:rPr lang="en-US" sz="2400" dirty="0" smtClean="0">
                <a:latin typeface="Times New Roman"/>
                <a:cs typeface="Times New Roman"/>
              </a:rPr>
              <a:t>The </a:t>
            </a:r>
            <a:r>
              <a:rPr lang="en-US" sz="2400" dirty="0" err="1" smtClean="0">
                <a:solidFill>
                  <a:schemeClr val="tx2"/>
                </a:solidFill>
                <a:latin typeface="Times New Roman"/>
                <a:cs typeface="Times New Roman"/>
              </a:rPr>
              <a:t>Dyl</a:t>
            </a:r>
            <a:r>
              <a:rPr lang="en-US" sz="2400" dirty="0" smtClean="0">
                <a:solidFill>
                  <a:schemeClr val="tx2"/>
                </a:solidFill>
                <a:latin typeface="Times New Roman"/>
                <a:cs typeface="Times New Roman"/>
              </a:rPr>
              <a:t> model </a:t>
            </a:r>
            <a:r>
              <a:rPr lang="en-US" sz="2400" dirty="0" smtClean="0">
                <a:latin typeface="Times New Roman"/>
                <a:cs typeface="Times New Roman"/>
              </a:rPr>
              <a:t>affects the efficient frontier in two ways: </a:t>
            </a:r>
          </a:p>
          <a:p>
            <a:pPr marL="454025" lvl="1" indent="0">
              <a:lnSpc>
                <a:spcPct val="95000"/>
              </a:lnSpc>
              <a:spcBef>
                <a:spcPct val="0"/>
              </a:spcBef>
              <a:buNone/>
            </a:pPr>
            <a:r>
              <a:rPr lang="en-US" sz="2000" dirty="0" smtClean="0">
                <a:latin typeface="Times New Roman"/>
                <a:cs typeface="Times New Roman"/>
              </a:rPr>
              <a:t>(1) If the investor were to combine in equal weight any long position in a security or portfolio with a short position in a security or a portfolio, the resulting portfolio would yield zero return and zero variance </a:t>
            </a:r>
          </a:p>
          <a:p>
            <a:pPr marL="454025" lvl="1" indent="0">
              <a:lnSpc>
                <a:spcPct val="95000"/>
              </a:lnSpc>
              <a:spcBef>
                <a:spcPct val="0"/>
              </a:spcBef>
              <a:buNone/>
            </a:pPr>
            <a:r>
              <a:rPr lang="en-US" sz="2000" dirty="0" smtClean="0">
                <a:latin typeface="Times New Roman"/>
                <a:cs typeface="Times New Roman"/>
              </a:rPr>
              <a:t>(2) Any combination of unequal weighted long or short positions would yield portfolios with higher returns and lower risk levels. </a:t>
            </a:r>
          </a:p>
          <a:p>
            <a:pPr marL="0" indent="0" eaLnBrk="1" hangingPunct="1">
              <a:lnSpc>
                <a:spcPct val="95000"/>
              </a:lnSpc>
              <a:spcBef>
                <a:spcPct val="0"/>
              </a:spcBef>
              <a:buNone/>
            </a:pPr>
            <a:r>
              <a:rPr lang="en-US" sz="2400" dirty="0" smtClean="0">
                <a:latin typeface="Times New Roman"/>
                <a:cs typeface="Times New Roman"/>
              </a:rPr>
              <a:t>Overall, these two effects will yield an efficient frontier that dominates the Markowitz efficient frontier. </a:t>
            </a:r>
            <a:r>
              <a:rPr lang="en-US" sz="2400" b="1" dirty="0" smtClean="0">
                <a:latin typeface="Times New Roman"/>
                <a:cs typeface="Times New Roman"/>
              </a:rPr>
              <a:t>Figure 8.8B </a:t>
            </a:r>
            <a:r>
              <a:rPr lang="en-US" sz="2400" dirty="0" smtClean="0">
                <a:latin typeface="Times New Roman"/>
                <a:cs typeface="Times New Roman"/>
              </a:rPr>
              <a:t>compares the </a:t>
            </a:r>
            <a:r>
              <a:rPr lang="en-US" sz="2400" dirty="0" err="1" smtClean="0">
                <a:latin typeface="Times New Roman"/>
                <a:cs typeface="Times New Roman"/>
              </a:rPr>
              <a:t>Dyl</a:t>
            </a:r>
            <a:r>
              <a:rPr lang="en-US" sz="2400" dirty="0" smtClean="0">
                <a:latin typeface="Times New Roman"/>
                <a:cs typeface="Times New Roman"/>
              </a:rPr>
              <a:t> and Markowitz efficient frontiers. </a:t>
            </a:r>
          </a:p>
        </p:txBody>
      </p:sp>
      <p:sp>
        <p:nvSpPr>
          <p:cNvPr id="880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F9BCF6B-3E0D-4F59-8A98-340B8073A1B5}" type="slidenum">
              <a:rPr kumimoji="0" lang="en-US" altLang="zh-TW">
                <a:solidFill>
                  <a:schemeClr val="accent6">
                    <a:lumMod val="20000"/>
                    <a:lumOff val="80000"/>
                  </a:schemeClr>
                </a:solidFill>
                <a:latin typeface="Times New Roman"/>
                <a:cs typeface="Times New Roman"/>
              </a:rPr>
              <a:pPr/>
              <a:t>33</a:t>
            </a:fld>
            <a:endParaRPr kumimoji="0" lang="en-US" altLang="zh-TW">
              <a:solidFill>
                <a:schemeClr val="accent6">
                  <a:lumMod val="20000"/>
                  <a:lumOff val="80000"/>
                </a:schemeClr>
              </a:solidFill>
              <a:latin typeface="Times New Roman"/>
              <a:cs typeface="Times New Roman"/>
            </a:endParaRPr>
          </a:p>
        </p:txBody>
      </p:sp>
    </p:spTree>
    <p:extLst>
      <p:ext uri="{BB962C8B-B14F-4D97-AF65-F5344CB8AC3E}">
        <p14:creationId xmlns:p14="http://schemas.microsoft.com/office/powerpoint/2010/main" val="26684811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64400" y="503221"/>
            <a:ext cx="8229600" cy="639763"/>
          </a:xfrm>
        </p:spPr>
        <p:txBody>
          <a:bodyPr>
            <a:normAutofit fontScale="90000"/>
          </a:bodyPr>
          <a:lstStyle/>
          <a:p>
            <a:r>
              <a:rPr lang="en-US" altLang="zh-TW" sz="3200" dirty="0" smtClean="0">
                <a:latin typeface="Times New Roman"/>
                <a:cs typeface="Times New Roman"/>
              </a:rPr>
              <a:t>8.3 Techniques for Calculating the Efficient Frontier with Short Selling</a:t>
            </a:r>
          </a:p>
        </p:txBody>
      </p:sp>
      <p:sp>
        <p:nvSpPr>
          <p:cNvPr id="75779" name="Rectangle 3"/>
          <p:cNvSpPr>
            <a:spLocks noGrp="1" noChangeArrowheads="1"/>
          </p:cNvSpPr>
          <p:nvPr>
            <p:ph idx="1"/>
          </p:nvPr>
        </p:nvSpPr>
        <p:spPr>
          <a:xfrm>
            <a:off x="457200" y="1370032"/>
            <a:ext cx="8229600" cy="5059364"/>
          </a:xfrm>
        </p:spPr>
        <p:txBody>
          <a:bodyPr/>
          <a:lstStyle/>
          <a:p>
            <a:r>
              <a:rPr lang="en-US" altLang="zh-TW" dirty="0" smtClean="0">
                <a:latin typeface="Times New Roman"/>
                <a:cs typeface="Times New Roman"/>
              </a:rPr>
              <a:t>8.3.1 The Normal Distribution</a:t>
            </a:r>
          </a:p>
          <a:p>
            <a:r>
              <a:rPr lang="en-US" altLang="zh-TW" dirty="0" smtClean="0">
                <a:latin typeface="Times New Roman"/>
                <a:cs typeface="Times New Roman"/>
              </a:rPr>
              <a:t>8.3.2 The Log-Normal Distribution</a:t>
            </a:r>
          </a:p>
          <a:p>
            <a:r>
              <a:rPr lang="en-US" altLang="zh-TW" dirty="0" smtClean="0">
                <a:latin typeface="Times New Roman"/>
                <a:cs typeface="Times New Roman"/>
              </a:rPr>
              <a:t>8.3.3 Mathematical Method to Calculate  </a:t>
            </a:r>
          </a:p>
          <a:p>
            <a:pPr>
              <a:buNone/>
            </a:pPr>
            <a:r>
              <a:rPr lang="en-US" altLang="zh-TW" dirty="0" smtClean="0">
                <a:latin typeface="Times New Roman"/>
                <a:cs typeface="Times New Roman"/>
              </a:rPr>
              <a:t>           Efficient Frontier</a:t>
            </a:r>
          </a:p>
          <a:p>
            <a:r>
              <a:rPr lang="en-US" altLang="zh-TW" dirty="0" smtClean="0">
                <a:latin typeface="Times New Roman"/>
                <a:cs typeface="Times New Roman"/>
              </a:rPr>
              <a:t>8.3.4 Portfolio Determination with Specific </a:t>
            </a:r>
          </a:p>
          <a:p>
            <a:pPr>
              <a:buNone/>
            </a:pPr>
            <a:r>
              <a:rPr lang="en-US" altLang="zh-TW" dirty="0" smtClean="0">
                <a:latin typeface="Times New Roman"/>
                <a:cs typeface="Times New Roman"/>
              </a:rPr>
              <a:t>           Adjustment for Short Selling</a:t>
            </a:r>
          </a:p>
          <a:p>
            <a:r>
              <a:rPr lang="en-US" altLang="zh-TW" dirty="0" smtClean="0">
                <a:latin typeface="Times New Roman"/>
                <a:cs typeface="Times New Roman"/>
              </a:rPr>
              <a:t>8.3.5 Portfolio Determination without </a:t>
            </a:r>
          </a:p>
          <a:p>
            <a:pPr>
              <a:buNone/>
            </a:pPr>
            <a:r>
              <a:rPr lang="en-US" altLang="zh-TW" dirty="0" smtClean="0">
                <a:latin typeface="Times New Roman"/>
                <a:cs typeface="Times New Roman"/>
              </a:rPr>
              <a:t>           Short Selling</a:t>
            </a:r>
          </a:p>
        </p:txBody>
      </p:sp>
      <p:sp>
        <p:nvSpPr>
          <p:cNvPr id="757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808DE8E-AF67-47A9-B3A1-84403F776754}" type="slidenum">
              <a:rPr kumimoji="0" lang="en-US" altLang="zh-TW">
                <a:solidFill>
                  <a:schemeClr val="accent6">
                    <a:lumMod val="20000"/>
                    <a:lumOff val="80000"/>
                  </a:schemeClr>
                </a:solidFill>
                <a:latin typeface="Times New Roman"/>
                <a:cs typeface="Times New Roman"/>
              </a:rPr>
              <a:pPr/>
              <a:t>34</a:t>
            </a:fld>
            <a:endParaRPr kumimoji="0" lang="en-US" altLang="zh-TW">
              <a:solidFill>
                <a:schemeClr val="accent6">
                  <a:lumMod val="20000"/>
                  <a:lumOff val="80000"/>
                </a:schemeClr>
              </a:solidFill>
              <a:latin typeface="Times New Roman"/>
              <a:cs typeface="Times New Roman"/>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Rectangle 2"/>
          <p:cNvSpPr>
            <a:spLocks noGrp="1" noChangeArrowheads="1"/>
          </p:cNvSpPr>
          <p:nvPr>
            <p:ph type="title"/>
          </p:nvPr>
        </p:nvSpPr>
        <p:spPr>
          <a:xfrm>
            <a:off x="468313" y="457200"/>
            <a:ext cx="8424862" cy="811213"/>
          </a:xfrm>
        </p:spPr>
        <p:txBody>
          <a:bodyPr/>
          <a:lstStyle/>
          <a:p>
            <a:r>
              <a:rPr lang="en-US" altLang="zh-TW" sz="2400" dirty="0" smtClean="0">
                <a:latin typeface="Times New Roman"/>
                <a:cs typeface="Times New Roman"/>
              </a:rPr>
              <a:t>8.3 Techniques for Calculating the Efficient Frontier with Short Selling</a:t>
            </a:r>
          </a:p>
        </p:txBody>
      </p:sp>
      <p:sp>
        <p:nvSpPr>
          <p:cNvPr id="29716"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B5B811-CD3A-49D3-BCC3-DBE97D51074F}" type="slidenum">
              <a:rPr kumimoji="0" lang="en-US" altLang="zh-TW">
                <a:solidFill>
                  <a:schemeClr val="accent6">
                    <a:lumMod val="20000"/>
                    <a:lumOff val="80000"/>
                  </a:schemeClr>
                </a:solidFill>
                <a:latin typeface="Times New Roman"/>
                <a:cs typeface="Times New Roman"/>
              </a:rPr>
              <a:pPr/>
              <a:t>35</a:t>
            </a:fld>
            <a:endParaRPr kumimoji="0" lang="en-US" altLang="zh-TW">
              <a:solidFill>
                <a:schemeClr val="accent6">
                  <a:lumMod val="20000"/>
                  <a:lumOff val="80000"/>
                </a:schemeClr>
              </a:solidFill>
              <a:latin typeface="Times New Roman"/>
              <a:cs typeface="Times New Roman"/>
            </a:endParaRPr>
          </a:p>
        </p:txBody>
      </p:sp>
      <p:sp>
        <p:nvSpPr>
          <p:cNvPr id="29705" name="Rectangle 3"/>
          <p:cNvSpPr>
            <a:spLocks noChangeArrowheads="1"/>
          </p:cNvSpPr>
          <p:nvPr/>
        </p:nvSpPr>
        <p:spPr bwMode="auto">
          <a:xfrm>
            <a:off x="0" y="277284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29698" name="Object 4"/>
          <p:cNvGraphicFramePr>
            <a:graphicFrameLocks noChangeAspect="1"/>
          </p:cNvGraphicFramePr>
          <p:nvPr>
            <p:extLst>
              <p:ext uri="{D42A27DB-BD31-4B8C-83A1-F6EECF244321}">
                <p14:modId xmlns:p14="http://schemas.microsoft.com/office/powerpoint/2010/main" val="2274314855"/>
              </p:ext>
            </p:extLst>
          </p:nvPr>
        </p:nvGraphicFramePr>
        <p:xfrm>
          <a:off x="1908175" y="3716338"/>
          <a:ext cx="4176713" cy="1716087"/>
        </p:xfrm>
        <a:graphic>
          <a:graphicData uri="http://schemas.openxmlformats.org/presentationml/2006/ole">
            <mc:AlternateContent xmlns:mc="http://schemas.openxmlformats.org/markup-compatibility/2006">
              <mc:Choice xmlns:v="urn:schemas-microsoft-com:vml" Requires="v">
                <p:oleObj spid="_x0000_s29814" name="Equation" r:id="rId3" imgW="2298700" imgH="939800" progId="Equation.DSMT4">
                  <p:embed/>
                </p:oleObj>
              </mc:Choice>
              <mc:Fallback>
                <p:oleObj name="Equation" r:id="rId3" imgW="2298700" imgH="939800" progId="Equation.DSMT4">
                  <p:embed/>
                  <p:pic>
                    <p:nvPicPr>
                      <p:cNvPr id="0" name="Picture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716338"/>
                        <a:ext cx="4176713" cy="171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6" name="Rectangle 5"/>
          <p:cNvSpPr>
            <a:spLocks noChangeArrowheads="1"/>
          </p:cNvSpPr>
          <p:nvPr/>
        </p:nvSpPr>
        <p:spPr bwMode="auto">
          <a:xfrm>
            <a:off x="0" y="292524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29707" name="Rectangle 6"/>
          <p:cNvSpPr>
            <a:spLocks noChangeArrowheads="1"/>
          </p:cNvSpPr>
          <p:nvPr/>
        </p:nvSpPr>
        <p:spPr bwMode="auto">
          <a:xfrm>
            <a:off x="0" y="280142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29708" name="Text Box 7"/>
          <p:cNvSpPr txBox="1">
            <a:spLocks noChangeArrowheads="1"/>
          </p:cNvSpPr>
          <p:nvPr/>
        </p:nvSpPr>
        <p:spPr bwMode="auto">
          <a:xfrm>
            <a:off x="684213" y="1412875"/>
            <a:ext cx="76327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sz="2000" dirty="0">
                <a:solidFill>
                  <a:schemeClr val="tx2"/>
                </a:solidFill>
                <a:latin typeface="Times New Roman"/>
                <a:cs typeface="Times New Roman"/>
              </a:rPr>
              <a:t>One way of determining the optimal investment proportions in a portfolio is to hold the return constant and solve for the weighting factors (               for </a:t>
            </a:r>
            <a:r>
              <a:rPr lang="en-US" sz="2000" i="1" dirty="0">
                <a:solidFill>
                  <a:schemeClr val="tx2"/>
                </a:solidFill>
                <a:latin typeface="Times New Roman"/>
                <a:cs typeface="Times New Roman"/>
              </a:rPr>
              <a:t>n</a:t>
            </a:r>
            <a:r>
              <a:rPr lang="en-US" sz="2000" dirty="0">
                <a:solidFill>
                  <a:schemeClr val="tx2"/>
                </a:solidFill>
                <a:latin typeface="Times New Roman"/>
                <a:cs typeface="Times New Roman"/>
              </a:rPr>
              <a:t> securities) that minimize the variance, given the constraint that all weights sum to one and that the constant return equals the expected return developed from the portfolio. The optimal weights can then be obtained by minimizing the Lagrange function </a:t>
            </a:r>
            <a:r>
              <a:rPr lang="en-US" sz="2000" i="1" dirty="0">
                <a:solidFill>
                  <a:schemeClr val="tx2"/>
                </a:solidFill>
                <a:latin typeface="Times New Roman"/>
                <a:cs typeface="Times New Roman"/>
              </a:rPr>
              <a:t>C</a:t>
            </a:r>
            <a:r>
              <a:rPr lang="en-US" sz="2000" dirty="0">
                <a:solidFill>
                  <a:schemeClr val="tx2"/>
                </a:solidFill>
                <a:latin typeface="Times New Roman"/>
                <a:cs typeface="Times New Roman"/>
              </a:rPr>
              <a:t> for portfolio variance. </a:t>
            </a:r>
          </a:p>
        </p:txBody>
      </p:sp>
      <p:sp>
        <p:nvSpPr>
          <p:cNvPr id="29709" name="Rectangle 8"/>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29699" name="Object 9"/>
          <p:cNvGraphicFramePr>
            <a:graphicFrameLocks noChangeAspect="1"/>
          </p:cNvGraphicFramePr>
          <p:nvPr>
            <p:extLst>
              <p:ext uri="{D42A27DB-BD31-4B8C-83A1-F6EECF244321}">
                <p14:modId xmlns:p14="http://schemas.microsoft.com/office/powerpoint/2010/main" val="3014298475"/>
              </p:ext>
            </p:extLst>
          </p:nvPr>
        </p:nvGraphicFramePr>
        <p:xfrm>
          <a:off x="827584" y="2058988"/>
          <a:ext cx="936625" cy="374650"/>
        </p:xfrm>
        <a:graphic>
          <a:graphicData uri="http://schemas.openxmlformats.org/presentationml/2006/ole">
            <mc:AlternateContent xmlns:mc="http://schemas.openxmlformats.org/markup-compatibility/2006">
              <mc:Choice xmlns:v="urn:schemas-microsoft-com:vml" Requires="v">
                <p:oleObj spid="_x0000_s29815" r:id="rId5" imgW="571252" imgH="228501" progId="Equation.DSMT4">
                  <p:embed/>
                </p:oleObj>
              </mc:Choice>
              <mc:Fallback>
                <p:oleObj r:id="rId5" imgW="571252" imgH="228501" progId="Equation.DSMT4">
                  <p:embed/>
                  <p:pic>
                    <p:nvPicPr>
                      <p:cNvPr id="0" name="Picture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2058988"/>
                        <a:ext cx="936625"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0" name="Text Box 10"/>
          <p:cNvSpPr txBox="1">
            <a:spLocks noChangeArrowheads="1"/>
          </p:cNvSpPr>
          <p:nvPr/>
        </p:nvSpPr>
        <p:spPr bwMode="auto">
          <a:xfrm>
            <a:off x="684213" y="5805488"/>
            <a:ext cx="77041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dirty="0">
                <a:solidFill>
                  <a:schemeClr val="tx2"/>
                </a:solidFill>
                <a:latin typeface="Times New Roman"/>
                <a:cs typeface="Times New Roman"/>
              </a:rPr>
              <a:t>in which     and      are the Lagrange multipliers,      and            </a:t>
            </a:r>
            <a:r>
              <a:rPr lang="en-US" altLang="zh-TW" dirty="0" smtClean="0">
                <a:solidFill>
                  <a:schemeClr val="tx2"/>
                </a:solidFill>
                <a:latin typeface="Times New Roman"/>
                <a:cs typeface="Times New Roman"/>
              </a:rPr>
              <a:t> are </a:t>
            </a:r>
            <a:r>
              <a:rPr lang="en-US" altLang="zh-TW" dirty="0">
                <a:solidFill>
                  <a:schemeClr val="tx2"/>
                </a:solidFill>
                <a:latin typeface="Times New Roman"/>
                <a:cs typeface="Times New Roman"/>
              </a:rPr>
              <a:t>targeted rate of return and expected rate of return for security </a:t>
            </a:r>
            <a:r>
              <a:rPr lang="en-US" altLang="zh-TW" i="1" dirty="0" err="1">
                <a:solidFill>
                  <a:schemeClr val="tx2"/>
                </a:solidFill>
                <a:latin typeface="Times New Roman"/>
                <a:cs typeface="Times New Roman"/>
              </a:rPr>
              <a:t>i</a:t>
            </a:r>
            <a:r>
              <a:rPr lang="en-US" altLang="zh-TW" dirty="0">
                <a:solidFill>
                  <a:schemeClr val="tx2"/>
                </a:solidFill>
                <a:latin typeface="Times New Roman"/>
                <a:cs typeface="Times New Roman"/>
              </a:rPr>
              <a:t> and </a:t>
            </a:r>
            <a:r>
              <a:rPr lang="en-US" altLang="zh-TW" i="1" dirty="0">
                <a:solidFill>
                  <a:schemeClr val="tx2"/>
                </a:solidFill>
                <a:latin typeface="Times New Roman"/>
                <a:cs typeface="Times New Roman"/>
              </a:rPr>
              <a:t>j</a:t>
            </a:r>
            <a:endParaRPr lang="en-US" i="1" dirty="0">
              <a:solidFill>
                <a:schemeClr val="tx2"/>
              </a:solidFill>
              <a:latin typeface="Times New Roman"/>
              <a:cs typeface="Times New Roman"/>
            </a:endParaRPr>
          </a:p>
        </p:txBody>
      </p:sp>
      <p:sp>
        <p:nvSpPr>
          <p:cNvPr id="29711" name="Rectangle 11"/>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29700" name="Object 12"/>
          <p:cNvGraphicFramePr>
            <a:graphicFrameLocks noChangeAspect="1"/>
          </p:cNvGraphicFramePr>
          <p:nvPr>
            <p:extLst>
              <p:ext uri="{D42A27DB-BD31-4B8C-83A1-F6EECF244321}">
                <p14:modId xmlns:p14="http://schemas.microsoft.com/office/powerpoint/2010/main" val="3489078007"/>
              </p:ext>
            </p:extLst>
          </p:nvPr>
        </p:nvGraphicFramePr>
        <p:xfrm>
          <a:off x="1588046" y="5805488"/>
          <a:ext cx="247650" cy="371475"/>
        </p:xfrm>
        <a:graphic>
          <a:graphicData uri="http://schemas.openxmlformats.org/presentationml/2006/ole">
            <mc:AlternateContent xmlns:mc="http://schemas.openxmlformats.org/markup-compatibility/2006">
              <mc:Choice xmlns:v="urn:schemas-microsoft-com:vml" Requires="v">
                <p:oleObj spid="_x0000_s29816" r:id="rId7" imgW="152334" imgH="228501" progId="Equation.DSMT4">
                  <p:embed/>
                </p:oleObj>
              </mc:Choice>
              <mc:Fallback>
                <p:oleObj r:id="rId7" imgW="152334" imgH="228501" progId="Equation.DSMT4">
                  <p:embed/>
                  <p:pic>
                    <p:nvPicPr>
                      <p:cNvPr id="0" name="Picture 1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046" y="5805488"/>
                        <a:ext cx="24765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2" name="Rectangle 13"/>
          <p:cNvSpPr>
            <a:spLocks noChangeArrowheads="1"/>
          </p:cNvSpPr>
          <p:nvPr/>
        </p:nvSpPr>
        <p:spPr bwMode="auto">
          <a:xfrm>
            <a:off x="0" y="313003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29701" name="Object 14"/>
          <p:cNvGraphicFramePr>
            <a:graphicFrameLocks noChangeAspect="1"/>
          </p:cNvGraphicFramePr>
          <p:nvPr>
            <p:extLst>
              <p:ext uri="{D42A27DB-BD31-4B8C-83A1-F6EECF244321}">
                <p14:modId xmlns:p14="http://schemas.microsoft.com/office/powerpoint/2010/main" val="99674185"/>
              </p:ext>
            </p:extLst>
          </p:nvPr>
        </p:nvGraphicFramePr>
        <p:xfrm>
          <a:off x="2195736" y="5805264"/>
          <a:ext cx="293688" cy="371475"/>
        </p:xfrm>
        <a:graphic>
          <a:graphicData uri="http://schemas.openxmlformats.org/presentationml/2006/ole">
            <mc:AlternateContent xmlns:mc="http://schemas.openxmlformats.org/markup-compatibility/2006">
              <mc:Choice xmlns:v="urn:schemas-microsoft-com:vml" Requires="v">
                <p:oleObj spid="_x0000_s29817" r:id="rId9" imgW="177646" imgH="228402" progId="Equation.DSMT4">
                  <p:embed/>
                </p:oleObj>
              </mc:Choice>
              <mc:Fallback>
                <p:oleObj r:id="rId9" imgW="177646" imgH="228402" progId="Equation.DSMT4">
                  <p:embed/>
                  <p:pic>
                    <p:nvPicPr>
                      <p:cNvPr id="0" name="Picture 1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5736" y="5805264"/>
                        <a:ext cx="293688"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3" name="Rectangle 15"/>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29702" name="Object 16"/>
          <p:cNvGraphicFramePr>
            <a:graphicFrameLocks noChangeAspect="1"/>
          </p:cNvGraphicFramePr>
          <p:nvPr>
            <p:extLst>
              <p:ext uri="{D42A27DB-BD31-4B8C-83A1-F6EECF244321}">
                <p14:modId xmlns:p14="http://schemas.microsoft.com/office/powerpoint/2010/main" val="4277432536"/>
              </p:ext>
            </p:extLst>
          </p:nvPr>
        </p:nvGraphicFramePr>
        <p:xfrm>
          <a:off x="5148064" y="5733256"/>
          <a:ext cx="384175" cy="384175"/>
        </p:xfrm>
        <a:graphic>
          <a:graphicData uri="http://schemas.openxmlformats.org/presentationml/2006/ole">
            <mc:AlternateContent xmlns:mc="http://schemas.openxmlformats.org/markup-compatibility/2006">
              <mc:Choice xmlns:v="urn:schemas-microsoft-com:vml" Requires="v">
                <p:oleObj spid="_x0000_s29818" name="Equation" r:id="rId11" imgW="191880" imgH="191880" progId="Equation.DSMT4">
                  <p:embed/>
                </p:oleObj>
              </mc:Choice>
              <mc:Fallback>
                <p:oleObj name="Equation" r:id="rId11" imgW="191880" imgH="191880" progId="Equation.DSMT4">
                  <p:embed/>
                  <p:pic>
                    <p:nvPicPr>
                      <p:cNvPr id="0" name="Picture 1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8064" y="5733256"/>
                        <a:ext cx="38417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4" name="Rectangle 17"/>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29703" name="Object 18"/>
          <p:cNvGraphicFramePr>
            <a:graphicFrameLocks noChangeAspect="1"/>
          </p:cNvGraphicFramePr>
          <p:nvPr>
            <p:extLst>
              <p:ext uri="{D42A27DB-BD31-4B8C-83A1-F6EECF244321}">
                <p14:modId xmlns:p14="http://schemas.microsoft.com/office/powerpoint/2010/main" val="32485976"/>
              </p:ext>
            </p:extLst>
          </p:nvPr>
        </p:nvGraphicFramePr>
        <p:xfrm>
          <a:off x="5869087" y="5773738"/>
          <a:ext cx="719137" cy="485775"/>
        </p:xfrm>
        <a:graphic>
          <a:graphicData uri="http://schemas.openxmlformats.org/presentationml/2006/ole">
            <mc:AlternateContent xmlns:mc="http://schemas.openxmlformats.org/markup-compatibility/2006">
              <mc:Choice xmlns:v="urn:schemas-microsoft-com:vml" Requires="v">
                <p:oleObj spid="_x0000_s29819" name="Equation" r:id="rId13" imgW="411120" imgH="264960" progId="Equation.DSMT4">
                  <p:embed/>
                </p:oleObj>
              </mc:Choice>
              <mc:Fallback>
                <p:oleObj name="Equation" r:id="rId13" imgW="411120" imgH="264960" progId="Equation.DSMT4">
                  <p:embed/>
                  <p:pic>
                    <p:nvPicPr>
                      <p:cNvPr id="0" name="Picture 1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9087" y="5773738"/>
                        <a:ext cx="719137"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5" name="Text Box 19"/>
          <p:cNvSpPr txBox="1">
            <a:spLocks noChangeArrowheads="1"/>
          </p:cNvSpPr>
          <p:nvPr/>
        </p:nvSpPr>
        <p:spPr bwMode="auto">
          <a:xfrm>
            <a:off x="6877050" y="4292600"/>
            <a:ext cx="1223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sz="2800" dirty="0">
                <a:solidFill>
                  <a:schemeClr val="tx2"/>
                </a:solidFill>
                <a:latin typeface="Times New Roman"/>
                <a:cs typeface="Times New Roman"/>
              </a:rPr>
              <a:t>(</a:t>
            </a:r>
            <a:r>
              <a:rPr lang="en-US" sz="2800" dirty="0" smtClean="0">
                <a:solidFill>
                  <a:schemeClr val="tx2"/>
                </a:solidFill>
                <a:latin typeface="Times New Roman"/>
                <a:cs typeface="Times New Roman"/>
              </a:rPr>
              <a:t>8.8)</a:t>
            </a:r>
            <a:endParaRPr lang="en-US" sz="2800" dirty="0">
              <a:solidFill>
                <a:schemeClr val="tx2"/>
              </a:solidFill>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468313" y="476250"/>
            <a:ext cx="8435975" cy="523875"/>
          </a:xfrm>
        </p:spPr>
        <p:txBody>
          <a:bodyPr/>
          <a:lstStyle/>
          <a:p>
            <a:r>
              <a:rPr lang="en-US" altLang="zh-TW" sz="2800" dirty="0" smtClean="0">
                <a:latin typeface="Times New Roman"/>
                <a:cs typeface="Times New Roman"/>
              </a:rPr>
              <a:t>8.3.1 The Normal Distribution</a:t>
            </a:r>
          </a:p>
        </p:txBody>
      </p:sp>
      <p:sp>
        <p:nvSpPr>
          <p:cNvPr id="30725" name="Rectangle 3"/>
          <p:cNvSpPr>
            <a:spLocks noGrp="1" noChangeArrowheads="1"/>
          </p:cNvSpPr>
          <p:nvPr>
            <p:ph idx="1"/>
          </p:nvPr>
        </p:nvSpPr>
        <p:spPr>
          <a:xfrm>
            <a:off x="179388" y="1196975"/>
            <a:ext cx="8713787" cy="5472113"/>
          </a:xfrm>
        </p:spPr>
        <p:txBody>
          <a:bodyPr>
            <a:normAutofit lnSpcReduction="10000"/>
          </a:bodyPr>
          <a:lstStyle/>
          <a:p>
            <a:pPr eaLnBrk="1" hangingPunct="1">
              <a:buFont typeface="Wingdings" pitchFamily="2" charset="2"/>
              <a:buNone/>
            </a:pPr>
            <a:endParaRPr lang="en-US" altLang="zh-TW" sz="2400" dirty="0" smtClean="0">
              <a:latin typeface="Times New Roman"/>
              <a:cs typeface="Times New Roman"/>
            </a:endParaRPr>
          </a:p>
          <a:p>
            <a:pPr eaLnBrk="1" hangingPunct="1">
              <a:buFont typeface="Wingdings" pitchFamily="2" charset="2"/>
              <a:buNone/>
            </a:pPr>
            <a:r>
              <a:rPr lang="en-US" altLang="zh-TW" sz="2400" dirty="0" smtClean="0">
                <a:latin typeface="Times New Roman"/>
                <a:cs typeface="Times New Roman"/>
              </a:rPr>
              <a:t>                                                           </a:t>
            </a:r>
          </a:p>
          <a:p>
            <a:pPr eaLnBrk="1" hangingPunct="1">
              <a:buFont typeface="Wingdings" pitchFamily="2" charset="2"/>
              <a:buNone/>
            </a:pPr>
            <a:endParaRPr lang="en-US" altLang="zh-TW" sz="2400" dirty="0" smtClean="0">
              <a:latin typeface="Times New Roman"/>
              <a:cs typeface="Times New Roman"/>
            </a:endParaRPr>
          </a:p>
          <a:p>
            <a:r>
              <a:rPr lang="en-US" altLang="zh-TW" sz="2400" dirty="0" smtClean="0">
                <a:latin typeface="Times New Roman"/>
                <a:cs typeface="Times New Roman"/>
              </a:rPr>
              <a:t>Suppose the mean return on a particular investment is 10% for a given period, and that historically these returns have a variance of 0.16%, then the probabilities are of obtaining a 15% or greater return, or a return less than or equal to 8% can be calculated as:</a:t>
            </a:r>
          </a:p>
          <a:p>
            <a:pPr eaLnBrk="1" hangingPunct="1">
              <a:buFont typeface="Wingdings" pitchFamily="2" charset="2"/>
              <a:buNone/>
            </a:pPr>
            <a:r>
              <a:rPr lang="en-US" altLang="zh-TW" sz="2400" dirty="0" smtClean="0">
                <a:latin typeface="Times New Roman"/>
                <a:cs typeface="Times New Roman"/>
              </a:rPr>
              <a:t>                                                          </a:t>
            </a:r>
          </a:p>
          <a:p>
            <a:pPr eaLnBrk="1" hangingPunct="1">
              <a:buFont typeface="Wingdings" pitchFamily="2" charset="2"/>
              <a:buNone/>
            </a:pPr>
            <a:r>
              <a:rPr lang="en-US" altLang="zh-TW" sz="2400" dirty="0" smtClean="0">
                <a:latin typeface="Times New Roman"/>
                <a:cs typeface="Times New Roman"/>
              </a:rPr>
              <a:t>                                                          </a:t>
            </a:r>
          </a:p>
          <a:p>
            <a:pPr eaLnBrk="1" hangingPunct="1">
              <a:buFont typeface="Wingdings" pitchFamily="2" charset="2"/>
              <a:buNone/>
            </a:pPr>
            <a:endParaRPr lang="en-US" altLang="zh-TW" sz="2400" b="1" dirty="0" smtClean="0">
              <a:latin typeface="Times New Roman"/>
              <a:cs typeface="Times New Roman"/>
            </a:endParaRPr>
          </a:p>
          <a:p>
            <a:pPr eaLnBrk="1" hangingPunct="1">
              <a:buFont typeface="Wingdings" pitchFamily="2" charset="2"/>
              <a:buNone/>
            </a:pPr>
            <a:endParaRPr lang="en-US" altLang="zh-TW" sz="2400" b="1" dirty="0" smtClean="0">
              <a:latin typeface="Times New Roman"/>
              <a:cs typeface="Times New Roman"/>
            </a:endParaRPr>
          </a:p>
          <a:p>
            <a:pPr eaLnBrk="1" hangingPunct="1">
              <a:buFont typeface="Wingdings" pitchFamily="2" charset="2"/>
              <a:buNone/>
            </a:pPr>
            <a:endParaRPr lang="en-US" altLang="zh-TW" sz="2400" b="1" dirty="0" smtClean="0">
              <a:latin typeface="Times New Roman"/>
              <a:cs typeface="Times New Roman"/>
            </a:endParaRPr>
          </a:p>
          <a:p>
            <a:pPr algn="r" eaLnBrk="1" hangingPunct="1">
              <a:buFont typeface="Wingdings" pitchFamily="2" charset="2"/>
              <a:buNone/>
            </a:pPr>
            <a:r>
              <a:rPr lang="zh-TW" altLang="en-US" sz="2400" b="1" dirty="0" smtClean="0">
                <a:latin typeface="Times New Roman"/>
                <a:cs typeface="Times New Roman"/>
              </a:rPr>
              <a:t>（</a:t>
            </a:r>
            <a:r>
              <a:rPr lang="en-US" altLang="zh-TW" sz="2400" b="1" dirty="0" smtClean="0">
                <a:latin typeface="Times New Roman"/>
                <a:cs typeface="Times New Roman"/>
              </a:rPr>
              <a:t>8.9</a:t>
            </a:r>
            <a:r>
              <a:rPr lang="zh-TW" altLang="en-US" sz="2400" b="1" dirty="0" smtClean="0">
                <a:latin typeface="Times New Roman"/>
                <a:cs typeface="Times New Roman"/>
              </a:rPr>
              <a:t>）</a:t>
            </a:r>
            <a:r>
              <a:rPr lang="zh-TW" altLang="en-US" sz="2400" dirty="0" smtClean="0">
                <a:latin typeface="Times New Roman"/>
                <a:cs typeface="Times New Roman"/>
              </a:rPr>
              <a:t> </a:t>
            </a:r>
          </a:p>
        </p:txBody>
      </p:sp>
      <p:sp>
        <p:nvSpPr>
          <p:cNvPr id="3072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D5D5907-B869-488E-82AC-4FD52CD264F5}" type="slidenum">
              <a:rPr kumimoji="0" lang="en-US" altLang="zh-TW">
                <a:solidFill>
                  <a:schemeClr val="accent6">
                    <a:lumMod val="20000"/>
                    <a:lumOff val="80000"/>
                  </a:schemeClr>
                </a:solidFill>
                <a:latin typeface="Times New Roman"/>
                <a:cs typeface="Times New Roman"/>
              </a:rPr>
              <a:pPr/>
              <a:t>36</a:t>
            </a:fld>
            <a:endParaRPr kumimoji="0" lang="en-US" altLang="zh-TW">
              <a:solidFill>
                <a:schemeClr val="accent6">
                  <a:lumMod val="20000"/>
                  <a:lumOff val="80000"/>
                </a:schemeClr>
              </a:solidFill>
              <a:latin typeface="Times New Roman"/>
              <a:cs typeface="Times New Roman"/>
            </a:endParaRPr>
          </a:p>
        </p:txBody>
      </p:sp>
      <p:sp>
        <p:nvSpPr>
          <p:cNvPr id="30726" name="Rectangle 4"/>
          <p:cNvSpPr>
            <a:spLocks noChangeArrowheads="1"/>
          </p:cNvSpPr>
          <p:nvPr/>
        </p:nvSpPr>
        <p:spPr bwMode="auto">
          <a:xfrm>
            <a:off x="0"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0722" name="Object 7"/>
          <p:cNvGraphicFramePr>
            <a:graphicFrameLocks noChangeAspect="1"/>
          </p:cNvGraphicFramePr>
          <p:nvPr/>
        </p:nvGraphicFramePr>
        <p:xfrm>
          <a:off x="571472" y="4286256"/>
          <a:ext cx="8335963" cy="585788"/>
        </p:xfrm>
        <a:graphic>
          <a:graphicData uri="http://schemas.openxmlformats.org/presentationml/2006/ole">
            <mc:AlternateContent xmlns:mc="http://schemas.openxmlformats.org/markup-compatibility/2006">
              <mc:Choice xmlns:v="urn:schemas-microsoft-com:vml" Requires="v">
                <p:oleObj spid="_x0000_s30759" name="Equation" r:id="rId3" imgW="4343400" imgH="304560" progId="Equation.DSMT4">
                  <p:embed/>
                </p:oleObj>
              </mc:Choice>
              <mc:Fallback>
                <p:oleObj name="Equation" r:id="rId3" imgW="4343400" imgH="304560" progId="Equation.DSMT4">
                  <p:embed/>
                  <p:pic>
                    <p:nvPicPr>
                      <p:cNvPr id="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2" y="4286256"/>
                        <a:ext cx="8335963"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9"/>
          <p:cNvGraphicFramePr>
            <a:graphicFrameLocks noChangeAspect="1"/>
          </p:cNvGraphicFramePr>
          <p:nvPr/>
        </p:nvGraphicFramePr>
        <p:xfrm>
          <a:off x="1714480" y="5357826"/>
          <a:ext cx="5286375" cy="728662"/>
        </p:xfrm>
        <a:graphic>
          <a:graphicData uri="http://schemas.openxmlformats.org/presentationml/2006/ole">
            <mc:AlternateContent xmlns:mc="http://schemas.openxmlformats.org/markup-compatibility/2006">
              <mc:Choice xmlns:v="urn:schemas-microsoft-com:vml" Requires="v">
                <p:oleObj spid="_x0000_s30760" name="Equation" r:id="rId5" imgW="3124080" imgH="431640" progId="Equation.DSMT4">
                  <p:embed/>
                </p:oleObj>
              </mc:Choice>
              <mc:Fallback>
                <p:oleObj name="Equation" r:id="rId5" imgW="3124080" imgH="431640" progId="Equation.DSMT4">
                  <p:embed/>
                  <p:pic>
                    <p:nvPicPr>
                      <p:cNvPr id="0"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480" y="5357826"/>
                        <a:ext cx="5286375"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428596" y="928670"/>
            <a:ext cx="8358246" cy="1569660"/>
          </a:xfrm>
          <a:prstGeom prst="rect">
            <a:avLst/>
          </a:prstGeom>
        </p:spPr>
        <p:txBody>
          <a:bodyPr wrap="square">
            <a:spAutoFit/>
          </a:bodyPr>
          <a:lstStyle/>
          <a:p>
            <a:r>
              <a:rPr lang="en-US" sz="2400" dirty="0" smtClean="0">
                <a:solidFill>
                  <a:schemeClr val="tx2"/>
                </a:solidFill>
                <a:latin typeface="Times New Roman" pitchFamily="18" charset="0"/>
                <a:cs typeface="Times New Roman" pitchFamily="18" charset="0"/>
              </a:rPr>
              <a:t>The </a:t>
            </a:r>
            <a:r>
              <a:rPr lang="en-US" sz="2400" b="1" dirty="0" smtClean="0">
                <a:solidFill>
                  <a:schemeClr val="tx2"/>
                </a:solidFill>
                <a:latin typeface="Times New Roman" pitchFamily="18" charset="0"/>
                <a:cs typeface="Times New Roman" pitchFamily="18" charset="0"/>
              </a:rPr>
              <a:t>Normal (probability) distribution </a:t>
            </a:r>
            <a:r>
              <a:rPr lang="en-US" sz="2400" dirty="0" smtClean="0">
                <a:solidFill>
                  <a:schemeClr val="tx2"/>
                </a:solidFill>
                <a:latin typeface="Times New Roman" pitchFamily="18" charset="0"/>
                <a:cs typeface="Times New Roman" pitchFamily="18" charset="0"/>
              </a:rPr>
              <a:t>is a bell-shaped curve centered on the mean of a given population or sample distribution. The area under the curve is an accumulation of probabilities that sum to one.</a:t>
            </a:r>
            <a:endParaRPr lang="zh-TW" altLang="en-US" sz="2400" dirty="0">
              <a:solidFill>
                <a:schemeClr val="tx2"/>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Rectangle 2"/>
          <p:cNvSpPr>
            <a:spLocks noGrp="1" noChangeArrowheads="1"/>
          </p:cNvSpPr>
          <p:nvPr>
            <p:ph type="title"/>
          </p:nvPr>
        </p:nvSpPr>
        <p:spPr>
          <a:xfrm>
            <a:off x="323850" y="457200"/>
            <a:ext cx="8569325" cy="739775"/>
          </a:xfrm>
        </p:spPr>
        <p:txBody>
          <a:bodyPr/>
          <a:lstStyle/>
          <a:p>
            <a:r>
              <a:rPr lang="en-US" altLang="zh-TW" sz="2800" dirty="0" smtClean="0">
                <a:latin typeface="Times New Roman"/>
                <a:cs typeface="Times New Roman"/>
              </a:rPr>
              <a:t>8.3.2 The Log-Normal Distribution</a:t>
            </a:r>
          </a:p>
        </p:txBody>
      </p:sp>
      <p:sp>
        <p:nvSpPr>
          <p:cNvPr id="31754" name="Rectangle 3"/>
          <p:cNvSpPr>
            <a:spLocks noGrp="1" noChangeArrowheads="1"/>
          </p:cNvSpPr>
          <p:nvPr>
            <p:ph idx="1"/>
          </p:nvPr>
        </p:nvSpPr>
        <p:spPr>
          <a:xfrm>
            <a:off x="179388" y="1196975"/>
            <a:ext cx="8713787" cy="5472113"/>
          </a:xfrm>
        </p:spPr>
        <p:txBody>
          <a:bodyPr>
            <a:normAutofit fontScale="92500" lnSpcReduction="20000"/>
          </a:bodyPr>
          <a:lstStyle/>
          <a:p>
            <a:pPr eaLnBrk="1" hangingPunct="1">
              <a:buFont typeface="Wingdings" pitchFamily="2" charset="2"/>
              <a:buNone/>
            </a:pPr>
            <a:r>
              <a:rPr lang="en-US" altLang="zh-TW" dirty="0" smtClean="0">
                <a:latin typeface="Times New Roman" pitchFamily="18" charset="0"/>
                <a:cs typeface="Times New Roman" pitchFamily="18" charset="0"/>
              </a:rPr>
              <a:t>If the return of portfolio p follows log-normal distribution, then its expected value and standard deviation can be expressed as</a:t>
            </a:r>
          </a:p>
          <a:p>
            <a:pPr eaLnBrk="1" hangingPunct="1">
              <a:buFont typeface="Wingdings" pitchFamily="2" charset="2"/>
              <a:buNone/>
            </a:pPr>
            <a:r>
              <a:rPr lang="en-US" altLang="zh-TW" dirty="0" smtClean="0">
                <a:latin typeface="Times New Roman" pitchFamily="18" charset="0"/>
                <a:cs typeface="Times New Roman" pitchFamily="18" charset="0"/>
              </a:rPr>
              <a:t>                                                        </a:t>
            </a:r>
            <a:endParaRPr lang="zh-TW" altLang="en-US" dirty="0" smtClean="0">
              <a:latin typeface="Times New Roman" pitchFamily="18" charset="0"/>
              <a:cs typeface="Times New Roman" pitchFamily="18" charset="0"/>
            </a:endParaRPr>
          </a:p>
          <a:p>
            <a:pPr eaLnBrk="1" hangingPunct="1">
              <a:buFont typeface="Wingdings" pitchFamily="2" charset="2"/>
              <a:buNone/>
            </a:pPr>
            <a:endParaRPr lang="zh-TW" altLang="en-US" dirty="0" smtClean="0">
              <a:latin typeface="Times New Roman" pitchFamily="18" charset="0"/>
              <a:cs typeface="Times New Roman" pitchFamily="18" charset="0"/>
            </a:endParaRPr>
          </a:p>
          <a:p>
            <a:pPr eaLnBrk="1" hangingPunct="1">
              <a:buFont typeface="Wingdings" pitchFamily="2" charset="2"/>
              <a:buNone/>
            </a:pPr>
            <a:r>
              <a:rPr lang="en-US" altLang="zh-TW" dirty="0" smtClean="0">
                <a:latin typeface="Times New Roman" pitchFamily="18" charset="0"/>
                <a:cs typeface="Times New Roman" pitchFamily="18" charset="0"/>
              </a:rPr>
              <a:t>where                           and     is the standard deviation of      .</a:t>
            </a:r>
          </a:p>
          <a:p>
            <a:pPr eaLnBrk="1" hangingPunct="1">
              <a:buFont typeface="Wingdings" pitchFamily="2" charset="2"/>
              <a:buNone/>
            </a:pPr>
            <a:r>
              <a:rPr lang="en-US" altLang="zh-TW" dirty="0" smtClean="0">
                <a:latin typeface="Times New Roman" pitchFamily="18" charset="0"/>
                <a:cs typeface="Times New Roman" pitchFamily="18" charset="0"/>
              </a:rPr>
              <a:t>                 </a:t>
            </a:r>
          </a:p>
          <a:p>
            <a:pPr eaLnBrk="1" hangingPunct="1">
              <a:buFont typeface="Wingdings" pitchFamily="2" charset="2"/>
              <a:buNone/>
            </a:pPr>
            <a:r>
              <a:rPr lang="en-US" altLang="zh-TW" dirty="0" smtClean="0">
                <a:latin typeface="Times New Roman" pitchFamily="18" charset="0"/>
                <a:cs typeface="Times New Roman" pitchFamily="18" charset="0"/>
              </a:rPr>
              <a:t>                                                        </a:t>
            </a:r>
            <a:endParaRPr lang="zh-TW" altLang="en-US" dirty="0" smtClean="0">
              <a:latin typeface="Times New Roman" pitchFamily="18" charset="0"/>
              <a:cs typeface="Times New Roman" pitchFamily="18" charset="0"/>
            </a:endParaRPr>
          </a:p>
          <a:p>
            <a:pPr eaLnBrk="1" hangingPunct="1">
              <a:buFont typeface="Wingdings" pitchFamily="2" charset="2"/>
              <a:buNone/>
            </a:pPr>
            <a:r>
              <a:rPr lang="en-US" altLang="zh-TW" dirty="0" smtClean="0">
                <a:latin typeface="Times New Roman" pitchFamily="18" charset="0"/>
                <a:cs typeface="Times New Roman" pitchFamily="18" charset="0"/>
              </a:rPr>
              <a:t>where                        and                    . </a:t>
            </a:r>
          </a:p>
          <a:p>
            <a:pPr eaLnBrk="1" hangingPunct="1">
              <a:buFont typeface="Wingdings" pitchFamily="2" charset="2"/>
              <a:buNone/>
            </a:pPr>
            <a:r>
              <a:rPr lang="en-US" altLang="zh-TW" dirty="0" smtClean="0">
                <a:latin typeface="Times New Roman" pitchFamily="18" charset="0"/>
                <a:cs typeface="Times New Roman" pitchFamily="18" charset="0"/>
              </a:rPr>
              <a:t>The applications of log-normal distribution are discussed in detail in Chapter 19.</a:t>
            </a:r>
          </a:p>
        </p:txBody>
      </p:sp>
      <p:sp>
        <p:nvSpPr>
          <p:cNvPr id="31761" name="Slide Number Placeholder 1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189817-C3F4-40A7-9127-19D0B39A954B}" type="slidenum">
              <a:rPr kumimoji="0" lang="en-US" altLang="zh-TW">
                <a:solidFill>
                  <a:schemeClr val="accent6">
                    <a:lumMod val="20000"/>
                    <a:lumOff val="80000"/>
                  </a:schemeClr>
                </a:solidFill>
                <a:latin typeface="Times New Roman"/>
                <a:cs typeface="Times New Roman"/>
              </a:rPr>
              <a:pPr/>
              <a:t>37</a:t>
            </a:fld>
            <a:endParaRPr kumimoji="0" lang="en-US" altLang="zh-TW">
              <a:solidFill>
                <a:schemeClr val="accent6">
                  <a:lumMod val="20000"/>
                  <a:lumOff val="80000"/>
                </a:schemeClr>
              </a:solidFill>
              <a:latin typeface="Times New Roman"/>
              <a:cs typeface="Times New Roman"/>
            </a:endParaRPr>
          </a:p>
        </p:txBody>
      </p:sp>
      <p:sp>
        <p:nvSpPr>
          <p:cNvPr id="31755" name="Rectangle 4"/>
          <p:cNvSpPr>
            <a:spLocks noChangeArrowheads="1"/>
          </p:cNvSpPr>
          <p:nvPr/>
        </p:nvSpPr>
        <p:spPr bwMode="auto">
          <a:xfrm>
            <a:off x="0" y="3276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1746" name="Object 5"/>
          <p:cNvGraphicFramePr>
            <a:graphicFrameLocks noChangeAspect="1"/>
          </p:cNvGraphicFramePr>
          <p:nvPr/>
        </p:nvGraphicFramePr>
        <p:xfrm>
          <a:off x="3000364" y="2357430"/>
          <a:ext cx="3786213" cy="841533"/>
        </p:xfrm>
        <a:graphic>
          <a:graphicData uri="http://schemas.openxmlformats.org/presentationml/2006/ole">
            <mc:AlternateContent xmlns:mc="http://schemas.openxmlformats.org/markup-compatibility/2006">
              <mc:Choice xmlns:v="urn:schemas-microsoft-com:vml" Requires="v">
                <p:oleObj spid="_x0000_s31875" name="Equation" r:id="rId3" imgW="1371600" imgH="304800" progId="Equation.DSMT4">
                  <p:embed/>
                </p:oleObj>
              </mc:Choice>
              <mc:Fallback>
                <p:oleObj name="Equation" r:id="rId3" imgW="1371600" imgH="304800" progId="Equation.DSMT4">
                  <p:embed/>
                  <p:pic>
                    <p:nvPicPr>
                      <p:cNvPr id="0" name="Picture 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64" y="2357430"/>
                        <a:ext cx="3786213" cy="841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6"/>
          <p:cNvGraphicFramePr>
            <a:graphicFrameLocks noChangeAspect="1"/>
          </p:cNvGraphicFramePr>
          <p:nvPr>
            <p:extLst>
              <p:ext uri="{D42A27DB-BD31-4B8C-83A1-F6EECF244321}">
                <p14:modId xmlns:p14="http://schemas.microsoft.com/office/powerpoint/2010/main" val="2709064415"/>
              </p:ext>
            </p:extLst>
          </p:nvPr>
        </p:nvGraphicFramePr>
        <p:xfrm>
          <a:off x="1285852" y="3214686"/>
          <a:ext cx="2376487" cy="600075"/>
        </p:xfrm>
        <a:graphic>
          <a:graphicData uri="http://schemas.openxmlformats.org/presentationml/2006/ole">
            <mc:AlternateContent xmlns:mc="http://schemas.openxmlformats.org/markup-compatibility/2006">
              <mc:Choice xmlns:v="urn:schemas-microsoft-com:vml" Requires="v">
                <p:oleObj spid="_x0000_s31876" name="Equation" r:id="rId5" imgW="939392" imgH="241195" progId="Equation.DSMT4">
                  <p:embed/>
                </p:oleObj>
              </mc:Choice>
              <mc:Fallback>
                <p:oleObj name="Equation" r:id="rId5" imgW="939392" imgH="241195" progId="Equation.DSMT4">
                  <p:embed/>
                  <p:pic>
                    <p:nvPicPr>
                      <p:cNvPr id="0" name="Picture 1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52" y="3214686"/>
                        <a:ext cx="2376487"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6" name="Rectangle 7"/>
          <p:cNvSpPr>
            <a:spLocks noChangeArrowheads="1"/>
          </p:cNvSpPr>
          <p:nvPr/>
        </p:nvSpPr>
        <p:spPr bwMode="auto">
          <a:xfrm>
            <a:off x="0" y="3357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1748" name="Object 8"/>
          <p:cNvGraphicFramePr>
            <a:graphicFrameLocks noChangeAspect="1"/>
          </p:cNvGraphicFramePr>
          <p:nvPr>
            <p:extLst>
              <p:ext uri="{D42A27DB-BD31-4B8C-83A1-F6EECF244321}">
                <p14:modId xmlns:p14="http://schemas.microsoft.com/office/powerpoint/2010/main" val="1708405872"/>
              </p:ext>
            </p:extLst>
          </p:nvPr>
        </p:nvGraphicFramePr>
        <p:xfrm>
          <a:off x="4357686" y="3286124"/>
          <a:ext cx="431800" cy="404812"/>
        </p:xfrm>
        <a:graphic>
          <a:graphicData uri="http://schemas.openxmlformats.org/presentationml/2006/ole">
            <mc:AlternateContent xmlns:mc="http://schemas.openxmlformats.org/markup-compatibility/2006">
              <mc:Choice xmlns:v="urn:schemas-microsoft-com:vml" Requires="v">
                <p:oleObj spid="_x0000_s31877" name="Equation" r:id="rId7" imgW="152334" imgH="139639" progId="Equation.DSMT4">
                  <p:embed/>
                </p:oleObj>
              </mc:Choice>
              <mc:Fallback>
                <p:oleObj name="Equation" r:id="rId7" imgW="152334" imgH="139639" progId="Equation.DSMT4">
                  <p:embed/>
                  <p:pic>
                    <p:nvPicPr>
                      <p:cNvPr id="0" name="Picture 1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7686" y="3286124"/>
                        <a:ext cx="431800"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7" name="Rectangle 9"/>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1749" name="Object 10"/>
          <p:cNvGraphicFramePr>
            <a:graphicFrameLocks noChangeAspect="1"/>
          </p:cNvGraphicFramePr>
          <p:nvPr>
            <p:extLst>
              <p:ext uri="{D42A27DB-BD31-4B8C-83A1-F6EECF244321}">
                <p14:modId xmlns:p14="http://schemas.microsoft.com/office/powerpoint/2010/main" val="2266048488"/>
              </p:ext>
            </p:extLst>
          </p:nvPr>
        </p:nvGraphicFramePr>
        <p:xfrm>
          <a:off x="857224" y="3571876"/>
          <a:ext cx="414337" cy="647700"/>
        </p:xfrm>
        <a:graphic>
          <a:graphicData uri="http://schemas.openxmlformats.org/presentationml/2006/ole">
            <mc:AlternateContent xmlns:mc="http://schemas.openxmlformats.org/markup-compatibility/2006">
              <mc:Choice xmlns:v="urn:schemas-microsoft-com:vml" Requires="v">
                <p:oleObj spid="_x0000_s31878" name="Equation" r:id="rId9" imgW="152334" imgH="241195" progId="Equation.DSMT4">
                  <p:embed/>
                </p:oleObj>
              </mc:Choice>
              <mc:Fallback>
                <p:oleObj name="Equation" r:id="rId9" imgW="152334" imgH="241195" progId="Equation.DSMT4">
                  <p:embed/>
                  <p:pic>
                    <p:nvPicPr>
                      <p:cNvPr id="0" name="Picture 1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224" y="3571876"/>
                        <a:ext cx="414337"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0" name="Object 12"/>
          <p:cNvGraphicFramePr>
            <a:graphicFrameLocks noChangeAspect="1"/>
          </p:cNvGraphicFramePr>
          <p:nvPr/>
        </p:nvGraphicFramePr>
        <p:xfrm>
          <a:off x="2357422" y="4214818"/>
          <a:ext cx="4824413" cy="846138"/>
        </p:xfrm>
        <a:graphic>
          <a:graphicData uri="http://schemas.openxmlformats.org/presentationml/2006/ole">
            <mc:AlternateContent xmlns:mc="http://schemas.openxmlformats.org/markup-compatibility/2006">
              <mc:Choice xmlns:v="urn:schemas-microsoft-com:vml" Requires="v">
                <p:oleObj spid="_x0000_s31879" name="Equation" r:id="rId11" imgW="2005729" imgH="355446" progId="Equation.DSMT4">
                  <p:embed/>
                </p:oleObj>
              </mc:Choice>
              <mc:Fallback>
                <p:oleObj name="Equation" r:id="rId11" imgW="2005729" imgH="355446" progId="Equation.DSMT4">
                  <p:embed/>
                  <p:pic>
                    <p:nvPicPr>
                      <p:cNvPr id="0" name="Picture 1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7422" y="4214818"/>
                        <a:ext cx="4824413" cy="84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9" name="Rectangle 1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1751" name="Object 14"/>
          <p:cNvGraphicFramePr>
            <a:graphicFrameLocks noChangeAspect="1"/>
          </p:cNvGraphicFramePr>
          <p:nvPr>
            <p:extLst>
              <p:ext uri="{D42A27DB-BD31-4B8C-83A1-F6EECF244321}">
                <p14:modId xmlns:p14="http://schemas.microsoft.com/office/powerpoint/2010/main" val="450180524"/>
              </p:ext>
            </p:extLst>
          </p:nvPr>
        </p:nvGraphicFramePr>
        <p:xfrm>
          <a:off x="1214414" y="5000636"/>
          <a:ext cx="2143140" cy="541153"/>
        </p:xfrm>
        <a:graphic>
          <a:graphicData uri="http://schemas.openxmlformats.org/presentationml/2006/ole">
            <mc:AlternateContent xmlns:mc="http://schemas.openxmlformats.org/markup-compatibility/2006">
              <mc:Choice xmlns:v="urn:schemas-microsoft-com:vml" Requires="v">
                <p:oleObj spid="_x0000_s31880" name="Equation" r:id="rId13" imgW="939392" imgH="241195" progId="Equation.DSMT4">
                  <p:embed/>
                </p:oleObj>
              </mc:Choice>
              <mc:Fallback>
                <p:oleObj name="Equation" r:id="rId13" imgW="939392" imgH="241195" progId="Equation.DSMT4">
                  <p:embed/>
                  <p:pic>
                    <p:nvPicPr>
                      <p:cNvPr id="0" name="Picture 1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5000636"/>
                        <a:ext cx="2143140" cy="5411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0" name="Rectangle 15"/>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1752" name="Object 16"/>
          <p:cNvGraphicFramePr>
            <a:graphicFrameLocks noChangeAspect="1"/>
          </p:cNvGraphicFramePr>
          <p:nvPr>
            <p:extLst>
              <p:ext uri="{D42A27DB-BD31-4B8C-83A1-F6EECF244321}">
                <p14:modId xmlns:p14="http://schemas.microsoft.com/office/powerpoint/2010/main" val="3200645043"/>
              </p:ext>
            </p:extLst>
          </p:nvPr>
        </p:nvGraphicFramePr>
        <p:xfrm>
          <a:off x="4000496" y="4966668"/>
          <a:ext cx="1857388" cy="605472"/>
        </p:xfrm>
        <a:graphic>
          <a:graphicData uri="http://schemas.openxmlformats.org/presentationml/2006/ole">
            <mc:AlternateContent xmlns:mc="http://schemas.openxmlformats.org/markup-compatibility/2006">
              <mc:Choice xmlns:v="urn:schemas-microsoft-com:vml" Requires="v">
                <p:oleObj spid="_x0000_s31881" name="Equation" r:id="rId14" imgW="850531" imgH="279279" progId="Equation.DSMT4">
                  <p:embed/>
                </p:oleObj>
              </mc:Choice>
              <mc:Fallback>
                <p:oleObj name="Equation" r:id="rId14" imgW="850531" imgH="279279" progId="Equation.DSMT4">
                  <p:embed/>
                  <p:pic>
                    <p:nvPicPr>
                      <p:cNvPr id="0" name="Picture 1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00496" y="4966668"/>
                        <a:ext cx="1857388" cy="605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2"/>
          <p:cNvSpPr>
            <a:spLocks noGrp="1" noChangeArrowheads="1"/>
          </p:cNvSpPr>
          <p:nvPr>
            <p:ph type="title"/>
          </p:nvPr>
        </p:nvSpPr>
        <p:spPr>
          <a:xfrm>
            <a:off x="357158" y="500042"/>
            <a:ext cx="7643866" cy="955675"/>
          </a:xfrm>
        </p:spPr>
        <p:txBody>
          <a:bodyPr/>
          <a:lstStyle/>
          <a:p>
            <a:r>
              <a:rPr lang="en-US" altLang="zh-TW" sz="2800" dirty="0" smtClean="0">
                <a:latin typeface="Times New Roman"/>
                <a:cs typeface="Times New Roman"/>
              </a:rPr>
              <a:t>8.3.3 Mathematical Method to Calculate Efficient Frontier** </a:t>
            </a:r>
            <a:br>
              <a:rPr lang="en-US" altLang="zh-TW" sz="2800" dirty="0" smtClean="0">
                <a:latin typeface="Times New Roman"/>
                <a:cs typeface="Times New Roman"/>
              </a:rPr>
            </a:br>
            <a:endParaRPr lang="en-US" altLang="zh-TW" sz="2800" dirty="0" smtClean="0">
              <a:latin typeface="Times New Roman"/>
              <a:cs typeface="Times New Roman"/>
            </a:endParaRPr>
          </a:p>
        </p:txBody>
      </p:sp>
      <p:sp>
        <p:nvSpPr>
          <p:cNvPr id="48135" name="Rectangle 3"/>
          <p:cNvSpPr>
            <a:spLocks noGrp="1" noChangeArrowheads="1"/>
          </p:cNvSpPr>
          <p:nvPr>
            <p:ph type="body" sz="half" idx="1"/>
          </p:nvPr>
        </p:nvSpPr>
        <p:spPr>
          <a:xfrm>
            <a:off x="500034" y="1214422"/>
            <a:ext cx="8075613" cy="5286412"/>
          </a:xfrm>
        </p:spPr>
        <p:txBody>
          <a:bodyPr>
            <a:normAutofit fontScale="92500" lnSpcReduction="20000"/>
          </a:bodyPr>
          <a:lstStyle/>
          <a:p>
            <a:pPr>
              <a:lnSpc>
                <a:spcPct val="90000"/>
              </a:lnSpc>
              <a:buNone/>
            </a:pPr>
            <a:r>
              <a:rPr lang="en-US" altLang="zh-TW" sz="2800" dirty="0" smtClean="0">
                <a:latin typeface="Times New Roman"/>
                <a:cs typeface="Times New Roman"/>
              </a:rPr>
              <a:t>One of the goals of portfolio analysis is minimizing the risk or variance of the portfolio, subject to the portfolio’s attaining some target expected rate of return, and also subject to the portfolio weights’ summing to one. The problem can be stated mathematically:</a:t>
            </a:r>
          </a:p>
          <a:p>
            <a:pPr eaLnBrk="1" hangingPunct="1">
              <a:lnSpc>
                <a:spcPct val="90000"/>
              </a:lnSpc>
              <a:buFont typeface="Wingdings" pitchFamily="2" charset="2"/>
              <a:buNone/>
            </a:pPr>
            <a:endParaRPr lang="en-US" altLang="zh-TW" sz="2800" dirty="0" smtClean="0">
              <a:latin typeface="Times New Roman"/>
              <a:cs typeface="Times New Roman"/>
            </a:endParaRPr>
          </a:p>
          <a:p>
            <a:pPr algn="r" eaLnBrk="1" hangingPunct="1">
              <a:lnSpc>
                <a:spcPct val="90000"/>
              </a:lnSpc>
              <a:buFont typeface="Wingdings" pitchFamily="2" charset="2"/>
              <a:buNone/>
            </a:pPr>
            <a:r>
              <a:rPr lang="en-US" altLang="zh-TW" sz="2800" dirty="0" smtClean="0">
                <a:latin typeface="Times New Roman"/>
                <a:cs typeface="Times New Roman"/>
              </a:rPr>
              <a:t>(8.10)</a:t>
            </a:r>
          </a:p>
          <a:p>
            <a:pPr eaLnBrk="1" hangingPunct="1">
              <a:lnSpc>
                <a:spcPct val="90000"/>
              </a:lnSpc>
              <a:buFont typeface="Wingdings" pitchFamily="2" charset="2"/>
              <a:buNone/>
            </a:pPr>
            <a:r>
              <a:rPr lang="en-US" altLang="zh-TW" sz="2800" dirty="0" smtClean="0">
                <a:latin typeface="Times New Roman"/>
                <a:cs typeface="Times New Roman"/>
              </a:rPr>
              <a:t>Subject to</a:t>
            </a:r>
          </a:p>
          <a:p>
            <a:pPr eaLnBrk="1" hangingPunct="1">
              <a:lnSpc>
                <a:spcPct val="90000"/>
              </a:lnSpc>
              <a:buFont typeface="Wingdings" pitchFamily="2" charset="2"/>
              <a:buNone/>
            </a:pPr>
            <a:r>
              <a:rPr lang="en-US" altLang="zh-TW" sz="2800" dirty="0" smtClean="0">
                <a:latin typeface="Times New Roman"/>
                <a:cs typeface="Times New Roman"/>
              </a:rPr>
              <a:t>                 (</a:t>
            </a:r>
            <a:r>
              <a:rPr lang="en-US" altLang="zh-TW" sz="2800" dirty="0" err="1" smtClean="0">
                <a:latin typeface="Times New Roman"/>
                <a:cs typeface="Times New Roman"/>
              </a:rPr>
              <a:t>i</a:t>
            </a:r>
            <a:r>
              <a:rPr lang="en-US" altLang="zh-TW" sz="2800" dirty="0" smtClean="0">
                <a:latin typeface="Times New Roman"/>
                <a:cs typeface="Times New Roman"/>
              </a:rPr>
              <a:t>)</a:t>
            </a:r>
          </a:p>
          <a:p>
            <a:pPr eaLnBrk="1" hangingPunct="1">
              <a:lnSpc>
                <a:spcPct val="90000"/>
              </a:lnSpc>
              <a:buFont typeface="Wingdings" pitchFamily="2" charset="2"/>
              <a:buNone/>
            </a:pPr>
            <a:endParaRPr lang="en-US" altLang="zh-TW" sz="2800" dirty="0" smtClean="0">
              <a:latin typeface="Times New Roman"/>
              <a:cs typeface="Times New Roman"/>
            </a:endParaRPr>
          </a:p>
          <a:p>
            <a:pPr eaLnBrk="1" hangingPunct="1">
              <a:lnSpc>
                <a:spcPct val="90000"/>
              </a:lnSpc>
              <a:buFont typeface="Wingdings" pitchFamily="2" charset="2"/>
              <a:buNone/>
            </a:pPr>
            <a:r>
              <a:rPr lang="en-US" altLang="zh-TW" sz="2800" dirty="0" smtClean="0">
                <a:latin typeface="Times New Roman"/>
                <a:cs typeface="Times New Roman"/>
              </a:rPr>
              <a:t>    </a:t>
            </a:r>
            <a:r>
              <a:rPr lang="en-US" altLang="zh-TW" sz="2400" dirty="0" smtClean="0">
                <a:latin typeface="Times New Roman"/>
                <a:cs typeface="Times New Roman"/>
              </a:rPr>
              <a:t>where      is the target expected return and</a:t>
            </a:r>
          </a:p>
          <a:p>
            <a:pPr eaLnBrk="1" hangingPunct="1">
              <a:lnSpc>
                <a:spcPct val="90000"/>
              </a:lnSpc>
              <a:buFont typeface="Wingdings" pitchFamily="2" charset="2"/>
              <a:buNone/>
            </a:pPr>
            <a:endParaRPr lang="en-US" altLang="zh-TW" sz="2400" dirty="0" smtClean="0">
              <a:latin typeface="Times New Roman"/>
              <a:cs typeface="Times New Roman"/>
            </a:endParaRPr>
          </a:p>
          <a:p>
            <a:pPr eaLnBrk="1" hangingPunct="1">
              <a:lnSpc>
                <a:spcPct val="90000"/>
              </a:lnSpc>
              <a:buFont typeface="Wingdings" pitchFamily="2" charset="2"/>
              <a:buNone/>
            </a:pPr>
            <a:r>
              <a:rPr lang="en-US" altLang="zh-TW" sz="2400" dirty="0" smtClean="0">
                <a:latin typeface="Times New Roman"/>
                <a:cs typeface="Times New Roman"/>
              </a:rPr>
              <a:t>                    </a:t>
            </a:r>
            <a:r>
              <a:rPr lang="en-US" altLang="zh-TW" sz="2800" dirty="0" smtClean="0">
                <a:latin typeface="Times New Roman"/>
                <a:cs typeface="Times New Roman"/>
              </a:rPr>
              <a:t>(ii)</a:t>
            </a:r>
          </a:p>
          <a:p>
            <a:pPr>
              <a:lnSpc>
                <a:spcPct val="90000"/>
              </a:lnSpc>
              <a:buNone/>
            </a:pPr>
            <a:endParaRPr lang="en-US" altLang="zh-TW" sz="2200" dirty="0" smtClean="0">
              <a:latin typeface="Times New Roman"/>
              <a:cs typeface="Times New Roman"/>
            </a:endParaRPr>
          </a:p>
          <a:p>
            <a:pPr>
              <a:lnSpc>
                <a:spcPct val="90000"/>
              </a:lnSpc>
              <a:buNone/>
            </a:pPr>
            <a:r>
              <a:rPr lang="en-US" altLang="zh-TW" sz="2200" dirty="0" smtClean="0">
                <a:latin typeface="Times New Roman"/>
                <a:cs typeface="Times New Roman"/>
              </a:rPr>
              <a:t>**We also provide graphical method to calculate efficient frontier. Please see Appendix 8A for detailed graphical method to calculate efficient frontier.</a:t>
            </a:r>
          </a:p>
        </p:txBody>
      </p:sp>
      <p:graphicFrame>
        <p:nvGraphicFramePr>
          <p:cNvPr id="48133" name="Object 10"/>
          <p:cNvGraphicFramePr>
            <a:graphicFrameLocks noGrp="1" noChangeAspect="1"/>
          </p:cNvGraphicFramePr>
          <p:nvPr>
            <p:ph sz="half" idx="2"/>
          </p:nvPr>
        </p:nvGraphicFramePr>
        <p:xfrm>
          <a:off x="2571736" y="4786322"/>
          <a:ext cx="1502744" cy="928694"/>
        </p:xfrm>
        <a:graphic>
          <a:graphicData uri="http://schemas.openxmlformats.org/presentationml/2006/ole">
            <mc:AlternateContent xmlns:mc="http://schemas.openxmlformats.org/markup-compatibility/2006">
              <mc:Choice xmlns:v="urn:schemas-microsoft-com:vml" Requires="v">
                <p:oleObj spid="_x0000_s48201" name="Equation" r:id="rId3" imgW="698197" imgH="431613" progId="Equation.DSMT4">
                  <p:embed/>
                </p:oleObj>
              </mc:Choice>
              <mc:Fallback>
                <p:oleObj name="Equation" r:id="rId3" imgW="698197" imgH="431613" progId="Equation.DSMT4">
                  <p:embed/>
                  <p:pic>
                    <p:nvPicPr>
                      <p:cNvPr id="0" name="Picture 6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4786322"/>
                        <a:ext cx="1502744"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9" name="Slide Number Placeholder 10"/>
          <p:cNvSpPr>
            <a:spLocks noGrp="1"/>
          </p:cNvSpPr>
          <p:nvPr>
            <p:ph type="sldNum" sz="quarter" idx="12"/>
          </p:nvPr>
        </p:nvSpPr>
        <p:spPr>
          <a:xfrm>
            <a:off x="0" y="6596088"/>
            <a:ext cx="2289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E965B80-2DCE-4C8C-8581-0C54C90DDB8E}" type="slidenum">
              <a:rPr kumimoji="0" lang="en-US" altLang="zh-TW">
                <a:solidFill>
                  <a:schemeClr val="accent6">
                    <a:lumMod val="20000"/>
                    <a:lumOff val="80000"/>
                  </a:schemeClr>
                </a:solidFill>
                <a:latin typeface="Times New Roman"/>
                <a:cs typeface="Times New Roman"/>
              </a:rPr>
              <a:pPr/>
              <a:t>38</a:t>
            </a:fld>
            <a:endParaRPr kumimoji="0" lang="en-US" altLang="zh-TW" dirty="0">
              <a:solidFill>
                <a:schemeClr val="accent6">
                  <a:lumMod val="20000"/>
                  <a:lumOff val="80000"/>
                </a:schemeClr>
              </a:solidFill>
              <a:latin typeface="Times New Roman"/>
              <a:cs typeface="Times New Roman"/>
            </a:endParaRPr>
          </a:p>
        </p:txBody>
      </p:sp>
      <p:sp>
        <p:nvSpPr>
          <p:cNvPr id="48136" name="Rectangle 4"/>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48130" name="Object 5"/>
          <p:cNvGraphicFramePr>
            <a:graphicFrameLocks noChangeAspect="1"/>
          </p:cNvGraphicFramePr>
          <p:nvPr/>
        </p:nvGraphicFramePr>
        <p:xfrm>
          <a:off x="2357422" y="2566573"/>
          <a:ext cx="3357586" cy="1005303"/>
        </p:xfrm>
        <a:graphic>
          <a:graphicData uri="http://schemas.openxmlformats.org/presentationml/2006/ole">
            <mc:AlternateContent xmlns:mc="http://schemas.openxmlformats.org/markup-compatibility/2006">
              <mc:Choice xmlns:v="urn:schemas-microsoft-com:vml" Requires="v">
                <p:oleObj spid="_x0000_s48202" name="Equation" r:id="rId5" imgW="1497950" imgH="444307" progId="Equation.DSMT4">
                  <p:embed/>
                </p:oleObj>
              </mc:Choice>
              <mc:Fallback>
                <p:oleObj name="Equation" r:id="rId5" imgW="1497950" imgH="444307" progId="Equation.DSMT4">
                  <p:embed/>
                  <p:pic>
                    <p:nvPicPr>
                      <p:cNvPr id="0" name="Picture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7422" y="2566573"/>
                        <a:ext cx="3357586" cy="10053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7" name="Rectangle 6"/>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48131" name="Object 7"/>
          <p:cNvGraphicFramePr>
            <a:graphicFrameLocks noChangeAspect="1"/>
          </p:cNvGraphicFramePr>
          <p:nvPr/>
        </p:nvGraphicFramePr>
        <p:xfrm>
          <a:off x="2500298" y="3500438"/>
          <a:ext cx="2214578" cy="914605"/>
        </p:xfrm>
        <a:graphic>
          <a:graphicData uri="http://schemas.openxmlformats.org/presentationml/2006/ole">
            <mc:AlternateContent xmlns:mc="http://schemas.openxmlformats.org/markup-compatibility/2006">
              <mc:Choice xmlns:v="urn:schemas-microsoft-com:vml" Requires="v">
                <p:oleObj spid="_x0000_s48203" name="Equation" r:id="rId7" imgW="1040948" imgH="431613" progId="Equation.DSMT4">
                  <p:embed/>
                </p:oleObj>
              </mc:Choice>
              <mc:Fallback>
                <p:oleObj name="Equation" r:id="rId7" imgW="1040948" imgH="431613" progId="Equation.DSMT4">
                  <p:embed/>
                  <p:pic>
                    <p:nvPicPr>
                      <p:cNvPr id="0" name="Picture 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0298" y="3500438"/>
                        <a:ext cx="2214578" cy="9146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48132" name="Object 9"/>
          <p:cNvGraphicFramePr>
            <a:graphicFrameLocks noChangeAspect="1"/>
          </p:cNvGraphicFramePr>
          <p:nvPr/>
        </p:nvGraphicFramePr>
        <p:xfrm>
          <a:off x="1643042" y="4357694"/>
          <a:ext cx="433388" cy="433388"/>
        </p:xfrm>
        <a:graphic>
          <a:graphicData uri="http://schemas.openxmlformats.org/presentationml/2006/ole">
            <mc:AlternateContent xmlns:mc="http://schemas.openxmlformats.org/markup-compatibility/2006">
              <mc:Choice xmlns:v="urn:schemas-microsoft-com:vml" Requires="v">
                <p:oleObj spid="_x0000_s48204" name="Equation" r:id="rId9" imgW="190417" imgH="190417" progId="Equation.DSMT4">
                  <p:embed/>
                </p:oleObj>
              </mc:Choice>
              <mc:Fallback>
                <p:oleObj name="Equation" r:id="rId9" imgW="190417" imgH="190417" progId="Equation.DSMT4">
                  <p:embed/>
                  <p:pic>
                    <p:nvPicPr>
                      <p:cNvPr id="0" name="Picture 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3042" y="4357694"/>
                        <a:ext cx="433388"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457200" y="457200"/>
            <a:ext cx="8075613" cy="739775"/>
          </a:xfrm>
        </p:spPr>
        <p:txBody>
          <a:bodyPr/>
          <a:lstStyle/>
          <a:p>
            <a:r>
              <a:rPr lang="en-US" altLang="zh-TW" sz="2400" dirty="0" smtClean="0">
                <a:latin typeface="Times New Roman"/>
                <a:cs typeface="Times New Roman"/>
              </a:rPr>
              <a:t>8.3.3 Mathematical Method to Calculate Efficient Frontier</a:t>
            </a:r>
            <a:endParaRPr lang="en-US" altLang="zh-TW" sz="2400" b="1" i="1" dirty="0" smtClean="0">
              <a:latin typeface="Times New Roman"/>
              <a:cs typeface="Times New Roman"/>
            </a:endParaRPr>
          </a:p>
        </p:txBody>
      </p:sp>
      <p:sp>
        <p:nvSpPr>
          <p:cNvPr id="49157" name="Rectangle 3"/>
          <p:cNvSpPr>
            <a:spLocks noGrp="1" noChangeArrowheads="1"/>
          </p:cNvSpPr>
          <p:nvPr>
            <p:ph idx="1"/>
          </p:nvPr>
        </p:nvSpPr>
        <p:spPr>
          <a:xfrm>
            <a:off x="179388" y="1196975"/>
            <a:ext cx="8713787" cy="5472113"/>
          </a:xfrm>
        </p:spPr>
        <p:txBody>
          <a:bodyPr/>
          <a:lstStyle/>
          <a:p>
            <a:pPr eaLnBrk="1" hangingPunct="1">
              <a:buFont typeface="Wingdings" pitchFamily="2" charset="2"/>
              <a:buNone/>
            </a:pPr>
            <a:endParaRPr lang="en-US" altLang="zh-TW" smtClean="0">
              <a:latin typeface="Times New Roman"/>
              <a:cs typeface="Times New Roman"/>
            </a:endParaRPr>
          </a:p>
          <a:p>
            <a:pPr eaLnBrk="1" hangingPunct="1">
              <a:buFont typeface="Wingdings" pitchFamily="2" charset="2"/>
              <a:buNone/>
            </a:pPr>
            <a:endParaRPr lang="en-US" altLang="zh-TW" smtClean="0">
              <a:latin typeface="Times New Roman"/>
              <a:cs typeface="Times New Roman"/>
            </a:endParaRPr>
          </a:p>
          <a:p>
            <a:pPr eaLnBrk="1" hangingPunct="1">
              <a:buFont typeface="Wingdings" pitchFamily="2" charset="2"/>
              <a:buNone/>
            </a:pPr>
            <a:r>
              <a:rPr lang="en-US" altLang="zh-TW" smtClean="0">
                <a:latin typeface="Times New Roman"/>
                <a:cs typeface="Times New Roman"/>
              </a:rPr>
              <a:t>                                                             </a:t>
            </a:r>
          </a:p>
          <a:p>
            <a:pPr eaLnBrk="1" hangingPunct="1">
              <a:buFont typeface="Wingdings" pitchFamily="2" charset="2"/>
              <a:buNone/>
            </a:pPr>
            <a:endParaRPr lang="en-US" altLang="zh-TW" smtClean="0">
              <a:latin typeface="Times New Roman"/>
              <a:cs typeface="Times New Roman"/>
            </a:endParaRPr>
          </a:p>
          <a:p>
            <a:pPr eaLnBrk="1" hangingPunct="1">
              <a:buFont typeface="Wingdings" pitchFamily="2" charset="2"/>
              <a:buNone/>
            </a:pPr>
            <a:endParaRPr lang="en-US" altLang="zh-TW" smtClean="0">
              <a:latin typeface="Times New Roman"/>
              <a:cs typeface="Times New Roman"/>
            </a:endParaRPr>
          </a:p>
          <a:p>
            <a:pPr eaLnBrk="1" hangingPunct="1">
              <a:buFont typeface="Wingdings" pitchFamily="2" charset="2"/>
              <a:buNone/>
            </a:pPr>
            <a:r>
              <a:rPr lang="en-US" altLang="zh-TW" smtClean="0">
                <a:latin typeface="Times New Roman"/>
                <a:cs typeface="Times New Roman"/>
              </a:rPr>
              <a:t>                                                                      </a:t>
            </a:r>
          </a:p>
          <a:p>
            <a:pPr eaLnBrk="1" hangingPunct="1">
              <a:buFont typeface="Wingdings" pitchFamily="2" charset="2"/>
              <a:buNone/>
            </a:pPr>
            <a:r>
              <a:rPr lang="en-US" altLang="zh-TW" smtClean="0">
                <a:latin typeface="Times New Roman"/>
                <a:cs typeface="Times New Roman"/>
              </a:rPr>
              <a:t>                                                                    </a:t>
            </a:r>
          </a:p>
        </p:txBody>
      </p:sp>
      <p:sp>
        <p:nvSpPr>
          <p:cNvPr id="49165"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DF79AB9-F631-4203-92DF-66A6009203B1}" type="slidenum">
              <a:rPr kumimoji="0" lang="en-US" altLang="zh-TW">
                <a:solidFill>
                  <a:schemeClr val="accent6">
                    <a:lumMod val="20000"/>
                    <a:lumOff val="80000"/>
                  </a:schemeClr>
                </a:solidFill>
                <a:latin typeface="Times New Roman"/>
                <a:cs typeface="Times New Roman"/>
              </a:rPr>
              <a:pPr/>
              <a:t>39</a:t>
            </a:fld>
            <a:endParaRPr kumimoji="0" lang="en-US" altLang="zh-TW">
              <a:solidFill>
                <a:schemeClr val="accent6">
                  <a:lumMod val="20000"/>
                  <a:lumOff val="80000"/>
                </a:schemeClr>
              </a:solidFill>
              <a:latin typeface="Times New Roman"/>
              <a:cs typeface="Times New Roman"/>
            </a:endParaRPr>
          </a:p>
        </p:txBody>
      </p:sp>
      <p:sp>
        <p:nvSpPr>
          <p:cNvPr id="49158" name="Rectangle 4"/>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49159" name="Rectangle 6"/>
          <p:cNvSpPr>
            <a:spLocks noChangeArrowheads="1"/>
          </p:cNvSpPr>
          <p:nvPr/>
        </p:nvSpPr>
        <p:spPr bwMode="auto">
          <a:xfrm>
            <a:off x="0" y="264902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49160" name="Text Box 8"/>
          <p:cNvSpPr txBox="1">
            <a:spLocks noChangeArrowheads="1"/>
          </p:cNvSpPr>
          <p:nvPr/>
        </p:nvSpPr>
        <p:spPr bwMode="auto">
          <a:xfrm>
            <a:off x="7920038" y="1643050"/>
            <a:ext cx="1223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sz="2800" dirty="0">
                <a:solidFill>
                  <a:schemeClr val="tx2"/>
                </a:solidFill>
                <a:latin typeface="Times New Roman"/>
                <a:cs typeface="Times New Roman"/>
              </a:rPr>
              <a:t>(8.11)</a:t>
            </a:r>
          </a:p>
        </p:txBody>
      </p:sp>
      <p:sp>
        <p:nvSpPr>
          <p:cNvPr id="49161" name="Text Box 9"/>
          <p:cNvSpPr txBox="1">
            <a:spLocks noChangeArrowheads="1"/>
          </p:cNvSpPr>
          <p:nvPr/>
        </p:nvSpPr>
        <p:spPr bwMode="auto">
          <a:xfrm>
            <a:off x="214282" y="2285992"/>
            <a:ext cx="8713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sz="2400" dirty="0" smtClean="0">
                <a:solidFill>
                  <a:schemeClr val="tx2"/>
                </a:solidFill>
                <a:latin typeface="Times New Roman" pitchFamily="18" charset="0"/>
                <a:cs typeface="Times New Roman" pitchFamily="18" charset="0"/>
              </a:rPr>
              <a:t>For three securities case, the </a:t>
            </a:r>
            <a:r>
              <a:rPr lang="en-US" sz="2400" dirty="0" err="1" smtClean="0">
                <a:solidFill>
                  <a:schemeClr val="tx2"/>
                </a:solidFill>
                <a:latin typeface="Times New Roman" pitchFamily="18" charset="0"/>
                <a:cs typeface="Times New Roman" pitchFamily="18" charset="0"/>
              </a:rPr>
              <a:t>Lagrangian</a:t>
            </a:r>
            <a:r>
              <a:rPr lang="en-US" sz="2400" dirty="0" smtClean="0">
                <a:solidFill>
                  <a:schemeClr val="tx2"/>
                </a:solidFill>
                <a:latin typeface="Times New Roman" pitchFamily="18" charset="0"/>
                <a:cs typeface="Times New Roman" pitchFamily="18" charset="0"/>
              </a:rPr>
              <a:t> objective function is as follow:</a:t>
            </a:r>
            <a:endParaRPr lang="zh-TW" altLang="en-US" sz="2400" dirty="0">
              <a:solidFill>
                <a:schemeClr val="tx2"/>
              </a:solidFill>
              <a:latin typeface="Times New Roman" pitchFamily="18" charset="0"/>
              <a:cs typeface="Times New Roman" pitchFamily="18" charset="0"/>
            </a:endParaRPr>
          </a:p>
        </p:txBody>
      </p:sp>
      <p:sp>
        <p:nvSpPr>
          <p:cNvPr id="49163" name="Rectangle 12"/>
          <p:cNvSpPr>
            <a:spLocks noChangeArrowheads="1"/>
          </p:cNvSpPr>
          <p:nvPr/>
        </p:nvSpPr>
        <p:spPr bwMode="auto">
          <a:xfrm>
            <a:off x="0" y="301573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49154" name="Object 11"/>
          <p:cNvGraphicFramePr>
            <a:graphicFrameLocks noChangeAspect="1"/>
          </p:cNvGraphicFramePr>
          <p:nvPr>
            <p:extLst>
              <p:ext uri="{D42A27DB-BD31-4B8C-83A1-F6EECF244321}">
                <p14:modId xmlns:p14="http://schemas.microsoft.com/office/powerpoint/2010/main" val="4177850446"/>
              </p:ext>
            </p:extLst>
          </p:nvPr>
        </p:nvGraphicFramePr>
        <p:xfrm>
          <a:off x="468313" y="1484313"/>
          <a:ext cx="7272337" cy="831850"/>
        </p:xfrm>
        <a:graphic>
          <a:graphicData uri="http://schemas.openxmlformats.org/presentationml/2006/ole">
            <mc:AlternateContent xmlns:mc="http://schemas.openxmlformats.org/markup-compatibility/2006">
              <mc:Choice xmlns:v="urn:schemas-microsoft-com:vml" Requires="v">
                <p:oleObj spid="_x0000_s49199" name="Equation" r:id="rId3" imgW="4000500" imgH="457200" progId="Equation.DSMT4">
                  <p:embed/>
                </p:oleObj>
              </mc:Choice>
              <mc:Fallback>
                <p:oleObj name="Equation" r:id="rId3" imgW="4000500" imgH="457200" progId="Equation.DSMT4">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84313"/>
                        <a:ext cx="7272337"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4" name="Rectangle 14"/>
          <p:cNvSpPr>
            <a:spLocks noChangeArrowheads="1"/>
          </p:cNvSpPr>
          <p:nvPr/>
        </p:nvSpPr>
        <p:spPr bwMode="auto">
          <a:xfrm>
            <a:off x="0" y="264902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49197" name="Rectangle 45"/>
          <p:cNvSpPr>
            <a:spLocks noChangeArrowheads="1"/>
          </p:cNvSpPr>
          <p:nvPr/>
        </p:nvSpPr>
        <p:spPr bwMode="auto">
          <a:xfrm>
            <a:off x="0" y="1071546"/>
            <a:ext cx="665278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The </a:t>
            </a:r>
            <a:r>
              <a:rPr kumimoji="1" lang="en-US" altLang="zh-TW" sz="2400" b="0" i="0" u="none" strike="noStrike" cap="none" normalizeH="0" baseline="0" dirty="0" err="1" smtClean="0">
                <a:ln>
                  <a:noFill/>
                </a:ln>
                <a:solidFill>
                  <a:schemeClr val="tx2"/>
                </a:solidFill>
                <a:effectLst/>
                <a:latin typeface="Times New Roman" pitchFamily="18" charset="0"/>
                <a:ea typeface="新細明體" pitchFamily="18" charset="-120"/>
                <a:cs typeface="Times New Roman" pitchFamily="18" charset="0"/>
              </a:rPr>
              <a:t>Lagrangian</a:t>
            </a:r>
            <a:r>
              <a:rPr kumimoji="1" lang="en-US" altLang="zh-TW" sz="2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objective function can be written:</a:t>
            </a:r>
            <a:endParaRPr kumimoji="1" lang="en-US" altLang="zh-TW" sz="3600" b="0" i="0" u="none" strike="noStrike" cap="none" normalizeH="0" baseline="0" dirty="0" smtClean="0">
              <a:ln>
                <a:noFill/>
              </a:ln>
              <a:solidFill>
                <a:schemeClr val="tx2"/>
              </a:solidFill>
              <a:effectLst/>
              <a:latin typeface="Arial" pitchFamily="34" charset="0"/>
              <a:ea typeface="新細明體" pitchFamily="18" charset="-120"/>
              <a:cs typeface="新細明體" pitchFamily="18" charset="-120"/>
            </a:endParaRPr>
          </a:p>
        </p:txBody>
      </p:sp>
      <p:sp>
        <p:nvSpPr>
          <p:cNvPr id="49199" name="Rectangle 4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49198" name="Object 46"/>
          <p:cNvGraphicFramePr>
            <a:graphicFrameLocks noChangeAspect="1"/>
          </p:cNvGraphicFramePr>
          <p:nvPr/>
        </p:nvGraphicFramePr>
        <p:xfrm>
          <a:off x="642910" y="3143248"/>
          <a:ext cx="7236804" cy="928694"/>
        </p:xfrm>
        <a:graphic>
          <a:graphicData uri="http://schemas.openxmlformats.org/presentationml/2006/ole">
            <mc:AlternateContent xmlns:mc="http://schemas.openxmlformats.org/markup-compatibility/2006">
              <mc:Choice xmlns:v="urn:schemas-microsoft-com:vml" Requires="v">
                <p:oleObj spid="_x0000_s49200" name="Equation" r:id="rId5" imgW="3937000" imgH="508000" progId="Equation.DSMT4">
                  <p:embed/>
                </p:oleObj>
              </mc:Choice>
              <mc:Fallback>
                <p:oleObj name="Equation" r:id="rId5" imgW="3937000" imgH="508000" progId="Equation.DSMT4">
                  <p:embed/>
                  <p:pic>
                    <p:nvPicPr>
                      <p:cNvPr id="0"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10" y="3143248"/>
                        <a:ext cx="7236804"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214282" y="4214818"/>
            <a:ext cx="8215370" cy="2246769"/>
          </a:xfrm>
          <a:prstGeom prst="rect">
            <a:avLst/>
          </a:prstGeom>
        </p:spPr>
        <p:txBody>
          <a:bodyPr wrap="square">
            <a:spAutoFit/>
          </a:bodyPr>
          <a:lstStyle/>
          <a:p>
            <a:r>
              <a:rPr lang="en-US" altLang="zh-TW" sz="2800" dirty="0" smtClean="0">
                <a:solidFill>
                  <a:schemeClr val="tx2"/>
                </a:solidFill>
                <a:latin typeface="Times New Roman"/>
                <a:cs typeface="Times New Roman"/>
              </a:rPr>
              <a:t>Taking the partial derivatives of this equation with respect to each of the variables, </a:t>
            </a:r>
            <a:r>
              <a:rPr lang="en-US" altLang="zh-TW" sz="2800" i="1" dirty="0" smtClean="0">
                <a:solidFill>
                  <a:schemeClr val="tx2"/>
                </a:solidFill>
                <a:latin typeface="Times New Roman"/>
                <a:cs typeface="Times New Roman"/>
              </a:rPr>
              <a:t>W</a:t>
            </a:r>
            <a:r>
              <a:rPr lang="en-US" altLang="zh-TW" sz="2000" baseline="-30000" dirty="0" smtClean="0">
                <a:solidFill>
                  <a:schemeClr val="tx2"/>
                </a:solidFill>
                <a:latin typeface="Times New Roman"/>
                <a:cs typeface="Times New Roman"/>
              </a:rPr>
              <a:t>1</a:t>
            </a:r>
            <a:r>
              <a:rPr lang="en-US" altLang="zh-TW" sz="2800" dirty="0" smtClean="0">
                <a:solidFill>
                  <a:schemeClr val="tx2"/>
                </a:solidFill>
                <a:latin typeface="Times New Roman"/>
                <a:cs typeface="Times New Roman"/>
              </a:rPr>
              <a:t>,</a:t>
            </a:r>
            <a:r>
              <a:rPr lang="en-US" altLang="zh-TW" sz="2800" i="1" dirty="0" smtClean="0">
                <a:solidFill>
                  <a:schemeClr val="tx2"/>
                </a:solidFill>
                <a:latin typeface="Times New Roman"/>
                <a:cs typeface="Times New Roman"/>
              </a:rPr>
              <a:t> W</a:t>
            </a:r>
            <a:r>
              <a:rPr lang="en-US" altLang="zh-TW" sz="2000" baseline="-30000" dirty="0" smtClean="0">
                <a:solidFill>
                  <a:schemeClr val="tx2"/>
                </a:solidFill>
                <a:latin typeface="Times New Roman"/>
                <a:cs typeface="Times New Roman"/>
              </a:rPr>
              <a:t>2</a:t>
            </a:r>
            <a:r>
              <a:rPr lang="en-US" altLang="zh-TW" sz="2800" dirty="0" smtClean="0">
                <a:solidFill>
                  <a:schemeClr val="tx2"/>
                </a:solidFill>
                <a:latin typeface="Times New Roman"/>
                <a:cs typeface="Times New Roman"/>
              </a:rPr>
              <a:t>,</a:t>
            </a:r>
            <a:r>
              <a:rPr lang="en-US" altLang="zh-TW" sz="2800" i="1" dirty="0" smtClean="0">
                <a:solidFill>
                  <a:schemeClr val="tx2"/>
                </a:solidFill>
                <a:latin typeface="Times New Roman"/>
                <a:cs typeface="Times New Roman"/>
              </a:rPr>
              <a:t> W</a:t>
            </a:r>
            <a:r>
              <a:rPr lang="en-US" altLang="zh-TW" sz="2000" baseline="-30000" dirty="0" smtClean="0">
                <a:solidFill>
                  <a:schemeClr val="tx2"/>
                </a:solidFill>
                <a:latin typeface="Times New Roman"/>
                <a:cs typeface="Times New Roman"/>
              </a:rPr>
              <a:t>3</a:t>
            </a:r>
            <a:r>
              <a:rPr lang="en-US" altLang="zh-TW" sz="2800" dirty="0" smtClean="0">
                <a:solidFill>
                  <a:schemeClr val="tx2"/>
                </a:solidFill>
                <a:latin typeface="Times New Roman"/>
                <a:cs typeface="Times New Roman"/>
              </a:rPr>
              <a:t>, λ</a:t>
            </a:r>
            <a:r>
              <a:rPr lang="en-US" altLang="zh-TW" sz="2000" baseline="-30000" dirty="0" smtClean="0">
                <a:solidFill>
                  <a:schemeClr val="tx2"/>
                </a:solidFill>
                <a:latin typeface="Times New Roman"/>
                <a:cs typeface="Times New Roman"/>
              </a:rPr>
              <a:t>1</a:t>
            </a:r>
            <a:r>
              <a:rPr lang="en-US" altLang="zh-TW" sz="2800" dirty="0" smtClean="0">
                <a:solidFill>
                  <a:schemeClr val="tx2"/>
                </a:solidFill>
                <a:latin typeface="Times New Roman"/>
                <a:cs typeface="Times New Roman"/>
              </a:rPr>
              <a:t>, λ</a:t>
            </a:r>
            <a:r>
              <a:rPr lang="en-US" altLang="zh-TW" sz="2000" baseline="-30000" dirty="0" smtClean="0">
                <a:solidFill>
                  <a:schemeClr val="tx2"/>
                </a:solidFill>
                <a:latin typeface="Times New Roman"/>
                <a:cs typeface="Times New Roman"/>
              </a:rPr>
              <a:t>2</a:t>
            </a:r>
            <a:r>
              <a:rPr lang="en-US" altLang="zh-TW" sz="2800" dirty="0" smtClean="0">
                <a:solidFill>
                  <a:schemeClr val="tx2"/>
                </a:solidFill>
                <a:latin typeface="Times New Roman"/>
                <a:cs typeface="Times New Roman"/>
              </a:rPr>
              <a:t>, and setting the resulting five equations equal to zero yields the minimization of risk subject to the </a:t>
            </a:r>
            <a:r>
              <a:rPr lang="en-US" altLang="zh-TW" sz="2800" dirty="0" err="1" smtClean="0">
                <a:solidFill>
                  <a:schemeClr val="tx2"/>
                </a:solidFill>
                <a:latin typeface="Times New Roman"/>
                <a:cs typeface="Times New Roman"/>
              </a:rPr>
              <a:t>Lagrangian</a:t>
            </a:r>
            <a:r>
              <a:rPr lang="en-US" altLang="zh-TW" sz="2800" dirty="0" smtClean="0">
                <a:solidFill>
                  <a:schemeClr val="tx2"/>
                </a:solidFill>
                <a:latin typeface="Times New Roman"/>
                <a:cs typeface="Times New Roman"/>
              </a:rPr>
              <a:t> constraints.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457200"/>
            <a:ext cx="8218488" cy="1027113"/>
          </a:xfrm>
        </p:spPr>
        <p:txBody>
          <a:bodyPr/>
          <a:lstStyle/>
          <a:p>
            <a:r>
              <a:rPr lang="en-US" altLang="zh-TW" sz="3200" dirty="0">
                <a:latin typeface="Times New Roman"/>
                <a:cs typeface="Times New Roman"/>
              </a:rPr>
              <a:t>8.1  Utility Theory, Utility Functions, and Indifference Curves</a:t>
            </a:r>
          </a:p>
        </p:txBody>
      </p:sp>
      <p:sp>
        <p:nvSpPr>
          <p:cNvPr id="64515" name="Rectangle 3"/>
          <p:cNvSpPr>
            <a:spLocks noGrp="1" noChangeArrowheads="1"/>
          </p:cNvSpPr>
          <p:nvPr>
            <p:ph idx="1"/>
          </p:nvPr>
        </p:nvSpPr>
        <p:spPr>
          <a:xfrm>
            <a:off x="611560" y="1772816"/>
            <a:ext cx="7992888" cy="4464496"/>
          </a:xfrm>
        </p:spPr>
        <p:txBody>
          <a:bodyPr>
            <a:normAutofit/>
          </a:bodyPr>
          <a:lstStyle/>
          <a:p>
            <a:pPr lvl="1">
              <a:buFont typeface="Wingdings" pitchFamily="2" charset="2"/>
              <a:buNone/>
            </a:pPr>
            <a:r>
              <a:rPr lang="en-US" altLang="zh-TW" sz="3200" dirty="0" smtClean="0">
                <a:latin typeface="Times New Roman"/>
                <a:cs typeface="Times New Roman"/>
              </a:rPr>
              <a:t>8.1.1 </a:t>
            </a:r>
            <a:r>
              <a:rPr lang="en-US" altLang="zh-TW" sz="3200" dirty="0">
                <a:latin typeface="Times New Roman"/>
                <a:cs typeface="Times New Roman"/>
              </a:rPr>
              <a:t>Utility Theory</a:t>
            </a:r>
          </a:p>
          <a:p>
            <a:pPr lvl="1">
              <a:buFont typeface="Wingdings" pitchFamily="2" charset="2"/>
              <a:buNone/>
            </a:pPr>
            <a:r>
              <a:rPr lang="en-US" altLang="zh-TW" sz="3200" dirty="0">
                <a:latin typeface="Times New Roman"/>
                <a:cs typeface="Times New Roman"/>
              </a:rPr>
              <a:t>8.1.2 Utility Functions</a:t>
            </a:r>
          </a:p>
          <a:p>
            <a:pPr lvl="1">
              <a:buFont typeface="Wingdings" pitchFamily="2" charset="2"/>
              <a:buNone/>
            </a:pPr>
            <a:r>
              <a:rPr lang="en-US" altLang="zh-TW" sz="3200" dirty="0">
                <a:latin typeface="Times New Roman"/>
                <a:cs typeface="Times New Roman"/>
              </a:rPr>
              <a:t>8.1.3 Risk Aversion and Asset Allocation</a:t>
            </a:r>
          </a:p>
          <a:p>
            <a:pPr lvl="1">
              <a:buFont typeface="Wingdings" pitchFamily="2" charset="2"/>
              <a:buNone/>
            </a:pPr>
            <a:r>
              <a:rPr lang="en-US" altLang="zh-TW" sz="3200" dirty="0">
                <a:latin typeface="Times New Roman"/>
                <a:cs typeface="Times New Roman"/>
              </a:rPr>
              <a:t>8.1.4 Indifference Curves</a:t>
            </a:r>
          </a:p>
        </p:txBody>
      </p:sp>
      <p:sp>
        <p:nvSpPr>
          <p:cNvPr id="645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B2B571A-F5F5-4CAE-8A9D-36BC3DA3760A}" type="slidenum">
              <a:rPr kumimoji="0" lang="en-US" altLang="zh-TW">
                <a:solidFill>
                  <a:schemeClr val="accent6">
                    <a:lumMod val="20000"/>
                    <a:lumOff val="80000"/>
                  </a:schemeClr>
                </a:solidFill>
                <a:latin typeface="Times New Roman"/>
                <a:cs typeface="Times New Roman"/>
              </a:rPr>
              <a:pPr/>
              <a:t>4</a:t>
            </a:fld>
            <a:endParaRPr kumimoji="0" lang="en-US" altLang="zh-TW">
              <a:solidFill>
                <a:schemeClr val="accent6">
                  <a:lumMod val="20000"/>
                  <a:lumOff val="80000"/>
                </a:schemeClr>
              </a:solidFill>
              <a:latin typeface="Times New Roman"/>
              <a:cs typeface="Times New Roman"/>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503221"/>
            <a:ext cx="8229600" cy="639763"/>
          </a:xfrm>
        </p:spPr>
        <p:txBody>
          <a:bodyPr>
            <a:normAutofit fontScale="90000"/>
          </a:bodyPr>
          <a:lstStyle/>
          <a:p>
            <a:r>
              <a:rPr lang="en-US" altLang="zh-TW" dirty="0" smtClean="0">
                <a:latin typeface="Times New Roman"/>
                <a:cs typeface="Times New Roman"/>
              </a:rPr>
              <a:t>8.3.3 Mathematical Method to Calculate Efficient Frontier</a:t>
            </a:r>
            <a:endParaRPr lang="zh-TW" altLang="en-US" dirty="0"/>
          </a:p>
        </p:txBody>
      </p:sp>
      <p:sp>
        <p:nvSpPr>
          <p:cNvPr id="3" name="Content Placeholder 2"/>
          <p:cNvSpPr>
            <a:spLocks noGrp="1"/>
          </p:cNvSpPr>
          <p:nvPr>
            <p:ph idx="1"/>
          </p:nvPr>
        </p:nvSpPr>
        <p:spPr>
          <a:xfrm>
            <a:off x="214282" y="3286124"/>
            <a:ext cx="8715436" cy="1219191"/>
          </a:xfrm>
        </p:spPr>
        <p:txBody>
          <a:bodyPr>
            <a:normAutofit/>
          </a:bodyPr>
          <a:lstStyle/>
          <a:p>
            <a:r>
              <a:rPr lang="en-US" altLang="zh-TW" sz="2400" dirty="0" smtClean="0">
                <a:solidFill>
                  <a:schemeClr val="tx2"/>
                </a:solidFill>
                <a:latin typeface="Times New Roman"/>
                <a:cs typeface="Times New Roman"/>
              </a:rPr>
              <a:t>This system of five equations and five unknowns can be solved by the use of matrix algebra. Briefly, the </a:t>
            </a:r>
            <a:r>
              <a:rPr lang="en-US" altLang="zh-TW" sz="2400" dirty="0" err="1" smtClean="0">
                <a:solidFill>
                  <a:schemeClr val="tx2"/>
                </a:solidFill>
                <a:latin typeface="Times New Roman"/>
                <a:cs typeface="Times New Roman"/>
              </a:rPr>
              <a:t>Jacobian</a:t>
            </a:r>
            <a:r>
              <a:rPr lang="en-US" altLang="zh-TW" sz="2400" dirty="0" smtClean="0">
                <a:solidFill>
                  <a:schemeClr val="tx2"/>
                </a:solidFill>
                <a:latin typeface="Times New Roman"/>
                <a:cs typeface="Times New Roman"/>
              </a:rPr>
              <a:t> matrix of these equations is: </a:t>
            </a:r>
            <a:endParaRPr lang="en-US" sz="2400" dirty="0" smtClean="0">
              <a:solidFill>
                <a:schemeClr val="tx2"/>
              </a:solidFill>
              <a:latin typeface="Times New Roman"/>
              <a:cs typeface="Times New Roman"/>
            </a:endParaRPr>
          </a:p>
          <a:p>
            <a:endParaRPr lang="zh-TW" altLang="en-US" sz="2400" dirty="0">
              <a:solidFill>
                <a:schemeClr val="tx2"/>
              </a:solidFill>
            </a:endParaRPr>
          </a:p>
        </p:txBody>
      </p:sp>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AF66988-F106-4A7D-9058-E7BAFA4F1E23}" type="slidenum">
              <a:rPr kumimoji="0" lang="en-US" altLang="zh-TW">
                <a:solidFill>
                  <a:schemeClr val="accent6">
                    <a:lumMod val="20000"/>
                    <a:lumOff val="80000"/>
                  </a:schemeClr>
                </a:solidFill>
                <a:latin typeface="Times New Roman"/>
                <a:cs typeface="Times New Roman"/>
              </a:rPr>
              <a:pPr/>
              <a:t>40</a:t>
            </a:fld>
            <a:endParaRPr kumimoji="0" lang="en-US" altLang="zh-TW">
              <a:solidFill>
                <a:schemeClr val="accent6">
                  <a:lumMod val="20000"/>
                  <a:lumOff val="80000"/>
                </a:schemeClr>
              </a:solidFill>
              <a:latin typeface="Times New Roman"/>
              <a:cs typeface="Times New Roman"/>
            </a:endParaRPr>
          </a:p>
        </p:txBody>
      </p:sp>
      <p:sp>
        <p:nvSpPr>
          <p:cNvPr id="6" name="Text Box 10"/>
          <p:cNvSpPr txBox="1">
            <a:spLocks noChangeArrowheads="1"/>
          </p:cNvSpPr>
          <p:nvPr/>
        </p:nvSpPr>
        <p:spPr bwMode="auto">
          <a:xfrm>
            <a:off x="7885113" y="5013325"/>
            <a:ext cx="1258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sz="2800" dirty="0">
                <a:solidFill>
                  <a:schemeClr val="tx2"/>
                </a:solidFill>
                <a:latin typeface="Times New Roman"/>
                <a:cs typeface="Times New Roman"/>
              </a:rPr>
              <a:t>(</a:t>
            </a:r>
            <a:r>
              <a:rPr lang="en-US" sz="2800" dirty="0" smtClean="0">
                <a:solidFill>
                  <a:schemeClr val="tx2"/>
                </a:solidFill>
                <a:latin typeface="Times New Roman"/>
                <a:cs typeface="Times New Roman"/>
              </a:rPr>
              <a:t>8.13)</a:t>
            </a:r>
            <a:endParaRPr lang="en-US" sz="2800" dirty="0">
              <a:solidFill>
                <a:schemeClr val="tx2"/>
              </a:solidFill>
              <a:latin typeface="Times New Roman"/>
              <a:cs typeface="Times New Roman"/>
            </a:endParaRPr>
          </a:p>
        </p:txBody>
      </p:sp>
      <p:graphicFrame>
        <p:nvGraphicFramePr>
          <p:cNvPr id="7" name="Object 13"/>
          <p:cNvGraphicFramePr>
            <a:graphicFrameLocks noChangeAspect="1"/>
          </p:cNvGraphicFramePr>
          <p:nvPr>
            <p:extLst>
              <p:ext uri="{D42A27DB-BD31-4B8C-83A1-F6EECF244321}">
                <p14:modId xmlns:p14="http://schemas.microsoft.com/office/powerpoint/2010/main" val="4172810167"/>
              </p:ext>
            </p:extLst>
          </p:nvPr>
        </p:nvGraphicFramePr>
        <p:xfrm>
          <a:off x="477839" y="4071942"/>
          <a:ext cx="7523185" cy="2414754"/>
        </p:xfrm>
        <a:graphic>
          <a:graphicData uri="http://schemas.openxmlformats.org/presentationml/2006/ole">
            <mc:AlternateContent xmlns:mc="http://schemas.openxmlformats.org/markup-compatibility/2006">
              <mc:Choice xmlns:v="urn:schemas-microsoft-com:vml" Requires="v">
                <p:oleObj spid="_x0000_s126984" name="Equation" r:id="rId3" imgW="4343400" imgH="1396800" progId="Equation.DSMT4">
                  <p:embed/>
                </p:oleObj>
              </mc:Choice>
              <mc:Fallback>
                <p:oleObj name="Equation" r:id="rId3" imgW="4343400" imgH="1396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39" y="4071942"/>
                        <a:ext cx="7523185" cy="24147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983" name="Object 7"/>
          <p:cNvGraphicFramePr>
            <a:graphicFrameLocks noChangeAspect="1"/>
          </p:cNvGraphicFramePr>
          <p:nvPr/>
        </p:nvGraphicFramePr>
        <p:xfrm>
          <a:off x="285720" y="1571612"/>
          <a:ext cx="4357718" cy="613763"/>
        </p:xfrm>
        <a:graphic>
          <a:graphicData uri="http://schemas.openxmlformats.org/presentationml/2006/ole">
            <mc:AlternateContent xmlns:mc="http://schemas.openxmlformats.org/markup-compatibility/2006">
              <mc:Choice xmlns:v="urn:schemas-microsoft-com:vml" Requires="v">
                <p:oleObj spid="_x0000_s126985" name="Equation" r:id="rId5" imgW="2705100" imgH="381000" progId="Equation.DSMT4">
                  <p:embed/>
                </p:oleObj>
              </mc:Choice>
              <mc:Fallback>
                <p:oleObj name="Equation" r:id="rId5" imgW="2705100" imgH="3810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20" y="1571612"/>
                        <a:ext cx="4357718" cy="61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982" name="Object 6"/>
          <p:cNvGraphicFramePr>
            <a:graphicFrameLocks noChangeAspect="1"/>
          </p:cNvGraphicFramePr>
          <p:nvPr/>
        </p:nvGraphicFramePr>
        <p:xfrm>
          <a:off x="357158" y="2143115"/>
          <a:ext cx="4286280" cy="589179"/>
        </p:xfrm>
        <a:graphic>
          <a:graphicData uri="http://schemas.openxmlformats.org/presentationml/2006/ole">
            <mc:AlternateContent xmlns:mc="http://schemas.openxmlformats.org/markup-compatibility/2006">
              <mc:Choice xmlns:v="urn:schemas-microsoft-com:vml" Requires="v">
                <p:oleObj spid="_x0000_s126986" name="Equation" r:id="rId7" imgW="2768600" imgH="381000" progId="Equation.DSMT4">
                  <p:embed/>
                </p:oleObj>
              </mc:Choice>
              <mc:Fallback>
                <p:oleObj name="Equation" r:id="rId7" imgW="2768600" imgH="3810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58" y="2143115"/>
                        <a:ext cx="4286280" cy="5891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981" name="Object 5"/>
          <p:cNvGraphicFramePr>
            <a:graphicFrameLocks noChangeAspect="1"/>
          </p:cNvGraphicFramePr>
          <p:nvPr/>
        </p:nvGraphicFramePr>
        <p:xfrm>
          <a:off x="357158" y="2772167"/>
          <a:ext cx="4214842" cy="585395"/>
        </p:xfrm>
        <a:graphic>
          <a:graphicData uri="http://schemas.openxmlformats.org/presentationml/2006/ole">
            <mc:AlternateContent xmlns:mc="http://schemas.openxmlformats.org/markup-compatibility/2006">
              <mc:Choice xmlns:v="urn:schemas-microsoft-com:vml" Requires="v">
                <p:oleObj spid="_x0000_s126987" name="Equation" r:id="rId9" imgW="2743200" imgH="381000" progId="Equation.DSMT4">
                  <p:embed/>
                </p:oleObj>
              </mc:Choice>
              <mc:Fallback>
                <p:oleObj name="Equation" r:id="rId9" imgW="2743200" imgH="3810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158" y="2772167"/>
                        <a:ext cx="4214842" cy="5853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980" name="Object 4"/>
          <p:cNvGraphicFramePr>
            <a:graphicFrameLocks noChangeAspect="1"/>
          </p:cNvGraphicFramePr>
          <p:nvPr/>
        </p:nvGraphicFramePr>
        <p:xfrm>
          <a:off x="4786314" y="2210585"/>
          <a:ext cx="2071702" cy="575473"/>
        </p:xfrm>
        <a:graphic>
          <a:graphicData uri="http://schemas.openxmlformats.org/presentationml/2006/ole">
            <mc:AlternateContent xmlns:mc="http://schemas.openxmlformats.org/markup-compatibility/2006">
              <mc:Choice xmlns:v="urn:schemas-microsoft-com:vml" Requires="v">
                <p:oleObj spid="_x0000_s126988" name="Equation" r:id="rId11" imgW="1371600" imgH="381000" progId="Equation.DSMT4">
                  <p:embed/>
                </p:oleObj>
              </mc:Choice>
              <mc:Fallback>
                <p:oleObj name="Equation" r:id="rId11" imgW="1371600" imgH="38100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86314" y="2210585"/>
                        <a:ext cx="2071702" cy="5754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979" name="Object 3"/>
          <p:cNvGraphicFramePr>
            <a:graphicFrameLocks noChangeAspect="1"/>
          </p:cNvGraphicFramePr>
          <p:nvPr/>
        </p:nvGraphicFramePr>
        <p:xfrm>
          <a:off x="4714875" y="1571612"/>
          <a:ext cx="4050535" cy="642942"/>
        </p:xfrm>
        <a:graphic>
          <a:graphicData uri="http://schemas.openxmlformats.org/presentationml/2006/ole">
            <mc:AlternateContent xmlns:mc="http://schemas.openxmlformats.org/markup-compatibility/2006">
              <mc:Choice xmlns:v="urn:schemas-microsoft-com:vml" Requires="v">
                <p:oleObj spid="_x0000_s126989" name="Equation" r:id="rId13" imgW="2400300" imgH="381000" progId="Equation.DSMT4">
                  <p:embed/>
                </p:oleObj>
              </mc:Choice>
              <mc:Fallback>
                <p:oleObj name="Equation" r:id="rId13" imgW="2400300" imgH="381000" progId="Equation.DSMT4">
                  <p:embed/>
                  <p:pic>
                    <p:nvPicPr>
                      <p:cNvPr id="0"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14875" y="1571612"/>
                        <a:ext cx="4050535"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9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26985" name="Rectangle 9"/>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26987" name="Rectangle 11"/>
          <p:cNvSpPr>
            <a:spLocks noChangeArrowheads="1"/>
          </p:cNvSpPr>
          <p:nvPr/>
        </p:nvSpPr>
        <p:spPr bwMode="auto">
          <a:xfrm>
            <a:off x="7072330" y="2357430"/>
            <a:ext cx="1851789"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(8.12)</a:t>
            </a:r>
            <a:endParaRPr kumimoji="1" lang="en-US" altLang="zh-TW" sz="1200" b="0" i="0" u="none" strike="noStrike" cap="none" normalizeH="0" baseline="0" dirty="0" smtClean="0">
              <a:ln>
                <a:noFill/>
              </a:ln>
              <a:solidFill>
                <a:schemeClr val="tx2"/>
              </a:solidFill>
              <a:effectLst/>
              <a:latin typeface="Arial" pitchFamily="34" charset="0"/>
              <a:ea typeface="新細明體" pitchFamily="18" charset="-120"/>
              <a:cs typeface="新細明體" pitchFamily="18"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a:t>
            </a:r>
            <a:endParaRPr kumimoji="1" lang="en-US" altLang="zh-TW" sz="3600" b="0" i="0" u="none" strike="noStrike" cap="none" normalizeH="0" baseline="0" dirty="0" smtClean="0">
              <a:ln>
                <a:noFill/>
              </a:ln>
              <a:solidFill>
                <a:schemeClr val="tx2"/>
              </a:solidFill>
              <a:effectLst/>
              <a:latin typeface="Arial" pitchFamily="34" charset="0"/>
              <a:ea typeface="新細明體" pitchFamily="18" charset="-120"/>
              <a:cs typeface="新細明體" pitchFamily="18" charset="-120"/>
            </a:endParaRPr>
          </a:p>
        </p:txBody>
      </p:sp>
      <p:sp>
        <p:nvSpPr>
          <p:cNvPr id="126988" name="Rectangle 12"/>
          <p:cNvSpPr>
            <a:spLocks noChangeArrowheads="1"/>
          </p:cNvSpPr>
          <p:nvPr/>
        </p:nvSpPr>
        <p:spPr bwMode="auto">
          <a:xfrm>
            <a:off x="0" y="2438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26989" name="Rectangle 13"/>
          <p:cNvSpPr>
            <a:spLocks noChangeArrowheads="1"/>
          </p:cNvSpPr>
          <p:nvPr/>
        </p:nvSpPr>
        <p:spPr bwMode="auto">
          <a:xfrm>
            <a:off x="0" y="2819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rPr>
              <a:t> </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a:cs typeface="Times New Roman"/>
              </a:rPr>
              <a:t>Sample Problem 8.4</a:t>
            </a:r>
            <a:endParaRPr lang="zh-TW" altLang="en-US" dirty="0"/>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This example focuses on the returns and risk of the first three industrial companies, Johnson &amp; Johnson (JNJ), International Business Machines Corp. (IBM), and Boeing Co. (BA), for the period April 2001 to April 2010. The data used are tabulated in </a:t>
            </a:r>
            <a:r>
              <a:rPr lang="en-US" sz="2400" b="1" dirty="0" smtClean="0">
                <a:latin typeface="Times New Roman" pitchFamily="18" charset="0"/>
                <a:cs typeface="Times New Roman" pitchFamily="18" charset="0"/>
              </a:rPr>
              <a:t>Table 8.3</a:t>
            </a:r>
            <a:r>
              <a:rPr lang="en-US" sz="2400" dirty="0" smtClean="0">
                <a:latin typeface="Times New Roman" pitchFamily="18" charset="0"/>
                <a:cs typeface="Times New Roman" pitchFamily="18" charset="0"/>
              </a:rPr>
              <a:t>.</a:t>
            </a:r>
            <a:endParaRPr lang="zh-TW" alt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AF66988-F106-4A7D-9058-E7BAFA4F1E23}" type="slidenum">
              <a:rPr kumimoji="0" lang="en-US" altLang="zh-TW">
                <a:solidFill>
                  <a:schemeClr val="accent6">
                    <a:lumMod val="20000"/>
                    <a:lumOff val="80000"/>
                  </a:schemeClr>
                </a:solidFill>
                <a:latin typeface="Times New Roman"/>
                <a:cs typeface="Times New Roman"/>
              </a:rPr>
              <a:pPr/>
              <a:t>41</a:t>
            </a:fld>
            <a:endParaRPr kumimoji="0" lang="en-US" altLang="zh-TW">
              <a:solidFill>
                <a:schemeClr val="accent6">
                  <a:lumMod val="20000"/>
                  <a:lumOff val="80000"/>
                </a:schemeClr>
              </a:solidFill>
              <a:latin typeface="Times New Roman"/>
              <a:cs typeface="Times New Roman"/>
            </a:endParaRPr>
          </a:p>
        </p:txBody>
      </p:sp>
      <p:pic>
        <p:nvPicPr>
          <p:cNvPr id="130050" name="Picture 2"/>
          <p:cNvPicPr>
            <a:picLocks noChangeAspect="1" noChangeArrowheads="1"/>
          </p:cNvPicPr>
          <p:nvPr/>
        </p:nvPicPr>
        <p:blipFill>
          <a:blip r:embed="rId2"/>
          <a:srcRect/>
          <a:stretch>
            <a:fillRect/>
          </a:stretch>
        </p:blipFill>
        <p:spPr bwMode="auto">
          <a:xfrm>
            <a:off x="2071670" y="3714752"/>
            <a:ext cx="4829209" cy="2000264"/>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2"/>
          <p:cNvSpPr>
            <a:spLocks noGrp="1" noChangeArrowheads="1"/>
          </p:cNvSpPr>
          <p:nvPr>
            <p:ph type="title"/>
          </p:nvPr>
        </p:nvSpPr>
        <p:spPr>
          <a:xfrm>
            <a:off x="395288" y="457200"/>
            <a:ext cx="8002587" cy="739775"/>
          </a:xfrm>
        </p:spPr>
        <p:txBody>
          <a:bodyPr/>
          <a:lstStyle/>
          <a:p>
            <a:pPr eaLnBrk="1" hangingPunct="1"/>
            <a:r>
              <a:rPr lang="en-US" altLang="zh-TW" sz="3200" b="1" dirty="0" smtClean="0">
                <a:latin typeface="Times New Roman"/>
                <a:cs typeface="Times New Roman"/>
              </a:rPr>
              <a:t>Sample Problem 8.4</a:t>
            </a:r>
          </a:p>
        </p:txBody>
      </p:sp>
      <p:sp>
        <p:nvSpPr>
          <p:cNvPr id="50181" name="Rectangle 3"/>
          <p:cNvSpPr>
            <a:spLocks noGrp="1" noChangeArrowheads="1"/>
          </p:cNvSpPr>
          <p:nvPr>
            <p:ph idx="1"/>
          </p:nvPr>
        </p:nvSpPr>
        <p:spPr>
          <a:xfrm>
            <a:off x="179388" y="1270000"/>
            <a:ext cx="8713787" cy="5472113"/>
          </a:xfrm>
        </p:spPr>
        <p:txBody>
          <a:bodyPr/>
          <a:lstStyle/>
          <a:p>
            <a:pPr eaLnBrk="1" hangingPunct="1">
              <a:buFont typeface="Wingdings" pitchFamily="2" charset="2"/>
              <a:buNone/>
            </a:pPr>
            <a:r>
              <a:rPr lang="en-US" altLang="zh-TW" sz="2000" dirty="0" smtClean="0">
                <a:latin typeface="Times New Roman"/>
                <a:cs typeface="Times New Roman"/>
              </a:rPr>
              <a:t>Plugging the data listed in Table 8.3 and  E*= 0.00106 into the matrix above yields:</a:t>
            </a:r>
          </a:p>
          <a:p>
            <a:pPr eaLnBrk="1" hangingPunct="1">
              <a:buFont typeface="Wingdings" pitchFamily="2" charset="2"/>
              <a:buNone/>
            </a:pPr>
            <a:r>
              <a:rPr lang="en-US" altLang="zh-TW" sz="2000" dirty="0" smtClean="0">
                <a:latin typeface="Times New Roman"/>
                <a:cs typeface="Times New Roman"/>
              </a:rPr>
              <a:t>                                                                        </a:t>
            </a:r>
          </a:p>
          <a:p>
            <a:pPr algn="r" eaLnBrk="1" hangingPunct="1">
              <a:buFont typeface="Wingdings" pitchFamily="2" charset="2"/>
              <a:buNone/>
            </a:pPr>
            <a:r>
              <a:rPr lang="en-US" altLang="zh-TW" sz="2000" dirty="0" smtClean="0">
                <a:latin typeface="Times New Roman"/>
                <a:cs typeface="Times New Roman"/>
              </a:rPr>
              <a:t>                                                                            (8.14)                                                                          </a:t>
            </a:r>
          </a:p>
          <a:p>
            <a:pPr eaLnBrk="1" hangingPunct="1">
              <a:buFont typeface="Wingdings" pitchFamily="2" charset="2"/>
              <a:buNone/>
            </a:pPr>
            <a:r>
              <a:rPr lang="en-US" altLang="zh-TW" sz="2000" dirty="0" smtClean="0">
                <a:latin typeface="Times New Roman"/>
                <a:cs typeface="Times New Roman"/>
              </a:rPr>
              <a:t>   </a:t>
            </a:r>
          </a:p>
          <a:p>
            <a:pPr eaLnBrk="1" hangingPunct="1">
              <a:buFont typeface="Wingdings" pitchFamily="2" charset="2"/>
              <a:buNone/>
            </a:pPr>
            <a:endParaRPr lang="en-US" altLang="zh-TW" sz="2000" dirty="0" smtClean="0">
              <a:latin typeface="Times New Roman"/>
              <a:cs typeface="Times New Roman"/>
            </a:endParaRPr>
          </a:p>
          <a:p>
            <a:pPr eaLnBrk="1" hangingPunct="1">
              <a:buFont typeface="Wingdings" pitchFamily="2" charset="2"/>
              <a:buNone/>
            </a:pPr>
            <a:endParaRPr lang="en-US" altLang="zh-TW" sz="2000" dirty="0" smtClean="0">
              <a:latin typeface="Times New Roman"/>
              <a:cs typeface="Times New Roman"/>
            </a:endParaRPr>
          </a:p>
          <a:p>
            <a:pPr eaLnBrk="1" hangingPunct="1">
              <a:buFont typeface="Wingdings" pitchFamily="2" charset="2"/>
              <a:buNone/>
            </a:pPr>
            <a:endParaRPr lang="en-US" altLang="zh-TW" sz="2000" dirty="0" smtClean="0">
              <a:latin typeface="Times New Roman"/>
              <a:cs typeface="Times New Roman"/>
            </a:endParaRPr>
          </a:p>
          <a:p>
            <a:pPr eaLnBrk="1" hangingPunct="1">
              <a:buFont typeface="Wingdings" pitchFamily="2" charset="2"/>
              <a:buNone/>
            </a:pPr>
            <a:r>
              <a:rPr lang="en-US" altLang="zh-TW" sz="2000" dirty="0" smtClean="0">
                <a:latin typeface="Times New Roman"/>
                <a:cs typeface="Times New Roman"/>
              </a:rPr>
              <a:t>When matrix A is properly inverted and </a:t>
            </a:r>
            <a:r>
              <a:rPr lang="en-US" altLang="zh-TW" sz="2000" dirty="0" err="1" smtClean="0">
                <a:latin typeface="Times New Roman"/>
                <a:cs typeface="Times New Roman"/>
              </a:rPr>
              <a:t>postmultiplied</a:t>
            </a:r>
            <a:r>
              <a:rPr lang="en-US" altLang="zh-TW" sz="2000" dirty="0" smtClean="0">
                <a:latin typeface="Times New Roman"/>
                <a:cs typeface="Times New Roman"/>
              </a:rPr>
              <a:t> by K, the solution vector           is derived:</a:t>
            </a:r>
          </a:p>
          <a:p>
            <a:pPr eaLnBrk="1" hangingPunct="1">
              <a:buFont typeface="Wingdings" pitchFamily="2" charset="2"/>
              <a:buNone/>
            </a:pPr>
            <a:r>
              <a:rPr lang="en-US" altLang="zh-TW" sz="2000" dirty="0" smtClean="0">
                <a:latin typeface="Times New Roman"/>
                <a:cs typeface="Times New Roman"/>
              </a:rPr>
              <a:t>                                             </a:t>
            </a:r>
          </a:p>
          <a:p>
            <a:pPr algn="r" eaLnBrk="1" hangingPunct="1">
              <a:buFont typeface="Wingdings" pitchFamily="2" charset="2"/>
              <a:buNone/>
            </a:pPr>
            <a:r>
              <a:rPr lang="en-US" altLang="zh-TW" sz="2000" dirty="0" smtClean="0">
                <a:latin typeface="Times New Roman"/>
                <a:cs typeface="Times New Roman"/>
              </a:rPr>
              <a:t>                                                         </a:t>
            </a:r>
            <a:r>
              <a:rPr lang="zh-TW" altLang="en-US" sz="2000" dirty="0" smtClean="0">
                <a:latin typeface="Times New Roman"/>
                <a:cs typeface="Times New Roman"/>
              </a:rPr>
              <a:t>（</a:t>
            </a:r>
            <a:r>
              <a:rPr lang="en-US" altLang="zh-TW" sz="2000" dirty="0" smtClean="0">
                <a:latin typeface="Times New Roman"/>
                <a:cs typeface="Times New Roman"/>
              </a:rPr>
              <a:t>8.15</a:t>
            </a:r>
            <a:r>
              <a:rPr lang="zh-TW" altLang="en-US" sz="2000" dirty="0" smtClean="0">
                <a:latin typeface="Times New Roman"/>
                <a:cs typeface="Times New Roman"/>
              </a:rPr>
              <a:t>）</a:t>
            </a:r>
          </a:p>
        </p:txBody>
      </p:sp>
      <p:sp>
        <p:nvSpPr>
          <p:cNvPr id="50186"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AFACFC9-1CBE-4AFC-8D9A-FE67FFFE0649}" type="slidenum">
              <a:rPr kumimoji="0" lang="en-US" altLang="zh-TW">
                <a:solidFill>
                  <a:schemeClr val="accent6">
                    <a:lumMod val="20000"/>
                    <a:lumOff val="80000"/>
                  </a:schemeClr>
                </a:solidFill>
                <a:latin typeface="Times New Roman"/>
                <a:cs typeface="Times New Roman"/>
              </a:rPr>
              <a:pPr/>
              <a:t>42</a:t>
            </a:fld>
            <a:endParaRPr kumimoji="0" lang="en-US" altLang="zh-TW">
              <a:solidFill>
                <a:schemeClr val="accent6">
                  <a:lumMod val="20000"/>
                  <a:lumOff val="80000"/>
                </a:schemeClr>
              </a:solidFill>
              <a:latin typeface="Times New Roman"/>
              <a:cs typeface="Times New Roman"/>
            </a:endParaRPr>
          </a:p>
        </p:txBody>
      </p:sp>
      <p:sp>
        <p:nvSpPr>
          <p:cNvPr id="50183" name="Rectangle 4"/>
          <p:cNvSpPr>
            <a:spLocks noChangeArrowheads="1"/>
          </p:cNvSpPr>
          <p:nvPr/>
        </p:nvSpPr>
        <p:spPr bwMode="auto">
          <a:xfrm>
            <a:off x="0" y="333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0184" name="Rectangle 11"/>
          <p:cNvSpPr>
            <a:spLocks noChangeArrowheads="1"/>
          </p:cNvSpPr>
          <p:nvPr/>
        </p:nvSpPr>
        <p:spPr bwMode="auto">
          <a:xfrm>
            <a:off x="0" y="2843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0179" name="Object 10"/>
          <p:cNvGraphicFramePr>
            <a:graphicFrameLocks noChangeAspect="1"/>
          </p:cNvGraphicFramePr>
          <p:nvPr/>
        </p:nvGraphicFramePr>
        <p:xfrm>
          <a:off x="827088" y="1989138"/>
          <a:ext cx="6985000" cy="1728787"/>
        </p:xfrm>
        <a:graphic>
          <a:graphicData uri="http://schemas.openxmlformats.org/presentationml/2006/ole">
            <mc:AlternateContent xmlns:mc="http://schemas.openxmlformats.org/markup-compatibility/2006">
              <mc:Choice xmlns:v="urn:schemas-microsoft-com:vml" Requires="v">
                <p:oleObj spid="_x0000_s50233" name="Equation" r:id="rId3" imgW="4736880" imgH="1168200" progId="Equation.DSMT4">
                  <p:embed/>
                </p:oleObj>
              </mc:Choice>
              <mc:Fallback>
                <p:oleObj name="Equation" r:id="rId3" imgW="4736880" imgH="1168200" progId="Equation.DSMT4">
                  <p:embed/>
                  <p:pic>
                    <p:nvPicPr>
                      <p:cNvPr id="0"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989138"/>
                        <a:ext cx="6985000" cy="172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5" name="Rectangle 13"/>
          <p:cNvSpPr>
            <a:spLocks noChangeArrowheads="1"/>
          </p:cNvSpPr>
          <p:nvPr/>
        </p:nvSpPr>
        <p:spPr bwMode="auto">
          <a:xfrm>
            <a:off x="0" y="2728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0180" name="Object 12"/>
          <p:cNvGraphicFramePr>
            <a:graphicFrameLocks noChangeAspect="1"/>
          </p:cNvGraphicFramePr>
          <p:nvPr>
            <p:extLst>
              <p:ext uri="{D42A27DB-BD31-4B8C-83A1-F6EECF244321}">
                <p14:modId xmlns:p14="http://schemas.microsoft.com/office/powerpoint/2010/main" val="4138721621"/>
              </p:ext>
            </p:extLst>
          </p:nvPr>
        </p:nvGraphicFramePr>
        <p:xfrm>
          <a:off x="3435350" y="4432300"/>
          <a:ext cx="1790700" cy="1955800"/>
        </p:xfrm>
        <a:graphic>
          <a:graphicData uri="http://schemas.openxmlformats.org/presentationml/2006/ole">
            <mc:AlternateContent xmlns:mc="http://schemas.openxmlformats.org/markup-compatibility/2006">
              <mc:Choice xmlns:v="urn:schemas-microsoft-com:vml" Requires="v">
                <p:oleObj spid="_x0000_s50234" name="Equation" r:id="rId5" imgW="1282680" imgH="1396800" progId="Equation.DSMT4">
                  <p:embed/>
                </p:oleObj>
              </mc:Choice>
              <mc:Fallback>
                <p:oleObj name="Equation" r:id="rId5" imgW="1282680" imgH="1396800" progId="Equation.DSMT4">
                  <p:embed/>
                  <p:pic>
                    <p:nvPicPr>
                      <p:cNvPr id="0" name="Picture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5350" y="4432300"/>
                        <a:ext cx="1790700" cy="195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ChangeArrowheads="1"/>
          </p:cNvSpPr>
          <p:nvPr>
            <p:ph type="title"/>
          </p:nvPr>
        </p:nvSpPr>
        <p:spPr>
          <a:xfrm>
            <a:off x="395288" y="476250"/>
            <a:ext cx="8497887" cy="739775"/>
          </a:xfrm>
        </p:spPr>
        <p:txBody>
          <a:bodyPr/>
          <a:lstStyle/>
          <a:p>
            <a:pPr eaLnBrk="1" hangingPunct="1"/>
            <a:r>
              <a:rPr lang="en-US" altLang="zh-TW" sz="2800" b="1" dirty="0" smtClean="0">
                <a:latin typeface="Times New Roman"/>
                <a:cs typeface="Times New Roman"/>
              </a:rPr>
              <a:t>8.3.4 Portfolio Determination with Specific </a:t>
            </a:r>
            <a:br>
              <a:rPr lang="en-US" altLang="zh-TW" sz="2800" b="1" dirty="0" smtClean="0">
                <a:latin typeface="Times New Roman"/>
                <a:cs typeface="Times New Roman"/>
              </a:rPr>
            </a:br>
            <a:r>
              <a:rPr lang="en-US" altLang="zh-TW" sz="2800" b="1" dirty="0" smtClean="0">
                <a:latin typeface="Times New Roman"/>
                <a:cs typeface="Times New Roman"/>
              </a:rPr>
              <a:t>         Adjustment for Short Selling</a:t>
            </a:r>
          </a:p>
        </p:txBody>
      </p:sp>
      <p:sp>
        <p:nvSpPr>
          <p:cNvPr id="51206" name="Rectangle 3"/>
          <p:cNvSpPr>
            <a:spLocks noGrp="1" noChangeArrowheads="1"/>
          </p:cNvSpPr>
          <p:nvPr>
            <p:ph idx="1"/>
          </p:nvPr>
        </p:nvSpPr>
        <p:spPr>
          <a:xfrm>
            <a:off x="500034" y="2000240"/>
            <a:ext cx="8107388" cy="4375165"/>
          </a:xfrm>
        </p:spPr>
        <p:txBody>
          <a:bodyPr>
            <a:normAutofit/>
          </a:bodyPr>
          <a:lstStyle/>
          <a:p>
            <a:pPr>
              <a:buNone/>
            </a:pPr>
            <a:r>
              <a:rPr lang="en-US" altLang="zh-TW" sz="2400" dirty="0" smtClean="0">
                <a:solidFill>
                  <a:schemeClr val="tx2"/>
                </a:solidFill>
                <a:latin typeface="Times New Roman"/>
                <a:cs typeface="Times New Roman"/>
              </a:rPr>
              <a:t>The Markowitz model determines optimal asset allocation by minimizing portfolio variance using a constrained optimization procedure:</a:t>
            </a:r>
          </a:p>
          <a:p>
            <a:pPr algn="r" eaLnBrk="1" hangingPunct="1">
              <a:buFont typeface="Wingdings" pitchFamily="2" charset="2"/>
              <a:buNone/>
            </a:pPr>
            <a:r>
              <a:rPr lang="en-US" altLang="zh-TW" sz="2400" dirty="0" smtClean="0">
                <a:solidFill>
                  <a:schemeClr val="tx2"/>
                </a:solidFill>
                <a:latin typeface="Times New Roman"/>
                <a:cs typeface="Times New Roman"/>
              </a:rPr>
              <a:t>                                                             </a:t>
            </a:r>
            <a:r>
              <a:rPr lang="zh-TW" altLang="en-US" sz="2400" dirty="0" smtClean="0">
                <a:solidFill>
                  <a:schemeClr val="tx2"/>
                </a:solidFill>
                <a:latin typeface="Times New Roman"/>
                <a:cs typeface="Times New Roman"/>
              </a:rPr>
              <a:t>（</a:t>
            </a:r>
            <a:r>
              <a:rPr lang="en-US" altLang="zh-TW" sz="2400" dirty="0" smtClean="0">
                <a:solidFill>
                  <a:schemeClr val="tx2"/>
                </a:solidFill>
                <a:latin typeface="Times New Roman"/>
                <a:cs typeface="Times New Roman"/>
              </a:rPr>
              <a:t>8.16</a:t>
            </a:r>
            <a:r>
              <a:rPr lang="zh-TW" altLang="en-US" sz="2400" dirty="0" smtClean="0">
                <a:solidFill>
                  <a:schemeClr val="tx2"/>
                </a:solidFill>
                <a:latin typeface="Times New Roman"/>
                <a:cs typeface="Times New Roman"/>
              </a:rPr>
              <a:t>）</a:t>
            </a:r>
          </a:p>
          <a:p>
            <a:pPr eaLnBrk="1" hangingPunct="1">
              <a:buFont typeface="Wingdings" pitchFamily="2" charset="2"/>
              <a:buNone/>
            </a:pPr>
            <a:endParaRPr lang="zh-TW" altLang="en-US" sz="2400" dirty="0" smtClean="0">
              <a:solidFill>
                <a:schemeClr val="tx2"/>
              </a:solidFill>
              <a:latin typeface="Times New Roman"/>
              <a:cs typeface="Times New Roman"/>
            </a:endParaRPr>
          </a:p>
          <a:p>
            <a:pPr eaLnBrk="1" hangingPunct="1">
              <a:buFont typeface="Wingdings" pitchFamily="2" charset="2"/>
              <a:buNone/>
            </a:pPr>
            <a:r>
              <a:rPr lang="en-US" altLang="zh-TW" sz="2400" dirty="0" smtClean="0">
                <a:solidFill>
                  <a:schemeClr val="tx2"/>
                </a:solidFill>
                <a:latin typeface="Times New Roman"/>
                <a:cs typeface="Times New Roman"/>
              </a:rPr>
              <a:t>Subject to:(</a:t>
            </a:r>
            <a:r>
              <a:rPr lang="en-US" altLang="zh-TW" sz="2400" dirty="0" err="1" smtClean="0">
                <a:solidFill>
                  <a:schemeClr val="tx2"/>
                </a:solidFill>
                <a:latin typeface="Times New Roman"/>
                <a:cs typeface="Times New Roman"/>
              </a:rPr>
              <a:t>i</a:t>
            </a:r>
            <a:r>
              <a:rPr lang="en-US" altLang="zh-TW" sz="2400" dirty="0" smtClean="0">
                <a:solidFill>
                  <a:schemeClr val="tx2"/>
                </a:solidFill>
                <a:latin typeface="Times New Roman"/>
                <a:cs typeface="Times New Roman"/>
              </a:rPr>
              <a:t>)                             and  (ii) </a:t>
            </a:r>
          </a:p>
          <a:p>
            <a:pPr eaLnBrk="1" hangingPunct="1">
              <a:buFont typeface="Wingdings" pitchFamily="2" charset="2"/>
              <a:buNone/>
            </a:pPr>
            <a:endParaRPr lang="en-US" altLang="zh-TW" sz="2400" dirty="0" smtClean="0">
              <a:solidFill>
                <a:schemeClr val="tx2"/>
              </a:solidFill>
              <a:latin typeface="Times New Roman"/>
              <a:cs typeface="Times New Roman"/>
            </a:endParaRPr>
          </a:p>
        </p:txBody>
      </p:sp>
      <p:sp>
        <p:nvSpPr>
          <p:cNvPr id="51210"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9621946-7E2D-4C59-BE50-78A9B01AD57D}" type="slidenum">
              <a:rPr kumimoji="0" lang="en-US" altLang="zh-TW">
                <a:solidFill>
                  <a:schemeClr val="accent6">
                    <a:lumMod val="20000"/>
                    <a:lumOff val="80000"/>
                  </a:schemeClr>
                </a:solidFill>
                <a:latin typeface="Times New Roman"/>
                <a:cs typeface="Times New Roman"/>
              </a:rPr>
              <a:pPr/>
              <a:t>43</a:t>
            </a:fld>
            <a:endParaRPr kumimoji="0" lang="en-US" altLang="zh-TW">
              <a:solidFill>
                <a:schemeClr val="accent6">
                  <a:lumMod val="20000"/>
                  <a:lumOff val="80000"/>
                </a:schemeClr>
              </a:solidFill>
              <a:latin typeface="Times New Roman"/>
              <a:cs typeface="Times New Roman"/>
            </a:endParaRPr>
          </a:p>
        </p:txBody>
      </p:sp>
      <p:sp>
        <p:nvSpPr>
          <p:cNvPr id="51207" name="Rectangle 4"/>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1202" name="Object 5"/>
          <p:cNvGraphicFramePr>
            <a:graphicFrameLocks noChangeAspect="1"/>
          </p:cNvGraphicFramePr>
          <p:nvPr/>
        </p:nvGraphicFramePr>
        <p:xfrm>
          <a:off x="2643174" y="3071810"/>
          <a:ext cx="3853847" cy="928693"/>
        </p:xfrm>
        <a:graphic>
          <a:graphicData uri="http://schemas.openxmlformats.org/presentationml/2006/ole">
            <mc:AlternateContent xmlns:mc="http://schemas.openxmlformats.org/markup-compatibility/2006">
              <mc:Choice xmlns:v="urn:schemas-microsoft-com:vml" Requires="v">
                <p:oleObj spid="_x0000_s51257" name="Equation" r:id="rId3" imgW="1854200" imgH="444500" progId="Equation.DSMT4">
                  <p:embed/>
                </p:oleObj>
              </mc:Choice>
              <mc:Fallback>
                <p:oleObj name="Equation" r:id="rId3" imgW="1854200" imgH="444500" progId="Equation.DSMT4">
                  <p:embed/>
                  <p:pic>
                    <p:nvPicPr>
                      <p:cNvPr id="0"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74" y="3071810"/>
                        <a:ext cx="3853847" cy="9286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8" name="Rectangle 6"/>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1203" name="Object 7"/>
          <p:cNvGraphicFramePr>
            <a:graphicFrameLocks noChangeAspect="1"/>
          </p:cNvGraphicFramePr>
          <p:nvPr/>
        </p:nvGraphicFramePr>
        <p:xfrm>
          <a:off x="2143108" y="4000504"/>
          <a:ext cx="2071702" cy="853902"/>
        </p:xfrm>
        <a:graphic>
          <a:graphicData uri="http://schemas.openxmlformats.org/presentationml/2006/ole">
            <mc:AlternateContent xmlns:mc="http://schemas.openxmlformats.org/markup-compatibility/2006">
              <mc:Choice xmlns:v="urn:schemas-microsoft-com:vml" Requires="v">
                <p:oleObj spid="_x0000_s51258" name="Equation" r:id="rId5" imgW="1040948" imgH="431613" progId="Equation.DSMT4">
                  <p:embed/>
                </p:oleObj>
              </mc:Choice>
              <mc:Fallback>
                <p:oleObj name="Equation" r:id="rId5" imgW="1040948" imgH="431613" progId="Equation.DSMT4">
                  <p:embed/>
                  <p:pic>
                    <p:nvPicPr>
                      <p:cNvPr id="0" name="Picture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08" y="4000504"/>
                        <a:ext cx="2071702" cy="8539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8"/>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1204" name="Object 9"/>
          <p:cNvGraphicFramePr>
            <a:graphicFrameLocks noChangeAspect="1"/>
          </p:cNvGraphicFramePr>
          <p:nvPr/>
        </p:nvGraphicFramePr>
        <p:xfrm>
          <a:off x="5500694" y="4071942"/>
          <a:ext cx="1428760" cy="814102"/>
        </p:xfrm>
        <a:graphic>
          <a:graphicData uri="http://schemas.openxmlformats.org/presentationml/2006/ole">
            <mc:AlternateContent xmlns:mc="http://schemas.openxmlformats.org/markup-compatibility/2006">
              <mc:Choice xmlns:v="urn:schemas-microsoft-com:vml" Requires="v">
                <p:oleObj spid="_x0000_s51259" name="Equation" r:id="rId7" imgW="748975" imgH="431613" progId="Equation.DSMT4">
                  <p:embed/>
                </p:oleObj>
              </mc:Choice>
              <mc:Fallback>
                <p:oleObj name="Equation" r:id="rId7" imgW="748975" imgH="431613" progId="Equation.DSMT4">
                  <p:embed/>
                  <p:pic>
                    <p:nvPicPr>
                      <p:cNvPr id="0" name="Picture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0694" y="4071942"/>
                        <a:ext cx="1428760" cy="8141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2"/>
          <p:cNvSpPr>
            <a:spLocks noGrp="1" noChangeArrowheads="1"/>
          </p:cNvSpPr>
          <p:nvPr>
            <p:ph type="title"/>
          </p:nvPr>
        </p:nvSpPr>
        <p:spPr>
          <a:xfrm>
            <a:off x="395288" y="476250"/>
            <a:ext cx="8497887" cy="739775"/>
          </a:xfrm>
        </p:spPr>
        <p:txBody>
          <a:bodyPr/>
          <a:lstStyle/>
          <a:p>
            <a:r>
              <a:rPr lang="en-US" altLang="zh-TW" sz="2800" dirty="0" smtClean="0">
                <a:latin typeface="Times New Roman"/>
                <a:cs typeface="Times New Roman"/>
              </a:rPr>
              <a:t>8.3.4 Portfolio Determination with Specific </a:t>
            </a:r>
            <a:br>
              <a:rPr lang="en-US" altLang="zh-TW" sz="2800" dirty="0" smtClean="0">
                <a:latin typeface="Times New Roman"/>
                <a:cs typeface="Times New Roman"/>
              </a:rPr>
            </a:br>
            <a:r>
              <a:rPr lang="en-US" altLang="zh-TW" sz="2800" dirty="0" smtClean="0">
                <a:latin typeface="Times New Roman"/>
                <a:cs typeface="Times New Roman"/>
              </a:rPr>
              <a:t>         Adjustment for Short Selling</a:t>
            </a:r>
            <a:endParaRPr lang="en-US" altLang="zh-TW" sz="2800" b="1" i="1" dirty="0" smtClean="0">
              <a:latin typeface="Times New Roman"/>
              <a:cs typeface="Times New Roman"/>
            </a:endParaRPr>
          </a:p>
        </p:txBody>
      </p:sp>
      <p:sp>
        <p:nvSpPr>
          <p:cNvPr id="52231" name="Rectangle 3"/>
          <p:cNvSpPr>
            <a:spLocks noGrp="1" noChangeArrowheads="1"/>
          </p:cNvSpPr>
          <p:nvPr>
            <p:ph idx="1"/>
          </p:nvPr>
        </p:nvSpPr>
        <p:spPr>
          <a:xfrm>
            <a:off x="179388" y="1196975"/>
            <a:ext cx="8713787" cy="5472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zh-TW" sz="1200" b="1" dirty="0">
              <a:solidFill>
                <a:schemeClr val="accent6">
                  <a:lumMod val="20000"/>
                  <a:lumOff val="80000"/>
                </a:schemeClr>
              </a:solidFill>
              <a:latin typeface="Times New Roman"/>
              <a:ea typeface="新細明體" pitchFamily="18" charset="-120"/>
              <a:cs typeface="Times New Roman"/>
            </a:endParaRPr>
          </a:p>
          <a:p>
            <a:pPr fontAlgn="base">
              <a:spcBef>
                <a:spcPct val="0"/>
              </a:spcBef>
              <a:spcAft>
                <a:spcPct val="0"/>
              </a:spcAft>
            </a:pPr>
            <a:endParaRPr lang="en-US" altLang="zh-TW" sz="1200" b="1" dirty="0">
              <a:solidFill>
                <a:schemeClr val="accent6">
                  <a:lumMod val="20000"/>
                  <a:lumOff val="80000"/>
                </a:schemeClr>
              </a:solidFill>
              <a:latin typeface="Times New Roman"/>
              <a:ea typeface="新細明體" pitchFamily="18" charset="-120"/>
              <a:cs typeface="Times New Roman"/>
            </a:endParaRPr>
          </a:p>
          <a:p>
            <a:pPr fontAlgn="base">
              <a:spcBef>
                <a:spcPct val="0"/>
              </a:spcBef>
              <a:spcAft>
                <a:spcPct val="0"/>
              </a:spcAft>
            </a:pPr>
            <a:endParaRPr lang="en-US" altLang="zh-TW" sz="1200" b="1" dirty="0">
              <a:solidFill>
                <a:schemeClr val="accent6">
                  <a:lumMod val="20000"/>
                  <a:lumOff val="80000"/>
                </a:schemeClr>
              </a:solidFill>
              <a:latin typeface="Times New Roman"/>
              <a:ea typeface="新細明體" pitchFamily="18" charset="-120"/>
              <a:cs typeface="Times New Roman"/>
            </a:endParaRPr>
          </a:p>
          <a:p>
            <a:pPr fontAlgn="base">
              <a:spcBef>
                <a:spcPct val="0"/>
              </a:spcBef>
              <a:spcAft>
                <a:spcPct val="0"/>
              </a:spcAft>
            </a:pPr>
            <a:endParaRPr lang="en-US" altLang="zh-TW" sz="1200" b="1" dirty="0">
              <a:solidFill>
                <a:schemeClr val="accent6">
                  <a:lumMod val="20000"/>
                  <a:lumOff val="80000"/>
                </a:schemeClr>
              </a:solidFill>
              <a:latin typeface="Times New Roman"/>
              <a:ea typeface="新細明體" pitchFamily="18" charset="-120"/>
              <a:cs typeface="Times New Roman"/>
            </a:endParaRPr>
          </a:p>
          <a:p>
            <a:pPr fontAlgn="base">
              <a:spcBef>
                <a:spcPct val="0"/>
              </a:spcBef>
              <a:spcAft>
                <a:spcPct val="0"/>
              </a:spcAft>
            </a:pPr>
            <a:endParaRPr lang="en-US" altLang="zh-TW" sz="1200" b="1" dirty="0">
              <a:solidFill>
                <a:schemeClr val="accent6">
                  <a:lumMod val="20000"/>
                  <a:lumOff val="80000"/>
                </a:schemeClr>
              </a:solidFill>
              <a:latin typeface="Times New Roman"/>
              <a:ea typeface="新細明體" pitchFamily="18" charset="-120"/>
              <a:cs typeface="Times New Roman"/>
            </a:endParaRPr>
          </a:p>
          <a:p>
            <a:pPr fontAlgn="base">
              <a:spcBef>
                <a:spcPct val="0"/>
              </a:spcBef>
              <a:spcAft>
                <a:spcPct val="0"/>
              </a:spcAft>
            </a:pPr>
            <a:endParaRPr lang="en-US" altLang="zh-TW" sz="1200" b="1" dirty="0">
              <a:solidFill>
                <a:schemeClr val="accent6">
                  <a:lumMod val="20000"/>
                  <a:lumOff val="80000"/>
                </a:schemeClr>
              </a:solidFill>
              <a:latin typeface="Times New Roman"/>
              <a:ea typeface="新細明體" pitchFamily="18" charset="-120"/>
              <a:cs typeface="Times New Roman"/>
            </a:endParaRPr>
          </a:p>
        </p:txBody>
      </p:sp>
      <p:sp>
        <p:nvSpPr>
          <p:cNvPr id="52241" name="Slide Number Placeholder 1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C2AF7C7-3E74-48EA-B423-B3F5524D01B7}" type="slidenum">
              <a:rPr kumimoji="0" lang="en-US" altLang="zh-TW">
                <a:solidFill>
                  <a:schemeClr val="accent6">
                    <a:lumMod val="20000"/>
                    <a:lumOff val="80000"/>
                  </a:schemeClr>
                </a:solidFill>
                <a:latin typeface="Times New Roman"/>
                <a:cs typeface="Times New Roman"/>
              </a:rPr>
              <a:pPr/>
              <a:t>44</a:t>
            </a:fld>
            <a:endParaRPr kumimoji="0" lang="en-US" altLang="zh-TW">
              <a:solidFill>
                <a:schemeClr val="accent6">
                  <a:lumMod val="20000"/>
                  <a:lumOff val="80000"/>
                </a:schemeClr>
              </a:solidFill>
              <a:latin typeface="Times New Roman"/>
              <a:cs typeface="Times New Roman"/>
            </a:endParaRPr>
          </a:p>
        </p:txBody>
      </p:sp>
      <p:sp>
        <p:nvSpPr>
          <p:cNvPr id="52232" name="Rectangle 4"/>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52233" name="Rectangle 6"/>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52234" name="Rectangle 8"/>
          <p:cNvSpPr>
            <a:spLocks noChangeArrowheads="1"/>
          </p:cNvSpPr>
          <p:nvPr/>
        </p:nvSpPr>
        <p:spPr bwMode="auto">
          <a:xfrm>
            <a:off x="0" y="278713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52235" name="Text Box 9"/>
          <p:cNvSpPr txBox="1">
            <a:spLocks noChangeArrowheads="1"/>
          </p:cNvSpPr>
          <p:nvPr/>
        </p:nvSpPr>
        <p:spPr bwMode="auto">
          <a:xfrm>
            <a:off x="714348" y="1357298"/>
            <a:ext cx="5256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sz="2400" dirty="0">
                <a:solidFill>
                  <a:schemeClr val="tx2"/>
                </a:solidFill>
                <a:latin typeface="Times New Roman"/>
                <a:cs typeface="Times New Roman"/>
              </a:rPr>
              <a:t>The </a:t>
            </a:r>
            <a:r>
              <a:rPr lang="en-US" sz="2400" dirty="0" err="1">
                <a:solidFill>
                  <a:schemeClr val="tx2"/>
                </a:solidFill>
                <a:latin typeface="Times New Roman"/>
                <a:cs typeface="Times New Roman"/>
              </a:rPr>
              <a:t>Lagrangian</a:t>
            </a:r>
            <a:r>
              <a:rPr lang="en-US" sz="2400" dirty="0">
                <a:solidFill>
                  <a:schemeClr val="tx2"/>
                </a:solidFill>
                <a:latin typeface="Times New Roman"/>
                <a:cs typeface="Times New Roman"/>
              </a:rPr>
              <a:t> function is</a:t>
            </a:r>
          </a:p>
        </p:txBody>
      </p:sp>
      <p:sp>
        <p:nvSpPr>
          <p:cNvPr id="52236" name="Text Box 10"/>
          <p:cNvSpPr txBox="1">
            <a:spLocks noChangeArrowheads="1"/>
          </p:cNvSpPr>
          <p:nvPr/>
        </p:nvSpPr>
        <p:spPr bwMode="auto">
          <a:xfrm>
            <a:off x="500034" y="2571744"/>
            <a:ext cx="79930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sz="2000" dirty="0">
                <a:solidFill>
                  <a:schemeClr val="tx2"/>
                </a:solidFill>
                <a:latin typeface="Times New Roman"/>
                <a:cs typeface="Times New Roman"/>
              </a:rPr>
              <a:t>Again, derivatives with respect to</a:t>
            </a:r>
            <a:r>
              <a:rPr lang="en-US" altLang="zh-TW" sz="2000" dirty="0">
                <a:solidFill>
                  <a:schemeClr val="tx2"/>
                </a:solidFill>
                <a:latin typeface="Times New Roman"/>
                <a:cs typeface="Times New Roman"/>
              </a:rPr>
              <a:t>     ’</a:t>
            </a:r>
            <a:r>
              <a:rPr lang="en-US" sz="2000" dirty="0">
                <a:solidFill>
                  <a:schemeClr val="tx2"/>
                </a:solidFill>
                <a:latin typeface="Times New Roman"/>
                <a:cs typeface="Times New Roman"/>
              </a:rPr>
              <a:t>s</a:t>
            </a:r>
            <a:r>
              <a:rPr lang="en-US" sz="2000" i="1" dirty="0">
                <a:solidFill>
                  <a:schemeClr val="tx2"/>
                </a:solidFill>
                <a:latin typeface="Times New Roman"/>
                <a:cs typeface="Times New Roman"/>
              </a:rPr>
              <a:t> </a:t>
            </a:r>
            <a:r>
              <a:rPr lang="en-US" sz="2000" dirty="0">
                <a:solidFill>
                  <a:schemeClr val="tx2"/>
                </a:solidFill>
                <a:latin typeface="Times New Roman"/>
                <a:cs typeface="Times New Roman"/>
              </a:rPr>
              <a:t>and    </a:t>
            </a:r>
            <a:r>
              <a:rPr lang="en-US" sz="2000" dirty="0" smtClean="0">
                <a:solidFill>
                  <a:schemeClr val="tx2"/>
                </a:solidFill>
                <a:latin typeface="Times New Roman"/>
                <a:cs typeface="Times New Roman"/>
              </a:rPr>
              <a:t> </a:t>
            </a:r>
            <a:r>
              <a:rPr lang="en-US" altLang="zh-TW" dirty="0" smtClean="0">
                <a:solidFill>
                  <a:schemeClr val="tx2"/>
                </a:solidFill>
                <a:latin typeface="Times New Roman"/>
                <a:cs typeface="Times New Roman"/>
              </a:rPr>
              <a:t>’</a:t>
            </a:r>
            <a:r>
              <a:rPr lang="en-US" sz="2000" dirty="0">
                <a:solidFill>
                  <a:schemeClr val="tx2"/>
                </a:solidFill>
                <a:latin typeface="Times New Roman"/>
                <a:cs typeface="Times New Roman"/>
              </a:rPr>
              <a:t>s are found. Setting these equations equal to zero leaves the following system of equations in matrix form:</a:t>
            </a:r>
          </a:p>
        </p:txBody>
      </p:sp>
      <p:sp>
        <p:nvSpPr>
          <p:cNvPr id="52237" name="Rectangle 11"/>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52226" name="Object 12"/>
          <p:cNvGraphicFramePr>
            <a:graphicFrameLocks noChangeAspect="1"/>
          </p:cNvGraphicFramePr>
          <p:nvPr>
            <p:extLst>
              <p:ext uri="{D42A27DB-BD31-4B8C-83A1-F6EECF244321}">
                <p14:modId xmlns:p14="http://schemas.microsoft.com/office/powerpoint/2010/main" val="2059275625"/>
              </p:ext>
            </p:extLst>
          </p:nvPr>
        </p:nvGraphicFramePr>
        <p:xfrm>
          <a:off x="4000496" y="2571744"/>
          <a:ext cx="293687" cy="371475"/>
        </p:xfrm>
        <a:graphic>
          <a:graphicData uri="http://schemas.openxmlformats.org/presentationml/2006/ole">
            <mc:AlternateContent xmlns:mc="http://schemas.openxmlformats.org/markup-compatibility/2006">
              <mc:Choice xmlns:v="urn:schemas-microsoft-com:vml" Requires="v">
                <p:oleObj spid="_x0000_s52304" r:id="rId3" imgW="177646" imgH="228402" progId="Equation.DSMT4">
                  <p:embed/>
                </p:oleObj>
              </mc:Choice>
              <mc:Fallback>
                <p:oleObj r:id="rId3" imgW="177646" imgH="228402" progId="Equation.DSMT4">
                  <p:embed/>
                  <p:pic>
                    <p:nvPicPr>
                      <p:cNvPr id="0" name="Picture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496" y="2571744"/>
                        <a:ext cx="293687"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8" name="Rectangle 13"/>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52227" name="Object 14"/>
          <p:cNvGraphicFramePr>
            <a:graphicFrameLocks noChangeAspect="1"/>
          </p:cNvGraphicFramePr>
          <p:nvPr>
            <p:extLst>
              <p:ext uri="{D42A27DB-BD31-4B8C-83A1-F6EECF244321}">
                <p14:modId xmlns:p14="http://schemas.microsoft.com/office/powerpoint/2010/main" val="2860833754"/>
              </p:ext>
            </p:extLst>
          </p:nvPr>
        </p:nvGraphicFramePr>
        <p:xfrm>
          <a:off x="4929190" y="2603497"/>
          <a:ext cx="312737" cy="396875"/>
        </p:xfrm>
        <a:graphic>
          <a:graphicData uri="http://schemas.openxmlformats.org/presentationml/2006/ole">
            <mc:AlternateContent xmlns:mc="http://schemas.openxmlformats.org/markup-compatibility/2006">
              <mc:Choice xmlns:v="urn:schemas-microsoft-com:vml" Requires="v">
                <p:oleObj spid="_x0000_s52305" r:id="rId5" imgW="139579" imgH="177646" progId="Equation.DSMT4">
                  <p:embed/>
                </p:oleObj>
              </mc:Choice>
              <mc:Fallback>
                <p:oleObj r:id="rId5" imgW="139579" imgH="177646" progId="Equation.DSMT4">
                  <p:embed/>
                  <p:pic>
                    <p:nvPicPr>
                      <p:cNvPr id="0" name="Picture 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9190" y="2603497"/>
                        <a:ext cx="312737"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9" name="Rectangle 16"/>
          <p:cNvSpPr>
            <a:spLocks noChangeArrowheads="1"/>
          </p:cNvSpPr>
          <p:nvPr/>
        </p:nvSpPr>
        <p:spPr bwMode="auto">
          <a:xfrm>
            <a:off x="0" y="301573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52228" name="Object 15"/>
          <p:cNvGraphicFramePr>
            <a:graphicFrameLocks noChangeAspect="1"/>
          </p:cNvGraphicFramePr>
          <p:nvPr>
            <p:extLst>
              <p:ext uri="{D42A27DB-BD31-4B8C-83A1-F6EECF244321}">
                <p14:modId xmlns:p14="http://schemas.microsoft.com/office/powerpoint/2010/main" val="41728208"/>
              </p:ext>
            </p:extLst>
          </p:nvPr>
        </p:nvGraphicFramePr>
        <p:xfrm>
          <a:off x="1214414" y="1857364"/>
          <a:ext cx="5976938" cy="757238"/>
        </p:xfrm>
        <a:graphic>
          <a:graphicData uri="http://schemas.openxmlformats.org/presentationml/2006/ole">
            <mc:AlternateContent xmlns:mc="http://schemas.openxmlformats.org/markup-compatibility/2006">
              <mc:Choice xmlns:v="urn:schemas-microsoft-com:vml" Requires="v">
                <p:oleObj spid="_x0000_s52306" name="Equation" r:id="rId7" imgW="3606800" imgH="457200" progId="Equation.DSMT4">
                  <p:embed/>
                </p:oleObj>
              </mc:Choice>
              <mc:Fallback>
                <p:oleObj name="Equation" r:id="rId7" imgW="3606800" imgH="457200" progId="Equation.DSMT4">
                  <p:embed/>
                  <p:pic>
                    <p:nvPicPr>
                      <p:cNvPr id="0" name="Picture 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4414" y="1857364"/>
                        <a:ext cx="5976938"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40" name="Rectangle 18"/>
          <p:cNvSpPr>
            <a:spLocks noChangeArrowheads="1"/>
          </p:cNvSpPr>
          <p:nvPr/>
        </p:nvSpPr>
        <p:spPr bwMode="auto">
          <a:xfrm>
            <a:off x="0" y="242994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52229" name="Object 17"/>
          <p:cNvGraphicFramePr>
            <a:graphicFrameLocks noChangeAspect="1"/>
          </p:cNvGraphicFramePr>
          <p:nvPr>
            <p:extLst>
              <p:ext uri="{D42A27DB-BD31-4B8C-83A1-F6EECF244321}">
                <p14:modId xmlns:p14="http://schemas.microsoft.com/office/powerpoint/2010/main" val="1586545868"/>
              </p:ext>
            </p:extLst>
          </p:nvPr>
        </p:nvGraphicFramePr>
        <p:xfrm>
          <a:off x="1285852" y="3554429"/>
          <a:ext cx="6264275" cy="2303463"/>
        </p:xfrm>
        <a:graphic>
          <a:graphicData uri="http://schemas.openxmlformats.org/presentationml/2006/ole">
            <mc:AlternateContent xmlns:mc="http://schemas.openxmlformats.org/markup-compatibility/2006">
              <mc:Choice xmlns:v="urn:schemas-microsoft-com:vml" Requires="v">
                <p:oleObj spid="_x0000_s52307" name="Equation" r:id="rId9" imgW="4431960" imgH="1625400" progId="Equation.DSMT4">
                  <p:embed/>
                </p:oleObj>
              </mc:Choice>
              <mc:Fallback>
                <p:oleObj name="Equation" r:id="rId9" imgW="4431960" imgH="1625400" progId="Equation.DSMT4">
                  <p:embed/>
                  <p:pic>
                    <p:nvPicPr>
                      <p:cNvPr id="0" name="Picture 7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5852" y="3554429"/>
                        <a:ext cx="6264275" cy="230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7572396" y="2000240"/>
            <a:ext cx="1146468" cy="400110"/>
          </a:xfrm>
          <a:prstGeom prst="rect">
            <a:avLst/>
          </a:prstGeom>
        </p:spPr>
        <p:txBody>
          <a:bodyPr wrap="none">
            <a:spAutoFit/>
          </a:bodyPr>
          <a:lstStyle/>
          <a:p>
            <a:r>
              <a:rPr lang="zh-TW" altLang="en-US" sz="2000" dirty="0" smtClean="0">
                <a:solidFill>
                  <a:schemeClr val="tx2"/>
                </a:solidFill>
                <a:latin typeface="Times New Roman"/>
                <a:cs typeface="Times New Roman"/>
              </a:rPr>
              <a:t>（</a:t>
            </a:r>
            <a:r>
              <a:rPr lang="en-US" altLang="zh-TW" sz="2000" dirty="0" smtClean="0">
                <a:solidFill>
                  <a:schemeClr val="tx2"/>
                </a:solidFill>
                <a:latin typeface="Times New Roman"/>
                <a:cs typeface="Times New Roman"/>
              </a:rPr>
              <a:t>8.17</a:t>
            </a:r>
            <a:r>
              <a:rPr lang="zh-TW" altLang="en-US" sz="2000" dirty="0" smtClean="0">
                <a:solidFill>
                  <a:schemeClr val="tx2"/>
                </a:solidFill>
                <a:latin typeface="Times New Roman"/>
                <a:cs typeface="Times New Roman"/>
              </a:rPr>
              <a:t>）</a:t>
            </a:r>
            <a:endParaRPr lang="zh-TW" altLang="en-US" sz="2000" dirty="0">
              <a:solidFill>
                <a:schemeClr val="tx2"/>
              </a:solidFill>
            </a:endParaRPr>
          </a:p>
        </p:txBody>
      </p:sp>
      <p:graphicFrame>
        <p:nvGraphicFramePr>
          <p:cNvPr id="52303" name="Object 79"/>
          <p:cNvGraphicFramePr>
            <a:graphicFrameLocks noChangeAspect="1"/>
          </p:cNvGraphicFramePr>
          <p:nvPr/>
        </p:nvGraphicFramePr>
        <p:xfrm>
          <a:off x="3321050" y="6000750"/>
          <a:ext cx="2001838" cy="471488"/>
        </p:xfrm>
        <a:graphic>
          <a:graphicData uri="http://schemas.openxmlformats.org/presentationml/2006/ole">
            <mc:AlternateContent xmlns:mc="http://schemas.openxmlformats.org/markup-compatibility/2006">
              <mc:Choice xmlns:v="urn:schemas-microsoft-com:vml" Requires="v">
                <p:oleObj spid="_x0000_s52308" name="Equation" r:id="rId11" imgW="850680" imgH="203040" progId="Equation.DSMT4">
                  <p:embed/>
                </p:oleObj>
              </mc:Choice>
              <mc:Fallback>
                <p:oleObj name="Equation" r:id="rId11" imgW="850680" imgH="203040" progId="Equation.DSMT4">
                  <p:embed/>
                  <p:pic>
                    <p:nvPicPr>
                      <p:cNvPr id="0" name="Picture 7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1050" y="6000750"/>
                        <a:ext cx="2001838"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p:cNvSpPr/>
          <p:nvPr/>
        </p:nvSpPr>
        <p:spPr>
          <a:xfrm>
            <a:off x="7724796" y="4529088"/>
            <a:ext cx="1146468" cy="400110"/>
          </a:xfrm>
          <a:prstGeom prst="rect">
            <a:avLst/>
          </a:prstGeom>
        </p:spPr>
        <p:txBody>
          <a:bodyPr wrap="none">
            <a:spAutoFit/>
          </a:bodyPr>
          <a:lstStyle/>
          <a:p>
            <a:r>
              <a:rPr lang="zh-TW" altLang="en-US" sz="2000" dirty="0" smtClean="0">
                <a:solidFill>
                  <a:schemeClr val="tx2"/>
                </a:solidFill>
                <a:latin typeface="Times New Roman"/>
                <a:cs typeface="Times New Roman"/>
              </a:rPr>
              <a:t>（</a:t>
            </a:r>
            <a:r>
              <a:rPr lang="en-US" altLang="zh-TW" sz="2000" dirty="0" smtClean="0">
                <a:solidFill>
                  <a:schemeClr val="tx2"/>
                </a:solidFill>
                <a:latin typeface="Times New Roman"/>
                <a:cs typeface="Times New Roman"/>
              </a:rPr>
              <a:t>8.18</a:t>
            </a:r>
            <a:r>
              <a:rPr lang="zh-TW" altLang="en-US" sz="2000" dirty="0" smtClean="0">
                <a:solidFill>
                  <a:schemeClr val="tx2"/>
                </a:solidFill>
                <a:latin typeface="Times New Roman"/>
                <a:cs typeface="Times New Roman"/>
              </a:rPr>
              <a:t>）</a:t>
            </a:r>
            <a:endParaRPr lang="zh-TW" altLang="en-US" sz="2000" dirty="0">
              <a:solidFill>
                <a:schemeClr val="tx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a:xfrm>
            <a:off x="457200" y="528638"/>
            <a:ext cx="8229600" cy="739775"/>
          </a:xfrm>
        </p:spPr>
        <p:txBody>
          <a:bodyPr/>
          <a:lstStyle/>
          <a:p>
            <a:r>
              <a:rPr lang="en-US" altLang="zh-TW" sz="2400" dirty="0" smtClean="0">
                <a:latin typeface="Times New Roman"/>
                <a:cs typeface="Times New Roman"/>
              </a:rPr>
              <a:t>8.3.4 Portfolio Determination with Specific </a:t>
            </a:r>
            <a:br>
              <a:rPr lang="en-US" altLang="zh-TW" sz="2400" dirty="0" smtClean="0">
                <a:latin typeface="Times New Roman"/>
                <a:cs typeface="Times New Roman"/>
              </a:rPr>
            </a:br>
            <a:r>
              <a:rPr lang="en-US" altLang="zh-TW" sz="2400" dirty="0" smtClean="0">
                <a:latin typeface="Times New Roman"/>
                <a:cs typeface="Times New Roman"/>
              </a:rPr>
              <a:t>         Adjustment for Short Selling</a:t>
            </a:r>
            <a:endParaRPr lang="en-US" sz="2400" b="1" i="1" dirty="0" smtClean="0">
              <a:latin typeface="Times New Roman"/>
              <a:cs typeface="Times New Roman"/>
            </a:endParaRPr>
          </a:p>
        </p:txBody>
      </p:sp>
      <p:sp>
        <p:nvSpPr>
          <p:cNvPr id="55301" name="Rectangle 3"/>
          <p:cNvSpPr>
            <a:spLocks noGrp="1" noChangeArrowheads="1"/>
          </p:cNvSpPr>
          <p:nvPr>
            <p:ph idx="1"/>
          </p:nvPr>
        </p:nvSpPr>
        <p:spPr>
          <a:xfrm>
            <a:off x="395288" y="1557338"/>
            <a:ext cx="8229600" cy="4608512"/>
          </a:xfrm>
        </p:spPr>
        <p:txBody>
          <a:bodyPr>
            <a:normAutofit lnSpcReduction="10000"/>
          </a:bodyPr>
          <a:lstStyle/>
          <a:p>
            <a:pPr algn="just" eaLnBrk="1" hangingPunct="1">
              <a:buFont typeface="Wingdings" pitchFamily="2" charset="2"/>
              <a:buNone/>
            </a:pPr>
            <a:r>
              <a:rPr lang="en-US" altLang="zh-TW" sz="2400" dirty="0" smtClean="0">
                <a:solidFill>
                  <a:schemeClr val="tx2"/>
                </a:solidFill>
                <a:latin typeface="Times New Roman"/>
                <a:cs typeface="Times New Roman"/>
              </a:rPr>
              <a:t>By solving using the identity-matrix technique the weights for the three securities can be obtained in previous problem 8.4:</a:t>
            </a:r>
          </a:p>
          <a:p>
            <a:pPr algn="just" eaLnBrk="1" hangingPunct="1">
              <a:buFont typeface="Wingdings" pitchFamily="2" charset="2"/>
              <a:buNone/>
            </a:pPr>
            <a:endParaRPr lang="en-US" altLang="zh-TW" sz="2400" dirty="0" smtClean="0">
              <a:solidFill>
                <a:schemeClr val="tx2"/>
              </a:solidFill>
              <a:latin typeface="Times New Roman"/>
              <a:cs typeface="Times New Roman"/>
            </a:endParaRPr>
          </a:p>
          <a:p>
            <a:pPr algn="just" eaLnBrk="1" hangingPunct="1">
              <a:buFont typeface="Wingdings" pitchFamily="2" charset="2"/>
              <a:buNone/>
            </a:pPr>
            <a:endParaRPr lang="en-US" altLang="zh-TW" sz="2400" dirty="0" smtClean="0">
              <a:solidFill>
                <a:schemeClr val="tx2"/>
              </a:solidFill>
              <a:latin typeface="Times New Roman"/>
              <a:cs typeface="Times New Roman"/>
            </a:endParaRPr>
          </a:p>
          <a:p>
            <a:pPr algn="just" eaLnBrk="1" hangingPunct="1">
              <a:buFont typeface="Wingdings" pitchFamily="2" charset="2"/>
              <a:buNone/>
            </a:pPr>
            <a:endParaRPr lang="en-US" altLang="zh-TW" sz="2400" dirty="0" smtClean="0">
              <a:solidFill>
                <a:schemeClr val="tx2"/>
              </a:solidFill>
              <a:latin typeface="Times New Roman"/>
              <a:cs typeface="Times New Roman"/>
            </a:endParaRPr>
          </a:p>
          <a:p>
            <a:pPr algn="just" eaLnBrk="1" hangingPunct="1">
              <a:buFont typeface="Wingdings" pitchFamily="2" charset="2"/>
              <a:buNone/>
            </a:pPr>
            <a:endParaRPr lang="en-US" altLang="zh-TW" sz="2400" dirty="0" smtClean="0">
              <a:solidFill>
                <a:schemeClr val="tx2"/>
              </a:solidFill>
              <a:latin typeface="Times New Roman"/>
              <a:cs typeface="Times New Roman"/>
            </a:endParaRPr>
          </a:p>
          <a:p>
            <a:pPr algn="just" eaLnBrk="1" hangingPunct="1">
              <a:buFont typeface="Wingdings" pitchFamily="2" charset="2"/>
              <a:buNone/>
            </a:pPr>
            <a:r>
              <a:rPr lang="en-US" altLang="zh-TW" sz="2400" dirty="0" smtClean="0">
                <a:solidFill>
                  <a:schemeClr val="tx2"/>
                </a:solidFill>
                <a:latin typeface="Times New Roman"/>
                <a:cs typeface="Times New Roman"/>
              </a:rPr>
              <a:t>By using the following relationship to rescale these weights so that the second constraint for the sum of the absolute values of the weights to equal one is satisfied:</a:t>
            </a:r>
          </a:p>
          <a:p>
            <a:pPr algn="just" eaLnBrk="1" hangingPunct="1">
              <a:buFont typeface="Wingdings" pitchFamily="2" charset="2"/>
              <a:buNone/>
            </a:pPr>
            <a:endParaRPr lang="en-US" altLang="zh-TW" sz="2400" dirty="0" smtClean="0">
              <a:solidFill>
                <a:schemeClr val="tx2"/>
              </a:solidFill>
              <a:latin typeface="Times New Roman"/>
              <a:cs typeface="Times New Roman"/>
            </a:endParaRPr>
          </a:p>
          <a:p>
            <a:pPr algn="r" eaLnBrk="1" hangingPunct="1">
              <a:buFont typeface="Wingdings" pitchFamily="2" charset="2"/>
              <a:buNone/>
            </a:pPr>
            <a:r>
              <a:rPr lang="en-US" altLang="zh-TW" sz="2400" b="1" dirty="0" smtClean="0">
                <a:solidFill>
                  <a:schemeClr val="tx2"/>
                </a:solidFill>
                <a:latin typeface="Times New Roman"/>
                <a:cs typeface="Times New Roman"/>
              </a:rPr>
              <a:t>(8.19)</a:t>
            </a:r>
            <a:endParaRPr lang="en-US" sz="2400" b="1" dirty="0" smtClean="0">
              <a:solidFill>
                <a:schemeClr val="tx2"/>
              </a:solidFill>
              <a:latin typeface="Times New Roman"/>
              <a:cs typeface="Times New Roman"/>
            </a:endParaRPr>
          </a:p>
        </p:txBody>
      </p:sp>
      <p:sp>
        <p:nvSpPr>
          <p:cNvPr id="5530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694A87A-ED68-4CAE-A799-90EE5239B8F0}" type="slidenum">
              <a:rPr kumimoji="0" lang="en-US" altLang="zh-TW">
                <a:solidFill>
                  <a:schemeClr val="accent6">
                    <a:lumMod val="20000"/>
                    <a:lumOff val="80000"/>
                  </a:schemeClr>
                </a:solidFill>
                <a:latin typeface="Times New Roman"/>
                <a:cs typeface="Times New Roman"/>
              </a:rPr>
              <a:pPr/>
              <a:t>45</a:t>
            </a:fld>
            <a:endParaRPr kumimoji="0" lang="en-US" altLang="zh-TW">
              <a:solidFill>
                <a:schemeClr val="accent6">
                  <a:lumMod val="20000"/>
                  <a:lumOff val="80000"/>
                </a:schemeClr>
              </a:solidFill>
              <a:latin typeface="Times New Roman"/>
              <a:cs typeface="Times New Roman"/>
            </a:endParaRPr>
          </a:p>
        </p:txBody>
      </p:sp>
      <p:sp>
        <p:nvSpPr>
          <p:cNvPr id="5530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5298" name="Object 4"/>
          <p:cNvGraphicFramePr>
            <a:graphicFrameLocks noChangeAspect="1"/>
          </p:cNvGraphicFramePr>
          <p:nvPr/>
        </p:nvGraphicFramePr>
        <p:xfrm>
          <a:off x="3209925" y="2565400"/>
          <a:ext cx="1835150" cy="1193800"/>
        </p:xfrm>
        <a:graphic>
          <a:graphicData uri="http://schemas.openxmlformats.org/presentationml/2006/ole">
            <mc:AlternateContent xmlns:mc="http://schemas.openxmlformats.org/markup-compatibility/2006">
              <mc:Choice xmlns:v="urn:schemas-microsoft-com:vml" Requires="v">
                <p:oleObj spid="_x0000_s55336" name="Equation" r:id="rId4" imgW="977760" imgH="634680" progId="Equation.DSMT4">
                  <p:embed/>
                </p:oleObj>
              </mc:Choice>
              <mc:Fallback>
                <p:oleObj name="Equation" r:id="rId4" imgW="977760" imgH="634680" progId="Equation.DSMT4">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9925" y="2565400"/>
                        <a:ext cx="1835150" cy="119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3" name="Rectangle 7"/>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5299" name="Object 6"/>
          <p:cNvGraphicFramePr>
            <a:graphicFrameLocks noChangeAspect="1"/>
          </p:cNvGraphicFramePr>
          <p:nvPr/>
        </p:nvGraphicFramePr>
        <p:xfrm>
          <a:off x="3132138" y="5373688"/>
          <a:ext cx="2736850" cy="1090612"/>
        </p:xfrm>
        <a:graphic>
          <a:graphicData uri="http://schemas.openxmlformats.org/presentationml/2006/ole">
            <mc:AlternateContent xmlns:mc="http://schemas.openxmlformats.org/markup-compatibility/2006">
              <mc:Choice xmlns:v="urn:schemas-microsoft-com:vml" Requires="v">
                <p:oleObj spid="_x0000_s55337" name="Equation" r:id="rId6" imgW="1168400" imgH="469900" progId="Equation.DSMT4">
                  <p:embed/>
                </p:oleObj>
              </mc:Choice>
              <mc:Fallback>
                <p:oleObj name="Equation" r:id="rId6" imgW="1168400" imgH="469900" progId="Equation.DSMT4">
                  <p:embed/>
                  <p:pic>
                    <p:nvPicPr>
                      <p:cNvPr id="0"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5373688"/>
                        <a:ext cx="2736850" cy="1090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395288" y="357166"/>
            <a:ext cx="8497887" cy="739775"/>
          </a:xfrm>
        </p:spPr>
        <p:txBody>
          <a:bodyPr/>
          <a:lstStyle/>
          <a:p>
            <a:r>
              <a:rPr lang="en-US" altLang="zh-TW" sz="2400" dirty="0" smtClean="0">
                <a:latin typeface="Times New Roman"/>
                <a:cs typeface="Times New Roman"/>
              </a:rPr>
              <a:t>8.3.4 Portfolio Determination with Specific </a:t>
            </a:r>
            <a:br>
              <a:rPr lang="en-US" altLang="zh-TW" sz="2400" dirty="0" smtClean="0">
                <a:latin typeface="Times New Roman"/>
                <a:cs typeface="Times New Roman"/>
              </a:rPr>
            </a:br>
            <a:r>
              <a:rPr lang="en-US" altLang="zh-TW" sz="2400" dirty="0" smtClean="0">
                <a:latin typeface="Times New Roman"/>
                <a:cs typeface="Times New Roman"/>
              </a:rPr>
              <a:t>         Adjustment for Short Selling</a:t>
            </a:r>
            <a:endParaRPr lang="en-US" altLang="zh-TW" sz="2400" b="1" i="1" dirty="0" smtClean="0">
              <a:latin typeface="Times New Roman"/>
              <a:cs typeface="Times New Roman"/>
            </a:endParaRPr>
          </a:p>
        </p:txBody>
      </p:sp>
      <p:sp>
        <p:nvSpPr>
          <p:cNvPr id="56328"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2F6FD40-E483-4DFD-AE1E-E1DEF6B3EBC6}" type="slidenum">
              <a:rPr kumimoji="0" lang="en-US" altLang="zh-TW">
                <a:solidFill>
                  <a:schemeClr val="accent6">
                    <a:lumMod val="20000"/>
                    <a:lumOff val="80000"/>
                  </a:schemeClr>
                </a:solidFill>
                <a:latin typeface="Times New Roman"/>
                <a:cs typeface="Times New Roman"/>
              </a:rPr>
              <a:pPr/>
              <a:t>46</a:t>
            </a:fld>
            <a:endParaRPr kumimoji="0" lang="en-US" altLang="zh-TW">
              <a:solidFill>
                <a:schemeClr val="accent6">
                  <a:lumMod val="20000"/>
                  <a:lumOff val="80000"/>
                </a:schemeClr>
              </a:solidFill>
              <a:latin typeface="Times New Roman"/>
              <a:cs typeface="Times New Roman"/>
            </a:endParaRPr>
          </a:p>
        </p:txBody>
      </p:sp>
      <p:sp>
        <p:nvSpPr>
          <p:cNvPr id="56324"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632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6326" name="Text Box 8"/>
          <p:cNvSpPr txBox="1">
            <a:spLocks noChangeArrowheads="1"/>
          </p:cNvSpPr>
          <p:nvPr/>
        </p:nvSpPr>
        <p:spPr bwMode="auto">
          <a:xfrm>
            <a:off x="428596" y="1000108"/>
            <a:ext cx="5184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sz="2400" dirty="0">
                <a:solidFill>
                  <a:schemeClr val="tx2"/>
                </a:solidFill>
                <a:latin typeface="Times New Roman"/>
                <a:cs typeface="Times New Roman"/>
              </a:rPr>
              <a:t>The resealed absolute weights are:</a:t>
            </a:r>
          </a:p>
        </p:txBody>
      </p:sp>
      <p:sp>
        <p:nvSpPr>
          <p:cNvPr id="56327" name="Rectangle 10"/>
          <p:cNvSpPr>
            <a:spLocks noChangeArrowheads="1"/>
          </p:cNvSpPr>
          <p:nvPr/>
        </p:nvSpPr>
        <p:spPr bwMode="auto">
          <a:xfrm>
            <a:off x="0" y="2819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6322" name="Object 9"/>
          <p:cNvGraphicFramePr>
            <a:graphicFrameLocks noChangeAspect="1"/>
          </p:cNvGraphicFramePr>
          <p:nvPr/>
        </p:nvGraphicFramePr>
        <p:xfrm>
          <a:off x="2000250" y="1357313"/>
          <a:ext cx="5072063" cy="2187575"/>
        </p:xfrm>
        <a:graphic>
          <a:graphicData uri="http://schemas.openxmlformats.org/presentationml/2006/ole">
            <mc:AlternateContent xmlns:mc="http://schemas.openxmlformats.org/markup-compatibility/2006">
              <mc:Choice xmlns:v="urn:schemas-microsoft-com:vml" Requires="v">
                <p:oleObj spid="_x0000_s56347" name="Equation" r:id="rId4" imgW="2819160" imgH="1218960" progId="Equation.DSMT4">
                  <p:embed/>
                </p:oleObj>
              </mc:Choice>
              <mc:Fallback>
                <p:oleObj name="Equation" r:id="rId4" imgW="2819160" imgH="1218960" progId="Equation.DSMT4">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0" y="1357313"/>
                        <a:ext cx="5072063" cy="218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3"/>
          <p:cNvSpPr>
            <a:spLocks noGrp="1" noChangeArrowheads="1"/>
          </p:cNvSpPr>
          <p:nvPr>
            <p:ph idx="1"/>
          </p:nvPr>
        </p:nvSpPr>
        <p:spPr>
          <a:xfrm>
            <a:off x="179388" y="3557602"/>
            <a:ext cx="8713787" cy="32289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fontAlgn="base">
              <a:spcBef>
                <a:spcPct val="0"/>
              </a:spcBef>
              <a:spcAft>
                <a:spcPct val="0"/>
              </a:spcAft>
            </a:pPr>
            <a:r>
              <a:rPr lang="en-US" altLang="zh-TW" sz="2800" b="1" dirty="0">
                <a:solidFill>
                  <a:schemeClr val="tx2"/>
                </a:solidFill>
                <a:latin typeface="Times New Roman"/>
                <a:ea typeface="新細明體" pitchFamily="18" charset="-120"/>
                <a:cs typeface="Times New Roman"/>
              </a:rPr>
              <a:t>The return on this portfolio is:</a:t>
            </a:r>
          </a:p>
          <a:p>
            <a:pPr fontAlgn="base">
              <a:spcBef>
                <a:spcPct val="0"/>
              </a:spcBef>
              <a:spcAft>
                <a:spcPct val="0"/>
              </a:spcAft>
            </a:pPr>
            <a:endParaRPr lang="en-US" altLang="zh-TW" sz="2800" b="1" dirty="0">
              <a:solidFill>
                <a:schemeClr val="tx2"/>
              </a:solidFill>
              <a:latin typeface="Times New Roman"/>
              <a:ea typeface="新細明體" pitchFamily="18" charset="-120"/>
              <a:cs typeface="Times New Roman"/>
            </a:endParaRPr>
          </a:p>
          <a:p>
            <a:pPr fontAlgn="base">
              <a:spcBef>
                <a:spcPct val="0"/>
              </a:spcBef>
              <a:spcAft>
                <a:spcPct val="0"/>
              </a:spcAft>
            </a:pPr>
            <a:endParaRPr lang="en-US" altLang="zh-TW" sz="2800" b="1" dirty="0">
              <a:solidFill>
                <a:schemeClr val="tx2"/>
              </a:solidFill>
              <a:latin typeface="Times New Roman"/>
              <a:ea typeface="新細明體" pitchFamily="18" charset="-120"/>
              <a:cs typeface="Times New Roman"/>
            </a:endParaRPr>
          </a:p>
          <a:p>
            <a:pPr fontAlgn="base">
              <a:spcBef>
                <a:spcPct val="0"/>
              </a:spcBef>
              <a:spcAft>
                <a:spcPct val="0"/>
              </a:spcAft>
            </a:pPr>
            <a:r>
              <a:rPr lang="en-US" altLang="zh-TW" sz="2800" b="1" dirty="0">
                <a:solidFill>
                  <a:schemeClr val="tx2"/>
                </a:solidFill>
                <a:latin typeface="Times New Roman"/>
                <a:ea typeface="新細明體" pitchFamily="18" charset="-120"/>
                <a:cs typeface="Times New Roman"/>
              </a:rPr>
              <a:t>The variance:</a:t>
            </a:r>
          </a:p>
        </p:txBody>
      </p:sp>
      <p:graphicFrame>
        <p:nvGraphicFramePr>
          <p:cNvPr id="56345" name="Object 25"/>
          <p:cNvGraphicFramePr>
            <a:graphicFrameLocks noChangeAspect="1"/>
          </p:cNvGraphicFramePr>
          <p:nvPr/>
        </p:nvGraphicFramePr>
        <p:xfrm>
          <a:off x="488950" y="4000500"/>
          <a:ext cx="7023100" cy="820738"/>
        </p:xfrm>
        <a:graphic>
          <a:graphicData uri="http://schemas.openxmlformats.org/presentationml/2006/ole">
            <mc:AlternateContent xmlns:mc="http://schemas.openxmlformats.org/markup-compatibility/2006">
              <mc:Choice xmlns:v="urn:schemas-microsoft-com:vml" Requires="v">
                <p:oleObj spid="_x0000_s56348" name="Equation" r:id="rId6" imgW="3898800" imgH="457200" progId="Equation.DSMT4">
                  <p:embed/>
                </p:oleObj>
              </mc:Choice>
              <mc:Fallback>
                <p:oleObj name="Equation" r:id="rId6" imgW="3898800" imgH="457200" progId="Equation.DSMT4">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950" y="4000500"/>
                        <a:ext cx="7023100" cy="82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46" name="Object 26"/>
          <p:cNvGraphicFramePr>
            <a:graphicFrameLocks noChangeAspect="1"/>
          </p:cNvGraphicFramePr>
          <p:nvPr/>
        </p:nvGraphicFramePr>
        <p:xfrm>
          <a:off x="176213" y="5214938"/>
          <a:ext cx="8767762" cy="1220787"/>
        </p:xfrm>
        <a:graphic>
          <a:graphicData uri="http://schemas.openxmlformats.org/presentationml/2006/ole">
            <mc:AlternateContent xmlns:mc="http://schemas.openxmlformats.org/markup-compatibility/2006">
              <mc:Choice xmlns:v="urn:schemas-microsoft-com:vml" Requires="v">
                <p:oleObj spid="_x0000_s56349" name="Equation" r:id="rId8" imgW="5994360" imgH="736560" progId="Equation.DSMT4">
                  <p:embed/>
                </p:oleObj>
              </mc:Choice>
              <mc:Fallback>
                <p:oleObj name="Equation" r:id="rId8" imgW="5994360" imgH="736560" progId="Equation.DSMT4">
                  <p:embed/>
                  <p:pic>
                    <p:nvPicPr>
                      <p:cNvPr id="0"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213" y="5214938"/>
                        <a:ext cx="8767762" cy="1220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95288" y="214290"/>
            <a:ext cx="8497887" cy="739775"/>
          </a:xfrm>
        </p:spPr>
        <p:txBody>
          <a:bodyPr/>
          <a:lstStyle/>
          <a:p>
            <a:r>
              <a:rPr lang="en-US" altLang="zh-TW" sz="2800" dirty="0" smtClean="0">
                <a:latin typeface="Times New Roman"/>
                <a:cs typeface="Times New Roman"/>
              </a:rPr>
              <a:t>8.3.5 Portfolio Determination without Short Selling</a:t>
            </a:r>
          </a:p>
        </p:txBody>
      </p:sp>
      <p:sp>
        <p:nvSpPr>
          <p:cNvPr id="952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8DB9B7-C2E6-4AE7-AA68-A83DD58136CB}" type="slidenum">
              <a:rPr kumimoji="0" lang="en-US" altLang="zh-TW">
                <a:solidFill>
                  <a:schemeClr val="accent6">
                    <a:lumMod val="20000"/>
                    <a:lumOff val="80000"/>
                  </a:schemeClr>
                </a:solidFill>
                <a:latin typeface="Times New Roman"/>
                <a:cs typeface="Times New Roman"/>
              </a:rPr>
              <a:pPr/>
              <a:t>47</a:t>
            </a:fld>
            <a:endParaRPr kumimoji="0" lang="en-US" altLang="zh-TW">
              <a:solidFill>
                <a:schemeClr val="accent6">
                  <a:lumMod val="20000"/>
                  <a:lumOff val="80000"/>
                </a:schemeClr>
              </a:solidFill>
              <a:latin typeface="Times New Roman"/>
              <a:cs typeface="Times New Roman"/>
            </a:endParaRPr>
          </a:p>
        </p:txBody>
      </p:sp>
      <p:sp>
        <p:nvSpPr>
          <p:cNvPr id="95235" name="Rectangle 4"/>
          <p:cNvSpPr>
            <a:spLocks noChangeArrowheads="1"/>
          </p:cNvSpPr>
          <p:nvPr/>
        </p:nvSpPr>
        <p:spPr bwMode="auto">
          <a:xfrm>
            <a:off x="357158" y="642918"/>
            <a:ext cx="857256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dirty="0" smtClean="0">
                <a:solidFill>
                  <a:schemeClr val="tx2"/>
                </a:solidFill>
                <a:latin typeface="Times New Roman" pitchFamily="18" charset="0"/>
                <a:cs typeface="Times New Roman" pitchFamily="18" charset="0"/>
              </a:rPr>
              <a:t>The minimization problem under study can be modified to include the restriction of no short selling by adding a third constraint:</a:t>
            </a:r>
          </a:p>
          <a:p>
            <a:pPr algn="r"/>
            <a:r>
              <a:rPr lang="en-US" altLang="zh-TW" sz="2400" dirty="0" smtClean="0">
                <a:solidFill>
                  <a:schemeClr val="tx2"/>
                </a:solidFill>
                <a:latin typeface="Times New Roman" pitchFamily="18" charset="0"/>
                <a:cs typeface="Times New Roman" pitchFamily="18" charset="0"/>
              </a:rPr>
              <a:t>(8.20)</a:t>
            </a:r>
          </a:p>
          <a:p>
            <a:r>
              <a:rPr lang="en-US" altLang="zh-TW" sz="2400" dirty="0" smtClean="0">
                <a:solidFill>
                  <a:schemeClr val="tx2"/>
                </a:solidFill>
                <a:latin typeface="Times New Roman" pitchFamily="18" charset="0"/>
                <a:cs typeface="Times New Roman" pitchFamily="18" charset="0"/>
              </a:rPr>
              <a:t>The addition of this non-negativity constraint precludes negative values for the weights (i.e., no short selling).</a:t>
            </a:r>
          </a:p>
          <a:p>
            <a:r>
              <a:rPr lang="en-US" altLang="zh-TW" sz="2400" dirty="0" smtClean="0">
                <a:solidFill>
                  <a:schemeClr val="tx2"/>
                </a:solidFill>
                <a:latin typeface="Times New Roman" pitchFamily="18" charset="0"/>
                <a:cs typeface="Times New Roman" pitchFamily="18" charset="0"/>
              </a:rPr>
              <a:t>The problem now is a quadratic programming problem except that the optimal portfolio may fall in an unfeasible region (as shown in </a:t>
            </a:r>
            <a:r>
              <a:rPr lang="en-US" altLang="zh-TW" sz="2400" b="1" dirty="0" smtClean="0">
                <a:solidFill>
                  <a:schemeClr val="tx2"/>
                </a:solidFill>
                <a:latin typeface="Times New Roman" pitchFamily="18" charset="0"/>
                <a:cs typeface="Times New Roman" pitchFamily="18" charset="0"/>
              </a:rPr>
              <a:t>Figure 8.9</a:t>
            </a:r>
            <a:r>
              <a:rPr lang="en-US" altLang="zh-TW" sz="2400" dirty="0" smtClean="0">
                <a:solidFill>
                  <a:schemeClr val="tx2"/>
                </a:solidFill>
                <a:latin typeface="Times New Roman" pitchFamily="18" charset="0"/>
                <a:cs typeface="Times New Roman" pitchFamily="18" charset="0"/>
              </a:rPr>
              <a:t>).</a:t>
            </a:r>
            <a:endParaRPr lang="zh-TW" altLang="en-US" sz="2400" dirty="0" smtClean="0">
              <a:solidFill>
                <a:schemeClr val="tx2"/>
              </a:solidFill>
              <a:latin typeface="Times New Roman" pitchFamily="18" charset="0"/>
              <a:cs typeface="Times New Roman" pitchFamily="18" charset="0"/>
            </a:endParaRPr>
          </a:p>
        </p:txBody>
      </p:sp>
      <p:sp>
        <p:nvSpPr>
          <p:cNvPr id="129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29025" name="Object 1"/>
          <p:cNvGraphicFramePr>
            <a:graphicFrameLocks noChangeAspect="1"/>
          </p:cNvGraphicFramePr>
          <p:nvPr/>
        </p:nvGraphicFramePr>
        <p:xfrm>
          <a:off x="2857488" y="1500174"/>
          <a:ext cx="2786082" cy="428628"/>
        </p:xfrm>
        <a:graphic>
          <a:graphicData uri="http://schemas.openxmlformats.org/presentationml/2006/ole">
            <mc:AlternateContent xmlns:mc="http://schemas.openxmlformats.org/markup-compatibility/2006">
              <mc:Choice xmlns:v="urn:schemas-microsoft-com:vml" Requires="v">
                <p:oleObj spid="_x0000_s129026" name="Equation" r:id="rId3" imgW="1485900" imgH="228600" progId="Equation.DSMT4">
                  <p:embed/>
                </p:oleObj>
              </mc:Choice>
              <mc:Fallback>
                <p:oleObj name="Equation" r:id="rId3" imgW="148590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488" y="1500174"/>
                        <a:ext cx="2786082"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9027" name="Picture 3"/>
          <p:cNvPicPr>
            <a:picLocks noChangeAspect="1" noChangeArrowheads="1"/>
          </p:cNvPicPr>
          <p:nvPr/>
        </p:nvPicPr>
        <p:blipFill>
          <a:blip r:embed="rId5"/>
          <a:srcRect/>
          <a:stretch>
            <a:fillRect/>
          </a:stretch>
        </p:blipFill>
        <p:spPr bwMode="auto">
          <a:xfrm>
            <a:off x="642909" y="4143380"/>
            <a:ext cx="4132705" cy="2714620"/>
          </a:xfrm>
          <a:prstGeom prst="rect">
            <a:avLst/>
          </a:prstGeom>
          <a:noFill/>
          <a:ln w="9525">
            <a:noFill/>
            <a:miter lim="800000"/>
            <a:headEnd/>
            <a:tailEnd/>
          </a:ln>
          <a:effectLst/>
        </p:spPr>
      </p:pic>
      <p:pic>
        <p:nvPicPr>
          <p:cNvPr id="129028" name="Picture 4"/>
          <p:cNvPicPr>
            <a:picLocks noChangeAspect="1" noChangeArrowheads="1"/>
          </p:cNvPicPr>
          <p:nvPr/>
        </p:nvPicPr>
        <p:blipFill>
          <a:blip r:embed="rId6"/>
          <a:srcRect/>
          <a:stretch>
            <a:fillRect/>
          </a:stretch>
        </p:blipFill>
        <p:spPr bwMode="auto">
          <a:xfrm>
            <a:off x="4500562" y="4143380"/>
            <a:ext cx="3201886" cy="2714619"/>
          </a:xfrm>
          <a:prstGeom prst="rect">
            <a:avLst/>
          </a:prstGeom>
          <a:noFill/>
          <a:ln w="9525">
            <a:noFill/>
            <a:miter lim="800000"/>
            <a:headEnd/>
            <a:tailEnd/>
          </a:ln>
          <a:effectLst/>
        </p:spPr>
      </p:pic>
      <p:pic>
        <p:nvPicPr>
          <p:cNvPr id="129029" name="Picture 5"/>
          <p:cNvPicPr>
            <a:picLocks noChangeAspect="1" noChangeArrowheads="1"/>
          </p:cNvPicPr>
          <p:nvPr/>
        </p:nvPicPr>
        <p:blipFill>
          <a:blip r:embed="rId7"/>
          <a:srcRect/>
          <a:stretch>
            <a:fillRect/>
          </a:stretch>
        </p:blipFill>
        <p:spPr bwMode="auto">
          <a:xfrm>
            <a:off x="642910" y="3714752"/>
            <a:ext cx="7046722" cy="452438"/>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95288" y="476250"/>
            <a:ext cx="8497887" cy="739775"/>
          </a:xfrm>
        </p:spPr>
        <p:txBody>
          <a:bodyPr/>
          <a:lstStyle/>
          <a:p>
            <a:pPr eaLnBrk="1" hangingPunct="1"/>
            <a:r>
              <a:rPr lang="en-US" altLang="zh-TW" sz="3200" b="1" dirty="0" smtClean="0">
                <a:latin typeface="Times New Roman"/>
                <a:cs typeface="Times New Roman"/>
              </a:rPr>
              <a:t>8.5 Conclusion</a:t>
            </a:r>
          </a:p>
        </p:txBody>
      </p:sp>
      <p:sp>
        <p:nvSpPr>
          <p:cNvPr id="96259" name="Rectangle 3"/>
          <p:cNvSpPr>
            <a:spLocks noGrp="1" noChangeArrowheads="1"/>
          </p:cNvSpPr>
          <p:nvPr>
            <p:ph idx="1"/>
          </p:nvPr>
        </p:nvSpPr>
        <p:spPr>
          <a:xfrm>
            <a:off x="179388" y="1196975"/>
            <a:ext cx="8713787" cy="5472113"/>
          </a:xfrm>
        </p:spPr>
        <p:txBody>
          <a:bodyPr>
            <a:normAutofit lnSpcReduction="10000"/>
          </a:bodyPr>
          <a:lstStyle/>
          <a:p>
            <a:pPr eaLnBrk="1" hangingPunct="1">
              <a:buFont typeface="Wingdings" pitchFamily="2" charset="2"/>
              <a:buNone/>
            </a:pPr>
            <a:r>
              <a:rPr lang="en-US" altLang="zh-TW" sz="2000" dirty="0" smtClean="0">
                <a:solidFill>
                  <a:schemeClr val="tx2"/>
                </a:solidFill>
                <a:latin typeface="Times New Roman"/>
                <a:cs typeface="Times New Roman"/>
              </a:rPr>
              <a:t>     This chapter has focused on the foundations of Markowitz’s model and on derivation of efficient frontier through the creation of efficient portfolios of varying risk and return. It has been shown that an investor can increase expected utility through portfolio diversification as long as there is no perfect positive correlation among the component securities. The extent of the benefit increases as the correlation is lower, and also increases with the number of securities included.</a:t>
            </a:r>
          </a:p>
          <a:p>
            <a:pPr algn="just" eaLnBrk="1" hangingPunct="1">
              <a:buFont typeface="Wingdings" pitchFamily="2" charset="2"/>
              <a:buNone/>
            </a:pPr>
            <a:endParaRPr lang="en-US" altLang="zh-TW" sz="2000" dirty="0" smtClean="0">
              <a:solidFill>
                <a:schemeClr val="tx2"/>
              </a:solidFill>
              <a:latin typeface="Times New Roman"/>
              <a:cs typeface="Times New Roman"/>
            </a:endParaRPr>
          </a:p>
          <a:p>
            <a:pPr eaLnBrk="1" hangingPunct="1">
              <a:buFont typeface="Wingdings" pitchFamily="2" charset="2"/>
              <a:buNone/>
            </a:pPr>
            <a:r>
              <a:rPr lang="en-US" altLang="zh-TW" sz="2000" dirty="0" smtClean="0">
                <a:solidFill>
                  <a:schemeClr val="tx2"/>
                </a:solidFill>
                <a:latin typeface="Times New Roman"/>
                <a:cs typeface="Times New Roman"/>
              </a:rPr>
              <a:t>   The Markowitz model can be applied to develop the efficient frontier that delineates the optimal portfolios that match the greatest return with a given amount of risk. Also, this frontier shows the dominant portfolios as having the lowest risk given a stated return. This chapter has included methods of solving for the efficient frontier both graphically and through a combination of calculus and matrix algebra, with and without explicitly incorporating short selling. </a:t>
            </a:r>
          </a:p>
          <a:p>
            <a:pPr algn="just" eaLnBrk="1" hangingPunct="1">
              <a:buFont typeface="Wingdings" pitchFamily="2" charset="2"/>
              <a:buNone/>
            </a:pPr>
            <a:endParaRPr lang="en-US" altLang="zh-TW" sz="2000" dirty="0" smtClean="0">
              <a:solidFill>
                <a:schemeClr val="tx2"/>
              </a:solidFill>
              <a:latin typeface="Times New Roman"/>
              <a:cs typeface="Times New Roman"/>
            </a:endParaRPr>
          </a:p>
          <a:p>
            <a:pPr eaLnBrk="1" hangingPunct="1">
              <a:buFont typeface="Wingdings" pitchFamily="2" charset="2"/>
              <a:buNone/>
            </a:pPr>
            <a:r>
              <a:rPr lang="en-US" altLang="zh-TW" sz="2000" dirty="0" smtClean="0">
                <a:solidFill>
                  <a:schemeClr val="tx2"/>
                </a:solidFill>
                <a:latin typeface="Times New Roman"/>
                <a:cs typeface="Times New Roman"/>
              </a:rPr>
              <a:t>   Next chapters will illustrate how the crushing computational load involved in implementing the Markowitz model can be alleviated through the use of the index portfolio, and how the tenets of the Markowitz efficient frontier are still met.</a:t>
            </a:r>
          </a:p>
        </p:txBody>
      </p:sp>
      <p:sp>
        <p:nvSpPr>
          <p:cNvPr id="962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7F7A92-C0ED-4361-84DA-93E456CE1531}" type="slidenum">
              <a:rPr kumimoji="0" lang="en-US" altLang="zh-TW">
                <a:solidFill>
                  <a:schemeClr val="accent6">
                    <a:lumMod val="20000"/>
                    <a:lumOff val="80000"/>
                  </a:schemeClr>
                </a:solidFill>
                <a:latin typeface="Times New Roman"/>
                <a:cs typeface="Times New Roman"/>
              </a:rPr>
              <a:pPr/>
              <a:t>48</a:t>
            </a:fld>
            <a:endParaRPr kumimoji="0" lang="en-US" altLang="zh-TW">
              <a:solidFill>
                <a:schemeClr val="accent6">
                  <a:lumMod val="20000"/>
                  <a:lumOff val="80000"/>
                </a:schemeClr>
              </a:solidFill>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403225"/>
            <a:ext cx="8147050" cy="1081088"/>
          </a:xfrm>
        </p:spPr>
        <p:txBody>
          <a:bodyPr/>
          <a:lstStyle/>
          <a:p>
            <a:r>
              <a:rPr lang="en-US" altLang="zh-TW" sz="4000" dirty="0">
                <a:solidFill>
                  <a:schemeClr val="tx2"/>
                </a:solidFill>
                <a:latin typeface="Times New Roman"/>
                <a:cs typeface="Times New Roman"/>
              </a:rPr>
              <a:t>8.1.1 Utility Theory</a:t>
            </a:r>
          </a:p>
        </p:txBody>
      </p:sp>
      <p:sp>
        <p:nvSpPr>
          <p:cNvPr id="675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AA6D1B-F1F5-495B-B0D3-77555DAE3B7C}" type="slidenum">
              <a:rPr kumimoji="0" lang="en-US" altLang="zh-TW">
                <a:solidFill>
                  <a:schemeClr val="accent6">
                    <a:lumMod val="20000"/>
                    <a:lumOff val="80000"/>
                  </a:schemeClr>
                </a:solidFill>
                <a:latin typeface="Times New Roman"/>
                <a:cs typeface="Times New Roman"/>
              </a:rPr>
              <a:pPr/>
              <a:t>5</a:t>
            </a:fld>
            <a:endParaRPr kumimoji="0" lang="en-US" altLang="zh-TW">
              <a:solidFill>
                <a:schemeClr val="accent6">
                  <a:lumMod val="20000"/>
                  <a:lumOff val="80000"/>
                </a:schemeClr>
              </a:solidFill>
              <a:latin typeface="Times New Roman"/>
              <a:cs typeface="Times New Roman"/>
            </a:endParaRPr>
          </a:p>
        </p:txBody>
      </p:sp>
      <p:sp>
        <p:nvSpPr>
          <p:cNvPr id="67587" name="Text Box 4"/>
          <p:cNvSpPr txBox="1">
            <a:spLocks noChangeArrowheads="1"/>
          </p:cNvSpPr>
          <p:nvPr/>
        </p:nvSpPr>
        <p:spPr bwMode="auto">
          <a:xfrm>
            <a:off x="395287" y="1340768"/>
            <a:ext cx="8137525"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800" b="1" dirty="0" smtClean="0">
                <a:solidFill>
                  <a:schemeClr val="tx2"/>
                </a:solidFill>
                <a:latin typeface="Times New Roman"/>
                <a:cs typeface="Times New Roman"/>
              </a:rPr>
              <a:t>Utility </a:t>
            </a:r>
            <a:r>
              <a:rPr lang="en-US" altLang="zh-TW" sz="2800" b="1" dirty="0">
                <a:solidFill>
                  <a:schemeClr val="tx2"/>
                </a:solidFill>
                <a:latin typeface="Times New Roman"/>
                <a:cs typeface="Times New Roman"/>
              </a:rPr>
              <a:t>theory</a:t>
            </a:r>
            <a:r>
              <a:rPr lang="en-US" altLang="zh-TW" sz="2800" dirty="0">
                <a:solidFill>
                  <a:schemeClr val="tx2"/>
                </a:solidFill>
                <a:latin typeface="Times New Roman"/>
                <a:cs typeface="Times New Roman"/>
              </a:rPr>
              <a:t> is the foundation for the theory of choice under uncertainty. Following Henderson and </a:t>
            </a:r>
            <a:r>
              <a:rPr lang="en-US" altLang="zh-TW" sz="2800" dirty="0" err="1">
                <a:solidFill>
                  <a:schemeClr val="tx2"/>
                </a:solidFill>
                <a:latin typeface="Times New Roman"/>
                <a:cs typeface="Times New Roman"/>
              </a:rPr>
              <a:t>Quandt</a:t>
            </a:r>
            <a:r>
              <a:rPr lang="en-US" altLang="zh-TW" sz="2800" dirty="0">
                <a:solidFill>
                  <a:schemeClr val="tx2"/>
                </a:solidFill>
                <a:latin typeface="Times New Roman"/>
                <a:cs typeface="Times New Roman"/>
              </a:rPr>
              <a:t> (1980), cardinal and ordinal theories are the two major alternatives used by economists to determine how people and societies choose to allocate scarce resources and to distribute wealth among one another over time.</a:t>
            </a:r>
            <a:r>
              <a:rPr lang="en-US" altLang="zh-TW" sz="2800" dirty="0">
                <a:solidFill>
                  <a:schemeClr val="tx2"/>
                </a:solidFill>
                <a:latin typeface="Times New Roman"/>
                <a:cs typeface="Times New Roman"/>
                <a:hlinkClick r:id="" action="ppaction://noaction"/>
              </a:rPr>
              <a:t>1</a:t>
            </a:r>
            <a:endParaRPr lang="en-US" altLang="zh-TW" sz="2800" dirty="0">
              <a:solidFill>
                <a:schemeClr val="tx2"/>
              </a:solidFill>
              <a:latin typeface="Times New Roman"/>
              <a:cs typeface="Times New Roman"/>
            </a:endParaRPr>
          </a:p>
          <a:p>
            <a:pPr eaLnBrk="1" hangingPunct="1"/>
            <a:endParaRPr lang="en-US" altLang="zh-TW" sz="2800" dirty="0">
              <a:solidFill>
                <a:schemeClr val="tx2"/>
              </a:solidFill>
              <a:latin typeface="Times New Roman"/>
              <a:cs typeface="Times New Roman"/>
            </a:endParaRPr>
          </a:p>
          <a:p>
            <a:pPr eaLnBrk="1" hangingPunct="1"/>
            <a:r>
              <a:rPr lang="en-US" altLang="zh-TW" dirty="0" smtClean="0">
                <a:solidFill>
                  <a:schemeClr val="tx2"/>
                </a:solidFill>
                <a:latin typeface="Times New Roman"/>
                <a:cs typeface="Times New Roman"/>
                <a:hlinkClick r:id="" action="ppaction://noaction"/>
              </a:rPr>
              <a:t>1</a:t>
            </a:r>
            <a:r>
              <a:rPr lang="en-US" altLang="zh-TW" dirty="0" smtClean="0">
                <a:solidFill>
                  <a:schemeClr val="tx2"/>
                </a:solidFill>
                <a:latin typeface="Times New Roman"/>
                <a:cs typeface="Times New Roman"/>
              </a:rPr>
              <a:t> </a:t>
            </a:r>
            <a:r>
              <a:rPr lang="en-US" altLang="zh-TW" dirty="0">
                <a:solidFill>
                  <a:schemeClr val="tx2"/>
                </a:solidFill>
                <a:latin typeface="Times New Roman"/>
                <a:cs typeface="Times New Roman"/>
              </a:rPr>
              <a:t>A </a:t>
            </a:r>
            <a:r>
              <a:rPr lang="en-US" altLang="zh-TW" i="1" dirty="0">
                <a:solidFill>
                  <a:schemeClr val="tx2"/>
                </a:solidFill>
                <a:latin typeface="Times New Roman"/>
                <a:cs typeface="Times New Roman"/>
              </a:rPr>
              <a:t>cardinal utility</a:t>
            </a:r>
            <a:r>
              <a:rPr lang="en-US" altLang="zh-TW" dirty="0">
                <a:solidFill>
                  <a:schemeClr val="tx2"/>
                </a:solidFill>
                <a:latin typeface="Times New Roman"/>
                <a:cs typeface="Times New Roman"/>
              </a:rPr>
              <a:t> implies that a consumer is capable of assigning to every commodity or combination of commodities a number representing the amount or degree of utility associated with it. An </a:t>
            </a:r>
            <a:r>
              <a:rPr lang="en-US" altLang="zh-TW" i="1" dirty="0">
                <a:solidFill>
                  <a:schemeClr val="tx2"/>
                </a:solidFill>
                <a:latin typeface="Times New Roman"/>
                <a:cs typeface="Times New Roman"/>
              </a:rPr>
              <a:t>ordinary utility</a:t>
            </a:r>
            <a:r>
              <a:rPr lang="en-US" altLang="zh-TW" dirty="0">
                <a:solidFill>
                  <a:schemeClr val="tx2"/>
                </a:solidFill>
                <a:latin typeface="Times New Roman"/>
                <a:cs typeface="Times New Roman"/>
              </a:rPr>
              <a:t> implies that a consumer needs not be able to assign numbers that represent (in arbitrary unit) the degree or amount of utility associated with commodity or combination of commodity. The consumer can only rank and order the amount or degree of utility associated with commodity.</a:t>
            </a:r>
            <a:endParaRPr lang="en-US" dirty="0">
              <a:solidFill>
                <a:schemeClr val="tx2"/>
              </a:solidFill>
              <a:latin typeface="Times New Roman"/>
              <a:cs typeface="Times New Roman"/>
            </a:endParaRPr>
          </a:p>
        </p:txBody>
      </p:sp>
    </p:spTree>
    <p:extLst>
      <p:ext uri="{BB962C8B-B14F-4D97-AF65-F5344CB8AC3E}">
        <p14:creationId xmlns:p14="http://schemas.microsoft.com/office/powerpoint/2010/main" val="2501017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title"/>
          </p:nvPr>
        </p:nvSpPr>
        <p:spPr>
          <a:xfrm>
            <a:off x="468313" y="404813"/>
            <a:ext cx="8424862" cy="719931"/>
          </a:xfrm>
          <a:noFill/>
        </p:spPr>
        <p:txBody>
          <a:bodyPr/>
          <a:lstStyle/>
          <a:p>
            <a:r>
              <a:rPr lang="en-US" altLang="zh-TW" dirty="0">
                <a:solidFill>
                  <a:schemeClr val="tx2"/>
                </a:solidFill>
                <a:latin typeface="Times New Roman"/>
                <a:cs typeface="Times New Roman"/>
              </a:rPr>
              <a:t>8.1.2 Utility Functions</a:t>
            </a:r>
          </a:p>
        </p:txBody>
      </p:sp>
      <p:sp>
        <p:nvSpPr>
          <p:cNvPr id="686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FE5610-63E1-4985-A071-70B9E75DB8B3}" type="slidenum">
              <a:rPr kumimoji="0" lang="en-US" altLang="zh-TW">
                <a:solidFill>
                  <a:schemeClr val="accent6">
                    <a:lumMod val="20000"/>
                    <a:lumOff val="80000"/>
                  </a:schemeClr>
                </a:solidFill>
                <a:latin typeface="Times New Roman"/>
                <a:cs typeface="Times New Roman"/>
              </a:rPr>
              <a:pPr/>
              <a:t>6</a:t>
            </a:fld>
            <a:endParaRPr kumimoji="0" lang="en-US" altLang="zh-TW">
              <a:solidFill>
                <a:schemeClr val="accent6">
                  <a:lumMod val="20000"/>
                  <a:lumOff val="80000"/>
                </a:schemeClr>
              </a:solidFill>
              <a:latin typeface="Times New Roman"/>
              <a:cs typeface="Times New Roman"/>
            </a:endParaRPr>
          </a:p>
        </p:txBody>
      </p:sp>
      <p:sp>
        <p:nvSpPr>
          <p:cNvPr id="68611" name="Rectangle 9"/>
          <p:cNvSpPr>
            <a:spLocks noChangeArrowheads="1"/>
          </p:cNvSpPr>
          <p:nvPr/>
        </p:nvSpPr>
        <p:spPr bwMode="auto">
          <a:xfrm>
            <a:off x="0" y="195369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68613" name="Rectangle 10"/>
          <p:cNvSpPr>
            <a:spLocks noChangeArrowheads="1"/>
          </p:cNvSpPr>
          <p:nvPr/>
        </p:nvSpPr>
        <p:spPr bwMode="auto">
          <a:xfrm>
            <a:off x="395536" y="980728"/>
            <a:ext cx="81359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chemeClr val="tx2"/>
                </a:solidFill>
                <a:latin typeface="Times New Roman"/>
                <a:cs typeface="Times New Roman"/>
              </a:rPr>
              <a:t>An </a:t>
            </a:r>
            <a:r>
              <a:rPr lang="en-US" sz="2400" b="1" dirty="0">
                <a:solidFill>
                  <a:schemeClr val="tx2"/>
                </a:solidFill>
                <a:latin typeface="Times New Roman"/>
                <a:cs typeface="Times New Roman"/>
              </a:rPr>
              <a:t>upward-sloping</a:t>
            </a:r>
            <a:r>
              <a:rPr lang="en-US" sz="2400" dirty="0">
                <a:solidFill>
                  <a:schemeClr val="tx2"/>
                </a:solidFill>
                <a:latin typeface="Times New Roman"/>
                <a:cs typeface="Times New Roman"/>
              </a:rPr>
              <a:t> relationship between utility and wealth  identifies the phenomena of increasing wealth and increasing satisfaction as being directly </a:t>
            </a:r>
            <a:r>
              <a:rPr lang="en-US" sz="2400" dirty="0" smtClean="0">
                <a:solidFill>
                  <a:schemeClr val="tx2"/>
                </a:solidFill>
                <a:latin typeface="Times New Roman"/>
                <a:cs typeface="Times New Roman"/>
              </a:rPr>
              <a:t>related.</a:t>
            </a:r>
          </a:p>
          <a:p>
            <a:r>
              <a:rPr lang="en-US" altLang="zh-TW" sz="2400" dirty="0">
                <a:solidFill>
                  <a:schemeClr val="tx2"/>
                </a:solidFill>
                <a:latin typeface="Times New Roman"/>
                <a:cs typeface="Times New Roman"/>
              </a:rPr>
              <a:t>These relationships can be classified into linear, concave, and convex utility </a:t>
            </a:r>
            <a:r>
              <a:rPr lang="en-US" altLang="zh-TW" sz="2400" dirty="0" smtClean="0">
                <a:solidFill>
                  <a:schemeClr val="tx2"/>
                </a:solidFill>
                <a:latin typeface="Times New Roman"/>
                <a:cs typeface="Times New Roman"/>
              </a:rPr>
              <a:t>functions in </a:t>
            </a:r>
            <a:r>
              <a:rPr lang="en-US" altLang="zh-TW" sz="2400" b="1" dirty="0" smtClean="0">
                <a:solidFill>
                  <a:schemeClr val="tx2"/>
                </a:solidFill>
                <a:latin typeface="Times New Roman"/>
                <a:cs typeface="Times New Roman"/>
              </a:rPr>
              <a:t>Figure 8.1</a:t>
            </a:r>
            <a:r>
              <a:rPr lang="en-US" altLang="zh-TW" sz="2400" dirty="0" smtClean="0">
                <a:solidFill>
                  <a:schemeClr val="tx2"/>
                </a:solidFill>
                <a:latin typeface="Times New Roman"/>
                <a:cs typeface="Times New Roman"/>
              </a:rPr>
              <a:t>.</a:t>
            </a:r>
            <a:endParaRPr lang="en-US" altLang="zh-TW" sz="2400" dirty="0">
              <a:solidFill>
                <a:schemeClr val="tx2"/>
              </a:solidFill>
              <a:latin typeface="Times New Roman"/>
              <a:cs typeface="Times New Roman"/>
            </a:endParaRPr>
          </a:p>
        </p:txBody>
      </p:sp>
      <p:sp>
        <p:nvSpPr>
          <p:cNvPr id="2" name="TextBox 1"/>
          <p:cNvSpPr txBox="1"/>
          <p:nvPr/>
        </p:nvSpPr>
        <p:spPr>
          <a:xfrm>
            <a:off x="2937194" y="-555585"/>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917" y="3068960"/>
            <a:ext cx="675642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370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ChangeArrowheads="1"/>
          </p:cNvSpPr>
          <p:nvPr>
            <p:ph type="title"/>
          </p:nvPr>
        </p:nvSpPr>
        <p:spPr>
          <a:xfrm>
            <a:off x="457200" y="457200"/>
            <a:ext cx="7643813" cy="884238"/>
          </a:xfrm>
        </p:spPr>
        <p:txBody>
          <a:bodyPr/>
          <a:lstStyle/>
          <a:p>
            <a:r>
              <a:rPr lang="en-US" altLang="zh-TW" dirty="0">
                <a:solidFill>
                  <a:schemeClr val="tx2"/>
                </a:solidFill>
                <a:latin typeface="Times New Roman"/>
                <a:cs typeface="Times New Roman"/>
              </a:rPr>
              <a:t>8.1.2 Utility Functions</a:t>
            </a:r>
            <a:endParaRPr lang="en-US" altLang="zh-TW" b="1" i="1" dirty="0" smtClean="0">
              <a:latin typeface="Times New Roman"/>
              <a:cs typeface="Times New Roman"/>
            </a:endParaRPr>
          </a:p>
        </p:txBody>
      </p:sp>
      <p:sp>
        <p:nvSpPr>
          <p:cNvPr id="7175" name="Rectangle 3"/>
          <p:cNvSpPr>
            <a:spLocks noGrp="1" noChangeArrowheads="1"/>
          </p:cNvSpPr>
          <p:nvPr>
            <p:ph idx="1"/>
          </p:nvPr>
        </p:nvSpPr>
        <p:spPr>
          <a:xfrm>
            <a:off x="467544" y="1268760"/>
            <a:ext cx="8229600" cy="4968552"/>
          </a:xfrm>
        </p:spPr>
        <p:txBody>
          <a:bodyPr>
            <a:normAutofit fontScale="85000" lnSpcReduction="10000"/>
          </a:bodyPr>
          <a:lstStyle/>
          <a:p>
            <a:pPr eaLnBrk="1" hangingPunct="1">
              <a:buFont typeface="Wingdings" pitchFamily="2" charset="2"/>
              <a:buNone/>
            </a:pPr>
            <a:r>
              <a:rPr lang="en-US" altLang="zh-TW" dirty="0" smtClean="0">
                <a:latin typeface="Times New Roman"/>
                <a:cs typeface="Times New Roman"/>
              </a:rPr>
              <a:t>The utility function can be expressed in terms of wealth:</a:t>
            </a:r>
          </a:p>
          <a:p>
            <a:pPr eaLnBrk="1" hangingPunct="1">
              <a:buFont typeface="Wingdings" pitchFamily="2" charset="2"/>
              <a:buNone/>
            </a:pPr>
            <a:r>
              <a:rPr lang="en-US" altLang="zh-TW" dirty="0" smtClean="0">
                <a:latin typeface="Times New Roman"/>
                <a:cs typeface="Times New Roman"/>
              </a:rPr>
              <a:t> </a:t>
            </a:r>
          </a:p>
          <a:p>
            <a:pPr eaLnBrk="1" hangingPunct="1">
              <a:buFont typeface="Wingdings" pitchFamily="2" charset="2"/>
              <a:buNone/>
            </a:pPr>
            <a:endParaRPr lang="en-US" altLang="zh-TW" dirty="0">
              <a:latin typeface="Times New Roman"/>
              <a:cs typeface="Times New Roman"/>
            </a:endParaRPr>
          </a:p>
          <a:p>
            <a:pPr eaLnBrk="1" hangingPunct="1">
              <a:buFont typeface="Wingdings" pitchFamily="2" charset="2"/>
              <a:buNone/>
            </a:pPr>
            <a:r>
              <a:rPr lang="en-US" altLang="zh-TW" dirty="0" smtClean="0">
                <a:latin typeface="Times New Roman"/>
                <a:cs typeface="Times New Roman"/>
              </a:rPr>
              <a:t>  where      indicates expected future wealth and      represents the predicted standard deviation of the possible divergence of actual future wealth from      .</a:t>
            </a:r>
          </a:p>
          <a:p>
            <a:pPr>
              <a:buNone/>
            </a:pPr>
            <a:r>
              <a:rPr lang="en-US" altLang="zh-TW" dirty="0">
                <a:latin typeface="Times New Roman"/>
                <a:cs typeface="Times New Roman"/>
              </a:rPr>
              <a:t>Investors are expected to prefer a higher expected future wealth to a lower value. Moreover, they are generally risk averse as well. </a:t>
            </a:r>
            <a:endParaRPr lang="en-US" altLang="zh-TW" dirty="0" smtClean="0">
              <a:latin typeface="Times New Roman"/>
              <a:cs typeface="Times New Roman"/>
            </a:endParaRPr>
          </a:p>
          <a:p>
            <a:pPr>
              <a:buNone/>
            </a:pPr>
            <a:r>
              <a:rPr lang="en-US" altLang="zh-TW" dirty="0">
                <a:latin typeface="Times New Roman"/>
                <a:cs typeface="Times New Roman"/>
              </a:rPr>
              <a:t>These assumptions imply that the </a:t>
            </a:r>
            <a:r>
              <a:rPr lang="en-US" altLang="zh-TW" dirty="0">
                <a:solidFill>
                  <a:schemeClr val="tx2"/>
                </a:solidFill>
                <a:latin typeface="Times New Roman"/>
                <a:cs typeface="Times New Roman"/>
              </a:rPr>
              <a:t>indifference curves</a:t>
            </a:r>
            <a:r>
              <a:rPr lang="en-US" altLang="zh-TW" dirty="0">
                <a:latin typeface="Times New Roman"/>
                <a:cs typeface="Times New Roman"/>
              </a:rPr>
              <a:t> relating to   </a:t>
            </a:r>
            <a:r>
              <a:rPr lang="en-US" altLang="zh-TW" dirty="0" smtClean="0">
                <a:latin typeface="Times New Roman"/>
                <a:cs typeface="Times New Roman"/>
              </a:rPr>
              <a:t>   and     will </a:t>
            </a:r>
            <a:r>
              <a:rPr lang="en-US" altLang="zh-TW" dirty="0">
                <a:latin typeface="Times New Roman"/>
                <a:cs typeface="Times New Roman"/>
              </a:rPr>
              <a:t>be upward </a:t>
            </a:r>
            <a:r>
              <a:rPr lang="en-US" altLang="zh-TW" dirty="0" smtClean="0">
                <a:latin typeface="Times New Roman"/>
                <a:cs typeface="Times New Roman"/>
              </a:rPr>
              <a:t>sloping (</a:t>
            </a:r>
            <a:r>
              <a:rPr lang="en-US" altLang="zh-TW" b="1" dirty="0" smtClean="0">
                <a:latin typeface="Times New Roman"/>
                <a:cs typeface="Times New Roman"/>
              </a:rPr>
              <a:t>Figure 8.2</a:t>
            </a:r>
            <a:r>
              <a:rPr lang="en-US" altLang="zh-TW" dirty="0" smtClean="0">
                <a:latin typeface="Times New Roman"/>
                <a:cs typeface="Times New Roman"/>
              </a:rPr>
              <a:t>).</a:t>
            </a:r>
          </a:p>
          <a:p>
            <a:pPr eaLnBrk="1" hangingPunct="1">
              <a:buFont typeface="Wingdings" pitchFamily="2" charset="2"/>
              <a:buNone/>
            </a:pPr>
            <a:endParaRPr lang="en-US" altLang="zh-TW" dirty="0" smtClean="0">
              <a:latin typeface="Times New Roman"/>
              <a:cs typeface="Times New Roman"/>
            </a:endParaRPr>
          </a:p>
        </p:txBody>
      </p:sp>
      <p:sp>
        <p:nvSpPr>
          <p:cNvPr id="7177"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E4170FE-2B85-4E36-BFE8-26886CA9A8CA}" type="slidenum">
              <a:rPr kumimoji="0" lang="en-US" altLang="zh-TW">
                <a:solidFill>
                  <a:schemeClr val="accent6">
                    <a:lumMod val="20000"/>
                    <a:lumOff val="80000"/>
                  </a:schemeClr>
                </a:solidFill>
                <a:latin typeface="Times New Roman"/>
                <a:cs typeface="Times New Roman"/>
              </a:rPr>
              <a:pPr/>
              <a:t>7</a:t>
            </a:fld>
            <a:endParaRPr kumimoji="0" lang="en-US" altLang="zh-TW">
              <a:solidFill>
                <a:schemeClr val="accent6">
                  <a:lumMod val="20000"/>
                  <a:lumOff val="80000"/>
                </a:schemeClr>
              </a:solidFill>
              <a:latin typeface="Times New Roman"/>
              <a:cs typeface="Times New Roman"/>
            </a:endParaRPr>
          </a:p>
        </p:txBody>
      </p:sp>
      <p:graphicFrame>
        <p:nvGraphicFramePr>
          <p:cNvPr id="7170" name="Object 4"/>
          <p:cNvGraphicFramePr>
            <a:graphicFrameLocks noChangeAspect="1"/>
          </p:cNvGraphicFramePr>
          <p:nvPr>
            <p:extLst>
              <p:ext uri="{D42A27DB-BD31-4B8C-83A1-F6EECF244321}">
                <p14:modId xmlns:p14="http://schemas.microsoft.com/office/powerpoint/2010/main" val="65950197"/>
              </p:ext>
            </p:extLst>
          </p:nvPr>
        </p:nvGraphicFramePr>
        <p:xfrm>
          <a:off x="2915816" y="1844824"/>
          <a:ext cx="2952328" cy="797028"/>
        </p:xfrm>
        <a:graphic>
          <a:graphicData uri="http://schemas.openxmlformats.org/presentationml/2006/ole">
            <mc:AlternateContent xmlns:mc="http://schemas.openxmlformats.org/markup-compatibility/2006">
              <mc:Choice xmlns:v="urn:schemas-microsoft-com:vml" Requires="v">
                <p:oleObj spid="_x0000_s59456" name="Equation" r:id="rId3" imgW="952087" imgH="253890" progId="Equation.DSMT4">
                  <p:embed/>
                </p:oleObj>
              </mc:Choice>
              <mc:Fallback>
                <p:oleObj name="Equation" r:id="rId3" imgW="952087" imgH="253890" progId="Equation.DSMT4">
                  <p:embed/>
                  <p:pic>
                    <p:nvPicPr>
                      <p:cNvPr id="0"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844824"/>
                        <a:ext cx="2952328" cy="7970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Rectangle 5"/>
          <p:cNvSpPr>
            <a:spLocks noChangeArrowheads="1"/>
          </p:cNvSpPr>
          <p:nvPr/>
        </p:nvSpPr>
        <p:spPr bwMode="auto">
          <a:xfrm>
            <a:off x="0" y="313003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7171" name="Object 6"/>
          <p:cNvGraphicFramePr>
            <a:graphicFrameLocks noChangeAspect="1"/>
          </p:cNvGraphicFramePr>
          <p:nvPr>
            <p:extLst>
              <p:ext uri="{D42A27DB-BD31-4B8C-83A1-F6EECF244321}">
                <p14:modId xmlns:p14="http://schemas.microsoft.com/office/powerpoint/2010/main" val="227203257"/>
              </p:ext>
            </p:extLst>
          </p:nvPr>
        </p:nvGraphicFramePr>
        <p:xfrm>
          <a:off x="1547664" y="2510909"/>
          <a:ext cx="541338" cy="619125"/>
        </p:xfrm>
        <a:graphic>
          <a:graphicData uri="http://schemas.openxmlformats.org/presentationml/2006/ole">
            <mc:AlternateContent xmlns:mc="http://schemas.openxmlformats.org/markup-compatibility/2006">
              <mc:Choice xmlns:v="urn:schemas-microsoft-com:vml" Requires="v">
                <p:oleObj spid="_x0000_s59457" name="Equation" r:id="rId5" imgW="203112" imgH="228501" progId="Equation.DSMT4">
                  <p:embed/>
                </p:oleObj>
              </mc:Choice>
              <mc:Fallback>
                <p:oleObj name="Equation" r:id="rId5" imgW="203112" imgH="228501" progId="Equation.DSMT4">
                  <p:embed/>
                  <p:pic>
                    <p:nvPicPr>
                      <p:cNvPr id="0"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2510909"/>
                        <a:ext cx="541338"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7"/>
          <p:cNvGraphicFramePr>
            <a:graphicFrameLocks noChangeAspect="1"/>
          </p:cNvGraphicFramePr>
          <p:nvPr>
            <p:extLst>
              <p:ext uri="{D42A27DB-BD31-4B8C-83A1-F6EECF244321}">
                <p14:modId xmlns:p14="http://schemas.microsoft.com/office/powerpoint/2010/main" val="1713991404"/>
              </p:ext>
            </p:extLst>
          </p:nvPr>
        </p:nvGraphicFramePr>
        <p:xfrm>
          <a:off x="251520" y="2935288"/>
          <a:ext cx="504825" cy="576262"/>
        </p:xfrm>
        <a:graphic>
          <a:graphicData uri="http://schemas.openxmlformats.org/presentationml/2006/ole">
            <mc:AlternateContent xmlns:mc="http://schemas.openxmlformats.org/markup-compatibility/2006">
              <mc:Choice xmlns:v="urn:schemas-microsoft-com:vml" Requires="v">
                <p:oleObj spid="_x0000_s59458" name="Equation" r:id="rId7" imgW="203112" imgH="228501" progId="Equation.DSMT4">
                  <p:embed/>
                </p:oleObj>
              </mc:Choice>
              <mc:Fallback>
                <p:oleObj name="Equation" r:id="rId7" imgW="203112" imgH="228501" progId="Equation.DSMT4">
                  <p:embed/>
                  <p:pic>
                    <p:nvPicPr>
                      <p:cNvPr id="0" name="Picture 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2935288"/>
                        <a:ext cx="50482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8"/>
          <p:cNvGraphicFramePr>
            <a:graphicFrameLocks noChangeAspect="1"/>
          </p:cNvGraphicFramePr>
          <p:nvPr>
            <p:extLst>
              <p:ext uri="{D42A27DB-BD31-4B8C-83A1-F6EECF244321}">
                <p14:modId xmlns:p14="http://schemas.microsoft.com/office/powerpoint/2010/main" val="1399513010"/>
              </p:ext>
            </p:extLst>
          </p:nvPr>
        </p:nvGraphicFramePr>
        <p:xfrm>
          <a:off x="7380312" y="3286740"/>
          <a:ext cx="477838" cy="546100"/>
        </p:xfrm>
        <a:graphic>
          <a:graphicData uri="http://schemas.openxmlformats.org/presentationml/2006/ole">
            <mc:AlternateContent xmlns:mc="http://schemas.openxmlformats.org/markup-compatibility/2006">
              <mc:Choice xmlns:v="urn:schemas-microsoft-com:vml" Requires="v">
                <p:oleObj spid="_x0000_s59459" name="Equation" r:id="rId9" imgW="203112" imgH="228501" progId="Equation.DSMT4">
                  <p:embed/>
                </p:oleObj>
              </mc:Choice>
              <mc:Fallback>
                <p:oleObj name="Equation" r:id="rId9" imgW="203112" imgH="228501" progId="Equation.DSMT4">
                  <p:embed/>
                  <p:pic>
                    <p:nvPicPr>
                      <p:cNvPr id="0"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3286740"/>
                        <a:ext cx="477838"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691038715"/>
              </p:ext>
            </p:extLst>
          </p:nvPr>
        </p:nvGraphicFramePr>
        <p:xfrm>
          <a:off x="2123728" y="5258147"/>
          <a:ext cx="541338" cy="619125"/>
        </p:xfrm>
        <a:graphic>
          <a:graphicData uri="http://schemas.openxmlformats.org/presentationml/2006/ole">
            <mc:AlternateContent xmlns:mc="http://schemas.openxmlformats.org/markup-compatibility/2006">
              <mc:Choice xmlns:v="urn:schemas-microsoft-com:vml" Requires="v">
                <p:oleObj spid="_x0000_s59460" name="Equation" r:id="rId10" imgW="203112" imgH="228501" progId="Equation.DSMT4">
                  <p:embed/>
                </p:oleObj>
              </mc:Choice>
              <mc:Fallback>
                <p:oleObj name="Equation" r:id="rId10" imgW="203112" imgH="228501" progId="Equation.DSMT4">
                  <p:embed/>
                  <p:pic>
                    <p:nvPicPr>
                      <p:cNvPr id="0"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5258147"/>
                        <a:ext cx="541338"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397940"/>
              </p:ext>
            </p:extLst>
          </p:nvPr>
        </p:nvGraphicFramePr>
        <p:xfrm>
          <a:off x="3131840" y="5301208"/>
          <a:ext cx="504825" cy="576262"/>
        </p:xfrm>
        <a:graphic>
          <a:graphicData uri="http://schemas.openxmlformats.org/presentationml/2006/ole">
            <mc:AlternateContent xmlns:mc="http://schemas.openxmlformats.org/markup-compatibility/2006">
              <mc:Choice xmlns:v="urn:schemas-microsoft-com:vml" Requires="v">
                <p:oleObj spid="_x0000_s59461" name="Equation" r:id="rId11" imgW="203112" imgH="228501" progId="Equation.DSMT4">
                  <p:embed/>
                </p:oleObj>
              </mc:Choice>
              <mc:Fallback>
                <p:oleObj name="Equation" r:id="rId11" imgW="203112" imgH="228501" progId="Equation.DSMT4">
                  <p:embed/>
                  <p:pic>
                    <p:nvPicPr>
                      <p:cNvPr id="0" name="Picture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5301208"/>
                        <a:ext cx="50482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2013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68313" y="314325"/>
            <a:ext cx="8229600" cy="811213"/>
          </a:xfrm>
        </p:spPr>
        <p:txBody>
          <a:bodyPr/>
          <a:lstStyle/>
          <a:p>
            <a:r>
              <a:rPr lang="en-US" altLang="zh-TW" sz="3200" dirty="0">
                <a:solidFill>
                  <a:schemeClr val="tx2"/>
                </a:solidFill>
                <a:latin typeface="Times New Roman"/>
                <a:cs typeface="Times New Roman"/>
              </a:rPr>
              <a:t>8.1.2 Utility Functions</a:t>
            </a:r>
            <a:endParaRPr lang="en-US" altLang="zh-TW" sz="3200" b="1" i="1" dirty="0" smtClean="0">
              <a:latin typeface="Times New Roman"/>
              <a:cs typeface="Times New Roman"/>
            </a:endParaRPr>
          </a:p>
        </p:txBody>
      </p:sp>
      <p:sp>
        <p:nvSpPr>
          <p:cNvPr id="6964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A8CD4E1-B17B-4D0D-9DB3-1547B2C3EC34}" type="slidenum">
              <a:rPr kumimoji="0" lang="en-US" altLang="zh-TW">
                <a:solidFill>
                  <a:schemeClr val="accent6">
                    <a:lumMod val="20000"/>
                    <a:lumOff val="80000"/>
                  </a:schemeClr>
                </a:solidFill>
                <a:latin typeface="Times New Roman"/>
                <a:cs typeface="Times New Roman"/>
              </a:rPr>
              <a:pPr/>
              <a:t>8</a:t>
            </a:fld>
            <a:endParaRPr kumimoji="0" lang="en-US" altLang="zh-TW">
              <a:solidFill>
                <a:schemeClr val="accent6">
                  <a:lumMod val="20000"/>
                  <a:lumOff val="80000"/>
                </a:schemeClr>
              </a:solidFill>
              <a:latin typeface="Times New Roman"/>
              <a:cs typeface="Times New Roman"/>
            </a:endParaRPr>
          </a:p>
        </p:txBody>
      </p:sp>
      <p:sp>
        <p:nvSpPr>
          <p:cNvPr id="69635" name="Rectangle 7"/>
          <p:cNvSpPr>
            <a:spLocks noChangeArrowheads="1"/>
          </p:cNvSpPr>
          <p:nvPr/>
        </p:nvSpPr>
        <p:spPr bwMode="auto">
          <a:xfrm>
            <a:off x="0" y="1482209"/>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69636" name="Rectangle 9"/>
          <p:cNvSpPr>
            <a:spLocks noChangeArrowheads="1"/>
          </p:cNvSpPr>
          <p:nvPr/>
        </p:nvSpPr>
        <p:spPr bwMode="auto">
          <a:xfrm>
            <a:off x="0" y="151078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pic>
        <p:nvPicPr>
          <p:cNvPr id="69637" name="Picture 8" descr="Fig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5400675"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10"/>
          <p:cNvSpPr>
            <a:spLocks noChangeArrowheads="1"/>
          </p:cNvSpPr>
          <p:nvPr/>
        </p:nvSpPr>
        <p:spPr bwMode="auto">
          <a:xfrm>
            <a:off x="684213" y="1051203"/>
            <a:ext cx="5201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zh-TW" b="1" dirty="0">
                <a:solidFill>
                  <a:schemeClr val="tx2"/>
                </a:solidFill>
                <a:latin typeface="Times New Roman"/>
                <a:cs typeface="Times New Roman"/>
              </a:rPr>
              <a:t>FIGURE </a:t>
            </a:r>
            <a:r>
              <a:rPr lang="en-US" altLang="zh-TW" b="1" dirty="0" smtClean="0">
                <a:solidFill>
                  <a:schemeClr val="tx2"/>
                </a:solidFill>
                <a:latin typeface="Times New Roman"/>
                <a:cs typeface="Times New Roman"/>
              </a:rPr>
              <a:t>8.2</a:t>
            </a:r>
            <a:r>
              <a:rPr lang="en-US" altLang="zh-TW" dirty="0" smtClean="0">
                <a:solidFill>
                  <a:schemeClr val="tx2"/>
                </a:solidFill>
                <a:latin typeface="Times New Roman"/>
                <a:cs typeface="Times New Roman"/>
              </a:rPr>
              <a:t> </a:t>
            </a:r>
            <a:r>
              <a:rPr lang="en-US" altLang="zh-TW" dirty="0">
                <a:solidFill>
                  <a:schemeClr val="tx2"/>
                </a:solidFill>
                <a:latin typeface="Times New Roman"/>
                <a:cs typeface="Times New Roman"/>
              </a:rPr>
              <a:t>Indifference Curves of Utility Functions</a:t>
            </a:r>
          </a:p>
        </p:txBody>
      </p:sp>
      <p:sp>
        <p:nvSpPr>
          <p:cNvPr id="69639" name="Text Box 11"/>
          <p:cNvSpPr txBox="1">
            <a:spLocks noChangeArrowheads="1"/>
          </p:cNvSpPr>
          <p:nvPr/>
        </p:nvSpPr>
        <p:spPr bwMode="auto">
          <a:xfrm>
            <a:off x="6011863" y="1598613"/>
            <a:ext cx="29527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dirty="0">
                <a:solidFill>
                  <a:schemeClr val="tx2"/>
                </a:solidFill>
                <a:latin typeface="Times New Roman"/>
                <a:cs typeface="Times New Roman"/>
              </a:rPr>
              <a:t>Von-</a:t>
            </a:r>
            <a:r>
              <a:rPr lang="en-US" dirty="0" err="1">
                <a:solidFill>
                  <a:schemeClr val="tx2"/>
                </a:solidFill>
                <a:latin typeface="Times New Roman"/>
                <a:cs typeface="Times New Roman"/>
              </a:rPr>
              <a:t>Newmann</a:t>
            </a:r>
            <a:r>
              <a:rPr lang="en-US" dirty="0">
                <a:solidFill>
                  <a:schemeClr val="tx2"/>
                </a:solidFill>
                <a:latin typeface="Times New Roman"/>
                <a:cs typeface="Times New Roman"/>
              </a:rPr>
              <a:t> and Morgenstern (VNM, 1947) define investor utility as a function of rates of return or wealth. Rational investors are expected to prefer a higher expected future wealth to a lower value, and are generally risk averse.</a:t>
            </a:r>
          </a:p>
        </p:txBody>
      </p:sp>
      <p:sp>
        <p:nvSpPr>
          <p:cNvPr id="69640" name="Text Box 12"/>
          <p:cNvSpPr txBox="1">
            <a:spLocks noChangeArrowheads="1"/>
          </p:cNvSpPr>
          <p:nvPr/>
        </p:nvSpPr>
        <p:spPr bwMode="auto">
          <a:xfrm>
            <a:off x="6011863" y="4365104"/>
            <a:ext cx="29527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dirty="0">
                <a:solidFill>
                  <a:schemeClr val="tx2"/>
                </a:solidFill>
                <a:latin typeface="Times New Roman"/>
                <a:cs typeface="Times New Roman"/>
              </a:rPr>
              <a:t>Each indifference curve is an expected utility isoquant showing all the various combinations of risk and return that provide an equal amount of expected utility for the investor.</a:t>
            </a:r>
          </a:p>
        </p:txBody>
      </p:sp>
    </p:spTree>
    <p:extLst>
      <p:ext uri="{BB962C8B-B14F-4D97-AF65-F5344CB8AC3E}">
        <p14:creationId xmlns:p14="http://schemas.microsoft.com/office/powerpoint/2010/main" val="1329970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2"/>
          <p:cNvSpPr>
            <a:spLocks noGrp="1" noChangeArrowheads="1"/>
          </p:cNvSpPr>
          <p:nvPr>
            <p:ph type="title"/>
          </p:nvPr>
        </p:nvSpPr>
        <p:spPr>
          <a:xfrm>
            <a:off x="457200" y="457200"/>
            <a:ext cx="8229600" cy="811213"/>
          </a:xfrm>
        </p:spPr>
        <p:txBody>
          <a:bodyPr/>
          <a:lstStyle/>
          <a:p>
            <a:r>
              <a:rPr lang="en-US" altLang="zh-TW" dirty="0">
                <a:solidFill>
                  <a:schemeClr val="tx2"/>
                </a:solidFill>
                <a:latin typeface="Times New Roman"/>
                <a:cs typeface="Times New Roman"/>
              </a:rPr>
              <a:t>8.1.2 Utility Functions</a:t>
            </a:r>
            <a:endParaRPr lang="en-US" altLang="zh-TW" sz="3600" b="1" i="1" dirty="0" smtClean="0">
              <a:latin typeface="Times New Roman"/>
              <a:cs typeface="Times New Roman"/>
            </a:endParaRPr>
          </a:p>
        </p:txBody>
      </p:sp>
      <p:sp>
        <p:nvSpPr>
          <p:cNvPr id="8200" name="Rectangle 3"/>
          <p:cNvSpPr>
            <a:spLocks noGrp="1" noChangeArrowheads="1"/>
          </p:cNvSpPr>
          <p:nvPr>
            <p:ph idx="1"/>
          </p:nvPr>
        </p:nvSpPr>
        <p:spPr>
          <a:xfrm>
            <a:off x="323528" y="1268760"/>
            <a:ext cx="8569325" cy="4824412"/>
          </a:xfrm>
        </p:spPr>
        <p:txBody>
          <a:bodyPr>
            <a:normAutofit lnSpcReduction="10000"/>
          </a:bodyPr>
          <a:lstStyle/>
          <a:p>
            <a:pPr>
              <a:buNone/>
            </a:pPr>
            <a:r>
              <a:rPr lang="en-US" altLang="zh-TW" dirty="0" smtClean="0">
                <a:latin typeface="Times New Roman"/>
                <a:cs typeface="Times New Roman"/>
              </a:rPr>
              <a:t>The expected utility can be calculated </a:t>
            </a:r>
            <a:r>
              <a:rPr lang="en-US" altLang="zh-TW" dirty="0">
                <a:latin typeface="Times New Roman"/>
                <a:cs typeface="Times New Roman"/>
              </a:rPr>
              <a:t>in terms of the probabilities of occurrence associated with each of the possible </a:t>
            </a:r>
            <a:r>
              <a:rPr lang="en-US" altLang="zh-TW" dirty="0" smtClean="0">
                <a:latin typeface="Times New Roman"/>
                <a:cs typeface="Times New Roman"/>
              </a:rPr>
              <a:t>returns:</a:t>
            </a:r>
          </a:p>
          <a:p>
            <a:pPr algn="r" eaLnBrk="1" hangingPunct="1">
              <a:buFont typeface="Wingdings" pitchFamily="2" charset="2"/>
              <a:buNone/>
            </a:pPr>
            <a:r>
              <a:rPr lang="en-US" altLang="zh-TW" b="1" dirty="0" smtClean="0">
                <a:latin typeface="Times New Roman"/>
                <a:cs typeface="Times New Roman"/>
              </a:rPr>
              <a:t>                                                      </a:t>
            </a:r>
            <a:r>
              <a:rPr lang="zh-TW" altLang="en-US" dirty="0" smtClean="0">
                <a:latin typeface="Times New Roman"/>
                <a:cs typeface="Times New Roman"/>
              </a:rPr>
              <a:t>（</a:t>
            </a:r>
            <a:r>
              <a:rPr lang="en-US" altLang="zh-TW" dirty="0" smtClean="0">
                <a:latin typeface="Times New Roman"/>
                <a:cs typeface="Times New Roman"/>
              </a:rPr>
              <a:t>8.1</a:t>
            </a:r>
            <a:r>
              <a:rPr lang="zh-TW" altLang="en-US" dirty="0" smtClean="0">
                <a:latin typeface="Times New Roman"/>
                <a:cs typeface="Times New Roman"/>
              </a:rPr>
              <a:t>）</a:t>
            </a:r>
          </a:p>
          <a:p>
            <a:pPr eaLnBrk="1" hangingPunct="1">
              <a:buFont typeface="Wingdings" pitchFamily="2" charset="2"/>
              <a:buNone/>
            </a:pPr>
            <a:endParaRPr lang="zh-TW" altLang="en-US" dirty="0" smtClean="0">
              <a:latin typeface="Times New Roman"/>
              <a:cs typeface="Times New Roman"/>
            </a:endParaRPr>
          </a:p>
          <a:p>
            <a:pPr eaLnBrk="1" hangingPunct="1">
              <a:buFont typeface="Wingdings" pitchFamily="2" charset="2"/>
              <a:buNone/>
            </a:pPr>
            <a:r>
              <a:rPr lang="en-US" altLang="zh-TW" dirty="0" smtClean="0">
                <a:latin typeface="Times New Roman"/>
                <a:cs typeface="Times New Roman"/>
              </a:rPr>
              <a:t>where:</a:t>
            </a:r>
          </a:p>
          <a:p>
            <a:pPr eaLnBrk="1" hangingPunct="1">
              <a:buFont typeface="Wingdings" pitchFamily="2" charset="2"/>
              <a:buNone/>
            </a:pPr>
            <a:r>
              <a:rPr lang="en-US" altLang="zh-TW" dirty="0" smtClean="0">
                <a:latin typeface="Times New Roman"/>
                <a:cs typeface="Times New Roman"/>
              </a:rPr>
              <a:t>           = expected utility;</a:t>
            </a:r>
          </a:p>
          <a:p>
            <a:pPr eaLnBrk="1" hangingPunct="1">
              <a:buFont typeface="Wingdings" pitchFamily="2" charset="2"/>
              <a:buNone/>
            </a:pPr>
            <a:r>
              <a:rPr lang="en-US" altLang="zh-TW" dirty="0" smtClean="0">
                <a:latin typeface="Times New Roman"/>
                <a:cs typeface="Times New Roman"/>
              </a:rPr>
              <a:t>           = the utility of the </a:t>
            </a:r>
            <a:r>
              <a:rPr lang="en-US" altLang="zh-TW" i="1" dirty="0" err="1" smtClean="0">
                <a:latin typeface="Times New Roman"/>
                <a:cs typeface="Times New Roman"/>
              </a:rPr>
              <a:t>i</a:t>
            </a:r>
            <a:r>
              <a:rPr lang="en-US" altLang="zh-TW" dirty="0" err="1" smtClean="0">
                <a:latin typeface="Times New Roman"/>
                <a:cs typeface="Times New Roman"/>
              </a:rPr>
              <a:t>th</a:t>
            </a:r>
            <a:r>
              <a:rPr lang="en-US" altLang="zh-TW" dirty="0" smtClean="0">
                <a:latin typeface="Times New Roman"/>
                <a:cs typeface="Times New Roman"/>
              </a:rPr>
              <a:t> outcome     ; and</a:t>
            </a:r>
          </a:p>
          <a:p>
            <a:pPr eaLnBrk="1" hangingPunct="1">
              <a:buFont typeface="Wingdings" pitchFamily="2" charset="2"/>
              <a:buNone/>
            </a:pPr>
            <a:r>
              <a:rPr lang="en-US" altLang="zh-TW" dirty="0" smtClean="0">
                <a:latin typeface="Times New Roman"/>
                <a:cs typeface="Times New Roman"/>
              </a:rPr>
              <a:t>           = the Probability of the </a:t>
            </a:r>
            <a:r>
              <a:rPr lang="en-US" altLang="zh-TW" i="1" dirty="0" err="1" smtClean="0">
                <a:latin typeface="Times New Roman"/>
                <a:cs typeface="Times New Roman"/>
              </a:rPr>
              <a:t>i</a:t>
            </a:r>
            <a:r>
              <a:rPr lang="en-US" altLang="zh-TW" dirty="0" err="1" smtClean="0">
                <a:latin typeface="Times New Roman"/>
                <a:cs typeface="Times New Roman"/>
              </a:rPr>
              <a:t>th</a:t>
            </a:r>
            <a:r>
              <a:rPr lang="en-US" altLang="zh-TW" dirty="0" smtClean="0">
                <a:latin typeface="Times New Roman"/>
                <a:cs typeface="Times New Roman"/>
              </a:rPr>
              <a:t> outcome.</a:t>
            </a:r>
          </a:p>
        </p:txBody>
      </p:sp>
      <p:sp>
        <p:nvSpPr>
          <p:cNvPr id="8206"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8D36ADE-E72D-4D30-9F6A-A192BAA7D2F7}" type="slidenum">
              <a:rPr kumimoji="0" lang="en-US" altLang="zh-TW">
                <a:solidFill>
                  <a:schemeClr val="accent6">
                    <a:lumMod val="20000"/>
                    <a:lumOff val="80000"/>
                  </a:schemeClr>
                </a:solidFill>
                <a:latin typeface="Times New Roman"/>
                <a:cs typeface="Times New Roman"/>
              </a:rPr>
              <a:pPr/>
              <a:t>9</a:t>
            </a:fld>
            <a:endParaRPr kumimoji="0" lang="en-US" altLang="zh-TW">
              <a:solidFill>
                <a:schemeClr val="accent6">
                  <a:lumMod val="20000"/>
                  <a:lumOff val="80000"/>
                </a:schemeClr>
              </a:solidFill>
              <a:latin typeface="Times New Roman"/>
              <a:cs typeface="Times New Roman"/>
            </a:endParaRPr>
          </a:p>
        </p:txBody>
      </p:sp>
      <p:sp>
        <p:nvSpPr>
          <p:cNvPr id="8201" name="Rectangle 4"/>
          <p:cNvSpPr>
            <a:spLocks noChangeArrowheads="1"/>
          </p:cNvSpPr>
          <p:nvPr/>
        </p:nvSpPr>
        <p:spPr bwMode="auto">
          <a:xfrm>
            <a:off x="0" y="311574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8194" name="Object 5"/>
          <p:cNvGraphicFramePr>
            <a:graphicFrameLocks noChangeAspect="1"/>
          </p:cNvGraphicFramePr>
          <p:nvPr>
            <p:extLst>
              <p:ext uri="{D42A27DB-BD31-4B8C-83A1-F6EECF244321}">
                <p14:modId xmlns:p14="http://schemas.microsoft.com/office/powerpoint/2010/main" val="2014428843"/>
              </p:ext>
            </p:extLst>
          </p:nvPr>
        </p:nvGraphicFramePr>
        <p:xfrm>
          <a:off x="611560" y="4221088"/>
          <a:ext cx="935037" cy="585787"/>
        </p:xfrm>
        <a:graphic>
          <a:graphicData uri="http://schemas.openxmlformats.org/presentationml/2006/ole">
            <mc:AlternateContent xmlns:mc="http://schemas.openxmlformats.org/markup-compatibility/2006">
              <mc:Choice xmlns:v="urn:schemas-microsoft-com:vml" Requires="v">
                <p:oleObj spid="_x0000_s60468" name="Equation" r:id="rId3" imgW="406048" imgH="253780" progId="Equation.DSMT4">
                  <p:embed/>
                </p:oleObj>
              </mc:Choice>
              <mc:Fallback>
                <p:oleObj name="Equation" r:id="rId3" imgW="406048" imgH="253780" progId="Equation.DSMT4">
                  <p:embed/>
                  <p:pic>
                    <p:nvPicPr>
                      <p:cNvPr id="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221088"/>
                        <a:ext cx="935037"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2" name="Rectangle 6"/>
          <p:cNvSpPr>
            <a:spLocks noChangeArrowheads="1"/>
          </p:cNvSpPr>
          <p:nvPr/>
        </p:nvSpPr>
        <p:spPr bwMode="auto">
          <a:xfrm>
            <a:off x="0" y="311574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8195" name="Object 7"/>
          <p:cNvGraphicFramePr>
            <a:graphicFrameLocks noChangeAspect="1"/>
          </p:cNvGraphicFramePr>
          <p:nvPr>
            <p:extLst>
              <p:ext uri="{D42A27DB-BD31-4B8C-83A1-F6EECF244321}">
                <p14:modId xmlns:p14="http://schemas.microsoft.com/office/powerpoint/2010/main" val="1147607602"/>
              </p:ext>
            </p:extLst>
          </p:nvPr>
        </p:nvGraphicFramePr>
        <p:xfrm>
          <a:off x="611560" y="4797152"/>
          <a:ext cx="935037" cy="560387"/>
        </p:xfrm>
        <a:graphic>
          <a:graphicData uri="http://schemas.openxmlformats.org/presentationml/2006/ole">
            <mc:AlternateContent xmlns:mc="http://schemas.openxmlformats.org/markup-compatibility/2006">
              <mc:Choice xmlns:v="urn:schemas-microsoft-com:vml" Requires="v">
                <p:oleObj spid="_x0000_s60469" name="Equation" r:id="rId5" imgW="431613" imgH="253890" progId="Equation.DSMT4">
                  <p:embed/>
                </p:oleObj>
              </mc:Choice>
              <mc:Fallback>
                <p:oleObj name="Equation" r:id="rId5" imgW="431613" imgH="253890" progId="Equation.DSMT4">
                  <p:embed/>
                  <p:pic>
                    <p:nvPicPr>
                      <p:cNvPr id="0"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4797152"/>
                        <a:ext cx="935037"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Rectangle 8"/>
          <p:cNvSpPr>
            <a:spLocks noChangeArrowheads="1"/>
          </p:cNvSpPr>
          <p:nvPr/>
        </p:nvSpPr>
        <p:spPr bwMode="auto">
          <a:xfrm>
            <a:off x="0" y="313003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8196" name="Object 9"/>
          <p:cNvGraphicFramePr>
            <a:graphicFrameLocks noChangeAspect="1"/>
          </p:cNvGraphicFramePr>
          <p:nvPr>
            <p:extLst>
              <p:ext uri="{D42A27DB-BD31-4B8C-83A1-F6EECF244321}">
                <p14:modId xmlns:p14="http://schemas.microsoft.com/office/powerpoint/2010/main" val="2307224785"/>
              </p:ext>
            </p:extLst>
          </p:nvPr>
        </p:nvGraphicFramePr>
        <p:xfrm>
          <a:off x="1116013" y="5229225"/>
          <a:ext cx="431800" cy="647700"/>
        </p:xfrm>
        <a:graphic>
          <a:graphicData uri="http://schemas.openxmlformats.org/presentationml/2006/ole">
            <mc:AlternateContent xmlns:mc="http://schemas.openxmlformats.org/markup-compatibility/2006">
              <mc:Choice xmlns:v="urn:schemas-microsoft-com:vml" Requires="v">
                <p:oleObj spid="_x0000_s60470" name="Equation" r:id="rId7" imgW="152334" imgH="228501" progId="Equation.DSMT4">
                  <p:embed/>
                </p:oleObj>
              </mc:Choice>
              <mc:Fallback>
                <p:oleObj name="Equation" r:id="rId7" imgW="152334" imgH="228501" progId="Equation.DSMT4">
                  <p:embed/>
                  <p:pic>
                    <p:nvPicPr>
                      <p:cNvPr id="0" name="Picture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013" y="5229225"/>
                        <a:ext cx="4318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4" name="Rectangle 10"/>
          <p:cNvSpPr>
            <a:spLocks noChangeArrowheads="1"/>
          </p:cNvSpPr>
          <p:nvPr/>
        </p:nvSpPr>
        <p:spPr bwMode="auto">
          <a:xfrm>
            <a:off x="0" y="303002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8197" name="Object 11"/>
          <p:cNvGraphicFramePr>
            <a:graphicFrameLocks noChangeAspect="1"/>
          </p:cNvGraphicFramePr>
          <p:nvPr>
            <p:extLst>
              <p:ext uri="{D42A27DB-BD31-4B8C-83A1-F6EECF244321}">
                <p14:modId xmlns:p14="http://schemas.microsoft.com/office/powerpoint/2010/main" val="2563185163"/>
              </p:ext>
            </p:extLst>
          </p:nvPr>
        </p:nvGraphicFramePr>
        <p:xfrm>
          <a:off x="2627784" y="2657475"/>
          <a:ext cx="3168650" cy="1114425"/>
        </p:xfrm>
        <a:graphic>
          <a:graphicData uri="http://schemas.openxmlformats.org/presentationml/2006/ole">
            <mc:AlternateContent xmlns:mc="http://schemas.openxmlformats.org/markup-compatibility/2006">
              <mc:Choice xmlns:v="urn:schemas-microsoft-com:vml" Requires="v">
                <p:oleObj spid="_x0000_s60471" name="Equation" r:id="rId9" imgW="1218671" imgH="431613" progId="Equation.DSMT4">
                  <p:embed/>
                </p:oleObj>
              </mc:Choice>
              <mc:Fallback>
                <p:oleObj name="Equation" r:id="rId9" imgW="1218671" imgH="431613" progId="Equation.DSMT4">
                  <p:embed/>
                  <p:pic>
                    <p:nvPicPr>
                      <p:cNvPr id="0" name="Picture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7784" y="2657475"/>
                        <a:ext cx="3168650" cy="111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5" name="Rectangle 13"/>
          <p:cNvSpPr>
            <a:spLocks noChangeArrowheads="1"/>
          </p:cNvSpPr>
          <p:nvPr/>
        </p:nvSpPr>
        <p:spPr bwMode="auto">
          <a:xfrm>
            <a:off x="0" y="313003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8198" name="Object 12"/>
          <p:cNvGraphicFramePr>
            <a:graphicFrameLocks noChangeAspect="1"/>
          </p:cNvGraphicFramePr>
          <p:nvPr>
            <p:extLst>
              <p:ext uri="{D42A27DB-BD31-4B8C-83A1-F6EECF244321}">
                <p14:modId xmlns:p14="http://schemas.microsoft.com/office/powerpoint/2010/main" val="3889921337"/>
              </p:ext>
            </p:extLst>
          </p:nvPr>
        </p:nvGraphicFramePr>
        <p:xfrm>
          <a:off x="6444208" y="4725144"/>
          <a:ext cx="569913" cy="720725"/>
        </p:xfrm>
        <a:graphic>
          <a:graphicData uri="http://schemas.openxmlformats.org/presentationml/2006/ole">
            <mc:AlternateContent xmlns:mc="http://schemas.openxmlformats.org/markup-compatibility/2006">
              <mc:Choice xmlns:v="urn:schemas-microsoft-com:vml" Requires="v">
                <p:oleObj spid="_x0000_s60472" name="Equation" r:id="rId11" imgW="177646" imgH="228402" progId="Equation.DSMT4">
                  <p:embed/>
                </p:oleObj>
              </mc:Choice>
              <mc:Fallback>
                <p:oleObj name="Equation" r:id="rId11" imgW="177646" imgH="228402" progId="Equation.DSMT4">
                  <p:embed/>
                  <p:pic>
                    <p:nvPicPr>
                      <p:cNvPr id="0" name="Picture 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4208" y="4725144"/>
                        <a:ext cx="569913"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302125" y="-456373"/>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2888253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SAPMDP Theme">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SAPMDP Theme</Template>
  <TotalTime>838</TotalTime>
  <Words>3771</Words>
  <Application>Microsoft Office PowerPoint</Application>
  <PresentationFormat>On-screen Show (4:3)</PresentationFormat>
  <Paragraphs>444</Paragraphs>
  <Slides>48</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SAPMDP Theme</vt:lpstr>
      <vt:lpstr>Equation</vt:lpstr>
      <vt:lpstr>MathType 6.0 Equation</vt:lpstr>
      <vt:lpstr>PowerPoint Presentation</vt:lpstr>
      <vt:lpstr>Outline</vt:lpstr>
      <vt:lpstr>Markowitz Model</vt:lpstr>
      <vt:lpstr>8.1  Utility Theory, Utility Functions, and Indifference Curves</vt:lpstr>
      <vt:lpstr>8.1.1 Utility Theory</vt:lpstr>
      <vt:lpstr>8.1.2 Utility Functions</vt:lpstr>
      <vt:lpstr>8.1.2 Utility Functions</vt:lpstr>
      <vt:lpstr>8.1.2 Utility Functions</vt:lpstr>
      <vt:lpstr>8.1.2 Utility Functions</vt:lpstr>
      <vt:lpstr>Sample Problem 8.1</vt:lpstr>
      <vt:lpstr>Sample Problem 8.1</vt:lpstr>
      <vt:lpstr>Sample Problem 8.1</vt:lpstr>
      <vt:lpstr>8.1.2.1 Linear Utility Function and Risk</vt:lpstr>
      <vt:lpstr>8.1.2.1 Linear Utility Function and Risk</vt:lpstr>
      <vt:lpstr>8.1.2.2 Concave Utility Function and Risk</vt:lpstr>
      <vt:lpstr>Sample Problem 8.2</vt:lpstr>
      <vt:lpstr>Sample Problem 8.2</vt:lpstr>
      <vt:lpstr>Sample Problem 8.2</vt:lpstr>
      <vt:lpstr>Sample Problem 8.2</vt:lpstr>
      <vt:lpstr>8.1.3 Risk Aversion and Asset Allocation</vt:lpstr>
      <vt:lpstr>Sample Problem 8.4</vt:lpstr>
      <vt:lpstr>8.1.4 Indifference Curves</vt:lpstr>
      <vt:lpstr>8.2 Efficient Portfolios</vt:lpstr>
      <vt:lpstr>PowerPoint Presentation</vt:lpstr>
      <vt:lpstr>8.2.1 Portfolio Combinations</vt:lpstr>
      <vt:lpstr>PowerPoint Presentation</vt:lpstr>
      <vt:lpstr>8.2.1Portfolio Combinations</vt:lpstr>
      <vt:lpstr>8.2.1Portfolio Combinations</vt:lpstr>
      <vt:lpstr>8.2.2 Short Selling</vt:lpstr>
      <vt:lpstr>8.2.2 Short Selling</vt:lpstr>
      <vt:lpstr>8.2.2 Short Selling</vt:lpstr>
      <vt:lpstr>Figure 8.8B (no short selling)</vt:lpstr>
      <vt:lpstr>8.2.2 Short Selling  (Dyl Model)</vt:lpstr>
      <vt:lpstr>8.3 Techniques for Calculating the Efficient Frontier with Short Selling</vt:lpstr>
      <vt:lpstr>8.3 Techniques for Calculating the Efficient Frontier with Short Selling</vt:lpstr>
      <vt:lpstr>8.3.1 The Normal Distribution</vt:lpstr>
      <vt:lpstr>8.3.2 The Log-Normal Distribution</vt:lpstr>
      <vt:lpstr>8.3.3 Mathematical Method to Calculate Efficient Frontier**  </vt:lpstr>
      <vt:lpstr>8.3.3 Mathematical Method to Calculate Efficient Frontier</vt:lpstr>
      <vt:lpstr>8.3.3 Mathematical Method to Calculate Efficient Frontier</vt:lpstr>
      <vt:lpstr>Sample Problem 8.4</vt:lpstr>
      <vt:lpstr>Sample Problem 8.4</vt:lpstr>
      <vt:lpstr>8.3.4 Portfolio Determination with Specific           Adjustment for Short Selling</vt:lpstr>
      <vt:lpstr>8.3.4 Portfolio Determination with Specific           Adjustment for Short Selling</vt:lpstr>
      <vt:lpstr>8.3.4 Portfolio Determination with Specific           Adjustment for Short Selling</vt:lpstr>
      <vt:lpstr>8.3.4 Portfolio Determination with Specific           Adjustment for Short Selling</vt:lpstr>
      <vt:lpstr>8.3.5 Portfolio Determination without Short Selling</vt:lpstr>
      <vt:lpstr>8.5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Analysis  and Portfolio Management</dc:title>
  <dc:creator>user</dc:creator>
  <cp:lastModifiedBy>Research</cp:lastModifiedBy>
  <cp:revision>126</cp:revision>
  <dcterms:created xsi:type="dcterms:W3CDTF">2009-02-13T04:16:07Z</dcterms:created>
  <dcterms:modified xsi:type="dcterms:W3CDTF">2013-01-23T21:27:16Z</dcterms:modified>
</cp:coreProperties>
</file>