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3"/>
  </p:notesMasterIdLst>
  <p:sldIdLst>
    <p:sldId id="257" r:id="rId2"/>
    <p:sldId id="258" r:id="rId3"/>
    <p:sldId id="347" r:id="rId4"/>
    <p:sldId id="348" r:id="rId5"/>
    <p:sldId id="301" r:id="rId6"/>
    <p:sldId id="260" r:id="rId7"/>
    <p:sldId id="367" r:id="rId8"/>
    <p:sldId id="303" r:id="rId9"/>
    <p:sldId id="261" r:id="rId10"/>
    <p:sldId id="262" r:id="rId11"/>
    <p:sldId id="263" r:id="rId12"/>
    <p:sldId id="349" r:id="rId13"/>
    <p:sldId id="305" r:id="rId14"/>
    <p:sldId id="306" r:id="rId15"/>
    <p:sldId id="265" r:id="rId16"/>
    <p:sldId id="267" r:id="rId17"/>
    <p:sldId id="268" r:id="rId18"/>
    <p:sldId id="270" r:id="rId19"/>
    <p:sldId id="271" r:id="rId20"/>
    <p:sldId id="336" r:id="rId21"/>
    <p:sldId id="337" r:id="rId22"/>
    <p:sldId id="308" r:id="rId23"/>
    <p:sldId id="309" r:id="rId24"/>
    <p:sldId id="310" r:id="rId25"/>
    <p:sldId id="312" r:id="rId26"/>
    <p:sldId id="313" r:id="rId27"/>
    <p:sldId id="314" r:id="rId28"/>
    <p:sldId id="315" r:id="rId29"/>
    <p:sldId id="316" r:id="rId30"/>
    <p:sldId id="350" r:id="rId31"/>
    <p:sldId id="317" r:id="rId32"/>
    <p:sldId id="351" r:id="rId33"/>
    <p:sldId id="352" r:id="rId34"/>
    <p:sldId id="353" r:id="rId35"/>
    <p:sldId id="354" r:id="rId36"/>
    <p:sldId id="321" r:id="rId37"/>
    <p:sldId id="322" r:id="rId38"/>
    <p:sldId id="355" r:id="rId39"/>
    <p:sldId id="340" r:id="rId40"/>
    <p:sldId id="342" r:id="rId41"/>
    <p:sldId id="356" r:id="rId42"/>
    <p:sldId id="357" r:id="rId43"/>
    <p:sldId id="358" r:id="rId44"/>
    <p:sldId id="359" r:id="rId45"/>
    <p:sldId id="360" r:id="rId46"/>
    <p:sldId id="361" r:id="rId47"/>
    <p:sldId id="362" r:id="rId48"/>
    <p:sldId id="363" r:id="rId49"/>
    <p:sldId id="364" r:id="rId50"/>
    <p:sldId id="365" r:id="rId51"/>
    <p:sldId id="366" r:id="rId5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24" autoAdjust="0"/>
    <p:restoredTop sz="93956" autoAdjust="0"/>
  </p:normalViewPr>
  <p:slideViewPr>
    <p:cSldViewPr>
      <p:cViewPr varScale="1">
        <p:scale>
          <a:sx n="108" d="100"/>
          <a:sy n="108" d="100"/>
        </p:scale>
        <p:origin x="-19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3.wmf"/><Relationship Id="rId1" Type="http://schemas.openxmlformats.org/officeDocument/2006/relationships/image" Target="../media/image49.wmf"/><Relationship Id="rId4"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5" Type="http://schemas.openxmlformats.org/officeDocument/2006/relationships/image" Target="../media/image113.wmf"/><Relationship Id="rId4"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129.wmf"/><Relationship Id="rId7" Type="http://schemas.openxmlformats.org/officeDocument/2006/relationships/image" Target="../media/image133.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 Id="rId9" Type="http://schemas.openxmlformats.org/officeDocument/2006/relationships/image" Target="../media/image13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4" Type="http://schemas.openxmlformats.org/officeDocument/2006/relationships/image" Target="../media/image14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E5903-DB11-424E-AD30-31CD7F3C4CA5}" type="datetimeFigureOut">
              <a:rPr lang="en-US" smtClean="0"/>
              <a:pPr/>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B091E1-6E5D-4052-9A5C-612BFBEE89E4}" type="slidenum">
              <a:rPr lang="en-US" smtClean="0"/>
              <a:pPr/>
              <a:t>‹#›</a:t>
            </a:fld>
            <a:endParaRPr lang="en-US"/>
          </a:p>
        </p:txBody>
      </p:sp>
    </p:spTree>
    <p:extLst>
      <p:ext uri="{BB962C8B-B14F-4D97-AF65-F5344CB8AC3E}">
        <p14:creationId xmlns:p14="http://schemas.microsoft.com/office/powerpoint/2010/main" xmlns="" val="55700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4644008" cy="3672408"/>
          </a:xfrm>
        </p:spPr>
        <p:txBody>
          <a:bodyPr anchor="t"/>
          <a:lstStyle>
            <a:lvl1pPr algn="ctr">
              <a:defRPr>
                <a:solidFill>
                  <a:schemeClr val="accent6">
                    <a:lumMod val="20000"/>
                    <a:lumOff val="80000"/>
                  </a:schemeClr>
                </a:solidFill>
              </a:defRPr>
            </a:lvl1pPr>
          </a:lstStyle>
          <a:p>
            <a:r>
              <a:rPr lang="en-US" altLang="zh-TW"/>
              <a:t>Click to edit Master title style</a:t>
            </a:r>
            <a:endParaRPr lang="en-US" dirty="0"/>
          </a:p>
        </p:txBody>
      </p:sp>
      <p:sp>
        <p:nvSpPr>
          <p:cNvPr id="3" name="Subtitle 2"/>
          <p:cNvSpPr>
            <a:spLocks noGrp="1"/>
          </p:cNvSpPr>
          <p:nvPr>
            <p:ph type="subTitle" idx="1"/>
          </p:nvPr>
        </p:nvSpPr>
        <p:spPr>
          <a:xfrm>
            <a:off x="0" y="5013176"/>
            <a:ext cx="4644008" cy="1768624"/>
          </a:xfrm>
        </p:spPr>
        <p:txBody>
          <a:bodyPr>
            <a:normAutofit/>
          </a:bodyPr>
          <a:lstStyle>
            <a:lvl1pPr marL="0" indent="0" algn="ctr">
              <a:buNone/>
              <a:defRPr sz="2000">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zh-TW"/>
          </a:p>
        </p:txBody>
      </p:sp>
      <p:sp>
        <p:nvSpPr>
          <p:cNvPr id="3" name="Slide Number Placeholder 5"/>
          <p:cNvSpPr>
            <a:spLocks noGrp="1"/>
          </p:cNvSpPr>
          <p:nvPr>
            <p:ph type="sldNum" sz="quarter" idx="11"/>
          </p:nvPr>
        </p:nvSpPr>
        <p:spPr/>
        <p:txBody>
          <a:bodyPr/>
          <a:lstStyle>
            <a:lvl1pPr>
              <a:defRPr/>
            </a:lvl1pPr>
          </a:lstStyle>
          <a:p>
            <a:pPr>
              <a:defRPr/>
            </a:pPr>
            <a:fld id="{09D97CF4-D0D8-4812-B2EA-1A1188F89A0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14" name="Title 13"/>
          <p:cNvSpPr>
            <a:spLocks noGrp="1"/>
          </p:cNvSpPr>
          <p:nvPr>
            <p:ph type="title"/>
          </p:nvPr>
        </p:nvSpPr>
        <p:spPr/>
        <p:txBody>
          <a:bodyPr/>
          <a:lstStyle/>
          <a:p>
            <a:r>
              <a:rPr lang="en-US" altLang="zh-TW"/>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3B1E8AE1-C73D-4342-8205-5F1F51C6FED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en-US" noProof="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3A92077-AAB7-4D5A-AFF8-8544D8552CF4}" type="slidenum">
              <a:rPr lang="en-US" altLang="zh-TW"/>
              <a:pPr>
                <a:defRPr/>
              </a:pPr>
              <a:t>‹#›</a:t>
            </a:fld>
            <a:endParaRPr lang="en-US" altLang="zh-TW"/>
          </a:p>
        </p:txBody>
      </p:sp>
      <p:sp>
        <p:nvSpPr>
          <p:cNvPr id="6" name="Footer Placeholder 8"/>
          <p:cNvSpPr>
            <a:spLocks noGrp="1"/>
          </p:cNvSpPr>
          <p:nvPr>
            <p:ph type="ftr" sz="quarter" idx="11"/>
          </p:nvPr>
        </p:nvSpPr>
        <p:spPr/>
        <p:txBody>
          <a:bodyPr/>
          <a:lstStyle>
            <a:lvl1pPr>
              <a:defRPr/>
            </a:lvl1pPr>
          </a:lstStyle>
          <a:p>
            <a:pPr>
              <a:defRPr/>
            </a:pP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70193DD-C714-41BE-8A0E-F575153DE098}"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981200"/>
            <a:ext cx="4038600" cy="38862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981200"/>
            <a:ext cx="4038600" cy="38862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ltLang="zh-TW"/>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C467A200-F224-4572-BC50-B018A6873A74}" type="slidenum">
              <a:rPr lang="en-US" altLang="zh-TW"/>
              <a:pPr>
                <a:defRPr/>
              </a:pPr>
              <a:t>‹#›</a:t>
            </a:fld>
            <a:endParaRPr lang="en-US" altLang="zh-TW"/>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Footer Placeholder 4"/>
          <p:cNvSpPr>
            <a:spLocks noGrp="1"/>
          </p:cNvSpPr>
          <p:nvPr>
            <p:ph type="ftr" sz="quarter" idx="10"/>
          </p:nvPr>
        </p:nvSpPr>
        <p:spPr/>
        <p:txBody>
          <a:bodyPr/>
          <a:lstStyle>
            <a:lvl1pPr>
              <a:defRPr/>
            </a:lvl1pPr>
          </a:lstStyle>
          <a:p>
            <a:pPr>
              <a:defRPr/>
            </a:pPr>
            <a:endParaRPr lang="en-US" altLang="zh-TW"/>
          </a:p>
        </p:txBody>
      </p:sp>
      <p:sp>
        <p:nvSpPr>
          <p:cNvPr id="6" name="Slide Number Placeholder 5"/>
          <p:cNvSpPr>
            <a:spLocks noGrp="1"/>
          </p:cNvSpPr>
          <p:nvPr>
            <p:ph type="sldNum" sz="quarter" idx="11"/>
          </p:nvPr>
        </p:nvSpPr>
        <p:spPr/>
        <p:txBody>
          <a:bodyPr/>
          <a:lstStyle>
            <a:lvl1pPr>
              <a:defRPr/>
            </a:lvl1pPr>
          </a:lstStyle>
          <a:p>
            <a:pPr>
              <a:defRPr/>
            </a:pPr>
            <a:fld id="{990A8D9F-4E5A-44DA-9416-A509B020BDBA}" type="slidenum">
              <a:rPr lang="en-US" altLang="zh-TW"/>
              <a:pPr>
                <a:defRPr/>
              </a:pPr>
              <a:t>‹#›</a:t>
            </a:fld>
            <a:endParaRPr lang="en-US" altLang="zh-TW"/>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000" b="0"/>
            </a:lvl1pPr>
            <a:lvl2pPr marL="684213" indent="-227013">
              <a:lnSpc>
                <a:spcPts val="2600"/>
              </a:lnSpc>
              <a:defRPr sz="2000"/>
            </a:lvl2pPr>
            <a:lvl3pPr marL="1087438" indent="-173038">
              <a:lnSpc>
                <a:spcPts val="2600"/>
              </a:lnSpc>
              <a:defRPr sz="2000"/>
            </a:lvl3pPr>
            <a:lvl4pPr marL="1541463" indent="-169863">
              <a:lnSpc>
                <a:spcPts val="2600"/>
              </a:lnSpc>
              <a:defRPr sz="2000"/>
            </a:lvl4pPr>
            <a:lvl5pPr marL="2001838" indent="-173038">
              <a:lnSpc>
                <a:spcPts val="2600"/>
              </a:lnSpc>
              <a:defRPr sz="2000"/>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Autofit/>
          </a:bodyPr>
          <a:lstStyle>
            <a:lvl1pPr>
              <a:buFontTx/>
              <a:buNone/>
              <a:defRPr sz="3200"/>
            </a:lvl1pPr>
          </a:lstStyle>
          <a:p>
            <a:pPr lvl="0"/>
            <a:r>
              <a:rPr lang="en-US" altLang="zh-TW"/>
              <a:t>Click to edit Master text styles</a:t>
            </a:r>
          </a:p>
        </p:txBody>
      </p:sp>
      <p:sp>
        <p:nvSpPr>
          <p:cNvPr id="16" name="Title 15"/>
          <p:cNvSpPr>
            <a:spLocks noGrp="1"/>
          </p:cNvSpPr>
          <p:nvPr>
            <p:ph type="title"/>
          </p:nvPr>
        </p:nvSpPr>
        <p:spPr/>
        <p:txBody>
          <a:bodyPr/>
          <a:lstStyle/>
          <a:p>
            <a:r>
              <a:rPr lang="en-US" altLang="zh-TW"/>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ltLang="zh-TW"/>
          </a:p>
        </p:txBody>
      </p:sp>
      <p:sp>
        <p:nvSpPr>
          <p:cNvPr id="6" name="Slide Number Placeholder 5"/>
          <p:cNvSpPr>
            <a:spLocks noGrp="1"/>
          </p:cNvSpPr>
          <p:nvPr>
            <p:ph type="sldNum" sz="quarter" idx="15"/>
          </p:nvPr>
        </p:nvSpPr>
        <p:spPr/>
        <p:txBody>
          <a:bodyPr/>
          <a:lstStyle>
            <a:lvl1pPr>
              <a:defRPr/>
            </a:lvl1pPr>
          </a:lstStyle>
          <a:p>
            <a:pPr>
              <a:defRPr/>
            </a:pPr>
            <a:fld id="{3BCA42AB-2851-467D-91B5-2232F8AA06C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7" name="Title 6"/>
          <p:cNvSpPr>
            <a:spLocks noGrp="1"/>
          </p:cNvSpPr>
          <p:nvPr>
            <p:ph type="title"/>
          </p:nvPr>
        </p:nvSpPr>
        <p:spPr/>
        <p:txBody>
          <a:bodyPr/>
          <a:lstStyle/>
          <a:p>
            <a:r>
              <a:rPr lang="en-US" altLang="zh-TW"/>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ltLang="zh-TW"/>
          </a:p>
        </p:txBody>
      </p:sp>
      <p:sp>
        <p:nvSpPr>
          <p:cNvPr id="11" name="Slide Number Placeholder 5"/>
          <p:cNvSpPr>
            <a:spLocks noGrp="1"/>
          </p:cNvSpPr>
          <p:nvPr>
            <p:ph type="sldNum" sz="quarter" idx="22"/>
          </p:nvPr>
        </p:nvSpPr>
        <p:spPr/>
        <p:txBody>
          <a:bodyPr/>
          <a:lstStyle>
            <a:lvl1pPr>
              <a:defRPr/>
            </a:lvl1pPr>
          </a:lstStyle>
          <a:p>
            <a:pPr>
              <a:defRPr/>
            </a:pPr>
            <a:fld id="{3583BEC8-410D-4064-AF9E-53069FBA181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ltLang="zh-TW"/>
          </a:p>
        </p:txBody>
      </p:sp>
      <p:sp>
        <p:nvSpPr>
          <p:cNvPr id="5" name="Slide Number Placeholder 5"/>
          <p:cNvSpPr>
            <a:spLocks noGrp="1"/>
          </p:cNvSpPr>
          <p:nvPr>
            <p:ph type="sldNum" sz="quarter" idx="11"/>
          </p:nvPr>
        </p:nvSpPr>
        <p:spPr/>
        <p:txBody>
          <a:bodyPr/>
          <a:lstStyle>
            <a:lvl1pPr>
              <a:defRPr/>
            </a:lvl1pPr>
          </a:lstStyle>
          <a:p>
            <a:pPr>
              <a:defRPr/>
            </a:pPr>
            <a:fld id="{5B8B745F-F5C9-432F-9E7B-FB1120DAD7E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12" name="Title 11"/>
          <p:cNvSpPr>
            <a:spLocks noGrp="1"/>
          </p:cNvSpPr>
          <p:nvPr>
            <p:ph type="title"/>
          </p:nvPr>
        </p:nvSpPr>
        <p:spPr/>
        <p:txBody>
          <a:bodyPr/>
          <a:lstStyle/>
          <a:p>
            <a:r>
              <a:rPr lang="en-US" altLang="zh-TW"/>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58906726-A96C-4407-87E3-A80E4DBDE4E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1" name="Title 10"/>
          <p:cNvSpPr>
            <a:spLocks noGrp="1"/>
          </p:cNvSpPr>
          <p:nvPr>
            <p:ph type="title"/>
          </p:nvPr>
        </p:nvSpPr>
        <p:spPr/>
        <p:txBody>
          <a:bodyPr/>
          <a:lstStyle/>
          <a:p>
            <a:r>
              <a:rPr lang="en-US" altLang="zh-TW"/>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13" name="Slide Number Placeholder 5"/>
          <p:cNvSpPr>
            <a:spLocks noGrp="1"/>
          </p:cNvSpPr>
          <p:nvPr>
            <p:ph type="sldNum" sz="quarter" idx="17"/>
          </p:nvPr>
        </p:nvSpPr>
        <p:spPr/>
        <p:txBody>
          <a:bodyPr/>
          <a:lstStyle>
            <a:lvl1pPr>
              <a:defRPr/>
            </a:lvl1pPr>
          </a:lstStyle>
          <a:p>
            <a:pPr>
              <a:defRPr/>
            </a:pPr>
            <a:fld id="{0D08F0E1-566A-4388-A78D-4057DAB2AC6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9" name="Title 18"/>
          <p:cNvSpPr>
            <a:spLocks noGrp="1"/>
          </p:cNvSpPr>
          <p:nvPr>
            <p:ph type="title"/>
          </p:nvPr>
        </p:nvSpPr>
        <p:spPr/>
        <p:txBody>
          <a:bodyPr/>
          <a:lstStyle/>
          <a:p>
            <a:r>
              <a:rPr lang="en-US" altLang="zh-TW"/>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ltLang="zh-TW"/>
          </a:p>
        </p:txBody>
      </p:sp>
      <p:sp>
        <p:nvSpPr>
          <p:cNvPr id="13" name="Slide Number Placeholder 5"/>
          <p:cNvSpPr>
            <a:spLocks noGrp="1"/>
          </p:cNvSpPr>
          <p:nvPr>
            <p:ph type="sldNum" sz="quarter" idx="19"/>
          </p:nvPr>
        </p:nvSpPr>
        <p:spPr/>
        <p:txBody>
          <a:bodyPr/>
          <a:lstStyle>
            <a:lvl1pPr>
              <a:defRPr/>
            </a:lvl1pPr>
          </a:lstStyle>
          <a:p>
            <a:pPr>
              <a:defRPr/>
            </a:pPr>
            <a:fld id="{526F100D-8DBF-4E67-A866-36BFBF1A9CD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17" name="Title 16"/>
          <p:cNvSpPr>
            <a:spLocks noGrp="1"/>
          </p:cNvSpPr>
          <p:nvPr>
            <p:ph type="title"/>
          </p:nvPr>
        </p:nvSpPr>
        <p:spPr/>
        <p:txBody>
          <a:bodyPr/>
          <a:lstStyle/>
          <a:p>
            <a:r>
              <a:rPr lang="en-US" altLang="zh-TW"/>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ltLang="zh-TW"/>
          </a:p>
        </p:txBody>
      </p:sp>
      <p:sp>
        <p:nvSpPr>
          <p:cNvPr id="9" name="Slide Number Placeholder 5"/>
          <p:cNvSpPr>
            <a:spLocks noGrp="1"/>
          </p:cNvSpPr>
          <p:nvPr>
            <p:ph type="sldNum" sz="quarter" idx="15"/>
          </p:nvPr>
        </p:nvSpPr>
        <p:spPr/>
        <p:txBody>
          <a:bodyPr/>
          <a:lstStyle>
            <a:lvl1pPr>
              <a:defRPr/>
            </a:lvl1pPr>
          </a:lstStyle>
          <a:p>
            <a:pPr>
              <a:defRPr/>
            </a:pPr>
            <a:fld id="{90C294D3-CB82-4403-B588-42EBBA989880}"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TW"/>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ltLang="zh-TW"/>
          </a:p>
        </p:txBody>
      </p:sp>
      <p:sp>
        <p:nvSpPr>
          <p:cNvPr id="5" name="Slide Number Placeholder 5"/>
          <p:cNvSpPr>
            <a:spLocks noGrp="1"/>
          </p:cNvSpPr>
          <p:nvPr>
            <p:ph type="sldNum" sz="quarter" idx="15"/>
          </p:nvPr>
        </p:nvSpPr>
        <p:spPr/>
        <p:txBody>
          <a:bodyPr/>
          <a:lstStyle>
            <a:lvl1pPr>
              <a:defRPr/>
            </a:lvl1pPr>
          </a:lstStyle>
          <a:p>
            <a:pPr>
              <a:defRPr/>
            </a:pPr>
            <a:fld id="{23809457-CE2D-4AF3-A43D-7079B20DDB2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65138" y="411163"/>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38915"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ltLang="zh-TW"/>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pPr>
              <a:defRPr/>
            </a:pPr>
            <a:fld id="{7EE9A1F9-9917-4980-BD08-D8F5EA5EB3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 id="2147483795" r:id="rId13"/>
    <p:sldLayoutId id="2147483796" r:id="rId14"/>
    <p:sldLayoutId id="2147483797" r:id="rId15"/>
  </p:sldLayoutIdLst>
  <p:hf hdr="0" ftr="0" dt="0"/>
  <p:txStyles>
    <p:titleStyle>
      <a:lvl1pPr algn="l" rtl="0" eaLnBrk="0" fontAlgn="base" hangingPunct="0">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p:titleStyle>
    <p:bodyStyle>
      <a:lvl1pPr marL="173038" indent="-17303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1pPr>
      <a:lvl2pPr marL="627063" indent="-169863"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2pPr>
      <a:lvl3pPr marL="10302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3pPr>
      <a:lvl4pPr marL="1482725" indent="-111125"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4pPr>
      <a:lvl5pPr marL="19446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2.png"/><Relationship Id="rId7" Type="http://schemas.openxmlformats.org/officeDocument/2006/relationships/oleObject" Target="../embeddings/oleObject24.bin"/><Relationship Id="rId12"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3.png"/><Relationship Id="rId5" Type="http://schemas.openxmlformats.org/officeDocument/2006/relationships/oleObject" Target="../embeddings/oleObject22.bin"/><Relationship Id="rId10" Type="http://schemas.openxmlformats.org/officeDocument/2006/relationships/oleObject" Target="../embeddings/oleObject27.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50.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6.bin"/><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 Id="rId9" Type="http://schemas.openxmlformats.org/officeDocument/2006/relationships/oleObject" Target="../embeddings/oleObject5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3.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0.xml"/><Relationship Id="rId1" Type="http://schemas.openxmlformats.org/officeDocument/2006/relationships/vmlDrawing" Target="../drawings/vmlDrawing17.vml"/><Relationship Id="rId4" Type="http://schemas.openxmlformats.org/officeDocument/2006/relationships/oleObject" Target="../embeddings/oleObject66.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0.xml"/><Relationship Id="rId1" Type="http://schemas.openxmlformats.org/officeDocument/2006/relationships/vmlDrawing" Target="../drawings/vmlDrawing18.vml"/><Relationship Id="rId4" Type="http://schemas.openxmlformats.org/officeDocument/2006/relationships/oleObject" Target="../embeddings/oleObject6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0.xml"/><Relationship Id="rId1" Type="http://schemas.openxmlformats.org/officeDocument/2006/relationships/vmlDrawing" Target="../drawings/vmlDrawing19.vml"/><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6.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8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83.bin"/><Relationship Id="rId4" Type="http://schemas.openxmlformats.org/officeDocument/2006/relationships/oleObject" Target="../embeddings/oleObject8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8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2.bin"/><Relationship Id="rId7" Type="http://schemas.openxmlformats.org/officeDocument/2006/relationships/oleObject" Target="../embeddings/oleObject96.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oleObject" Target="../embeddings/oleObject95.bin"/><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0.xml"/><Relationship Id="rId1" Type="http://schemas.openxmlformats.org/officeDocument/2006/relationships/vmlDrawing" Target="../drawings/vmlDrawing27.vml"/><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1.bin"/><Relationship Id="rId7" Type="http://schemas.openxmlformats.org/officeDocument/2006/relationships/oleObject" Target="../embeddings/oleObject105.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6.bin"/><Relationship Id="rId7" Type="http://schemas.openxmlformats.org/officeDocument/2006/relationships/oleObject" Target="../embeddings/oleObject110.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5.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oleObject" Target="../embeddings/oleObject114.bin"/><Relationship Id="rId5" Type="http://schemas.openxmlformats.org/officeDocument/2006/relationships/oleObject" Target="../embeddings/oleObject113.bin"/><Relationship Id="rId4" Type="http://schemas.openxmlformats.org/officeDocument/2006/relationships/oleObject" Target="../embeddings/oleObject11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oleObject" Target="../embeddings/oleObject118.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oleObject" Target="../embeddings/oleObject129.bin"/><Relationship Id="rId3" Type="http://schemas.openxmlformats.org/officeDocument/2006/relationships/oleObject" Target="../embeddings/oleObject119.bin"/><Relationship Id="rId7" Type="http://schemas.openxmlformats.org/officeDocument/2006/relationships/oleObject" Target="../embeddings/oleObject123.bin"/><Relationship Id="rId12" Type="http://schemas.openxmlformats.org/officeDocument/2006/relationships/oleObject" Target="../embeddings/oleObject128.bin"/><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oleObject" Target="../embeddings/oleObject122.bin"/><Relationship Id="rId11" Type="http://schemas.openxmlformats.org/officeDocument/2006/relationships/oleObject" Target="../embeddings/oleObject127.bin"/><Relationship Id="rId5" Type="http://schemas.openxmlformats.org/officeDocument/2006/relationships/oleObject" Target="../embeddings/oleObject121.bin"/><Relationship Id="rId10" Type="http://schemas.openxmlformats.org/officeDocument/2006/relationships/oleObject" Target="../embeddings/oleObject126.bin"/><Relationship Id="rId4" Type="http://schemas.openxmlformats.org/officeDocument/2006/relationships/oleObject" Target="../embeddings/oleObject120.bin"/><Relationship Id="rId9" Type="http://schemas.openxmlformats.org/officeDocument/2006/relationships/oleObject" Target="../embeddings/oleObject125.bin"/><Relationship Id="rId14" Type="http://schemas.openxmlformats.org/officeDocument/2006/relationships/oleObject" Target="../embeddings/oleObject130.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oleObject" Target="../embeddings/oleObject132.bin"/></Relationships>
</file>

<file path=ppt/slides/_rels/slide4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oleObject" Target="../embeddings/oleObject134.bin"/><Relationship Id="rId4" Type="http://schemas.openxmlformats.org/officeDocument/2006/relationships/oleObject" Target="../embeddings/oleObject13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38.bin"/><Relationship Id="rId5" Type="http://schemas.openxmlformats.org/officeDocument/2006/relationships/oleObject" Target="../embeddings/oleObject137.bin"/><Relationship Id="rId4" Type="http://schemas.openxmlformats.org/officeDocument/2006/relationships/oleObject" Target="../embeddings/oleObject13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14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1438" y="620688"/>
            <a:ext cx="4645025" cy="3673475"/>
          </a:xfrm>
        </p:spPr>
        <p:txBody>
          <a:bodyPr rtlCol="0">
            <a:noAutofit/>
          </a:bodyPr>
          <a:lstStyle/>
          <a:p>
            <a:pPr eaLnBrk="1" fontAlgn="auto" hangingPunct="1">
              <a:spcAft>
                <a:spcPts val="0"/>
              </a:spcAft>
              <a:defRPr/>
            </a:pPr>
            <a:r>
              <a:rPr lang="en-US" altLang="zh-TW" dirty="0"/>
              <a:t>Chapter 9</a:t>
            </a:r>
            <a:br>
              <a:rPr lang="en-US" altLang="zh-TW" dirty="0"/>
            </a:br>
            <a:r>
              <a:rPr lang="en-US" altLang="zh-TW" dirty="0"/>
              <a:t/>
            </a:r>
            <a:br>
              <a:rPr lang="en-US" altLang="zh-TW" dirty="0"/>
            </a:br>
            <a:r>
              <a:rPr lang="en-US" altLang="zh-TW" dirty="0"/>
              <a:t>Capital Asset Pricing Model and Beta Forecasting</a:t>
            </a:r>
            <a:br>
              <a:rPr lang="en-US" altLang="zh-TW" dirty="0"/>
            </a:br>
            <a:endParaRPr lang="zh-TW" altLang="en-US" dirty="0"/>
          </a:p>
        </p:txBody>
      </p:sp>
      <p:sp>
        <p:nvSpPr>
          <p:cNvPr id="3" name="Rectangle 3"/>
          <p:cNvSpPr txBox="1">
            <a:spLocks noRot="1" noChangeArrowheads="1"/>
          </p:cNvSpPr>
          <p:nvPr/>
        </p:nvSpPr>
        <p:spPr>
          <a:xfrm>
            <a:off x="-76200" y="4221113"/>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Joseph </a:t>
            </a:r>
            <a:r>
              <a:rPr lang="en-US" altLang="zh-TW" sz="2400" b="1" dirty="0" err="1">
                <a:solidFill>
                  <a:schemeClr val="accent6">
                    <a:lumMod val="20000"/>
                    <a:lumOff val="80000"/>
                  </a:schemeClr>
                </a:solidFill>
                <a:latin typeface="Times New Roman" pitchFamily="18" charset="0"/>
                <a:cs typeface="Times New Roman" pitchFamily="18" charset="0"/>
              </a:rPr>
              <a:t>Finnerty</a:t>
            </a:r>
            <a:endParaRPr lang="en-US" altLang="zh-TW" sz="2400" b="1" dirty="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Donald </a:t>
            </a:r>
            <a:r>
              <a:rPr lang="en-US" altLang="zh-TW" sz="2400" b="1" dirty="0" err="1">
                <a:solidFill>
                  <a:schemeClr val="accent6">
                    <a:lumMod val="20000"/>
                    <a:lumOff val="80000"/>
                  </a:schemeClr>
                </a:solidFill>
                <a:latin typeface="Times New Roman" pitchFamily="18" charset="0"/>
                <a:cs typeface="Times New Roman" pitchFamily="18" charset="0"/>
              </a:rPr>
              <a:t>Wort</a:t>
            </a:r>
            <a:endParaRPr lang="en-US" altLang="zh-TW" sz="2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zh-TW" altLang="en-US"/>
          </a:p>
        </p:txBody>
      </p:sp>
      <p:sp>
        <p:nvSpPr>
          <p:cNvPr id="4101" name="Rectangle 9"/>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zh-TW" altLang="en-US"/>
          </a:p>
        </p:txBody>
      </p:sp>
      <p:sp>
        <p:nvSpPr>
          <p:cNvPr id="4102" name="Text Box 12"/>
          <p:cNvSpPr txBox="1">
            <a:spLocks noChangeArrowheads="1"/>
          </p:cNvSpPr>
          <p:nvPr/>
        </p:nvSpPr>
        <p:spPr bwMode="auto">
          <a:xfrm>
            <a:off x="144463" y="333375"/>
            <a:ext cx="8820150" cy="5324475"/>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At equilibrium all investors will want to hold a combination of the risk-free asset and the tangency portfolio, Mp. </a:t>
            </a:r>
          </a:p>
          <a:p>
            <a:pPr>
              <a:buFont typeface="Arial" charset="0"/>
              <a:buChar char="•"/>
            </a:pPr>
            <a:r>
              <a:rPr lang="en-US" altLang="zh-TW" sz="2000">
                <a:solidFill>
                  <a:schemeClr val="accent1"/>
                </a:solidFill>
                <a:latin typeface="Times New Roman" pitchFamily="18" charset="0"/>
                <a:cs typeface="Times New Roman" pitchFamily="18" charset="0"/>
              </a:rPr>
              <a:t>Since the market is cleared at equilibrium</a:t>
            </a:r>
            <a:r>
              <a:rPr lang="zh-TW" altLang="en-US" sz="2000">
                <a:solidFill>
                  <a:schemeClr val="accent1"/>
                </a:solidFill>
                <a:latin typeface="Times New Roman" pitchFamily="18" charset="0"/>
                <a:cs typeface="Times New Roman" pitchFamily="18" charset="0"/>
              </a:rPr>
              <a:t>－</a:t>
            </a:r>
            <a:r>
              <a:rPr lang="en-US" altLang="zh-TW" sz="2000">
                <a:solidFill>
                  <a:schemeClr val="accent1"/>
                </a:solidFill>
                <a:latin typeface="Times New Roman" pitchFamily="18" charset="0"/>
                <a:cs typeface="Times New Roman" pitchFamily="18" charset="0"/>
              </a:rPr>
              <a:t>prices are such that the demand for all marketable assets equals their supply</a:t>
            </a:r>
            <a:r>
              <a:rPr lang="zh-TW" altLang="en-US" sz="2000">
                <a:solidFill>
                  <a:schemeClr val="accent1"/>
                </a:solidFill>
                <a:latin typeface="Times New Roman" pitchFamily="18" charset="0"/>
                <a:cs typeface="Times New Roman" pitchFamily="18" charset="0"/>
              </a:rPr>
              <a:t>－</a:t>
            </a:r>
            <a:r>
              <a:rPr lang="en-US" altLang="zh-TW" sz="2000">
                <a:solidFill>
                  <a:schemeClr val="accent1"/>
                </a:solidFill>
                <a:latin typeface="Times New Roman" pitchFamily="18" charset="0"/>
                <a:cs typeface="Times New Roman" pitchFamily="18" charset="0"/>
              </a:rPr>
              <a:t>the tangency portfolio Mp must represent the market portfolio. </a:t>
            </a:r>
          </a:p>
          <a:p>
            <a:pPr>
              <a:buFont typeface="Arial" charset="0"/>
              <a:buChar char="•"/>
            </a:pPr>
            <a:r>
              <a:rPr lang="en-US" altLang="zh-TW" sz="2000">
                <a:solidFill>
                  <a:schemeClr val="accent1"/>
                </a:solidFill>
                <a:latin typeface="Times New Roman" pitchFamily="18" charset="0"/>
                <a:cs typeface="Times New Roman" pitchFamily="18" charset="0"/>
              </a:rPr>
              <a:t>An individual security’s proportional makeup (Xi) in the market portfolio will be the ratio of its market value (its equilibrium price times the total number of shares outstanding) to the total market value of all securities in the market, or:</a:t>
            </a:r>
          </a:p>
          <a:p>
            <a:endParaRPr lang="en-US" altLang="zh-TW" sz="2000">
              <a:solidFill>
                <a:schemeClr val="accent1"/>
              </a:solidFill>
              <a:latin typeface="Times New Roman" pitchFamily="18" charset="0"/>
              <a:cs typeface="Times New Roman" pitchFamily="18" charset="0"/>
            </a:endParaRPr>
          </a:p>
          <a:p>
            <a:endParaRPr lang="en-US" altLang="zh-TW" sz="2000">
              <a:solidFill>
                <a:schemeClr val="accent1"/>
              </a:solidFill>
              <a:latin typeface="Times New Roman" pitchFamily="18" charset="0"/>
              <a:cs typeface="Times New Roman" pitchFamily="18" charset="0"/>
            </a:endParaRPr>
          </a:p>
          <a:p>
            <a:endParaRPr lang="en-US" altLang="zh-TW" sz="2000">
              <a:solidFill>
                <a:schemeClr val="accent1"/>
              </a:solidFill>
              <a:latin typeface="Times New Roman" pitchFamily="18" charset="0"/>
              <a:cs typeface="Times New Roman" pitchFamily="18" charset="0"/>
            </a:endParaRPr>
          </a:p>
          <a:p>
            <a:pPr>
              <a:buFont typeface="Arial" charset="0"/>
              <a:buChar char="•"/>
            </a:pPr>
            <a:r>
              <a:rPr lang="en-US" altLang="zh-TW" sz="2000">
                <a:solidFill>
                  <a:schemeClr val="accent1"/>
                </a:solidFill>
                <a:latin typeface="Times New Roman" pitchFamily="18" charset="0"/>
                <a:cs typeface="Times New Roman" pitchFamily="18" charset="0"/>
              </a:rPr>
              <a:t>The market portfolio is the only relevant portfolio of risky assets, the relevant risk measure of any individual security is its contribution to the risk of the market portfolio. </a:t>
            </a:r>
          </a:p>
          <a:p>
            <a:pPr>
              <a:buFont typeface="Arial" charset="0"/>
              <a:buChar char="•"/>
            </a:pPr>
            <a:r>
              <a:rPr lang="en-US" altLang="zh-TW" sz="2000">
                <a:solidFill>
                  <a:schemeClr val="accent1"/>
                </a:solidFill>
                <a:latin typeface="Times New Roman" pitchFamily="18" charset="0"/>
                <a:cs typeface="Times New Roman" pitchFamily="18" charset="0"/>
              </a:rPr>
              <a:t>The </a:t>
            </a:r>
            <a:r>
              <a:rPr lang="en-US" altLang="zh-TW" sz="2000" b="1">
                <a:solidFill>
                  <a:schemeClr val="accent1"/>
                </a:solidFill>
                <a:latin typeface="Times New Roman" pitchFamily="18" charset="0"/>
                <a:cs typeface="Times New Roman" pitchFamily="18" charset="0"/>
              </a:rPr>
              <a:t>beta coefficient</a:t>
            </a:r>
            <a:r>
              <a:rPr lang="en-US" altLang="zh-TW" sz="2000">
                <a:solidFill>
                  <a:schemeClr val="accent1"/>
                </a:solidFill>
                <a:latin typeface="Times New Roman" pitchFamily="18" charset="0"/>
                <a:cs typeface="Times New Roman" pitchFamily="18" charset="0"/>
              </a:rPr>
              <a:t> relates the covariance between security and market to the market’s total variance, and it is the </a:t>
            </a:r>
            <a:r>
              <a:rPr lang="en-US" altLang="zh-TW" sz="2000" b="1">
                <a:solidFill>
                  <a:schemeClr val="accent1"/>
                </a:solidFill>
                <a:latin typeface="Times New Roman" pitchFamily="18" charset="0"/>
                <a:cs typeface="Times New Roman" pitchFamily="18" charset="0"/>
              </a:rPr>
              <a:t>relevant market-risk measure</a:t>
            </a:r>
            <a:r>
              <a:rPr lang="en-US" altLang="zh-TW" sz="2000">
                <a:solidFill>
                  <a:schemeClr val="accent1"/>
                </a:solidFill>
                <a:latin typeface="Times New Roman" pitchFamily="18" charset="0"/>
                <a:cs typeface="Times New Roman" pitchFamily="18" charset="0"/>
              </a:rPr>
              <a:t>. </a:t>
            </a:r>
          </a:p>
          <a:p>
            <a:pPr>
              <a:buFont typeface="Arial" charset="0"/>
              <a:buChar char="•"/>
            </a:pPr>
            <a:r>
              <a:rPr lang="en-US" altLang="zh-TW" sz="2000">
                <a:solidFill>
                  <a:schemeClr val="accent1"/>
                </a:solidFill>
                <a:latin typeface="Times New Roman" pitchFamily="18" charset="0"/>
                <a:cs typeface="Times New Roman" pitchFamily="18" charset="0"/>
              </a:rPr>
              <a:t>Therefore, beta is </a:t>
            </a:r>
          </a:p>
        </p:txBody>
      </p:sp>
      <p:graphicFrame>
        <p:nvGraphicFramePr>
          <p:cNvPr id="4098" name="Object 6"/>
          <p:cNvGraphicFramePr>
            <a:graphicFrameLocks noChangeAspect="1"/>
          </p:cNvGraphicFramePr>
          <p:nvPr/>
        </p:nvGraphicFramePr>
        <p:xfrm>
          <a:off x="2409825" y="2997200"/>
          <a:ext cx="4033838" cy="647700"/>
        </p:xfrm>
        <a:graphic>
          <a:graphicData uri="http://schemas.openxmlformats.org/presentationml/2006/ole">
            <p:oleObj spid="_x0000_s4116" name="Equation" r:id="rId3" imgW="2425700" imgH="393700" progId="Equation.DSMT4">
              <p:embed/>
            </p:oleObj>
          </a:graphicData>
        </a:graphic>
      </p:graphicFrame>
      <p:graphicFrame>
        <p:nvGraphicFramePr>
          <p:cNvPr id="4099" name="Object 5"/>
          <p:cNvGraphicFramePr>
            <a:graphicFrameLocks noChangeAspect="1"/>
          </p:cNvGraphicFramePr>
          <p:nvPr/>
        </p:nvGraphicFramePr>
        <p:xfrm>
          <a:off x="3132138" y="5445125"/>
          <a:ext cx="2732087" cy="863600"/>
        </p:xfrm>
        <a:graphic>
          <a:graphicData uri="http://schemas.openxmlformats.org/presentationml/2006/ole">
            <p:oleObj spid="_x0000_s4117" name="Equation" r:id="rId4" imgW="1485900" imgH="469900"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825" y="260350"/>
            <a:ext cx="8229600" cy="668338"/>
          </a:xfrm>
        </p:spPr>
        <p:txBody>
          <a:bodyPr/>
          <a:lstStyle/>
          <a:p>
            <a:pPr eaLnBrk="1" hangingPunct="1"/>
            <a:r>
              <a:rPr lang="en-US" altLang="zh-TW" sz="3200"/>
              <a:t>Sample Problem 9.1</a:t>
            </a:r>
          </a:p>
        </p:txBody>
      </p:sp>
      <p:pic>
        <p:nvPicPr>
          <p:cNvPr id="50179" name="Picture 4" descr="pp"/>
          <p:cNvPicPr>
            <a:picLocks noChangeAspect="1" noChangeArrowheads="1"/>
          </p:cNvPicPr>
          <p:nvPr/>
        </p:nvPicPr>
        <p:blipFill>
          <a:blip r:embed="rId2" cstate="print"/>
          <a:srcRect/>
          <a:stretch>
            <a:fillRect/>
          </a:stretch>
        </p:blipFill>
        <p:spPr bwMode="auto">
          <a:xfrm>
            <a:off x="1404938" y="2154238"/>
            <a:ext cx="6335712" cy="3074987"/>
          </a:xfrm>
          <a:prstGeom prst="rect">
            <a:avLst/>
          </a:prstGeom>
          <a:noFill/>
          <a:ln w="9525">
            <a:noFill/>
            <a:miter lim="800000"/>
            <a:headEnd/>
            <a:tailEnd/>
          </a:ln>
        </p:spPr>
      </p:pic>
      <p:sp>
        <p:nvSpPr>
          <p:cNvPr id="50180" name="Text Box 8"/>
          <p:cNvSpPr txBox="1">
            <a:spLocks noChangeArrowheads="1"/>
          </p:cNvSpPr>
          <p:nvPr/>
        </p:nvSpPr>
        <p:spPr bwMode="auto">
          <a:xfrm>
            <a:off x="250825" y="1136650"/>
            <a:ext cx="8713788" cy="708025"/>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 Describe the kinds of assets that could characterize the risk/return tradeoffs depicted by A, B, and C in the figure. </a:t>
            </a:r>
          </a:p>
        </p:txBody>
      </p:sp>
      <p:sp>
        <p:nvSpPr>
          <p:cNvPr id="5" name="TextBox 4"/>
          <p:cNvSpPr txBox="1"/>
          <p:nvPr/>
        </p:nvSpPr>
        <p:spPr>
          <a:xfrm>
            <a:off x="1908175" y="5373688"/>
            <a:ext cx="5543550" cy="503237"/>
          </a:xfrm>
          <a:prstGeom prst="rect">
            <a:avLst/>
          </a:prstGeom>
        </p:spPr>
        <p:txBody>
          <a:bodyPr anchor="ctr">
            <a:normAutofit/>
          </a:bodyPr>
          <a:lstStyle/>
          <a:p>
            <a:pPr algn="ct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Figure 9.2 The Capital Market Line</a:t>
            </a:r>
            <a:endParaRPr kumimoji="0" lang="zh-TW" altLang="en-US" sz="1600" dirty="0">
              <a:solidFill>
                <a:schemeClr val="accent1"/>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p:txBody>
          <a:bodyPr/>
          <a:lstStyle/>
          <a:p>
            <a:pPr>
              <a:buFont typeface="Arial" charset="0"/>
              <a:buNone/>
            </a:pPr>
            <a:r>
              <a:rPr lang="en-US" altLang="zh-TW" b="1" u="sng"/>
              <a:t>Solution</a:t>
            </a:r>
            <a:endParaRPr lang="en-US" altLang="zh-TW" u="sng"/>
          </a:p>
          <a:p>
            <a:r>
              <a:rPr lang="en-US" altLang="zh-TW"/>
              <a:t> A is a correctly priced asset, perhaps a stock or a portfolio. </a:t>
            </a:r>
          </a:p>
          <a:p>
            <a:r>
              <a:rPr lang="en-US" altLang="zh-TW"/>
              <a:t> B is an overpriced asset, perhaps a bond selling at too large a premium. </a:t>
            </a:r>
          </a:p>
          <a:p>
            <a:r>
              <a:rPr lang="en-US" altLang="zh-TW"/>
              <a:t> C is an asset with expected negative return</a:t>
            </a:r>
            <a:r>
              <a:rPr lang="zh-TW" altLang="en-US"/>
              <a:t>－</a:t>
            </a:r>
            <a:r>
              <a:rPr lang="en-US" altLang="zh-TW"/>
              <a:t>for example, a lottery ticket. </a:t>
            </a:r>
          </a:p>
          <a:p>
            <a:r>
              <a:rPr lang="en-US" altLang="zh-TW"/>
              <a:t> The price of the lottery ticket is too high to be justified by the expected value of winning the jackpot. </a:t>
            </a:r>
          </a:p>
          <a:p>
            <a:r>
              <a:rPr lang="en-US" altLang="zh-TW"/>
              <a:t> Even though the jackpot may be large, the probability of winning it is very small, hence its expected value is small. </a:t>
            </a:r>
          </a:p>
          <a:p>
            <a:r>
              <a:rPr lang="en-US" altLang="zh-TW"/>
              <a:t> Therefore, the cost of the ticket is greater than the expected value of winning, which yields a negative return.</a:t>
            </a:r>
          </a:p>
          <a:p>
            <a:endParaRPr lang="zh-TW" altLang="en-US"/>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95288" y="1782763"/>
            <a:ext cx="8075612" cy="2006600"/>
          </a:xfrm>
        </p:spPr>
        <p:txBody>
          <a:bodyPr/>
          <a:lstStyle/>
          <a:p>
            <a:pPr eaLnBrk="1" hangingPunct="1">
              <a:lnSpc>
                <a:spcPct val="90000"/>
              </a:lnSpc>
            </a:pPr>
            <a:r>
              <a:rPr lang="en-US" altLang="zh-TW"/>
              <a:t>An asset’s systematic risk with the market,    , is the only relevant risk measure of capital asset pricing for the individual asset and the portfolio. </a:t>
            </a:r>
          </a:p>
          <a:p>
            <a:pPr eaLnBrk="1" hangingPunct="1">
              <a:lnSpc>
                <a:spcPct val="90000"/>
              </a:lnSpc>
            </a:pPr>
            <a:r>
              <a:rPr lang="en-US" altLang="zh-TW"/>
              <a:t>Consequently, a derivation of the relationship between systematic risk and return can be made where the expected linear relationship between these two variables is referred to as the </a:t>
            </a:r>
            <a:r>
              <a:rPr lang="en-US" altLang="zh-TW" b="1"/>
              <a:t>security market line (SML)</a:t>
            </a:r>
            <a:r>
              <a:rPr lang="en-US" altLang="zh-TW"/>
              <a:t>, illustrated by Figure 9.3.</a:t>
            </a:r>
          </a:p>
        </p:txBody>
      </p:sp>
      <p:sp>
        <p:nvSpPr>
          <p:cNvPr id="5124" name="Rectangle 4"/>
          <p:cNvSpPr>
            <a:spLocks noChangeArrowheads="1"/>
          </p:cNvSpPr>
          <p:nvPr/>
        </p:nvSpPr>
        <p:spPr bwMode="auto">
          <a:xfrm>
            <a:off x="395288" y="547688"/>
            <a:ext cx="7921625" cy="865187"/>
          </a:xfrm>
          <a:prstGeom prst="rect">
            <a:avLst/>
          </a:prstGeom>
          <a:noFill/>
          <a:ln w="9525">
            <a:noFill/>
            <a:miter lim="800000"/>
            <a:headEnd/>
            <a:tailEnd/>
          </a:ln>
        </p:spPr>
        <p:txBody>
          <a:bodyPr anchor="ctr"/>
          <a:lstStyle/>
          <a:p>
            <a:pPr algn="ctr"/>
            <a:r>
              <a:rPr lang="en-US" altLang="zh-TW" sz="3200" b="1">
                <a:solidFill>
                  <a:schemeClr val="accent1"/>
                </a:solidFill>
                <a:latin typeface="Times New Roman" pitchFamily="18" charset="0"/>
                <a:cs typeface="Times New Roman" pitchFamily="18" charset="0"/>
              </a:rPr>
              <a:t>9.1.3 The Security Market Line (SML)-        The Capital Asset Pricing Model (CAPM)</a:t>
            </a:r>
          </a:p>
        </p:txBody>
      </p:sp>
      <p:sp>
        <p:nvSpPr>
          <p:cNvPr id="512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5122" name="Object 5"/>
          <p:cNvGraphicFramePr>
            <a:graphicFrameLocks noChangeAspect="1"/>
          </p:cNvGraphicFramePr>
          <p:nvPr/>
        </p:nvGraphicFramePr>
        <p:xfrm>
          <a:off x="4932363" y="1773238"/>
          <a:ext cx="287337" cy="377825"/>
        </p:xfrm>
        <a:graphic>
          <a:graphicData uri="http://schemas.openxmlformats.org/presentationml/2006/ole">
            <p:oleObj spid="_x0000_s5131" name="Equation" r:id="rId3" imgW="152268" imgH="203024" progId="Equation.DSMT4">
              <p:embed/>
            </p:oleObj>
          </a:graphicData>
        </a:graphic>
      </p:graphicFrame>
      <p:pic>
        <p:nvPicPr>
          <p:cNvPr id="5126" name="Picture 6"/>
          <p:cNvPicPr>
            <a:picLocks noChangeAspect="1" noChangeArrowheads="1"/>
          </p:cNvPicPr>
          <p:nvPr/>
        </p:nvPicPr>
        <p:blipFill>
          <a:blip r:embed="rId4" cstate="print"/>
          <a:srcRect/>
          <a:stretch>
            <a:fillRect/>
          </a:stretch>
        </p:blipFill>
        <p:spPr bwMode="auto">
          <a:xfrm>
            <a:off x="2562225" y="3357563"/>
            <a:ext cx="3916363" cy="2663825"/>
          </a:xfrm>
          <a:prstGeom prst="rect">
            <a:avLst/>
          </a:prstGeom>
          <a:noFill/>
          <a:ln w="9525">
            <a:noFill/>
            <a:miter lim="800000"/>
            <a:headEnd/>
            <a:tailEnd/>
          </a:ln>
        </p:spPr>
      </p:pic>
      <p:sp>
        <p:nvSpPr>
          <p:cNvPr id="5127" name="Rectangle 5"/>
          <p:cNvSpPr>
            <a:spLocks noChangeArrowheads="1"/>
          </p:cNvSpPr>
          <p:nvPr/>
        </p:nvSpPr>
        <p:spPr bwMode="auto">
          <a:xfrm>
            <a:off x="4211638" y="5732463"/>
            <a:ext cx="1439862" cy="217487"/>
          </a:xfrm>
          <a:prstGeom prst="rect">
            <a:avLst/>
          </a:prstGeom>
          <a:noFill/>
          <a:ln w="28575">
            <a:solidFill>
              <a:srgbClr val="FF0000"/>
            </a:solidFill>
            <a:miter lim="800000"/>
            <a:headEnd/>
            <a:tailEnd/>
          </a:ln>
        </p:spPr>
        <p:txBody>
          <a:bodyPr wrap="none" anchor="ctr"/>
          <a:lstStyle/>
          <a:p>
            <a:endParaRPr lang="zh-TW" altLang="en-US"/>
          </a:p>
        </p:txBody>
      </p:sp>
      <p:sp>
        <p:nvSpPr>
          <p:cNvPr id="8" name="TextBox 7"/>
          <p:cNvSpPr txBox="1"/>
          <p:nvPr/>
        </p:nvSpPr>
        <p:spPr>
          <a:xfrm>
            <a:off x="1763713" y="5949950"/>
            <a:ext cx="5545137" cy="503238"/>
          </a:xfrm>
          <a:prstGeom prst="rect">
            <a:avLst/>
          </a:prstGeom>
        </p:spPr>
        <p:txBody>
          <a:bodyPr anchor="ctr">
            <a:normAutofit/>
          </a:bodyPr>
          <a:lstStyle/>
          <a:p>
            <a:pPr algn="ct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Figure 9.3 The CAPM Showing the SML</a:t>
            </a:r>
            <a:endParaRPr kumimoji="0" lang="zh-TW" altLang="en-US" sz="1600" dirty="0">
              <a:solidFill>
                <a:schemeClr val="accent1"/>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950" y="404813"/>
            <a:ext cx="8785225" cy="5976937"/>
          </a:xfrm>
        </p:spPr>
        <p:txBody>
          <a:bodyPr/>
          <a:lstStyle/>
          <a:p>
            <a:pPr eaLnBrk="1" hangingPunct="1">
              <a:spcBef>
                <a:spcPct val="0"/>
              </a:spcBef>
              <a:buFont typeface="Arial" charset="0"/>
              <a:buNone/>
            </a:pPr>
            <a:r>
              <a:rPr lang="en-US" altLang="zh-TW" sz="2400" b="1"/>
              <a:t>Assumptions of SML</a:t>
            </a:r>
          </a:p>
          <a:p>
            <a:pPr eaLnBrk="1" hangingPunct="1">
              <a:spcBef>
                <a:spcPct val="0"/>
              </a:spcBef>
              <a:buFont typeface="Arial" charset="0"/>
              <a:buNone/>
            </a:pPr>
            <a:endParaRPr lang="en-US" altLang="zh-TW" sz="2400" b="1"/>
          </a:p>
          <a:p>
            <a:pPr lvl="1" eaLnBrk="1" hangingPunct="1">
              <a:spcBef>
                <a:spcPct val="0"/>
              </a:spcBef>
            </a:pPr>
            <a:r>
              <a:rPr lang="en-US" altLang="zh-TW" sz="2400"/>
              <a:t>Investors are risk averse</a:t>
            </a:r>
          </a:p>
          <a:p>
            <a:pPr lvl="1" eaLnBrk="1" hangingPunct="1">
              <a:spcBef>
                <a:spcPct val="0"/>
              </a:spcBef>
            </a:pPr>
            <a:r>
              <a:rPr lang="en-US" altLang="zh-TW" sz="2400"/>
              <a:t>The CAPM is a one-period model because it is assumed that investors maximize the utility of their end-of-period wealth.</a:t>
            </a:r>
          </a:p>
          <a:p>
            <a:pPr lvl="1" eaLnBrk="1" hangingPunct="1">
              <a:spcBef>
                <a:spcPct val="0"/>
              </a:spcBef>
            </a:pPr>
            <a:r>
              <a:rPr lang="en-US" altLang="zh-TW" sz="2400"/>
              <a:t>All investors have the same efficient frontier</a:t>
            </a:r>
            <a:r>
              <a:rPr lang="zh-TW" altLang="en-US" sz="2400"/>
              <a:t>－</a:t>
            </a:r>
            <a:r>
              <a:rPr lang="en-US" altLang="zh-TW" sz="2400"/>
              <a:t>that is, they have homogeneous expectations concerning asset returns and risk.</a:t>
            </a:r>
          </a:p>
          <a:p>
            <a:pPr lvl="1" eaLnBrk="1" hangingPunct="1">
              <a:spcBef>
                <a:spcPct val="0"/>
              </a:spcBef>
            </a:pPr>
            <a:r>
              <a:rPr lang="en-US" altLang="zh-TW" sz="2400"/>
              <a:t>Portfolios can be characterized by their means and variances.</a:t>
            </a:r>
          </a:p>
          <a:p>
            <a:pPr lvl="1" eaLnBrk="1" hangingPunct="1">
              <a:spcBef>
                <a:spcPct val="0"/>
              </a:spcBef>
            </a:pPr>
            <a:r>
              <a:rPr lang="en-US" altLang="zh-TW" sz="2400"/>
              <a:t>There exists a risk-free asset with a return     , the rate at which all investors borrow or lend. The borrowing rate is equal to the lending rate.</a:t>
            </a:r>
          </a:p>
          <a:p>
            <a:pPr lvl="1" eaLnBrk="1" hangingPunct="1">
              <a:spcBef>
                <a:spcPct val="0"/>
              </a:spcBef>
            </a:pPr>
            <a:r>
              <a:rPr lang="en-US" altLang="zh-TW" sz="2400"/>
              <a:t>All assets are marketable and perfectly divisible, and their supplies are fixed.</a:t>
            </a:r>
          </a:p>
          <a:p>
            <a:pPr lvl="1" eaLnBrk="1" hangingPunct="1">
              <a:spcBef>
                <a:spcPct val="0"/>
              </a:spcBef>
            </a:pPr>
            <a:r>
              <a:rPr lang="en-US" altLang="zh-TW" sz="2400"/>
              <a:t>There are no transaction costs.</a:t>
            </a:r>
          </a:p>
          <a:p>
            <a:pPr lvl="1" eaLnBrk="1" hangingPunct="1">
              <a:spcBef>
                <a:spcPct val="0"/>
              </a:spcBef>
            </a:pPr>
            <a:r>
              <a:rPr lang="en-US" altLang="zh-TW" sz="2400"/>
              <a:t>Investors have all information available to them at no cost.</a:t>
            </a:r>
          </a:p>
          <a:p>
            <a:pPr lvl="1" eaLnBrk="1" hangingPunct="1">
              <a:spcBef>
                <a:spcPct val="0"/>
              </a:spcBef>
            </a:pPr>
            <a:r>
              <a:rPr lang="en-US" altLang="zh-TW" sz="2400"/>
              <a:t>There are no taxes or regulations associated with trading. </a:t>
            </a:r>
          </a:p>
        </p:txBody>
      </p:sp>
      <p:sp>
        <p:nvSpPr>
          <p:cNvPr id="61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6146" name="Object 4"/>
          <p:cNvGraphicFramePr>
            <a:graphicFrameLocks noChangeAspect="1"/>
          </p:cNvGraphicFramePr>
          <p:nvPr/>
        </p:nvGraphicFramePr>
        <p:xfrm>
          <a:off x="5930900" y="3335338"/>
          <a:ext cx="441325" cy="525462"/>
        </p:xfrm>
        <a:graphic>
          <a:graphicData uri="http://schemas.openxmlformats.org/presentationml/2006/ole">
            <p:oleObj spid="_x0000_s6155" name="Equation" r:id="rId3" imgW="203112" imgH="241195"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14</a:t>
            </a:fld>
            <a:endParaRPr lang="en-US" altLang="zh-TW">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7180" name="Rectangle 3"/>
              <p:cNvSpPr>
                <a:spLocks noGrp="1" noChangeArrowheads="1"/>
              </p:cNvSpPr>
              <p:nvPr>
                <p:ph idx="1"/>
              </p:nvPr>
            </p:nvSpPr>
            <p:spPr>
              <a:xfrm>
                <a:off x="179388" y="404813"/>
                <a:ext cx="8713787" cy="4103687"/>
              </a:xfrm>
            </p:spPr>
            <p:txBody>
              <a:bodyPr/>
              <a:lstStyle/>
              <a:p>
                <a:pPr eaLnBrk="1" hangingPunct="1">
                  <a:lnSpc>
                    <a:spcPct val="80000"/>
                  </a:lnSpc>
                </a:pPr>
                <a:r>
                  <a:rPr lang="en-US" altLang="zh-TW" dirty="0"/>
                  <a:t>Given the SML, the return on a risky asset is equal to:</a:t>
                </a:r>
              </a:p>
              <a:p>
                <a:pPr eaLnBrk="1" hangingPunct="1">
                  <a:lnSpc>
                    <a:spcPct val="80000"/>
                  </a:lnSpc>
                  <a:buFont typeface="Wingdings" pitchFamily="2" charset="2"/>
                  <a:buNone/>
                </a:pPr>
                <a:endParaRPr lang="en-US" altLang="zh-TW" dirty="0"/>
              </a:p>
              <a:p>
                <a:pPr eaLnBrk="1" hangingPunct="1">
                  <a:lnSpc>
                    <a:spcPct val="80000"/>
                  </a:lnSpc>
                  <a:buFont typeface="Wingdings" pitchFamily="2" charset="2"/>
                  <a:buNone/>
                </a:pPr>
                <a:endParaRPr lang="en-US" altLang="zh-TW" dirty="0"/>
              </a:p>
              <a:p>
                <a:pPr eaLnBrk="1" hangingPunct="1">
                  <a:lnSpc>
                    <a:spcPct val="80000"/>
                  </a:lnSpc>
                  <a:buFont typeface="Wingdings" pitchFamily="2" charset="2"/>
                  <a:buNone/>
                </a:pPr>
                <a:r>
                  <a:rPr lang="en-US" altLang="zh-TW" dirty="0"/>
                  <a:t>           = the expected rate of return for asset;</a:t>
                </a:r>
              </a:p>
              <a:p>
                <a:pPr eaLnBrk="1" hangingPunct="1">
                  <a:lnSpc>
                    <a:spcPct val="80000"/>
                  </a:lnSpc>
                  <a:buFont typeface="Wingdings" pitchFamily="2" charset="2"/>
                  <a:buNone/>
                </a:pPr>
                <a:r>
                  <a:rPr lang="en-US" altLang="zh-TW" dirty="0"/>
                  <a:t>           = the expected risk-free rate;</a:t>
                </a:r>
              </a:p>
              <a:p>
                <a:pPr eaLnBrk="1" hangingPunct="1">
                  <a:lnSpc>
                    <a:spcPct val="80000"/>
                  </a:lnSpc>
                  <a:buFont typeface="Wingdings" pitchFamily="2" charset="2"/>
                  <a:buNone/>
                </a:pPr>
                <a:r>
                  <a:rPr lang="en-US" altLang="zh-TW" dirty="0"/>
                  <a:t>           = the measure of normalized systematic risk </a:t>
                </a:r>
                <a:br>
                  <a:rPr lang="en-US" altLang="zh-TW" dirty="0"/>
                </a:br>
                <a:r>
                  <a:rPr lang="en-US" altLang="zh-TW" dirty="0"/>
                  <a:t>       (beta) of asset ,</a:t>
                </a:r>
                <a:r>
                  <a:rPr lang="en-US" altLang="zh-TW" i="1" dirty="0"/>
                  <a:t/>
                </a:r>
                <a:r>
                  <a:rPr lang="en-US" altLang="zh-TW" dirty="0"/>
                  <a:t>and</a:t>
                </a:r>
              </a:p>
              <a:p>
                <a:pPr eaLnBrk="1" hangingPunct="1">
                  <a:lnSpc>
                    <a:spcPct val="80000"/>
                  </a:lnSpc>
                  <a:buFont typeface="Wingdings" pitchFamily="2" charset="2"/>
                  <a:buNone/>
                </a:pPr>
                <a:r>
                  <a:rPr lang="en-US" altLang="zh-TW" dirty="0"/>
                  <a:t>           = the expected return on the market portfolio.</a:t>
                </a:r>
              </a:p>
              <a:p>
                <a:pPr eaLnBrk="1" hangingPunct="1">
                  <a:lnSpc>
                    <a:spcPct val="80000"/>
                  </a:lnSpc>
                  <a:buFont typeface="Wingdings" pitchFamily="2" charset="2"/>
                  <a:buNone/>
                </a:pPr>
                <a:endParaRPr lang="en-US" altLang="zh-TW" dirty="0"/>
              </a:p>
              <a:p>
                <a:pPr eaLnBrk="1" hangingPunct="1">
                  <a:lnSpc>
                    <a:spcPct val="90000"/>
                  </a:lnSpc>
                </a:pPr>
                <a:r>
                  <a:rPr lang="en-US" altLang="zh-TW" dirty="0"/>
                  <a:t>The relationship between the CML and the SML can be seen by rearranging the definition of the beta coefficient:</a:t>
                </a:r>
              </a:p>
              <a:p>
                <a:pPr eaLnBrk="1" hangingPunct="1">
                  <a:lnSpc>
                    <a:spcPct val="90000"/>
                  </a:lnSpc>
                  <a:buFont typeface="Wingdings" pitchFamily="2" charset="2"/>
                  <a:buNone/>
                </a:pPr>
                <a:r>
                  <a:rPr lang="en-US" altLang="zh-TW" dirty="0"/>
                  <a:t/>
                </a:r>
              </a:p>
              <a:p>
                <a:pPr eaLnBrk="1" hangingPunct="1">
                  <a:lnSpc>
                    <a:spcPct val="90000"/>
                  </a:lnSpc>
                  <a:buFont typeface="Wingdings" pitchFamily="2" charset="2"/>
                  <a:buNone/>
                </a:pPr>
                <a:r>
                  <a:rPr lang="en-US" altLang="zh-TW" dirty="0"/>
                  <a:t>where:                     </a:t>
                </a:r>
                <a14:m>
                  <m:oMath xmlns:m="http://schemas.openxmlformats.org/officeDocument/2006/math">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𝛽</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𝐶𝑜𝑣</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𝑚</m:t>
                                </m:r>
                              </m:sub>
                            </m:sSub>
                          </m:e>
                        </m:d>
                      </m:num>
                      <m:den>
                        <m:r>
                          <a:rPr lang="en-US" altLang="zh-TW" b="0" i="1" smtClean="0">
                            <a:latin typeface="Cambria Math" panose="02040503050406030204" pitchFamily="18" charset="0"/>
                          </a:rPr>
                          <m:t>𝑉𝑎𝑟</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𝑚</m:t>
                                </m:r>
                              </m:sub>
                            </m:sSub>
                          </m:e>
                        </m:d>
                      </m:den>
                    </m:f>
                    <m:r>
                      <a:rPr lang="en-US" altLang="zh-TW" b="1" i="1" smtClean="0">
                        <a:latin typeface="Cambria Math" panose="02040503050406030204" pitchFamily="18" charset="0"/>
                      </a:rPr>
                      <m:t>=</m:t>
                    </m:r>
                    <m:f>
                      <m:fPr>
                        <m:ctrlPr>
                          <a:rPr lang="en-US" altLang="zh-TW" i="1">
                            <a:latin typeface="Cambria Math" panose="02040503050406030204" pitchFamily="18" charset="0"/>
                          </a:rPr>
                        </m:ctrlPr>
                      </m:fPr>
                      <m:num>
                        <m:sSub>
                          <m:sSubPr>
                            <m:ctrlPr>
                              <a:rPr lang="en-US" altLang="zh-TW" i="1">
                                <a:latin typeface="Cambria Math" panose="02040503050406030204" pitchFamily="18" charset="0"/>
                              </a:rPr>
                            </m:ctrlPr>
                          </m:sSubPr>
                          <m:e>
                            <m:r>
                              <a:rPr lang="en-US" altLang="zh-TW" i="1">
                                <a:latin typeface="Cambria Math" panose="02040503050406030204" pitchFamily="18" charset="0"/>
                              </a:rPr>
                              <m:t>𝜎</m:t>
                            </m:r>
                          </m:e>
                          <m:sub>
                            <m:r>
                              <a:rPr lang="en-US" altLang="zh-TW" i="1">
                                <a:latin typeface="Cambria Math" panose="02040503050406030204" pitchFamily="18" charset="0"/>
                              </a:rPr>
                              <m:t>𝑖</m:t>
                            </m:r>
                            <m:r>
                              <a:rPr lang="en-US" altLang="zh-TW" b="0" i="1" smtClean="0">
                                <a:latin typeface="Cambria Math" panose="02040503050406030204" pitchFamily="18" charset="0"/>
                              </a:rPr>
                              <m:t>𝑚</m:t>
                            </m:r>
                          </m:sub>
                        </m:sSub>
                      </m:num>
                      <m:den>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𝜎</m:t>
                            </m:r>
                          </m:e>
                          <m:sub>
                            <m:r>
                              <a:rPr lang="en-US" altLang="zh-TW" i="1">
                                <a:latin typeface="Cambria Math" panose="02040503050406030204" pitchFamily="18" charset="0"/>
                              </a:rPr>
                              <m:t>𝑚</m:t>
                            </m:r>
                          </m:sub>
                          <m:sup>
                            <m:r>
                              <a:rPr lang="en-US" altLang="zh-TW" i="1">
                                <a:latin typeface="Cambria Math" panose="02040503050406030204" pitchFamily="18" charset="0"/>
                              </a:rPr>
                              <m:t>2</m:t>
                            </m:r>
                          </m:sup>
                        </m:sSubSup>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𝜌</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𝑖</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𝑚</m:t>
                            </m:r>
                          </m:sub>
                        </m:sSub>
                      </m:num>
                      <m:den>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2</m:t>
                            </m:r>
                          </m:sup>
                        </m:sSubSup>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𝜌</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𝑖</m:t>
                            </m:r>
                          </m:sub>
                        </m:sSub>
                      </m:num>
                      <m:den>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𝑚</m:t>
                            </m:r>
                          </m:sub>
                        </m:sSub>
                      </m:den>
                    </m:f>
                  </m:oMath>
                </a14:m>
                <a:endParaRPr lang="en-US" altLang="zh-TW" dirty="0"/>
              </a:p>
              <a:p>
                <a:pPr eaLnBrk="1" hangingPunct="1">
                  <a:lnSpc>
                    <a:spcPct val="80000"/>
                  </a:lnSpc>
                  <a:buFont typeface="Wingdings" pitchFamily="2" charset="2"/>
                  <a:buNone/>
                </a:pPr>
                <a:endParaRPr lang="en-US" altLang="zh-TW" dirty="0"/>
              </a:p>
            </p:txBody>
          </p:sp>
        </mc:Choice>
        <mc:Fallback>
          <p:sp>
            <p:nvSpPr>
              <p:cNvPr id="7180" name="Rectangle 3"/>
              <p:cNvSpPr>
                <a:spLocks noGrp="1" noRot="1" noChangeAspect="1" noMove="1" noResize="1" noEditPoints="1" noAdjustHandles="1" noChangeArrowheads="1" noChangeShapeType="1" noTextEdit="1"/>
              </p:cNvSpPr>
              <p:nvPr>
                <p:ph idx="1"/>
              </p:nvPr>
            </p:nvSpPr>
            <p:spPr>
              <a:xfrm>
                <a:off x="179388" y="404813"/>
                <a:ext cx="8713787" cy="4103687"/>
              </a:xfrm>
              <a:blipFill>
                <a:blip r:embed="rId3"/>
                <a:stretch>
                  <a:fillRect l="-699" t="-2226" b="-2671"/>
                </a:stretch>
              </a:blipFill>
            </p:spPr>
            <p:txBody>
              <a:bodyPr/>
              <a:lstStyle/>
              <a:p>
                <a:r>
                  <a:rPr lang="en-US">
                    <a:noFill/>
                  </a:rPr>
                  <a:t> </a:t>
                </a:r>
              </a:p>
            </p:txBody>
          </p:sp>
        </mc:Fallback>
      </mc:AlternateContent>
      <p:sp>
        <p:nvSpPr>
          <p:cNvPr id="7181" name="Rectangle 5"/>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0" name="Object 4"/>
          <p:cNvGraphicFramePr>
            <a:graphicFrameLocks noChangeAspect="1"/>
          </p:cNvGraphicFramePr>
          <p:nvPr/>
        </p:nvGraphicFramePr>
        <p:xfrm>
          <a:off x="1044575" y="765175"/>
          <a:ext cx="3671888" cy="534988"/>
        </p:xfrm>
        <a:graphic>
          <a:graphicData uri="http://schemas.openxmlformats.org/presentationml/2006/ole">
            <p:oleObj spid="_x0000_s7249" name="Equation" r:id="rId4" imgW="1892300" imgH="279400" progId="Equation.DSMT4">
              <p:embed/>
            </p:oleObj>
          </a:graphicData>
        </a:graphic>
      </p:graphicFrame>
      <p:sp>
        <p:nvSpPr>
          <p:cNvPr id="71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1" name="Object 6"/>
          <p:cNvGraphicFramePr>
            <a:graphicFrameLocks noChangeAspect="1"/>
          </p:cNvGraphicFramePr>
          <p:nvPr/>
        </p:nvGraphicFramePr>
        <p:xfrm>
          <a:off x="250825" y="1292225"/>
          <a:ext cx="576263" cy="336550"/>
        </p:xfrm>
        <a:graphic>
          <a:graphicData uri="http://schemas.openxmlformats.org/presentationml/2006/ole">
            <p:oleObj spid="_x0000_s7250" name="Equation" r:id="rId5" imgW="393529" imgH="228501" progId="Equation.DSMT4">
              <p:embed/>
            </p:oleObj>
          </a:graphicData>
        </a:graphic>
      </p:graphicFrame>
      <p:sp>
        <p:nvSpPr>
          <p:cNvPr id="7183"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2" name="Object 8"/>
          <p:cNvGraphicFramePr>
            <a:graphicFrameLocks noChangeAspect="1"/>
          </p:cNvGraphicFramePr>
          <p:nvPr/>
        </p:nvGraphicFramePr>
        <p:xfrm>
          <a:off x="423863" y="1557338"/>
          <a:ext cx="303212" cy="358775"/>
        </p:xfrm>
        <a:graphic>
          <a:graphicData uri="http://schemas.openxmlformats.org/presentationml/2006/ole">
            <p:oleObj spid="_x0000_s7251" name="Equation" r:id="rId6" imgW="203112" imgH="241195" progId="Equation.DSMT4">
              <p:embed/>
            </p:oleObj>
          </a:graphicData>
        </a:graphic>
      </p:graphicFrame>
      <p:sp>
        <p:nvSpPr>
          <p:cNvPr id="7184"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3" name="Object 10"/>
          <p:cNvGraphicFramePr>
            <a:graphicFrameLocks noChangeAspect="1"/>
          </p:cNvGraphicFramePr>
          <p:nvPr/>
        </p:nvGraphicFramePr>
        <p:xfrm>
          <a:off x="395288" y="1916113"/>
          <a:ext cx="288925" cy="406400"/>
        </p:xfrm>
        <a:graphic>
          <a:graphicData uri="http://schemas.openxmlformats.org/presentationml/2006/ole">
            <p:oleObj spid="_x0000_s7252" name="Equation" r:id="rId7" imgW="165028" imgH="228501" progId="Equation.DSMT4">
              <p:embed/>
            </p:oleObj>
          </a:graphicData>
        </a:graphic>
      </p:graphicFrame>
      <p:sp>
        <p:nvSpPr>
          <p:cNvPr id="7185" name="Rectangle 1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4" name="Object 12"/>
          <p:cNvGraphicFramePr>
            <a:graphicFrameLocks noChangeAspect="1"/>
          </p:cNvGraphicFramePr>
          <p:nvPr/>
        </p:nvGraphicFramePr>
        <p:xfrm>
          <a:off x="179388" y="2420938"/>
          <a:ext cx="720725" cy="384175"/>
        </p:xfrm>
        <a:graphic>
          <a:graphicData uri="http://schemas.openxmlformats.org/presentationml/2006/ole">
            <p:oleObj spid="_x0000_s7253" name="Equation" r:id="rId8" imgW="431613" imgH="228501" progId="Equation.DSMT4">
              <p:embed/>
            </p:oleObj>
          </a:graphicData>
        </a:graphic>
      </p:graphicFrame>
      <p:graphicFrame>
        <p:nvGraphicFramePr>
          <p:cNvPr id="7176" name="Object 4"/>
          <p:cNvGraphicFramePr>
            <a:graphicFrameLocks noChangeAspect="1"/>
          </p:cNvGraphicFramePr>
          <p:nvPr/>
        </p:nvGraphicFramePr>
        <p:xfrm>
          <a:off x="684213" y="4508500"/>
          <a:ext cx="5734050" cy="417513"/>
        </p:xfrm>
        <a:graphic>
          <a:graphicData uri="http://schemas.openxmlformats.org/presentationml/2006/ole">
            <p:oleObj spid="_x0000_s7254" name="Equation" r:id="rId9" imgW="3149600" imgH="228600" progId="Equation.DSMT4">
              <p:embed/>
            </p:oleObj>
          </a:graphicData>
        </a:graphic>
      </p:graphicFrame>
      <p:graphicFrame>
        <p:nvGraphicFramePr>
          <p:cNvPr id="7177" name="Object 6"/>
          <p:cNvGraphicFramePr>
            <a:graphicFrameLocks noChangeAspect="1"/>
          </p:cNvGraphicFramePr>
          <p:nvPr/>
        </p:nvGraphicFramePr>
        <p:xfrm>
          <a:off x="684213" y="4883150"/>
          <a:ext cx="5797550" cy="417513"/>
        </p:xfrm>
        <a:graphic>
          <a:graphicData uri="http://schemas.openxmlformats.org/presentationml/2006/ole">
            <p:oleObj spid="_x0000_s7255" name="Equation" r:id="rId10" imgW="3175000" imgH="228600" progId="Equation.DSMT4">
              <p:embed/>
            </p:oleObj>
          </a:graphicData>
        </a:graphic>
      </p:graphicFrame>
      <p:sp>
        <p:nvSpPr>
          <p:cNvPr id="21" name="TextBox 20"/>
          <p:cNvSpPr txBox="1"/>
          <p:nvPr/>
        </p:nvSpPr>
        <p:spPr>
          <a:xfrm>
            <a:off x="5651500" y="981075"/>
            <a:ext cx="3168650" cy="935038"/>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(9.3)</a:t>
            </a:r>
          </a:p>
          <a:p>
            <a:pPr fontAlgn="auto">
              <a:spcAft>
                <a:spcPts val="0"/>
              </a:spcAft>
              <a:defRPr/>
            </a:pPr>
            <a:r>
              <a:rPr lang="en-US" altLang="zh-TW" sz="1200" dirty="0">
                <a:solidFill>
                  <a:schemeClr val="accent1"/>
                </a:solidFill>
                <a:latin typeface="Times New Roman" pitchFamily="18" charset="0"/>
                <a:cs typeface="Times New Roman" pitchFamily="18" charset="0"/>
              </a:rPr>
              <a:t>(Note: This security market line is also generally called the </a:t>
            </a:r>
            <a:r>
              <a:rPr lang="en-US" altLang="zh-TW" sz="1200" i="1" dirty="0">
                <a:solidFill>
                  <a:schemeClr val="accent1"/>
                </a:solidFill>
                <a:latin typeface="Times New Roman" pitchFamily="18" charset="0"/>
                <a:cs typeface="Times New Roman" pitchFamily="18" charset="0"/>
              </a:rPr>
              <a:t>capital asset pricing model (CAPM</a:t>
            </a:r>
            <a:r>
              <a:rPr lang="en-US" altLang="zh-TW" sz="1200" dirty="0">
                <a:solidFill>
                  <a:schemeClr val="accent1"/>
                </a:solidFill>
                <a:latin typeface="Times New Roman" pitchFamily="18" charset="0"/>
                <a:cs typeface="Times New Roman" pitchFamily="18" charset="0"/>
              </a:rPr>
              <a:t>)).</a:t>
            </a:r>
          </a:p>
          <a:p>
            <a:pPr fontAlgn="auto">
              <a:spcAft>
                <a:spcPts val="0"/>
              </a:spcAft>
              <a:defRPr/>
            </a:pPr>
            <a:endParaRPr kumimoji="0" lang="en-US" altLang="zh-TW" sz="1600" dirty="0">
              <a:solidFill>
                <a:schemeClr val="accent1"/>
              </a:solidFill>
              <a:latin typeface="Times New Roman" pitchFamily="18" charset="0"/>
              <a:ea typeface="+mj-ea"/>
              <a:cs typeface="Times New Roman" pitchFamily="18" charset="0"/>
            </a:endParaRPr>
          </a:p>
          <a:p>
            <a:pPr fontAlgn="auto">
              <a:spcAft>
                <a:spcPts val="0"/>
              </a:spcAft>
              <a:defRPr/>
            </a:pPr>
            <a:endParaRPr kumimoji="0" lang="zh-TW" altLang="en-US" sz="1600" dirty="0">
              <a:solidFill>
                <a:schemeClr val="accent1"/>
              </a:solidFill>
              <a:latin typeface="Times New Roman" pitchFamily="18" charset="0"/>
              <a:ea typeface="+mj-ea"/>
              <a:cs typeface="Times New Roman" pitchFamily="18" charset="0"/>
            </a:endParaRPr>
          </a:p>
        </p:txBody>
      </p:sp>
      <p:sp>
        <p:nvSpPr>
          <p:cNvPr id="22" name="TextBox 21"/>
          <p:cNvSpPr txBox="1"/>
          <p:nvPr/>
        </p:nvSpPr>
        <p:spPr>
          <a:xfrm>
            <a:off x="7812088" y="3933825"/>
            <a:ext cx="647700" cy="431800"/>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(9.4)</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15</a:t>
            </a:fld>
            <a:endParaRPr lang="en-US" altLang="zh-TW" dirty="0">
              <a:solidFill>
                <a:schemeClr val="accent6">
                  <a:lumMod val="20000"/>
                  <a:lumOff val="80000"/>
                </a:schemeClr>
              </a:solidFill>
            </a:endParaRPr>
          </a:p>
        </p:txBody>
      </p:sp>
      <mc:AlternateContent xmlns:mc="http://schemas.openxmlformats.org/markup-compatibility/2006">
        <mc:Choice xmlns:a14="http://schemas.microsoft.com/office/drawing/2010/main" xmlns="" Requires="a14">
          <p:sp>
            <p:nvSpPr>
              <p:cNvPr id="3" name="TextBox 2"/>
              <p:cNvSpPr txBox="1"/>
              <p:nvPr/>
            </p:nvSpPr>
            <p:spPr>
              <a:xfrm>
                <a:off x="679278" y="5046662"/>
                <a:ext cx="6293197"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14:m>
                  <m:oMath xmlns:m="http://schemas.openxmlformats.org/officeDocument/2006/math">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𝜌</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m:t>
                        </m:r>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𝑚</m:t>
                        </m:r>
                      </m:sub>
                    </m:sSub>
                  </m:oMath>
                </a14:m>
                <a:r>
                  <a:rPr kumimoji="0" lang="en-US" sz="2400" b="0" i="0" u="none" strike="noStrike" kern="1200" cap="none" spc="0" normalizeH="0" baseline="0" noProof="0" dirty="0">
                    <a:ln>
                      <a:noFill/>
                    </a:ln>
                    <a:solidFill>
                      <a:schemeClr val="accent1">
                        <a:lumMod val="90000"/>
                        <a:lumOff val="10000"/>
                      </a:schemeClr>
                    </a:solidFill>
                    <a:effectLst/>
                    <a:uLnTx/>
                    <a:uFillTx/>
                    <a:latin typeface="Perpetua" pitchFamily="18" charset="0"/>
                    <a:ea typeface="+mj-ea"/>
                    <a:cs typeface="+mj-cs"/>
                  </a:rPr>
                  <a:t> = the correlation coefficient of </a:t>
                </a:r>
                <a:r>
                  <a:rPr kumimoji="0" lang="en-US" sz="2400" b="0" i="0" u="none" strike="noStrike" kern="1200" cap="none" spc="0" normalizeH="0" noProof="0" dirty="0">
                    <a:ln>
                      <a:noFill/>
                    </a:ln>
                    <a:solidFill>
                      <a:schemeClr val="accent1">
                        <a:lumMod val="90000"/>
                        <a:lumOff val="10000"/>
                      </a:schemeClr>
                    </a:solidFill>
                    <a:effectLst/>
                    <a:uLnTx/>
                    <a:uFillTx/>
                    <a:latin typeface="Perpetua" pitchFamily="18" charset="0"/>
                    <a:ea typeface="+mj-ea"/>
                    <a:cs typeface="+mj-cs"/>
                  </a:rPr>
                  <a:t/>
                </a:r>
                <a14:m>
                  <m:oMath xmlns:m="http://schemas.openxmlformats.org/officeDocument/2006/math">
                    <m:sSub>
                      <m:sSubPr>
                        <m:ctrlPr>
                          <a:rPr kumimoji="0" lang="en-US" sz="2400" b="0" i="1" u="none" strike="noStrike" kern="1200" cap="none" spc="0" normalizeH="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noProof="0" smtClean="0">
                            <a:ln>
                              <a:noFill/>
                            </a:ln>
                            <a:solidFill>
                              <a:schemeClr val="accent1">
                                <a:lumMod val="90000"/>
                                <a:lumOff val="10000"/>
                              </a:schemeClr>
                            </a:solidFill>
                            <a:effectLst/>
                            <a:uLnTx/>
                            <a:uFillTx/>
                            <a:latin typeface="Cambria Math" panose="02040503050406030204" pitchFamily="18" charset="0"/>
                            <a:ea typeface="+mj-ea"/>
                            <a:cs typeface="+mj-cs"/>
                          </a:rPr>
                          <m:t>𝑅</m:t>
                        </m:r>
                      </m:e>
                      <m:sub>
                        <m:r>
                          <a:rPr kumimoji="0" lang="en-US" sz="2400" b="0" i="1" u="none" strike="noStrike" kern="1200" cap="none" spc="0" normalizeH="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oMath>
                </a14:m>
                <a:r>
                  <a:rPr kumimoji="0" lang="en-US" sz="2400" b="0" i="0" u="none" strike="noStrike" kern="1200" cap="none" spc="0" normalizeH="0" baseline="0" noProof="0" dirty="0">
                    <a:ln>
                      <a:noFill/>
                    </a:ln>
                    <a:solidFill>
                      <a:schemeClr val="accent1">
                        <a:lumMod val="90000"/>
                        <a:lumOff val="10000"/>
                      </a:schemeClr>
                    </a:solidFill>
                    <a:effectLst/>
                    <a:uLnTx/>
                    <a:uFillTx/>
                    <a:latin typeface="Perpetua" pitchFamily="18" charset="0"/>
                    <a:ea typeface="+mj-ea"/>
                    <a:cs typeface="+mj-cs"/>
                  </a:rPr>
                  <a:t> and </a:t>
                </a:r>
                <a14:m>
                  <m:oMath xmlns:m="http://schemas.openxmlformats.org/officeDocument/2006/math">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𝑅</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𝑚</m:t>
                        </m:r>
                      </m:sub>
                    </m:sSub>
                  </m:oMath>
                </a14:m>
                <a:r>
                  <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rPr>
                  <a:t/>
                </a:r>
              </a:p>
            </p:txBody>
          </p:sp>
        </mc:Choice>
        <mc:Fallback>
          <p:sp>
            <p:nvSpPr>
              <p:cNvPr id="3" name="TextBox 2"/>
              <p:cNvSpPr txBox="1">
                <a:spLocks noRot="1" noChangeAspect="1" noMove="1" noResize="1" noEditPoints="1" noAdjustHandles="1" noChangeArrowheads="1" noChangeShapeType="1" noTextEdit="1"/>
              </p:cNvSpPr>
              <p:nvPr/>
            </p:nvSpPr>
            <p:spPr>
              <a:xfrm>
                <a:off x="679278" y="5046662"/>
                <a:ext cx="6293197" cy="914400"/>
              </a:xfrm>
              <a:prstGeom prst="rect">
                <a:avLst/>
              </a:prstGeom>
              <a:blipFill>
                <a:blip r:embed="rId11"/>
                <a:stretch>
                  <a:fillRect l="-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679278" y="5805651"/>
                <a:ext cx="3709092" cy="369332"/>
              </a:xfrm>
              <a:prstGeom prst="rect">
                <a:avLst/>
              </a:prstGeom>
            </p:spPr>
            <p:txBody>
              <a:bodyPr wrap="none">
                <a:spAutoFit/>
              </a:bodyPr>
              <a:lstStyle/>
              <a:p>
                <a14:m>
                  <m:oMath xmlns:m="http://schemas.openxmlformats.org/officeDocument/2006/math">
                    <m:sSub>
                      <m:sSubPr>
                        <m:ctrlPr>
                          <a:rPr kumimoji="0" lang="en-US" b="0" i="1" smtClean="0">
                            <a:solidFill>
                              <a:schemeClr val="accent1">
                                <a:lumMod val="90000"/>
                                <a:lumOff val="10000"/>
                              </a:schemeClr>
                            </a:solidFill>
                            <a:latin typeface="Cambria Math" panose="02040503050406030204" pitchFamily="18" charset="0"/>
                          </a:rPr>
                        </m:ctrlPr>
                      </m:sSubPr>
                      <m:e>
                        <m:r>
                          <a:rPr kumimoji="0" lang="en-US" b="0" i="1" smtClean="0">
                            <a:solidFill>
                              <a:schemeClr val="accent1">
                                <a:lumMod val="90000"/>
                                <a:lumOff val="10000"/>
                              </a:schemeClr>
                            </a:solidFill>
                            <a:latin typeface="Cambria Math" panose="02040503050406030204" pitchFamily="18" charset="0"/>
                          </a:rPr>
                          <m:t>𝜎</m:t>
                        </m:r>
                      </m:e>
                      <m:sub>
                        <m:r>
                          <a:rPr kumimoji="0" lang="en-US" b="0" i="1" smtClean="0">
                            <a:solidFill>
                              <a:schemeClr val="accent1">
                                <a:lumMod val="90000"/>
                                <a:lumOff val="10000"/>
                              </a:schemeClr>
                            </a:solidFill>
                            <a:latin typeface="Cambria Math" panose="02040503050406030204" pitchFamily="18" charset="0"/>
                          </a:rPr>
                          <m:t>𝑖𝑚</m:t>
                        </m:r>
                      </m:sub>
                    </m:sSub>
                  </m:oMath>
                </a14:m>
                <a:r>
                  <a:rPr kumimoji="0" lang="en-US" dirty="0">
                    <a:solidFill>
                      <a:schemeClr val="accent1">
                        <a:lumMod val="90000"/>
                        <a:lumOff val="10000"/>
                      </a:schemeClr>
                    </a:solidFill>
                    <a:latin typeface="Perpetua" pitchFamily="18" charset="0"/>
                  </a:rPr>
                  <a:t>= the covariance between  </a:t>
                </a:r>
                <a14:m>
                  <m:oMath xmlns:m="http://schemas.openxmlformats.org/officeDocument/2006/math">
                    <m:sSub>
                      <m:sSubPr>
                        <m:ctrlPr>
                          <a:rPr kumimoji="0" lang="en-US" i="1">
                            <a:solidFill>
                              <a:schemeClr val="accent1">
                                <a:lumMod val="90000"/>
                                <a:lumOff val="10000"/>
                              </a:schemeClr>
                            </a:solidFill>
                            <a:latin typeface="Cambria Math" panose="02040503050406030204" pitchFamily="18" charset="0"/>
                          </a:rPr>
                        </m:ctrlPr>
                      </m:sSubPr>
                      <m:e>
                        <m:r>
                          <a:rPr kumimoji="0" lang="en-US" i="1">
                            <a:solidFill>
                              <a:schemeClr val="accent1">
                                <a:lumMod val="90000"/>
                                <a:lumOff val="10000"/>
                              </a:schemeClr>
                            </a:solidFill>
                            <a:latin typeface="Cambria Math" panose="02040503050406030204" pitchFamily="18" charset="0"/>
                          </a:rPr>
                          <m:t>𝑅</m:t>
                        </m:r>
                      </m:e>
                      <m:sub>
                        <m:r>
                          <a:rPr kumimoji="0" lang="en-US" i="1">
                            <a:solidFill>
                              <a:schemeClr val="accent1">
                                <a:lumMod val="90000"/>
                                <a:lumOff val="10000"/>
                              </a:schemeClr>
                            </a:solidFill>
                            <a:latin typeface="Cambria Math" panose="02040503050406030204" pitchFamily="18" charset="0"/>
                          </a:rPr>
                          <m:t>𝑖</m:t>
                        </m:r>
                      </m:sub>
                    </m:sSub>
                  </m:oMath>
                </a14:m>
                <a:r>
                  <a:rPr kumimoji="0" lang="en-US" dirty="0">
                    <a:solidFill>
                      <a:schemeClr val="accent1">
                        <a:lumMod val="90000"/>
                        <a:lumOff val="10000"/>
                      </a:schemeClr>
                    </a:solidFill>
                    <a:latin typeface="Perpetua" pitchFamily="18" charset="0"/>
                  </a:rPr>
                  <a:t> and </a:t>
                </a:r>
                <a14:m>
                  <m:oMath xmlns:m="http://schemas.openxmlformats.org/officeDocument/2006/math">
                    <m:sSub>
                      <m:sSubPr>
                        <m:ctrlPr>
                          <a:rPr kumimoji="0" lang="en-US" i="1">
                            <a:solidFill>
                              <a:schemeClr val="accent1">
                                <a:lumMod val="90000"/>
                                <a:lumOff val="10000"/>
                              </a:schemeClr>
                            </a:solidFill>
                            <a:latin typeface="Cambria Math" panose="02040503050406030204" pitchFamily="18" charset="0"/>
                          </a:rPr>
                        </m:ctrlPr>
                      </m:sSubPr>
                      <m:e>
                        <m:r>
                          <a:rPr kumimoji="0" lang="en-US" i="1">
                            <a:solidFill>
                              <a:schemeClr val="accent1">
                                <a:lumMod val="90000"/>
                                <a:lumOff val="10000"/>
                              </a:schemeClr>
                            </a:solidFill>
                            <a:latin typeface="Cambria Math" panose="02040503050406030204" pitchFamily="18" charset="0"/>
                          </a:rPr>
                          <m:t>𝑅</m:t>
                        </m:r>
                      </m:e>
                      <m:sub>
                        <m:r>
                          <a:rPr kumimoji="0" lang="en-US" i="1">
                            <a:solidFill>
                              <a:schemeClr val="accent1">
                                <a:lumMod val="90000"/>
                                <a:lumOff val="10000"/>
                              </a:schemeClr>
                            </a:solidFill>
                            <a:latin typeface="Cambria Math" panose="02040503050406030204" pitchFamily="18" charset="0"/>
                          </a:rPr>
                          <m:t>𝑚</m:t>
                        </m:r>
                      </m:sub>
                    </m:sSub>
                  </m:oMath>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679278" y="5805651"/>
                <a:ext cx="3709092" cy="369332"/>
              </a:xfrm>
              <a:prstGeom prst="rect">
                <a:avLst/>
              </a:prstGeom>
              <a:blipFill>
                <a:blip r:embed="rId12"/>
                <a:stretch>
                  <a:fillRect t="-6557" b="-2623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8197" name="Rectangle 3"/>
              <p:cNvSpPr>
                <a:spLocks noGrp="1" noChangeArrowheads="1"/>
              </p:cNvSpPr>
              <p:nvPr>
                <p:ph type="body" sz="half" idx="1"/>
              </p:nvPr>
            </p:nvSpPr>
            <p:spPr>
              <a:xfrm>
                <a:off x="107950" y="981075"/>
                <a:ext cx="8856663" cy="3960813"/>
              </a:xfrm>
            </p:spPr>
            <p:txBody>
              <a:bodyPr/>
              <a:lstStyle/>
              <a:p>
                <a:pPr eaLnBrk="1" hangingPunct="1"/>
                <a:r>
                  <a:rPr lang="en-US" altLang="zh-TW" dirty="0"/>
                  <a:t>If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𝜌</m:t>
                        </m:r>
                      </m:e>
                      <m:sub>
                        <m:r>
                          <a:rPr lang="en-US" altLang="zh-TW" b="0" i="1" smtClean="0">
                            <a:latin typeface="Cambria Math" panose="02040503050406030204" pitchFamily="18" charset="0"/>
                          </a:rPr>
                          <m:t>1,</m:t>
                        </m:r>
                        <m:r>
                          <a:rPr lang="en-US" altLang="zh-TW" b="0" i="1" smtClean="0">
                            <a:latin typeface="Cambria Math" panose="02040503050406030204" pitchFamily="18" charset="0"/>
                          </a:rPr>
                          <m:t>𝑚</m:t>
                        </m:r>
                      </m:sub>
                    </m:sSub>
                    <m:r>
                      <a:rPr lang="en-US" altLang="zh-TW" b="0" i="1" smtClean="0">
                        <a:latin typeface="Cambria Math" panose="02040503050406030204" pitchFamily="18" charset="0"/>
                      </a:rPr>
                      <m:t>=1</m:t>
                    </m:r>
                  </m:oMath>
                </a14:m>
                <a:r>
                  <a:rPr lang="en-US" altLang="zh-TW" dirty="0"/>
                  <a:t>  , Equation (9.3) reduced to</a:t>
                </a:r>
              </a:p>
              <a:p>
                <a:pPr eaLnBrk="1" hangingPunct="1">
                  <a:buFont typeface="Wingdings" pitchFamily="2" charset="2"/>
                  <a:buNone/>
                </a:pPr>
                <a:r>
                  <a:rPr lang="en-US" altLang="zh-TW" dirty="0"/>
                  <a:t/>
                </a:r>
              </a:p>
              <a:p>
                <a:pPr eaLnBrk="1" hangingPunct="1">
                  <a:buFont typeface="Wingdings" pitchFamily="2" charset="2"/>
                  <a:buNone/>
                </a:pPr>
                <a:r>
                  <a:rPr lang="en-US" altLang="zh-TW" dirty="0"/>
                  <a:t/>
                </a:r>
              </a:p>
              <a:p>
                <a:pPr eaLnBrk="1" hangingPunct="1"/>
                <a:r>
                  <a:rPr lang="en-US" altLang="zh-TW" dirty="0"/>
                  <a:t>If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𝜌</m:t>
                        </m:r>
                      </m:e>
                      <m:sub>
                        <m:r>
                          <a:rPr lang="en-US" altLang="zh-TW" i="1">
                            <a:latin typeface="Cambria Math" panose="02040503050406030204" pitchFamily="18" charset="0"/>
                          </a:rPr>
                          <m:t>1,</m:t>
                        </m:r>
                        <m:r>
                          <a:rPr lang="en-US" altLang="zh-TW" i="1">
                            <a:latin typeface="Cambria Math" panose="02040503050406030204" pitchFamily="18" charset="0"/>
                          </a:rPr>
                          <m:t>𝑚</m:t>
                        </m:r>
                      </m:sub>
                    </m:sSub>
                    <m:r>
                      <a:rPr lang="en-US" altLang="zh-TW" i="1">
                        <a:latin typeface="Cambria Math" panose="02040503050406030204" pitchFamily="18" charset="0"/>
                      </a:rPr>
                      <m:t>=1</m:t>
                    </m:r>
                  </m:oMath>
                </a14:m>
                <a:r>
                  <a:rPr lang="en-US" altLang="zh-TW" dirty="0"/>
                  <a:t>, this implies that this portfolio is an efficient portfolio. </a:t>
                </a:r>
              </a:p>
              <a:p>
                <a:pPr eaLnBrk="1" hangingPunct="1"/>
                <a:r>
                  <a:rPr lang="en-US" altLang="zh-TW" dirty="0"/>
                  <a:t>If </a:t>
                </a:r>
                <a:r>
                  <a:rPr lang="en-US" altLang="zh-TW" i="1" dirty="0" err="1"/>
                  <a:t>i</a:t>
                </a:r>
                <a:r>
                  <a:rPr lang="en-US" altLang="zh-TW" i="1" dirty="0"/>
                  <a:t/>
                </a:r>
                <a:r>
                  <a:rPr lang="en-US" altLang="zh-TW" dirty="0"/>
                  <a:t>is an individual security, it implies that the returns and risks associated with the asset are perfectly correlated with the market as a whole. </a:t>
                </a:r>
              </a:p>
              <a:p>
                <a:pPr eaLnBrk="1" hangingPunct="1">
                  <a:lnSpc>
                    <a:spcPct val="90000"/>
                  </a:lnSpc>
                </a:pPr>
                <a:r>
                  <a:rPr lang="en-US" altLang="zh-TW" dirty="0"/>
                  <a:t>Equation (9.3) is a generalized case of Equation (9.3′).</a:t>
                </a:r>
              </a:p>
              <a:p>
                <a:pPr eaLnBrk="1" hangingPunct="1">
                  <a:lnSpc>
                    <a:spcPct val="90000"/>
                  </a:lnSpc>
                </a:pPr>
                <a:r>
                  <a:rPr lang="en-US" altLang="zh-TW" dirty="0"/>
                  <a:t>The SML instead of the CML should be used to price an individual security or an inefficient portfolio.</a:t>
                </a:r>
              </a:p>
              <a:p>
                <a:pPr eaLnBrk="1" hangingPunct="1">
                  <a:lnSpc>
                    <a:spcPct val="90000"/>
                  </a:lnSpc>
                </a:pPr>
                <a:r>
                  <a:rPr lang="en-US" altLang="zh-TW" dirty="0"/>
                  <a:t>The CML prices the risk premium in terms of </a:t>
                </a:r>
                <a:r>
                  <a:rPr lang="en-US" altLang="zh-TW" i="1" dirty="0"/>
                  <a:t>total risk</a:t>
                </a:r>
                <a:r>
                  <a:rPr lang="en-US" altLang="zh-TW" dirty="0"/>
                  <a:t>, and the SML prices the risk premium in terms of </a:t>
                </a:r>
                <a:r>
                  <a:rPr lang="en-US" altLang="zh-TW" i="1" dirty="0"/>
                  <a:t>systematic risk</a:t>
                </a:r>
                <a:r>
                  <a:rPr lang="en-US" altLang="zh-TW" dirty="0"/>
                  <a:t>.</a:t>
                </a:r>
              </a:p>
              <a:p>
                <a:pPr eaLnBrk="1" hangingPunct="1"/>
                <a:endParaRPr lang="en-US" altLang="zh-TW" dirty="0"/>
              </a:p>
            </p:txBody>
          </p:sp>
        </mc:Choice>
        <mc:Fallback>
          <p:sp>
            <p:nvSpPr>
              <p:cNvPr id="8197" name="Rectangle 3"/>
              <p:cNvSpPr>
                <a:spLocks noGrp="1" noRot="1" noChangeAspect="1" noMove="1" noResize="1" noEditPoints="1" noAdjustHandles="1" noChangeArrowheads="1" noChangeShapeType="1" noTextEdit="1"/>
              </p:cNvSpPr>
              <p:nvPr>
                <p:ph type="body" sz="half" idx="1"/>
              </p:nvPr>
            </p:nvSpPr>
            <p:spPr>
              <a:xfrm>
                <a:off x="107950" y="981075"/>
                <a:ext cx="8856663" cy="3960813"/>
              </a:xfrm>
              <a:blipFill>
                <a:blip r:embed="rId3"/>
                <a:stretch>
                  <a:fillRect l="-138" t="-923" r="-206"/>
                </a:stretch>
              </a:blipFill>
            </p:spPr>
            <p:txBody>
              <a:bodyPr/>
              <a:lstStyle/>
              <a:p>
                <a:r>
                  <a:rPr lang="en-US">
                    <a:noFill/>
                  </a:rPr>
                  <a:t> </a:t>
                </a:r>
              </a:p>
            </p:txBody>
          </p:sp>
        </mc:Fallback>
      </mc:AlternateContent>
      <p:sp>
        <p:nvSpPr>
          <p:cNvPr id="8198"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8195" name="Object 4"/>
          <p:cNvGraphicFramePr>
            <a:graphicFrameLocks noChangeAspect="1"/>
          </p:cNvGraphicFramePr>
          <p:nvPr/>
        </p:nvGraphicFramePr>
        <p:xfrm>
          <a:off x="1547813" y="1341438"/>
          <a:ext cx="3384550" cy="735012"/>
        </p:xfrm>
        <a:graphic>
          <a:graphicData uri="http://schemas.openxmlformats.org/presentationml/2006/ole">
            <p:oleObj spid="_x0000_s8212" name="Equation" r:id="rId4" imgW="1968500" imgH="431800" progId="Equation.DSMT4">
              <p:embed/>
            </p:oleObj>
          </a:graphicData>
        </a:graphic>
      </p:graphicFrame>
      <p:sp>
        <p:nvSpPr>
          <p:cNvPr id="8199"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sp>
        <p:nvSpPr>
          <p:cNvPr id="10" name="TextBox 9"/>
          <p:cNvSpPr txBox="1"/>
          <p:nvPr/>
        </p:nvSpPr>
        <p:spPr>
          <a:xfrm>
            <a:off x="5435600" y="1484313"/>
            <a:ext cx="649288" cy="431800"/>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(9.3</a:t>
            </a:r>
            <a:r>
              <a:rPr kumimoji="0" lang="en-US" altLang="zh-TW" sz="1600" dirty="0">
                <a:solidFill>
                  <a:schemeClr val="accent1"/>
                </a:solidFill>
                <a:latin typeface="+mn-lt"/>
                <a:ea typeface="+mj-ea"/>
                <a:cs typeface="Times New Roman" pitchFamily="18" charset="0"/>
              </a:rPr>
              <a:t>’</a:t>
            </a:r>
            <a:r>
              <a:rPr kumimoji="0" lang="en-US" altLang="zh-TW" sz="1600" dirty="0">
                <a:solidFill>
                  <a:schemeClr val="accent1"/>
                </a:solidFill>
                <a:latin typeface="Times New Roman" pitchFamily="18" charset="0"/>
                <a:ea typeface="+mj-ea"/>
                <a:cs typeface="Times New Roman" pitchFamily="18" charset="0"/>
              </a:rPr>
              <a:t>)</a:t>
            </a:r>
          </a:p>
        </p:txBody>
      </p:sp>
      <p:sp>
        <p:nvSpPr>
          <p:cNvPr id="2" name="Slide Number Placeholder 1"/>
          <p:cNvSpPr>
            <a:spLocks noGrp="1"/>
          </p:cNvSpPr>
          <p:nvPr>
            <p:ph type="sldNum" sz="quarter" idx="11"/>
          </p:nvPr>
        </p:nvSpPr>
        <p:spPr>
          <a:xfrm>
            <a:off x="62136" y="6644208"/>
            <a:ext cx="2133600" cy="457200"/>
          </a:xfrm>
        </p:spPr>
        <p:txBody>
          <a:bodyPr/>
          <a:lstStyle/>
          <a:p>
            <a:pPr>
              <a:defRPr/>
            </a:pPr>
            <a:fld id="{C467A200-F224-4572-BC50-B018A6873A74}" type="slidenum">
              <a:rPr lang="en-US" altLang="zh-TW" smtClean="0">
                <a:solidFill>
                  <a:schemeClr val="accent6">
                    <a:lumMod val="20000"/>
                    <a:lumOff val="80000"/>
                  </a:schemeClr>
                </a:solidFill>
              </a:rPr>
              <a:pPr>
                <a:defRPr/>
              </a:pPr>
              <a:t>16</a:t>
            </a:fld>
            <a:endParaRPr lang="en-US" altLang="zh-TW">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2"/>
          <p:cNvSpPr>
            <a:spLocks noGrp="1" noChangeArrowheads="1"/>
          </p:cNvSpPr>
          <p:nvPr>
            <p:ph type="title"/>
          </p:nvPr>
        </p:nvSpPr>
        <p:spPr>
          <a:xfrm>
            <a:off x="107950" y="384175"/>
            <a:ext cx="6778625" cy="523875"/>
          </a:xfrm>
        </p:spPr>
        <p:txBody>
          <a:bodyPr/>
          <a:lstStyle/>
          <a:p>
            <a:pPr eaLnBrk="1" hangingPunct="1"/>
            <a:r>
              <a:rPr lang="en-US" altLang="zh-TW" sz="3200"/>
              <a:t>Sample Problem 9.2</a:t>
            </a:r>
          </a:p>
        </p:txBody>
      </p:sp>
      <p:sp>
        <p:nvSpPr>
          <p:cNvPr id="9225" name="Rectangle 3"/>
          <p:cNvSpPr>
            <a:spLocks noGrp="1" noChangeArrowheads="1"/>
          </p:cNvSpPr>
          <p:nvPr>
            <p:ph idx="1"/>
          </p:nvPr>
        </p:nvSpPr>
        <p:spPr>
          <a:xfrm>
            <a:off x="107950" y="908050"/>
            <a:ext cx="8856663" cy="5545138"/>
          </a:xfrm>
        </p:spPr>
        <p:txBody>
          <a:bodyPr/>
          <a:lstStyle/>
          <a:p>
            <a:pPr eaLnBrk="1" hangingPunct="1">
              <a:spcBef>
                <a:spcPct val="0"/>
              </a:spcBef>
            </a:pPr>
            <a:r>
              <a:rPr lang="en-US" altLang="zh-TW"/>
              <a:t>Suppose the expected return on the market portfolio is 10% and that             %. </a:t>
            </a:r>
          </a:p>
          <a:p>
            <a:pPr eaLnBrk="1" hangingPunct="1">
              <a:spcBef>
                <a:spcPct val="0"/>
              </a:spcBef>
            </a:pPr>
            <a:r>
              <a:rPr lang="en-US" altLang="zh-TW"/>
              <a:t>Further, suppose that you were confronted with an investment opportunity to buy a security with return expected to be 12 % and with            . </a:t>
            </a:r>
          </a:p>
          <a:p>
            <a:pPr eaLnBrk="1" hangingPunct="1">
              <a:spcBef>
                <a:spcPct val="0"/>
              </a:spcBef>
            </a:pPr>
            <a:r>
              <a:rPr lang="en-US" altLang="zh-TW"/>
              <a:t>Should you undertake this investment?</a:t>
            </a:r>
          </a:p>
          <a:p>
            <a:pPr eaLnBrk="1" hangingPunct="1">
              <a:spcBef>
                <a:spcPct val="0"/>
              </a:spcBef>
              <a:buFont typeface="Arial" charset="0"/>
              <a:buNone/>
            </a:pPr>
            <a:endParaRPr lang="en-US" altLang="zh-TW"/>
          </a:p>
          <a:p>
            <a:pPr eaLnBrk="1" hangingPunct="1">
              <a:spcBef>
                <a:spcPct val="0"/>
              </a:spcBef>
              <a:buFont typeface="Wingdings" pitchFamily="2" charset="2"/>
              <a:buNone/>
            </a:pPr>
            <a:r>
              <a:rPr lang="en-US" altLang="zh-TW" u="sng"/>
              <a:t>Solution</a:t>
            </a:r>
          </a:p>
          <a:p>
            <a:pPr eaLnBrk="1" hangingPunct="1">
              <a:spcBef>
                <a:spcPct val="0"/>
              </a:spcBef>
              <a:buFont typeface="Wingdings" pitchFamily="2" charset="2"/>
              <a:buNone/>
            </a:pPr>
            <a:r>
              <a:rPr lang="en-US" altLang="zh-TW"/>
              <a:t>  </a:t>
            </a:r>
          </a:p>
          <a:p>
            <a:pPr eaLnBrk="1" hangingPunct="1">
              <a:spcBef>
                <a:spcPct val="0"/>
              </a:spcBef>
              <a:buFont typeface="Wingdings" pitchFamily="2" charset="2"/>
              <a:buNone/>
            </a:pPr>
            <a:r>
              <a:rPr lang="en-US" altLang="zh-TW"/>
              <a:t>   for the market portfolio with          we have </a:t>
            </a:r>
          </a:p>
          <a:p>
            <a:pPr eaLnBrk="1" hangingPunct="1">
              <a:spcBef>
                <a:spcPct val="0"/>
              </a:spcBef>
              <a:buFont typeface="Wingdings" pitchFamily="2" charset="2"/>
              <a:buNone/>
            </a:pPr>
            <a:r>
              <a:rPr lang="en-US" altLang="zh-TW"/>
              <a:t>                   </a:t>
            </a:r>
            <a:r>
              <a:rPr lang="en-US" altLang="zh-TW" b="1"/>
              <a:t>0.10 = a + (b × 1) = a + b</a:t>
            </a:r>
            <a:r>
              <a:rPr lang="en-US" altLang="zh-TW"/>
              <a:t> </a:t>
            </a:r>
          </a:p>
          <a:p>
            <a:pPr eaLnBrk="1" hangingPunct="1">
              <a:spcBef>
                <a:spcPct val="0"/>
              </a:spcBef>
              <a:buFont typeface="Wingdings" pitchFamily="2" charset="2"/>
              <a:buNone/>
            </a:pPr>
            <a:r>
              <a:rPr lang="en-US" altLang="zh-TW"/>
              <a:t>   and for the risk-free rate with           , we have</a:t>
            </a:r>
          </a:p>
          <a:p>
            <a:pPr eaLnBrk="1" hangingPunct="1">
              <a:spcBef>
                <a:spcPct val="0"/>
              </a:spcBef>
              <a:buFont typeface="Wingdings" pitchFamily="2" charset="2"/>
              <a:buNone/>
            </a:pPr>
            <a:r>
              <a:rPr lang="en-US" altLang="zh-TW"/>
              <a:t>                   </a:t>
            </a:r>
            <a:r>
              <a:rPr lang="en-US" altLang="zh-TW" b="1"/>
              <a:t>0.06 = a + (b × 0) = a</a:t>
            </a:r>
          </a:p>
          <a:p>
            <a:pPr eaLnBrk="1" hangingPunct="1">
              <a:spcBef>
                <a:spcPct val="0"/>
              </a:spcBef>
              <a:buFont typeface="Wingdings" pitchFamily="2" charset="2"/>
              <a:buNone/>
            </a:pPr>
            <a:r>
              <a:rPr lang="en-US" altLang="zh-TW"/>
              <a:t>   Solving these equations for </a:t>
            </a:r>
            <a:r>
              <a:rPr lang="en-US" altLang="zh-TW" i="1"/>
              <a:t>a </a:t>
            </a:r>
            <a:r>
              <a:rPr lang="en-US" altLang="zh-TW"/>
              <a:t>and </a:t>
            </a:r>
            <a:r>
              <a:rPr lang="en-US" altLang="zh-TW" i="1"/>
              <a:t>b </a:t>
            </a:r>
            <a:r>
              <a:rPr lang="en-US" altLang="zh-TW"/>
              <a:t>yields:</a:t>
            </a:r>
          </a:p>
          <a:p>
            <a:pPr eaLnBrk="1" hangingPunct="1">
              <a:spcBef>
                <a:spcPct val="0"/>
              </a:spcBef>
              <a:buFont typeface="Wingdings" pitchFamily="2" charset="2"/>
              <a:buNone/>
            </a:pPr>
            <a:r>
              <a:rPr lang="en-US" altLang="zh-TW"/>
              <a:t>                   </a:t>
            </a:r>
            <a:r>
              <a:rPr lang="en-US" altLang="zh-TW" i="1"/>
              <a:t>a = 0.06</a:t>
            </a:r>
          </a:p>
          <a:p>
            <a:pPr eaLnBrk="1" hangingPunct="1">
              <a:spcBef>
                <a:spcPct val="0"/>
              </a:spcBef>
              <a:buFont typeface="Wingdings" pitchFamily="2" charset="2"/>
              <a:buNone/>
            </a:pPr>
            <a:r>
              <a:rPr lang="en-US" altLang="zh-TW" i="1"/>
              <a:t>                   b = 0.04</a:t>
            </a:r>
            <a:endParaRPr lang="en-US" altLang="zh-TW"/>
          </a:p>
          <a:p>
            <a:pPr eaLnBrk="1" hangingPunct="1">
              <a:spcBef>
                <a:spcPct val="0"/>
              </a:spcBef>
            </a:pPr>
            <a:r>
              <a:rPr lang="en-US" altLang="zh-TW"/>
              <a:t>For the security with             the expected return given the SML is</a:t>
            </a:r>
          </a:p>
          <a:p>
            <a:pPr eaLnBrk="1" hangingPunct="1">
              <a:spcBef>
                <a:spcPct val="0"/>
              </a:spcBef>
              <a:buFont typeface="Wingdings" pitchFamily="2" charset="2"/>
              <a:buNone/>
            </a:pPr>
            <a:r>
              <a:rPr lang="en-US" altLang="zh-TW"/>
              <a:t>                Ri = 0.06 + 0.04(1.2) = 0.108</a:t>
            </a:r>
          </a:p>
          <a:p>
            <a:pPr eaLnBrk="1" hangingPunct="1">
              <a:spcBef>
                <a:spcPct val="0"/>
              </a:spcBef>
            </a:pPr>
            <a:r>
              <a:rPr lang="en-US" altLang="zh-TW"/>
              <a:t>Since 12% &gt; 10.8%, the security is undervalued</a:t>
            </a:r>
            <a:r>
              <a:rPr lang="zh-TW" altLang="en-US"/>
              <a:t>－</a:t>
            </a:r>
            <a:r>
              <a:rPr lang="en-US" altLang="zh-TW"/>
              <a:t>it should be purchased since its return is above the equilibrium return of 10.8% for that level of the risk.</a:t>
            </a:r>
          </a:p>
          <a:p>
            <a:pPr eaLnBrk="1" hangingPunct="1">
              <a:spcBef>
                <a:spcPct val="0"/>
              </a:spcBef>
              <a:buFont typeface="Wingdings" pitchFamily="2" charset="2"/>
              <a:buNone/>
            </a:pPr>
            <a:endParaRPr lang="en-US" altLang="zh-TW" b="1"/>
          </a:p>
        </p:txBody>
      </p:sp>
      <p:sp>
        <p:nvSpPr>
          <p:cNvPr id="9226"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18" name="Object 4"/>
          <p:cNvGraphicFramePr>
            <a:graphicFrameLocks noChangeAspect="1"/>
          </p:cNvGraphicFramePr>
          <p:nvPr/>
        </p:nvGraphicFramePr>
        <p:xfrm>
          <a:off x="7380288" y="957263"/>
          <a:ext cx="720725" cy="384175"/>
        </p:xfrm>
        <a:graphic>
          <a:graphicData uri="http://schemas.openxmlformats.org/presentationml/2006/ole">
            <p:oleObj spid="_x0000_s9272" name="Equation" r:id="rId3" imgW="444307" imgH="241195" progId="Equation.DSMT4">
              <p:embed/>
            </p:oleObj>
          </a:graphicData>
        </a:graphic>
      </p:graphicFrame>
      <p:sp>
        <p:nvSpPr>
          <p:cNvPr id="9227"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19" name="Object 6"/>
          <p:cNvGraphicFramePr>
            <a:graphicFrameLocks noChangeAspect="1"/>
          </p:cNvGraphicFramePr>
          <p:nvPr/>
        </p:nvGraphicFramePr>
        <p:xfrm>
          <a:off x="5435600" y="1620838"/>
          <a:ext cx="720725" cy="295275"/>
        </p:xfrm>
        <a:graphic>
          <a:graphicData uri="http://schemas.openxmlformats.org/presentationml/2006/ole">
            <p:oleObj spid="_x0000_s9273" name="Equation" r:id="rId4" imgW="482391" imgH="203112" progId="Equation.DSMT4">
              <p:embed/>
            </p:oleObj>
          </a:graphicData>
        </a:graphic>
      </p:graphicFrame>
      <p:sp>
        <p:nvSpPr>
          <p:cNvPr id="9228" name="Rectangle 9"/>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zh-TW" altLang="en-US"/>
          </a:p>
        </p:txBody>
      </p:sp>
      <p:graphicFrame>
        <p:nvGraphicFramePr>
          <p:cNvPr id="9220" name="Object 8"/>
          <p:cNvGraphicFramePr>
            <a:graphicFrameLocks noChangeAspect="1"/>
          </p:cNvGraphicFramePr>
          <p:nvPr/>
        </p:nvGraphicFramePr>
        <p:xfrm>
          <a:off x="1403350" y="2608263"/>
          <a:ext cx="1512888" cy="460375"/>
        </p:xfrm>
        <a:graphic>
          <a:graphicData uri="http://schemas.openxmlformats.org/presentationml/2006/ole">
            <p:oleObj spid="_x0000_s9274" name="Equation" r:id="rId5" imgW="749300" imgH="228600" progId="Equation.DSMT4">
              <p:embed/>
            </p:oleObj>
          </a:graphicData>
        </a:graphic>
      </p:graphicFrame>
      <p:sp>
        <p:nvSpPr>
          <p:cNvPr id="9229"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21" name="Object 10"/>
          <p:cNvGraphicFramePr>
            <a:graphicFrameLocks noChangeAspect="1"/>
          </p:cNvGraphicFramePr>
          <p:nvPr/>
        </p:nvGraphicFramePr>
        <p:xfrm>
          <a:off x="3348038" y="3111500"/>
          <a:ext cx="558800" cy="317500"/>
        </p:xfrm>
        <a:graphic>
          <a:graphicData uri="http://schemas.openxmlformats.org/presentationml/2006/ole">
            <p:oleObj spid="_x0000_s9275" name="Equation" r:id="rId6" imgW="355292" imgH="203024" progId="Equation.DSMT4">
              <p:embed/>
            </p:oleObj>
          </a:graphicData>
        </a:graphic>
      </p:graphicFrame>
      <p:sp>
        <p:nvSpPr>
          <p:cNvPr id="923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22" name="Object 12"/>
          <p:cNvGraphicFramePr>
            <a:graphicFrameLocks noChangeAspect="1"/>
          </p:cNvGraphicFramePr>
          <p:nvPr/>
        </p:nvGraphicFramePr>
        <p:xfrm>
          <a:off x="3492500" y="3716338"/>
          <a:ext cx="576263" cy="303212"/>
        </p:xfrm>
        <a:graphic>
          <a:graphicData uri="http://schemas.openxmlformats.org/presentationml/2006/ole">
            <p:oleObj spid="_x0000_s9276" name="Equation" r:id="rId7" imgW="380835" imgH="203112" progId="Equation.DSMT4">
              <p:embed/>
            </p:oleObj>
          </a:graphicData>
        </a:graphic>
      </p:graphicFrame>
      <p:graphicFrame>
        <p:nvGraphicFramePr>
          <p:cNvPr id="9223" name="Object 4"/>
          <p:cNvGraphicFramePr>
            <a:graphicFrameLocks noChangeAspect="1"/>
          </p:cNvGraphicFramePr>
          <p:nvPr/>
        </p:nvGraphicFramePr>
        <p:xfrm>
          <a:off x="2555875" y="5280025"/>
          <a:ext cx="750888" cy="309563"/>
        </p:xfrm>
        <a:graphic>
          <a:graphicData uri="http://schemas.openxmlformats.org/presentationml/2006/ole">
            <p:oleObj spid="_x0000_s9277" name="Equation" r:id="rId8" imgW="482391" imgH="203112"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7200" y="549275"/>
            <a:ext cx="8218488" cy="811213"/>
          </a:xfrm>
        </p:spPr>
        <p:txBody>
          <a:bodyPr/>
          <a:lstStyle/>
          <a:p>
            <a:pPr algn="ctr" eaLnBrk="1" hangingPunct="1"/>
            <a:r>
              <a:rPr lang="en-US" altLang="zh-TW"/>
              <a:t>9.2 Mathematical Approach to the Derivation of the CAPM</a:t>
            </a:r>
          </a:p>
        </p:txBody>
      </p:sp>
      <p:sp>
        <p:nvSpPr>
          <p:cNvPr id="10245" name="Rectangle 3"/>
          <p:cNvSpPr>
            <a:spLocks noGrp="1" noChangeArrowheads="1"/>
          </p:cNvSpPr>
          <p:nvPr>
            <p:ph idx="1"/>
          </p:nvPr>
        </p:nvSpPr>
        <p:spPr>
          <a:xfrm>
            <a:off x="250825" y="5445125"/>
            <a:ext cx="8785225" cy="1008063"/>
          </a:xfrm>
        </p:spPr>
        <p:txBody>
          <a:bodyPr/>
          <a:lstStyle/>
          <a:p>
            <a:pPr eaLnBrk="1" hangingPunct="1"/>
            <a:r>
              <a:rPr lang="en-US" altLang="zh-TW" dirty="0"/>
              <a:t>Where       represents excess demand for </a:t>
            </a:r>
            <a:r>
              <a:rPr lang="en-US" altLang="zh-TW" i="1" dirty="0" err="1"/>
              <a:t>i</a:t>
            </a:r>
            <a:r>
              <a:rPr lang="en-US" altLang="zh-TW" dirty="0"/>
              <a:t> or demand greater than its equilibrium weight in portfolio M.</a:t>
            </a:r>
            <a:r>
              <a:rPr lang="en-US" altLang="zh-TW" b="1" dirty="0"/>
              <a:t>                                                                                              </a:t>
            </a:r>
            <a:endParaRPr lang="en-US" altLang="zh-TW" dirty="0"/>
          </a:p>
        </p:txBody>
      </p:sp>
      <p:sp>
        <p:nvSpPr>
          <p:cNvPr id="102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43" name="Object 6"/>
          <p:cNvGraphicFramePr>
            <a:graphicFrameLocks noChangeAspect="1"/>
          </p:cNvGraphicFramePr>
          <p:nvPr/>
        </p:nvGraphicFramePr>
        <p:xfrm>
          <a:off x="1277938" y="5445125"/>
          <a:ext cx="341312" cy="430213"/>
        </p:xfrm>
        <a:graphic>
          <a:graphicData uri="http://schemas.openxmlformats.org/presentationml/2006/ole">
            <p:oleObj spid="_x0000_s10256" name="Equation" r:id="rId3" imgW="177646" imgH="228402" progId="Equation.DSMT4">
              <p:embed/>
            </p:oleObj>
          </a:graphicData>
        </a:graphic>
      </p:graphicFrame>
      <p:sp>
        <p:nvSpPr>
          <p:cNvPr id="10247" name="Rectangle 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sp>
        <p:nvSpPr>
          <p:cNvPr id="10248" name="Rectangle 11"/>
          <p:cNvSpPr>
            <a:spLocks noChangeArrowheads="1"/>
          </p:cNvSpPr>
          <p:nvPr/>
        </p:nvSpPr>
        <p:spPr bwMode="auto">
          <a:xfrm>
            <a:off x="0" y="3124200"/>
            <a:ext cx="9144000" cy="0"/>
          </a:xfrm>
          <a:prstGeom prst="rect">
            <a:avLst/>
          </a:prstGeom>
          <a:noFill/>
          <a:ln w="9525">
            <a:noFill/>
            <a:miter lim="800000"/>
            <a:headEnd/>
            <a:tailEnd/>
          </a:ln>
        </p:spPr>
        <p:txBody>
          <a:bodyPr wrap="none" anchor="ctr">
            <a:spAutoFit/>
          </a:bodyPr>
          <a:lstStyle/>
          <a:p>
            <a:endParaRPr lang="zh-TW" altLang="en-US"/>
          </a:p>
        </p:txBody>
      </p:sp>
      <p:sp>
        <p:nvSpPr>
          <p:cNvPr id="10249" name="Text Box 14"/>
          <p:cNvSpPr txBox="1">
            <a:spLocks noChangeArrowheads="1"/>
          </p:cNvSpPr>
          <p:nvPr/>
        </p:nvSpPr>
        <p:spPr bwMode="auto">
          <a:xfrm>
            <a:off x="179388" y="1773238"/>
            <a:ext cx="8785225" cy="2246312"/>
          </a:xfrm>
          <a:prstGeom prst="rect">
            <a:avLst/>
          </a:prstGeom>
          <a:noFill/>
          <a:ln w="9525">
            <a:noFill/>
            <a:miter lim="800000"/>
            <a:headEnd/>
            <a:tailEnd/>
          </a:ln>
        </p:spPr>
        <p:txBody>
          <a:bodyPr>
            <a:spAutoFit/>
          </a:bodyPr>
          <a:lstStyle/>
          <a:p>
            <a:pPr>
              <a:buFont typeface="Arial" charset="0"/>
              <a:buChar char="•"/>
            </a:pPr>
            <a:r>
              <a:rPr lang="en-US" altLang="zh-TW" sz="2000" dirty="0">
                <a:solidFill>
                  <a:schemeClr val="accent1"/>
                </a:solidFill>
                <a:latin typeface="Times New Roman" pitchFamily="18" charset="0"/>
                <a:cs typeface="Times New Roman" pitchFamily="18" charset="0"/>
              </a:rPr>
              <a:t> How did Sharpe derive the capital asset pricing model (CAPM)?</a:t>
            </a:r>
          </a:p>
          <a:p>
            <a:pPr lvl="1">
              <a:buFont typeface="Arial" charset="0"/>
              <a:buChar char="•"/>
            </a:pPr>
            <a:r>
              <a:rPr lang="en-US" altLang="zh-TW" sz="2000" dirty="0">
                <a:solidFill>
                  <a:schemeClr val="accent1"/>
                </a:solidFill>
                <a:latin typeface="Times New Roman" pitchFamily="18" charset="0"/>
                <a:cs typeface="Times New Roman" pitchFamily="18" charset="0"/>
              </a:rPr>
              <a:t> Sharpe (1964) used a general risky asset that did not lie along the CML and dubbed it </a:t>
            </a:r>
            <a:r>
              <a:rPr lang="en-US" altLang="zh-TW" sz="2000" i="1" dirty="0" err="1">
                <a:solidFill>
                  <a:schemeClr val="accent1"/>
                </a:solidFill>
                <a:latin typeface="Times New Roman" pitchFamily="18" charset="0"/>
                <a:cs typeface="Times New Roman" pitchFamily="18" charset="0"/>
              </a:rPr>
              <a:t>i</a:t>
            </a:r>
            <a:r>
              <a:rPr lang="en-US" altLang="zh-TW" sz="2000" dirty="0">
                <a:solidFill>
                  <a:schemeClr val="accent1"/>
                </a:solidFill>
                <a:latin typeface="Times New Roman" pitchFamily="18" charset="0"/>
                <a:cs typeface="Times New Roman" pitchFamily="18" charset="0"/>
              </a:rPr>
              <a:t>. </a:t>
            </a:r>
          </a:p>
          <a:p>
            <a:pPr>
              <a:buFont typeface="Arial" charset="0"/>
              <a:buChar char="•"/>
            </a:pPr>
            <a:r>
              <a:rPr lang="en-US" altLang="zh-TW" sz="2000" dirty="0">
                <a:solidFill>
                  <a:schemeClr val="accent1"/>
                </a:solidFill>
                <a:latin typeface="Times New Roman" pitchFamily="18" charset="0"/>
                <a:cs typeface="Times New Roman" pitchFamily="18" charset="0"/>
              </a:rPr>
              <a:t> Risk and return for the possible combinations of security </a:t>
            </a:r>
            <a:r>
              <a:rPr lang="en-US" altLang="zh-TW" sz="2000" i="1" dirty="0" err="1">
                <a:solidFill>
                  <a:schemeClr val="accent1"/>
                </a:solidFill>
                <a:latin typeface="Times New Roman" pitchFamily="18" charset="0"/>
                <a:cs typeface="Times New Roman" pitchFamily="18" charset="0"/>
              </a:rPr>
              <a:t>i</a:t>
            </a:r>
            <a:r>
              <a:rPr lang="en-US" altLang="zh-TW" sz="2000" dirty="0">
                <a:solidFill>
                  <a:schemeClr val="accent1"/>
                </a:solidFill>
                <a:latin typeface="Times New Roman" pitchFamily="18" charset="0"/>
                <a:cs typeface="Times New Roman" pitchFamily="18" charset="0"/>
              </a:rPr>
              <a:t> with the market portfolio M are shown by Figure 9.4. </a:t>
            </a:r>
          </a:p>
          <a:p>
            <a:pPr>
              <a:buFont typeface="Arial" charset="0"/>
              <a:buChar char="•"/>
            </a:pPr>
            <a:r>
              <a:rPr lang="en-US" altLang="zh-TW" sz="2000" dirty="0">
                <a:solidFill>
                  <a:schemeClr val="accent1"/>
                </a:solidFill>
                <a:latin typeface="Times New Roman" pitchFamily="18" charset="0"/>
                <a:cs typeface="Times New Roman" pitchFamily="18" charset="0"/>
              </a:rPr>
              <a:t> The average return and standard deviation for any I-M combination can be approached in the Markowitz fashion for a two-asset case: </a:t>
            </a:r>
          </a:p>
        </p:txBody>
      </p:sp>
      <p:sp>
        <p:nvSpPr>
          <p:cNvPr id="10250" name="Text Box 15"/>
          <p:cNvSpPr txBox="1">
            <a:spLocks noChangeArrowheads="1"/>
          </p:cNvSpPr>
          <p:nvPr/>
        </p:nvSpPr>
        <p:spPr bwMode="auto">
          <a:xfrm>
            <a:off x="7812088" y="4508500"/>
            <a:ext cx="647700"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(9.5)</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mc:AlternateContent xmlns:mc="http://schemas.openxmlformats.org/markup-compatibility/2006">
        <mc:Choice xmlns:a14="http://schemas.microsoft.com/office/drawing/2010/main" xmlns="" Requires="a14">
          <p:sp>
            <p:nvSpPr>
              <p:cNvPr id="3" name="TextBox 2"/>
              <p:cNvSpPr txBox="1"/>
              <p:nvPr/>
            </p:nvSpPr>
            <p:spPr>
              <a:xfrm>
                <a:off x="457200" y="3463924"/>
                <a:ext cx="6246390" cy="2286001"/>
              </a:xfrm>
              <a:prstGeom prst="rect">
                <a:avLst/>
              </a:prstGeom>
            </p:spPr>
            <p:txBody>
              <a:bodyPr vert="horz" wrap="none" lIns="91440" tIns="45720" rIns="91440" bIns="45720" rtlCol="0" anchor="ctr">
                <a:normAutofit fontScale="85000" lnSpcReduction="10000"/>
              </a:bodyPr>
              <a:lstStyle/>
              <a:p>
                <a:pPr marL="514350" marR="0" indent="-514350" algn="l" defTabSz="914400" rtl="0" eaLnBrk="1" fontAlgn="auto" latinLnBrk="0" hangingPunct="1">
                  <a:lnSpc>
                    <a:spcPct val="100000"/>
                  </a:lnSpc>
                  <a:spcBef>
                    <a:spcPct val="0"/>
                  </a:spcBef>
                  <a:spcAft>
                    <a:spcPts val="0"/>
                  </a:spcAft>
                  <a:buClrTx/>
                  <a:buSzTx/>
                  <a:buFontTx/>
                  <a:buAutoNum type="romanLcParenR"/>
                  <a:tabLst/>
                </a:pPr>
                <a14:m>
                  <m:oMath xmlns:m="http://schemas.openxmlformats.org/officeDocument/2006/math">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𝐸</m:t>
                    </m:r>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𝑅</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𝑝</m:t>
                            </m:r>
                          </m:sub>
                        </m:sSub>
                      </m:e>
                    </m:d>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m:t>
                    </m:r>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𝐸</m:t>
                    </m:r>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𝑅</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e>
                    </m:d>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m:t>
                    </m:r>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1−</m:t>
                        </m:r>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e>
                    </m:d>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𝐸</m:t>
                    </m:r>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𝑅</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𝑚</m:t>
                            </m:r>
                          </m:sub>
                        </m:sSub>
                      </m:e>
                    </m:d>
                  </m:oMath>
                </a14:m>
                <a:endParaRPr kumimoji="0" lang="en-US" sz="2400" b="0" i="0" u="none" strike="noStrike" kern="1200" cap="none" spc="0" normalizeH="0" baseline="0" noProof="0" dirty="0">
                  <a:ln>
                    <a:noFill/>
                  </a:ln>
                  <a:solidFill>
                    <a:schemeClr val="accent1">
                      <a:lumMod val="90000"/>
                      <a:lumOff val="10000"/>
                    </a:schemeClr>
                  </a:solidFill>
                  <a:effectLst/>
                  <a:uLnTx/>
                  <a:uFillTx/>
                  <a:latin typeface="Perpetua" pitchFamily="18" charset="0"/>
                  <a:ea typeface="+mj-ea"/>
                  <a:cs typeface="+mj-cs"/>
                </a:endParaRPr>
              </a:p>
              <a:p>
                <a:pPr marL="514350" marR="0" indent="-514350" algn="l" defTabSz="914400" rtl="0" eaLnBrk="1" fontAlgn="auto" latinLnBrk="0" hangingPunct="1">
                  <a:lnSpc>
                    <a:spcPct val="100000"/>
                  </a:lnSpc>
                  <a:spcBef>
                    <a:spcPct val="0"/>
                  </a:spcBef>
                  <a:spcAft>
                    <a:spcPts val="0"/>
                  </a:spcAft>
                  <a:buClrTx/>
                  <a:buSzTx/>
                  <a:buFontTx/>
                  <a:buAutoNum type="romanLcParenR"/>
                  <a:tabLst/>
                </a:pPr>
                <a14:m>
                  <m:oMath xmlns:m="http://schemas.openxmlformats.org/officeDocument/2006/math">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𝜎</m:t>
                    </m:r>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𝑅</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𝑝</m:t>
                            </m:r>
                          </m:sub>
                        </m:sSub>
                      </m:e>
                    </m:d>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m:t>
                    </m:r>
                    <m:sSubSup>
                      <m:sSubSup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Sup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up>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2</m:t>
                        </m:r>
                      </m:sup>
                    </m:sSubSup>
                    <m:sSubSup>
                      <m:sSubSup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Sup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𝜎</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up>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2</m:t>
                        </m:r>
                      </m:sup>
                    </m:sSubSup>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m:t>
                    </m:r>
                    <m:sSup>
                      <m:sSup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pPr>
                      <m:e>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1−</m:t>
                            </m:r>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e>
                        </m:d>
                      </m:e>
                      <m:sup>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2</m:t>
                        </m:r>
                      </m:sup>
                    </m:sSup>
                    <m:sSubSup>
                      <m:sSubSup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Sup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𝜎</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𝑚</m:t>
                        </m:r>
                      </m:sub>
                      <m:sup>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2</m:t>
                        </m:r>
                      </m:sup>
                    </m:sSubSup>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+2</m:t>
                    </m:r>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d>
                      <m:d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d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1−</m:t>
                        </m:r>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e>
                    </m:d>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𝜌</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m:t>
                        </m:r>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𝑚</m:t>
                        </m:r>
                      </m:sub>
                    </m:sSub>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𝜎</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𝑖</m:t>
                        </m:r>
                      </m:sub>
                    </m:sSub>
                    <m:sSub>
                      <m:sSubPr>
                        <m:ctrlP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𝜎</m:t>
                        </m:r>
                      </m:e>
                      <m:sub>
                        <m:r>
                          <a:rPr kumimoji="0" lang="en-US" sz="2400" b="0" i="1" u="none" strike="noStrike" kern="1200" cap="none" spc="0" normalizeH="0" baseline="0" noProof="0" smtClean="0">
                            <a:ln>
                              <a:noFill/>
                            </a:ln>
                            <a:solidFill>
                              <a:schemeClr val="accent1">
                                <a:lumMod val="90000"/>
                                <a:lumOff val="10000"/>
                              </a:schemeClr>
                            </a:solidFill>
                            <a:effectLst/>
                            <a:uLnTx/>
                            <a:uFillTx/>
                            <a:latin typeface="Cambria Math" panose="02040503050406030204" pitchFamily="18" charset="0"/>
                            <a:ea typeface="+mj-ea"/>
                            <a:cs typeface="+mj-cs"/>
                          </a:rPr>
                          <m:t>𝑚</m:t>
                        </m:r>
                      </m:sub>
                    </m:sSub>
                  </m:oMath>
                </a14:m>
                <a:endParaRPr kumimoji="0" lang="en-US" sz="2400" b="0" i="0" u="none" strike="noStrike" kern="1200" cap="none" spc="0" normalizeH="0" baseline="0" noProof="0" dirty="0">
                  <a:ln>
                    <a:noFill/>
                  </a:ln>
                  <a:solidFill>
                    <a:schemeClr val="accent1">
                      <a:lumMod val="90000"/>
                      <a:lumOff val="10000"/>
                    </a:schemeClr>
                  </a:solidFill>
                  <a:effectLst/>
                  <a:uLnTx/>
                  <a:uFillTx/>
                  <a:latin typeface="Perpetua" pitchFamily="18" charset="0"/>
                  <a:ea typeface="+mj-ea"/>
                  <a:cs typeface="+mj-cs"/>
                </a:endParaRPr>
              </a:p>
            </p:txBody>
          </p:sp>
        </mc:Choice>
        <mc:Fallback>
          <p:sp>
            <p:nvSpPr>
              <p:cNvPr id="3" name="TextBox 2"/>
              <p:cNvSpPr txBox="1">
                <a:spLocks noRot="1" noChangeAspect="1" noMove="1" noResize="1" noEditPoints="1" noAdjustHandles="1" noChangeArrowheads="1" noChangeShapeType="1" noTextEdit="1"/>
              </p:cNvSpPr>
              <p:nvPr/>
            </p:nvSpPr>
            <p:spPr>
              <a:xfrm>
                <a:off x="457200" y="3463924"/>
                <a:ext cx="6246390" cy="2286001"/>
              </a:xfrm>
              <a:prstGeom prst="rect">
                <a:avLst/>
              </a:prstGeom>
              <a:blipFill>
                <a:blip r:embed="rId4"/>
                <a:stretch>
                  <a:fillRect l="-976" r="-400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6"/>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zh-TW" altLang="en-US"/>
          </a:p>
        </p:txBody>
      </p:sp>
      <p:sp>
        <p:nvSpPr>
          <p:cNvPr id="11270" name="Text Box 19"/>
          <p:cNvSpPr txBox="1">
            <a:spLocks noChangeArrowheads="1"/>
          </p:cNvSpPr>
          <p:nvPr/>
        </p:nvSpPr>
        <p:spPr bwMode="auto">
          <a:xfrm>
            <a:off x="5219700" y="1700213"/>
            <a:ext cx="3744913" cy="3632200"/>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When wi=0, the</a:t>
            </a:r>
            <a:r>
              <a:rPr lang="en-US" altLang="zh-TW" sz="2000" i="1">
                <a:solidFill>
                  <a:schemeClr val="accent1"/>
                </a:solidFill>
                <a:latin typeface="Times New Roman" pitchFamily="18" charset="0"/>
                <a:cs typeface="Times New Roman" pitchFamily="18" charset="0"/>
              </a:rPr>
              <a:t> i</a:t>
            </a:r>
            <a:r>
              <a:rPr lang="en-US" altLang="zh-TW" sz="2000">
                <a:solidFill>
                  <a:schemeClr val="accent1"/>
                </a:solidFill>
                <a:latin typeface="Times New Roman" pitchFamily="18" charset="0"/>
                <a:cs typeface="Times New Roman" pitchFamily="18" charset="0"/>
              </a:rPr>
              <a:t>th security is held in proportion to its total market value, and there is no excess demand for security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 </a:t>
            </a:r>
          </a:p>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This is the key insight to Sharpe’s argument, for when wi=0, it is possible to equate the slope of the curve iMi’ with the capital market line, thus obtaining an expression for the return on any risky security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 </a:t>
            </a:r>
          </a:p>
        </p:txBody>
      </p:sp>
      <p:pic>
        <p:nvPicPr>
          <p:cNvPr id="11271" name="Picture 13"/>
          <p:cNvPicPr>
            <a:picLocks noChangeAspect="1" noChangeArrowheads="1"/>
          </p:cNvPicPr>
          <p:nvPr/>
        </p:nvPicPr>
        <p:blipFill>
          <a:blip r:embed="rId3" cstate="print"/>
          <a:srcRect/>
          <a:stretch>
            <a:fillRect/>
          </a:stretch>
        </p:blipFill>
        <p:spPr bwMode="auto">
          <a:xfrm>
            <a:off x="395288" y="908050"/>
            <a:ext cx="4714875" cy="4248150"/>
          </a:xfrm>
          <a:prstGeom prst="rect">
            <a:avLst/>
          </a:prstGeom>
          <a:noFill/>
          <a:ln w="9525">
            <a:noFill/>
            <a:miter lim="800000"/>
            <a:headEnd/>
            <a:tailEnd/>
          </a:ln>
        </p:spPr>
      </p:pic>
      <p:grpSp>
        <p:nvGrpSpPr>
          <p:cNvPr id="11272" name="Group 18"/>
          <p:cNvGrpSpPr>
            <a:grpSpLocks/>
          </p:cNvGrpSpPr>
          <p:nvPr/>
        </p:nvGrpSpPr>
        <p:grpSpPr bwMode="auto">
          <a:xfrm>
            <a:off x="2554288" y="2563813"/>
            <a:ext cx="1611312" cy="1376362"/>
            <a:chOff x="2439" y="2060"/>
            <a:chExt cx="867" cy="680"/>
          </a:xfrm>
        </p:grpSpPr>
        <p:graphicFrame>
          <p:nvGraphicFramePr>
            <p:cNvPr id="11267" name="Object 9"/>
            <p:cNvGraphicFramePr>
              <a:graphicFrameLocks noChangeAspect="1"/>
            </p:cNvGraphicFramePr>
            <p:nvPr/>
          </p:nvGraphicFramePr>
          <p:xfrm>
            <a:off x="2439" y="2559"/>
            <a:ext cx="98" cy="181"/>
          </p:xfrm>
          <a:graphic>
            <a:graphicData uri="http://schemas.openxmlformats.org/presentationml/2006/ole">
              <p:oleObj spid="_x0000_s11293" name="Equation" r:id="rId4" imgW="88707" imgH="164742" progId="Equation.DSMT4">
                <p:embed/>
              </p:oleObj>
            </a:graphicData>
          </a:graphic>
        </p:graphicFrame>
        <p:graphicFrame>
          <p:nvGraphicFramePr>
            <p:cNvPr id="11268" name="Object 11"/>
            <p:cNvGraphicFramePr>
              <a:graphicFrameLocks noChangeAspect="1"/>
            </p:cNvGraphicFramePr>
            <p:nvPr/>
          </p:nvGraphicFramePr>
          <p:xfrm>
            <a:off x="3176" y="2060"/>
            <a:ext cx="130" cy="182"/>
          </p:xfrm>
          <a:graphic>
            <a:graphicData uri="http://schemas.openxmlformats.org/presentationml/2006/ole">
              <p:oleObj spid="_x0000_s11294" name="Equation" r:id="rId5" imgW="126725" imgH="177415" progId="Equation.DSMT4">
                <p:embed/>
              </p:oleObj>
            </a:graphicData>
          </a:graphic>
        </p:graphicFrame>
      </p:grpSp>
      <p:graphicFrame>
        <p:nvGraphicFramePr>
          <p:cNvPr id="11266" name="Object 15"/>
          <p:cNvGraphicFramePr>
            <a:graphicFrameLocks noChangeAspect="1"/>
          </p:cNvGraphicFramePr>
          <p:nvPr/>
        </p:nvGraphicFramePr>
        <p:xfrm>
          <a:off x="2195513" y="684213"/>
          <a:ext cx="231775" cy="296862"/>
        </p:xfrm>
        <a:graphic>
          <a:graphicData uri="http://schemas.openxmlformats.org/presentationml/2006/ole">
            <p:oleObj spid="_x0000_s11295" name="Equation" r:id="rId6" imgW="88707" imgH="164742" progId="Equation.DSMT4">
              <p:embed/>
            </p:oleObj>
          </a:graphicData>
        </a:graphic>
      </p:graphicFrame>
      <p:sp>
        <p:nvSpPr>
          <p:cNvPr id="11273" name="Text Box 15"/>
          <p:cNvSpPr txBox="1">
            <a:spLocks noChangeArrowheads="1"/>
          </p:cNvSpPr>
          <p:nvPr/>
        </p:nvSpPr>
        <p:spPr bwMode="auto">
          <a:xfrm>
            <a:off x="323850" y="404813"/>
            <a:ext cx="5040313" cy="584200"/>
          </a:xfrm>
          <a:prstGeom prst="rect">
            <a:avLst/>
          </a:prstGeom>
          <a:noFill/>
          <a:ln w="9525">
            <a:noFill/>
            <a:miter lim="800000"/>
            <a:headEnd/>
            <a:tailEnd/>
          </a:ln>
        </p:spPr>
        <p:txBody>
          <a:bodyPr>
            <a:spAutoFit/>
          </a:bodyPr>
          <a:lstStyle/>
          <a:p>
            <a:pPr algn="ctr">
              <a:spcBef>
                <a:spcPct val="50000"/>
              </a:spcBef>
            </a:pPr>
            <a:r>
              <a:rPr lang="en-US" altLang="zh-TW" sz="1600">
                <a:solidFill>
                  <a:schemeClr val="accent1"/>
                </a:solidFill>
                <a:latin typeface="Times New Roman" pitchFamily="18" charset="0"/>
                <a:cs typeface="Times New Roman" pitchFamily="18" charset="0"/>
              </a:rPr>
              <a:t>Figure9.4 The Opportunity Set Provided by Combination of Risky Asset     and the Market Portfolio M.</a:t>
            </a:r>
          </a:p>
        </p:txBody>
      </p:sp>
      <p:sp>
        <p:nvSpPr>
          <p:cNvPr id="2" name="Slide Number Placeholder 1"/>
          <p:cNvSpPr>
            <a:spLocks noGrp="1"/>
          </p:cNvSpPr>
          <p:nvPr>
            <p:ph type="sldNum" sz="quarter" idx="11"/>
          </p:nvPr>
        </p:nvSpPr>
        <p:spPr/>
        <p:txBody>
          <a:bodyPr/>
          <a:lstStyle/>
          <a:p>
            <a:fld id="{990A8D9F-4E5A-44DA-9416-A509B020BDBA}"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312738"/>
            <a:ext cx="8218487" cy="668337"/>
          </a:xfrm>
        </p:spPr>
        <p:txBody>
          <a:bodyPr/>
          <a:lstStyle/>
          <a:p>
            <a:pPr algn="ctr" eaLnBrk="1" hangingPunct="1"/>
            <a:r>
              <a:rPr lang="en-US" altLang="zh-TW" sz="4000"/>
              <a:t>Chapter Outline</a:t>
            </a:r>
          </a:p>
        </p:txBody>
      </p:sp>
      <p:sp>
        <p:nvSpPr>
          <p:cNvPr id="46083" name="Content Placeholder 5"/>
          <p:cNvSpPr>
            <a:spLocks noGrp="1"/>
          </p:cNvSpPr>
          <p:nvPr>
            <p:ph idx="1"/>
          </p:nvPr>
        </p:nvSpPr>
        <p:spPr>
          <a:xfrm>
            <a:off x="250825" y="1052513"/>
            <a:ext cx="8642350" cy="5256212"/>
          </a:xfrm>
        </p:spPr>
        <p:txBody>
          <a:bodyPr/>
          <a:lstStyle/>
          <a:p>
            <a:pPr eaLnBrk="1" hangingPunct="1">
              <a:lnSpc>
                <a:spcPct val="150000"/>
              </a:lnSpc>
            </a:pPr>
            <a:r>
              <a:rPr lang="en-US" altLang="zh-TW" dirty="0"/>
              <a:t>9.1 A GRAPHICAL APPROACH TO THE DERIVATION OF THE CAPM</a:t>
            </a:r>
            <a:endParaRPr lang="zh-TW" altLang="zh-TW" dirty="0"/>
          </a:p>
          <a:p>
            <a:pPr eaLnBrk="1" hangingPunct="1">
              <a:lnSpc>
                <a:spcPct val="150000"/>
              </a:lnSpc>
            </a:pPr>
            <a:r>
              <a:rPr lang="en-US" altLang="zh-TW" dirty="0"/>
              <a:t>9.1.1 The Lending, Borrowing, and Market Portfolios</a:t>
            </a:r>
            <a:endParaRPr lang="zh-TW" altLang="zh-TW" dirty="0"/>
          </a:p>
          <a:p>
            <a:pPr eaLnBrk="1" hangingPunct="1">
              <a:lnSpc>
                <a:spcPct val="150000"/>
              </a:lnSpc>
            </a:pPr>
            <a:r>
              <a:rPr lang="en-US" altLang="zh-TW" dirty="0"/>
              <a:t>9.1.2 The Capital Market Line</a:t>
            </a:r>
            <a:endParaRPr lang="zh-TW" altLang="zh-TW" dirty="0"/>
          </a:p>
          <a:p>
            <a:pPr eaLnBrk="1" hangingPunct="1">
              <a:lnSpc>
                <a:spcPct val="150000"/>
              </a:lnSpc>
            </a:pPr>
            <a:r>
              <a:rPr lang="en-US" altLang="zh-TW" dirty="0"/>
              <a:t>9.1.3 The Security Market Line </a:t>
            </a:r>
            <a:r>
              <a:rPr lang="zh-TW" altLang="zh-TW" dirty="0"/>
              <a:t>— </a:t>
            </a:r>
            <a:r>
              <a:rPr lang="en-US" altLang="zh-TW" dirty="0"/>
              <a:t>The Capital Asset Pricing Model</a:t>
            </a:r>
            <a:endParaRPr lang="zh-TW" altLang="zh-TW" dirty="0"/>
          </a:p>
          <a:p>
            <a:pPr eaLnBrk="1" hangingPunct="1">
              <a:lnSpc>
                <a:spcPct val="150000"/>
              </a:lnSpc>
            </a:pPr>
            <a:r>
              <a:rPr lang="en-US" altLang="zh-TW" dirty="0"/>
              <a:t>9.2 MATHEMATICAL APPROACH TO THE DERIVATION OF THE CAPM</a:t>
            </a:r>
            <a:endParaRPr lang="zh-TW" altLang="zh-TW" dirty="0"/>
          </a:p>
          <a:p>
            <a:pPr eaLnBrk="1" hangingPunct="1">
              <a:lnSpc>
                <a:spcPct val="150000"/>
              </a:lnSpc>
            </a:pPr>
            <a:r>
              <a:rPr lang="en-US" altLang="zh-TW" dirty="0"/>
              <a:t>9.3 THE MARKET MODEL AND RISK DECOMPOSITION</a:t>
            </a:r>
            <a:endParaRPr lang="zh-TW" altLang="zh-TW" dirty="0"/>
          </a:p>
          <a:p>
            <a:pPr eaLnBrk="1" hangingPunct="1">
              <a:lnSpc>
                <a:spcPct val="150000"/>
              </a:lnSpc>
            </a:pPr>
            <a:r>
              <a:rPr lang="en-US" altLang="zh-TW" dirty="0"/>
              <a:t>9.3.1 The Market Model</a:t>
            </a:r>
            <a:endParaRPr lang="zh-TW" altLang="zh-TW" dirty="0"/>
          </a:p>
          <a:p>
            <a:pPr eaLnBrk="1" hangingPunct="1">
              <a:lnSpc>
                <a:spcPct val="150000"/>
              </a:lnSpc>
            </a:pPr>
            <a:r>
              <a:rPr lang="en-US" altLang="zh-TW" dirty="0"/>
              <a:t>9.3.2 Risk Decomposition</a:t>
            </a:r>
            <a:endParaRPr lang="zh-TW" altLang="zh-TW" dirty="0"/>
          </a:p>
          <a:p>
            <a:pPr eaLnBrk="1" hangingPunct="1">
              <a:lnSpc>
                <a:spcPct val="150000"/>
              </a:lnSpc>
            </a:pPr>
            <a:r>
              <a:rPr lang="en-US" altLang="zh-TW" dirty="0"/>
              <a:t>9.3.3 Why Beta is Important for Security Analysis</a:t>
            </a:r>
            <a:endParaRPr lang="zh-TW" altLang="zh-TW" dirty="0"/>
          </a:p>
          <a:p>
            <a:pPr eaLnBrk="1" hangingPunct="1">
              <a:lnSpc>
                <a:spcPct val="150000"/>
              </a:lnSpc>
            </a:pPr>
            <a:r>
              <a:rPr lang="en-US" altLang="zh-TW" dirty="0"/>
              <a:t>9.3.4 Determination of Systematic Risk</a:t>
            </a:r>
            <a:endParaRPr lang="zh-TW" altLang="zh-TW" dirty="0"/>
          </a:p>
          <a:p>
            <a:pPr eaLnBrk="1" hangingPunct="1">
              <a:lnSpc>
                <a:spcPct val="150000"/>
              </a:lnSpc>
            </a:pPr>
            <a:endParaRPr lang="zh-TW" altLang="en-US" dirty="0"/>
          </a:p>
        </p:txBody>
      </p:sp>
      <p:sp>
        <p:nvSpPr>
          <p:cNvPr id="2" name="Slide Number Placeholder 1"/>
          <p:cNvSpPr>
            <a:spLocks noGrp="1"/>
          </p:cNvSpPr>
          <p:nvPr>
            <p:ph type="sldNum" sz="quarter" idx="12"/>
          </p:nvPr>
        </p:nvSpPr>
        <p:spPr/>
        <p:txBody>
          <a:bodyPr/>
          <a:lstStyle/>
          <a:p>
            <a:pPr>
              <a:defRPr/>
            </a:pPr>
            <a:fld id="{670193DD-C714-41BE-8A0E-F575153DE098}" type="slidenum">
              <a:rPr lang="en-US" altLang="zh-TW" smtClean="0">
                <a:solidFill>
                  <a:schemeClr val="accent6">
                    <a:lumMod val="20000"/>
                    <a:lumOff val="80000"/>
                  </a:schemeClr>
                </a:solidFill>
              </a:rPr>
              <a:pPr>
                <a:def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2296" name="Rectangle 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2290" name="Object 8"/>
          <p:cNvGraphicFramePr>
            <a:graphicFrameLocks noChangeAspect="1"/>
          </p:cNvGraphicFramePr>
          <p:nvPr/>
        </p:nvGraphicFramePr>
        <p:xfrm>
          <a:off x="755650" y="1165225"/>
          <a:ext cx="2236788" cy="679450"/>
        </p:xfrm>
        <a:graphic>
          <a:graphicData uri="http://schemas.openxmlformats.org/presentationml/2006/ole">
            <p:oleObj spid="_x0000_s12334" name="Equation" r:id="rId3" imgW="1624895" imgH="495085" progId="Equation.DSMT4">
              <p:embed/>
            </p:oleObj>
          </a:graphicData>
        </a:graphic>
      </p:graphicFrame>
      <p:sp>
        <p:nvSpPr>
          <p:cNvPr id="12297" name="Rectangle 9"/>
          <p:cNvSpPr>
            <a:spLocks noChangeArrowheads="1"/>
          </p:cNvSpPr>
          <p:nvPr/>
        </p:nvSpPr>
        <p:spPr bwMode="auto">
          <a:xfrm>
            <a:off x="0" y="3124200"/>
            <a:ext cx="9144000" cy="0"/>
          </a:xfrm>
          <a:prstGeom prst="rect">
            <a:avLst/>
          </a:prstGeom>
          <a:noFill/>
          <a:ln w="9525">
            <a:noFill/>
            <a:miter lim="800000"/>
            <a:headEnd/>
            <a:tailEnd/>
          </a:ln>
        </p:spPr>
        <p:txBody>
          <a:bodyPr wrap="none" anchor="ctr">
            <a:spAutoFit/>
          </a:bodyPr>
          <a:lstStyle/>
          <a:p>
            <a:endParaRPr lang="zh-TW" altLang="en-US"/>
          </a:p>
        </p:txBody>
      </p:sp>
      <p:sp>
        <p:nvSpPr>
          <p:cNvPr id="12298" name="Text Box 12"/>
          <p:cNvSpPr txBox="1">
            <a:spLocks noChangeArrowheads="1"/>
          </p:cNvSpPr>
          <p:nvPr/>
        </p:nvSpPr>
        <p:spPr bwMode="auto">
          <a:xfrm>
            <a:off x="322263" y="317499"/>
            <a:ext cx="8064500" cy="708025"/>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The changes in mean and standard deviation as the proportion      changes are represented by:</a:t>
            </a:r>
          </a:p>
        </p:txBody>
      </p:sp>
      <p:sp>
        <p:nvSpPr>
          <p:cNvPr id="12299" name="Text Box 15"/>
          <p:cNvSpPr txBox="1">
            <a:spLocks noChangeArrowheads="1"/>
          </p:cNvSpPr>
          <p:nvPr/>
        </p:nvSpPr>
        <p:spPr bwMode="auto">
          <a:xfrm>
            <a:off x="8135144" y="1506537"/>
            <a:ext cx="1081087" cy="338138"/>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(9.6)</a:t>
            </a:r>
          </a:p>
        </p:txBody>
      </p:sp>
      <p:graphicFrame>
        <p:nvGraphicFramePr>
          <p:cNvPr id="12292" name="Object 13"/>
          <p:cNvGraphicFramePr>
            <a:graphicFrameLocks noGrp="1" noChangeAspect="1"/>
          </p:cNvGraphicFramePr>
          <p:nvPr>
            <p:ph idx="1"/>
          </p:nvPr>
        </p:nvGraphicFramePr>
        <p:xfrm>
          <a:off x="6802438" y="476250"/>
          <a:ext cx="290512" cy="373063"/>
        </p:xfrm>
        <a:graphic>
          <a:graphicData uri="http://schemas.openxmlformats.org/presentationml/2006/ole">
            <p:oleObj spid="_x0000_s12335" name="Equation" r:id="rId4" imgW="177646" imgH="228402" progId="Equation.DSMT4">
              <p:embed/>
            </p:oleObj>
          </a:graphicData>
        </a:graphic>
      </p:graphicFrame>
      <p:sp>
        <p:nvSpPr>
          <p:cNvPr id="12300" name="Text Box 13"/>
          <p:cNvSpPr txBox="1">
            <a:spLocks noChangeArrowheads="1"/>
          </p:cNvSpPr>
          <p:nvPr/>
        </p:nvSpPr>
        <p:spPr bwMode="auto">
          <a:xfrm>
            <a:off x="322263" y="3054350"/>
            <a:ext cx="8353425" cy="2246313"/>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dirty="0">
                <a:solidFill>
                  <a:schemeClr val="accent1"/>
                </a:solidFill>
                <a:latin typeface="Times New Roman" pitchFamily="18" charset="0"/>
                <a:cs typeface="Times New Roman" pitchFamily="18" charset="0"/>
              </a:rPr>
              <a:t>At equilibrium when </a:t>
            </a:r>
            <a:r>
              <a:rPr lang="en-US" altLang="zh-TW" sz="2000" dirty="0" err="1">
                <a:solidFill>
                  <a:schemeClr val="accent1"/>
                </a:solidFill>
                <a:latin typeface="Times New Roman" pitchFamily="18" charset="0"/>
                <a:cs typeface="Times New Roman" pitchFamily="18" charset="0"/>
              </a:rPr>
              <a:t>wi</a:t>
            </a:r>
            <a:r>
              <a:rPr lang="en-US" altLang="zh-TW" sz="2000" dirty="0">
                <a:solidFill>
                  <a:schemeClr val="accent1"/>
                </a:solidFill>
                <a:latin typeface="Times New Roman" pitchFamily="18" charset="0"/>
                <a:cs typeface="Times New Roman" pitchFamily="18" charset="0"/>
              </a:rPr>
              <a:t>=0, the slope along the </a:t>
            </a:r>
            <a:r>
              <a:rPr lang="en-US" altLang="zh-TW" sz="2000" dirty="0" err="1">
                <a:solidFill>
                  <a:schemeClr val="accent1"/>
                </a:solidFill>
                <a:latin typeface="Times New Roman" pitchFamily="18" charset="0"/>
                <a:cs typeface="Times New Roman" pitchFamily="18" charset="0"/>
              </a:rPr>
              <a:t>iMi</a:t>
            </a:r>
            <a:r>
              <a:rPr lang="en-US" altLang="zh-TW" sz="2000" dirty="0">
                <a:solidFill>
                  <a:schemeClr val="accent1"/>
                </a:solidFill>
                <a:latin typeface="Times New Roman" pitchFamily="18" charset="0"/>
                <a:cs typeface="Times New Roman" pitchFamily="18" charset="0"/>
              </a:rPr>
              <a:t>’ curve will be equal to</a:t>
            </a:r>
          </a:p>
          <a:p>
            <a:pPr>
              <a:spcBef>
                <a:spcPct val="50000"/>
              </a:spcBef>
              <a:buFont typeface="Arial" charset="0"/>
              <a:buChar char="•"/>
            </a:pPr>
            <a:endParaRPr lang="en-US" altLang="zh-TW" sz="2000" dirty="0">
              <a:solidFill>
                <a:schemeClr val="accent1"/>
              </a:solidFill>
              <a:latin typeface="Times New Roman" pitchFamily="18" charset="0"/>
              <a:cs typeface="Times New Roman" pitchFamily="18" charset="0"/>
            </a:endParaRPr>
          </a:p>
          <a:p>
            <a:pPr>
              <a:spcBef>
                <a:spcPct val="50000"/>
              </a:spcBef>
              <a:buFont typeface="Arial" charset="0"/>
              <a:buChar char="•"/>
            </a:pPr>
            <a:endParaRPr lang="en-US" altLang="zh-TW" sz="2000" dirty="0">
              <a:solidFill>
                <a:schemeClr val="accent1"/>
              </a:solidFill>
              <a:latin typeface="Times New Roman" pitchFamily="18" charset="0"/>
              <a:cs typeface="Times New Roman" pitchFamily="18" charset="0"/>
            </a:endParaRPr>
          </a:p>
          <a:p>
            <a:pPr>
              <a:spcBef>
                <a:spcPct val="50000"/>
              </a:spcBef>
            </a:pPr>
            <a:endParaRPr lang="en-US" altLang="zh-TW" sz="2000" dirty="0">
              <a:solidFill>
                <a:schemeClr val="accent1"/>
              </a:solidFill>
              <a:latin typeface="Times New Roman" pitchFamily="18" charset="0"/>
              <a:cs typeface="Times New Roman" pitchFamily="18" charset="0"/>
            </a:endParaRPr>
          </a:p>
          <a:p>
            <a:pPr>
              <a:spcBef>
                <a:spcPct val="50000"/>
              </a:spcBef>
              <a:buFont typeface="Arial" charset="0"/>
              <a:buChar char="•"/>
            </a:pPr>
            <a:r>
              <a:rPr lang="en-US" altLang="zh-TW" sz="2000" dirty="0">
                <a:solidFill>
                  <a:schemeClr val="accent1"/>
                </a:solidFill>
                <a:latin typeface="Times New Roman" pitchFamily="18" charset="0"/>
                <a:cs typeface="Times New Roman" pitchFamily="18" charset="0"/>
              </a:rPr>
              <a:t>The slope of the capital market line at point </a:t>
            </a:r>
            <a:r>
              <a:rPr lang="en-US" altLang="zh-TW" sz="2000" i="1" dirty="0">
                <a:solidFill>
                  <a:schemeClr val="accent1"/>
                </a:solidFill>
                <a:latin typeface="Times New Roman" pitchFamily="18" charset="0"/>
                <a:cs typeface="Times New Roman" pitchFamily="18" charset="0"/>
              </a:rPr>
              <a:t>M </a:t>
            </a:r>
            <a:r>
              <a:rPr lang="en-US" altLang="zh-TW" sz="2000" dirty="0">
                <a:solidFill>
                  <a:schemeClr val="accent1"/>
                </a:solidFill>
                <a:latin typeface="Times New Roman" pitchFamily="18" charset="0"/>
                <a:cs typeface="Times New Roman" pitchFamily="18" charset="0"/>
              </a:rPr>
              <a:t>is</a:t>
            </a:r>
          </a:p>
        </p:txBody>
      </p:sp>
      <p:graphicFrame>
        <p:nvGraphicFramePr>
          <p:cNvPr id="12293" name="Object 4"/>
          <p:cNvGraphicFramePr>
            <a:graphicFrameLocks noChangeAspect="1"/>
          </p:cNvGraphicFramePr>
          <p:nvPr>
            <p:extLst>
              <p:ext uri="{D42A27DB-BD31-4B8C-83A1-F6EECF244321}">
                <p14:modId xmlns:p14="http://schemas.microsoft.com/office/powerpoint/2010/main" xmlns="" val="3310478302"/>
              </p:ext>
            </p:extLst>
          </p:nvPr>
        </p:nvGraphicFramePr>
        <p:xfrm>
          <a:off x="1042987" y="3481388"/>
          <a:ext cx="3455988" cy="1404938"/>
        </p:xfrm>
        <a:graphic>
          <a:graphicData uri="http://schemas.openxmlformats.org/presentationml/2006/ole">
            <p:oleObj spid="_x0000_s12336" name="Equation" r:id="rId5" imgW="2362200" imgH="965200" progId="Equation.DSMT4">
              <p:embed/>
            </p:oleObj>
          </a:graphicData>
        </a:graphic>
      </p:graphicFrame>
      <p:graphicFrame>
        <p:nvGraphicFramePr>
          <p:cNvPr id="12294" name="Object 6"/>
          <p:cNvGraphicFramePr>
            <a:graphicFrameLocks noChangeAspect="1"/>
          </p:cNvGraphicFramePr>
          <p:nvPr/>
        </p:nvGraphicFramePr>
        <p:xfrm>
          <a:off x="1908175" y="5337175"/>
          <a:ext cx="1295400" cy="755650"/>
        </p:xfrm>
        <a:graphic>
          <a:graphicData uri="http://schemas.openxmlformats.org/presentationml/2006/ole">
            <p:oleObj spid="_x0000_s12337" name="Equation" r:id="rId6" imgW="799753" imgH="469696" progId="Equation.DSMT4">
              <p:embed/>
            </p:oleObj>
          </a:graphicData>
        </a:graphic>
      </p:graphicFrame>
      <p:sp>
        <p:nvSpPr>
          <p:cNvPr id="12301" name="Text Box 15"/>
          <p:cNvSpPr txBox="1">
            <a:spLocks noChangeArrowheads="1"/>
          </p:cNvSpPr>
          <p:nvPr/>
        </p:nvSpPr>
        <p:spPr bwMode="auto">
          <a:xfrm>
            <a:off x="6227763" y="4005263"/>
            <a:ext cx="1081087"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(9.7)</a:t>
            </a:r>
          </a:p>
        </p:txBody>
      </p:sp>
      <p:sp>
        <p:nvSpPr>
          <p:cNvPr id="12302" name="Text Box 15"/>
          <p:cNvSpPr txBox="1">
            <a:spLocks noChangeArrowheads="1"/>
          </p:cNvSpPr>
          <p:nvPr/>
        </p:nvSpPr>
        <p:spPr bwMode="auto">
          <a:xfrm>
            <a:off x="6299200" y="5589588"/>
            <a:ext cx="108108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(9.8)</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mc:AlternateContent xmlns:mc="http://schemas.openxmlformats.org/markup-compatibility/2006">
        <mc:Choice xmlns:a14="http://schemas.microsoft.com/office/drawing/2010/main" xmlns="" Requires="a14">
          <p:sp>
            <p:nvSpPr>
              <p:cNvPr id="3" name="TextBox 2"/>
              <p:cNvSpPr txBox="1"/>
              <p:nvPr/>
            </p:nvSpPr>
            <p:spPr>
              <a:xfrm>
                <a:off x="758825" y="1596920"/>
                <a:ext cx="7967141" cy="1662322"/>
              </a:xfrm>
              <a:prstGeom prst="rect">
                <a:avLst/>
              </a:prstGeom>
            </p:spPr>
            <p:txBody>
              <a:bodyPr vert="horz" wrap="none" lIns="91440" tIns="45720" rIns="91440" bIns="45720" rtlCol="0" anchor="ctr">
                <a:normAutofit fontScale="55000" lnSpcReduction="20000"/>
              </a:bodyPr>
              <a:lstStyle/>
              <a:p>
                <a:pPr fontAlgn="auto">
                  <a:spcAft>
                    <a:spcPts val="0"/>
                  </a:spcAft>
                </a:pPr>
                <a14:m>
                  <m:oMathPara xmlns:m="http://schemas.openxmlformats.org/officeDocument/2006/math">
                    <m:oMathParaPr>
                      <m:jc m:val="centerGroup"/>
                    </m:oMathParaPr>
                    <m:oMath xmlns:m="http://schemas.openxmlformats.org/officeDocument/2006/math">
                      <m:f>
                        <m:fPr>
                          <m:ctrlPr>
                            <a:rPr kumimoji="0" lang="en-US" sz="2400" b="0" i="1" smtClean="0">
                              <a:solidFill>
                                <a:schemeClr val="accent1">
                                  <a:lumMod val="90000"/>
                                  <a:lumOff val="10000"/>
                                </a:schemeClr>
                              </a:solidFill>
                              <a:latin typeface="Cambria Math" panose="02040503050406030204" pitchFamily="18" charset="0"/>
                            </a:rPr>
                          </m:ctrlPr>
                        </m:fPr>
                        <m:num>
                          <m:r>
                            <a:rPr kumimoji="0" lang="en-US" sz="2400" b="0" i="1" smtClean="0">
                              <a:solidFill>
                                <a:schemeClr val="accent1">
                                  <a:lumMod val="90000"/>
                                  <a:lumOff val="10000"/>
                                </a:schemeClr>
                              </a:solidFill>
                              <a:latin typeface="Cambria Math" panose="02040503050406030204" pitchFamily="18" charset="0"/>
                              <a:ea typeface="Cambria Math" panose="02040503050406030204" pitchFamily="18" charset="0"/>
                            </a:rPr>
                            <m:t>𝜕</m:t>
                          </m:r>
                          <m:r>
                            <a:rPr kumimoji="0" lang="en-US" sz="2400" i="1" smtClean="0">
                              <a:solidFill>
                                <a:schemeClr val="accent1">
                                  <a:lumMod val="90000"/>
                                  <a:lumOff val="10000"/>
                                </a:schemeClr>
                              </a:solidFill>
                              <a:latin typeface="Cambria Math" panose="02040503050406030204" pitchFamily="18" charset="0"/>
                            </a:rPr>
                            <m:t>𝜎</m:t>
                          </m:r>
                          <m:d>
                            <m:dPr>
                              <m:ctrlPr>
                                <a:rPr kumimoji="0" lang="en-US" sz="2400" i="1">
                                  <a:solidFill>
                                    <a:schemeClr val="accent1">
                                      <a:lumMod val="90000"/>
                                      <a:lumOff val="10000"/>
                                    </a:schemeClr>
                                  </a:solidFill>
                                  <a:latin typeface="Cambria Math" panose="02040503050406030204" pitchFamily="18" charset="0"/>
                                </a:rPr>
                              </m:ctrlPr>
                            </m:dPr>
                            <m:e>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𝑅</m:t>
                                  </m:r>
                                </m:e>
                                <m:sub>
                                  <m:r>
                                    <a:rPr kumimoji="0" lang="en-US" sz="2400" i="1">
                                      <a:solidFill>
                                        <a:schemeClr val="accent1">
                                          <a:lumMod val="90000"/>
                                          <a:lumOff val="10000"/>
                                        </a:schemeClr>
                                      </a:solidFill>
                                      <a:latin typeface="Cambria Math" panose="02040503050406030204" pitchFamily="18" charset="0"/>
                                    </a:rPr>
                                    <m:t>𝑝</m:t>
                                  </m:r>
                                </m:sub>
                              </m:sSub>
                            </m:e>
                          </m:d>
                        </m:num>
                        <m:den>
                          <m:r>
                            <a:rPr kumimoji="0" lang="en-US" sz="2400" i="1" smtClean="0">
                              <a:solidFill>
                                <a:schemeClr val="accent1">
                                  <a:lumMod val="90000"/>
                                  <a:lumOff val="10000"/>
                                </a:schemeClr>
                              </a:solidFill>
                              <a:latin typeface="Cambria Math" panose="02040503050406030204" pitchFamily="18" charset="0"/>
                              <a:ea typeface="Cambria Math" panose="02040503050406030204" pitchFamily="18" charset="0"/>
                            </a:rPr>
                            <m:t>𝜕</m:t>
                          </m:r>
                          <m:sSub>
                            <m:sSubPr>
                              <m:ctrlPr>
                                <a:rPr kumimoji="0" lang="en-US" sz="2400" b="0" i="1" smtClean="0">
                                  <a:solidFill>
                                    <a:schemeClr val="accent1">
                                      <a:lumMod val="90000"/>
                                      <a:lumOff val="10000"/>
                                    </a:schemeClr>
                                  </a:solidFill>
                                  <a:latin typeface="Cambria Math" panose="02040503050406030204" pitchFamily="18" charset="0"/>
                                  <a:ea typeface="Cambria Math" panose="02040503050406030204" pitchFamily="18" charset="0"/>
                                </a:rPr>
                              </m:ctrlPr>
                            </m:sSubPr>
                            <m:e>
                              <m:r>
                                <a:rPr kumimoji="0" lang="en-US" sz="2400" b="0" i="1" smtClean="0">
                                  <a:solidFill>
                                    <a:schemeClr val="accent1">
                                      <a:lumMod val="90000"/>
                                      <a:lumOff val="10000"/>
                                    </a:schemeClr>
                                  </a:solidFill>
                                  <a:latin typeface="Cambria Math" panose="02040503050406030204" pitchFamily="18" charset="0"/>
                                  <a:ea typeface="Cambria Math" panose="02040503050406030204" pitchFamily="18" charset="0"/>
                                </a:rPr>
                                <m:t>𝑤</m:t>
                              </m:r>
                            </m:e>
                            <m:sub>
                              <m:r>
                                <a:rPr kumimoji="0" lang="en-US" sz="2400" b="0" i="1" smtClean="0">
                                  <a:solidFill>
                                    <a:schemeClr val="accent1">
                                      <a:lumMod val="90000"/>
                                      <a:lumOff val="10000"/>
                                    </a:schemeClr>
                                  </a:solidFill>
                                  <a:latin typeface="Cambria Math" panose="02040503050406030204" pitchFamily="18" charset="0"/>
                                  <a:ea typeface="Cambria Math" panose="02040503050406030204" pitchFamily="18" charset="0"/>
                                </a:rPr>
                                <m:t>𝑖</m:t>
                              </m:r>
                            </m:sub>
                          </m:sSub>
                        </m:den>
                      </m:f>
                      <m:r>
                        <a:rPr kumimoji="0" lang="en-US" sz="2400" i="1">
                          <a:solidFill>
                            <a:schemeClr val="accent1">
                              <a:lumMod val="90000"/>
                              <a:lumOff val="10000"/>
                            </a:schemeClr>
                          </a:solidFill>
                          <a:latin typeface="Cambria Math" panose="02040503050406030204" pitchFamily="18" charset="0"/>
                        </a:rPr>
                        <m:t>=</m:t>
                      </m:r>
                      <m:f>
                        <m:fPr>
                          <m:ctrlPr>
                            <a:rPr kumimoji="0" lang="en-US" altLang="zh-CN" sz="2400" b="0" i="1" smtClean="0">
                              <a:solidFill>
                                <a:schemeClr val="accent1">
                                  <a:lumMod val="90000"/>
                                  <a:lumOff val="10000"/>
                                </a:schemeClr>
                              </a:solidFill>
                              <a:latin typeface="Cambria Math" panose="02040503050406030204" pitchFamily="18" charset="0"/>
                            </a:rPr>
                          </m:ctrlPr>
                        </m:fPr>
                        <m:num>
                          <m:r>
                            <a:rPr kumimoji="0" lang="en-US" altLang="zh-CN" sz="2400" b="0" i="1" smtClean="0">
                              <a:solidFill>
                                <a:schemeClr val="accent1">
                                  <a:lumMod val="90000"/>
                                  <a:lumOff val="10000"/>
                                </a:schemeClr>
                              </a:solidFill>
                              <a:latin typeface="Cambria Math" panose="02040503050406030204" pitchFamily="18" charset="0"/>
                            </a:rPr>
                            <m:t>𝜕</m:t>
                          </m:r>
                          <m:sSup>
                            <m:sSupPr>
                              <m:ctrlPr>
                                <a:rPr kumimoji="0" lang="en-US" altLang="zh-CN" sz="2400" i="1">
                                  <a:solidFill>
                                    <a:schemeClr val="accent1">
                                      <a:lumMod val="90000"/>
                                      <a:lumOff val="10000"/>
                                    </a:schemeClr>
                                  </a:solidFill>
                                  <a:latin typeface="Cambria Math" panose="02040503050406030204" pitchFamily="18" charset="0"/>
                                </a:rPr>
                              </m:ctrlPr>
                            </m:sSupPr>
                            <m:e>
                              <m:d>
                                <m:dPr>
                                  <m:begChr m:val="["/>
                                  <m:endChr m:val="]"/>
                                  <m:ctrlPr>
                                    <a:rPr kumimoji="0" lang="en-US" altLang="zh-CN" sz="2400" i="1">
                                      <a:solidFill>
                                        <a:schemeClr val="accent1">
                                          <a:lumMod val="90000"/>
                                          <a:lumOff val="10000"/>
                                        </a:schemeClr>
                                      </a:solidFill>
                                      <a:latin typeface="Cambria Math" panose="02040503050406030204" pitchFamily="18" charset="0"/>
                                    </a:rPr>
                                  </m:ctrlPr>
                                </m:dPr>
                                <m:e>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m:t>
                                  </m:r>
                                  <m:sSup>
                                    <m:sSupPr>
                                      <m:ctrlPr>
                                        <a:rPr kumimoji="0" lang="en-US" altLang="zh-CN" sz="2400" i="1">
                                          <a:solidFill>
                                            <a:schemeClr val="accent1">
                                              <a:lumMod val="90000"/>
                                              <a:lumOff val="10000"/>
                                            </a:schemeClr>
                                          </a:solidFill>
                                          <a:latin typeface="Cambria Math" panose="02040503050406030204" pitchFamily="18" charset="0"/>
                                        </a:rPr>
                                      </m:ctrlPr>
                                    </m:sSupPr>
                                    <m:e>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e>
                                    <m:sup>
                                      <m:r>
                                        <a:rPr kumimoji="0" lang="en-US" altLang="zh-CN" sz="2400" i="1">
                                          <a:solidFill>
                                            <a:schemeClr val="accent1">
                                              <a:lumMod val="90000"/>
                                              <a:lumOff val="10000"/>
                                            </a:schemeClr>
                                          </a:solidFill>
                                          <a:latin typeface="Cambria Math" panose="02040503050406030204" pitchFamily="18" charset="0"/>
                                        </a:rPr>
                                        <m:t>2</m:t>
                                      </m:r>
                                    </m:sup>
                                  </m:s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+2</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𝜌</m:t>
                                      </m:r>
                                    </m:e>
                                    <m:sub>
                                      <m:r>
                                        <a:rPr kumimoji="0" lang="en-US" altLang="zh-CN" sz="2400" i="1">
                                          <a:solidFill>
                                            <a:schemeClr val="accent1">
                                              <a:lumMod val="90000"/>
                                              <a:lumOff val="10000"/>
                                            </a:schemeClr>
                                          </a:solidFill>
                                          <a:latin typeface="Cambria Math" panose="02040503050406030204" pitchFamily="18" charset="0"/>
                                        </a:rPr>
                                        <m:t>𝑖</m:t>
                                      </m:r>
                                      <m:r>
                                        <a:rPr kumimoji="0" lang="en-US" altLang="zh-CN" sz="2400" i="1">
                                          <a:solidFill>
                                            <a:schemeClr val="accent1">
                                              <a:lumMod val="90000"/>
                                              <a:lumOff val="10000"/>
                                            </a:schemeClr>
                                          </a:solidFill>
                                          <a:latin typeface="Cambria Math" panose="02040503050406030204" pitchFamily="18" charset="0"/>
                                        </a:rPr>
                                        <m:t>,</m:t>
                                      </m:r>
                                      <m:r>
                                        <a:rPr kumimoji="0" lang="en-US" altLang="zh-CN" sz="2400" i="1">
                                          <a:solidFill>
                                            <a:schemeClr val="accent1">
                                              <a:lumMod val="90000"/>
                                              <a:lumOff val="10000"/>
                                            </a:schemeClr>
                                          </a:solidFill>
                                          <a:latin typeface="Cambria Math" panose="02040503050406030204" pitchFamily="18" charset="0"/>
                                        </a:rPr>
                                        <m:t>𝑚</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Sub>
                                </m:e>
                              </m:d>
                            </m:e>
                            <m:sup>
                              <m:f>
                                <m:fPr>
                                  <m:ctrlPr>
                                    <a:rPr kumimoji="0" lang="en-US" altLang="zh-CN" sz="2400" i="1">
                                      <a:solidFill>
                                        <a:schemeClr val="accent1">
                                          <a:lumMod val="90000"/>
                                          <a:lumOff val="10000"/>
                                        </a:schemeClr>
                                      </a:solidFill>
                                      <a:latin typeface="Cambria Math" panose="02040503050406030204" pitchFamily="18" charset="0"/>
                                    </a:rPr>
                                  </m:ctrlPr>
                                </m:fPr>
                                <m:num>
                                  <m:r>
                                    <a:rPr kumimoji="0" lang="en-US" altLang="zh-CN" sz="2400" i="1">
                                      <a:solidFill>
                                        <a:schemeClr val="accent1">
                                          <a:lumMod val="90000"/>
                                          <a:lumOff val="10000"/>
                                        </a:schemeClr>
                                      </a:solidFill>
                                      <a:latin typeface="Cambria Math" panose="02040503050406030204" pitchFamily="18" charset="0"/>
                                    </a:rPr>
                                    <m:t>1</m:t>
                                  </m:r>
                                </m:num>
                                <m:den>
                                  <m:r>
                                    <a:rPr kumimoji="0" lang="en-US" altLang="zh-CN" sz="2400" i="1">
                                      <a:solidFill>
                                        <a:schemeClr val="accent1">
                                          <a:lumMod val="90000"/>
                                          <a:lumOff val="10000"/>
                                        </a:schemeClr>
                                      </a:solidFill>
                                      <a:latin typeface="Cambria Math" panose="02040503050406030204" pitchFamily="18" charset="0"/>
                                    </a:rPr>
                                    <m:t>2</m:t>
                                  </m:r>
                                </m:den>
                              </m:f>
                            </m:sup>
                          </m:sSup>
                        </m:num>
                        <m:den>
                          <m:r>
                            <a:rPr kumimoji="0" lang="en-US" altLang="zh-CN" sz="2400" b="0" i="1" smtClean="0">
                              <a:solidFill>
                                <a:schemeClr val="accent1">
                                  <a:lumMod val="90000"/>
                                  <a:lumOff val="10000"/>
                                </a:schemeClr>
                              </a:solidFill>
                              <a:latin typeface="Cambria Math" panose="02040503050406030204" pitchFamily="18" charset="0"/>
                            </a:rPr>
                            <m:t>𝜕</m:t>
                          </m:r>
                          <m:d>
                            <m:dPr>
                              <m:begChr m:val="["/>
                              <m:endChr m:val="]"/>
                              <m:ctrlPr>
                                <a:rPr kumimoji="0" lang="en-US" altLang="zh-CN" sz="2400" b="0" i="1" smtClean="0">
                                  <a:solidFill>
                                    <a:schemeClr val="accent1">
                                      <a:lumMod val="90000"/>
                                      <a:lumOff val="10000"/>
                                    </a:schemeClr>
                                  </a:solidFill>
                                  <a:latin typeface="Cambria Math" panose="02040503050406030204" pitchFamily="18" charset="0"/>
                                </a:rPr>
                              </m:ctrlPr>
                            </m:dPr>
                            <m:e>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m:t>
                              </m:r>
                              <m:sSup>
                                <m:sSupPr>
                                  <m:ctrlPr>
                                    <a:rPr kumimoji="0" lang="en-US" altLang="zh-CN" sz="2400" i="1">
                                      <a:solidFill>
                                        <a:schemeClr val="accent1">
                                          <a:lumMod val="90000"/>
                                          <a:lumOff val="10000"/>
                                        </a:schemeClr>
                                      </a:solidFill>
                                      <a:latin typeface="Cambria Math" panose="02040503050406030204" pitchFamily="18" charset="0"/>
                                    </a:rPr>
                                  </m:ctrlPr>
                                </m:sSupPr>
                                <m:e>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e>
                                <m:sup>
                                  <m:r>
                                    <a:rPr kumimoji="0" lang="en-US" altLang="zh-CN" sz="2400" i="1">
                                      <a:solidFill>
                                        <a:schemeClr val="accent1">
                                          <a:lumMod val="90000"/>
                                          <a:lumOff val="10000"/>
                                        </a:schemeClr>
                                      </a:solidFill>
                                      <a:latin typeface="Cambria Math" panose="02040503050406030204" pitchFamily="18" charset="0"/>
                                    </a:rPr>
                                    <m:t>2</m:t>
                                  </m:r>
                                </m:sup>
                              </m:s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+2</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𝜌</m:t>
                                  </m:r>
                                </m:e>
                                <m:sub>
                                  <m:r>
                                    <a:rPr kumimoji="0" lang="en-US" altLang="zh-CN" sz="2400" i="1">
                                      <a:solidFill>
                                        <a:schemeClr val="accent1">
                                          <a:lumMod val="90000"/>
                                          <a:lumOff val="10000"/>
                                        </a:schemeClr>
                                      </a:solidFill>
                                      <a:latin typeface="Cambria Math" panose="02040503050406030204" pitchFamily="18" charset="0"/>
                                    </a:rPr>
                                    <m:t>𝑖</m:t>
                                  </m:r>
                                  <m:r>
                                    <a:rPr kumimoji="0" lang="en-US" altLang="zh-CN" sz="2400" i="1">
                                      <a:solidFill>
                                        <a:schemeClr val="accent1">
                                          <a:lumMod val="90000"/>
                                          <a:lumOff val="10000"/>
                                        </a:schemeClr>
                                      </a:solidFill>
                                      <a:latin typeface="Cambria Math" panose="02040503050406030204" pitchFamily="18" charset="0"/>
                                    </a:rPr>
                                    <m:t>,</m:t>
                                  </m:r>
                                  <m:r>
                                    <a:rPr kumimoji="0" lang="en-US" altLang="zh-CN" sz="2400" i="1">
                                      <a:solidFill>
                                        <a:schemeClr val="accent1">
                                          <a:lumMod val="90000"/>
                                          <a:lumOff val="10000"/>
                                        </a:schemeClr>
                                      </a:solidFill>
                                      <a:latin typeface="Cambria Math" panose="02040503050406030204" pitchFamily="18" charset="0"/>
                                    </a:rPr>
                                    <m:t>𝑚</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Sub>
                            </m:e>
                          </m:d>
                        </m:den>
                      </m:f>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m:t>
                      </m:r>
                      <m:f>
                        <m:f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fPr>
                        <m:num>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dPr>
                            <m:e>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m:t>
                              </m:r>
                              <m:sSup>
                                <m:sSupPr>
                                  <m:ctrlPr>
                                    <a:rPr kumimoji="0" lang="en-US" altLang="zh-CN" sz="2400" i="1">
                                      <a:solidFill>
                                        <a:schemeClr val="accent1">
                                          <a:lumMod val="90000"/>
                                          <a:lumOff val="10000"/>
                                        </a:schemeClr>
                                      </a:solidFill>
                                      <a:latin typeface="Cambria Math" panose="02040503050406030204" pitchFamily="18" charset="0"/>
                                    </a:rPr>
                                  </m:ctrlPr>
                                </m:sSupPr>
                                <m:e>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e>
                                <m:sup>
                                  <m:r>
                                    <a:rPr kumimoji="0" lang="en-US" altLang="zh-CN" sz="2400" i="1">
                                      <a:solidFill>
                                        <a:schemeClr val="accent1">
                                          <a:lumMod val="90000"/>
                                          <a:lumOff val="10000"/>
                                        </a:schemeClr>
                                      </a:solidFill>
                                      <a:latin typeface="Cambria Math" panose="02040503050406030204" pitchFamily="18" charset="0"/>
                                    </a:rPr>
                                    <m:t>2</m:t>
                                  </m:r>
                                </m:sup>
                              </m:s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+2</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𝜌</m:t>
                                  </m:r>
                                </m:e>
                                <m:sub>
                                  <m:r>
                                    <a:rPr kumimoji="0" lang="en-US" altLang="zh-CN" sz="2400" i="1">
                                      <a:solidFill>
                                        <a:schemeClr val="accent1">
                                          <a:lumMod val="90000"/>
                                          <a:lumOff val="10000"/>
                                        </a:schemeClr>
                                      </a:solidFill>
                                      <a:latin typeface="Cambria Math" panose="02040503050406030204" pitchFamily="18" charset="0"/>
                                    </a:rPr>
                                    <m:t>𝑖</m:t>
                                  </m:r>
                                  <m:r>
                                    <a:rPr kumimoji="0" lang="en-US" altLang="zh-CN" sz="2400" i="1">
                                      <a:solidFill>
                                        <a:schemeClr val="accent1">
                                          <a:lumMod val="90000"/>
                                          <a:lumOff val="10000"/>
                                        </a:schemeClr>
                                      </a:solidFill>
                                      <a:latin typeface="Cambria Math" panose="02040503050406030204" pitchFamily="18" charset="0"/>
                                    </a:rPr>
                                    <m:t>,</m:t>
                                  </m:r>
                                  <m:r>
                                    <a:rPr kumimoji="0" lang="en-US" altLang="zh-CN" sz="2400" i="1">
                                      <a:solidFill>
                                        <a:schemeClr val="accent1">
                                          <a:lumMod val="90000"/>
                                          <a:lumOff val="10000"/>
                                        </a:schemeClr>
                                      </a:solidFill>
                                      <a:latin typeface="Cambria Math" panose="02040503050406030204" pitchFamily="18" charset="0"/>
                                    </a:rPr>
                                    <m:t>𝑚</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Sub>
                            </m:e>
                          </m:d>
                        </m:num>
                        <m:den>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m:t>
                          </m:r>
                          <m:sSub>
                            <m:sSub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sSub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𝑤</m:t>
                              </m:r>
                            </m:e>
                            <m:sub>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𝑖</m:t>
                              </m:r>
                            </m:sub>
                          </m:sSub>
                        </m:den>
                      </m:f>
                    </m:oMath>
                  </m:oMathPara>
                </a14:m>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a:p>
                <a:pPr fontAlgn="auto">
                  <a:spcAft>
                    <a:spcPts val="0"/>
                  </a:spcAft>
                </a:pPr>
                <a14:m>
                  <m:oMathPara xmlns:m="http://schemas.openxmlformats.org/officeDocument/2006/math">
                    <m:oMathParaPr>
                      <m:jc m:val="centerGroup"/>
                    </m:oMathParaPr>
                    <m:oMath xmlns:m="http://schemas.openxmlformats.org/officeDocument/2006/math">
                      <m:r>
                        <a:rPr kumimoji="0" lang="en-US" altLang="zh-CN" sz="2400" b="0" i="1" smtClean="0">
                          <a:solidFill>
                            <a:schemeClr val="accent1">
                              <a:lumMod val="90000"/>
                              <a:lumOff val="10000"/>
                            </a:schemeClr>
                          </a:solidFill>
                          <a:latin typeface="Cambria Math" panose="02040503050406030204" pitchFamily="18" charset="0"/>
                        </a:rPr>
                        <m:t>=</m:t>
                      </m:r>
                      <m:d>
                        <m:dPr>
                          <m:ctrlPr>
                            <a:rPr kumimoji="0" lang="en-US" altLang="zh-CN" sz="2400" i="1">
                              <a:solidFill>
                                <a:schemeClr val="accent1">
                                  <a:lumMod val="90000"/>
                                  <a:lumOff val="10000"/>
                                </a:schemeClr>
                              </a:solidFill>
                              <a:latin typeface="Cambria Math" panose="02040503050406030204" pitchFamily="18" charset="0"/>
                            </a:rPr>
                          </m:ctrlPr>
                        </m:dPr>
                        <m:e>
                          <m:f>
                            <m:fPr>
                              <m:ctrlPr>
                                <a:rPr kumimoji="0" lang="en-US" altLang="zh-CN" sz="2400" i="1">
                                  <a:solidFill>
                                    <a:schemeClr val="accent1">
                                      <a:lumMod val="90000"/>
                                      <a:lumOff val="10000"/>
                                    </a:schemeClr>
                                  </a:solidFill>
                                  <a:latin typeface="Cambria Math" panose="02040503050406030204" pitchFamily="18" charset="0"/>
                                </a:rPr>
                              </m:ctrlPr>
                            </m:fPr>
                            <m:num>
                              <m:r>
                                <a:rPr kumimoji="0" lang="en-US" altLang="zh-CN" sz="2400" i="1">
                                  <a:solidFill>
                                    <a:schemeClr val="accent1">
                                      <a:lumMod val="90000"/>
                                      <a:lumOff val="10000"/>
                                    </a:schemeClr>
                                  </a:solidFill>
                                  <a:latin typeface="Cambria Math" panose="02040503050406030204" pitchFamily="18" charset="0"/>
                                </a:rPr>
                                <m:t>1</m:t>
                              </m:r>
                            </m:num>
                            <m:den>
                              <m:r>
                                <a:rPr kumimoji="0" lang="en-US" altLang="zh-CN" sz="2400" i="1">
                                  <a:solidFill>
                                    <a:schemeClr val="accent1">
                                      <a:lumMod val="90000"/>
                                      <a:lumOff val="10000"/>
                                    </a:schemeClr>
                                  </a:solidFill>
                                  <a:latin typeface="Cambria Math" panose="02040503050406030204" pitchFamily="18" charset="0"/>
                                </a:rPr>
                                <m:t>2</m:t>
                              </m:r>
                            </m:den>
                          </m:f>
                        </m:e>
                      </m:d>
                      <m:sSup>
                        <m:sSupPr>
                          <m:ctrlPr>
                            <a:rPr kumimoji="0" lang="en-US" altLang="zh-CN" sz="2400" i="1">
                              <a:solidFill>
                                <a:schemeClr val="accent1">
                                  <a:lumMod val="90000"/>
                                  <a:lumOff val="10000"/>
                                </a:schemeClr>
                              </a:solidFill>
                              <a:latin typeface="Cambria Math" panose="02040503050406030204" pitchFamily="18" charset="0"/>
                            </a:rPr>
                          </m:ctrlPr>
                        </m:sSupPr>
                        <m:e>
                          <m:d>
                            <m:dPr>
                              <m:begChr m:val="["/>
                              <m:endChr m:val="]"/>
                              <m:ctrlPr>
                                <a:rPr kumimoji="0" lang="en-US" altLang="zh-CN" sz="2400" i="1">
                                  <a:solidFill>
                                    <a:schemeClr val="accent1">
                                      <a:lumMod val="90000"/>
                                      <a:lumOff val="10000"/>
                                    </a:schemeClr>
                                  </a:solidFill>
                                  <a:latin typeface="Cambria Math" panose="02040503050406030204" pitchFamily="18" charset="0"/>
                                </a:rPr>
                              </m:ctrlPr>
                            </m:dPr>
                            <m:e>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m:t>
                              </m:r>
                              <m:sSup>
                                <m:sSupPr>
                                  <m:ctrlPr>
                                    <a:rPr kumimoji="0" lang="en-US" altLang="zh-CN" sz="2400" i="1">
                                      <a:solidFill>
                                        <a:schemeClr val="accent1">
                                          <a:lumMod val="90000"/>
                                          <a:lumOff val="10000"/>
                                        </a:schemeClr>
                                      </a:solidFill>
                                      <a:latin typeface="Cambria Math" panose="02040503050406030204" pitchFamily="18" charset="0"/>
                                    </a:rPr>
                                  </m:ctrlPr>
                                </m:sSupPr>
                                <m:e>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e>
                                <m:sup>
                                  <m:r>
                                    <a:rPr kumimoji="0" lang="en-US" altLang="zh-CN" sz="2400" i="1">
                                      <a:solidFill>
                                        <a:schemeClr val="accent1">
                                          <a:lumMod val="90000"/>
                                          <a:lumOff val="10000"/>
                                        </a:schemeClr>
                                      </a:solidFill>
                                      <a:latin typeface="Cambria Math" panose="02040503050406030204" pitchFamily="18" charset="0"/>
                                    </a:rPr>
                                    <m:t>2</m:t>
                                  </m:r>
                                </m:sup>
                              </m:sSup>
                              <m:sSubSup>
                                <m:sSubSupPr>
                                  <m:ctrlPr>
                                    <a:rPr kumimoji="0" lang="en-US" altLang="zh-CN" sz="2400" i="1">
                                      <a:solidFill>
                                        <a:schemeClr val="accent1">
                                          <a:lumMod val="90000"/>
                                          <a:lumOff val="10000"/>
                                        </a:schemeClr>
                                      </a:solidFill>
                                      <a:latin typeface="Cambria Math" panose="02040503050406030204" pitchFamily="18" charset="0"/>
                                    </a:rPr>
                                  </m:ctrlPr>
                                </m:sSubSup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up>
                                  <m:r>
                                    <a:rPr kumimoji="0" lang="en-US" altLang="zh-CN" sz="2400" i="1">
                                      <a:solidFill>
                                        <a:schemeClr val="accent1">
                                          <a:lumMod val="90000"/>
                                          <a:lumOff val="10000"/>
                                        </a:schemeClr>
                                      </a:solidFill>
                                      <a:latin typeface="Cambria Math" panose="02040503050406030204" pitchFamily="18" charset="0"/>
                                    </a:rPr>
                                    <m:t>2</m:t>
                                  </m:r>
                                </m:sup>
                              </m:sSubSup>
                              <m:r>
                                <a:rPr kumimoji="0" lang="en-US" altLang="zh-CN" sz="2400" i="1">
                                  <a:solidFill>
                                    <a:schemeClr val="accent1">
                                      <a:lumMod val="90000"/>
                                      <a:lumOff val="10000"/>
                                    </a:schemeClr>
                                  </a:solidFill>
                                  <a:latin typeface="Cambria Math" panose="02040503050406030204" pitchFamily="18" charset="0"/>
                                </a:rPr>
                                <m:t>+2</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d>
                                <m:dPr>
                                  <m:ctrlPr>
                                    <a:rPr kumimoji="0" lang="en-US" altLang="zh-CN" sz="2400" i="1">
                                      <a:solidFill>
                                        <a:schemeClr val="accent1">
                                          <a:lumMod val="90000"/>
                                          <a:lumOff val="10000"/>
                                        </a:schemeClr>
                                      </a:solidFill>
                                      <a:latin typeface="Cambria Math" panose="02040503050406030204" pitchFamily="18" charset="0"/>
                                    </a:rPr>
                                  </m:ctrlPr>
                                </m:dPr>
                                <m:e>
                                  <m:r>
                                    <a:rPr kumimoji="0" lang="en-US" altLang="zh-CN" sz="2400" i="1">
                                      <a:solidFill>
                                        <a:schemeClr val="accent1">
                                          <a:lumMod val="90000"/>
                                          <a:lumOff val="10000"/>
                                        </a:schemeClr>
                                      </a:solidFill>
                                      <a:latin typeface="Cambria Math" panose="02040503050406030204" pitchFamily="18" charset="0"/>
                                    </a:rPr>
                                    <m:t>1−</m:t>
                                  </m:r>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𝑤</m:t>
                                      </m:r>
                                    </m:e>
                                    <m:sub>
                                      <m:r>
                                        <a:rPr kumimoji="0" lang="en-US" altLang="zh-CN" sz="2400" i="1">
                                          <a:solidFill>
                                            <a:schemeClr val="accent1">
                                              <a:lumMod val="90000"/>
                                              <a:lumOff val="10000"/>
                                            </a:schemeClr>
                                          </a:solidFill>
                                          <a:latin typeface="Cambria Math" panose="02040503050406030204" pitchFamily="18" charset="0"/>
                                        </a:rPr>
                                        <m:t>𝑖</m:t>
                                      </m:r>
                                    </m:sub>
                                  </m:sSub>
                                </m:e>
                              </m:d>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𝜌</m:t>
                                  </m:r>
                                </m:e>
                                <m:sub>
                                  <m:r>
                                    <a:rPr kumimoji="0" lang="en-US" altLang="zh-CN" sz="2400" i="1">
                                      <a:solidFill>
                                        <a:schemeClr val="accent1">
                                          <a:lumMod val="90000"/>
                                          <a:lumOff val="10000"/>
                                        </a:schemeClr>
                                      </a:solidFill>
                                      <a:latin typeface="Cambria Math" panose="02040503050406030204" pitchFamily="18" charset="0"/>
                                    </a:rPr>
                                    <m:t>𝑖</m:t>
                                  </m:r>
                                  <m:r>
                                    <a:rPr kumimoji="0" lang="en-US" altLang="zh-CN" sz="2400" i="1">
                                      <a:solidFill>
                                        <a:schemeClr val="accent1">
                                          <a:lumMod val="90000"/>
                                          <a:lumOff val="10000"/>
                                        </a:schemeClr>
                                      </a:solidFill>
                                      <a:latin typeface="Cambria Math" panose="02040503050406030204" pitchFamily="18" charset="0"/>
                                    </a:rPr>
                                    <m:t>,</m:t>
                                  </m:r>
                                  <m:r>
                                    <a:rPr kumimoji="0" lang="en-US" altLang="zh-CN" sz="2400" i="1">
                                      <a:solidFill>
                                        <a:schemeClr val="accent1">
                                          <a:lumMod val="90000"/>
                                          <a:lumOff val="10000"/>
                                        </a:schemeClr>
                                      </a:solidFill>
                                      <a:latin typeface="Cambria Math" panose="02040503050406030204" pitchFamily="18" charset="0"/>
                                    </a:rPr>
                                    <m:t>𝑚</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𝑖</m:t>
                                  </m:r>
                                </m:sub>
                              </m:sSub>
                              <m:sSub>
                                <m:sSubPr>
                                  <m:ctrlPr>
                                    <a:rPr kumimoji="0" lang="en-US" altLang="zh-CN" sz="2400" i="1">
                                      <a:solidFill>
                                        <a:schemeClr val="accent1">
                                          <a:lumMod val="90000"/>
                                          <a:lumOff val="10000"/>
                                        </a:schemeClr>
                                      </a:solidFill>
                                      <a:latin typeface="Cambria Math" panose="02040503050406030204" pitchFamily="18" charset="0"/>
                                    </a:rPr>
                                  </m:ctrlPr>
                                </m:sSubPr>
                                <m:e>
                                  <m:r>
                                    <a:rPr kumimoji="0" lang="en-US" altLang="zh-CN" sz="2400" i="1">
                                      <a:solidFill>
                                        <a:schemeClr val="accent1">
                                          <a:lumMod val="90000"/>
                                          <a:lumOff val="10000"/>
                                        </a:schemeClr>
                                      </a:solidFill>
                                      <a:latin typeface="Cambria Math" panose="02040503050406030204" pitchFamily="18" charset="0"/>
                                    </a:rPr>
                                    <m:t>𝜎</m:t>
                                  </m:r>
                                </m:e>
                                <m:sub>
                                  <m:r>
                                    <a:rPr kumimoji="0" lang="en-US" altLang="zh-CN" sz="2400" i="1">
                                      <a:solidFill>
                                        <a:schemeClr val="accent1">
                                          <a:lumMod val="90000"/>
                                          <a:lumOff val="10000"/>
                                        </a:schemeClr>
                                      </a:solidFill>
                                      <a:latin typeface="Cambria Math" panose="02040503050406030204" pitchFamily="18" charset="0"/>
                                    </a:rPr>
                                    <m:t>𝑚</m:t>
                                  </m:r>
                                </m:sub>
                              </m:sSub>
                            </m:e>
                          </m:d>
                        </m:e>
                        <m:sup>
                          <m:r>
                            <a:rPr kumimoji="0" lang="en-US" altLang="zh-CN" sz="2400" i="1">
                              <a:solidFill>
                                <a:schemeClr val="accent1">
                                  <a:lumMod val="90000"/>
                                  <a:lumOff val="10000"/>
                                </a:schemeClr>
                              </a:solidFill>
                              <a:latin typeface="Cambria Math" panose="02040503050406030204" pitchFamily="18" charset="0"/>
                            </a:rPr>
                            <m:t>−</m:t>
                          </m:r>
                          <m:f>
                            <m:fPr>
                              <m:ctrlPr>
                                <a:rPr kumimoji="0" lang="en-US" altLang="zh-CN" sz="2400" i="1">
                                  <a:solidFill>
                                    <a:schemeClr val="accent1">
                                      <a:lumMod val="90000"/>
                                      <a:lumOff val="10000"/>
                                    </a:schemeClr>
                                  </a:solidFill>
                                  <a:latin typeface="Cambria Math" panose="02040503050406030204" pitchFamily="18" charset="0"/>
                                </a:rPr>
                              </m:ctrlPr>
                            </m:fPr>
                            <m:num>
                              <m:r>
                                <a:rPr kumimoji="0" lang="en-US" altLang="zh-CN" sz="2400" i="1">
                                  <a:solidFill>
                                    <a:schemeClr val="accent1">
                                      <a:lumMod val="90000"/>
                                      <a:lumOff val="10000"/>
                                    </a:schemeClr>
                                  </a:solidFill>
                                  <a:latin typeface="Cambria Math" panose="02040503050406030204" pitchFamily="18" charset="0"/>
                                </a:rPr>
                                <m:t>1</m:t>
                              </m:r>
                            </m:num>
                            <m:den>
                              <m:r>
                                <a:rPr kumimoji="0" lang="en-US" altLang="zh-CN" sz="2400" i="1">
                                  <a:solidFill>
                                    <a:schemeClr val="accent1">
                                      <a:lumMod val="90000"/>
                                      <a:lumOff val="10000"/>
                                    </a:schemeClr>
                                  </a:solidFill>
                                  <a:latin typeface="Cambria Math" panose="02040503050406030204" pitchFamily="18" charset="0"/>
                                </a:rPr>
                                <m:t>2</m:t>
                              </m:r>
                            </m:den>
                          </m:f>
                        </m:sup>
                      </m:sSup>
                      <m:r>
                        <a:rPr kumimoji="0" lang="en-US" sz="2400" i="1">
                          <a:solidFill>
                            <a:schemeClr val="accent1">
                              <a:lumMod val="90000"/>
                              <a:lumOff val="10000"/>
                            </a:schemeClr>
                          </a:solidFill>
                          <a:latin typeface="Cambria Math" panose="02040503050406030204" pitchFamily="18" charset="0"/>
                        </a:rPr>
                        <m:t>×</m:t>
                      </m:r>
                      <m:d>
                        <m:dPr>
                          <m:begChr m:val="["/>
                          <m:endChr m:val="]"/>
                          <m:ctrlPr>
                            <a:rPr kumimoji="0" lang="en-US" sz="2400" i="1">
                              <a:solidFill>
                                <a:schemeClr val="accent1">
                                  <a:lumMod val="90000"/>
                                  <a:lumOff val="10000"/>
                                </a:schemeClr>
                              </a:solidFill>
                              <a:latin typeface="Cambria Math" panose="02040503050406030204" pitchFamily="18" charset="0"/>
                            </a:rPr>
                          </m:ctrlPr>
                        </m:dPr>
                        <m:e>
                          <m:r>
                            <a:rPr kumimoji="0" lang="en-US" sz="2400" i="1">
                              <a:solidFill>
                                <a:schemeClr val="accent1">
                                  <a:lumMod val="90000"/>
                                  <a:lumOff val="10000"/>
                                </a:schemeClr>
                              </a:solidFill>
                              <a:latin typeface="Cambria Math" panose="02040503050406030204" pitchFamily="18" charset="0"/>
                            </a:rPr>
                            <m:t>2</m:t>
                          </m:r>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𝑤</m:t>
                              </m:r>
                            </m:e>
                            <m:sub>
                              <m:r>
                                <a:rPr kumimoji="0" lang="en-US" sz="2400" i="1">
                                  <a:solidFill>
                                    <a:schemeClr val="accent1">
                                      <a:lumMod val="90000"/>
                                      <a:lumOff val="10000"/>
                                    </a:schemeClr>
                                  </a:solidFill>
                                  <a:latin typeface="Cambria Math" panose="02040503050406030204" pitchFamily="18" charset="0"/>
                                </a:rPr>
                                <m:t>𝑖</m:t>
                              </m:r>
                            </m:sub>
                          </m:sSub>
                          <m:sSubSup>
                            <m:sSubSupPr>
                              <m:ctrlPr>
                                <a:rPr kumimoji="0" lang="en-US" sz="2400" i="1">
                                  <a:solidFill>
                                    <a:schemeClr val="accent1">
                                      <a:lumMod val="90000"/>
                                      <a:lumOff val="10000"/>
                                    </a:schemeClr>
                                  </a:solidFill>
                                  <a:latin typeface="Cambria Math" panose="02040503050406030204" pitchFamily="18" charset="0"/>
                                </a:rPr>
                              </m:ctrlPr>
                            </m:sSubSupPr>
                            <m:e>
                              <m:r>
                                <a:rPr kumimoji="0" lang="en-US" sz="2400" i="1">
                                  <a:solidFill>
                                    <a:schemeClr val="accent1">
                                      <a:lumMod val="90000"/>
                                      <a:lumOff val="10000"/>
                                    </a:schemeClr>
                                  </a:solidFill>
                                  <a:latin typeface="Cambria Math" panose="02040503050406030204" pitchFamily="18" charset="0"/>
                                </a:rPr>
                                <m:t>𝜎</m:t>
                              </m:r>
                            </m:e>
                            <m:sub>
                              <m:r>
                                <a:rPr kumimoji="0" lang="en-US" sz="2400" i="1">
                                  <a:solidFill>
                                    <a:schemeClr val="accent1">
                                      <a:lumMod val="90000"/>
                                      <a:lumOff val="10000"/>
                                    </a:schemeClr>
                                  </a:solidFill>
                                  <a:latin typeface="Cambria Math" panose="02040503050406030204" pitchFamily="18" charset="0"/>
                                </a:rPr>
                                <m:t>𝑖</m:t>
                              </m:r>
                            </m:sub>
                            <m:sup>
                              <m:r>
                                <a:rPr kumimoji="0" lang="en-US" sz="2400" i="1">
                                  <a:solidFill>
                                    <a:schemeClr val="accent1">
                                      <a:lumMod val="90000"/>
                                      <a:lumOff val="10000"/>
                                    </a:schemeClr>
                                  </a:solidFill>
                                  <a:latin typeface="Cambria Math" panose="02040503050406030204" pitchFamily="18" charset="0"/>
                                </a:rPr>
                                <m:t>2</m:t>
                              </m:r>
                            </m:sup>
                          </m:sSubSup>
                          <m:r>
                            <a:rPr kumimoji="0" lang="en-US" sz="2400" i="1">
                              <a:solidFill>
                                <a:schemeClr val="accent1">
                                  <a:lumMod val="90000"/>
                                  <a:lumOff val="10000"/>
                                </a:schemeClr>
                              </a:solidFill>
                              <a:latin typeface="Cambria Math" panose="02040503050406030204" pitchFamily="18" charset="0"/>
                            </a:rPr>
                            <m:t>−2</m:t>
                          </m:r>
                          <m:d>
                            <m:dPr>
                              <m:ctrlPr>
                                <a:rPr kumimoji="0" lang="en-US" sz="2400" i="1">
                                  <a:solidFill>
                                    <a:schemeClr val="accent1">
                                      <a:lumMod val="90000"/>
                                      <a:lumOff val="10000"/>
                                    </a:schemeClr>
                                  </a:solidFill>
                                  <a:latin typeface="Cambria Math" panose="02040503050406030204" pitchFamily="18" charset="0"/>
                                </a:rPr>
                              </m:ctrlPr>
                            </m:dPr>
                            <m:e>
                              <m:r>
                                <a:rPr kumimoji="0" lang="en-US" sz="2400" i="1">
                                  <a:solidFill>
                                    <a:schemeClr val="accent1">
                                      <a:lumMod val="90000"/>
                                      <a:lumOff val="10000"/>
                                    </a:schemeClr>
                                  </a:solidFill>
                                  <a:latin typeface="Cambria Math" panose="02040503050406030204" pitchFamily="18" charset="0"/>
                                </a:rPr>
                                <m:t>1−</m:t>
                              </m:r>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𝑤</m:t>
                                  </m:r>
                                </m:e>
                                <m:sub>
                                  <m:r>
                                    <a:rPr kumimoji="0" lang="en-US" sz="2400" i="1">
                                      <a:solidFill>
                                        <a:schemeClr val="accent1">
                                          <a:lumMod val="90000"/>
                                          <a:lumOff val="10000"/>
                                        </a:schemeClr>
                                      </a:solidFill>
                                      <a:latin typeface="Cambria Math" panose="02040503050406030204" pitchFamily="18" charset="0"/>
                                    </a:rPr>
                                    <m:t>𝑖</m:t>
                                  </m:r>
                                </m:sub>
                              </m:sSub>
                            </m:e>
                          </m:d>
                          <m:sSubSup>
                            <m:sSubSupPr>
                              <m:ctrlPr>
                                <a:rPr kumimoji="0" lang="en-US" sz="2400" i="1">
                                  <a:solidFill>
                                    <a:schemeClr val="accent1">
                                      <a:lumMod val="90000"/>
                                      <a:lumOff val="10000"/>
                                    </a:schemeClr>
                                  </a:solidFill>
                                  <a:latin typeface="Cambria Math" panose="02040503050406030204" pitchFamily="18" charset="0"/>
                                </a:rPr>
                              </m:ctrlPr>
                            </m:sSubSupPr>
                            <m:e>
                              <m:r>
                                <a:rPr kumimoji="0" lang="en-US" sz="2400" i="1">
                                  <a:solidFill>
                                    <a:schemeClr val="accent1">
                                      <a:lumMod val="90000"/>
                                      <a:lumOff val="10000"/>
                                    </a:schemeClr>
                                  </a:solidFill>
                                  <a:latin typeface="Cambria Math" panose="02040503050406030204" pitchFamily="18" charset="0"/>
                                </a:rPr>
                                <m:t>𝜎</m:t>
                              </m:r>
                            </m:e>
                            <m:sub>
                              <m:r>
                                <a:rPr kumimoji="0" lang="en-US" sz="2400" i="1">
                                  <a:solidFill>
                                    <a:schemeClr val="accent1">
                                      <a:lumMod val="90000"/>
                                      <a:lumOff val="10000"/>
                                    </a:schemeClr>
                                  </a:solidFill>
                                  <a:latin typeface="Cambria Math" panose="02040503050406030204" pitchFamily="18" charset="0"/>
                                </a:rPr>
                                <m:t>𝑚</m:t>
                              </m:r>
                            </m:sub>
                            <m:sup>
                              <m:r>
                                <a:rPr kumimoji="0" lang="en-US" sz="2400" i="1">
                                  <a:solidFill>
                                    <a:schemeClr val="accent1">
                                      <a:lumMod val="90000"/>
                                      <a:lumOff val="10000"/>
                                    </a:schemeClr>
                                  </a:solidFill>
                                  <a:latin typeface="Cambria Math" panose="02040503050406030204" pitchFamily="18" charset="0"/>
                                </a:rPr>
                                <m:t>2</m:t>
                              </m:r>
                            </m:sup>
                          </m:sSubSup>
                          <m:r>
                            <a:rPr kumimoji="0" lang="en-US" sz="2400" i="1">
                              <a:solidFill>
                                <a:schemeClr val="accent1">
                                  <a:lumMod val="90000"/>
                                  <a:lumOff val="10000"/>
                                </a:schemeClr>
                              </a:solidFill>
                              <a:latin typeface="Cambria Math" panose="02040503050406030204" pitchFamily="18" charset="0"/>
                            </a:rPr>
                            <m:t>+2</m:t>
                          </m:r>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𝜌</m:t>
                              </m:r>
                            </m:e>
                            <m:sub>
                              <m:r>
                                <a:rPr kumimoji="0" lang="en-US" sz="2400" i="1">
                                  <a:solidFill>
                                    <a:schemeClr val="accent1">
                                      <a:lumMod val="90000"/>
                                      <a:lumOff val="10000"/>
                                    </a:schemeClr>
                                  </a:solidFill>
                                  <a:latin typeface="Cambria Math" panose="02040503050406030204" pitchFamily="18" charset="0"/>
                                </a:rPr>
                                <m:t>𝑖</m:t>
                              </m:r>
                              <m:r>
                                <a:rPr kumimoji="0" lang="en-US" sz="2400" i="1">
                                  <a:solidFill>
                                    <a:schemeClr val="accent1">
                                      <a:lumMod val="90000"/>
                                      <a:lumOff val="10000"/>
                                    </a:schemeClr>
                                  </a:solidFill>
                                  <a:latin typeface="Cambria Math" panose="02040503050406030204" pitchFamily="18" charset="0"/>
                                </a:rPr>
                                <m:t>,</m:t>
                              </m:r>
                              <m:r>
                                <a:rPr kumimoji="0" lang="en-US" sz="2400" i="1">
                                  <a:solidFill>
                                    <a:schemeClr val="accent1">
                                      <a:lumMod val="90000"/>
                                      <a:lumOff val="10000"/>
                                    </a:schemeClr>
                                  </a:solidFill>
                                  <a:latin typeface="Cambria Math" panose="02040503050406030204" pitchFamily="18" charset="0"/>
                                </a:rPr>
                                <m:t>𝑚</m:t>
                              </m:r>
                            </m:sub>
                          </m:sSub>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𝜎</m:t>
                              </m:r>
                            </m:e>
                            <m:sub>
                              <m:r>
                                <a:rPr kumimoji="0" lang="en-US" sz="2400" i="1">
                                  <a:solidFill>
                                    <a:schemeClr val="accent1">
                                      <a:lumMod val="90000"/>
                                      <a:lumOff val="10000"/>
                                    </a:schemeClr>
                                  </a:solidFill>
                                  <a:latin typeface="Cambria Math" panose="02040503050406030204" pitchFamily="18" charset="0"/>
                                </a:rPr>
                                <m:t>𝑖</m:t>
                              </m:r>
                            </m:sub>
                          </m:sSub>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𝜎</m:t>
                              </m:r>
                            </m:e>
                            <m:sub>
                              <m:r>
                                <a:rPr kumimoji="0" lang="en-US" sz="2400" i="1">
                                  <a:solidFill>
                                    <a:schemeClr val="accent1">
                                      <a:lumMod val="90000"/>
                                      <a:lumOff val="10000"/>
                                    </a:schemeClr>
                                  </a:solidFill>
                                  <a:latin typeface="Cambria Math" panose="02040503050406030204" pitchFamily="18" charset="0"/>
                                </a:rPr>
                                <m:t>𝑚</m:t>
                              </m:r>
                            </m:sub>
                          </m:sSub>
                          <m:r>
                            <a:rPr kumimoji="0" lang="en-US" sz="2400" i="1">
                              <a:solidFill>
                                <a:schemeClr val="accent1">
                                  <a:lumMod val="90000"/>
                                  <a:lumOff val="10000"/>
                                </a:schemeClr>
                              </a:solidFill>
                              <a:latin typeface="Cambria Math" panose="02040503050406030204" pitchFamily="18" charset="0"/>
                            </a:rPr>
                            <m:t>−4</m:t>
                          </m:r>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𝑤</m:t>
                              </m:r>
                            </m:e>
                            <m:sub>
                              <m:r>
                                <a:rPr kumimoji="0" lang="en-US" sz="2400" i="1">
                                  <a:solidFill>
                                    <a:schemeClr val="accent1">
                                      <a:lumMod val="90000"/>
                                      <a:lumOff val="10000"/>
                                    </a:schemeClr>
                                  </a:solidFill>
                                  <a:latin typeface="Cambria Math" panose="02040503050406030204" pitchFamily="18" charset="0"/>
                                </a:rPr>
                                <m:t>𝑖</m:t>
                              </m:r>
                            </m:sub>
                          </m:sSub>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𝜌</m:t>
                              </m:r>
                            </m:e>
                            <m:sub>
                              <m:r>
                                <a:rPr kumimoji="0" lang="en-US" sz="2400" i="1">
                                  <a:solidFill>
                                    <a:schemeClr val="accent1">
                                      <a:lumMod val="90000"/>
                                      <a:lumOff val="10000"/>
                                    </a:schemeClr>
                                  </a:solidFill>
                                  <a:latin typeface="Cambria Math" panose="02040503050406030204" pitchFamily="18" charset="0"/>
                                </a:rPr>
                                <m:t>𝑖</m:t>
                              </m:r>
                              <m:r>
                                <a:rPr kumimoji="0" lang="en-US" sz="2400" i="1">
                                  <a:solidFill>
                                    <a:schemeClr val="accent1">
                                      <a:lumMod val="90000"/>
                                      <a:lumOff val="10000"/>
                                    </a:schemeClr>
                                  </a:solidFill>
                                  <a:latin typeface="Cambria Math" panose="02040503050406030204" pitchFamily="18" charset="0"/>
                                </a:rPr>
                                <m:t>,</m:t>
                              </m:r>
                              <m:r>
                                <a:rPr kumimoji="0" lang="en-US" sz="2400" i="1">
                                  <a:solidFill>
                                    <a:schemeClr val="accent1">
                                      <a:lumMod val="90000"/>
                                      <a:lumOff val="10000"/>
                                    </a:schemeClr>
                                  </a:solidFill>
                                  <a:latin typeface="Cambria Math" panose="02040503050406030204" pitchFamily="18" charset="0"/>
                                </a:rPr>
                                <m:t>𝑚</m:t>
                              </m:r>
                            </m:sub>
                          </m:sSub>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𝜎</m:t>
                              </m:r>
                            </m:e>
                            <m:sub>
                              <m:r>
                                <a:rPr kumimoji="0" lang="en-US" sz="2400" i="1">
                                  <a:solidFill>
                                    <a:schemeClr val="accent1">
                                      <a:lumMod val="90000"/>
                                      <a:lumOff val="10000"/>
                                    </a:schemeClr>
                                  </a:solidFill>
                                  <a:latin typeface="Cambria Math" panose="02040503050406030204" pitchFamily="18" charset="0"/>
                                </a:rPr>
                                <m:t>𝑖</m:t>
                              </m:r>
                            </m:sub>
                          </m:sSub>
                          <m:sSub>
                            <m:sSubPr>
                              <m:ctrlPr>
                                <a:rPr kumimoji="0" lang="en-US" sz="2400" i="1">
                                  <a:solidFill>
                                    <a:schemeClr val="accent1">
                                      <a:lumMod val="90000"/>
                                      <a:lumOff val="10000"/>
                                    </a:schemeClr>
                                  </a:solidFill>
                                  <a:latin typeface="Cambria Math" panose="02040503050406030204" pitchFamily="18" charset="0"/>
                                </a:rPr>
                              </m:ctrlPr>
                            </m:sSubPr>
                            <m:e>
                              <m:r>
                                <a:rPr kumimoji="0" lang="en-US" sz="2400" i="1">
                                  <a:solidFill>
                                    <a:schemeClr val="accent1">
                                      <a:lumMod val="90000"/>
                                      <a:lumOff val="10000"/>
                                    </a:schemeClr>
                                  </a:solidFill>
                                  <a:latin typeface="Cambria Math" panose="02040503050406030204" pitchFamily="18" charset="0"/>
                                </a:rPr>
                                <m:t>𝜎</m:t>
                              </m:r>
                            </m:e>
                            <m:sub>
                              <m:r>
                                <a:rPr kumimoji="0" lang="en-US" sz="2400" i="1">
                                  <a:solidFill>
                                    <a:schemeClr val="accent1">
                                      <a:lumMod val="90000"/>
                                      <a:lumOff val="10000"/>
                                    </a:schemeClr>
                                  </a:solidFill>
                                  <a:latin typeface="Cambria Math" panose="02040503050406030204" pitchFamily="18" charset="0"/>
                                </a:rPr>
                                <m:t>𝑚</m:t>
                              </m:r>
                            </m:sub>
                          </m:sSub>
                        </m:e>
                      </m:d>
                    </m:oMath>
                  </m:oMathPara>
                </a14:m>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mc:Choice>
        <mc:Fallback>
          <p:sp>
            <p:nvSpPr>
              <p:cNvPr id="3" name="TextBox 2"/>
              <p:cNvSpPr txBox="1">
                <a:spLocks noRot="1" noChangeAspect="1" noMove="1" noResize="1" noEditPoints="1" noAdjustHandles="1" noChangeArrowheads="1" noChangeShapeType="1" noTextEdit="1"/>
              </p:cNvSpPr>
              <p:nvPr/>
            </p:nvSpPr>
            <p:spPr>
              <a:xfrm>
                <a:off x="758825" y="1596920"/>
                <a:ext cx="7967141" cy="1662322"/>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ChangeArrowheads="1"/>
          </p:cNvSpPr>
          <p:nvPr/>
        </p:nvSpPr>
        <p:spPr bwMode="auto">
          <a:xfrm>
            <a:off x="0" y="2947988"/>
            <a:ext cx="9144000" cy="0"/>
          </a:xfrm>
          <a:prstGeom prst="rect">
            <a:avLst/>
          </a:prstGeom>
          <a:noFill/>
          <a:ln w="9525">
            <a:noFill/>
            <a:miter lim="800000"/>
            <a:headEnd/>
            <a:tailEnd/>
          </a:ln>
        </p:spPr>
        <p:txBody>
          <a:bodyPr wrap="none" anchor="ctr">
            <a:spAutoFit/>
          </a:bodyPr>
          <a:lstStyle/>
          <a:p>
            <a:endParaRPr lang="zh-TW" altLang="en-US"/>
          </a:p>
        </p:txBody>
      </p:sp>
      <p:sp>
        <p:nvSpPr>
          <p:cNvPr id="13318" name="Rectangle 6"/>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zh-TW" altLang="en-US"/>
          </a:p>
        </p:txBody>
      </p:sp>
      <p:sp>
        <p:nvSpPr>
          <p:cNvPr id="13319" name="Rectangle 8"/>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4" name="Object 9"/>
          <p:cNvGraphicFramePr>
            <a:graphicFrameLocks noChangeAspect="1"/>
          </p:cNvGraphicFramePr>
          <p:nvPr/>
        </p:nvGraphicFramePr>
        <p:xfrm>
          <a:off x="1835150" y="1489075"/>
          <a:ext cx="3997325" cy="860425"/>
        </p:xfrm>
        <a:graphic>
          <a:graphicData uri="http://schemas.openxmlformats.org/presentationml/2006/ole">
            <p:oleObj spid="_x0000_s13341" name="Equation" r:id="rId3" imgW="1993900" imgH="431800" progId="Equation.DSMT4">
              <p:embed/>
            </p:oleObj>
          </a:graphicData>
        </a:graphic>
      </p:graphicFrame>
      <p:sp>
        <p:nvSpPr>
          <p:cNvPr id="13320" name="Rectangle 10"/>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5" name="Object 11"/>
          <p:cNvGraphicFramePr>
            <a:graphicFrameLocks noChangeAspect="1"/>
          </p:cNvGraphicFramePr>
          <p:nvPr/>
        </p:nvGraphicFramePr>
        <p:xfrm>
          <a:off x="1979613" y="4365625"/>
          <a:ext cx="3960812" cy="582613"/>
        </p:xfrm>
        <a:graphic>
          <a:graphicData uri="http://schemas.openxmlformats.org/presentationml/2006/ole">
            <p:oleObj spid="_x0000_s13342" name="Equation" r:id="rId4" imgW="1879600" imgH="279400" progId="Equation.DSMT4">
              <p:embed/>
            </p:oleObj>
          </a:graphicData>
        </a:graphic>
      </p:graphicFrame>
      <p:sp>
        <p:nvSpPr>
          <p:cNvPr id="13321" name="Text Box 13"/>
          <p:cNvSpPr txBox="1">
            <a:spLocks noChangeArrowheads="1"/>
          </p:cNvSpPr>
          <p:nvPr/>
        </p:nvSpPr>
        <p:spPr bwMode="auto">
          <a:xfrm>
            <a:off x="179388" y="633413"/>
            <a:ext cx="8713787" cy="708025"/>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Setting Equation (9.7) equal to Equation (9.8) and rearranging the terms to solve for E(Ri) gives the equation for the SML or CAPM:</a:t>
            </a:r>
          </a:p>
        </p:txBody>
      </p:sp>
      <p:sp>
        <p:nvSpPr>
          <p:cNvPr id="13322" name="Text Box 14"/>
          <p:cNvSpPr txBox="1">
            <a:spLocks noChangeArrowheads="1"/>
          </p:cNvSpPr>
          <p:nvPr/>
        </p:nvSpPr>
        <p:spPr bwMode="auto">
          <a:xfrm>
            <a:off x="179388" y="2492375"/>
            <a:ext cx="8785225" cy="1631950"/>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This represents the return on any risky asset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a:t>
            </a:r>
          </a:p>
          <a:p>
            <a:pPr>
              <a:buFont typeface="Arial" charset="0"/>
              <a:buChar char="•"/>
            </a:pPr>
            <a:r>
              <a:rPr lang="en-US" altLang="zh-TW" sz="2000">
                <a:solidFill>
                  <a:schemeClr val="accent1"/>
                </a:solidFill>
                <a:latin typeface="Times New Roman" pitchFamily="18" charset="0"/>
                <a:cs typeface="Times New Roman" pitchFamily="18" charset="0"/>
              </a:rPr>
              <a:t> At equilibrium, every risky asset will be priced so that it lies along the security market line. </a:t>
            </a:r>
          </a:p>
          <a:p>
            <a:pPr>
              <a:buFont typeface="Arial" charset="0"/>
              <a:buChar char="•"/>
            </a:pPr>
            <a:r>
              <a:rPr lang="en-US" altLang="zh-TW" sz="2000">
                <a:solidFill>
                  <a:schemeClr val="accent1"/>
                </a:solidFill>
                <a:latin typeface="Times New Roman" pitchFamily="18" charset="0"/>
                <a:cs typeface="Times New Roman" pitchFamily="18" charset="0"/>
              </a:rPr>
              <a:t>It should be noted that the term             represents the beta coefficient for the regression of Ri vs. Rm so that Equation (9.9) can be rewritten as</a:t>
            </a:r>
          </a:p>
        </p:txBody>
      </p:sp>
      <p:sp>
        <p:nvSpPr>
          <p:cNvPr id="13323"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6" name="Object 15"/>
          <p:cNvGraphicFramePr>
            <a:graphicFrameLocks noChangeAspect="1"/>
          </p:cNvGraphicFramePr>
          <p:nvPr/>
        </p:nvGraphicFramePr>
        <p:xfrm>
          <a:off x="3563938" y="3429000"/>
          <a:ext cx="755650" cy="355600"/>
        </p:xfrm>
        <a:graphic>
          <a:graphicData uri="http://schemas.openxmlformats.org/presentationml/2006/ole">
            <p:oleObj spid="_x0000_s13343" name="Equation" r:id="rId5" imgW="508000" imgH="241300" progId="Equation.DSMT4">
              <p:embed/>
            </p:oleObj>
          </a:graphicData>
        </a:graphic>
      </p:graphicFrame>
      <p:sp>
        <p:nvSpPr>
          <p:cNvPr id="13324" name="Text Box 20"/>
          <p:cNvSpPr txBox="1">
            <a:spLocks noChangeArrowheads="1"/>
          </p:cNvSpPr>
          <p:nvPr/>
        </p:nvSpPr>
        <p:spPr bwMode="auto">
          <a:xfrm>
            <a:off x="6877050" y="4508500"/>
            <a:ext cx="1295400" cy="400050"/>
          </a:xfrm>
          <a:prstGeom prst="rect">
            <a:avLst/>
          </a:prstGeom>
          <a:noFill/>
          <a:ln w="9525">
            <a:noFill/>
            <a:miter lim="800000"/>
            <a:headEnd/>
            <a:tailEnd/>
          </a:ln>
        </p:spPr>
        <p:txBody>
          <a:bodyPr>
            <a:spAutoFit/>
          </a:bodyPr>
          <a:lstStyle/>
          <a:p>
            <a:pPr>
              <a:spcBef>
                <a:spcPct val="50000"/>
              </a:spcBef>
            </a:pPr>
            <a:r>
              <a:rPr lang="en-US" altLang="zh-TW" sz="2000">
                <a:solidFill>
                  <a:schemeClr val="accent1"/>
                </a:solidFill>
                <a:latin typeface="Times New Roman" pitchFamily="18" charset="0"/>
                <a:cs typeface="Times New Roman" pitchFamily="18" charset="0"/>
              </a:rPr>
              <a:t>(9.10)</a:t>
            </a:r>
          </a:p>
        </p:txBody>
      </p:sp>
      <p:sp>
        <p:nvSpPr>
          <p:cNvPr id="13325" name="Text Box 21"/>
          <p:cNvSpPr txBox="1">
            <a:spLocks noChangeArrowheads="1"/>
          </p:cNvSpPr>
          <p:nvPr/>
        </p:nvSpPr>
        <p:spPr bwMode="auto">
          <a:xfrm>
            <a:off x="6804025" y="1773238"/>
            <a:ext cx="611188" cy="400050"/>
          </a:xfrm>
          <a:prstGeom prst="rect">
            <a:avLst/>
          </a:prstGeom>
          <a:noFill/>
          <a:ln w="9525">
            <a:noFill/>
            <a:miter lim="800000"/>
            <a:headEnd/>
            <a:tailEnd/>
          </a:ln>
        </p:spPr>
        <p:txBody>
          <a:bodyPr>
            <a:spAutoFit/>
          </a:bodyPr>
          <a:lstStyle/>
          <a:p>
            <a:pPr>
              <a:spcBef>
                <a:spcPct val="50000"/>
              </a:spcBef>
            </a:pPr>
            <a:r>
              <a:rPr lang="en-US" altLang="zh-TW" sz="2000">
                <a:solidFill>
                  <a:schemeClr val="accent1"/>
                </a:solidFill>
                <a:latin typeface="Times New Roman" pitchFamily="18" charset="0"/>
                <a:cs typeface="Times New Roman" pitchFamily="18" charset="0"/>
              </a:rPr>
              <a:t>(9.9)</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79388" y="960438"/>
            <a:ext cx="8785225" cy="523875"/>
          </a:xfrm>
        </p:spPr>
        <p:txBody>
          <a:bodyPr/>
          <a:lstStyle/>
          <a:p>
            <a:pPr algn="ctr" eaLnBrk="1" hangingPunct="1"/>
            <a:r>
              <a:rPr lang="en-US" altLang="zh-TW"/>
              <a:t>9.3 The Market Model and Risk Decomposition</a:t>
            </a:r>
          </a:p>
        </p:txBody>
      </p:sp>
      <p:sp>
        <p:nvSpPr>
          <p:cNvPr id="52227" name="Rectangle 3"/>
          <p:cNvSpPr>
            <a:spLocks noGrp="1" noChangeArrowheads="1"/>
          </p:cNvSpPr>
          <p:nvPr>
            <p:ph type="body" idx="4294967295"/>
          </p:nvPr>
        </p:nvSpPr>
        <p:spPr>
          <a:xfrm>
            <a:off x="539750" y="2349500"/>
            <a:ext cx="8135938" cy="1800225"/>
          </a:xfrm>
        </p:spPr>
        <p:txBody>
          <a:bodyPr/>
          <a:lstStyle/>
          <a:p>
            <a:pPr eaLnBrk="1" hangingPunct="1">
              <a:spcBef>
                <a:spcPct val="0"/>
              </a:spcBef>
            </a:pPr>
            <a:r>
              <a:rPr lang="en-US" altLang="zh-TW"/>
              <a:t>To use the CAPM, the market model must be employed to estimate the beta (systematic risk). </a:t>
            </a:r>
          </a:p>
          <a:p>
            <a:pPr eaLnBrk="1" hangingPunct="1">
              <a:spcBef>
                <a:spcPct val="0"/>
              </a:spcBef>
            </a:pPr>
            <a:r>
              <a:rPr lang="en-US" altLang="zh-TW"/>
              <a:t>In addition, the market model can be used to do risk decomposition. </a:t>
            </a:r>
          </a:p>
          <a:p>
            <a:pPr eaLnBrk="1" hangingPunct="1">
              <a:spcBef>
                <a:spcPct val="0"/>
              </a:spcBef>
            </a:pPr>
            <a:r>
              <a:rPr lang="en-US" altLang="zh-TW"/>
              <a:t>Both the market model and risk decomposition are discussed in this section.</a:t>
            </a:r>
            <a:endParaRPr lang="zh-TW" altLang="zh-TW"/>
          </a:p>
          <a:p>
            <a:pPr eaLnBrk="1" hangingPunct="1">
              <a:spcBef>
                <a:spcPct val="0"/>
              </a:spcBef>
            </a:pPr>
            <a:endParaRPr lang="en-US" altLang="zh-TW"/>
          </a:p>
          <a:p>
            <a:pPr eaLnBrk="1" hangingPunct="1">
              <a:spcBef>
                <a:spcPct val="0"/>
              </a:spcBef>
              <a:buFont typeface="Arial" charset="0"/>
              <a:buNone/>
            </a:pPr>
            <a:endParaRPr lang="en-US" altLang="zh-TW"/>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2"/>
          <p:cNvSpPr>
            <a:spLocks noGrp="1" noChangeArrowheads="1"/>
          </p:cNvSpPr>
          <p:nvPr>
            <p:ph type="title" idx="4294967295"/>
          </p:nvPr>
        </p:nvSpPr>
        <p:spPr>
          <a:xfrm>
            <a:off x="323850" y="476250"/>
            <a:ext cx="7715250" cy="523875"/>
          </a:xfrm>
        </p:spPr>
        <p:txBody>
          <a:bodyPr/>
          <a:lstStyle/>
          <a:p>
            <a:pPr eaLnBrk="1" hangingPunct="1"/>
            <a:r>
              <a:rPr lang="en-US" altLang="zh-TW"/>
              <a:t>9.3.1 The Market Model</a:t>
            </a:r>
          </a:p>
        </p:txBody>
      </p:sp>
      <p:sp>
        <p:nvSpPr>
          <p:cNvPr id="14345" name="Rectangle 3"/>
          <p:cNvSpPr>
            <a:spLocks noGrp="1" noChangeArrowheads="1"/>
          </p:cNvSpPr>
          <p:nvPr>
            <p:ph type="body" idx="4294967295"/>
          </p:nvPr>
        </p:nvSpPr>
        <p:spPr>
          <a:xfrm>
            <a:off x="179388" y="1125538"/>
            <a:ext cx="8605837" cy="5327650"/>
          </a:xfrm>
        </p:spPr>
        <p:txBody>
          <a:bodyPr/>
          <a:lstStyle/>
          <a:p>
            <a:pPr eaLnBrk="1" hangingPunct="1"/>
            <a:r>
              <a:rPr lang="en-US" altLang="zh-TW"/>
              <a:t>The equation that expresses these concepts states that the return on any asset at time </a:t>
            </a:r>
            <a:r>
              <a:rPr lang="en-US" altLang="zh-TW" i="1"/>
              <a:t>t </a:t>
            </a:r>
            <a:r>
              <a:rPr lang="en-US" altLang="zh-TW"/>
              <a:t>can be expressed as a linear function of the market return at time </a:t>
            </a:r>
            <a:r>
              <a:rPr lang="en-US" altLang="zh-TW" i="1"/>
              <a:t>t </a:t>
            </a:r>
            <a:r>
              <a:rPr lang="en-US" altLang="zh-TW"/>
              <a:t>plus a random error component.</a:t>
            </a:r>
            <a:endParaRPr lang="en-US" altLang="zh-TW" b="1"/>
          </a:p>
          <a:p>
            <a:pPr eaLnBrk="1" hangingPunct="1"/>
            <a:r>
              <a:rPr lang="en-US" altLang="zh-TW"/>
              <a:t>Thus, the market model is expressed as</a:t>
            </a:r>
            <a:endParaRPr lang="zh-TW" altLang="zh-TW"/>
          </a:p>
          <a:p>
            <a:pPr eaLnBrk="1" hangingPunct="1">
              <a:buFont typeface="Wingdings" pitchFamily="2" charset="2"/>
              <a:buNone/>
            </a:pPr>
            <a:endParaRPr lang="en-US" altLang="zh-TW"/>
          </a:p>
          <a:p>
            <a:pPr eaLnBrk="1" hangingPunct="1">
              <a:buFont typeface="Wingdings" pitchFamily="2" charset="2"/>
              <a:buNone/>
            </a:pPr>
            <a:endParaRPr lang="zh-TW" altLang="en-US"/>
          </a:p>
          <a:p>
            <a:pPr eaLnBrk="1" hangingPunct="1">
              <a:buFont typeface="Wingdings" pitchFamily="2" charset="2"/>
              <a:buNone/>
            </a:pPr>
            <a:r>
              <a:rPr lang="en-US" altLang="zh-TW"/>
              <a:t>where</a:t>
            </a:r>
          </a:p>
          <a:p>
            <a:pPr eaLnBrk="1" hangingPunct="1">
              <a:buFont typeface="Wingdings" pitchFamily="2" charset="2"/>
              <a:buNone/>
            </a:pPr>
            <a:r>
              <a:rPr lang="en-US" altLang="zh-TW"/>
              <a:t>            the return of the </a:t>
            </a:r>
            <a:r>
              <a:rPr lang="en-US" altLang="zh-TW" i="1"/>
              <a:t>i</a:t>
            </a:r>
            <a:r>
              <a:rPr lang="en-US" altLang="zh-TW"/>
              <a:t>th security in time </a:t>
            </a:r>
            <a:r>
              <a:rPr lang="en-US" altLang="zh-TW" i="1"/>
              <a:t>t</a:t>
            </a:r>
            <a:r>
              <a:rPr lang="en-US" altLang="zh-TW"/>
              <a:t>;</a:t>
            </a:r>
          </a:p>
          <a:p>
            <a:pPr eaLnBrk="1" hangingPunct="1">
              <a:buFont typeface="Wingdings" pitchFamily="2" charset="2"/>
              <a:buNone/>
            </a:pPr>
            <a:r>
              <a:rPr lang="en-US" altLang="zh-TW"/>
              <a:t>            the intercept of the regression;</a:t>
            </a:r>
          </a:p>
          <a:p>
            <a:pPr eaLnBrk="1" hangingPunct="1">
              <a:buFont typeface="Wingdings" pitchFamily="2" charset="2"/>
              <a:buNone/>
            </a:pPr>
            <a:r>
              <a:rPr lang="en-US" altLang="zh-TW"/>
              <a:t>            the slope;</a:t>
            </a:r>
          </a:p>
          <a:p>
            <a:pPr eaLnBrk="1" hangingPunct="1">
              <a:buFont typeface="Wingdings" pitchFamily="2" charset="2"/>
              <a:buNone/>
            </a:pPr>
            <a:r>
              <a:rPr lang="en-US" altLang="zh-TW"/>
              <a:t>            the market return at time </a:t>
            </a:r>
            <a:r>
              <a:rPr lang="en-US" altLang="zh-TW" i="1"/>
              <a:t>t</a:t>
            </a:r>
            <a:r>
              <a:rPr lang="en-US" altLang="zh-TW"/>
              <a:t>; and</a:t>
            </a:r>
          </a:p>
          <a:p>
            <a:pPr eaLnBrk="1" hangingPunct="1">
              <a:buFont typeface="Wingdings" pitchFamily="2" charset="2"/>
              <a:buNone/>
            </a:pPr>
            <a:r>
              <a:rPr lang="en-US" altLang="zh-TW"/>
              <a:t>            random error term.</a:t>
            </a:r>
          </a:p>
        </p:txBody>
      </p:sp>
      <p:sp>
        <p:nvSpPr>
          <p:cNvPr id="14346"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38" name="Object 4"/>
          <p:cNvGraphicFramePr>
            <a:graphicFrameLocks noChangeAspect="1"/>
          </p:cNvGraphicFramePr>
          <p:nvPr/>
        </p:nvGraphicFramePr>
        <p:xfrm>
          <a:off x="1403350" y="2565400"/>
          <a:ext cx="3097213" cy="565150"/>
        </p:xfrm>
        <a:graphic>
          <a:graphicData uri="http://schemas.openxmlformats.org/presentationml/2006/ole">
            <p:oleObj spid="_x0000_s14392" name="Equation" r:id="rId3" imgW="1308100" imgH="241300" progId="Equation.DSMT4">
              <p:embed/>
            </p:oleObj>
          </a:graphicData>
        </a:graphic>
      </p:graphicFrame>
      <p:sp>
        <p:nvSpPr>
          <p:cNvPr id="14347"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39" name="Object 6"/>
          <p:cNvGraphicFramePr>
            <a:graphicFrameLocks noChangeAspect="1"/>
          </p:cNvGraphicFramePr>
          <p:nvPr/>
        </p:nvGraphicFramePr>
        <p:xfrm>
          <a:off x="250825" y="3500438"/>
          <a:ext cx="720725" cy="485775"/>
        </p:xfrm>
        <a:graphic>
          <a:graphicData uri="http://schemas.openxmlformats.org/presentationml/2006/ole">
            <p:oleObj spid="_x0000_s14393" name="Equation" r:id="rId4" imgW="355446" imgH="241195" progId="Equation.DSMT4">
              <p:embed/>
            </p:oleObj>
          </a:graphicData>
        </a:graphic>
      </p:graphicFrame>
      <p:sp>
        <p:nvSpPr>
          <p:cNvPr id="14348"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0" name="Object 8"/>
          <p:cNvGraphicFramePr>
            <a:graphicFrameLocks noChangeAspect="1"/>
          </p:cNvGraphicFramePr>
          <p:nvPr/>
        </p:nvGraphicFramePr>
        <p:xfrm>
          <a:off x="323850" y="3933825"/>
          <a:ext cx="647700" cy="485775"/>
        </p:xfrm>
        <a:graphic>
          <a:graphicData uri="http://schemas.openxmlformats.org/presentationml/2006/ole">
            <p:oleObj spid="_x0000_s14394" name="Equation" r:id="rId5" imgW="304668" imgH="228501" progId="Equation.DSMT4">
              <p:embed/>
            </p:oleObj>
          </a:graphicData>
        </a:graphic>
      </p:graphicFrame>
      <p:sp>
        <p:nvSpPr>
          <p:cNvPr id="14349"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1" name="Object 10"/>
          <p:cNvGraphicFramePr>
            <a:graphicFrameLocks noChangeAspect="1"/>
          </p:cNvGraphicFramePr>
          <p:nvPr/>
        </p:nvGraphicFramePr>
        <p:xfrm>
          <a:off x="323850" y="4292600"/>
          <a:ext cx="647700" cy="485775"/>
        </p:xfrm>
        <a:graphic>
          <a:graphicData uri="http://schemas.openxmlformats.org/presentationml/2006/ole">
            <p:oleObj spid="_x0000_s14395" name="Equation" r:id="rId6" imgW="304668" imgH="228501" progId="Equation.DSMT4">
              <p:embed/>
            </p:oleObj>
          </a:graphicData>
        </a:graphic>
      </p:graphicFrame>
      <p:sp>
        <p:nvSpPr>
          <p:cNvPr id="14350" name="Rectangle 1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2" name="Object 12"/>
          <p:cNvGraphicFramePr>
            <a:graphicFrameLocks noChangeAspect="1"/>
          </p:cNvGraphicFramePr>
          <p:nvPr/>
        </p:nvGraphicFramePr>
        <p:xfrm>
          <a:off x="179388" y="4652963"/>
          <a:ext cx="792162" cy="484187"/>
        </p:xfrm>
        <a:graphic>
          <a:graphicData uri="http://schemas.openxmlformats.org/presentationml/2006/ole">
            <p:oleObj spid="_x0000_s14396" name="Equation" r:id="rId7" imgW="393529" imgH="241195" progId="Equation.DSMT4">
              <p:embed/>
            </p:oleObj>
          </a:graphicData>
        </a:graphic>
      </p:graphicFrame>
      <p:sp>
        <p:nvSpPr>
          <p:cNvPr id="14351" name="Rectangle 1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3" name="Object 14"/>
          <p:cNvGraphicFramePr>
            <a:graphicFrameLocks noChangeAspect="1"/>
          </p:cNvGraphicFramePr>
          <p:nvPr/>
        </p:nvGraphicFramePr>
        <p:xfrm>
          <a:off x="250825" y="5013325"/>
          <a:ext cx="720725" cy="512763"/>
        </p:xfrm>
        <a:graphic>
          <a:graphicData uri="http://schemas.openxmlformats.org/presentationml/2006/ole">
            <p:oleObj spid="_x0000_s14397" name="Equation" r:id="rId8" imgW="330057" imgH="241195" progId="Equation.DSMT4">
              <p:embed/>
            </p:oleObj>
          </a:graphicData>
        </a:graphic>
      </p:graphicFrame>
      <p:sp>
        <p:nvSpPr>
          <p:cNvPr id="14352" name="Text Box 15"/>
          <p:cNvSpPr txBox="1">
            <a:spLocks noChangeArrowheads="1"/>
          </p:cNvSpPr>
          <p:nvPr/>
        </p:nvSpPr>
        <p:spPr bwMode="auto">
          <a:xfrm>
            <a:off x="6084888" y="2708275"/>
            <a:ext cx="719137"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(9.11)</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title" idx="4294967295"/>
          </p:nvPr>
        </p:nvSpPr>
        <p:spPr>
          <a:xfrm>
            <a:off x="395288" y="476250"/>
            <a:ext cx="6192837" cy="792163"/>
          </a:xfrm>
        </p:spPr>
        <p:txBody>
          <a:bodyPr/>
          <a:lstStyle/>
          <a:p>
            <a:pPr eaLnBrk="1" hangingPunct="1"/>
            <a:r>
              <a:rPr lang="en-US" altLang="zh-TW"/>
              <a:t>9.3.2  Risk Decomposition</a:t>
            </a:r>
          </a:p>
        </p:txBody>
      </p:sp>
      <p:sp>
        <p:nvSpPr>
          <p:cNvPr id="15370" name="Content Placeholder 22"/>
          <p:cNvSpPr>
            <a:spLocks noGrp="1"/>
          </p:cNvSpPr>
          <p:nvPr>
            <p:ph idx="4294967295"/>
          </p:nvPr>
        </p:nvSpPr>
        <p:spPr>
          <a:xfrm>
            <a:off x="323850" y="1484313"/>
            <a:ext cx="8229600" cy="4897437"/>
          </a:xfrm>
        </p:spPr>
        <p:txBody>
          <a:bodyPr/>
          <a:lstStyle/>
          <a:p>
            <a:pPr eaLnBrk="1" hangingPunct="1"/>
            <a:r>
              <a:rPr lang="en-US" altLang="zh-TW"/>
              <a:t>By using the market model, the total variance for security </a:t>
            </a:r>
            <a:r>
              <a:rPr lang="en-US" altLang="zh-TW" i="1"/>
              <a:t>i</a:t>
            </a:r>
            <a:r>
              <a:rPr lang="en-US" altLang="zh-TW"/>
              <a:t> (     ) can be represented by and decomposed into:</a:t>
            </a:r>
          </a:p>
          <a:p>
            <a:pPr eaLnBrk="1" hangingPunct="1"/>
            <a:endParaRPr lang="en-US" altLang="zh-TW"/>
          </a:p>
          <a:p>
            <a:pPr eaLnBrk="1" hangingPunct="1">
              <a:buFont typeface="Wingdings" pitchFamily="2" charset="2"/>
              <a:buNone/>
            </a:pPr>
            <a:endParaRPr lang="en-US" altLang="zh-TW"/>
          </a:p>
          <a:p>
            <a:pPr eaLnBrk="1" hangingPunct="1">
              <a:buFont typeface="Wingdings" pitchFamily="2" charset="2"/>
              <a:buNone/>
            </a:pPr>
            <a:r>
              <a:rPr lang="en-US" altLang="zh-TW"/>
              <a:t>    where           is the systematic-risk component of total risk and        is the unsystematic component.</a:t>
            </a:r>
          </a:p>
          <a:p>
            <a:pPr eaLnBrk="1" hangingPunct="1"/>
            <a:r>
              <a:rPr lang="en-US" altLang="zh-TW"/>
              <a:t>The CAPM as developed here is expressed in terms of expected values. </a:t>
            </a:r>
          </a:p>
          <a:p>
            <a:pPr eaLnBrk="1" hangingPunct="1"/>
            <a:r>
              <a:rPr lang="en-US" altLang="zh-TW"/>
              <a:t>Since expected values are not directly measured, we must transform the CAPM into an expression that uses observable variables.</a:t>
            </a:r>
          </a:p>
          <a:p>
            <a:pPr eaLnBrk="1" hangingPunct="1"/>
            <a:r>
              <a:rPr lang="en-US" altLang="zh-TW"/>
              <a:t> Assuming that on average expected returns         for a security equal realized returns, returns can be expressed as:   </a:t>
            </a:r>
            <a:endParaRPr lang="en-US" altLang="zh-TW" b="1"/>
          </a:p>
          <a:p>
            <a:pPr eaLnBrk="1" hangingPunct="1">
              <a:buFont typeface="Wingdings" pitchFamily="2" charset="2"/>
              <a:buNone/>
            </a:pPr>
            <a:r>
              <a:rPr lang="en-US" altLang="zh-TW" b="1"/>
              <a:t>          </a:t>
            </a:r>
          </a:p>
          <a:p>
            <a:pPr eaLnBrk="1" hangingPunct="1">
              <a:buFont typeface="Wingdings" pitchFamily="2" charset="2"/>
              <a:buNone/>
            </a:pPr>
            <a:r>
              <a:rPr lang="en-US" altLang="zh-TW" b="1"/>
              <a:t>                                                </a:t>
            </a:r>
          </a:p>
          <a:p>
            <a:pPr eaLnBrk="1" hangingPunct="1"/>
            <a:r>
              <a:rPr lang="en-US" altLang="zh-TW"/>
              <a:t>where       is the random error term.</a:t>
            </a:r>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p:txBody>
      </p:sp>
      <p:sp>
        <p:nvSpPr>
          <p:cNvPr id="1537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2" name="Object 4"/>
          <p:cNvGraphicFramePr>
            <a:graphicFrameLocks noChangeAspect="1"/>
          </p:cNvGraphicFramePr>
          <p:nvPr/>
        </p:nvGraphicFramePr>
        <p:xfrm>
          <a:off x="2771775" y="2276475"/>
          <a:ext cx="2376488" cy="555625"/>
        </p:xfrm>
        <a:graphic>
          <a:graphicData uri="http://schemas.openxmlformats.org/presentationml/2006/ole">
            <p:oleObj spid="_x0000_s15425" name="Equation" r:id="rId3" imgW="1016000" imgH="241300" progId="Equation.DSMT4">
              <p:embed/>
            </p:oleObj>
          </a:graphicData>
        </a:graphic>
      </p:graphicFrame>
      <p:sp>
        <p:nvSpPr>
          <p:cNvPr id="15372"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5373"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5374"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5375"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3" name="Object 21"/>
          <p:cNvGraphicFramePr>
            <a:graphicFrameLocks noChangeAspect="1"/>
          </p:cNvGraphicFramePr>
          <p:nvPr/>
        </p:nvGraphicFramePr>
        <p:xfrm>
          <a:off x="6659563" y="1484313"/>
          <a:ext cx="360362" cy="431800"/>
        </p:xfrm>
        <a:graphic>
          <a:graphicData uri="http://schemas.openxmlformats.org/presentationml/2006/ole">
            <p:oleObj spid="_x0000_s15426" r:id="rId4" imgW="203112" imgH="241195" progId="Equation.DSMT4">
              <p:embed/>
            </p:oleObj>
          </a:graphicData>
        </a:graphic>
      </p:graphicFrame>
      <p:sp>
        <p:nvSpPr>
          <p:cNvPr id="15376"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4" name="Object 23"/>
          <p:cNvGraphicFramePr>
            <a:graphicFrameLocks noChangeAspect="1"/>
          </p:cNvGraphicFramePr>
          <p:nvPr/>
        </p:nvGraphicFramePr>
        <p:xfrm>
          <a:off x="1331913" y="2852738"/>
          <a:ext cx="571500" cy="366712"/>
        </p:xfrm>
        <a:graphic>
          <a:graphicData uri="http://schemas.openxmlformats.org/presentationml/2006/ole">
            <p:oleObj spid="_x0000_s15427" r:id="rId5" imgW="368300" imgH="241300" progId="Equation.DSMT4">
              <p:embed/>
            </p:oleObj>
          </a:graphicData>
        </a:graphic>
      </p:graphicFrame>
      <p:sp>
        <p:nvSpPr>
          <p:cNvPr id="15377"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5" name="Object 25"/>
          <p:cNvGraphicFramePr>
            <a:graphicFrameLocks noChangeAspect="1"/>
          </p:cNvGraphicFramePr>
          <p:nvPr/>
        </p:nvGraphicFramePr>
        <p:xfrm>
          <a:off x="7019925" y="2852738"/>
          <a:ext cx="357188" cy="388937"/>
        </p:xfrm>
        <a:graphic>
          <a:graphicData uri="http://schemas.openxmlformats.org/presentationml/2006/ole">
            <p:oleObj spid="_x0000_s15428" r:id="rId6" imgW="215713" imgH="241091" progId="Equation.DSMT4">
              <p:embed/>
            </p:oleObj>
          </a:graphicData>
        </a:graphic>
      </p:graphicFrame>
      <p:graphicFrame>
        <p:nvGraphicFramePr>
          <p:cNvPr id="15366" name="Object 6"/>
          <p:cNvGraphicFramePr>
            <a:graphicFrameLocks noChangeAspect="1"/>
          </p:cNvGraphicFramePr>
          <p:nvPr/>
        </p:nvGraphicFramePr>
        <p:xfrm>
          <a:off x="5003800" y="4652963"/>
          <a:ext cx="576263" cy="327025"/>
        </p:xfrm>
        <a:graphic>
          <a:graphicData uri="http://schemas.openxmlformats.org/presentationml/2006/ole">
            <p:oleObj spid="_x0000_s15429" r:id="rId7" imgW="482391" imgH="279279" progId="Equation.DSMT4">
              <p:embed/>
            </p:oleObj>
          </a:graphicData>
        </a:graphic>
      </p:graphicFrame>
      <p:graphicFrame>
        <p:nvGraphicFramePr>
          <p:cNvPr id="15367" name="Object 3"/>
          <p:cNvGraphicFramePr>
            <a:graphicFrameLocks noChangeAspect="1"/>
          </p:cNvGraphicFramePr>
          <p:nvPr/>
        </p:nvGraphicFramePr>
        <p:xfrm>
          <a:off x="1908175" y="5373688"/>
          <a:ext cx="5046663" cy="647700"/>
        </p:xfrm>
        <a:graphic>
          <a:graphicData uri="http://schemas.openxmlformats.org/presentationml/2006/ole">
            <p:oleObj spid="_x0000_s15430" name="Equation" r:id="rId8" imgW="2374900" imgH="304800" progId="Equation.DSMT4">
              <p:embed/>
            </p:oleObj>
          </a:graphicData>
        </a:graphic>
      </p:graphicFrame>
      <p:graphicFrame>
        <p:nvGraphicFramePr>
          <p:cNvPr id="15368" name="Object 8"/>
          <p:cNvGraphicFramePr>
            <a:graphicFrameLocks noChangeAspect="1"/>
          </p:cNvGraphicFramePr>
          <p:nvPr/>
        </p:nvGraphicFramePr>
        <p:xfrm>
          <a:off x="1258888" y="6030913"/>
          <a:ext cx="338137" cy="422275"/>
        </p:xfrm>
        <a:graphic>
          <a:graphicData uri="http://schemas.openxmlformats.org/presentationml/2006/ole">
            <p:oleObj spid="_x0000_s15431" r:id="rId9" imgW="190417" imgH="241195" progId="Equation.DSMT4">
              <p:embed/>
            </p:oleObj>
          </a:graphicData>
        </a:graphic>
      </p:graphicFrame>
      <p:sp>
        <p:nvSpPr>
          <p:cNvPr id="15378" name="Text Box 15"/>
          <p:cNvSpPr txBox="1">
            <a:spLocks noChangeArrowheads="1"/>
          </p:cNvSpPr>
          <p:nvPr/>
        </p:nvSpPr>
        <p:spPr bwMode="auto">
          <a:xfrm>
            <a:off x="7812088" y="2349500"/>
            <a:ext cx="720725"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(9.12)</a:t>
            </a:r>
          </a:p>
        </p:txBody>
      </p:sp>
      <p:sp>
        <p:nvSpPr>
          <p:cNvPr id="15379" name="Text Box 15"/>
          <p:cNvSpPr txBox="1">
            <a:spLocks noChangeArrowheads="1"/>
          </p:cNvSpPr>
          <p:nvPr/>
        </p:nvSpPr>
        <p:spPr bwMode="auto">
          <a:xfrm>
            <a:off x="7740650" y="5516563"/>
            <a:ext cx="719138"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(9.13)</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Content Placeholder 11"/>
          <p:cNvSpPr>
            <a:spLocks noGrp="1"/>
          </p:cNvSpPr>
          <p:nvPr>
            <p:ph idx="4294967295"/>
          </p:nvPr>
        </p:nvSpPr>
        <p:spPr>
          <a:xfrm>
            <a:off x="395288" y="549275"/>
            <a:ext cx="8229600" cy="5616575"/>
          </a:xfrm>
        </p:spPr>
        <p:txBody>
          <a:bodyPr/>
          <a:lstStyle/>
          <a:p>
            <a:pPr eaLnBrk="1" hangingPunct="1">
              <a:spcBef>
                <a:spcPct val="0"/>
              </a:spcBef>
            </a:pPr>
            <a:r>
              <a:rPr lang="en-US" altLang="zh-TW"/>
              <a:t>Assuming that the expected value of the error term is 0, that it is uncorrelated with the term                     and that                         the expression for           can be substituted from the CAPM equation (9.10) into (9.13):</a:t>
            </a:r>
          </a:p>
          <a:p>
            <a:pPr eaLnBrk="1" hangingPunct="1">
              <a:spcBef>
                <a:spcPct val="0"/>
              </a:spcBef>
              <a:buFont typeface="Arial" charset="0"/>
              <a:buNone/>
            </a:pPr>
            <a:endParaRPr lang="en-US" altLang="zh-TW"/>
          </a:p>
          <a:p>
            <a:pPr eaLnBrk="1" hangingPunct="1">
              <a:spcBef>
                <a:spcPct val="0"/>
              </a:spcBef>
              <a:buFont typeface="Arial" charset="0"/>
              <a:buNone/>
            </a:pPr>
            <a:endParaRPr lang="en-US" altLang="zh-TW"/>
          </a:p>
          <a:p>
            <a:pPr eaLnBrk="1" hangingPunct="1">
              <a:spcBef>
                <a:spcPct val="0"/>
              </a:spcBef>
              <a:buFont typeface="Arial" charset="0"/>
              <a:buNone/>
            </a:pPr>
            <a:endParaRPr lang="en-US" altLang="zh-TW"/>
          </a:p>
          <a:p>
            <a:pPr eaLnBrk="1" hangingPunct="1">
              <a:spcBef>
                <a:spcPct val="0"/>
              </a:spcBef>
              <a:buFont typeface="Arial" charset="0"/>
              <a:buNone/>
            </a:pPr>
            <a:r>
              <a:rPr lang="en-US" altLang="zh-TW"/>
              <a:t>Simplifying this equation:</a:t>
            </a:r>
          </a:p>
          <a:p>
            <a:pPr eaLnBrk="1" hangingPunct="1">
              <a:spcBef>
                <a:spcPct val="0"/>
              </a:spcBef>
              <a:buFont typeface="Arial" charset="0"/>
              <a:buNone/>
            </a:pPr>
            <a:r>
              <a:rPr lang="en-US" altLang="zh-TW"/>
              <a:t>                                                          </a:t>
            </a:r>
            <a:endParaRPr lang="zh-TW" altLang="en-US"/>
          </a:p>
          <a:p>
            <a:pPr eaLnBrk="1" hangingPunct="1">
              <a:spcBef>
                <a:spcPct val="0"/>
              </a:spcBef>
              <a:buFont typeface="Arial" charset="0"/>
              <a:buNone/>
            </a:pPr>
            <a:endParaRPr lang="en-US" altLang="zh-TW"/>
          </a:p>
          <a:p>
            <a:pPr eaLnBrk="1" hangingPunct="1">
              <a:spcBef>
                <a:spcPct val="0"/>
              </a:spcBef>
              <a:buFont typeface="Arial" charset="0"/>
              <a:buNone/>
            </a:pPr>
            <a:endParaRPr lang="en-US" altLang="zh-TW"/>
          </a:p>
          <a:p>
            <a:pPr eaLnBrk="1" hangingPunct="1">
              <a:spcBef>
                <a:spcPct val="0"/>
              </a:spcBef>
              <a:buFont typeface="Arial" charset="0"/>
              <a:buNone/>
            </a:pPr>
            <a:r>
              <a:rPr lang="en-US" altLang="zh-TW"/>
              <a:t>where        is the intercept. </a:t>
            </a:r>
          </a:p>
          <a:p>
            <a:pPr eaLnBrk="1" hangingPunct="1">
              <a:spcBef>
                <a:spcPct val="0"/>
              </a:spcBef>
            </a:pPr>
            <a:r>
              <a:rPr lang="en-US" altLang="zh-TW"/>
              <a:t>All variables of Equation (9.14) can be estimated from observed data.</a:t>
            </a:r>
          </a:p>
          <a:p>
            <a:pPr eaLnBrk="1" hangingPunct="1">
              <a:spcBef>
                <a:spcPct val="0"/>
              </a:spcBef>
            </a:pPr>
            <a:r>
              <a:rPr lang="en-US" altLang="zh-TW"/>
              <a:t>Equation (9.14) is called the </a:t>
            </a:r>
            <a:r>
              <a:rPr lang="en-US" altLang="zh-TW" b="1"/>
              <a:t>risk-premium version</a:t>
            </a:r>
            <a:r>
              <a:rPr lang="en-US" altLang="zh-TW"/>
              <a:t> of the market model.</a:t>
            </a:r>
          </a:p>
          <a:p>
            <a:pPr eaLnBrk="1" hangingPunct="1">
              <a:spcBef>
                <a:spcPct val="0"/>
              </a:spcBef>
            </a:pPr>
            <a:r>
              <a:rPr lang="en-US" altLang="zh-TW"/>
              <a:t>It is similar to the market model indicated in Equation (9.11), except that instead of using the total returns  and , it uses the risk-premium portion of the returns, or  and .</a:t>
            </a:r>
          </a:p>
        </p:txBody>
      </p:sp>
      <p:sp>
        <p:nvSpPr>
          <p:cNvPr id="163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16394"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6395"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6396"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639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6" name="Object 19"/>
          <p:cNvGraphicFramePr>
            <a:graphicFrameLocks noChangeAspect="1"/>
          </p:cNvGraphicFramePr>
          <p:nvPr/>
        </p:nvGraphicFramePr>
        <p:xfrm>
          <a:off x="1979613" y="836613"/>
          <a:ext cx="1400175" cy="415925"/>
        </p:xfrm>
        <a:graphic>
          <a:graphicData uri="http://schemas.openxmlformats.org/presentationml/2006/ole">
            <p:oleObj spid="_x0000_s16440" r:id="rId3" imgW="1028254" imgH="304668" progId="Equation.DSMT4">
              <p:embed/>
            </p:oleObj>
          </a:graphicData>
        </a:graphic>
      </p:graphicFrame>
      <p:sp>
        <p:nvSpPr>
          <p:cNvPr id="16398"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7" name="Object 21"/>
          <p:cNvGraphicFramePr>
            <a:graphicFrameLocks noChangeAspect="1"/>
          </p:cNvGraphicFramePr>
          <p:nvPr/>
        </p:nvGraphicFramePr>
        <p:xfrm>
          <a:off x="4140200" y="908050"/>
          <a:ext cx="1584325" cy="328613"/>
        </p:xfrm>
        <a:graphic>
          <a:graphicData uri="http://schemas.openxmlformats.org/presentationml/2006/ole">
            <p:oleObj spid="_x0000_s16441" r:id="rId4" imgW="1155700" imgH="241300" progId="Equation.DSMT4">
              <p:embed/>
            </p:oleObj>
          </a:graphicData>
        </a:graphic>
      </p:graphicFrame>
      <p:sp>
        <p:nvSpPr>
          <p:cNvPr id="16399"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8" name="Object 23"/>
          <p:cNvGraphicFramePr>
            <a:graphicFrameLocks noChangeAspect="1"/>
          </p:cNvGraphicFramePr>
          <p:nvPr/>
        </p:nvGraphicFramePr>
        <p:xfrm>
          <a:off x="7596188" y="908050"/>
          <a:ext cx="714375" cy="406400"/>
        </p:xfrm>
        <a:graphic>
          <a:graphicData uri="http://schemas.openxmlformats.org/presentationml/2006/ole">
            <p:oleObj spid="_x0000_s16442" r:id="rId5" imgW="482391" imgH="279279" progId="Equation.DSMT4">
              <p:embed/>
            </p:oleObj>
          </a:graphicData>
        </a:graphic>
      </p:graphicFrame>
      <p:sp>
        <p:nvSpPr>
          <p:cNvPr id="16400"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9" name="Object 25"/>
          <p:cNvGraphicFramePr>
            <a:graphicFrameLocks noChangeAspect="1"/>
          </p:cNvGraphicFramePr>
          <p:nvPr/>
        </p:nvGraphicFramePr>
        <p:xfrm>
          <a:off x="827088" y="1628775"/>
          <a:ext cx="7058025" cy="627063"/>
        </p:xfrm>
        <a:graphic>
          <a:graphicData uri="http://schemas.openxmlformats.org/presentationml/2006/ole">
            <p:oleObj spid="_x0000_s16443" r:id="rId6" imgW="3429000" imgH="304800" progId="Equation.DSMT4">
              <p:embed/>
            </p:oleObj>
          </a:graphicData>
        </a:graphic>
      </p:graphicFrame>
      <p:sp>
        <p:nvSpPr>
          <p:cNvPr id="16401"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90" name="Object 27"/>
          <p:cNvGraphicFramePr>
            <a:graphicFrameLocks noChangeAspect="1"/>
          </p:cNvGraphicFramePr>
          <p:nvPr/>
        </p:nvGraphicFramePr>
        <p:xfrm>
          <a:off x="827088" y="2781300"/>
          <a:ext cx="4248150" cy="571500"/>
        </p:xfrm>
        <a:graphic>
          <a:graphicData uri="http://schemas.openxmlformats.org/presentationml/2006/ole">
            <p:oleObj spid="_x0000_s16444" r:id="rId7" imgW="2171700" imgH="279400" progId="Equation.DSMT4">
              <p:embed/>
            </p:oleObj>
          </a:graphicData>
        </a:graphic>
      </p:graphicFrame>
      <p:sp>
        <p:nvSpPr>
          <p:cNvPr id="16402"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91" name="Object 29"/>
          <p:cNvGraphicFramePr>
            <a:graphicFrameLocks noChangeAspect="1"/>
          </p:cNvGraphicFramePr>
          <p:nvPr/>
        </p:nvGraphicFramePr>
        <p:xfrm>
          <a:off x="1187450" y="3500438"/>
          <a:ext cx="357188" cy="504825"/>
        </p:xfrm>
        <a:graphic>
          <a:graphicData uri="http://schemas.openxmlformats.org/presentationml/2006/ole">
            <p:oleObj spid="_x0000_s16445" r:id="rId8" imgW="165028" imgH="228501" progId="Equation.DSMT4">
              <p:embed/>
            </p:oleObj>
          </a:graphicData>
        </a:graphic>
      </p:graphicFrame>
      <p:sp>
        <p:nvSpPr>
          <p:cNvPr id="16403" name="Text Box 15"/>
          <p:cNvSpPr txBox="1">
            <a:spLocks noChangeArrowheads="1"/>
          </p:cNvSpPr>
          <p:nvPr/>
        </p:nvSpPr>
        <p:spPr bwMode="auto">
          <a:xfrm>
            <a:off x="7524750" y="2852738"/>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(9.14)</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25</a:t>
            </a:fld>
            <a:endParaRPr lang="en-US" altLang="zh-TW" dirty="0">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241300" y="404813"/>
            <a:ext cx="7715250" cy="523875"/>
          </a:xfrm>
        </p:spPr>
        <p:txBody>
          <a:bodyPr/>
          <a:lstStyle/>
          <a:p>
            <a:pPr eaLnBrk="1" hangingPunct="1"/>
            <a:r>
              <a:rPr lang="en-US" altLang="zh-TW" sz="3200"/>
              <a:t>Sample Problem 9.3</a:t>
            </a:r>
          </a:p>
        </p:txBody>
      </p:sp>
      <p:sp>
        <p:nvSpPr>
          <p:cNvPr id="17413" name="Rectangle 3"/>
          <p:cNvSpPr>
            <a:spLocks noGrp="1" noChangeArrowheads="1"/>
          </p:cNvSpPr>
          <p:nvPr>
            <p:ph type="body" idx="4294967295"/>
          </p:nvPr>
        </p:nvSpPr>
        <p:spPr>
          <a:xfrm>
            <a:off x="179388" y="1125538"/>
            <a:ext cx="8785225" cy="2519362"/>
          </a:xfrm>
        </p:spPr>
        <p:txBody>
          <a:bodyPr/>
          <a:lstStyle/>
          <a:p>
            <a:pPr eaLnBrk="1" hangingPunct="1">
              <a:lnSpc>
                <a:spcPct val="90000"/>
              </a:lnSpc>
            </a:pPr>
            <a:r>
              <a:rPr lang="en-US" altLang="zh-TW"/>
              <a:t>To show how Equations (9.11) and (9.12) can be used, we will use monthly return data from </a:t>
            </a:r>
            <a:r>
              <a:rPr lang="en-US" altLang="zh-TW" i="1"/>
              <a:t>Johnson &amp; Johnson (J&amp;J) </a:t>
            </a:r>
            <a:r>
              <a:rPr lang="en-US" altLang="zh-TW"/>
              <a:t>and </a:t>
            </a:r>
            <a:r>
              <a:rPr lang="en-US" altLang="zh-TW" i="1"/>
              <a:t>IBM</a:t>
            </a:r>
            <a:r>
              <a:rPr lang="en-US" altLang="zh-TW"/>
              <a:t>. </a:t>
            </a:r>
          </a:p>
          <a:p>
            <a:pPr eaLnBrk="1" hangingPunct="1">
              <a:lnSpc>
                <a:spcPct val="90000"/>
              </a:lnSpc>
            </a:pPr>
            <a:r>
              <a:rPr lang="en-US" altLang="zh-TW"/>
              <a:t>The time period covers from March 2000 to April 2010</a:t>
            </a:r>
          </a:p>
          <a:p>
            <a:pPr eaLnBrk="1" hangingPunct="1">
              <a:lnSpc>
                <a:spcPct val="90000"/>
              </a:lnSpc>
            </a:pPr>
            <a:r>
              <a:rPr lang="en-US" altLang="zh-TW"/>
              <a:t>Their average return, beta coefficient, total variance, and residual variance are as indicated in Table 9.1 below. </a:t>
            </a:r>
          </a:p>
          <a:p>
            <a:pPr eaLnBrk="1" hangingPunct="1">
              <a:lnSpc>
                <a:spcPct val="90000"/>
              </a:lnSpc>
            </a:pPr>
            <a:r>
              <a:rPr lang="en-US" altLang="zh-TW"/>
              <a:t>We can see that IBM with       1.1964 is more sensitive to the fluctuations of the market than J&amp;J with       0.3726.</a:t>
            </a:r>
          </a:p>
          <a:p>
            <a:pPr eaLnBrk="1" hangingPunct="1">
              <a:lnSpc>
                <a:spcPct val="90000"/>
              </a:lnSpc>
              <a:buFont typeface="Wingdings" pitchFamily="2" charset="2"/>
              <a:buNone/>
            </a:pPr>
            <a:endParaRPr lang="en-US" altLang="zh-TW"/>
          </a:p>
          <a:p>
            <a:pPr eaLnBrk="1" hangingPunct="1">
              <a:lnSpc>
                <a:spcPct val="90000"/>
              </a:lnSpc>
              <a:buFont typeface="Wingdings" pitchFamily="2" charset="2"/>
              <a:buNone/>
            </a:pPr>
            <a:endParaRPr lang="en-US" altLang="zh-TW"/>
          </a:p>
          <a:p>
            <a:pPr eaLnBrk="1" hangingPunct="1">
              <a:lnSpc>
                <a:spcPct val="90000"/>
              </a:lnSpc>
              <a:buFont typeface="Wingdings" pitchFamily="2" charset="2"/>
              <a:buNone/>
            </a:pPr>
            <a:endParaRPr lang="en-US" altLang="zh-TW"/>
          </a:p>
          <a:p>
            <a:pPr eaLnBrk="1" hangingPunct="1">
              <a:lnSpc>
                <a:spcPct val="90000"/>
              </a:lnSpc>
              <a:buFont typeface="Wingdings" pitchFamily="2" charset="2"/>
              <a:buNone/>
            </a:pPr>
            <a:endParaRPr lang="en-US" altLang="zh-TW"/>
          </a:p>
          <a:p>
            <a:pPr eaLnBrk="1" hangingPunct="1">
              <a:lnSpc>
                <a:spcPct val="90000"/>
              </a:lnSpc>
              <a:buFont typeface="Wingdings" pitchFamily="2" charset="2"/>
              <a:buNone/>
            </a:pPr>
            <a:endParaRPr lang="en-US" altLang="zh-TW"/>
          </a:p>
          <a:p>
            <a:pPr eaLnBrk="1" hangingPunct="1">
              <a:lnSpc>
                <a:spcPct val="90000"/>
              </a:lnSpc>
              <a:buFont typeface="Wingdings" pitchFamily="2" charset="2"/>
              <a:buNone/>
            </a:pPr>
            <a:endParaRPr lang="en-US" altLang="zh-TW"/>
          </a:p>
          <a:p>
            <a:pPr eaLnBrk="1" hangingPunct="1">
              <a:lnSpc>
                <a:spcPct val="90000"/>
              </a:lnSpc>
              <a:buFont typeface="Wingdings" pitchFamily="2" charset="2"/>
              <a:buNone/>
            </a:pPr>
            <a:endParaRPr lang="en-US" altLang="zh-TW"/>
          </a:p>
        </p:txBody>
      </p:sp>
      <p:sp>
        <p:nvSpPr>
          <p:cNvPr id="17414" name="Rectangle 1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7410" name="Object 12"/>
          <p:cNvGraphicFramePr>
            <a:graphicFrameLocks noChangeAspect="1"/>
          </p:cNvGraphicFramePr>
          <p:nvPr/>
        </p:nvGraphicFramePr>
        <p:xfrm>
          <a:off x="3097213" y="2708275"/>
          <a:ext cx="395287" cy="285750"/>
        </p:xfrm>
        <a:graphic>
          <a:graphicData uri="http://schemas.openxmlformats.org/presentationml/2006/ole">
            <p:oleObj spid="_x0000_s17428" name="Equation" r:id="rId3" imgW="279279" imgH="203112" progId="Equation.DSMT4">
              <p:embed/>
            </p:oleObj>
          </a:graphicData>
        </a:graphic>
      </p:graphicFrame>
      <p:sp>
        <p:nvSpPr>
          <p:cNvPr id="1741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7411" name="Object 14"/>
          <p:cNvGraphicFramePr>
            <a:graphicFrameLocks noChangeAspect="1"/>
          </p:cNvGraphicFramePr>
          <p:nvPr/>
        </p:nvGraphicFramePr>
        <p:xfrm>
          <a:off x="2627313" y="2997200"/>
          <a:ext cx="433387" cy="312738"/>
        </p:xfrm>
        <a:graphic>
          <a:graphicData uri="http://schemas.openxmlformats.org/presentationml/2006/ole">
            <p:oleObj spid="_x0000_s17429" name="Equation" r:id="rId4" imgW="279279" imgH="203112" progId="Equation.DSMT4">
              <p:embed/>
            </p:oleObj>
          </a:graphicData>
        </a:graphic>
      </p:graphicFrame>
      <p:graphicFrame>
        <p:nvGraphicFramePr>
          <p:cNvPr id="9" name="Table 8"/>
          <p:cNvGraphicFramePr>
            <a:graphicFrameLocks noGrp="1"/>
          </p:cNvGraphicFramePr>
          <p:nvPr/>
        </p:nvGraphicFramePr>
        <p:xfrm>
          <a:off x="1116013" y="3500438"/>
          <a:ext cx="6768750" cy="989830"/>
        </p:xfrm>
        <a:graphic>
          <a:graphicData uri="http://schemas.openxmlformats.org/drawingml/2006/table">
            <a:tbl>
              <a:tblPr/>
              <a:tblGrid>
                <a:gridCol w="1353750">
                  <a:extLst>
                    <a:ext uri="{9D8B030D-6E8A-4147-A177-3AD203B41FA5}">
                      <a16:colId xmlns:a16="http://schemas.microsoft.com/office/drawing/2014/main" xmlns="" val="20000"/>
                    </a:ext>
                  </a:extLst>
                </a:gridCol>
                <a:gridCol w="1353750">
                  <a:extLst>
                    <a:ext uri="{9D8B030D-6E8A-4147-A177-3AD203B41FA5}">
                      <a16:colId xmlns:a16="http://schemas.microsoft.com/office/drawing/2014/main" xmlns="" val="20001"/>
                    </a:ext>
                  </a:extLst>
                </a:gridCol>
                <a:gridCol w="1353750">
                  <a:extLst>
                    <a:ext uri="{9D8B030D-6E8A-4147-A177-3AD203B41FA5}">
                      <a16:colId xmlns:a16="http://schemas.microsoft.com/office/drawing/2014/main" xmlns="" val="20002"/>
                    </a:ext>
                  </a:extLst>
                </a:gridCol>
                <a:gridCol w="1353750">
                  <a:extLst>
                    <a:ext uri="{9D8B030D-6E8A-4147-A177-3AD203B41FA5}">
                      <a16:colId xmlns:a16="http://schemas.microsoft.com/office/drawing/2014/main" xmlns="" val="20003"/>
                    </a:ext>
                  </a:extLst>
                </a:gridCol>
                <a:gridCol w="1353750">
                  <a:extLst>
                    <a:ext uri="{9D8B030D-6E8A-4147-A177-3AD203B41FA5}">
                      <a16:colId xmlns:a16="http://schemas.microsoft.com/office/drawing/2014/main" xmlns="" val="20004"/>
                    </a:ext>
                  </a:extLst>
                </a:gridCol>
              </a:tblGrid>
              <a:tr h="312035">
                <a:tc>
                  <a:txBody>
                    <a:bodyPr/>
                    <a:lstStyle/>
                    <a:p>
                      <a:pPr algn="ctr"/>
                      <a:endParaRPr lang="zh-TW" sz="1000" dirty="0">
                        <a:solidFill>
                          <a:srgbClr val="000000"/>
                        </a:solidFill>
                        <a:latin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Times New Roman"/>
                          <a:ea typeface="Times New Roman"/>
                        </a:rPr>
                        <a:t>Avg. Return</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Times New Roman"/>
                          <a:ea typeface="Times New Roman"/>
                        </a:rPr>
                        <a:t>Beta</a:t>
                      </a:r>
                      <a:endParaRPr lang="zh-TW" sz="12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Times New Roman"/>
                          <a:ea typeface="Times New Roman"/>
                        </a:rPr>
                        <a:t>Residual Variance</a:t>
                      </a:r>
                      <a:endParaRPr lang="zh-TW" sz="12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Times New Roman"/>
                          <a:ea typeface="Times New Roman"/>
                        </a:rPr>
                        <a:t>Total Variance</a:t>
                      </a:r>
                      <a:endParaRPr lang="zh-TW" sz="12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2035">
                <a:tc>
                  <a:txBody>
                    <a:bodyPr/>
                    <a:lstStyle/>
                    <a:p>
                      <a:pPr algn="ctr">
                        <a:spcAft>
                          <a:spcPts val="0"/>
                        </a:spcAft>
                      </a:pPr>
                      <a:r>
                        <a:rPr lang="en-US" sz="1200" b="1" kern="0">
                          <a:solidFill>
                            <a:srgbClr val="000000"/>
                          </a:solidFill>
                          <a:latin typeface="Times New Roman"/>
                          <a:ea typeface="Times New Roman"/>
                        </a:rPr>
                        <a:t>Johnson &amp; Johnson</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0.008</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0.3726</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0.0022</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0.0025</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12035">
                <a:tc>
                  <a:txBody>
                    <a:bodyPr/>
                    <a:lstStyle/>
                    <a:p>
                      <a:pPr algn="ctr">
                        <a:spcAft>
                          <a:spcPts val="0"/>
                        </a:spcAft>
                      </a:pPr>
                      <a:r>
                        <a:rPr lang="en-US" sz="1200" b="1" kern="0">
                          <a:solidFill>
                            <a:srgbClr val="000000"/>
                          </a:solidFill>
                          <a:latin typeface="Times New Roman"/>
                          <a:ea typeface="Times New Roman"/>
                        </a:rPr>
                        <a:t>IBM</a:t>
                      </a:r>
                      <a:endParaRPr lang="zh-TW" sz="1200" kern="10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latin typeface="Times New Roman"/>
                          <a:ea typeface="Times New Roman"/>
                        </a:rPr>
                        <a:t>0.005</a:t>
                      </a:r>
                      <a:endParaRPr lang="zh-TW" sz="1200" kern="10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latin typeface="Times New Roman"/>
                          <a:ea typeface="Times New Roman"/>
                        </a:rPr>
                        <a:t>1.1964</a:t>
                      </a:r>
                      <a:endParaRPr lang="zh-TW" sz="1200" kern="10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a:ea typeface="Times New Roman"/>
                        </a:rPr>
                        <a:t>0.0041</a:t>
                      </a:r>
                      <a:endParaRPr lang="zh-TW" sz="1200" kern="100" dirty="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a:ea typeface="Times New Roman"/>
                        </a:rPr>
                        <a:t>0.007</a:t>
                      </a:r>
                      <a:endParaRPr lang="zh-TW" sz="1200" kern="100" dirty="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7435" name="Text Box 15"/>
          <p:cNvSpPr txBox="1">
            <a:spLocks noChangeArrowheads="1"/>
          </p:cNvSpPr>
          <p:nvPr/>
        </p:nvSpPr>
        <p:spPr bwMode="auto">
          <a:xfrm>
            <a:off x="323850" y="4602163"/>
            <a:ext cx="8424863"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Table 9.1 Average Return, Beta Coefficient, Total Variance, and Residual Variance of J&amp;J and IBM</a:t>
            </a:r>
          </a:p>
        </p:txBody>
      </p:sp>
      <p:sp>
        <p:nvSpPr>
          <p:cNvPr id="11" name="Rectangle 3"/>
          <p:cNvSpPr txBox="1">
            <a:spLocks noChangeArrowheads="1"/>
          </p:cNvSpPr>
          <p:nvPr/>
        </p:nvSpPr>
        <p:spPr bwMode="auto">
          <a:xfrm>
            <a:off x="250825" y="5084763"/>
            <a:ext cx="8748713" cy="1296987"/>
          </a:xfrm>
          <a:prstGeom prst="rect">
            <a:avLst/>
          </a:prstGeom>
          <a:noFill/>
          <a:ln w="9525">
            <a:noFill/>
            <a:miter lim="800000"/>
            <a:headEnd/>
            <a:tailEnd/>
          </a:ln>
        </p:spPr>
        <p:txBody>
          <a:bodyPr/>
          <a:lstStyle/>
          <a:p>
            <a:pPr marL="173038" indent="-173038">
              <a:spcBef>
                <a:spcPts val="0"/>
              </a:spcBef>
              <a:buSzPct val="70000"/>
              <a:buFont typeface="Arial" pitchFamily="34" charset="0"/>
              <a:buChar char="•"/>
              <a:defRPr/>
            </a:pPr>
            <a:r>
              <a:rPr lang="en-US" altLang="zh-TW" sz="2000" dirty="0">
                <a:solidFill>
                  <a:schemeClr val="accent1"/>
                </a:solidFill>
                <a:latin typeface="Times New Roman" pitchFamily="18" charset="0"/>
                <a:cs typeface="Times New Roman" pitchFamily="18" charset="0"/>
              </a:rPr>
              <a:t>Both the magnitude of total variance and beta of IBM were larger than for J&amp;J, although the average rates of return for J&amp;J were higher for IBM. </a:t>
            </a:r>
          </a:p>
          <a:p>
            <a:pPr marL="173038" indent="-173038">
              <a:spcBef>
                <a:spcPts val="0"/>
              </a:spcBef>
              <a:buSzPct val="70000"/>
              <a:buFont typeface="Arial" pitchFamily="34" charset="0"/>
              <a:buChar char="•"/>
              <a:defRPr/>
            </a:pPr>
            <a:r>
              <a:rPr lang="en-US" altLang="zh-TW" sz="2000" dirty="0">
                <a:solidFill>
                  <a:schemeClr val="accent1"/>
                </a:solidFill>
                <a:latin typeface="Times New Roman" pitchFamily="18" charset="0"/>
                <a:cs typeface="Times New Roman" pitchFamily="18" charset="0"/>
              </a:rPr>
              <a:t>Hence J&amp;J was a more desirable security, if that was the only choice the investor had.</a:t>
            </a:r>
            <a:endParaRPr lang="zh-TW" altLang="zh-TW" sz="2000" dirty="0">
              <a:solidFill>
                <a:schemeClr val="accent1"/>
              </a:solidFill>
              <a:latin typeface="Times New Roman" pitchFamily="18" charset="0"/>
              <a:cs typeface="Times New Roman" pitchFamily="18" charset="0"/>
            </a:endParaRPr>
          </a:p>
          <a:p>
            <a:pPr marL="173038" indent="-173038">
              <a:spcBef>
                <a:spcPts val="0"/>
              </a:spcBef>
              <a:buSzPct val="70000"/>
              <a:defRPr/>
            </a:pPr>
            <a:endParaRPr kumimoji="0" lang="en-US" altLang="zh-TW" sz="2000" dirty="0">
              <a:solidFill>
                <a:schemeClr val="accent1"/>
              </a:solidFill>
              <a:latin typeface="Times New Roman" pitchFamily="18" charset="0"/>
              <a:ea typeface="+mn-ea"/>
              <a:cs typeface="Times New Roman" pitchFamily="18" charset="0"/>
            </a:endParaRPr>
          </a:p>
          <a:p>
            <a:pPr marL="173038" indent="-173038">
              <a:spcBef>
                <a:spcPts val="0"/>
              </a:spcBef>
              <a:buSzPct val="70000"/>
              <a:buFont typeface="Wingdings" pitchFamily="2" charset="2"/>
              <a:buNone/>
              <a:defRPr/>
            </a:pPr>
            <a:endParaRPr kumimoji="0" lang="en-US" altLang="zh-TW" sz="2000" dirty="0">
              <a:solidFill>
                <a:schemeClr val="accent1"/>
              </a:solidFill>
              <a:latin typeface="Times New Roman" pitchFamily="18" charset="0"/>
              <a:ea typeface="+mn-ea"/>
              <a:cs typeface="Times New Roman" pitchFamily="18" charset="0"/>
            </a:endParaRPr>
          </a:p>
          <a:p>
            <a:pPr marL="173038" indent="-173038">
              <a:spcBef>
                <a:spcPts val="0"/>
              </a:spcBef>
              <a:buSzPct val="70000"/>
              <a:buFont typeface="Wingdings" pitchFamily="2" charset="2"/>
              <a:buNone/>
              <a:defRPr/>
            </a:pPr>
            <a:endParaRPr kumimoji="0" lang="en-US" altLang="zh-TW" sz="2000" dirty="0">
              <a:solidFill>
                <a:schemeClr val="accent1"/>
              </a:solidFill>
              <a:latin typeface="Times New Roman" pitchFamily="18" charset="0"/>
              <a:ea typeface="+mn-ea"/>
              <a:cs typeface="Times New Roman" pitchFamily="18" charset="0"/>
            </a:endParaRPr>
          </a:p>
          <a:p>
            <a:pPr marL="173038" indent="-173038">
              <a:spcBef>
                <a:spcPts val="0"/>
              </a:spcBef>
              <a:buSzPct val="70000"/>
              <a:buFont typeface="Wingdings" pitchFamily="2" charset="2"/>
              <a:buNone/>
              <a:defRPr/>
            </a:pPr>
            <a:endParaRPr kumimoji="0" lang="en-US" altLang="zh-TW" sz="2000" dirty="0">
              <a:solidFill>
                <a:schemeClr val="accent1"/>
              </a:solidFill>
              <a:latin typeface="Times New Roman" pitchFamily="18" charset="0"/>
              <a:ea typeface="+mn-ea"/>
              <a:cs typeface="Times New Roman" pitchFamily="18" charset="0"/>
            </a:endParaRP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179388" y="528638"/>
            <a:ext cx="8785225" cy="739775"/>
          </a:xfrm>
        </p:spPr>
        <p:txBody>
          <a:bodyPr/>
          <a:lstStyle/>
          <a:p>
            <a:pPr algn="ctr" eaLnBrk="1" hangingPunct="1"/>
            <a:r>
              <a:rPr lang="en-US" altLang="zh-TW"/>
              <a:t>9.3.3 Why Beta Is Important for Security Analysis</a:t>
            </a:r>
          </a:p>
        </p:txBody>
      </p:sp>
      <p:sp>
        <p:nvSpPr>
          <p:cNvPr id="18437" name="Rectangle 3"/>
          <p:cNvSpPr>
            <a:spLocks noGrp="1" noChangeArrowheads="1"/>
          </p:cNvSpPr>
          <p:nvPr>
            <p:ph type="body" idx="4294967295"/>
          </p:nvPr>
        </p:nvSpPr>
        <p:spPr>
          <a:xfrm>
            <a:off x="179388" y="1916113"/>
            <a:ext cx="8785225" cy="3744912"/>
          </a:xfrm>
        </p:spPr>
        <p:txBody>
          <a:bodyPr/>
          <a:lstStyle/>
          <a:p>
            <a:pPr eaLnBrk="1" hangingPunct="1"/>
            <a:r>
              <a:rPr lang="en-US" altLang="zh-TW"/>
              <a:t>Implications and applications of beta coefficients in security analysis will be discussed in this section. </a:t>
            </a:r>
          </a:p>
          <a:p>
            <a:pPr eaLnBrk="1" hangingPunct="1"/>
            <a:r>
              <a:rPr lang="en-US" altLang="zh-TW"/>
              <a:t>Beta is used as a measurement of risk: it gauges the sensitivity of a stock or portfolio relative to the market, as indicated in Equation (9.11).</a:t>
            </a:r>
          </a:p>
          <a:p>
            <a:pPr eaLnBrk="1" hangingPunct="1"/>
            <a:r>
              <a:rPr lang="en-US" altLang="zh-TW"/>
              <a:t>Equation (9.11) is a fixed- coefficient market model; </a:t>
            </a:r>
            <a:r>
              <a:rPr lang="en-US" altLang="zh-TW" i="1"/>
              <a:t>random- coefficient market model</a:t>
            </a:r>
            <a:r>
              <a:rPr lang="en-US" altLang="zh-TW"/>
              <a:t> can be defined as Equation (9.15a) or Equation (19.5b):</a:t>
            </a:r>
          </a:p>
          <a:p>
            <a:pPr eaLnBrk="1" hangingPunct="1"/>
            <a:endParaRPr lang="en-US" altLang="zh-TW"/>
          </a:p>
          <a:p>
            <a:pPr eaLnBrk="1" hangingPunct="1"/>
            <a:endParaRPr lang="en-US" altLang="zh-TW"/>
          </a:p>
          <a:p>
            <a:pPr eaLnBrk="1" hangingPunct="1"/>
            <a:endParaRPr lang="en-US" altLang="zh-TW"/>
          </a:p>
          <a:p>
            <a:pPr eaLnBrk="1" hangingPunct="1">
              <a:buFont typeface="Arial" charset="0"/>
              <a:buNone/>
            </a:pPr>
            <a:r>
              <a:rPr lang="en-US" altLang="zh-TW"/>
              <a:t>in which  represents the random fluctuation associated with the beta coefficient. </a:t>
            </a:r>
          </a:p>
          <a:p>
            <a:pPr eaLnBrk="1" hangingPunct="1"/>
            <a:endParaRPr lang="en-US" altLang="zh-TW"/>
          </a:p>
          <a:p>
            <a:pPr eaLnBrk="1" hangingPunct="1">
              <a:buFont typeface="Wingdings" pitchFamily="2" charset="2"/>
              <a:buNone/>
            </a:pPr>
            <a:endParaRPr lang="en-US" altLang="zh-TW" b="1"/>
          </a:p>
          <a:p>
            <a:pPr eaLnBrk="1" hangingPunct="1">
              <a:buFont typeface="Wingdings" pitchFamily="2" charset="2"/>
              <a:buNone/>
            </a:pPr>
            <a:r>
              <a:rPr lang="en-US" altLang="zh-TW"/>
              <a:t>    </a:t>
            </a:r>
            <a:endParaRPr lang="en-US" altLang="zh-TW" b="1"/>
          </a:p>
        </p:txBody>
      </p:sp>
      <p:sp>
        <p:nvSpPr>
          <p:cNvPr id="1843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sp>
        <p:nvSpPr>
          <p:cNvPr id="18439" name="Rectangle 7"/>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8440" name="Rectangle 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sp>
        <p:nvSpPr>
          <p:cNvPr id="18441"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sp>
        <p:nvSpPr>
          <p:cNvPr id="18442" name="Rectangle 13"/>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ltLang="zh-TW"/>
          </a:p>
        </p:txBody>
      </p:sp>
      <p:sp>
        <p:nvSpPr>
          <p:cNvPr id="1844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4" name="Object 9"/>
          <p:cNvGraphicFramePr>
            <a:graphicFrameLocks noChangeAspect="1"/>
          </p:cNvGraphicFramePr>
          <p:nvPr/>
        </p:nvGraphicFramePr>
        <p:xfrm>
          <a:off x="1619250" y="4005263"/>
          <a:ext cx="2322513" cy="431800"/>
        </p:xfrm>
        <a:graphic>
          <a:graphicData uri="http://schemas.openxmlformats.org/presentationml/2006/ole">
            <p:oleObj spid="_x0000_s18452" name="Equation" r:id="rId3" imgW="1244600" imgH="228600" progId="Equation.DSMT4">
              <p:embed/>
            </p:oleObj>
          </a:graphicData>
        </a:graphic>
      </p:graphicFrame>
      <p:sp>
        <p:nvSpPr>
          <p:cNvPr id="1844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5" name="Object 11"/>
          <p:cNvGraphicFramePr>
            <a:graphicFrameLocks noChangeAspect="1"/>
          </p:cNvGraphicFramePr>
          <p:nvPr/>
        </p:nvGraphicFramePr>
        <p:xfrm>
          <a:off x="971550" y="4533900"/>
          <a:ext cx="4032250" cy="550863"/>
        </p:xfrm>
        <a:graphic>
          <a:graphicData uri="http://schemas.openxmlformats.org/presentationml/2006/ole">
            <p:oleObj spid="_x0000_s18453" name="Equation" r:id="rId4" imgW="2019300" imgH="279400" progId="Equation.DSMT4">
              <p:embed/>
            </p:oleObj>
          </a:graphicData>
        </a:graphic>
      </p:graphicFrame>
      <p:sp>
        <p:nvSpPr>
          <p:cNvPr id="1844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8446" name="Text Box 15"/>
          <p:cNvSpPr txBox="1">
            <a:spLocks noChangeArrowheads="1"/>
          </p:cNvSpPr>
          <p:nvPr/>
        </p:nvSpPr>
        <p:spPr bwMode="auto">
          <a:xfrm>
            <a:off x="7308850" y="4076700"/>
            <a:ext cx="719138"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(9.15a)</a:t>
            </a:r>
          </a:p>
        </p:txBody>
      </p:sp>
      <p:sp>
        <p:nvSpPr>
          <p:cNvPr id="18447" name="Text Box 15"/>
          <p:cNvSpPr txBox="1">
            <a:spLocks noChangeArrowheads="1"/>
          </p:cNvSpPr>
          <p:nvPr/>
        </p:nvSpPr>
        <p:spPr bwMode="auto">
          <a:xfrm>
            <a:off x="7308850" y="4652963"/>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(9.15b)</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16"/>
          <p:cNvSpPr>
            <a:spLocks noGrp="1"/>
          </p:cNvSpPr>
          <p:nvPr>
            <p:ph idx="4294967295"/>
          </p:nvPr>
        </p:nvSpPr>
        <p:spPr>
          <a:xfrm>
            <a:off x="179388" y="549275"/>
            <a:ext cx="8785225" cy="5759450"/>
          </a:xfrm>
        </p:spPr>
        <p:txBody>
          <a:bodyPr/>
          <a:lstStyle/>
          <a:p>
            <a:pPr eaLnBrk="1" hangingPunct="1"/>
            <a:r>
              <a:rPr lang="en-US" altLang="zh-TW"/>
              <a:t>Using the random-coefficient market model, the total risk can be decomposed into three components, as defined in Equation (9.16):</a:t>
            </a:r>
          </a:p>
          <a:p>
            <a:pPr eaLnBrk="1" hangingPunct="1">
              <a:buFont typeface="Arial" charset="0"/>
              <a:buNone/>
            </a:pPr>
            <a:endParaRPr lang="en-US" altLang="zh-TW"/>
          </a:p>
          <a:p>
            <a:pPr eaLnBrk="1" hangingPunct="1">
              <a:buFont typeface="Arial" charset="0"/>
              <a:buNone/>
            </a:pPr>
            <a:r>
              <a:rPr lang="en-US" altLang="zh-TW"/>
              <a:t>   in which  represents an interaction risk between the market and the random       fluctuation of the beta.</a:t>
            </a:r>
          </a:p>
          <a:p>
            <a:pPr eaLnBrk="1" hangingPunct="1"/>
            <a:r>
              <a:rPr lang="en-US" altLang="zh-TW"/>
              <a:t>The relationship between total risk, market risk, and firm-specific risk can be shown as:</a:t>
            </a:r>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r>
              <a:rPr lang="en-US" altLang="zh-TW"/>
              <a:t>Since firm-specific risk can be eliminated by diversification:</a:t>
            </a:r>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r>
              <a:rPr lang="en-US" altLang="zh-TW"/>
              <a:t>Beta is important for the investment manager because it can be used </a:t>
            </a:r>
          </a:p>
          <a:p>
            <a:pPr eaLnBrk="1" hangingPunct="1">
              <a:buFont typeface="Arial" charset="0"/>
              <a:buNone/>
            </a:pPr>
            <a:r>
              <a:rPr lang="en-US" altLang="zh-TW"/>
              <a:t>	(1) to select individual stocks for investment; </a:t>
            </a:r>
          </a:p>
          <a:p>
            <a:pPr eaLnBrk="1" hangingPunct="1">
              <a:buFont typeface="Arial" charset="0"/>
              <a:buNone/>
            </a:pPr>
            <a:r>
              <a:rPr lang="en-US" altLang="zh-TW"/>
              <a:t>	(2) to construct portfolios of financial assets with desired levels of risk and return;</a:t>
            </a:r>
          </a:p>
          <a:p>
            <a:pPr eaLnBrk="1" hangingPunct="1">
              <a:buFont typeface="Arial" charset="0"/>
              <a:buNone/>
            </a:pPr>
            <a:r>
              <a:rPr lang="en-US" altLang="zh-TW"/>
              <a:t>	(3) to evaluate the performance of portfolio managers.</a:t>
            </a:r>
          </a:p>
          <a:p>
            <a:pPr eaLnBrk="1" hangingPunct="1">
              <a:buFont typeface="Wingdings" pitchFamily="2" charset="2"/>
              <a:buNone/>
            </a:pPr>
            <a:endParaRPr lang="en-US" altLang="zh-TW"/>
          </a:p>
        </p:txBody>
      </p:sp>
      <p:sp>
        <p:nvSpPr>
          <p:cNvPr id="1946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sp>
        <p:nvSpPr>
          <p:cNvPr id="19463" name="Rectangle 7"/>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9464" name="Rectangle 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sp>
        <p:nvSpPr>
          <p:cNvPr id="19465"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sp>
        <p:nvSpPr>
          <p:cNvPr id="19466" name="Rectangle 13"/>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ltLang="zh-TW"/>
          </a:p>
        </p:txBody>
      </p:sp>
      <p:sp>
        <p:nvSpPr>
          <p:cNvPr id="1946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9458" name="Object 8"/>
          <p:cNvGraphicFramePr>
            <a:graphicFrameLocks noChangeAspect="1"/>
          </p:cNvGraphicFramePr>
          <p:nvPr/>
        </p:nvGraphicFramePr>
        <p:xfrm>
          <a:off x="684213" y="3055938"/>
          <a:ext cx="5183187" cy="373062"/>
        </p:xfrm>
        <a:graphic>
          <a:graphicData uri="http://schemas.openxmlformats.org/presentationml/2006/ole">
            <p:oleObj spid="_x0000_s19485" name="Equation" r:id="rId3" imgW="2781300" imgH="203200" progId="Equation.DSMT4">
              <p:embed/>
            </p:oleObj>
          </a:graphicData>
        </a:graphic>
      </p:graphicFrame>
      <p:sp>
        <p:nvSpPr>
          <p:cNvPr id="1946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9459" name="Object 10"/>
          <p:cNvGraphicFramePr>
            <a:graphicFrameLocks noChangeAspect="1"/>
          </p:cNvGraphicFramePr>
          <p:nvPr/>
        </p:nvGraphicFramePr>
        <p:xfrm>
          <a:off x="1116013" y="4256088"/>
          <a:ext cx="3095625" cy="325437"/>
        </p:xfrm>
        <a:graphic>
          <a:graphicData uri="http://schemas.openxmlformats.org/presentationml/2006/ole">
            <p:oleObj spid="_x0000_s19486" r:id="rId4" imgW="1726451" imgH="177723" progId="Equation.DSMT4">
              <p:embed/>
            </p:oleObj>
          </a:graphicData>
        </a:graphic>
      </p:graphicFrame>
      <p:graphicFrame>
        <p:nvGraphicFramePr>
          <p:cNvPr id="19460" name="Object 13"/>
          <p:cNvGraphicFramePr>
            <a:graphicFrameLocks noChangeAspect="1"/>
          </p:cNvGraphicFramePr>
          <p:nvPr/>
        </p:nvGraphicFramePr>
        <p:xfrm>
          <a:off x="1187450" y="1195388"/>
          <a:ext cx="2911475" cy="504825"/>
        </p:xfrm>
        <a:graphic>
          <a:graphicData uri="http://schemas.openxmlformats.org/presentationml/2006/ole">
            <p:oleObj spid="_x0000_s19487" name="Equation" r:id="rId5" imgW="1485255" imgH="253890" progId="Equation.DSMT4">
              <p:embed/>
            </p:oleObj>
          </a:graphicData>
        </a:graphic>
      </p:graphicFrame>
      <p:sp>
        <p:nvSpPr>
          <p:cNvPr id="19469" name="Text Box 15"/>
          <p:cNvSpPr txBox="1">
            <a:spLocks noChangeArrowheads="1"/>
          </p:cNvSpPr>
          <p:nvPr/>
        </p:nvSpPr>
        <p:spPr bwMode="auto">
          <a:xfrm>
            <a:off x="7092950" y="1268413"/>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(9.16)</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2"/>
          <p:cNvSpPr>
            <a:spLocks noGrp="1" noChangeArrowheads="1"/>
          </p:cNvSpPr>
          <p:nvPr>
            <p:ph type="title" idx="4294967295"/>
          </p:nvPr>
        </p:nvSpPr>
        <p:spPr>
          <a:xfrm>
            <a:off x="323850" y="476250"/>
            <a:ext cx="7715250" cy="523875"/>
          </a:xfrm>
        </p:spPr>
        <p:txBody>
          <a:bodyPr/>
          <a:lstStyle/>
          <a:p>
            <a:pPr eaLnBrk="1" hangingPunct="1"/>
            <a:r>
              <a:rPr lang="en-US" altLang="zh-TW" sz="3200"/>
              <a:t>Sample Problem 9.4</a:t>
            </a:r>
          </a:p>
        </p:txBody>
      </p:sp>
      <p:sp>
        <p:nvSpPr>
          <p:cNvPr id="20489" name="Rectangle 3"/>
          <p:cNvSpPr>
            <a:spLocks noGrp="1" noChangeArrowheads="1"/>
          </p:cNvSpPr>
          <p:nvPr>
            <p:ph type="body" idx="4294967295"/>
          </p:nvPr>
        </p:nvSpPr>
        <p:spPr>
          <a:xfrm>
            <a:off x="179388" y="1341438"/>
            <a:ext cx="8785225" cy="5111750"/>
          </a:xfrm>
        </p:spPr>
        <p:txBody>
          <a:bodyPr/>
          <a:lstStyle/>
          <a:p>
            <a:pPr eaLnBrk="1" hangingPunct="1"/>
            <a:r>
              <a:rPr lang="en-US" altLang="zh-TW"/>
              <a:t>Given the SML                                   what should the expected return of a security be if it has a     twice as great as a similar security returning 18 %?</a:t>
            </a:r>
            <a:endParaRPr lang="en-US" altLang="zh-TW" b="1"/>
          </a:p>
          <a:p>
            <a:pPr eaLnBrk="1" hangingPunct="1">
              <a:buFont typeface="Wingdings" pitchFamily="2" charset="2"/>
              <a:buNone/>
            </a:pPr>
            <a:endParaRPr lang="en-US" altLang="zh-TW" b="1"/>
          </a:p>
          <a:p>
            <a:pPr eaLnBrk="1" hangingPunct="1">
              <a:buFont typeface="Wingdings" pitchFamily="2" charset="2"/>
              <a:buNone/>
            </a:pPr>
            <a:r>
              <a:rPr lang="en-US" altLang="zh-TW" b="1"/>
              <a:t>Solution</a:t>
            </a:r>
          </a:p>
          <a:p>
            <a:pPr eaLnBrk="1" hangingPunct="1">
              <a:buFont typeface="Wingdings" pitchFamily="2" charset="2"/>
              <a:buNone/>
            </a:pPr>
            <a:endParaRPr lang="en-US" altLang="zh-TW" b="1"/>
          </a:p>
          <a:p>
            <a:pPr eaLnBrk="1" hangingPunct="1">
              <a:buFont typeface="Wingdings" pitchFamily="2" charset="2"/>
              <a:buNone/>
            </a:pPr>
            <a:endParaRPr lang="en-US" altLang="zh-TW"/>
          </a:p>
          <a:p>
            <a:pPr eaLnBrk="1" hangingPunct="1">
              <a:buFont typeface="Wingdings" pitchFamily="2" charset="2"/>
              <a:buNone/>
            </a:pPr>
            <a:r>
              <a:rPr lang="en-US" altLang="zh-TW"/>
              <a:t>    Solving for yields</a:t>
            </a:r>
          </a:p>
          <a:p>
            <a:pPr eaLnBrk="1" hangingPunct="1">
              <a:buFont typeface="Wingdings" pitchFamily="2" charset="2"/>
              <a:buNone/>
            </a:pPr>
            <a:endParaRPr lang="en-US" altLang="zh-TW"/>
          </a:p>
          <a:p>
            <a:pPr eaLnBrk="1" hangingPunct="1">
              <a:buFont typeface="Wingdings" pitchFamily="2" charset="2"/>
              <a:buNone/>
            </a:pPr>
            <a:r>
              <a:rPr lang="en-US" altLang="zh-TW"/>
              <a:t>    Therefore, the security’s    is  2 × 1.5 = 3.0 and the required return is:</a:t>
            </a:r>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r>
              <a:rPr lang="en-US" altLang="zh-TW"/>
              <a:t>A 30% return is required.</a:t>
            </a:r>
          </a:p>
        </p:txBody>
      </p:sp>
      <p:sp>
        <p:nvSpPr>
          <p:cNvPr id="20490"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2" name="Object 4"/>
          <p:cNvGraphicFramePr>
            <a:graphicFrameLocks noChangeAspect="1"/>
          </p:cNvGraphicFramePr>
          <p:nvPr/>
        </p:nvGraphicFramePr>
        <p:xfrm>
          <a:off x="1908175" y="1287463"/>
          <a:ext cx="2305050" cy="485775"/>
        </p:xfrm>
        <a:graphic>
          <a:graphicData uri="http://schemas.openxmlformats.org/presentationml/2006/ole">
            <p:oleObj spid="_x0000_s20536" name="Equation" r:id="rId3" imgW="1218671" imgH="253890" progId="Equation.DSMT4">
              <p:embed/>
            </p:oleObj>
          </a:graphicData>
        </a:graphic>
      </p:graphicFrame>
      <p:sp>
        <p:nvSpPr>
          <p:cNvPr id="20491"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3" name="Object 6"/>
          <p:cNvGraphicFramePr>
            <a:graphicFrameLocks noChangeAspect="1"/>
          </p:cNvGraphicFramePr>
          <p:nvPr/>
        </p:nvGraphicFramePr>
        <p:xfrm>
          <a:off x="2916238" y="4292600"/>
          <a:ext cx="273050" cy="358775"/>
        </p:xfrm>
        <a:graphic>
          <a:graphicData uri="http://schemas.openxmlformats.org/presentationml/2006/ole">
            <p:oleObj spid="_x0000_s20537" name="Equation" r:id="rId4" imgW="152268" imgH="203024" progId="Equation.DSMT4">
              <p:embed/>
            </p:oleObj>
          </a:graphicData>
        </a:graphic>
      </p:graphicFrame>
      <p:sp>
        <p:nvSpPr>
          <p:cNvPr id="20492"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4" name="Object 8"/>
          <p:cNvGraphicFramePr>
            <a:graphicFrameLocks noChangeAspect="1"/>
          </p:cNvGraphicFramePr>
          <p:nvPr/>
        </p:nvGraphicFramePr>
        <p:xfrm>
          <a:off x="2339975" y="2781300"/>
          <a:ext cx="3455988" cy="504825"/>
        </p:xfrm>
        <a:graphic>
          <a:graphicData uri="http://schemas.openxmlformats.org/presentationml/2006/ole">
            <p:oleObj spid="_x0000_s20538" name="Equation" r:id="rId5" imgW="1625600" imgH="241300" progId="Equation.DSMT4">
              <p:embed/>
            </p:oleObj>
          </a:graphicData>
        </a:graphic>
      </p:graphicFrame>
      <p:sp>
        <p:nvSpPr>
          <p:cNvPr id="20493"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5" name="Object 10"/>
          <p:cNvGraphicFramePr>
            <a:graphicFrameLocks noChangeAspect="1"/>
          </p:cNvGraphicFramePr>
          <p:nvPr/>
        </p:nvGraphicFramePr>
        <p:xfrm>
          <a:off x="1684338" y="1673225"/>
          <a:ext cx="295275" cy="387350"/>
        </p:xfrm>
        <a:graphic>
          <a:graphicData uri="http://schemas.openxmlformats.org/presentationml/2006/ole">
            <p:oleObj spid="_x0000_s20539" name="Equation" r:id="rId6" imgW="152268" imgH="203024" progId="Equation.DSMT4">
              <p:embed/>
            </p:oleObj>
          </a:graphicData>
        </a:graphic>
      </p:graphicFrame>
      <p:sp>
        <p:nvSpPr>
          <p:cNvPr id="20494" name="Rectangle 13"/>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6" name="Object 12"/>
          <p:cNvGraphicFramePr>
            <a:graphicFrameLocks noChangeAspect="1"/>
          </p:cNvGraphicFramePr>
          <p:nvPr/>
        </p:nvGraphicFramePr>
        <p:xfrm>
          <a:off x="2627313" y="4652963"/>
          <a:ext cx="2490787" cy="803275"/>
        </p:xfrm>
        <a:graphic>
          <a:graphicData uri="http://schemas.openxmlformats.org/presentationml/2006/ole">
            <p:oleObj spid="_x0000_s20540" name="Equation" r:id="rId7" imgW="1422400" imgH="457200" progId="Equation.DSMT4">
              <p:embed/>
            </p:oleObj>
          </a:graphicData>
        </a:graphic>
      </p:graphicFrame>
      <p:sp>
        <p:nvSpPr>
          <p:cNvPr id="2049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7" name="Object 14"/>
          <p:cNvGraphicFramePr>
            <a:graphicFrameLocks noChangeAspect="1"/>
          </p:cNvGraphicFramePr>
          <p:nvPr/>
        </p:nvGraphicFramePr>
        <p:xfrm>
          <a:off x="3348038" y="3703638"/>
          <a:ext cx="863600" cy="373062"/>
        </p:xfrm>
        <a:graphic>
          <a:graphicData uri="http://schemas.openxmlformats.org/presentationml/2006/ole">
            <p:oleObj spid="_x0000_s20541" name="Equation" r:id="rId8" imgW="482391" imgH="203112" progId="Equation.DSMT4">
              <p:embed/>
            </p:oleObj>
          </a:graphicData>
        </a:graphic>
      </p:graphicFrame>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287338"/>
            <a:ext cx="8785225" cy="6570662"/>
          </a:xfrm>
        </p:spPr>
        <p:txBody>
          <a:bodyPr rtlCol="0">
            <a:normAutofit lnSpcReduction="10000"/>
          </a:bodyPr>
          <a:lstStyle/>
          <a:p>
            <a:pPr eaLnBrk="1" fontAlgn="auto" hangingPunct="1">
              <a:lnSpc>
                <a:spcPct val="150000"/>
              </a:lnSpc>
              <a:spcAft>
                <a:spcPts val="0"/>
              </a:spcAft>
              <a:buFont typeface="Arial" pitchFamily="34" charset="0"/>
              <a:buChar char="•"/>
              <a:defRPr/>
            </a:pPr>
            <a:r>
              <a:rPr lang="en-US" altLang="zh-TW" dirty="0"/>
              <a:t>9.4 GROWTH RATES, ACCOUNTING BETAS, AND VARIANCE IN EBIT</a:t>
            </a:r>
            <a:endParaRPr lang="zh-TW" altLang="zh-TW" dirty="0"/>
          </a:p>
          <a:p>
            <a:pPr eaLnBrk="1" fontAlgn="auto" hangingPunct="1">
              <a:lnSpc>
                <a:spcPct val="150000"/>
              </a:lnSpc>
              <a:spcAft>
                <a:spcPts val="0"/>
              </a:spcAft>
              <a:buFont typeface="Arial" pitchFamily="34" charset="0"/>
              <a:buChar char="•"/>
              <a:defRPr/>
            </a:pPr>
            <a:r>
              <a:rPr lang="en-US" altLang="zh-TW" dirty="0"/>
              <a:t>9.4.1 Sustainable Growth Rates</a:t>
            </a:r>
            <a:endParaRPr lang="zh-TW" altLang="zh-TW" dirty="0"/>
          </a:p>
          <a:p>
            <a:pPr eaLnBrk="1" fontAlgn="auto" hangingPunct="1">
              <a:lnSpc>
                <a:spcPct val="150000"/>
              </a:lnSpc>
              <a:spcAft>
                <a:spcPts val="0"/>
              </a:spcAft>
              <a:buFont typeface="Arial" pitchFamily="34" charset="0"/>
              <a:buChar char="•"/>
              <a:defRPr/>
            </a:pPr>
            <a:r>
              <a:rPr lang="en-US" altLang="zh-TW" dirty="0"/>
              <a:t>9.4.2 Accounting Beta</a:t>
            </a:r>
            <a:endParaRPr lang="zh-TW" altLang="zh-TW" dirty="0"/>
          </a:p>
          <a:p>
            <a:pPr eaLnBrk="1" fontAlgn="auto" hangingPunct="1">
              <a:lnSpc>
                <a:spcPct val="150000"/>
              </a:lnSpc>
              <a:spcAft>
                <a:spcPts val="0"/>
              </a:spcAft>
              <a:buFont typeface="Arial" pitchFamily="34" charset="0"/>
              <a:buChar char="•"/>
              <a:defRPr/>
            </a:pPr>
            <a:r>
              <a:rPr lang="en-US" altLang="zh-TW" dirty="0"/>
              <a:t>9.4.3 Variance in EBIT</a:t>
            </a:r>
            <a:endParaRPr lang="zh-TW" altLang="zh-TW" dirty="0"/>
          </a:p>
          <a:p>
            <a:pPr eaLnBrk="1" fontAlgn="auto" hangingPunct="1">
              <a:lnSpc>
                <a:spcPct val="150000"/>
              </a:lnSpc>
              <a:spcAft>
                <a:spcPts val="0"/>
              </a:spcAft>
              <a:buFont typeface="Arial" pitchFamily="34" charset="0"/>
              <a:buChar char="•"/>
              <a:defRPr/>
            </a:pPr>
            <a:r>
              <a:rPr lang="en-US" altLang="zh-TW" dirty="0"/>
              <a:t>9.4.4 Capital–Labor Ratio</a:t>
            </a:r>
            <a:endParaRPr lang="zh-TW" altLang="zh-TW" dirty="0"/>
          </a:p>
          <a:p>
            <a:pPr eaLnBrk="1" fontAlgn="auto" hangingPunct="1">
              <a:lnSpc>
                <a:spcPct val="150000"/>
              </a:lnSpc>
              <a:spcAft>
                <a:spcPts val="0"/>
              </a:spcAft>
              <a:buFont typeface="Arial" pitchFamily="34" charset="0"/>
              <a:buChar char="•"/>
              <a:defRPr/>
            </a:pPr>
            <a:r>
              <a:rPr lang="en-US" altLang="zh-TW" dirty="0"/>
              <a:t>9.4.5 Fixed Costs and Variable Costs</a:t>
            </a:r>
            <a:endParaRPr lang="zh-TW" altLang="zh-TW" dirty="0"/>
          </a:p>
          <a:p>
            <a:pPr eaLnBrk="1" fontAlgn="auto" hangingPunct="1">
              <a:lnSpc>
                <a:spcPct val="150000"/>
              </a:lnSpc>
              <a:spcAft>
                <a:spcPts val="0"/>
              </a:spcAft>
              <a:buFont typeface="Arial" pitchFamily="34" charset="0"/>
              <a:buChar char="•"/>
              <a:defRPr/>
            </a:pPr>
            <a:r>
              <a:rPr lang="en-US" altLang="zh-TW" dirty="0"/>
              <a:t>9.4.6 Beta Forecasting</a:t>
            </a:r>
            <a:endParaRPr lang="zh-TW" altLang="zh-TW" dirty="0"/>
          </a:p>
          <a:p>
            <a:pPr eaLnBrk="1" fontAlgn="auto" hangingPunct="1">
              <a:lnSpc>
                <a:spcPct val="150000"/>
              </a:lnSpc>
              <a:spcAft>
                <a:spcPts val="0"/>
              </a:spcAft>
              <a:buFont typeface="Arial" pitchFamily="34" charset="0"/>
              <a:buChar char="•"/>
              <a:defRPr/>
            </a:pPr>
            <a:r>
              <a:rPr lang="en-US" altLang="zh-TW" dirty="0"/>
              <a:t>9.4.7 Market-Based versus Accounting-Based Beta Forecasting</a:t>
            </a:r>
            <a:endParaRPr lang="zh-TW" altLang="zh-TW" dirty="0"/>
          </a:p>
          <a:p>
            <a:pPr eaLnBrk="1" fontAlgn="auto" hangingPunct="1">
              <a:lnSpc>
                <a:spcPct val="150000"/>
              </a:lnSpc>
              <a:spcAft>
                <a:spcPts val="0"/>
              </a:spcAft>
              <a:buFont typeface="Arial" pitchFamily="34" charset="0"/>
              <a:buChar char="•"/>
              <a:defRPr/>
            </a:pPr>
            <a:r>
              <a:rPr lang="en-US" altLang="zh-TW" dirty="0"/>
              <a:t>9.5 SOME APPLICATIONS AND IMPLICATIONS OF THE CAPM</a:t>
            </a:r>
            <a:endParaRPr lang="zh-TW" altLang="zh-TW" dirty="0"/>
          </a:p>
          <a:p>
            <a:pPr eaLnBrk="1" fontAlgn="auto" hangingPunct="1">
              <a:lnSpc>
                <a:spcPct val="150000"/>
              </a:lnSpc>
              <a:spcAft>
                <a:spcPts val="0"/>
              </a:spcAft>
              <a:buFont typeface="Arial" pitchFamily="34" charset="0"/>
              <a:buChar char="•"/>
              <a:defRPr/>
            </a:pPr>
            <a:r>
              <a:rPr lang="en-US" altLang="zh-TW" dirty="0"/>
              <a:t>9.6 SUMMARY</a:t>
            </a:r>
          </a:p>
          <a:p>
            <a:pPr eaLnBrk="1" fontAlgn="auto" hangingPunct="1">
              <a:lnSpc>
                <a:spcPct val="150000"/>
              </a:lnSpc>
              <a:spcAft>
                <a:spcPts val="0"/>
              </a:spcAft>
              <a:buFont typeface="Arial" pitchFamily="34" charset="0"/>
              <a:buChar char="•"/>
              <a:defRPr/>
            </a:pPr>
            <a:r>
              <a:rPr lang="en-US" altLang="zh-TW" dirty="0"/>
              <a:t>APPENDIX 9A: EMPIRICAL EVIDENCE FOR THE RISK-RETURN RELATIONSHIP</a:t>
            </a:r>
            <a:endParaRPr lang="zh-TW" altLang="zh-TW" dirty="0"/>
          </a:p>
          <a:p>
            <a:pPr eaLnBrk="1" fontAlgn="auto" hangingPunct="1">
              <a:lnSpc>
                <a:spcPct val="150000"/>
              </a:lnSpc>
              <a:spcAft>
                <a:spcPts val="0"/>
              </a:spcAft>
              <a:buFont typeface="Arial" pitchFamily="34" charset="0"/>
              <a:buChar char="•"/>
              <a:defRPr/>
            </a:pPr>
            <a:r>
              <a:rPr lang="en-US" altLang="zh-TW" dirty="0"/>
              <a:t>9A.1 Anomalies in the Semi-Strong Efficient-Market Hypothesis</a:t>
            </a:r>
            <a:endParaRPr lang="zh-TW" altLang="zh-TW" dirty="0"/>
          </a:p>
          <a:p>
            <a:pPr eaLnBrk="1" fontAlgn="auto" hangingPunct="1">
              <a:lnSpc>
                <a:spcPct val="150000"/>
              </a:lnSpc>
              <a:spcAft>
                <a:spcPts val="0"/>
              </a:spcAft>
              <a:buFont typeface="Arial" pitchFamily="34" charset="0"/>
              <a:buChar char="•"/>
              <a:defRPr/>
            </a:pPr>
            <a:endParaRPr lang="zh-TW" altLang="en-US" dirty="0"/>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zh-TW"/>
              <a:t>9.3.4 Determination of Systematic Risk</a:t>
            </a:r>
            <a:endParaRPr lang="zh-TW" altLang="en-US"/>
          </a:p>
        </p:txBody>
      </p:sp>
      <p:sp>
        <p:nvSpPr>
          <p:cNvPr id="53251" name="Content Placeholder 2"/>
          <p:cNvSpPr>
            <a:spLocks noGrp="1"/>
          </p:cNvSpPr>
          <p:nvPr>
            <p:ph idx="1"/>
          </p:nvPr>
        </p:nvSpPr>
        <p:spPr>
          <a:xfrm>
            <a:off x="250825" y="1412875"/>
            <a:ext cx="8497888" cy="4608513"/>
          </a:xfrm>
        </p:spPr>
        <p:txBody>
          <a:bodyPr/>
          <a:lstStyle/>
          <a:p>
            <a:pPr>
              <a:lnSpc>
                <a:spcPct val="100000"/>
              </a:lnSpc>
              <a:spcBef>
                <a:spcPct val="0"/>
              </a:spcBef>
              <a:buFont typeface="Arial" charset="0"/>
              <a:buChar char="•"/>
            </a:pPr>
            <a:r>
              <a:rPr lang="en-US" altLang="zh-TW"/>
              <a:t>There are two dimensions of risk that affect a firm’s systematic risk.</a:t>
            </a:r>
          </a:p>
          <a:p>
            <a:pPr>
              <a:lnSpc>
                <a:spcPct val="100000"/>
              </a:lnSpc>
              <a:spcBef>
                <a:spcPct val="0"/>
              </a:spcBef>
              <a:buFont typeface="Arial" charset="0"/>
              <a:buChar char="•"/>
            </a:pPr>
            <a:r>
              <a:rPr lang="en-US" altLang="zh-TW"/>
              <a:t>The first is </a:t>
            </a:r>
            <a:r>
              <a:rPr lang="en-US" altLang="zh-TW" b="1"/>
              <a:t>financial risk</a:t>
            </a:r>
            <a:r>
              <a:rPr lang="en-US" altLang="zh-TW"/>
              <a:t>, the additional risk placed on the firm and its stock holders due to the firm’s decision to be leveraged — that is, to take on additional debt.</a:t>
            </a:r>
          </a:p>
          <a:p>
            <a:pPr>
              <a:lnSpc>
                <a:spcPct val="100000"/>
              </a:lnSpc>
              <a:spcBef>
                <a:spcPct val="0"/>
              </a:spcBef>
              <a:buFont typeface="Arial" charset="0"/>
              <a:buChar char="•"/>
            </a:pPr>
            <a:r>
              <a:rPr lang="en-US" altLang="zh-TW"/>
              <a:t>The second, </a:t>
            </a:r>
            <a:r>
              <a:rPr lang="en-US" altLang="zh-TW" b="1"/>
              <a:t>business risk</a:t>
            </a:r>
            <a:r>
              <a:rPr lang="en-US" altLang="zh-TW"/>
              <a:t>, is the riskiness involved with a firm’s operations, if it takes on no debt.</a:t>
            </a:r>
          </a:p>
          <a:p>
            <a:pPr>
              <a:lnSpc>
                <a:spcPct val="100000"/>
              </a:lnSpc>
              <a:spcBef>
                <a:spcPct val="0"/>
              </a:spcBef>
              <a:buFont typeface="Arial" charset="0"/>
              <a:buChar char="•"/>
            </a:pPr>
            <a:r>
              <a:rPr lang="en-US" altLang="zh-TW"/>
              <a:t>Business risk can also be defined as the uncertainty inherent in projection of future operating income or </a:t>
            </a:r>
            <a:r>
              <a:rPr lang="en-US" altLang="zh-TW" b="1"/>
              <a:t>earnings before interest and taxes (EBIT)</a:t>
            </a:r>
            <a:r>
              <a:rPr lang="en-US" altLang="zh-TW"/>
              <a:t>.</a:t>
            </a:r>
          </a:p>
          <a:p>
            <a:pPr>
              <a:lnSpc>
                <a:spcPct val="100000"/>
              </a:lnSpc>
              <a:spcBef>
                <a:spcPct val="0"/>
              </a:spcBef>
              <a:buFont typeface="Arial" charset="0"/>
              <a:buChar char="•"/>
            </a:pPr>
            <a:r>
              <a:rPr lang="en-US" altLang="zh-TW"/>
              <a:t>When a firm uses debt or financial leverage, business risk and financial risk are concentrated on the stockholders.</a:t>
            </a:r>
          </a:p>
          <a:p>
            <a:pPr>
              <a:lnSpc>
                <a:spcPct val="100000"/>
              </a:lnSpc>
              <a:spcBef>
                <a:spcPct val="0"/>
              </a:spcBef>
              <a:buFont typeface="Arial" charset="0"/>
              <a:buChar char="•"/>
            </a:pPr>
            <a:r>
              <a:rPr lang="en-US" altLang="zh-TW"/>
              <a:t>If, however, a firm is 50% levered the investors who put up the equity will then have to bear all business risk and some financial risk.</a:t>
            </a:r>
          </a:p>
          <a:p>
            <a:pPr>
              <a:lnSpc>
                <a:spcPct val="100000"/>
              </a:lnSpc>
              <a:spcBef>
                <a:spcPct val="0"/>
              </a:spcBef>
              <a:buFont typeface="Arial" charset="0"/>
              <a:buChar char="•"/>
            </a:pPr>
            <a:r>
              <a:rPr lang="en-US" altLang="zh-TW"/>
              <a:t>The effect of leverage upon return on assets (ROA) and return on equity (ROE) and its effect upon the stockholders are listed in text book page 329.</a:t>
            </a:r>
            <a:endParaRPr lang="zh-TW" altLang="en-US"/>
          </a:p>
        </p:txBody>
      </p:sp>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30</a:t>
            </a:fld>
            <a:endParaRPr lang="en-US" altLang="zh-TW">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179388" y="2924175"/>
            <a:ext cx="8785225" cy="2449513"/>
          </a:xfrm>
        </p:spPr>
        <p:txBody>
          <a:bodyPr/>
          <a:lstStyle/>
          <a:p>
            <a:pPr>
              <a:lnSpc>
                <a:spcPct val="100000"/>
              </a:lnSpc>
              <a:spcBef>
                <a:spcPct val="0"/>
              </a:spcBef>
              <a:buFont typeface="Arial" charset="0"/>
              <a:buChar char="•"/>
            </a:pPr>
            <a:r>
              <a:rPr lang="en-US" altLang="zh-TW" b="1"/>
              <a:t>Growth rate</a:t>
            </a:r>
            <a:r>
              <a:rPr lang="en-US" altLang="zh-TW"/>
              <a:t> can be measured in terms of the growth in total assets or the growth in sales.</a:t>
            </a:r>
          </a:p>
          <a:p>
            <a:pPr>
              <a:lnSpc>
                <a:spcPct val="100000"/>
              </a:lnSpc>
              <a:spcBef>
                <a:spcPct val="0"/>
              </a:spcBef>
              <a:buFont typeface="Arial" charset="0"/>
              <a:buChar char="•"/>
            </a:pPr>
            <a:r>
              <a:rPr lang="en-US" altLang="zh-TW"/>
              <a:t>It is determined by the percentage change between two periods.</a:t>
            </a:r>
            <a:endParaRPr lang="zh-TW" altLang="en-US" b="1"/>
          </a:p>
        </p:txBody>
      </p:sp>
      <p:sp>
        <p:nvSpPr>
          <p:cNvPr id="21508" name="Text Placeholder 4"/>
          <p:cNvSpPr>
            <a:spLocks noGrp="1"/>
          </p:cNvSpPr>
          <p:nvPr>
            <p:ph type="body" sz="quarter" idx="13"/>
          </p:nvPr>
        </p:nvSpPr>
        <p:spPr>
          <a:xfrm>
            <a:off x="468313" y="2060575"/>
            <a:ext cx="8250237" cy="457200"/>
          </a:xfrm>
        </p:spPr>
        <p:txBody>
          <a:bodyPr/>
          <a:lstStyle/>
          <a:p>
            <a:pPr algn="ctr"/>
            <a:r>
              <a:rPr lang="en-US" altLang="zh-TW"/>
              <a:t>9.4.1 sustainable Growth Rates</a:t>
            </a:r>
            <a:endParaRPr lang="zh-TW" altLang="en-US"/>
          </a:p>
        </p:txBody>
      </p:sp>
      <p:sp>
        <p:nvSpPr>
          <p:cNvPr id="21509" name="Rectangle 2"/>
          <p:cNvSpPr>
            <a:spLocks noGrp="1" noChangeArrowheads="1"/>
          </p:cNvSpPr>
          <p:nvPr>
            <p:ph type="title"/>
          </p:nvPr>
        </p:nvSpPr>
        <p:spPr>
          <a:xfrm>
            <a:off x="465138" y="557213"/>
            <a:ext cx="8229600" cy="639762"/>
          </a:xfrm>
        </p:spPr>
        <p:txBody>
          <a:bodyPr/>
          <a:lstStyle/>
          <a:p>
            <a:pPr algn="ctr" eaLnBrk="1" hangingPunct="1"/>
            <a:r>
              <a:rPr lang="en-US" altLang="zh-TW"/>
              <a:t>9.4 Growth Rates, Accounting Betas, and Variance in EBIT</a:t>
            </a:r>
          </a:p>
        </p:txBody>
      </p:sp>
      <p:sp>
        <p:nvSpPr>
          <p:cNvPr id="215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6" name="Object 4"/>
          <p:cNvGraphicFramePr>
            <a:graphicFrameLocks noChangeAspect="1"/>
          </p:cNvGraphicFramePr>
          <p:nvPr/>
        </p:nvGraphicFramePr>
        <p:xfrm>
          <a:off x="539750" y="4149725"/>
          <a:ext cx="7169150" cy="719138"/>
        </p:xfrm>
        <a:graphic>
          <a:graphicData uri="http://schemas.openxmlformats.org/presentationml/2006/ole">
            <p:oleObj spid="_x0000_s21515" name="Equation" r:id="rId3" imgW="4267200" imgH="431800" progId="Equation.DSMT4">
              <p:embed/>
            </p:oleObj>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1"/>
          <p:cNvSpPr>
            <a:spLocks noGrp="1"/>
          </p:cNvSpPr>
          <p:nvPr>
            <p:ph idx="1"/>
          </p:nvPr>
        </p:nvSpPr>
        <p:spPr>
          <a:xfrm>
            <a:off x="539750" y="765175"/>
            <a:ext cx="8299450" cy="5360988"/>
          </a:xfrm>
        </p:spPr>
        <p:txBody>
          <a:bodyPr/>
          <a:lstStyle/>
          <a:p>
            <a:pPr>
              <a:buFont typeface="Arial" charset="0"/>
              <a:buChar char="•"/>
            </a:pPr>
            <a:r>
              <a:rPr lang="en-US" altLang="zh-TW"/>
              <a:t>Rapid growth can put considerable strain on a company’s resources, and unless management is aware of this effect and takes active steps to control it, rapid growth can lead to bankruptcy. </a:t>
            </a:r>
          </a:p>
          <a:p>
            <a:pPr>
              <a:buFont typeface="Arial" charset="0"/>
              <a:buChar char="•"/>
            </a:pPr>
            <a:r>
              <a:rPr lang="en-US" altLang="zh-TW"/>
              <a:t>It becomes necessary, therefore, to define a company’s sustainable growth rate:</a:t>
            </a:r>
            <a:endParaRPr lang="zh-TW" altLang="zh-TW"/>
          </a:p>
          <a:p>
            <a:pPr>
              <a:buFont typeface="Arial" charset="0"/>
              <a:buChar char="•"/>
            </a:pPr>
            <a:endParaRPr lang="zh-TW" altLang="en-US"/>
          </a:p>
        </p:txBody>
      </p:sp>
      <p:sp>
        <p:nvSpPr>
          <p:cNvPr id="225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0" name="Object 1"/>
          <p:cNvGraphicFramePr>
            <a:graphicFrameLocks noChangeAspect="1"/>
          </p:cNvGraphicFramePr>
          <p:nvPr/>
        </p:nvGraphicFramePr>
        <p:xfrm>
          <a:off x="1763713" y="2492375"/>
          <a:ext cx="5124450" cy="792163"/>
        </p:xfrm>
        <a:graphic>
          <a:graphicData uri="http://schemas.openxmlformats.org/presentationml/2006/ole">
            <p:oleObj spid="_x0000_s22548" name="Equation" r:id="rId3" imgW="3022600" imgH="469900" progId="Equation.DSMT4">
              <p:embed/>
            </p:oleObj>
          </a:graphicData>
        </a:graphic>
      </p:graphicFrame>
      <p:sp>
        <p:nvSpPr>
          <p:cNvPr id="2253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1" name="Object 3"/>
          <p:cNvGraphicFramePr>
            <a:graphicFrameLocks noChangeAspect="1"/>
          </p:cNvGraphicFramePr>
          <p:nvPr/>
        </p:nvGraphicFramePr>
        <p:xfrm>
          <a:off x="2411413" y="3716338"/>
          <a:ext cx="3875087" cy="2016125"/>
        </p:xfrm>
        <a:graphic>
          <a:graphicData uri="http://schemas.openxmlformats.org/presentationml/2006/ole">
            <p:oleObj spid="_x0000_s22549" name="Equation" r:id="rId4" imgW="2590800" imgH="1346200" progId="Equation.DSMT4">
              <p:embed/>
            </p:oleObj>
          </a:graphicData>
        </a:graphic>
      </p:graphicFrame>
      <p:sp>
        <p:nvSpPr>
          <p:cNvPr id="22535" name="Text Box 15"/>
          <p:cNvSpPr txBox="1">
            <a:spLocks noChangeArrowheads="1"/>
          </p:cNvSpPr>
          <p:nvPr/>
        </p:nvSpPr>
        <p:spPr bwMode="auto">
          <a:xfrm>
            <a:off x="7524750" y="2708275"/>
            <a:ext cx="719138"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(9.17)</a:t>
            </a:r>
          </a:p>
        </p:txBody>
      </p:sp>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Content Placeholder 1"/>
          <p:cNvSpPr>
            <a:spLocks noGrp="1"/>
          </p:cNvSpPr>
          <p:nvPr>
            <p:ph idx="1"/>
          </p:nvPr>
        </p:nvSpPr>
        <p:spPr>
          <a:xfrm>
            <a:off x="323850" y="692150"/>
            <a:ext cx="8515350" cy="5434013"/>
          </a:xfrm>
        </p:spPr>
        <p:txBody>
          <a:bodyPr/>
          <a:lstStyle/>
          <a:p>
            <a:pPr>
              <a:buFont typeface="Arial" charset="0"/>
              <a:buChar char="•"/>
            </a:pPr>
            <a:r>
              <a:rPr lang="en-US" altLang="zh-TW"/>
              <a:t>To derive Equation (9.17), assume that a company is not raising new equity, the cash to finance growth must come from retained profits and new borrowings:</a:t>
            </a:r>
          </a:p>
          <a:p>
            <a:pPr>
              <a:buFont typeface="Arial" charset="0"/>
              <a:buChar char="•"/>
            </a:pPr>
            <a:endParaRPr lang="en-US" altLang="zh-TW"/>
          </a:p>
          <a:p>
            <a:pPr>
              <a:buFont typeface="Arial" charset="0"/>
              <a:buChar char="•"/>
            </a:pPr>
            <a:endParaRPr lang="en-US" altLang="zh-TW"/>
          </a:p>
          <a:p>
            <a:pPr>
              <a:buFont typeface="Arial" charset="0"/>
              <a:buChar char="•"/>
            </a:pPr>
            <a:endParaRPr lang="en-US" altLang="zh-TW"/>
          </a:p>
          <a:p>
            <a:pPr>
              <a:buFont typeface="Arial" charset="0"/>
              <a:buChar char="•"/>
            </a:pPr>
            <a:r>
              <a:rPr lang="en-US" altLang="zh-TW"/>
              <a:t>And because the company wants to maintain a target debt-to-equity ratio equal to </a:t>
            </a:r>
            <a:r>
              <a:rPr lang="en-US" altLang="zh-TW" i="1"/>
              <a:t>L</a:t>
            </a:r>
            <a:r>
              <a:rPr lang="en-US" altLang="zh-TW"/>
              <a:t>, each dollar added to the owners’ equity enables it to increase its indebtedness by $</a:t>
            </a:r>
            <a:r>
              <a:rPr lang="en-US" altLang="zh-TW" i="1"/>
              <a:t>L.</a:t>
            </a:r>
          </a:p>
          <a:p>
            <a:pPr>
              <a:buFont typeface="Arial" charset="0"/>
              <a:buChar char="•"/>
            </a:pPr>
            <a:r>
              <a:rPr lang="en-US" altLang="zh-TW"/>
              <a:t>Since the owners’ equity will rise by an amount equal to retained profits:</a:t>
            </a:r>
            <a:endParaRPr lang="zh-TW" altLang="en-US"/>
          </a:p>
        </p:txBody>
      </p:sp>
      <p:sp>
        <p:nvSpPr>
          <p:cNvPr id="235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3554" name="Object 1"/>
          <p:cNvGraphicFramePr>
            <a:graphicFrameLocks noChangeAspect="1"/>
          </p:cNvGraphicFramePr>
          <p:nvPr/>
        </p:nvGraphicFramePr>
        <p:xfrm>
          <a:off x="1187450" y="1527175"/>
          <a:ext cx="5530850" cy="1109663"/>
        </p:xfrm>
        <a:graphic>
          <a:graphicData uri="http://schemas.openxmlformats.org/presentationml/2006/ole">
            <p:oleObj spid="_x0000_s23581" name="Equation" r:id="rId3" imgW="3581400" imgH="698500" progId="Equation.DSMT4">
              <p:embed/>
            </p:oleObj>
          </a:graphicData>
        </a:graphic>
      </p:graphicFrame>
      <p:sp>
        <p:nvSpPr>
          <p:cNvPr id="2355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TW" altLang="en-US"/>
          </a:p>
        </p:txBody>
      </p:sp>
      <p:graphicFrame>
        <p:nvGraphicFramePr>
          <p:cNvPr id="23555" name="Object 3"/>
          <p:cNvGraphicFramePr>
            <a:graphicFrameLocks noChangeAspect="1"/>
          </p:cNvGraphicFramePr>
          <p:nvPr/>
        </p:nvGraphicFramePr>
        <p:xfrm>
          <a:off x="755650" y="4149725"/>
          <a:ext cx="6807200" cy="358775"/>
        </p:xfrm>
        <a:graphic>
          <a:graphicData uri="http://schemas.openxmlformats.org/presentationml/2006/ole">
            <p:oleObj spid="_x0000_s23582" name="Equation" r:id="rId4" imgW="3962400" imgH="203200" progId="Equation.DSMT4">
              <p:embed/>
            </p:oleObj>
          </a:graphicData>
        </a:graphic>
      </p:graphicFrame>
      <p:graphicFrame>
        <p:nvGraphicFramePr>
          <p:cNvPr id="23556" name="Object 5"/>
          <p:cNvGraphicFramePr>
            <a:graphicFrameLocks noChangeAspect="1"/>
          </p:cNvGraphicFramePr>
          <p:nvPr/>
        </p:nvGraphicFramePr>
        <p:xfrm>
          <a:off x="2555875" y="4508500"/>
          <a:ext cx="2671763" cy="504825"/>
        </p:xfrm>
        <a:graphic>
          <a:graphicData uri="http://schemas.openxmlformats.org/presentationml/2006/ole">
            <p:oleObj spid="_x0000_s23583" name="Equation" r:id="rId5" imgW="1345616" imgH="253890" progId="Equation.DSMT4">
              <p:embed/>
            </p:oleObj>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1"/>
          <p:cNvSpPr>
            <a:spLocks noGrp="1"/>
          </p:cNvSpPr>
          <p:nvPr>
            <p:ph idx="1"/>
          </p:nvPr>
        </p:nvSpPr>
        <p:spPr>
          <a:xfrm>
            <a:off x="395288" y="765175"/>
            <a:ext cx="8443912" cy="5360988"/>
          </a:xfrm>
        </p:spPr>
        <p:txBody>
          <a:bodyPr/>
          <a:lstStyle/>
          <a:p>
            <a:pPr>
              <a:buFont typeface="Arial" charset="0"/>
              <a:buChar char="•"/>
            </a:pPr>
            <a:r>
              <a:rPr lang="en-US" altLang="zh-TW"/>
              <a:t>The use of cash represented by the increase in assets must equal the two sources of cash (retained profits and new borrowings):</a:t>
            </a:r>
          </a:p>
          <a:p>
            <a:pPr>
              <a:buFont typeface="Arial" charset="0"/>
              <a:buChar char="•"/>
            </a:pPr>
            <a:endParaRPr lang="en-US" altLang="zh-TW"/>
          </a:p>
          <a:p>
            <a:pPr>
              <a:buFont typeface="Arial" charset="0"/>
              <a:buChar char="•"/>
            </a:pPr>
            <a:endParaRPr lang="en-US" altLang="zh-TW"/>
          </a:p>
          <a:p>
            <a:pPr>
              <a:buFont typeface="Arial" charset="0"/>
              <a:buChar char="•"/>
            </a:pPr>
            <a:endParaRPr lang="en-US" altLang="zh-TW"/>
          </a:p>
          <a:p>
            <a:pPr>
              <a:buFont typeface="Arial" charset="0"/>
              <a:buChar char="•"/>
            </a:pPr>
            <a:endParaRPr lang="en-US" altLang="zh-TW"/>
          </a:p>
          <a:p>
            <a:pPr>
              <a:buFont typeface="Arial" charset="0"/>
              <a:buChar char="•"/>
            </a:pPr>
            <a:endParaRPr lang="en-US" altLang="zh-TW"/>
          </a:p>
          <a:p>
            <a:pPr>
              <a:buFont typeface="Arial" charset="0"/>
              <a:buChar char="•"/>
            </a:pPr>
            <a:endParaRPr lang="en-US" altLang="zh-TW"/>
          </a:p>
          <a:p>
            <a:pPr>
              <a:buFont typeface="Arial" charset="0"/>
              <a:buChar char="•"/>
            </a:pPr>
            <a:endParaRPr lang="en-US" altLang="zh-TW"/>
          </a:p>
          <a:p>
            <a:pPr>
              <a:buFont typeface="Arial" charset="0"/>
              <a:buChar char="•"/>
            </a:pPr>
            <a:r>
              <a:rPr lang="en-US" altLang="zh-TW" i="1"/>
              <a:t>        or g* = </a:t>
            </a:r>
            <a:r>
              <a:rPr lang="en-US" altLang="zh-TW"/>
              <a:t>firm’s sustainable growth rate assuming no infusion of</a:t>
            </a:r>
            <a:r>
              <a:rPr lang="en-US" altLang="zh-TW" i="1"/>
              <a:t> </a:t>
            </a:r>
            <a:r>
              <a:rPr lang="en-US" altLang="zh-TW"/>
              <a:t>new equity</a:t>
            </a:r>
          </a:p>
          <a:p>
            <a:pPr>
              <a:buFont typeface="Arial" charset="0"/>
              <a:buChar char="•"/>
            </a:pPr>
            <a:r>
              <a:rPr lang="en-US" altLang="zh-TW" i="1"/>
              <a:t>P</a:t>
            </a:r>
            <a:r>
              <a:rPr lang="en-US" altLang="zh-TW"/>
              <a:t> = Profit margin</a:t>
            </a:r>
          </a:p>
          <a:p>
            <a:pPr>
              <a:buFont typeface="Arial" charset="0"/>
              <a:buChar char="•"/>
            </a:pPr>
            <a:r>
              <a:rPr lang="en-US" altLang="zh-TW" i="1"/>
              <a:t>T =</a:t>
            </a:r>
            <a:r>
              <a:rPr lang="en-US" altLang="zh-TW"/>
              <a:t> asset-to-sales ratio</a:t>
            </a:r>
          </a:p>
          <a:p>
            <a:pPr>
              <a:buFont typeface="Arial" charset="0"/>
              <a:buChar char="•"/>
            </a:pPr>
            <a:r>
              <a:rPr lang="en-US" altLang="zh-TW" i="1"/>
              <a:t>D =</a:t>
            </a:r>
            <a:r>
              <a:rPr lang="en-US" altLang="zh-TW"/>
              <a:t> payout ratio</a:t>
            </a:r>
          </a:p>
          <a:p>
            <a:pPr>
              <a:buFont typeface="Arial" charset="0"/>
              <a:buChar char="•"/>
            </a:pPr>
            <a:r>
              <a:rPr lang="en-US" altLang="zh-TW" i="1"/>
              <a:t>L = </a:t>
            </a:r>
            <a:r>
              <a:rPr lang="en-US" altLang="zh-TW"/>
              <a:t>leverage</a:t>
            </a:r>
            <a:endParaRPr lang="zh-TW" altLang="en-US" i="1"/>
          </a:p>
        </p:txBody>
      </p:sp>
      <p:sp>
        <p:nvSpPr>
          <p:cNvPr id="245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4578" name="Object 1"/>
          <p:cNvGraphicFramePr>
            <a:graphicFrameLocks noChangeAspect="1"/>
          </p:cNvGraphicFramePr>
          <p:nvPr/>
        </p:nvGraphicFramePr>
        <p:xfrm>
          <a:off x="827088" y="1628775"/>
          <a:ext cx="7483475" cy="2520950"/>
        </p:xfrm>
        <a:graphic>
          <a:graphicData uri="http://schemas.openxmlformats.org/presentationml/2006/ole">
            <p:oleObj spid="_x0000_s24596" name="Equation" r:id="rId3" imgW="4622800" imgH="1549400" progId="Equation.DSMT4">
              <p:embed/>
            </p:oleObj>
          </a:graphicData>
        </a:graphic>
      </p:graphicFrame>
      <p:sp>
        <p:nvSpPr>
          <p:cNvPr id="245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4579" name="Object 3"/>
          <p:cNvGraphicFramePr>
            <a:graphicFrameLocks noChangeAspect="1"/>
          </p:cNvGraphicFramePr>
          <p:nvPr/>
        </p:nvGraphicFramePr>
        <p:xfrm>
          <a:off x="539750" y="4292600"/>
          <a:ext cx="625475" cy="360363"/>
        </p:xfrm>
        <a:graphic>
          <a:graphicData uri="http://schemas.openxmlformats.org/presentationml/2006/ole">
            <p:oleObj spid="_x0000_s24597" name="Equation" r:id="rId4" imgW="380835" imgH="215806" progId="Equation.DSMT4">
              <p:embed/>
            </p:oleObj>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Content Placeholder 1"/>
          <p:cNvSpPr>
            <a:spLocks noGrp="1"/>
          </p:cNvSpPr>
          <p:nvPr>
            <p:ph idx="1"/>
          </p:nvPr>
        </p:nvSpPr>
        <p:spPr>
          <a:xfrm>
            <a:off x="323850" y="620713"/>
            <a:ext cx="8569325" cy="4752975"/>
          </a:xfrm>
        </p:spPr>
        <p:txBody>
          <a:bodyPr/>
          <a:lstStyle/>
          <a:p>
            <a:pPr>
              <a:buFont typeface="Arial" charset="0"/>
              <a:buChar char="•"/>
            </a:pPr>
            <a:r>
              <a:rPr lang="en-US" altLang="zh-TW"/>
              <a:t>If we divide both numerator and denominator of Equation (9.17) by </a:t>
            </a:r>
            <a:r>
              <a:rPr lang="en-US" altLang="zh-TW" i="1"/>
              <a:t>T</a:t>
            </a:r>
            <a:r>
              <a:rPr lang="en-US" altLang="zh-TW"/>
              <a:t> and make some arrangement, then we can show that the sustainable growth rate can be shown as</a:t>
            </a:r>
          </a:p>
          <a:p>
            <a:pPr>
              <a:buFont typeface="Arial" charset="0"/>
              <a:buChar char="•"/>
            </a:pPr>
            <a:endParaRPr lang="en-US" altLang="zh-TW"/>
          </a:p>
          <a:p>
            <a:pPr>
              <a:buFont typeface="Arial" charset="0"/>
              <a:buNone/>
            </a:pPr>
            <a:r>
              <a:rPr lang="en-US" altLang="zh-TW"/>
              <a:t> ROE = the rate of return on equity</a:t>
            </a:r>
          </a:p>
          <a:p>
            <a:pPr>
              <a:buFont typeface="Arial" charset="0"/>
              <a:buNone/>
            </a:pPr>
            <a:endParaRPr lang="en-US" altLang="zh-TW"/>
          </a:p>
          <a:p>
            <a:pPr>
              <a:buFont typeface="Arial" charset="0"/>
              <a:buChar char="•"/>
            </a:pPr>
            <a:r>
              <a:rPr lang="en-US" altLang="zh-TW"/>
              <a:t>Since sustainable growth rate does not allow company to use external equity, by allowing company to use both external debt and equity, Lee </a:t>
            </a:r>
            <a:r>
              <a:rPr lang="en-US" altLang="zh-TW" i="1"/>
              <a:t>et al.</a:t>
            </a:r>
            <a:r>
              <a:rPr lang="en-US" altLang="zh-TW"/>
              <a:t> (2011) have derived a generalized sustainable growth rate as</a:t>
            </a:r>
          </a:p>
          <a:p>
            <a:pPr>
              <a:buFont typeface="Arial" charset="0"/>
              <a:buChar char="•"/>
            </a:pPr>
            <a:endParaRPr lang="en-US" altLang="zh-TW"/>
          </a:p>
          <a:p>
            <a:pPr>
              <a:buFont typeface="Arial" charset="0"/>
              <a:buChar char="•"/>
            </a:pPr>
            <a:endParaRPr lang="en-US" altLang="zh-TW"/>
          </a:p>
          <a:p>
            <a:pPr>
              <a:buFont typeface="Arial" charset="0"/>
              <a:buChar char="•"/>
            </a:pPr>
            <a:endParaRPr lang="zh-TW" altLang="zh-TW"/>
          </a:p>
          <a:p>
            <a:pPr>
              <a:buFont typeface="Arial" charset="0"/>
              <a:buNone/>
            </a:pPr>
            <a:endParaRPr lang="zh-TW" altLang="zh-TW"/>
          </a:p>
          <a:p>
            <a:pPr>
              <a:buFont typeface="Arial" charset="0"/>
              <a:buChar char="•"/>
            </a:pPr>
            <a:endParaRPr lang="zh-TW" altLang="en-US"/>
          </a:p>
        </p:txBody>
      </p:sp>
      <p:sp>
        <p:nvSpPr>
          <p:cNvPr id="256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2" name="Object 1"/>
          <p:cNvGraphicFramePr>
            <a:graphicFrameLocks noChangeAspect="1"/>
          </p:cNvGraphicFramePr>
          <p:nvPr/>
        </p:nvGraphicFramePr>
        <p:xfrm>
          <a:off x="2195513" y="1412875"/>
          <a:ext cx="4483100" cy="720725"/>
        </p:xfrm>
        <a:graphic>
          <a:graphicData uri="http://schemas.openxmlformats.org/presentationml/2006/ole">
            <p:oleObj spid="_x0000_s25656" name="Equation" r:id="rId3" imgW="2908300" imgH="469900" progId="Equation.DSMT4">
              <p:embed/>
            </p:oleObj>
          </a:graphicData>
        </a:graphic>
      </p:graphicFrame>
      <p:sp>
        <p:nvSpPr>
          <p:cNvPr id="2561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3" name="Object 3"/>
          <p:cNvGraphicFramePr>
            <a:graphicFrameLocks noChangeAspect="1"/>
          </p:cNvGraphicFramePr>
          <p:nvPr/>
        </p:nvGraphicFramePr>
        <p:xfrm>
          <a:off x="2339975" y="3933825"/>
          <a:ext cx="3835400" cy="719138"/>
        </p:xfrm>
        <a:graphic>
          <a:graphicData uri="http://schemas.openxmlformats.org/presentationml/2006/ole">
            <p:oleObj spid="_x0000_s25657" name="Equation" r:id="rId4" imgW="2489200" imgH="469900" progId="Equation.DSMT4">
              <p:embed/>
            </p:oleObj>
          </a:graphicData>
        </a:graphic>
      </p:graphicFrame>
      <p:sp>
        <p:nvSpPr>
          <p:cNvPr id="256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4" name="Object 5"/>
          <p:cNvGraphicFramePr>
            <a:graphicFrameLocks noChangeAspect="1"/>
          </p:cNvGraphicFramePr>
          <p:nvPr/>
        </p:nvGraphicFramePr>
        <p:xfrm>
          <a:off x="2484438" y="4724400"/>
          <a:ext cx="3763962" cy="360363"/>
        </p:xfrm>
        <a:graphic>
          <a:graphicData uri="http://schemas.openxmlformats.org/presentationml/2006/ole">
            <p:oleObj spid="_x0000_s25658" name="Equation" r:id="rId5" imgW="2197100" imgH="203200" progId="Equation.DSMT4">
              <p:embed/>
            </p:oleObj>
          </a:graphicData>
        </a:graphic>
      </p:graphicFrame>
      <p:sp>
        <p:nvSpPr>
          <p:cNvPr id="2561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5" name="Object 7"/>
          <p:cNvGraphicFramePr>
            <a:graphicFrameLocks noChangeAspect="1"/>
          </p:cNvGraphicFramePr>
          <p:nvPr/>
        </p:nvGraphicFramePr>
        <p:xfrm>
          <a:off x="2339975" y="5013325"/>
          <a:ext cx="4762500" cy="360363"/>
        </p:xfrm>
        <a:graphic>
          <a:graphicData uri="http://schemas.openxmlformats.org/presentationml/2006/ole">
            <p:oleObj spid="_x0000_s25659" name="Equation" r:id="rId6" imgW="2768600" imgH="203200" progId="Equation.DSMT4">
              <p:embed/>
            </p:oleObj>
          </a:graphicData>
        </a:graphic>
      </p:graphicFrame>
      <p:sp>
        <p:nvSpPr>
          <p:cNvPr id="2561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6" name="Object 9"/>
          <p:cNvGraphicFramePr>
            <a:graphicFrameLocks noChangeAspect="1"/>
          </p:cNvGraphicFramePr>
          <p:nvPr/>
        </p:nvGraphicFramePr>
        <p:xfrm>
          <a:off x="2473325" y="5300663"/>
          <a:ext cx="3683000" cy="360362"/>
        </p:xfrm>
        <a:graphic>
          <a:graphicData uri="http://schemas.openxmlformats.org/presentationml/2006/ole">
            <p:oleObj spid="_x0000_s25660" name="Equation" r:id="rId7" imgW="2133600" imgH="203200" progId="Equation.DSMT4">
              <p:embed/>
            </p:oleObj>
          </a:graphicData>
        </a:graphic>
      </p:graphicFrame>
      <p:sp>
        <p:nvSpPr>
          <p:cNvPr id="2561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7" name="Object 11"/>
          <p:cNvGraphicFramePr>
            <a:graphicFrameLocks noChangeAspect="1"/>
          </p:cNvGraphicFramePr>
          <p:nvPr/>
        </p:nvGraphicFramePr>
        <p:xfrm>
          <a:off x="2411413" y="5661025"/>
          <a:ext cx="1784350" cy="360363"/>
        </p:xfrm>
        <a:graphic>
          <a:graphicData uri="http://schemas.openxmlformats.org/presentationml/2006/ole">
            <p:oleObj spid="_x0000_s25661" name="Equation" r:id="rId8" imgW="1040948" imgH="203112" progId="Equation.DSMT4">
              <p:embed/>
            </p:oleObj>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2"/>
          <p:cNvSpPr>
            <a:spLocks noGrp="1" noChangeArrowheads="1"/>
          </p:cNvSpPr>
          <p:nvPr>
            <p:ph type="title" idx="4294967295"/>
          </p:nvPr>
        </p:nvSpPr>
        <p:spPr>
          <a:xfrm>
            <a:off x="323850" y="404813"/>
            <a:ext cx="7715250" cy="523875"/>
          </a:xfrm>
        </p:spPr>
        <p:txBody>
          <a:bodyPr/>
          <a:lstStyle/>
          <a:p>
            <a:pPr eaLnBrk="1" hangingPunct="1"/>
            <a:r>
              <a:rPr lang="en-US" altLang="zh-TW"/>
              <a:t>9.4.2 Accounting</a:t>
            </a:r>
            <a:r>
              <a:rPr lang="en-US" altLang="zh-TW" sz="4000" i="1"/>
              <a:t> Beta</a:t>
            </a:r>
          </a:p>
        </p:txBody>
      </p:sp>
      <p:sp>
        <p:nvSpPr>
          <p:cNvPr id="26632" name="Rectangle 3"/>
          <p:cNvSpPr>
            <a:spLocks noGrp="1" noChangeArrowheads="1"/>
          </p:cNvSpPr>
          <p:nvPr>
            <p:ph type="body" idx="4294967295"/>
          </p:nvPr>
        </p:nvSpPr>
        <p:spPr>
          <a:xfrm>
            <a:off x="179388" y="1557338"/>
            <a:ext cx="8785225" cy="3527425"/>
          </a:xfrm>
        </p:spPr>
        <p:txBody>
          <a:bodyPr/>
          <a:lstStyle/>
          <a:p>
            <a:pPr eaLnBrk="1" hangingPunct="1">
              <a:spcBef>
                <a:spcPct val="0"/>
              </a:spcBef>
            </a:pPr>
            <a:r>
              <a:rPr lang="en-US" altLang="zh-TW"/>
              <a:t>The </a:t>
            </a:r>
            <a:r>
              <a:rPr lang="en-US" altLang="zh-TW" b="1"/>
              <a:t>accounting beta</a:t>
            </a:r>
            <a:r>
              <a:rPr lang="en-US" altLang="zh-TW"/>
              <a:t> can be calculated from earnings-per-share data (EPS). </a:t>
            </a:r>
          </a:p>
          <a:p>
            <a:pPr eaLnBrk="1" hangingPunct="1">
              <a:spcBef>
                <a:spcPct val="0"/>
              </a:spcBef>
            </a:pPr>
            <a:r>
              <a:rPr lang="en-US" altLang="zh-TW"/>
              <a:t>Using EPS as an example, beta can be computed as follows:</a:t>
            </a:r>
          </a:p>
          <a:p>
            <a:pPr eaLnBrk="1" hangingPunct="1">
              <a:spcBef>
                <a:spcPct val="0"/>
              </a:spcBef>
              <a:buFont typeface="Wingdings" pitchFamily="2" charset="2"/>
              <a:buNone/>
            </a:pPr>
            <a:endParaRPr lang="en-US" altLang="zh-TW"/>
          </a:p>
          <a:p>
            <a:pPr eaLnBrk="1" hangingPunct="1">
              <a:spcBef>
                <a:spcPct val="0"/>
              </a:spcBef>
              <a:buFont typeface="Wingdings" pitchFamily="2" charset="2"/>
              <a:buNone/>
            </a:pPr>
            <a:endParaRPr lang="en-US" altLang="zh-TW"/>
          </a:p>
          <a:p>
            <a:pPr eaLnBrk="1" hangingPunct="1">
              <a:spcBef>
                <a:spcPct val="0"/>
              </a:spcBef>
              <a:buFont typeface="Wingdings" pitchFamily="2" charset="2"/>
              <a:buNone/>
            </a:pPr>
            <a:r>
              <a:rPr lang="en-US" altLang="zh-TW"/>
              <a:t>    where:</a:t>
            </a:r>
          </a:p>
          <a:p>
            <a:pPr eaLnBrk="1" hangingPunct="1">
              <a:spcBef>
                <a:spcPct val="0"/>
              </a:spcBef>
              <a:buFont typeface="Wingdings" pitchFamily="2" charset="2"/>
              <a:buNone/>
            </a:pPr>
            <a:endParaRPr lang="en-US" altLang="zh-TW"/>
          </a:p>
          <a:p>
            <a:pPr eaLnBrk="1" hangingPunct="1">
              <a:spcBef>
                <a:spcPct val="0"/>
              </a:spcBef>
              <a:buFont typeface="Wingdings" pitchFamily="2" charset="2"/>
              <a:buNone/>
            </a:pPr>
            <a:r>
              <a:rPr lang="en-US" altLang="zh-TW"/>
              <a:t>              = earnings per share of firm </a:t>
            </a:r>
            <a:r>
              <a:rPr lang="en-US" altLang="zh-TW" i="1"/>
              <a:t>i </a:t>
            </a:r>
            <a:r>
              <a:rPr lang="en-US" altLang="zh-TW"/>
              <a:t>at time </a:t>
            </a:r>
            <a:r>
              <a:rPr lang="en-US" altLang="zh-TW" i="1"/>
              <a:t>t;</a:t>
            </a:r>
            <a:endParaRPr lang="en-US" altLang="zh-TW"/>
          </a:p>
          <a:p>
            <a:pPr eaLnBrk="1" hangingPunct="1">
              <a:spcBef>
                <a:spcPct val="0"/>
              </a:spcBef>
              <a:buFont typeface="Wingdings" pitchFamily="2" charset="2"/>
              <a:buNone/>
            </a:pPr>
            <a:r>
              <a:rPr lang="en-US" altLang="zh-TW"/>
              <a:t>              = earnings per share of</a:t>
            </a:r>
            <a:r>
              <a:rPr lang="en-US" altLang="zh-TW" i="1"/>
              <a:t> </a:t>
            </a:r>
            <a:r>
              <a:rPr lang="en-US" altLang="zh-TW"/>
              <a:t>market average at time </a:t>
            </a:r>
            <a:r>
              <a:rPr lang="en-US" altLang="zh-TW" i="1"/>
              <a:t>t; </a:t>
            </a:r>
            <a:r>
              <a:rPr lang="en-US" altLang="zh-TW"/>
              <a:t>and</a:t>
            </a:r>
          </a:p>
          <a:p>
            <a:pPr eaLnBrk="1" hangingPunct="1">
              <a:spcBef>
                <a:spcPct val="0"/>
              </a:spcBef>
              <a:buFont typeface="Wingdings" pitchFamily="2" charset="2"/>
              <a:buNone/>
            </a:pPr>
            <a:r>
              <a:rPr lang="en-US" altLang="zh-TW"/>
              <a:t>              = error term.</a:t>
            </a:r>
          </a:p>
          <a:p>
            <a:pPr eaLnBrk="1" hangingPunct="1">
              <a:spcBef>
                <a:spcPct val="0"/>
              </a:spcBef>
              <a:buFont typeface="Wingdings" pitchFamily="2" charset="2"/>
              <a:buNone/>
            </a:pPr>
            <a:endParaRPr lang="en-US" altLang="zh-TW"/>
          </a:p>
          <a:p>
            <a:pPr eaLnBrk="1" hangingPunct="1">
              <a:spcBef>
                <a:spcPct val="0"/>
              </a:spcBef>
              <a:buFont typeface="Wingdings" pitchFamily="2" charset="2"/>
              <a:buNone/>
            </a:pPr>
            <a:r>
              <a:rPr lang="en-US" altLang="zh-TW"/>
              <a:t>    The estimate of      is the EPS type of accounting beta.</a:t>
            </a:r>
          </a:p>
        </p:txBody>
      </p:sp>
      <p:sp>
        <p:nvSpPr>
          <p:cNvPr id="26633"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6" name="Object 4"/>
          <p:cNvGraphicFramePr>
            <a:graphicFrameLocks noChangeAspect="1"/>
          </p:cNvGraphicFramePr>
          <p:nvPr/>
        </p:nvGraphicFramePr>
        <p:xfrm>
          <a:off x="1763713" y="2319338"/>
          <a:ext cx="4032250" cy="585787"/>
        </p:xfrm>
        <a:graphic>
          <a:graphicData uri="http://schemas.openxmlformats.org/presentationml/2006/ole">
            <p:oleObj spid="_x0000_s26671" name="Equation" r:id="rId3" imgW="1638300" imgH="241300" progId="Equation.DSMT4">
              <p:embed/>
            </p:oleObj>
          </a:graphicData>
        </a:graphic>
      </p:graphicFrame>
      <p:sp>
        <p:nvSpPr>
          <p:cNvPr id="26634"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7" name="Object 6"/>
          <p:cNvGraphicFramePr>
            <a:graphicFrameLocks noChangeAspect="1"/>
          </p:cNvGraphicFramePr>
          <p:nvPr/>
        </p:nvGraphicFramePr>
        <p:xfrm>
          <a:off x="511175" y="3438525"/>
          <a:ext cx="576263" cy="350838"/>
        </p:xfrm>
        <a:graphic>
          <a:graphicData uri="http://schemas.openxmlformats.org/presentationml/2006/ole">
            <p:oleObj spid="_x0000_s26672" name="Equation" r:id="rId4" imgW="393529" imgH="241195" progId="Equation.DSMT4">
              <p:embed/>
            </p:oleObj>
          </a:graphicData>
        </a:graphic>
      </p:graphicFrame>
      <p:sp>
        <p:nvSpPr>
          <p:cNvPr id="26635"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8" name="Object 8"/>
          <p:cNvGraphicFramePr>
            <a:graphicFrameLocks noChangeAspect="1"/>
          </p:cNvGraphicFramePr>
          <p:nvPr/>
        </p:nvGraphicFramePr>
        <p:xfrm>
          <a:off x="504825" y="3716338"/>
          <a:ext cx="635000" cy="352425"/>
        </p:xfrm>
        <a:graphic>
          <a:graphicData uri="http://schemas.openxmlformats.org/presentationml/2006/ole">
            <p:oleObj spid="_x0000_s26673" name="Equation" r:id="rId5" imgW="431613" imgH="241195" progId="Equation.DSMT4">
              <p:embed/>
            </p:oleObj>
          </a:graphicData>
        </a:graphic>
      </p:graphicFrame>
      <p:sp>
        <p:nvSpPr>
          <p:cNvPr id="26636" name="Rectangle 11"/>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9" name="Object 10"/>
          <p:cNvGraphicFramePr>
            <a:graphicFrameLocks noChangeAspect="1"/>
          </p:cNvGraphicFramePr>
          <p:nvPr/>
        </p:nvGraphicFramePr>
        <p:xfrm>
          <a:off x="611188" y="3960813"/>
          <a:ext cx="323850" cy="404812"/>
        </p:xfrm>
        <a:graphic>
          <a:graphicData uri="http://schemas.openxmlformats.org/presentationml/2006/ole">
            <p:oleObj spid="_x0000_s26674" name="Equation" r:id="rId6" imgW="190417" imgH="241195" progId="Equation.DSMT4">
              <p:embed/>
            </p:oleObj>
          </a:graphicData>
        </a:graphic>
      </p:graphicFrame>
      <p:sp>
        <p:nvSpPr>
          <p:cNvPr id="2663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30" name="Object 12"/>
          <p:cNvGraphicFramePr>
            <a:graphicFrameLocks noChangeAspect="1"/>
          </p:cNvGraphicFramePr>
          <p:nvPr/>
        </p:nvGraphicFramePr>
        <p:xfrm>
          <a:off x="2124075" y="4608513"/>
          <a:ext cx="285750" cy="404812"/>
        </p:xfrm>
        <a:graphic>
          <a:graphicData uri="http://schemas.openxmlformats.org/presentationml/2006/ole">
            <p:oleObj spid="_x0000_s26675" name="Equation" r:id="rId7" imgW="165028" imgH="228501" progId="Equation.DSMT4">
              <p:embed/>
            </p:oleObj>
          </a:graphicData>
        </a:graphic>
      </p:graphicFrame>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idx="4294967295"/>
          </p:nvPr>
        </p:nvSpPr>
        <p:spPr>
          <a:xfrm>
            <a:off x="250825" y="476250"/>
            <a:ext cx="7715250" cy="523875"/>
          </a:xfrm>
        </p:spPr>
        <p:txBody>
          <a:bodyPr/>
          <a:lstStyle/>
          <a:p>
            <a:pPr eaLnBrk="1" hangingPunct="1"/>
            <a:r>
              <a:rPr lang="en-US" altLang="zh-TW"/>
              <a:t>9.4.3 Variance in EBIT</a:t>
            </a:r>
          </a:p>
        </p:txBody>
      </p:sp>
      <p:sp>
        <p:nvSpPr>
          <p:cNvPr id="27654" name="Rectangle 3"/>
          <p:cNvSpPr>
            <a:spLocks noGrp="1" noChangeArrowheads="1"/>
          </p:cNvSpPr>
          <p:nvPr>
            <p:ph type="body" idx="4294967295"/>
          </p:nvPr>
        </p:nvSpPr>
        <p:spPr>
          <a:xfrm>
            <a:off x="179388" y="1773238"/>
            <a:ext cx="8785225" cy="3095625"/>
          </a:xfrm>
        </p:spPr>
        <p:txBody>
          <a:bodyPr/>
          <a:lstStyle/>
          <a:p>
            <a:pPr eaLnBrk="1" hangingPunct="1">
              <a:spcBef>
                <a:spcPct val="0"/>
              </a:spcBef>
            </a:pPr>
            <a:r>
              <a:rPr lang="en-US" altLang="zh-TW"/>
              <a:t>The variance in EBIT (</a:t>
            </a:r>
            <a:r>
              <a:rPr lang="en-US" altLang="zh-TW" i="1"/>
              <a:t>X</a:t>
            </a:r>
            <a:r>
              <a:rPr lang="en-US" altLang="zh-TW"/>
              <a:t>) can be defined as:</a:t>
            </a:r>
          </a:p>
          <a:p>
            <a:pPr eaLnBrk="1" hangingPunct="1">
              <a:spcBef>
                <a:spcPct val="0"/>
              </a:spcBef>
              <a:buFont typeface="Arial" charset="0"/>
              <a:buNone/>
            </a:pPr>
            <a:r>
              <a:rPr lang="en-US" altLang="zh-TW"/>
              <a:t>    </a:t>
            </a:r>
          </a:p>
          <a:p>
            <a:pPr eaLnBrk="1" hangingPunct="1">
              <a:spcBef>
                <a:spcPct val="0"/>
              </a:spcBef>
              <a:buFont typeface="Arial" charset="0"/>
              <a:buNone/>
            </a:pPr>
            <a:endParaRPr lang="en-US" altLang="zh-TW"/>
          </a:p>
          <a:p>
            <a:pPr eaLnBrk="1" hangingPunct="1">
              <a:spcBef>
                <a:spcPct val="0"/>
              </a:spcBef>
              <a:buFont typeface="Arial" charset="0"/>
              <a:buNone/>
            </a:pPr>
            <a:r>
              <a:rPr lang="en-US" altLang="zh-TW"/>
              <a:t>  </a:t>
            </a:r>
          </a:p>
          <a:p>
            <a:pPr eaLnBrk="1" hangingPunct="1">
              <a:spcBef>
                <a:spcPct val="0"/>
              </a:spcBef>
              <a:buFont typeface="Arial" charset="0"/>
              <a:buNone/>
            </a:pPr>
            <a:r>
              <a:rPr lang="en-US" altLang="zh-TW"/>
              <a:t>   </a:t>
            </a:r>
          </a:p>
          <a:p>
            <a:pPr eaLnBrk="1" hangingPunct="1">
              <a:spcBef>
                <a:spcPct val="0"/>
              </a:spcBef>
              <a:buFont typeface="Arial" charset="0"/>
              <a:buNone/>
            </a:pPr>
            <a:endParaRPr lang="en-US" altLang="zh-TW"/>
          </a:p>
          <a:p>
            <a:pPr eaLnBrk="1" hangingPunct="1">
              <a:spcBef>
                <a:spcPct val="0"/>
              </a:spcBef>
              <a:buFont typeface="Arial" charset="0"/>
              <a:buNone/>
            </a:pPr>
            <a:r>
              <a:rPr lang="en-US" altLang="zh-TW"/>
              <a:t>in which     = earnings before interest and taxes in period </a:t>
            </a:r>
            <a:r>
              <a:rPr lang="en-US" altLang="zh-TW" i="1"/>
              <a:t>t</a:t>
            </a:r>
            <a:r>
              <a:rPr lang="en-US" altLang="zh-TW"/>
              <a:t>, and      = average EBIT.</a:t>
            </a:r>
          </a:p>
          <a:p>
            <a:pPr eaLnBrk="1" hangingPunct="1">
              <a:spcBef>
                <a:spcPct val="0"/>
              </a:spcBef>
            </a:pPr>
            <a:endParaRPr lang="en-US" altLang="zh-TW"/>
          </a:p>
          <a:p>
            <a:pPr eaLnBrk="1" hangingPunct="1">
              <a:spcBef>
                <a:spcPct val="0"/>
              </a:spcBef>
            </a:pPr>
            <a:r>
              <a:rPr lang="en-US" altLang="zh-TW"/>
              <a:t>The total variance of EBIT can be used to measure the overall fluctuation of accounting earnings for a firm.</a:t>
            </a:r>
            <a:endParaRPr lang="zh-TW" altLang="zh-TW"/>
          </a:p>
          <a:p>
            <a:pPr eaLnBrk="1" hangingPunct="1">
              <a:spcBef>
                <a:spcPct val="0"/>
              </a:spcBef>
              <a:buFont typeface="Arial" charset="0"/>
              <a:buNone/>
            </a:pPr>
            <a:endParaRPr lang="en-US" altLang="zh-TW"/>
          </a:p>
        </p:txBody>
      </p:sp>
      <p:sp>
        <p:nvSpPr>
          <p:cNvPr id="276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7650" name="Object 4"/>
          <p:cNvGraphicFramePr>
            <a:graphicFrameLocks noChangeAspect="1"/>
          </p:cNvGraphicFramePr>
          <p:nvPr/>
        </p:nvGraphicFramePr>
        <p:xfrm>
          <a:off x="3421063" y="2286000"/>
          <a:ext cx="1727200" cy="1214438"/>
        </p:xfrm>
        <a:graphic>
          <a:graphicData uri="http://schemas.openxmlformats.org/presentationml/2006/ole">
            <p:oleObj spid="_x0000_s27677" name="Equation" r:id="rId3" imgW="863225" imgH="609336" progId="Equation.DSMT4">
              <p:embed/>
            </p:oleObj>
          </a:graphicData>
        </a:graphic>
      </p:graphicFrame>
      <p:sp>
        <p:nvSpPr>
          <p:cNvPr id="2765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7651" name="Object 6"/>
          <p:cNvGraphicFramePr>
            <a:graphicFrameLocks noChangeAspect="1"/>
          </p:cNvGraphicFramePr>
          <p:nvPr/>
        </p:nvGraphicFramePr>
        <p:xfrm>
          <a:off x="1116013" y="3644900"/>
          <a:ext cx="315912" cy="360363"/>
        </p:xfrm>
        <a:graphic>
          <a:graphicData uri="http://schemas.openxmlformats.org/presentationml/2006/ole">
            <p:oleObj spid="_x0000_s27678" name="Equation" r:id="rId4" imgW="203112" imgH="228501" progId="Equation.DSMT4">
              <p:embed/>
            </p:oleObj>
          </a:graphicData>
        </a:graphic>
      </p:graphicFrame>
      <p:sp>
        <p:nvSpPr>
          <p:cNvPr id="27657" name="Rectangle 9"/>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7652" name="Object 8"/>
          <p:cNvGraphicFramePr>
            <a:graphicFrameLocks noChangeAspect="1"/>
          </p:cNvGraphicFramePr>
          <p:nvPr/>
        </p:nvGraphicFramePr>
        <p:xfrm>
          <a:off x="6732588" y="3614738"/>
          <a:ext cx="287337" cy="319087"/>
        </p:xfrm>
        <a:graphic>
          <a:graphicData uri="http://schemas.openxmlformats.org/presentationml/2006/ole">
            <p:oleObj spid="_x0000_s27679" name="Equation" r:id="rId5" imgW="177569" imgH="202936" progId="Equation.DSMT4">
              <p:embed/>
            </p:oleObj>
          </a:graphicData>
        </a:graphic>
      </p:graphicFrame>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323850" y="333375"/>
            <a:ext cx="8229600" cy="639763"/>
          </a:xfrm>
        </p:spPr>
        <p:txBody>
          <a:bodyPr/>
          <a:lstStyle/>
          <a:p>
            <a:r>
              <a:rPr lang="en-US" altLang="zh-TW"/>
              <a:t>9.4.4 Capital- Labor Ratio</a:t>
            </a:r>
            <a:endParaRPr lang="zh-TW" altLang="en-US"/>
          </a:p>
        </p:txBody>
      </p:sp>
      <p:sp>
        <p:nvSpPr>
          <p:cNvPr id="28676" name="Content Placeholder 2"/>
          <p:cNvSpPr>
            <a:spLocks noGrp="1"/>
          </p:cNvSpPr>
          <p:nvPr>
            <p:ph idx="1"/>
          </p:nvPr>
        </p:nvSpPr>
        <p:spPr>
          <a:xfrm>
            <a:off x="250825" y="1628775"/>
            <a:ext cx="8713788" cy="4392613"/>
          </a:xfrm>
        </p:spPr>
        <p:txBody>
          <a:bodyPr/>
          <a:lstStyle/>
          <a:p>
            <a:pPr>
              <a:lnSpc>
                <a:spcPct val="100000"/>
              </a:lnSpc>
              <a:spcBef>
                <a:spcPct val="0"/>
              </a:spcBef>
              <a:buFont typeface="Arial" charset="0"/>
              <a:buChar char="•"/>
            </a:pPr>
            <a:r>
              <a:rPr lang="en-US" altLang="zh-TW"/>
              <a:t>The </a:t>
            </a:r>
            <a:r>
              <a:rPr lang="en-US" altLang="zh-TW" b="1"/>
              <a:t>capital–labor ratio</a:t>
            </a:r>
            <a:r>
              <a:rPr lang="en-US" altLang="zh-TW"/>
              <a:t> has an impact upon the magnitude of the beta coefficient. </a:t>
            </a:r>
          </a:p>
          <a:p>
            <a:pPr>
              <a:lnSpc>
                <a:spcPct val="100000"/>
              </a:lnSpc>
              <a:spcBef>
                <a:spcPct val="0"/>
              </a:spcBef>
              <a:buFont typeface="Arial" charset="0"/>
              <a:buChar char="•"/>
            </a:pPr>
            <a:r>
              <a:rPr lang="en-US" altLang="zh-TW"/>
              <a:t>A production function is a function that can be seen as a function of labor and capital:</a:t>
            </a:r>
          </a:p>
          <a:p>
            <a:pPr>
              <a:lnSpc>
                <a:spcPct val="100000"/>
              </a:lnSpc>
              <a:spcBef>
                <a:spcPct val="0"/>
              </a:spcBef>
              <a:buFont typeface="Arial" charset="0"/>
              <a:buChar char="•"/>
            </a:pPr>
            <a:endParaRPr lang="en-US" altLang="zh-TW"/>
          </a:p>
          <a:p>
            <a:pPr>
              <a:lnSpc>
                <a:spcPct val="100000"/>
              </a:lnSpc>
              <a:spcBef>
                <a:spcPct val="0"/>
              </a:spcBef>
              <a:buFont typeface="Arial" charset="0"/>
              <a:buChar char="•"/>
            </a:pPr>
            <a:endParaRPr lang="en-US" altLang="zh-TW"/>
          </a:p>
          <a:p>
            <a:pPr>
              <a:lnSpc>
                <a:spcPct val="100000"/>
              </a:lnSpc>
              <a:spcBef>
                <a:spcPct val="0"/>
              </a:spcBef>
              <a:buFont typeface="Arial" charset="0"/>
              <a:buNone/>
            </a:pPr>
            <a:r>
              <a:rPr lang="en-US" altLang="zh-TW"/>
              <a:t>where </a:t>
            </a:r>
            <a:r>
              <a:rPr lang="en-US" altLang="zh-TW" i="1"/>
              <a:t>K </a:t>
            </a:r>
            <a:r>
              <a:rPr lang="en-US" altLang="zh-TW"/>
              <a:t>= capital and </a:t>
            </a:r>
            <a:r>
              <a:rPr lang="en-US" altLang="zh-TW" i="1"/>
              <a:t>L </a:t>
            </a:r>
            <a:r>
              <a:rPr lang="en-US" altLang="zh-TW"/>
              <a:t>= labor. </a:t>
            </a:r>
            <a:r>
              <a:rPr lang="en-US" altLang="zh-TW" i="1"/>
              <a:t>K/L </a:t>
            </a:r>
            <a:r>
              <a:rPr lang="en-US" altLang="zh-TW"/>
              <a:t>(the capital–labor ratio) is generally used to measure a firm’s degree of capital intensity. </a:t>
            </a:r>
          </a:p>
          <a:p>
            <a:pPr>
              <a:lnSpc>
                <a:spcPct val="100000"/>
              </a:lnSpc>
              <a:spcBef>
                <a:spcPct val="0"/>
              </a:spcBef>
              <a:buFont typeface="Arial" charset="0"/>
              <a:buChar char="•"/>
            </a:pPr>
            <a:r>
              <a:rPr lang="en-US" altLang="zh-TW"/>
              <a:t>If the capital–labor ratio is greater than one — that is, if </a:t>
            </a:r>
            <a:r>
              <a:rPr lang="en-US" altLang="zh-TW" i="1"/>
              <a:t>K </a:t>
            </a:r>
            <a:r>
              <a:rPr lang="en-US" altLang="zh-TW"/>
              <a:t>&gt; </a:t>
            </a:r>
            <a:r>
              <a:rPr lang="en-US" altLang="zh-TW" i="1"/>
              <a:t>L</a:t>
            </a:r>
            <a:r>
              <a:rPr lang="en-US" altLang="zh-TW"/>
              <a:t> — a firm is capital intensive. </a:t>
            </a:r>
          </a:p>
          <a:p>
            <a:pPr>
              <a:lnSpc>
                <a:spcPct val="100000"/>
              </a:lnSpc>
              <a:spcBef>
                <a:spcPct val="0"/>
              </a:spcBef>
              <a:buFont typeface="Arial" charset="0"/>
              <a:buChar char="•"/>
            </a:pPr>
            <a:r>
              <a:rPr lang="en-US" altLang="zh-TW"/>
              <a:t>If the capital–labor ratio is less than one — that is, if </a:t>
            </a:r>
            <a:r>
              <a:rPr lang="en-US" altLang="zh-TW" i="1"/>
              <a:t>K </a:t>
            </a:r>
            <a:r>
              <a:rPr lang="en-US" altLang="zh-TW"/>
              <a:t>&lt; </a:t>
            </a:r>
            <a:r>
              <a:rPr lang="en-US" altLang="zh-TW" i="1"/>
              <a:t>L</a:t>
            </a:r>
            <a:r>
              <a:rPr lang="en-US" altLang="zh-TW"/>
              <a:t> — then</a:t>
            </a:r>
            <a:r>
              <a:rPr lang="en-US" altLang="zh-TW" i="1"/>
              <a:t> </a:t>
            </a:r>
            <a:r>
              <a:rPr lang="en-US" altLang="zh-TW"/>
              <a:t>there is a reduction in capital intensity and a shift toward human-resource investment.</a:t>
            </a:r>
            <a:endParaRPr lang="zh-TW" altLang="zh-TW"/>
          </a:p>
        </p:txBody>
      </p:sp>
      <p:sp>
        <p:nvSpPr>
          <p:cNvPr id="286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8674" name="Object 1"/>
          <p:cNvGraphicFramePr>
            <a:graphicFrameLocks noChangeAspect="1"/>
          </p:cNvGraphicFramePr>
          <p:nvPr/>
        </p:nvGraphicFramePr>
        <p:xfrm>
          <a:off x="2916238" y="2492375"/>
          <a:ext cx="1624012" cy="504825"/>
        </p:xfrm>
        <a:graphic>
          <a:graphicData uri="http://schemas.openxmlformats.org/presentationml/2006/ole">
            <p:oleObj spid="_x0000_s28683" name="Equation" r:id="rId3" imgW="825500" imgH="254000" progId="Equation.DSMT4">
              <p:embed/>
            </p:oleObj>
          </a:graphicData>
        </a:graphic>
      </p:graphicFrame>
      <p:sp>
        <p:nvSpPr>
          <p:cNvPr id="28678" name="Text Box 15"/>
          <p:cNvSpPr txBox="1">
            <a:spLocks noChangeArrowheads="1"/>
          </p:cNvSpPr>
          <p:nvPr/>
        </p:nvSpPr>
        <p:spPr bwMode="auto">
          <a:xfrm>
            <a:off x="7524750" y="2586038"/>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(9.18)</a:t>
            </a:r>
          </a:p>
        </p:txBody>
      </p:sp>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57200"/>
            <a:ext cx="8229600" cy="668338"/>
          </a:xfrm>
        </p:spPr>
        <p:txBody>
          <a:bodyPr/>
          <a:lstStyle/>
          <a:p>
            <a:pPr eaLnBrk="1" hangingPunct="1"/>
            <a:r>
              <a:rPr lang="en-US" altLang="zh-TW"/>
              <a:t>9.4.5 Fixed Costs and Variable Costs</a:t>
            </a:r>
          </a:p>
        </p:txBody>
      </p:sp>
      <p:sp>
        <p:nvSpPr>
          <p:cNvPr id="54275" name="Rectangle 3"/>
          <p:cNvSpPr>
            <a:spLocks noGrp="1" noChangeArrowheads="1"/>
          </p:cNvSpPr>
          <p:nvPr>
            <p:ph idx="1"/>
          </p:nvPr>
        </p:nvSpPr>
        <p:spPr>
          <a:xfrm>
            <a:off x="457200" y="1484313"/>
            <a:ext cx="8229600" cy="4321175"/>
          </a:xfrm>
        </p:spPr>
        <p:txBody>
          <a:bodyPr/>
          <a:lstStyle/>
          <a:p>
            <a:pPr eaLnBrk="1" hangingPunct="1">
              <a:spcBef>
                <a:spcPct val="0"/>
              </a:spcBef>
            </a:pPr>
            <a:r>
              <a:rPr lang="en-US" altLang="zh-TW"/>
              <a:t>Business risk is dependent upon the extent a firm builds </a:t>
            </a:r>
            <a:r>
              <a:rPr lang="en-US" altLang="zh-TW" b="1"/>
              <a:t>fixed costs</a:t>
            </a:r>
            <a:r>
              <a:rPr lang="en-US" altLang="zh-TW"/>
              <a:t> into its operations. </a:t>
            </a:r>
          </a:p>
          <a:p>
            <a:pPr eaLnBrk="1" hangingPunct="1">
              <a:spcBef>
                <a:spcPct val="0"/>
              </a:spcBef>
            </a:pPr>
            <a:r>
              <a:rPr lang="en-US" altLang="zh-TW"/>
              <a:t>A firm with a large amount of fixed costs is said to have a </a:t>
            </a:r>
            <a:r>
              <a:rPr lang="en-US" altLang="zh-TW" i="1"/>
              <a:t>large degree of operating leverage. </a:t>
            </a:r>
            <a:endParaRPr lang="en-US" altLang="zh-TW"/>
          </a:p>
          <a:p>
            <a:pPr eaLnBrk="1" hangingPunct="1">
              <a:spcBef>
                <a:spcPct val="0"/>
              </a:spcBef>
            </a:pPr>
            <a:r>
              <a:rPr lang="en-US" altLang="zh-TW" b="1"/>
              <a:t>Variable costs</a:t>
            </a:r>
            <a:r>
              <a:rPr lang="en-US" altLang="zh-TW"/>
              <a:t> have the opposite effect, because they are adjustable to the firm’s needs. </a:t>
            </a:r>
          </a:p>
          <a:p>
            <a:pPr eaLnBrk="1" hangingPunct="1">
              <a:spcBef>
                <a:spcPct val="0"/>
              </a:spcBef>
            </a:pPr>
            <a:r>
              <a:rPr lang="en-US" altLang="zh-TW"/>
              <a:t>Should a drop in sales occur, variable costs can be lowered to meet the lowered output.</a:t>
            </a:r>
          </a:p>
          <a:p>
            <a:pPr eaLnBrk="1" hangingPunct="1">
              <a:spcBef>
                <a:spcPct val="0"/>
              </a:spcBef>
            </a:pPr>
            <a:r>
              <a:rPr lang="en-US" altLang="zh-TW"/>
              <a:t>The extent to which firms can control their operating leverage is dependent upon their technological needs. </a:t>
            </a:r>
          </a:p>
          <a:p>
            <a:pPr eaLnBrk="1" hangingPunct="1">
              <a:spcBef>
                <a:spcPct val="0"/>
              </a:spcBef>
            </a:pPr>
            <a:r>
              <a:rPr lang="en-US" altLang="zh-TW"/>
              <a:t>Companies that require large investments in fixed assets</a:t>
            </a:r>
            <a:r>
              <a:rPr lang="zh-TW" altLang="en-US"/>
              <a:t>－</a:t>
            </a:r>
            <a:r>
              <a:rPr lang="en-US" altLang="zh-TW"/>
              <a:t>such as steel mills, auto manufacturers, and airlines</a:t>
            </a:r>
            <a:r>
              <a:rPr lang="zh-TW" altLang="en-US"/>
              <a:t>－</a:t>
            </a:r>
            <a:r>
              <a:rPr lang="en-US" altLang="zh-TW"/>
              <a:t>will have large fixed costs and operating leverages.</a:t>
            </a:r>
          </a:p>
          <a:p>
            <a:pPr eaLnBrk="1" hangingPunct="1">
              <a:spcBef>
                <a:spcPct val="0"/>
              </a:spcBef>
            </a:pPr>
            <a:endParaRPr lang="en-US" altLang="zh-TW" b="1"/>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39</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628775"/>
            <a:ext cx="8713788" cy="4679950"/>
          </a:xfrm>
        </p:spPr>
        <p:txBody>
          <a:bodyPr rtlCol="0">
            <a:normAutofit lnSpcReduction="10000"/>
          </a:bodyPr>
          <a:lstStyle/>
          <a:p>
            <a:pPr eaLnBrk="1" fontAlgn="auto" hangingPunct="1">
              <a:spcAft>
                <a:spcPts val="0"/>
              </a:spcAft>
              <a:buFont typeface="Arial" pitchFamily="34" charset="0"/>
              <a:buChar char="•"/>
              <a:defRPr/>
            </a:pPr>
            <a:r>
              <a:rPr lang="en-US" altLang="zh-TW" b="1" dirty="0"/>
              <a:t>Capital asset pricing model (CAPM)</a:t>
            </a:r>
            <a:r>
              <a:rPr lang="en-US" altLang="zh-TW" dirty="0"/>
              <a:t> is one of the most important financial theories.</a:t>
            </a:r>
          </a:p>
          <a:p>
            <a:pPr eaLnBrk="1" fontAlgn="auto" hangingPunct="1">
              <a:spcAft>
                <a:spcPts val="0"/>
              </a:spcAft>
              <a:buFont typeface="Arial" pitchFamily="34" charset="0"/>
              <a:buChar char="•"/>
              <a:defRPr/>
            </a:pPr>
            <a:r>
              <a:rPr lang="en-US" altLang="zh-TW" dirty="0"/>
              <a:t>Following the risk-return tradeoff principle and the portfolio diversification process, </a:t>
            </a:r>
            <a:r>
              <a:rPr lang="en-US" altLang="zh-TW" b="1" dirty="0"/>
              <a:t>Sharpe (1964), </a:t>
            </a:r>
            <a:r>
              <a:rPr lang="en-US" altLang="zh-TW" b="1" dirty="0" err="1"/>
              <a:t>Lintner</a:t>
            </a:r>
            <a:r>
              <a:rPr lang="en-US" altLang="zh-TW" b="1" dirty="0"/>
              <a:t> (1965), and </a:t>
            </a:r>
            <a:r>
              <a:rPr lang="en-US" altLang="zh-TW" b="1" dirty="0" err="1"/>
              <a:t>Mossin</a:t>
            </a:r>
            <a:r>
              <a:rPr lang="en-US" altLang="zh-TW" b="1" dirty="0"/>
              <a:t> (1966)</a:t>
            </a:r>
            <a:r>
              <a:rPr lang="en-US" altLang="zh-TW" dirty="0"/>
              <a:t> have developed an asset pricing model that can determine both the market price of a portfolio and the price of an individual security. </a:t>
            </a:r>
          </a:p>
          <a:p>
            <a:pPr eaLnBrk="1" fontAlgn="auto" hangingPunct="1">
              <a:spcAft>
                <a:spcPts val="0"/>
              </a:spcAft>
              <a:buFont typeface="Arial" pitchFamily="34" charset="0"/>
              <a:buChar char="•"/>
              <a:defRPr/>
            </a:pPr>
            <a:r>
              <a:rPr lang="en-US" altLang="zh-TW" dirty="0"/>
              <a:t>They focus upon the pricing determination of those parts of security risk that can be eliminated through diversification as well as those that cannot.</a:t>
            </a:r>
          </a:p>
          <a:p>
            <a:pPr eaLnBrk="1" fontAlgn="auto" hangingPunct="1">
              <a:spcAft>
                <a:spcPts val="0"/>
              </a:spcAft>
              <a:buFont typeface="Arial" pitchFamily="34" charset="0"/>
              <a:buChar char="•"/>
              <a:defRPr/>
            </a:pPr>
            <a:r>
              <a:rPr lang="en-US" altLang="zh-TW" b="1" dirty="0"/>
              <a:t>Systematic risk</a:t>
            </a:r>
            <a:r>
              <a:rPr lang="en-US" altLang="zh-TW" dirty="0"/>
              <a:t> (market risk) is that part of total risk that results from the common variability of stock prices and the subsequent tendency of stock prices to move together with the general market.</a:t>
            </a:r>
          </a:p>
          <a:p>
            <a:pPr eaLnBrk="1" fontAlgn="auto" hangingPunct="1">
              <a:spcAft>
                <a:spcPts val="0"/>
              </a:spcAft>
              <a:buFont typeface="Arial" pitchFamily="34" charset="0"/>
              <a:buChar char="•"/>
              <a:defRPr/>
            </a:pPr>
            <a:r>
              <a:rPr lang="en-US" altLang="zh-TW" b="1" dirty="0"/>
              <a:t>Unsystematic risk</a:t>
            </a:r>
            <a:r>
              <a:rPr lang="en-US" altLang="zh-TW" dirty="0"/>
              <a:t> is the other part of total risk, which is the result of variables peculiar to the firm or industry — for example, a labor strike or resource shortage.</a:t>
            </a:r>
            <a:endParaRPr lang="zh-TW" altLang="zh-TW" dirty="0"/>
          </a:p>
          <a:p>
            <a:pPr eaLnBrk="1" fontAlgn="auto" hangingPunct="1">
              <a:spcAft>
                <a:spcPts val="0"/>
              </a:spcAft>
              <a:buFont typeface="Arial" pitchFamily="34" charset="0"/>
              <a:buChar char="•"/>
              <a:defRPr/>
            </a:pPr>
            <a:r>
              <a:rPr lang="en-US" altLang="zh-TW" b="1" dirty="0"/>
              <a:t>Beta (</a:t>
            </a:r>
            <a:r>
              <a:rPr lang="zh-TW" altLang="zh-TW" b="1" dirty="0"/>
              <a:t>β</a:t>
            </a:r>
            <a:r>
              <a:rPr lang="en-US" altLang="zh-TW" b="1" dirty="0"/>
              <a:t>) </a:t>
            </a:r>
            <a:r>
              <a:rPr lang="en-US" altLang="zh-TW" dirty="0"/>
              <a:t>is universally accepted notion for the measure of a stock’s or a portfolio’s relative sensitivity to the market based upon its past record.</a:t>
            </a:r>
            <a:endParaRPr lang="en-US" altLang="zh-TW" b="1" dirty="0"/>
          </a:p>
          <a:p>
            <a:pPr eaLnBrk="1" fontAlgn="auto" hangingPunct="1">
              <a:spcAft>
                <a:spcPts val="0"/>
              </a:spcAft>
              <a:buFont typeface="Arial" pitchFamily="34" charset="0"/>
              <a:buChar char="•"/>
              <a:defRPr/>
            </a:pPr>
            <a:endParaRPr lang="zh-TW" altLang="en-US" b="1" dirty="0"/>
          </a:p>
        </p:txBody>
      </p:sp>
      <p:sp>
        <p:nvSpPr>
          <p:cNvPr id="48131" name="Title 3"/>
          <p:cNvSpPr>
            <a:spLocks noGrp="1"/>
          </p:cNvSpPr>
          <p:nvPr>
            <p:ph type="title"/>
          </p:nvPr>
        </p:nvSpPr>
        <p:spPr>
          <a:xfrm>
            <a:off x="465138" y="557213"/>
            <a:ext cx="8229600" cy="639762"/>
          </a:xfrm>
        </p:spPr>
        <p:txBody>
          <a:bodyPr/>
          <a:lstStyle/>
          <a:p>
            <a:pPr algn="ctr" eaLnBrk="1" hangingPunct="1"/>
            <a:r>
              <a:rPr lang="en-US" altLang="zh-TW"/>
              <a:t>9.1 A Graphical approach to the Derivation of the CAPM</a:t>
            </a:r>
            <a:endParaRPr lang="zh-TW" altLang="en-US"/>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528638"/>
            <a:ext cx="8229600" cy="668337"/>
          </a:xfrm>
        </p:spPr>
        <p:txBody>
          <a:bodyPr/>
          <a:lstStyle/>
          <a:p>
            <a:pPr eaLnBrk="1" hangingPunct="1"/>
            <a:r>
              <a:rPr lang="en-US" altLang="zh-TW"/>
              <a:t>9.4.6 Beta Forecasting</a:t>
            </a:r>
          </a:p>
        </p:txBody>
      </p:sp>
      <p:sp>
        <p:nvSpPr>
          <p:cNvPr id="55299" name="Rectangle 3"/>
          <p:cNvSpPr>
            <a:spLocks noGrp="1" noChangeArrowheads="1"/>
          </p:cNvSpPr>
          <p:nvPr>
            <p:ph idx="1"/>
          </p:nvPr>
        </p:nvSpPr>
        <p:spPr>
          <a:xfrm>
            <a:off x="179388" y="1341438"/>
            <a:ext cx="8785225" cy="3959225"/>
          </a:xfrm>
        </p:spPr>
        <p:txBody>
          <a:bodyPr/>
          <a:lstStyle/>
          <a:p>
            <a:pPr eaLnBrk="1" hangingPunct="1">
              <a:spcBef>
                <a:spcPct val="0"/>
              </a:spcBef>
            </a:pPr>
            <a:r>
              <a:rPr lang="en-US" altLang="zh-TW"/>
              <a:t>If the beta coefficient and standard deviation are stable, then using a beta derived from current and historical price data is fine, because the beta today is the same as the beta in the future. </a:t>
            </a:r>
          </a:p>
          <a:p>
            <a:pPr eaLnBrk="1" hangingPunct="1">
              <a:spcBef>
                <a:spcPct val="0"/>
              </a:spcBef>
            </a:pPr>
            <a:r>
              <a:rPr lang="en-US" altLang="zh-TW"/>
              <a:t>However, if the beta coefficient and standard deviation are unstable or vary through time, the analyst or manager must forecast a beta’s future value before employing it.</a:t>
            </a:r>
            <a:endParaRPr lang="zh-TW" altLang="zh-TW"/>
          </a:p>
          <a:p>
            <a:pPr eaLnBrk="1" hangingPunct="1">
              <a:spcBef>
                <a:spcPct val="0"/>
              </a:spcBef>
            </a:pPr>
            <a:r>
              <a:rPr lang="en-US" altLang="zh-TW"/>
              <a:t>The available evidence on the stability of beta indicates that the beta on an individual security is generally </a:t>
            </a:r>
            <a:r>
              <a:rPr lang="en-US" altLang="zh-TW" i="1"/>
              <a:t>not</a:t>
            </a:r>
            <a:r>
              <a:rPr lang="en-US" altLang="zh-TW"/>
              <a:t> stable, while portfolios have stable betas.</a:t>
            </a:r>
          </a:p>
          <a:p>
            <a:pPr eaLnBrk="1" hangingPunct="1">
              <a:spcBef>
                <a:spcPct val="0"/>
              </a:spcBef>
            </a:pPr>
            <a:r>
              <a:rPr lang="en-US" altLang="zh-TW"/>
              <a:t> Hence we are faced with the problem of forecasting future betas in order to use the CAPM for individual securities. </a:t>
            </a:r>
          </a:p>
          <a:p>
            <a:pPr eaLnBrk="1" hangingPunct="1">
              <a:spcBef>
                <a:spcPct val="0"/>
              </a:spcBef>
            </a:pPr>
            <a:r>
              <a:rPr lang="en-US" altLang="zh-TW" b="1"/>
              <a:t>Beta forecasting</a:t>
            </a:r>
            <a:r>
              <a:rPr lang="en-US" altLang="zh-TW"/>
              <a:t> refers to using the historical beta estimates or other historical financial information to forecast future betas.</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40</a:t>
            </a:fld>
            <a:endParaRPr lang="en-US" altLang="zh-TW">
              <a:solidFill>
                <a:schemeClr val="accent6">
                  <a:lumMod val="20000"/>
                  <a:lumOff val="8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itle 1"/>
          <p:cNvSpPr>
            <a:spLocks noGrp="1"/>
          </p:cNvSpPr>
          <p:nvPr>
            <p:ph type="title"/>
          </p:nvPr>
        </p:nvSpPr>
        <p:spPr>
          <a:xfrm>
            <a:off x="465138" y="557213"/>
            <a:ext cx="8229600" cy="639762"/>
          </a:xfrm>
        </p:spPr>
        <p:txBody>
          <a:bodyPr/>
          <a:lstStyle/>
          <a:p>
            <a:pPr algn="ctr"/>
            <a:r>
              <a:rPr lang="en-US" altLang="zh-TW"/>
              <a:t>9.4.7 Market-Based versus Accounting-Based Beta Forecasting</a:t>
            </a:r>
            <a:endParaRPr lang="zh-TW" altLang="en-US"/>
          </a:p>
        </p:txBody>
      </p:sp>
      <p:sp>
        <p:nvSpPr>
          <p:cNvPr id="29704" name="Content Placeholder 2"/>
          <p:cNvSpPr>
            <a:spLocks noGrp="1"/>
          </p:cNvSpPr>
          <p:nvPr>
            <p:ph idx="1"/>
          </p:nvPr>
        </p:nvSpPr>
        <p:spPr>
          <a:xfrm>
            <a:off x="457200" y="1700213"/>
            <a:ext cx="8229600" cy="4608512"/>
          </a:xfrm>
        </p:spPr>
        <p:txBody>
          <a:bodyPr/>
          <a:lstStyle/>
          <a:p>
            <a:pPr>
              <a:spcBef>
                <a:spcPct val="0"/>
              </a:spcBef>
            </a:pPr>
            <a:r>
              <a:rPr lang="en-US" altLang="zh-TW"/>
              <a:t>Market-based beta forecasts are based upon market information alone. </a:t>
            </a:r>
          </a:p>
          <a:p>
            <a:pPr>
              <a:spcBef>
                <a:spcPct val="0"/>
              </a:spcBef>
            </a:pPr>
            <a:r>
              <a:rPr lang="en-US" altLang="zh-TW"/>
              <a:t>Historical betas of firms are used as a proxy for their future betas. </a:t>
            </a:r>
          </a:p>
          <a:p>
            <a:pPr>
              <a:spcBef>
                <a:spcPct val="0"/>
              </a:spcBef>
            </a:pPr>
            <a:r>
              <a:rPr lang="en-US" altLang="zh-TW"/>
              <a:t>This implies that the unadjusted sample beta,     , is equal to the population value of future beta:</a:t>
            </a:r>
          </a:p>
          <a:p>
            <a:pPr>
              <a:spcBef>
                <a:spcPct val="0"/>
              </a:spcBef>
            </a:pPr>
            <a:endParaRPr lang="en-US" altLang="zh-TW"/>
          </a:p>
          <a:p>
            <a:pPr>
              <a:spcBef>
                <a:spcPct val="0"/>
              </a:spcBef>
            </a:pPr>
            <a:endParaRPr lang="zh-TW" altLang="zh-TW"/>
          </a:p>
          <a:p>
            <a:pPr>
              <a:spcBef>
                <a:spcPct val="0"/>
              </a:spcBef>
            </a:pPr>
            <a:r>
              <a:rPr lang="en-US" altLang="zh-TW"/>
              <a:t>Alternatively, there may be a systematic relationship between the estimated betas for the first period and those of the second period, as shown:</a:t>
            </a:r>
          </a:p>
          <a:p>
            <a:pPr>
              <a:spcBef>
                <a:spcPct val="0"/>
              </a:spcBef>
            </a:pPr>
            <a:endParaRPr lang="en-US" altLang="zh-TW"/>
          </a:p>
          <a:p>
            <a:pPr>
              <a:spcBef>
                <a:spcPct val="0"/>
              </a:spcBef>
            </a:pPr>
            <a:endParaRPr lang="en-US" altLang="zh-TW"/>
          </a:p>
          <a:p>
            <a:pPr>
              <a:spcBef>
                <a:spcPct val="0"/>
              </a:spcBef>
            </a:pPr>
            <a:endParaRPr lang="zh-TW" altLang="zh-TW"/>
          </a:p>
          <a:p>
            <a:pPr>
              <a:spcBef>
                <a:spcPct val="0"/>
              </a:spcBef>
              <a:buFont typeface="Arial" charset="0"/>
              <a:buNone/>
            </a:pPr>
            <a:r>
              <a:rPr lang="en-US" altLang="zh-TW"/>
              <a:t>in which          and       estimated beta for the </a:t>
            </a:r>
            <a:r>
              <a:rPr lang="en-US" altLang="zh-TW" i="1"/>
              <a:t>i</a:t>
            </a:r>
            <a:r>
              <a:rPr lang="en-US" altLang="zh-TW"/>
              <a:t>th</a:t>
            </a:r>
            <a:r>
              <a:rPr lang="en-US" altLang="zh-TW" i="1"/>
              <a:t> </a:t>
            </a:r>
            <a:r>
              <a:rPr lang="en-US" altLang="zh-TW"/>
              <a:t>firm in period </a:t>
            </a:r>
            <a:r>
              <a:rPr lang="en-US" altLang="zh-TW" i="1"/>
              <a:t>t </a:t>
            </a:r>
            <a:r>
              <a:rPr lang="en-US" altLang="zh-TW"/>
              <a:t>+ 1 and </a:t>
            </a:r>
            <a:r>
              <a:rPr lang="en-US" altLang="zh-TW" i="1"/>
              <a:t>t</a:t>
            </a:r>
            <a:r>
              <a:rPr lang="en-US" altLang="zh-TW"/>
              <a:t>,</a:t>
            </a:r>
            <a:r>
              <a:rPr lang="en-US" altLang="zh-TW" i="1"/>
              <a:t> </a:t>
            </a:r>
            <a:r>
              <a:rPr lang="en-US" altLang="zh-TW"/>
              <a:t>respectively.</a:t>
            </a:r>
            <a:endParaRPr lang="zh-TW" altLang="en-US"/>
          </a:p>
        </p:txBody>
      </p:sp>
      <p:sp>
        <p:nvSpPr>
          <p:cNvPr id="297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698" name="Object 1"/>
          <p:cNvGraphicFramePr>
            <a:graphicFrameLocks noChangeAspect="1"/>
          </p:cNvGraphicFramePr>
          <p:nvPr/>
        </p:nvGraphicFramePr>
        <p:xfrm>
          <a:off x="5292725" y="2276475"/>
          <a:ext cx="287338" cy="457200"/>
        </p:xfrm>
        <a:graphic>
          <a:graphicData uri="http://schemas.openxmlformats.org/presentationml/2006/ole">
            <p:oleObj spid="_x0000_s29743" name="Equation" r:id="rId3" imgW="164957" imgH="253780" progId="Equation.DSMT4">
              <p:embed/>
            </p:oleObj>
          </a:graphicData>
        </a:graphic>
      </p:graphicFrame>
      <p:sp>
        <p:nvSpPr>
          <p:cNvPr id="297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699" name="Object 3"/>
          <p:cNvGraphicFramePr>
            <a:graphicFrameLocks noChangeAspect="1"/>
          </p:cNvGraphicFramePr>
          <p:nvPr/>
        </p:nvGraphicFramePr>
        <p:xfrm>
          <a:off x="3409950" y="2852738"/>
          <a:ext cx="1306513" cy="608012"/>
        </p:xfrm>
        <a:graphic>
          <a:graphicData uri="http://schemas.openxmlformats.org/presentationml/2006/ole">
            <p:oleObj spid="_x0000_s29744" name="Equation" r:id="rId4" imgW="545626" imgH="253780" progId="Equation.DSMT4">
              <p:embed/>
            </p:oleObj>
          </a:graphicData>
        </a:graphic>
      </p:graphicFrame>
      <p:sp>
        <p:nvSpPr>
          <p:cNvPr id="2970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700" name="Object 5"/>
          <p:cNvGraphicFramePr>
            <a:graphicFrameLocks noChangeAspect="1"/>
          </p:cNvGraphicFramePr>
          <p:nvPr/>
        </p:nvGraphicFramePr>
        <p:xfrm>
          <a:off x="2843213" y="4292600"/>
          <a:ext cx="2616200" cy="649288"/>
        </p:xfrm>
        <a:graphic>
          <a:graphicData uri="http://schemas.openxmlformats.org/presentationml/2006/ole">
            <p:oleObj spid="_x0000_s29745" name="Equation" r:id="rId5" imgW="1040948" imgH="266584" progId="Equation.DSMT4">
              <p:embed/>
            </p:oleObj>
          </a:graphicData>
        </a:graphic>
      </p:graphicFrame>
      <p:sp>
        <p:nvSpPr>
          <p:cNvPr id="2970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701" name="Object 7"/>
          <p:cNvGraphicFramePr>
            <a:graphicFrameLocks noChangeAspect="1"/>
          </p:cNvGraphicFramePr>
          <p:nvPr/>
        </p:nvGraphicFramePr>
        <p:xfrm>
          <a:off x="1457325" y="5030788"/>
          <a:ext cx="593725" cy="485775"/>
        </p:xfrm>
        <a:graphic>
          <a:graphicData uri="http://schemas.openxmlformats.org/presentationml/2006/ole">
            <p:oleObj spid="_x0000_s29746" name="Equation" r:id="rId6" imgW="317087" imgH="266353" progId="Equation.DSMT4">
              <p:embed/>
            </p:oleObj>
          </a:graphicData>
        </a:graphic>
      </p:graphicFrame>
      <p:sp>
        <p:nvSpPr>
          <p:cNvPr id="2970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702" name="Object 9"/>
          <p:cNvGraphicFramePr>
            <a:graphicFrameLocks noChangeAspect="1"/>
          </p:cNvGraphicFramePr>
          <p:nvPr/>
        </p:nvGraphicFramePr>
        <p:xfrm>
          <a:off x="2411413" y="5030788"/>
          <a:ext cx="431800" cy="485775"/>
        </p:xfrm>
        <a:graphic>
          <a:graphicData uri="http://schemas.openxmlformats.org/presentationml/2006/ole">
            <p:oleObj spid="_x0000_s29747" name="Equation" r:id="rId7" imgW="228501" imgH="266584" progId="Equation.DSMT4">
              <p:embed/>
            </p:oleObj>
          </a:graphicData>
        </a:graphic>
      </p:graphicFrame>
      <p:sp>
        <p:nvSpPr>
          <p:cNvPr id="29710" name="Text Box 15"/>
          <p:cNvSpPr txBox="1">
            <a:spLocks noChangeArrowheads="1"/>
          </p:cNvSpPr>
          <p:nvPr/>
        </p:nvSpPr>
        <p:spPr bwMode="auto">
          <a:xfrm>
            <a:off x="6732588" y="2997200"/>
            <a:ext cx="719137"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(9.19a)</a:t>
            </a:r>
          </a:p>
        </p:txBody>
      </p:sp>
      <p:sp>
        <p:nvSpPr>
          <p:cNvPr id="29711" name="Text Box 15"/>
          <p:cNvSpPr txBox="1">
            <a:spLocks noChangeArrowheads="1"/>
          </p:cNvSpPr>
          <p:nvPr/>
        </p:nvSpPr>
        <p:spPr bwMode="auto">
          <a:xfrm>
            <a:off x="6732588" y="4508500"/>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(9.19b)</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41</a:t>
            </a:fld>
            <a:endParaRPr lang="en-US" altLang="zh-TW">
              <a:solidFill>
                <a:schemeClr val="accent6">
                  <a:lumMod val="20000"/>
                  <a:lumOff val="8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Sample Problem 9.5</a:t>
            </a:r>
            <a:endParaRPr lang="zh-TW" altLang="en-US" dirty="0"/>
          </a:p>
        </p:txBody>
      </p:sp>
      <p:sp>
        <p:nvSpPr>
          <p:cNvPr id="3" name="Content Placeholder 2"/>
          <p:cNvSpPr>
            <a:spLocks noGrp="1"/>
          </p:cNvSpPr>
          <p:nvPr>
            <p:ph idx="1"/>
          </p:nvPr>
        </p:nvSpPr>
        <p:spPr>
          <a:xfrm>
            <a:off x="457200" y="1196752"/>
            <a:ext cx="8229600" cy="5184576"/>
          </a:xfrm>
        </p:spPr>
        <p:txBody>
          <a:bodyPr/>
          <a:lstStyle/>
          <a:p>
            <a:r>
              <a:rPr lang="en-US" altLang="zh-TW" dirty="0"/>
              <a:t>If                                                        , then the future beta can be either</a:t>
            </a:r>
          </a:p>
          <a:p>
            <a:endParaRPr lang="en-US" altLang="zh-TW" dirty="0"/>
          </a:p>
          <a:p>
            <a:endParaRPr lang="en-US" altLang="zh-TW" dirty="0"/>
          </a:p>
          <a:p>
            <a:endParaRPr lang="zh-TW" altLang="zh-TW" dirty="0"/>
          </a:p>
          <a:p>
            <a:r>
              <a:rPr lang="en-US" altLang="zh-TW" dirty="0"/>
              <a:t>Note that Value Line uses Equation (9.19b) to estimate the future beta.</a:t>
            </a:r>
          </a:p>
          <a:p>
            <a:r>
              <a:rPr lang="en-US" altLang="zh-TW" b="1" dirty="0"/>
              <a:t>Accounting-based beta forecasts</a:t>
            </a:r>
            <a:r>
              <a:rPr lang="en-US" altLang="zh-TW" dirty="0"/>
              <a:t> rely upon the relationships of accounting information such as the growth rate of the firm, EBIT, leverage, and the accounting beta as a basis for forecasting beta.</a:t>
            </a:r>
          </a:p>
          <a:p>
            <a:r>
              <a:rPr lang="en-US" altLang="zh-TW" dirty="0"/>
              <a:t>To use accounting information in beta forecasts, the historical beta estimates are first cross-</a:t>
            </a:r>
            <a:r>
              <a:rPr lang="en-US" altLang="zh-TW" dirty="0" err="1"/>
              <a:t>sectionally</a:t>
            </a:r>
            <a:r>
              <a:rPr lang="en-US" altLang="zh-TW" dirty="0"/>
              <a:t> related to accounting information such as growth rate, variance of EBIT, leverage, accounting beta, and so on:</a:t>
            </a:r>
            <a:endParaRPr lang="zh-TW" altLang="zh-TW" dirty="0"/>
          </a:p>
          <a:p>
            <a:pPr>
              <a:buNone/>
            </a:pPr>
            <a:endParaRPr lang="en-US" altLang="zh-TW" dirty="0"/>
          </a:p>
          <a:p>
            <a:pPr>
              <a:buNone/>
            </a:pPr>
            <a:endParaRPr lang="en-US" altLang="zh-TW" dirty="0"/>
          </a:p>
          <a:p>
            <a:pPr>
              <a:buNone/>
            </a:pPr>
            <a:r>
              <a:rPr lang="en-US" altLang="zh-TW" dirty="0"/>
              <a:t>where       is the </a:t>
            </a:r>
            <a:r>
              <a:rPr lang="en-US" altLang="zh-TW" i="1" dirty="0" err="1"/>
              <a:t>j</a:t>
            </a:r>
            <a:r>
              <a:rPr lang="en-US" altLang="zh-TW" dirty="0" err="1"/>
              <a:t>th</a:t>
            </a:r>
            <a:r>
              <a:rPr lang="en-US" altLang="zh-TW" i="1" dirty="0"/>
              <a:t> </a:t>
            </a:r>
            <a:r>
              <a:rPr lang="en-US" altLang="zh-TW" dirty="0"/>
              <a:t>accounting variables for </a:t>
            </a:r>
            <a:r>
              <a:rPr lang="en-US" altLang="zh-TW" i="1" dirty="0" err="1"/>
              <a:t>i</a:t>
            </a:r>
            <a:r>
              <a:rPr lang="en-US" altLang="zh-TW" dirty="0" err="1"/>
              <a:t>th</a:t>
            </a:r>
            <a:r>
              <a:rPr lang="en-US" altLang="zh-TW" i="1" dirty="0"/>
              <a:t> </a:t>
            </a:r>
            <a:r>
              <a:rPr lang="en-US" altLang="zh-TW" dirty="0"/>
              <a:t>firm, and     is the regression coefficient.</a:t>
            </a:r>
            <a:endParaRPr lang="zh-TW" altLang="zh-TW" dirty="0"/>
          </a:p>
          <a:p>
            <a:endParaRPr lang="zh-TW" altLang="zh-TW" dirty="0"/>
          </a:p>
          <a:p>
            <a:endParaRPr lang="zh-TW" altLang="en-US" dirty="0"/>
          </a:p>
        </p:txBody>
      </p:sp>
      <p:sp>
        <p:nvSpPr>
          <p:cNvPr id="737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39" name="Object 11"/>
          <p:cNvGraphicFramePr>
            <a:graphicFrameLocks noChangeAspect="1"/>
          </p:cNvGraphicFramePr>
          <p:nvPr/>
        </p:nvGraphicFramePr>
        <p:xfrm>
          <a:off x="1619672" y="5157192"/>
          <a:ext cx="4834032" cy="432048"/>
        </p:xfrm>
        <a:graphic>
          <a:graphicData uri="http://schemas.openxmlformats.org/presentationml/2006/ole">
            <p:oleObj spid="_x0000_s73788" name="Equation" r:id="rId3" imgW="2628900" imgH="241300" progId="Equation.DSMT4">
              <p:embed/>
            </p:oleObj>
          </a:graphicData>
        </a:graphic>
      </p:graphicFrame>
      <p:sp>
        <p:nvSpPr>
          <p:cNvPr id="737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1" name="Object 13"/>
          <p:cNvGraphicFramePr>
            <a:graphicFrameLocks noChangeAspect="1"/>
          </p:cNvGraphicFramePr>
          <p:nvPr/>
        </p:nvGraphicFramePr>
        <p:xfrm>
          <a:off x="2555776" y="1772816"/>
          <a:ext cx="3168352" cy="792088"/>
        </p:xfrm>
        <a:graphic>
          <a:graphicData uri="http://schemas.openxmlformats.org/presentationml/2006/ole">
            <p:oleObj spid="_x0000_s73789" name="Equation" r:id="rId4" imgW="1943100" imgH="482600" progId="Equation.DSMT4">
              <p:embed/>
            </p:oleObj>
          </a:graphicData>
        </a:graphic>
      </p:graphicFrame>
      <p:sp>
        <p:nvSpPr>
          <p:cNvPr id="737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3" name="Object 15"/>
          <p:cNvGraphicFramePr>
            <a:graphicFrameLocks noChangeAspect="1"/>
          </p:cNvGraphicFramePr>
          <p:nvPr/>
        </p:nvGraphicFramePr>
        <p:xfrm>
          <a:off x="971600" y="1196752"/>
          <a:ext cx="3466670" cy="432048"/>
        </p:xfrm>
        <a:graphic>
          <a:graphicData uri="http://schemas.openxmlformats.org/presentationml/2006/ole">
            <p:oleObj spid="_x0000_s73790" name="Equation" r:id="rId5" imgW="2145369" imgH="266584" progId="Equation.DSMT4">
              <p:embed/>
            </p:oleObj>
          </a:graphicData>
        </a:graphic>
      </p:graphicFrame>
      <p:sp>
        <p:nvSpPr>
          <p:cNvPr id="737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5" name="Object 17"/>
          <p:cNvGraphicFramePr>
            <a:graphicFrameLocks noChangeAspect="1"/>
          </p:cNvGraphicFramePr>
          <p:nvPr/>
        </p:nvGraphicFramePr>
        <p:xfrm>
          <a:off x="1237531" y="5783163"/>
          <a:ext cx="310133" cy="310133"/>
        </p:xfrm>
        <a:graphic>
          <a:graphicData uri="http://schemas.openxmlformats.org/presentationml/2006/ole">
            <p:oleObj spid="_x0000_s73791" name="Equation" r:id="rId6" imgW="241195" imgH="241195" progId="Equation.DSMT4">
              <p:embed/>
            </p:oleObj>
          </a:graphicData>
        </a:graphic>
      </p:graphicFrame>
      <p:sp>
        <p:nvSpPr>
          <p:cNvPr id="737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7" name="Object 19"/>
          <p:cNvGraphicFramePr>
            <a:graphicFrameLocks noChangeAspect="1"/>
          </p:cNvGraphicFramePr>
          <p:nvPr/>
        </p:nvGraphicFramePr>
        <p:xfrm>
          <a:off x="6300192" y="5741728"/>
          <a:ext cx="288032" cy="423576"/>
        </p:xfrm>
        <a:graphic>
          <a:graphicData uri="http://schemas.openxmlformats.org/presentationml/2006/ole">
            <p:oleObj spid="_x0000_s73792" name="Equation" r:id="rId7" imgW="164957" imgH="241091" progId="Equation.DSMT4">
              <p:embed/>
            </p:oleObj>
          </a:graphicData>
        </a:graphic>
      </p:graphicFrame>
      <p:sp>
        <p:nvSpPr>
          <p:cNvPr id="24" name="Text Box 15"/>
          <p:cNvSpPr txBox="1">
            <a:spLocks noChangeArrowheads="1"/>
          </p:cNvSpPr>
          <p:nvPr/>
        </p:nvSpPr>
        <p:spPr bwMode="auto">
          <a:xfrm>
            <a:off x="7813303" y="5229200"/>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(9.20)</a:t>
            </a:r>
          </a:p>
        </p:txBody>
      </p:sp>
      <p:sp>
        <p:nvSpPr>
          <p:cNvPr id="4" name="Slide Number Placeholder 3"/>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42</a:t>
            </a:fld>
            <a:endParaRPr lang="en-US" altLang="zh-TW">
              <a:solidFill>
                <a:schemeClr val="accent6">
                  <a:lumMod val="20000"/>
                  <a:lumOff val="8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784976" cy="4320480"/>
          </a:xfrm>
        </p:spPr>
        <p:txBody>
          <a:bodyPr/>
          <a:lstStyle/>
          <a:p>
            <a:r>
              <a:rPr lang="en-US" altLang="zh-TW" dirty="0"/>
              <a:t>Ordinary least squares is a statistical procedure for finding the best fitting straight line for a set of points; it seems in many respects a formalization of the procedure employed when fitting a line by eye. </a:t>
            </a:r>
          </a:p>
          <a:p>
            <a:r>
              <a:rPr lang="en-US" altLang="zh-TW" dirty="0"/>
              <a:t>For instance, when visually fitting a line to a set of data, the ruler is moved until it appears that the deviations of the points from the prospective line have been minimized. </a:t>
            </a:r>
          </a:p>
          <a:p>
            <a:r>
              <a:rPr lang="en-US" altLang="zh-TW" dirty="0"/>
              <a:t>If the predicted value of </a:t>
            </a:r>
            <a:r>
              <a:rPr lang="en-US" altLang="zh-TW" i="1" dirty="0"/>
              <a:t>    </a:t>
            </a:r>
            <a:r>
              <a:rPr lang="en-US" altLang="zh-TW" dirty="0"/>
              <a:t>(dependent variable) obtained from the fitted line is denoted as    </a:t>
            </a:r>
            <a:r>
              <a:rPr lang="en-US" altLang="zh-TW" i="1" dirty="0"/>
              <a:t> </a:t>
            </a:r>
            <a:r>
              <a:rPr lang="en-US" altLang="zh-TW" dirty="0"/>
              <a:t>the prediction equation becomes:</a:t>
            </a:r>
          </a:p>
          <a:p>
            <a:endParaRPr lang="en-US" altLang="zh-TW" dirty="0"/>
          </a:p>
          <a:p>
            <a:endParaRPr lang="zh-TW" altLang="zh-TW" dirty="0"/>
          </a:p>
          <a:p>
            <a:pPr>
              <a:buNone/>
            </a:pPr>
            <a:r>
              <a:rPr lang="en-US" altLang="zh-TW" dirty="0"/>
              <a:t>where                represent estimates of the true                 ;      is an independent variable.</a:t>
            </a:r>
          </a:p>
          <a:p>
            <a:endParaRPr lang="zh-TW" altLang="zh-TW" dirty="0"/>
          </a:p>
          <a:p>
            <a:endParaRPr lang="zh-TW" altLang="en-US" dirty="0"/>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3" name="Object 1"/>
          <p:cNvGraphicFramePr>
            <a:graphicFrameLocks noChangeAspect="1"/>
          </p:cNvGraphicFramePr>
          <p:nvPr/>
        </p:nvGraphicFramePr>
        <p:xfrm>
          <a:off x="3491880" y="3645024"/>
          <a:ext cx="1424158" cy="432048"/>
        </p:xfrm>
        <a:graphic>
          <a:graphicData uri="http://schemas.openxmlformats.org/presentationml/2006/ole">
            <p:oleObj spid="_x0000_s90172" name="Equation" r:id="rId3" imgW="837836" imgH="253890" progId="Equation.DSMT4">
              <p:embed/>
            </p:oleObj>
          </a:graphicData>
        </a:graphic>
      </p:graphicFrame>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5" name="Object 3"/>
          <p:cNvGraphicFramePr>
            <a:graphicFrameLocks noChangeAspect="1"/>
          </p:cNvGraphicFramePr>
          <p:nvPr/>
        </p:nvGraphicFramePr>
        <p:xfrm>
          <a:off x="2915816" y="2816932"/>
          <a:ext cx="216024" cy="324036"/>
        </p:xfrm>
        <a:graphic>
          <a:graphicData uri="http://schemas.openxmlformats.org/presentationml/2006/ole">
            <p:oleObj spid="_x0000_s90173" name="Equation" r:id="rId4" imgW="152334" imgH="228501" progId="Equation.DSMT4">
              <p:embed/>
            </p:oleObj>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7" name="Object 5"/>
          <p:cNvGraphicFramePr>
            <a:graphicFrameLocks noChangeAspect="1"/>
          </p:cNvGraphicFramePr>
          <p:nvPr/>
        </p:nvGraphicFramePr>
        <p:xfrm>
          <a:off x="1523661" y="3140968"/>
          <a:ext cx="240027" cy="360040"/>
        </p:xfrm>
        <a:graphic>
          <a:graphicData uri="http://schemas.openxmlformats.org/presentationml/2006/ole">
            <p:oleObj spid="_x0000_s90174" name="Equation" r:id="rId5" imgW="152334" imgH="228501" progId="Equation.DSMT4">
              <p:embed/>
            </p:oleObj>
          </a:graphicData>
        </a:graphic>
      </p:graphicFrame>
      <p:sp>
        <p:nvSpPr>
          <p:cNvPr id="901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9" name="Object 7"/>
          <p:cNvGraphicFramePr>
            <a:graphicFrameLocks noChangeAspect="1"/>
          </p:cNvGraphicFramePr>
          <p:nvPr/>
        </p:nvGraphicFramePr>
        <p:xfrm>
          <a:off x="864913" y="4179937"/>
          <a:ext cx="970783" cy="401191"/>
        </p:xfrm>
        <a:graphic>
          <a:graphicData uri="http://schemas.openxmlformats.org/presentationml/2006/ole">
            <p:oleObj spid="_x0000_s90175" name="Equation" r:id="rId6" imgW="622030" imgH="253890" progId="Equation.DSMT4">
              <p:embed/>
            </p:oleObj>
          </a:graphicData>
        </a:graphic>
      </p:graphicFrame>
      <p:sp>
        <p:nvSpPr>
          <p:cNvPr id="901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21" name="Object 9"/>
          <p:cNvGraphicFramePr>
            <a:graphicFrameLocks noChangeAspect="1"/>
          </p:cNvGraphicFramePr>
          <p:nvPr/>
        </p:nvGraphicFramePr>
        <p:xfrm>
          <a:off x="4932040" y="4221088"/>
          <a:ext cx="1080120" cy="370327"/>
        </p:xfrm>
        <a:graphic>
          <a:graphicData uri="http://schemas.openxmlformats.org/presentationml/2006/ole">
            <p:oleObj spid="_x0000_s90176" name="Equation" r:id="rId7" imgW="622030" imgH="228501" progId="Equation.DSMT4">
              <p:embed/>
            </p:oleObj>
          </a:graphicData>
        </a:graphic>
      </p:graphicFrame>
      <p:sp>
        <p:nvSpPr>
          <p:cNvPr id="901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23" name="Object 11"/>
          <p:cNvGraphicFramePr>
            <a:graphicFrameLocks noChangeAspect="1"/>
          </p:cNvGraphicFramePr>
          <p:nvPr/>
        </p:nvGraphicFramePr>
        <p:xfrm>
          <a:off x="6156176" y="4149080"/>
          <a:ext cx="288032" cy="432048"/>
        </p:xfrm>
        <a:graphic>
          <a:graphicData uri="http://schemas.openxmlformats.org/presentationml/2006/ole">
            <p:oleObj spid="_x0000_s90177" name="Equation" r:id="rId8" imgW="152334" imgH="228501"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43</a:t>
            </a:fld>
            <a:endParaRPr lang="en-US" altLang="zh-TW">
              <a:solidFill>
                <a:schemeClr val="accent6">
                  <a:lumMod val="20000"/>
                  <a:lumOff val="8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US" altLang="zh-TW" dirty="0"/>
              <a:t>In order to find the best fit, it is necessary to minimize the deviations of the points. </a:t>
            </a:r>
          </a:p>
          <a:p>
            <a:r>
              <a:rPr lang="en-US" altLang="zh-TW" dirty="0"/>
              <a:t>A criterion of best fit that is often employed is known as the </a:t>
            </a:r>
            <a:r>
              <a:rPr lang="en-US" altLang="zh-TW" i="1" dirty="0"/>
              <a:t>principle of least squares. </a:t>
            </a:r>
          </a:p>
          <a:p>
            <a:r>
              <a:rPr lang="en-US" altLang="zh-TW" dirty="0"/>
              <a:t>It may be stated as follows: </a:t>
            </a:r>
          </a:p>
          <a:p>
            <a:pPr lvl="1">
              <a:buNone/>
            </a:pPr>
            <a:r>
              <a:rPr lang="en-US" altLang="zh-TW" dirty="0"/>
              <a:t>   Choose the best fitting line as the one that minimizes the sum of squares of the errors (SSE) of the observed values of </a:t>
            </a:r>
            <a:r>
              <a:rPr lang="en-US" altLang="zh-TW" i="1" dirty="0"/>
              <a:t>Y </a:t>
            </a:r>
            <a:r>
              <a:rPr lang="en-US" altLang="zh-TW" dirty="0"/>
              <a:t>from those predicted. Expressed mathematically</a:t>
            </a:r>
          </a:p>
          <a:p>
            <a:endParaRPr lang="en-US" altLang="zh-TW" dirty="0"/>
          </a:p>
          <a:p>
            <a:endParaRPr lang="en-US" altLang="zh-TW" dirty="0"/>
          </a:p>
          <a:p>
            <a:r>
              <a:rPr lang="en-US" altLang="zh-TW" dirty="0"/>
              <a:t>Further, the mean sum of squares of the error (MSSE) of the observed values of </a:t>
            </a:r>
            <a:r>
              <a:rPr lang="en-US" altLang="zh-TW" i="1" dirty="0"/>
              <a:t>Y </a:t>
            </a:r>
            <a:r>
              <a:rPr lang="en-US" altLang="zh-TW" dirty="0"/>
              <a:t>could be minimized from the predicted mean. </a:t>
            </a:r>
          </a:p>
          <a:p>
            <a:r>
              <a:rPr lang="en-US" altLang="zh-TW" dirty="0"/>
              <a:t>Expressed mathematically as</a:t>
            </a:r>
            <a:endParaRPr lang="zh-TW" altLang="zh-TW" dirty="0"/>
          </a:p>
          <a:p>
            <a:endParaRPr lang="zh-TW" altLang="en-US" dirty="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1137" name="Object 1"/>
          <p:cNvGraphicFramePr>
            <a:graphicFrameLocks noChangeAspect="1"/>
          </p:cNvGraphicFramePr>
          <p:nvPr/>
        </p:nvGraphicFramePr>
        <p:xfrm>
          <a:off x="3419871" y="3140968"/>
          <a:ext cx="2032227" cy="720080"/>
        </p:xfrm>
        <a:graphic>
          <a:graphicData uri="http://schemas.openxmlformats.org/presentationml/2006/ole">
            <p:oleObj spid="_x0000_s91156" name="Equation" r:id="rId3" imgW="1206500" imgH="431800" progId="Equation.DSMT4">
              <p:embed/>
            </p:oleObj>
          </a:graphicData>
        </a:graphic>
      </p:graphicFrame>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1139" name="Object 3"/>
          <p:cNvGraphicFramePr>
            <a:graphicFrameLocks noChangeAspect="1"/>
          </p:cNvGraphicFramePr>
          <p:nvPr/>
        </p:nvGraphicFramePr>
        <p:xfrm>
          <a:off x="3023828" y="4869160"/>
          <a:ext cx="2268252" cy="1008112"/>
        </p:xfrm>
        <a:graphic>
          <a:graphicData uri="http://schemas.openxmlformats.org/presentationml/2006/ole">
            <p:oleObj spid="_x0000_s91157" name="Equation" r:id="rId4" imgW="1371600" imgH="609600"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44</a:t>
            </a:fld>
            <a:endParaRPr lang="en-US" altLang="zh-TW">
              <a:solidFill>
                <a:schemeClr val="accent6">
                  <a:lumMod val="20000"/>
                  <a:lumOff val="8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48672"/>
          </a:xfrm>
        </p:spPr>
        <p:txBody>
          <a:bodyPr/>
          <a:lstStyle/>
          <a:p>
            <a:r>
              <a:rPr lang="en-US" altLang="zh-TW" dirty="0" err="1"/>
              <a:t>Mincer</a:t>
            </a:r>
            <a:r>
              <a:rPr lang="en-US" altLang="zh-TW" dirty="0"/>
              <a:t> and </a:t>
            </a:r>
            <a:r>
              <a:rPr lang="en-US" altLang="zh-TW" dirty="0" err="1"/>
              <a:t>Zarnowitz</a:t>
            </a:r>
            <a:r>
              <a:rPr lang="en-US" altLang="zh-TW" dirty="0"/>
              <a:t> (1969) suggest a decomposition of the mean squared error term into three components representing bias, inefficiency, and random error. Mathematically, this is represented as</a:t>
            </a:r>
            <a:endParaRPr lang="zh-TW" altLang="zh-TW" dirty="0"/>
          </a:p>
          <a:p>
            <a:endParaRPr lang="en-US" altLang="zh-TW" dirty="0"/>
          </a:p>
          <a:p>
            <a:endParaRPr lang="en-US" altLang="zh-TW" dirty="0"/>
          </a:p>
          <a:p>
            <a:r>
              <a:rPr lang="en-US" altLang="zh-TW" dirty="0"/>
              <a:t>Where                represent the mean, standard deviation, and correlation coefficient of </a:t>
            </a:r>
            <a:r>
              <a:rPr lang="en-US" altLang="zh-TW" i="1" dirty="0"/>
              <a:t>y</a:t>
            </a:r>
            <a:r>
              <a:rPr lang="en-US" altLang="zh-TW" dirty="0"/>
              <a:t>, respectively.</a:t>
            </a:r>
            <a:endParaRPr lang="zh-TW" altLang="zh-TW" dirty="0"/>
          </a:p>
          <a:p>
            <a:r>
              <a:rPr lang="en-US" altLang="zh-TW" dirty="0"/>
              <a:t>Using an ordinary least-squares estimate of        and a Bayesian adjustment procedure of </a:t>
            </a:r>
            <a:r>
              <a:rPr lang="en-US" altLang="zh-TW" dirty="0" err="1"/>
              <a:t>Vasicek</a:t>
            </a:r>
            <a:r>
              <a:rPr lang="en-US" altLang="zh-TW" dirty="0"/>
              <a:t> (1973) as defined in Equation (9.21):</a:t>
            </a:r>
            <a:endParaRPr lang="zh-TW" altLang="zh-TW" dirty="0"/>
          </a:p>
          <a:p>
            <a:endParaRPr lang="en-US" altLang="zh-TW" dirty="0"/>
          </a:p>
          <a:p>
            <a:endParaRPr lang="en-US" altLang="zh-TW" dirty="0"/>
          </a:p>
          <a:p>
            <a:endParaRPr lang="en-US" altLang="zh-TW" dirty="0"/>
          </a:p>
          <a:p>
            <a:pPr lvl="2">
              <a:buNone/>
            </a:pPr>
            <a:r>
              <a:rPr lang="en-US" altLang="zh-TW" dirty="0"/>
              <a:t> = the least-squares estimate of a first-period individual beta;</a:t>
            </a:r>
            <a:endParaRPr lang="zh-TW" altLang="zh-TW" dirty="0"/>
          </a:p>
          <a:p>
            <a:pPr lvl="2">
              <a:buNone/>
            </a:pPr>
            <a:r>
              <a:rPr lang="en-US" altLang="zh-TW" dirty="0"/>
              <a:t> = variance estimate of         ;</a:t>
            </a:r>
            <a:endParaRPr lang="zh-TW" altLang="zh-TW" dirty="0"/>
          </a:p>
          <a:p>
            <a:pPr lvl="2">
              <a:buNone/>
            </a:pPr>
            <a:r>
              <a:rPr lang="en-US" altLang="zh-TW" dirty="0"/>
              <a:t> = the cross-sectional mean value of estimated         ;</a:t>
            </a:r>
            <a:endParaRPr lang="zh-TW" altLang="zh-TW" dirty="0"/>
          </a:p>
          <a:p>
            <a:pPr lvl="2">
              <a:buNone/>
            </a:pPr>
            <a:r>
              <a:rPr lang="en-US" altLang="zh-TW" dirty="0"/>
              <a:t> = the cross-sectional variance of estimated         ; </a:t>
            </a:r>
            <a:endParaRPr lang="zh-TW" altLang="zh-TW" dirty="0"/>
          </a:p>
          <a:p>
            <a:pPr lvl="2">
              <a:buNone/>
            </a:pPr>
            <a:r>
              <a:rPr lang="en-US" altLang="zh-TW" dirty="0"/>
              <a:t> = the Bayesian adjusted beta.</a:t>
            </a:r>
            <a:endParaRPr lang="zh-TW" altLang="zh-TW" dirty="0"/>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1" name="Object 1"/>
          <p:cNvGraphicFramePr>
            <a:graphicFrameLocks noChangeAspect="1"/>
          </p:cNvGraphicFramePr>
          <p:nvPr/>
        </p:nvGraphicFramePr>
        <p:xfrm>
          <a:off x="2123728" y="1340768"/>
          <a:ext cx="4468996" cy="864096"/>
        </p:xfrm>
        <a:graphic>
          <a:graphicData uri="http://schemas.openxmlformats.org/presentationml/2006/ole">
            <p:oleObj spid="_x0000_s92278" name="Equation" r:id="rId3" imgW="3149600" imgH="609600" progId="Equation.DSMT4">
              <p:embed/>
            </p:oleObj>
          </a:graphicData>
        </a:graphic>
      </p:graphicFrame>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3" name="Object 3"/>
          <p:cNvGraphicFramePr>
            <a:graphicFrameLocks noChangeAspect="1"/>
          </p:cNvGraphicFramePr>
          <p:nvPr/>
        </p:nvGraphicFramePr>
        <p:xfrm>
          <a:off x="2771800" y="3419462"/>
          <a:ext cx="1842597" cy="1305682"/>
        </p:xfrm>
        <a:graphic>
          <a:graphicData uri="http://schemas.openxmlformats.org/presentationml/2006/ole">
            <p:oleObj spid="_x0000_s92279" name="Equation" r:id="rId4" imgW="1435100" imgH="1016000" progId="Equation.DSMT4">
              <p:embed/>
            </p:oleObj>
          </a:graphicData>
        </a:graphic>
      </p:graphicFrame>
      <p:sp>
        <p:nvSpPr>
          <p:cNvPr id="92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5" name="Object 5"/>
          <p:cNvGraphicFramePr>
            <a:graphicFrameLocks noChangeAspect="1"/>
          </p:cNvGraphicFramePr>
          <p:nvPr/>
        </p:nvGraphicFramePr>
        <p:xfrm>
          <a:off x="1403648" y="2132856"/>
          <a:ext cx="978187" cy="432222"/>
        </p:xfrm>
        <a:graphic>
          <a:graphicData uri="http://schemas.openxmlformats.org/presentationml/2006/ole">
            <p:oleObj spid="_x0000_s92280" name="Equation" r:id="rId5" imgW="571252" imgH="241195" progId="Equation.DSMT4">
              <p:embed/>
            </p:oleObj>
          </a:graphicData>
        </a:graphic>
      </p:graphicFrame>
      <p:sp>
        <p:nvSpPr>
          <p:cNvPr id="921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7" name="Object 7"/>
          <p:cNvGraphicFramePr>
            <a:graphicFrameLocks noChangeAspect="1"/>
          </p:cNvGraphicFramePr>
          <p:nvPr/>
        </p:nvGraphicFramePr>
        <p:xfrm>
          <a:off x="5148064" y="2816932"/>
          <a:ext cx="432048" cy="324036"/>
        </p:xfrm>
        <a:graphic>
          <a:graphicData uri="http://schemas.openxmlformats.org/presentationml/2006/ole">
            <p:oleObj spid="_x0000_s92281" name="Equation" r:id="rId6" imgW="304668" imgH="228501" progId="Equation.DSMT4">
              <p:embed/>
            </p:oleObj>
          </a:graphicData>
        </a:graphic>
      </p:graphicFrame>
      <p:sp>
        <p:nvSpPr>
          <p:cNvPr id="921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9" name="Object 9"/>
          <p:cNvGraphicFramePr>
            <a:graphicFrameLocks noChangeAspect="1"/>
          </p:cNvGraphicFramePr>
          <p:nvPr/>
        </p:nvGraphicFramePr>
        <p:xfrm>
          <a:off x="978835" y="4509120"/>
          <a:ext cx="496821" cy="372616"/>
        </p:xfrm>
        <a:graphic>
          <a:graphicData uri="http://schemas.openxmlformats.org/presentationml/2006/ole">
            <p:oleObj spid="_x0000_s92282" name="Equation" r:id="rId7" imgW="304668" imgH="228501" progId="Equation.DSMT4">
              <p:embed/>
            </p:oleObj>
          </a:graphicData>
        </a:graphic>
      </p:graphicFrame>
      <p:graphicFrame>
        <p:nvGraphicFramePr>
          <p:cNvPr id="92172" name="Object 12"/>
          <p:cNvGraphicFramePr>
            <a:graphicFrameLocks noChangeAspect="1"/>
          </p:cNvGraphicFramePr>
          <p:nvPr/>
        </p:nvGraphicFramePr>
        <p:xfrm>
          <a:off x="3859089" y="4928145"/>
          <a:ext cx="496887" cy="373063"/>
        </p:xfrm>
        <a:graphic>
          <a:graphicData uri="http://schemas.openxmlformats.org/presentationml/2006/ole">
            <p:oleObj spid="_x0000_s92283" name="Equation" r:id="rId8" imgW="304668" imgH="228501" progId="Equation.DSMT4">
              <p:embed/>
            </p:oleObj>
          </a:graphicData>
        </a:graphic>
      </p:graphicFrame>
      <p:graphicFrame>
        <p:nvGraphicFramePr>
          <p:cNvPr id="92173" name="Object 13"/>
          <p:cNvGraphicFramePr>
            <a:graphicFrameLocks noChangeAspect="1"/>
          </p:cNvGraphicFramePr>
          <p:nvPr/>
        </p:nvGraphicFramePr>
        <p:xfrm>
          <a:off x="6228184" y="5301208"/>
          <a:ext cx="496887" cy="373063"/>
        </p:xfrm>
        <a:graphic>
          <a:graphicData uri="http://schemas.openxmlformats.org/presentationml/2006/ole">
            <p:oleObj spid="_x0000_s92284" name="Equation" r:id="rId9" imgW="304668" imgH="228501" progId="Equation.DSMT4">
              <p:embed/>
            </p:oleObj>
          </a:graphicData>
        </a:graphic>
      </p:graphicFrame>
      <p:graphicFrame>
        <p:nvGraphicFramePr>
          <p:cNvPr id="92174" name="Object 14"/>
          <p:cNvGraphicFramePr>
            <a:graphicFrameLocks noChangeAspect="1"/>
          </p:cNvGraphicFramePr>
          <p:nvPr/>
        </p:nvGraphicFramePr>
        <p:xfrm>
          <a:off x="5947321" y="5661248"/>
          <a:ext cx="496887" cy="373063"/>
        </p:xfrm>
        <a:graphic>
          <a:graphicData uri="http://schemas.openxmlformats.org/presentationml/2006/ole">
            <p:oleObj spid="_x0000_s92285" name="Equation" r:id="rId10" imgW="304668" imgH="228501" progId="Equation.DSMT4">
              <p:embed/>
            </p:oleObj>
          </a:graphicData>
        </a:graphic>
      </p:graphicFrame>
      <p:sp>
        <p:nvSpPr>
          <p:cNvPr id="921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75" name="Object 15"/>
          <p:cNvGraphicFramePr>
            <a:graphicFrameLocks noChangeAspect="1"/>
          </p:cNvGraphicFramePr>
          <p:nvPr/>
        </p:nvGraphicFramePr>
        <p:xfrm>
          <a:off x="679066" y="4869160"/>
          <a:ext cx="868598" cy="471104"/>
        </p:xfrm>
        <a:graphic>
          <a:graphicData uri="http://schemas.openxmlformats.org/presentationml/2006/ole">
            <p:oleObj spid="_x0000_s92286" name="Equation" r:id="rId11" imgW="558558" imgH="304668" progId="Equation.DSMT4">
              <p:embed/>
            </p:oleObj>
          </a:graphicData>
        </a:graphic>
      </p:graphicFrame>
      <p:sp>
        <p:nvSpPr>
          <p:cNvPr id="921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77" name="Object 17"/>
          <p:cNvGraphicFramePr>
            <a:graphicFrameLocks noChangeAspect="1"/>
          </p:cNvGraphicFramePr>
          <p:nvPr/>
        </p:nvGraphicFramePr>
        <p:xfrm>
          <a:off x="1043608" y="5301208"/>
          <a:ext cx="288032" cy="406633"/>
        </p:xfrm>
        <a:graphic>
          <a:graphicData uri="http://schemas.openxmlformats.org/presentationml/2006/ole">
            <p:oleObj spid="_x0000_s92287" name="Equation" r:id="rId12" imgW="165028" imgH="228501" progId="Equation.DSMT4">
              <p:embed/>
            </p:oleObj>
          </a:graphicData>
        </a:graphic>
      </p:graphicFrame>
      <p:sp>
        <p:nvSpPr>
          <p:cNvPr id="9218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79" name="Object 19"/>
          <p:cNvGraphicFramePr>
            <a:graphicFrameLocks noChangeAspect="1"/>
          </p:cNvGraphicFramePr>
          <p:nvPr/>
        </p:nvGraphicFramePr>
        <p:xfrm>
          <a:off x="713532" y="5589240"/>
          <a:ext cx="834132" cy="520824"/>
        </p:xfrm>
        <a:graphic>
          <a:graphicData uri="http://schemas.openxmlformats.org/presentationml/2006/ole">
            <p:oleObj spid="_x0000_s92288" name="Equation" r:id="rId13" imgW="393359" imgH="304536" progId="Equation.DSMT4">
              <p:embed/>
            </p:oleObj>
          </a:graphicData>
        </a:graphic>
      </p:graphicFrame>
      <p:sp>
        <p:nvSpPr>
          <p:cNvPr id="9218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81" name="Object 21"/>
          <p:cNvGraphicFramePr>
            <a:graphicFrameLocks noChangeAspect="1"/>
          </p:cNvGraphicFramePr>
          <p:nvPr/>
        </p:nvGraphicFramePr>
        <p:xfrm>
          <a:off x="1043608" y="6008712"/>
          <a:ext cx="341565" cy="372616"/>
        </p:xfrm>
        <a:graphic>
          <a:graphicData uri="http://schemas.openxmlformats.org/presentationml/2006/ole">
            <p:oleObj spid="_x0000_s92289" name="Equation" r:id="rId14" imgW="203112" imgH="228501" progId="Equation.DSMT4">
              <p:embed/>
            </p:oleObj>
          </a:graphicData>
        </a:graphic>
      </p:graphicFrame>
      <p:sp>
        <p:nvSpPr>
          <p:cNvPr id="26" name="Text Box 15"/>
          <p:cNvSpPr txBox="1">
            <a:spLocks noChangeArrowheads="1"/>
          </p:cNvSpPr>
          <p:nvPr/>
        </p:nvSpPr>
        <p:spPr bwMode="auto">
          <a:xfrm>
            <a:off x="6732240" y="3933056"/>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(9.21)</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45</a:t>
            </a:fld>
            <a:endParaRPr lang="en-US" altLang="zh-TW">
              <a:solidFill>
                <a:schemeClr val="accent6">
                  <a:lumMod val="20000"/>
                  <a:lumOff val="8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4752528"/>
          </a:xfrm>
        </p:spPr>
        <p:txBody>
          <a:bodyPr/>
          <a:lstStyle/>
          <a:p>
            <a:r>
              <a:rPr lang="en-US" altLang="zh-TW" dirty="0"/>
              <a:t>Equation (9.21) indicates that the </a:t>
            </a:r>
            <a:r>
              <a:rPr lang="en-US" altLang="zh-TW" dirty="0" err="1"/>
              <a:t>Vasicek</a:t>
            </a:r>
            <a:r>
              <a:rPr lang="en-US" altLang="zh-TW" dirty="0"/>
              <a:t> type of Bayesian adjustment beta is a weighted average of                      .</a:t>
            </a:r>
          </a:p>
          <a:p>
            <a:r>
              <a:rPr lang="en-US" altLang="zh-TW" dirty="0"/>
              <a:t>The weights are</a:t>
            </a:r>
            <a:endParaRPr lang="zh-TW" altLang="zh-TW" dirty="0"/>
          </a:p>
          <a:p>
            <a:endParaRPr lang="en-US" altLang="zh-TW" dirty="0"/>
          </a:p>
          <a:p>
            <a:endParaRPr lang="en-US" altLang="zh-TW" dirty="0"/>
          </a:p>
          <a:p>
            <a:endParaRPr lang="en-US" altLang="zh-TW" dirty="0"/>
          </a:p>
          <a:p>
            <a:endParaRPr lang="en-US" altLang="zh-TW" dirty="0"/>
          </a:p>
          <a:p>
            <a:r>
              <a:rPr lang="en-US" altLang="zh-TW" dirty="0"/>
              <a:t>The authors first use first-period regressions projected forward to obtain forecasts of the second-period betas. </a:t>
            </a:r>
          </a:p>
          <a:p>
            <a:r>
              <a:rPr lang="en-US" altLang="zh-TW" dirty="0"/>
              <a:t>The summary of the stepwise regression for the first-period data is given in Table 9.2. </a:t>
            </a:r>
          </a:p>
          <a:p>
            <a:r>
              <a:rPr lang="en-US" altLang="zh-TW" dirty="0"/>
              <a:t>Table 9.3 summarizes the overall mean squared errors together with the mean squared error decomposition.</a:t>
            </a:r>
            <a:endParaRPr lang="zh-TW" altLang="zh-TW" dirty="0"/>
          </a:p>
          <a:p>
            <a:endParaRPr lang="zh-TW" altLang="en-US" dirty="0"/>
          </a:p>
        </p:txBody>
      </p:sp>
      <p:graphicFrame>
        <p:nvGraphicFramePr>
          <p:cNvPr id="93186" name="Object 2"/>
          <p:cNvGraphicFramePr>
            <a:graphicFrameLocks noChangeAspect="1"/>
          </p:cNvGraphicFramePr>
          <p:nvPr/>
        </p:nvGraphicFramePr>
        <p:xfrm>
          <a:off x="3275856" y="1124744"/>
          <a:ext cx="1244600" cy="428625"/>
        </p:xfrm>
        <a:graphic>
          <a:graphicData uri="http://schemas.openxmlformats.org/presentationml/2006/ole">
            <p:oleObj spid="_x0000_s93204" name="Equation" r:id="rId3" imgW="710891" imgH="241195" progId="Equation.DSMT4">
              <p:embed/>
            </p:oleObj>
          </a:graphicData>
        </a:graphic>
      </p:graphicFrame>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3187" name="Object 3"/>
          <p:cNvGraphicFramePr>
            <a:graphicFrameLocks noChangeAspect="1"/>
          </p:cNvGraphicFramePr>
          <p:nvPr/>
        </p:nvGraphicFramePr>
        <p:xfrm>
          <a:off x="2074045" y="1772816"/>
          <a:ext cx="4658195" cy="1484883"/>
        </p:xfrm>
        <a:graphic>
          <a:graphicData uri="http://schemas.openxmlformats.org/presentationml/2006/ole">
            <p:oleObj spid="_x0000_s93205" name="Equation" r:id="rId4" imgW="3098800" imgH="990600"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46</a:t>
            </a:fld>
            <a:endParaRPr lang="en-US" altLang="zh-TW">
              <a:solidFill>
                <a:schemeClr val="accent6">
                  <a:lumMod val="20000"/>
                  <a:lumOff val="8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1691680" y="929442"/>
            <a:ext cx="5616624" cy="3003614"/>
          </a:xfrm>
          <a:prstGeom prst="rect">
            <a:avLst/>
          </a:prstGeom>
          <a:noFill/>
          <a:ln w="9525">
            <a:noFill/>
            <a:miter lim="800000"/>
            <a:headEnd/>
            <a:tailEnd/>
          </a:ln>
        </p:spPr>
      </p:pic>
      <p:sp>
        <p:nvSpPr>
          <p:cNvPr id="6" name="Text Box 15"/>
          <p:cNvSpPr txBox="1">
            <a:spLocks noChangeArrowheads="1"/>
          </p:cNvSpPr>
          <p:nvPr/>
        </p:nvSpPr>
        <p:spPr bwMode="auto">
          <a:xfrm>
            <a:off x="1475656" y="404664"/>
            <a:ext cx="6192688" cy="523220"/>
          </a:xfrm>
          <a:prstGeom prst="rect">
            <a:avLst/>
          </a:prstGeom>
          <a:noFill/>
          <a:ln w="9525">
            <a:noFill/>
            <a:miter lim="800000"/>
            <a:headEnd/>
            <a:tailEnd/>
          </a:ln>
        </p:spPr>
        <p:txBody>
          <a:bodyPr wrap="square">
            <a:spAutoFit/>
          </a:bodyPr>
          <a:lstStyle/>
          <a:p>
            <a:pPr algn="ctr">
              <a:spcBef>
                <a:spcPct val="50000"/>
              </a:spcBef>
            </a:pPr>
            <a:r>
              <a:rPr lang="en-US" altLang="zh-TW" sz="1600" dirty="0">
                <a:solidFill>
                  <a:schemeClr val="accent1"/>
                </a:solidFill>
                <a:latin typeface="Times New Roman" pitchFamily="18" charset="0"/>
                <a:cs typeface="Times New Roman" pitchFamily="18" charset="0"/>
              </a:rPr>
              <a:t>Table 9.2 Summary of Stepwise Regression Results for First-Period Data</a:t>
            </a:r>
          </a:p>
          <a:p>
            <a:pPr algn="ctr">
              <a:spcBef>
                <a:spcPts val="0"/>
              </a:spcBef>
            </a:pPr>
            <a:r>
              <a:rPr lang="en-US" altLang="zh-TW" sz="1100" dirty="0">
                <a:solidFill>
                  <a:schemeClr val="accent1"/>
                </a:solidFill>
                <a:latin typeface="Times New Roman" pitchFamily="18" charset="0"/>
                <a:cs typeface="Times New Roman" pitchFamily="18" charset="0"/>
              </a:rPr>
              <a:t>Source: Lee </a:t>
            </a:r>
            <a:r>
              <a:rPr lang="en-US" altLang="zh-TW" sz="1100" i="1" dirty="0">
                <a:solidFill>
                  <a:schemeClr val="accent1"/>
                </a:solidFill>
                <a:latin typeface="Times New Roman" pitchFamily="18" charset="0"/>
                <a:cs typeface="Times New Roman" pitchFamily="18" charset="0"/>
              </a:rPr>
              <a:t>et al.</a:t>
            </a:r>
            <a:r>
              <a:rPr lang="en-US" altLang="zh-TW" sz="1100" dirty="0">
                <a:solidFill>
                  <a:schemeClr val="accent1"/>
                </a:solidFill>
                <a:latin typeface="Times New Roman" pitchFamily="18" charset="0"/>
                <a:cs typeface="Times New Roman" pitchFamily="18" charset="0"/>
              </a:rPr>
              <a:t> (1986, p. 59)</a:t>
            </a:r>
          </a:p>
        </p:txBody>
      </p:sp>
      <p:sp>
        <p:nvSpPr>
          <p:cNvPr id="7" name="Text Box 15"/>
          <p:cNvSpPr txBox="1">
            <a:spLocks noChangeArrowheads="1"/>
          </p:cNvSpPr>
          <p:nvPr/>
        </p:nvSpPr>
        <p:spPr bwMode="auto">
          <a:xfrm>
            <a:off x="827584" y="4001289"/>
            <a:ext cx="7560840" cy="507831"/>
          </a:xfrm>
          <a:prstGeom prst="rect">
            <a:avLst/>
          </a:prstGeom>
          <a:noFill/>
          <a:ln w="9525">
            <a:noFill/>
            <a:miter lim="800000"/>
            <a:headEnd/>
            <a:tailEnd/>
          </a:ln>
        </p:spPr>
        <p:txBody>
          <a:bodyPr wrap="square">
            <a:spAutoFit/>
          </a:bodyPr>
          <a:lstStyle/>
          <a:p>
            <a:pPr algn="ctr">
              <a:spcBef>
                <a:spcPct val="50000"/>
              </a:spcBef>
            </a:pPr>
            <a:r>
              <a:rPr lang="en-US" altLang="zh-TW" sz="1600" dirty="0">
                <a:solidFill>
                  <a:schemeClr val="accent1"/>
                </a:solidFill>
                <a:latin typeface="Times New Roman" pitchFamily="18" charset="0"/>
                <a:cs typeface="Times New Roman" pitchFamily="18" charset="0"/>
              </a:rPr>
              <a:t>Table 9.3 Mean Squared Error Decompositions for Forecasts of Second- Period Betas. </a:t>
            </a:r>
          </a:p>
          <a:p>
            <a:pPr algn="ctr">
              <a:spcBef>
                <a:spcPts val="0"/>
              </a:spcBef>
            </a:pPr>
            <a:r>
              <a:rPr lang="en-US" altLang="zh-TW" sz="1100" dirty="0">
                <a:solidFill>
                  <a:schemeClr val="accent1"/>
                </a:solidFill>
                <a:latin typeface="Times New Roman" pitchFamily="18" charset="0"/>
                <a:cs typeface="Times New Roman" pitchFamily="18" charset="0"/>
              </a:rPr>
              <a:t>Source: Lee </a:t>
            </a:r>
            <a:r>
              <a:rPr lang="en-US" altLang="zh-TW" sz="1100" i="1" dirty="0">
                <a:solidFill>
                  <a:schemeClr val="accent1"/>
                </a:solidFill>
                <a:latin typeface="Times New Roman" pitchFamily="18" charset="0"/>
                <a:cs typeface="Times New Roman" pitchFamily="18" charset="0"/>
              </a:rPr>
              <a:t>et al.</a:t>
            </a:r>
            <a:r>
              <a:rPr lang="en-US" altLang="zh-TW" sz="1100" dirty="0">
                <a:solidFill>
                  <a:schemeClr val="accent1"/>
                </a:solidFill>
                <a:latin typeface="Times New Roman" pitchFamily="18" charset="0"/>
                <a:cs typeface="Times New Roman" pitchFamily="18" charset="0"/>
              </a:rPr>
              <a:t> (1986, p. 600)</a:t>
            </a:r>
          </a:p>
        </p:txBody>
      </p:sp>
      <p:pic>
        <p:nvPicPr>
          <p:cNvPr id="94212" name="Picture 4"/>
          <p:cNvPicPr>
            <a:picLocks noChangeAspect="1" noChangeArrowheads="1"/>
          </p:cNvPicPr>
          <p:nvPr/>
        </p:nvPicPr>
        <p:blipFill>
          <a:blip r:embed="rId3" cstate="print"/>
          <a:srcRect/>
          <a:stretch>
            <a:fillRect/>
          </a:stretch>
        </p:blipFill>
        <p:spPr bwMode="auto">
          <a:xfrm>
            <a:off x="1331640" y="4483421"/>
            <a:ext cx="6626894" cy="196991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47</a:t>
            </a:fld>
            <a:endParaRPr lang="en-US" altLang="zh-TW">
              <a:solidFill>
                <a:schemeClr val="accent6">
                  <a:lumMod val="20000"/>
                  <a:lumOff val="8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860778" y="404664"/>
            <a:ext cx="5511422" cy="2846809"/>
          </a:xfrm>
          <a:prstGeom prst="rect">
            <a:avLst/>
          </a:prstGeom>
          <a:noFill/>
          <a:ln w="9525">
            <a:noFill/>
            <a:miter lim="800000"/>
            <a:headEnd/>
            <a:tailEnd/>
          </a:ln>
        </p:spPr>
      </p:pic>
      <p:sp>
        <p:nvSpPr>
          <p:cNvPr id="4" name="Content Placeholder 3"/>
          <p:cNvSpPr>
            <a:spLocks noGrp="1"/>
          </p:cNvSpPr>
          <p:nvPr>
            <p:ph idx="1"/>
          </p:nvPr>
        </p:nvSpPr>
        <p:spPr>
          <a:xfrm>
            <a:off x="179512" y="3284984"/>
            <a:ext cx="8712968" cy="3168352"/>
          </a:xfrm>
        </p:spPr>
        <p:txBody>
          <a:bodyPr/>
          <a:lstStyle/>
          <a:p>
            <a:r>
              <a:rPr lang="en-US" altLang="zh-TW" dirty="0"/>
              <a:t>Lee </a:t>
            </a:r>
            <a:r>
              <a:rPr lang="en-US" altLang="zh-TW" i="1" dirty="0"/>
              <a:t>et al.</a:t>
            </a:r>
            <a:r>
              <a:rPr lang="en-US" altLang="zh-TW" dirty="0"/>
              <a:t> (1986) tested a composite predictor for beta consisting of both a market beta and an accounting beta. </a:t>
            </a:r>
          </a:p>
          <a:p>
            <a:r>
              <a:rPr lang="en-US" altLang="zh-TW" dirty="0"/>
              <a:t>Table 9.4 shows the results of using this composite method to forecast beta for both the Bayesian-adjusted and </a:t>
            </a:r>
            <a:r>
              <a:rPr lang="en-US" altLang="zh-TW" dirty="0" err="1"/>
              <a:t>nonadjusted</a:t>
            </a:r>
            <a:r>
              <a:rPr lang="en-US" altLang="zh-TW" dirty="0"/>
              <a:t> model. </a:t>
            </a:r>
          </a:p>
          <a:p>
            <a:r>
              <a:rPr lang="en-US" altLang="zh-TW" dirty="0"/>
              <a:t>In Table 9.4,        (2) represents the OLS-estimated beta in the second period;                                             	         represent accounting-based beta without and with Bayesian adjustment, respectively. </a:t>
            </a:r>
          </a:p>
          <a:p>
            <a:r>
              <a:rPr lang="en-US" altLang="zh-TW" dirty="0"/>
              <a:t>From research it appears, then, that accounting-based and market-based forecasts can be combined to produce a superior composite forecast of beta.</a:t>
            </a:r>
            <a:endParaRPr lang="zh-TW" altLang="zh-TW" dirty="0"/>
          </a:p>
          <a:p>
            <a:endParaRPr lang="en-US" altLang="zh-TW" dirty="0"/>
          </a:p>
        </p:txBody>
      </p:sp>
      <p:sp>
        <p:nvSpPr>
          <p:cNvPr id="6" name="Text Box 15"/>
          <p:cNvSpPr txBox="1">
            <a:spLocks noChangeArrowheads="1"/>
          </p:cNvSpPr>
          <p:nvPr/>
        </p:nvSpPr>
        <p:spPr bwMode="auto">
          <a:xfrm>
            <a:off x="6516216" y="672659"/>
            <a:ext cx="2376264" cy="2108269"/>
          </a:xfrm>
          <a:prstGeom prst="rect">
            <a:avLst/>
          </a:prstGeom>
          <a:noFill/>
          <a:ln w="9525">
            <a:noFill/>
            <a:miter lim="800000"/>
            <a:headEnd/>
            <a:tailEnd/>
          </a:ln>
        </p:spPr>
        <p:txBody>
          <a:bodyPr wrap="square">
            <a:spAutoFit/>
          </a:bodyPr>
          <a:lstStyle/>
          <a:p>
            <a:pPr algn="ctr">
              <a:spcBef>
                <a:spcPct val="50000"/>
              </a:spcBef>
            </a:pPr>
            <a:r>
              <a:rPr lang="en-US" altLang="zh-TW" sz="1600" dirty="0">
                <a:solidFill>
                  <a:schemeClr val="accent1"/>
                </a:solidFill>
                <a:latin typeface="Times New Roman" pitchFamily="18" charset="0"/>
                <a:cs typeface="Times New Roman" pitchFamily="18" charset="0"/>
              </a:rPr>
              <a:t>Table 9.4 </a:t>
            </a:r>
          </a:p>
          <a:p>
            <a:pPr algn="ctr">
              <a:spcBef>
                <a:spcPct val="50000"/>
              </a:spcBef>
            </a:pPr>
            <a:r>
              <a:rPr lang="en-US" altLang="zh-TW" sz="1600" dirty="0">
                <a:solidFill>
                  <a:schemeClr val="accent1"/>
                </a:solidFill>
                <a:latin typeface="Times New Roman" pitchFamily="18" charset="0"/>
                <a:cs typeface="Times New Roman" pitchFamily="18" charset="0"/>
              </a:rPr>
              <a:t>Results for the Estimation of Market- and Accounting-Based Composite With and Without Bayesian Adjustment.</a:t>
            </a:r>
          </a:p>
          <a:p>
            <a:pPr algn="ctr">
              <a:spcBef>
                <a:spcPts val="0"/>
              </a:spcBef>
            </a:pPr>
            <a:r>
              <a:rPr lang="en-US" altLang="zh-TW" sz="1100" dirty="0">
                <a:solidFill>
                  <a:schemeClr val="accent1"/>
                </a:solidFill>
                <a:latin typeface="Times New Roman" pitchFamily="18" charset="0"/>
                <a:cs typeface="Times New Roman" pitchFamily="18" charset="0"/>
              </a:rPr>
              <a:t>Source: Lee </a:t>
            </a:r>
            <a:r>
              <a:rPr lang="en-US" altLang="zh-TW" sz="1100" i="1" dirty="0">
                <a:solidFill>
                  <a:schemeClr val="accent1"/>
                </a:solidFill>
                <a:latin typeface="Times New Roman" pitchFamily="18" charset="0"/>
                <a:cs typeface="Times New Roman" pitchFamily="18" charset="0"/>
              </a:rPr>
              <a:t>et al.</a:t>
            </a:r>
            <a:r>
              <a:rPr lang="en-US" altLang="zh-TW" sz="1100" dirty="0">
                <a:solidFill>
                  <a:schemeClr val="accent1"/>
                </a:solidFill>
                <a:latin typeface="Times New Roman" pitchFamily="18" charset="0"/>
                <a:cs typeface="Times New Roman" pitchFamily="18" charset="0"/>
              </a:rPr>
              <a:t> (1986, p. 61)</a:t>
            </a:r>
          </a:p>
        </p:txBody>
      </p:sp>
      <p:graphicFrame>
        <p:nvGraphicFramePr>
          <p:cNvPr id="95235" name="Object 3"/>
          <p:cNvGraphicFramePr>
            <a:graphicFrameLocks noChangeAspect="1"/>
          </p:cNvGraphicFramePr>
          <p:nvPr/>
        </p:nvGraphicFramePr>
        <p:xfrm>
          <a:off x="1763689" y="4773825"/>
          <a:ext cx="432048" cy="324382"/>
        </p:xfrm>
        <a:graphic>
          <a:graphicData uri="http://schemas.openxmlformats.org/presentationml/2006/ole">
            <p:oleObj spid="_x0000_s95253" name="Equation" r:id="rId4" imgW="304668" imgH="228501" progId="Equation.DSMT4">
              <p:embed/>
            </p:oleObj>
          </a:graphicData>
        </a:graphic>
      </p:graphicFrame>
      <p:sp>
        <p:nvSpPr>
          <p:cNvPr id="95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5236" name="Object 4"/>
          <p:cNvGraphicFramePr>
            <a:graphicFrameLocks noChangeAspect="1"/>
          </p:cNvGraphicFramePr>
          <p:nvPr/>
        </p:nvGraphicFramePr>
        <p:xfrm>
          <a:off x="467545" y="5078197"/>
          <a:ext cx="1224135" cy="439035"/>
        </p:xfrm>
        <a:graphic>
          <a:graphicData uri="http://schemas.openxmlformats.org/presentationml/2006/ole">
            <p:oleObj spid="_x0000_s95254" name="Equation" r:id="rId5" imgW="761669" imgH="266584" progId="Equation.DSMT4">
              <p:embed/>
            </p:oleObj>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48</a:t>
            </a:fld>
            <a:endParaRPr lang="en-US" altLang="zh-TW">
              <a:solidFill>
                <a:schemeClr val="accent6">
                  <a:lumMod val="20000"/>
                  <a:lumOff val="8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0199"/>
            <a:ext cx="8515672" cy="4853137"/>
          </a:xfrm>
        </p:spPr>
        <p:txBody>
          <a:bodyPr/>
          <a:lstStyle/>
          <a:p>
            <a:r>
              <a:rPr lang="en-US" altLang="zh-TW" dirty="0"/>
              <a:t>CAPM can be extended into all areas of corporate finance, investments, real-estate problem, valuation of the entire firm, test various financial theories, and many others.</a:t>
            </a:r>
          </a:p>
          <a:p>
            <a:r>
              <a:rPr lang="en-US" altLang="zh-TW" dirty="0"/>
              <a:t>Rubinstein (1973) demonstrated how the CAPM can also be used to value securities and to calculate their risk-adjusted equilibrium price. </a:t>
            </a:r>
          </a:p>
          <a:p>
            <a:r>
              <a:rPr lang="en-US" altLang="zh-TW" dirty="0"/>
              <a:t>First, the CAPM must be converted to using price variables instead of expected return. </a:t>
            </a:r>
          </a:p>
          <a:p>
            <a:r>
              <a:rPr lang="en-US" altLang="zh-TW" dirty="0"/>
              <a:t>It may be rewritten:</a:t>
            </a:r>
          </a:p>
          <a:p>
            <a:endParaRPr lang="en-US" altLang="zh-TW" dirty="0"/>
          </a:p>
          <a:p>
            <a:endParaRPr lang="en-US" altLang="zh-TW" dirty="0"/>
          </a:p>
          <a:p>
            <a:pPr lvl="4">
              <a:buNone/>
            </a:pPr>
            <a:r>
              <a:rPr lang="en-US" altLang="zh-TW" dirty="0"/>
              <a:t>= the expected returns for the </a:t>
            </a:r>
            <a:r>
              <a:rPr lang="en-US" altLang="zh-TW" i="1" dirty="0" err="1"/>
              <a:t>i</a:t>
            </a:r>
            <a:r>
              <a:rPr lang="en-US" altLang="zh-TW" dirty="0" err="1"/>
              <a:t>th</a:t>
            </a:r>
            <a:r>
              <a:rPr lang="en-US" altLang="zh-TW" dirty="0"/>
              <a:t> firms;</a:t>
            </a:r>
            <a:endParaRPr lang="zh-TW" altLang="zh-TW" dirty="0"/>
          </a:p>
          <a:p>
            <a:pPr lvl="4">
              <a:buNone/>
            </a:pPr>
            <a:r>
              <a:rPr lang="en-US" altLang="zh-TW" dirty="0"/>
              <a:t>= the price of stock in time l; and</a:t>
            </a:r>
            <a:endParaRPr lang="zh-TW" altLang="zh-TW" dirty="0"/>
          </a:p>
          <a:p>
            <a:pPr lvl="4">
              <a:buNone/>
            </a:pPr>
            <a:r>
              <a:rPr lang="en-US" altLang="zh-TW" dirty="0"/>
              <a:t>= the price of stock in the previous period.</a:t>
            </a:r>
            <a:endParaRPr lang="zh-TW" altLang="zh-TW" dirty="0"/>
          </a:p>
          <a:p>
            <a:endParaRPr lang="zh-TW" altLang="zh-TW" dirty="0"/>
          </a:p>
          <a:p>
            <a:endParaRPr lang="zh-TW" altLang="en-US" dirty="0"/>
          </a:p>
        </p:txBody>
      </p:sp>
      <p:sp>
        <p:nvSpPr>
          <p:cNvPr id="4" name="Title 3"/>
          <p:cNvSpPr>
            <a:spLocks noGrp="1"/>
          </p:cNvSpPr>
          <p:nvPr>
            <p:ph type="title"/>
          </p:nvPr>
        </p:nvSpPr>
        <p:spPr>
          <a:xfrm>
            <a:off x="465138" y="556990"/>
            <a:ext cx="8229600" cy="639762"/>
          </a:xfrm>
        </p:spPr>
        <p:txBody>
          <a:bodyPr/>
          <a:lstStyle/>
          <a:p>
            <a:pPr algn="ctr"/>
            <a:r>
              <a:rPr lang="en-US" altLang="zh-TW" dirty="0"/>
              <a:t>9.5 Some applications and Implications of the CAPM</a:t>
            </a:r>
            <a:endParaRPr lang="zh-TW" altLang="en-US"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6257" name="Object 1"/>
          <p:cNvGraphicFramePr>
            <a:graphicFrameLocks noChangeAspect="1"/>
          </p:cNvGraphicFramePr>
          <p:nvPr/>
        </p:nvGraphicFramePr>
        <p:xfrm>
          <a:off x="2915816" y="4293096"/>
          <a:ext cx="1813001" cy="792088"/>
        </p:xfrm>
        <a:graphic>
          <a:graphicData uri="http://schemas.openxmlformats.org/presentationml/2006/ole">
            <p:oleObj spid="_x0000_s96298" name="Equation" r:id="rId3" imgW="990170" imgH="431613" progId="Equation.DSMT4">
              <p:embed/>
            </p:oleObj>
          </a:graphicData>
        </a:graphic>
      </p:graphicFrame>
      <p:graphicFrame>
        <p:nvGraphicFramePr>
          <p:cNvPr id="96259" name="Object 3"/>
          <p:cNvGraphicFramePr>
            <a:graphicFrameLocks noChangeAspect="1"/>
          </p:cNvGraphicFramePr>
          <p:nvPr/>
        </p:nvGraphicFramePr>
        <p:xfrm>
          <a:off x="1835696" y="6046703"/>
          <a:ext cx="288032" cy="406633"/>
        </p:xfrm>
        <a:graphic>
          <a:graphicData uri="http://schemas.openxmlformats.org/presentationml/2006/ole">
            <p:oleObj spid="_x0000_s96299" name="Equation" r:id="rId4" imgW="165028" imgH="228501" progId="Equation.DSMT4">
              <p:embed/>
            </p:oleObj>
          </a:graphicData>
        </a:graphic>
      </p:graphicFrame>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62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6263" name="Object 7"/>
          <p:cNvGraphicFramePr>
            <a:graphicFrameLocks noChangeAspect="1"/>
          </p:cNvGraphicFramePr>
          <p:nvPr/>
        </p:nvGraphicFramePr>
        <p:xfrm>
          <a:off x="1835696" y="5301339"/>
          <a:ext cx="305941" cy="431917"/>
        </p:xfrm>
        <a:graphic>
          <a:graphicData uri="http://schemas.openxmlformats.org/presentationml/2006/ole">
            <p:oleObj spid="_x0000_s96300" name="Equation" r:id="rId5" imgW="165028" imgH="228501" progId="Equation.DSMT4">
              <p:embed/>
            </p:oleObj>
          </a:graphicData>
        </a:graphic>
      </p:graphicFrame>
      <p:sp>
        <p:nvSpPr>
          <p:cNvPr id="962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6265" name="Object 9"/>
          <p:cNvGraphicFramePr>
            <a:graphicFrameLocks noChangeAspect="1"/>
          </p:cNvGraphicFramePr>
          <p:nvPr/>
        </p:nvGraphicFramePr>
        <p:xfrm>
          <a:off x="1835696" y="5661248"/>
          <a:ext cx="288032" cy="432048"/>
        </p:xfrm>
        <a:graphic>
          <a:graphicData uri="http://schemas.openxmlformats.org/presentationml/2006/ole">
            <p:oleObj spid="_x0000_s96301" name="Equation" r:id="rId6" imgW="152334" imgH="228501" progId="Equation.DSMT4">
              <p:embed/>
            </p:oleObj>
          </a:graphicData>
        </a:graphic>
      </p:graphicFrame>
      <p:sp>
        <p:nvSpPr>
          <p:cNvPr id="3" name="Slide Number Placeholder 2"/>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49</a:t>
            </a:fld>
            <a:endParaRPr lang="en-US" altLang="zh-TW">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6" name="Rectangle 15"/>
          <p:cNvSpPr>
            <a:spLocks noChangeArrowheads="1"/>
          </p:cNvSpPr>
          <p:nvPr/>
        </p:nvSpPr>
        <p:spPr bwMode="auto">
          <a:xfrm>
            <a:off x="250825" y="549275"/>
            <a:ext cx="8893175" cy="739775"/>
          </a:xfrm>
          <a:prstGeom prst="rect">
            <a:avLst/>
          </a:prstGeom>
          <a:noFill/>
          <a:ln w="9525">
            <a:noFill/>
            <a:miter lim="800000"/>
            <a:headEnd/>
            <a:tailEnd/>
          </a:ln>
        </p:spPr>
        <p:txBody>
          <a:bodyPr anchor="ctr"/>
          <a:lstStyle/>
          <a:p>
            <a:pPr algn="ctr"/>
            <a:r>
              <a:rPr lang="en-US" altLang="zh-TW" sz="3600">
                <a:solidFill>
                  <a:schemeClr val="accent1"/>
                </a:solidFill>
                <a:latin typeface="Times New Roman" pitchFamily="18" charset="0"/>
                <a:cs typeface="Times New Roman" pitchFamily="18" charset="0"/>
              </a:rPr>
              <a:t>9.1.1 The Lending, Borrowing, and Market Portfolios</a:t>
            </a:r>
          </a:p>
        </p:txBody>
      </p:sp>
      <p:sp>
        <p:nvSpPr>
          <p:cNvPr id="1037" name="Content Placeholder 17"/>
          <p:cNvSpPr>
            <a:spLocks noGrp="1"/>
          </p:cNvSpPr>
          <p:nvPr>
            <p:ph idx="1"/>
          </p:nvPr>
        </p:nvSpPr>
        <p:spPr>
          <a:xfrm>
            <a:off x="468313" y="1844675"/>
            <a:ext cx="8229600" cy="3960813"/>
          </a:xfrm>
        </p:spPr>
        <p:txBody>
          <a:bodyPr/>
          <a:lstStyle/>
          <a:p>
            <a:r>
              <a:rPr lang="en-US" altLang="zh-TW"/>
              <a:t>An investor’s portfolio can be composed of different combinations of riskless and risky assets.</a:t>
            </a:r>
          </a:p>
          <a:p>
            <a:r>
              <a:rPr lang="en-US" altLang="zh-TW"/>
              <a:t>Figure 9.1 is a graph of different sets of portfolio opportunities; it includes the risk-free asset with a return of       . </a:t>
            </a:r>
          </a:p>
          <a:p>
            <a:r>
              <a:rPr lang="en-US" altLang="zh-TW"/>
              <a:t>Since the riskless asset has zero risk, it is represented by a point on the vertical axis. </a:t>
            </a:r>
          </a:p>
          <a:p>
            <a:r>
              <a:rPr lang="en-US" altLang="zh-TW" i="1"/>
              <a:t>Lending portfolios</a:t>
            </a:r>
            <a:r>
              <a:rPr lang="en-US" altLang="zh-TW"/>
              <a:t> is basically investors lending money to the government at the risk-free rate, when they invest in the risk-free asset.</a:t>
            </a:r>
          </a:p>
          <a:p>
            <a:pPr eaLnBrk="1" hangingPunct="1"/>
            <a:r>
              <a:rPr lang="en-US" altLang="zh-TW"/>
              <a:t>At point      the investor wants only risky assets and has put his wealth into the risky-asset portfolio, which is called the </a:t>
            </a:r>
            <a:r>
              <a:rPr lang="en-US" altLang="zh-TW" b="1"/>
              <a:t>market portfolio</a:t>
            </a:r>
            <a:r>
              <a:rPr lang="en-US" altLang="zh-TW"/>
              <a:t>. </a:t>
            </a:r>
          </a:p>
          <a:p>
            <a:pPr eaLnBrk="1" hangingPunct="1"/>
            <a:r>
              <a:rPr lang="en-US" altLang="zh-TW"/>
              <a:t>At</a:t>
            </a:r>
            <a:r>
              <a:rPr lang="en-US" altLang="zh-TW" i="1"/>
              <a:t>      </a:t>
            </a:r>
            <a:r>
              <a:rPr lang="en-US" altLang="zh-TW"/>
              <a:t>investors receive a rate of return      and undertake risk </a:t>
            </a:r>
          </a:p>
          <a:p>
            <a:endParaRPr lang="zh-TW" altLang="en-US" b="1"/>
          </a:p>
        </p:txBody>
      </p:sp>
      <p:sp>
        <p:nvSpPr>
          <p:cNvPr id="103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6" name="Object 15"/>
          <p:cNvGraphicFramePr>
            <a:graphicFrameLocks noChangeAspect="1"/>
          </p:cNvGraphicFramePr>
          <p:nvPr/>
        </p:nvGraphicFramePr>
        <p:xfrm>
          <a:off x="4211638" y="2852738"/>
          <a:ext cx="360362" cy="360362"/>
        </p:xfrm>
        <a:graphic>
          <a:graphicData uri="http://schemas.openxmlformats.org/presentationml/2006/ole">
            <p:oleObj spid="_x0000_s1071" name="Equation" r:id="rId3" imgW="241195" imgH="241195" progId="Equation.DSMT4">
              <p:embed/>
            </p:oleObj>
          </a:graphicData>
        </a:graphic>
      </p:graphicFrame>
      <p:sp>
        <p:nvSpPr>
          <p:cNvPr id="103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7" name="Object 4"/>
          <p:cNvGraphicFramePr>
            <a:graphicFrameLocks noChangeAspect="1"/>
          </p:cNvGraphicFramePr>
          <p:nvPr/>
        </p:nvGraphicFramePr>
        <p:xfrm>
          <a:off x="1619250" y="4606925"/>
          <a:ext cx="360363" cy="334963"/>
        </p:xfrm>
        <a:graphic>
          <a:graphicData uri="http://schemas.openxmlformats.org/presentationml/2006/ole">
            <p:oleObj spid="_x0000_s1072" name="Equation" r:id="rId4" imgW="253890" imgH="241195" progId="Equation.DSMT4">
              <p:embed/>
            </p:oleObj>
          </a:graphicData>
        </a:graphic>
      </p:graphicFrame>
      <p:graphicFrame>
        <p:nvGraphicFramePr>
          <p:cNvPr id="1028" name="Object 9"/>
          <p:cNvGraphicFramePr>
            <a:graphicFrameLocks noChangeAspect="1"/>
          </p:cNvGraphicFramePr>
          <p:nvPr/>
        </p:nvGraphicFramePr>
        <p:xfrm>
          <a:off x="1042988" y="5229225"/>
          <a:ext cx="360362" cy="342900"/>
        </p:xfrm>
        <a:graphic>
          <a:graphicData uri="http://schemas.openxmlformats.org/presentationml/2006/ole">
            <p:oleObj spid="_x0000_s1073" name="Equation" r:id="rId5" imgW="253890" imgH="241195" progId="Equation.DSMT4">
              <p:embed/>
            </p:oleObj>
          </a:graphicData>
        </a:graphic>
      </p:graphicFrame>
      <p:graphicFrame>
        <p:nvGraphicFramePr>
          <p:cNvPr id="1029" name="Object 11"/>
          <p:cNvGraphicFramePr>
            <a:graphicFrameLocks noChangeAspect="1"/>
          </p:cNvGraphicFramePr>
          <p:nvPr/>
        </p:nvGraphicFramePr>
        <p:xfrm>
          <a:off x="4716463" y="5259388"/>
          <a:ext cx="287337" cy="330200"/>
        </p:xfrm>
        <a:graphic>
          <a:graphicData uri="http://schemas.openxmlformats.org/presentationml/2006/ole">
            <p:oleObj spid="_x0000_s1074" name="Equation" r:id="rId6" imgW="203112" imgH="228501" progId="Equation.DSMT4">
              <p:embed/>
            </p:oleObj>
          </a:graphicData>
        </a:graphic>
      </p:graphicFrame>
      <p:graphicFrame>
        <p:nvGraphicFramePr>
          <p:cNvPr id="1030" name="Object 13"/>
          <p:cNvGraphicFramePr>
            <a:graphicFrameLocks noChangeAspect="1"/>
          </p:cNvGraphicFramePr>
          <p:nvPr/>
        </p:nvGraphicFramePr>
        <p:xfrm>
          <a:off x="6948488" y="5216525"/>
          <a:ext cx="287337" cy="373063"/>
        </p:xfrm>
        <a:graphic>
          <a:graphicData uri="http://schemas.openxmlformats.org/presentationml/2006/ole">
            <p:oleObj spid="_x0000_s1075" name="Equation" r:id="rId7" imgW="215806" imgH="228501"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76672"/>
            <a:ext cx="8515672" cy="5688631"/>
          </a:xfrm>
        </p:spPr>
        <p:txBody>
          <a:bodyPr/>
          <a:lstStyle/>
          <a:p>
            <a:pPr>
              <a:lnSpc>
                <a:spcPct val="100000"/>
              </a:lnSpc>
              <a:spcBef>
                <a:spcPts val="0"/>
              </a:spcBef>
            </a:pPr>
            <a:r>
              <a:rPr lang="en-US" altLang="zh-TW" dirty="0"/>
              <a:t>Thus, the CAPM is redefined:</a:t>
            </a:r>
          </a:p>
          <a:p>
            <a:pPr>
              <a:lnSpc>
                <a:spcPct val="100000"/>
              </a:lnSpc>
              <a:spcBef>
                <a:spcPts val="0"/>
              </a:spcBef>
            </a:pPr>
            <a:endParaRPr lang="en-US" altLang="zh-TW" dirty="0"/>
          </a:p>
          <a:p>
            <a:pPr>
              <a:lnSpc>
                <a:spcPct val="100000"/>
              </a:lnSpc>
              <a:spcBef>
                <a:spcPts val="0"/>
              </a:spcBef>
            </a:pPr>
            <a:endParaRPr lang="en-US" altLang="zh-TW" dirty="0"/>
          </a:p>
          <a:p>
            <a:pPr>
              <a:lnSpc>
                <a:spcPct val="100000"/>
              </a:lnSpc>
              <a:spcBef>
                <a:spcPts val="0"/>
              </a:spcBef>
            </a:pPr>
            <a:endParaRPr lang="en-US" altLang="zh-TW" dirty="0"/>
          </a:p>
          <a:p>
            <a:pPr>
              <a:lnSpc>
                <a:spcPct val="100000"/>
              </a:lnSpc>
              <a:spcBef>
                <a:spcPts val="0"/>
              </a:spcBef>
            </a:pPr>
            <a:r>
              <a:rPr lang="en-US" altLang="zh-TW" dirty="0"/>
              <a:t>or, rearranging Equation (9.22):</a:t>
            </a:r>
            <a:endParaRPr lang="zh-TW" altLang="zh-TW" dirty="0"/>
          </a:p>
          <a:p>
            <a:pPr>
              <a:lnSpc>
                <a:spcPct val="100000"/>
              </a:lnSpc>
              <a:spcBef>
                <a:spcPts val="0"/>
              </a:spcBef>
            </a:pPr>
            <a:endParaRPr lang="en-US" altLang="zh-TW" dirty="0"/>
          </a:p>
          <a:p>
            <a:pPr>
              <a:lnSpc>
                <a:spcPct val="100000"/>
              </a:lnSpc>
              <a:spcBef>
                <a:spcPts val="0"/>
              </a:spcBef>
            </a:pPr>
            <a:endParaRPr lang="en-US" altLang="zh-TW" dirty="0"/>
          </a:p>
          <a:p>
            <a:pPr>
              <a:lnSpc>
                <a:spcPct val="100000"/>
              </a:lnSpc>
              <a:spcBef>
                <a:spcPts val="0"/>
              </a:spcBef>
            </a:pPr>
            <a:endParaRPr lang="en-US" altLang="zh-TW" dirty="0"/>
          </a:p>
          <a:p>
            <a:pPr>
              <a:lnSpc>
                <a:spcPct val="100000"/>
              </a:lnSpc>
              <a:spcBef>
                <a:spcPts val="0"/>
              </a:spcBef>
            </a:pPr>
            <a:endParaRPr lang="en-US" altLang="zh-TW" dirty="0"/>
          </a:p>
          <a:p>
            <a:pPr>
              <a:lnSpc>
                <a:spcPct val="100000"/>
              </a:lnSpc>
              <a:spcBef>
                <a:spcPts val="0"/>
              </a:spcBef>
            </a:pPr>
            <a:r>
              <a:rPr lang="en-US" altLang="zh-TW" dirty="0"/>
              <a:t>Thus the rate of return used to discount the expected end-of-period price contains a risk premium dependent upon the security’s systematic risk.</a:t>
            </a:r>
          </a:p>
          <a:p>
            <a:pPr>
              <a:lnSpc>
                <a:spcPct val="100000"/>
              </a:lnSpc>
              <a:spcBef>
                <a:spcPts val="0"/>
              </a:spcBef>
            </a:pPr>
            <a:r>
              <a:rPr lang="en-US" altLang="zh-TW" dirty="0"/>
              <a:t>CAPM has also been applied in the analysis of mergers. </a:t>
            </a:r>
          </a:p>
          <a:p>
            <a:pPr>
              <a:lnSpc>
                <a:spcPct val="100000"/>
              </a:lnSpc>
              <a:spcBef>
                <a:spcPts val="0"/>
              </a:spcBef>
            </a:pPr>
            <a:r>
              <a:rPr lang="en-US" altLang="zh-TW" dirty="0"/>
              <a:t>The merging of two firms with different product lines, called a </a:t>
            </a:r>
            <a:r>
              <a:rPr lang="en-US" altLang="zh-TW" i="1" dirty="0"/>
              <a:t>conglomerate merger</a:t>
            </a:r>
            <a:r>
              <a:rPr lang="en-US" altLang="zh-TW" dirty="0"/>
              <a:t>,</a:t>
            </a:r>
            <a:r>
              <a:rPr lang="en-US" altLang="zh-TW" i="1" dirty="0"/>
              <a:t> </a:t>
            </a:r>
            <a:r>
              <a:rPr lang="en-US" altLang="zh-TW" dirty="0"/>
              <a:t>creates diversification, considered of great benefit. </a:t>
            </a:r>
          </a:p>
          <a:p>
            <a:pPr>
              <a:lnSpc>
                <a:spcPct val="100000"/>
              </a:lnSpc>
              <a:spcBef>
                <a:spcPts val="0"/>
              </a:spcBef>
            </a:pPr>
            <a:r>
              <a:rPr lang="en-US" altLang="zh-TW" dirty="0"/>
              <a:t>Suppose that one firm sells a product that is recession resistant, then a decrease in earnings of one division of the conglomerate will be offset by the steady earnings of another division. </a:t>
            </a:r>
          </a:p>
          <a:p>
            <a:pPr>
              <a:lnSpc>
                <a:spcPct val="100000"/>
              </a:lnSpc>
              <a:spcBef>
                <a:spcPts val="0"/>
              </a:spcBef>
            </a:pPr>
            <a:r>
              <a:rPr lang="en-US" altLang="zh-TW" dirty="0"/>
              <a:t>The overall result will be a relatively stable income stream despite shifting trends in the economy.</a:t>
            </a:r>
            <a:endParaRPr lang="zh-TW" altLang="zh-TW" dirty="0"/>
          </a:p>
          <a:p>
            <a:pPr>
              <a:lnSpc>
                <a:spcPct val="100000"/>
              </a:lnSpc>
              <a:spcBef>
                <a:spcPts val="0"/>
              </a:spcBef>
            </a:pPr>
            <a:endParaRPr lang="zh-TW" altLang="zh-TW" dirty="0"/>
          </a:p>
          <a:p>
            <a:pPr>
              <a:lnSpc>
                <a:spcPct val="100000"/>
              </a:lnSpc>
              <a:spcBef>
                <a:spcPts val="0"/>
              </a:spcBef>
            </a:pPr>
            <a:endParaRPr lang="zh-TW" altLang="zh-TW" dirty="0"/>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7281" name="Object 1"/>
          <p:cNvGraphicFramePr>
            <a:graphicFrameLocks noChangeAspect="1"/>
          </p:cNvGraphicFramePr>
          <p:nvPr/>
        </p:nvGraphicFramePr>
        <p:xfrm>
          <a:off x="2339752" y="908720"/>
          <a:ext cx="3645406" cy="720080"/>
        </p:xfrm>
        <a:graphic>
          <a:graphicData uri="http://schemas.openxmlformats.org/presentationml/2006/ole">
            <p:oleObj spid="_x0000_s97300" name="Equation" r:id="rId3" imgW="2311400" imgH="457200" progId="Equation.DSMT4">
              <p:embed/>
            </p:oleObj>
          </a:graphicData>
        </a:graphic>
      </p:graphicFrame>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7283" name="Object 3"/>
          <p:cNvGraphicFramePr>
            <a:graphicFrameLocks noChangeAspect="1"/>
          </p:cNvGraphicFramePr>
          <p:nvPr/>
        </p:nvGraphicFramePr>
        <p:xfrm>
          <a:off x="2555775" y="2132856"/>
          <a:ext cx="2781179" cy="936104"/>
        </p:xfrm>
        <a:graphic>
          <a:graphicData uri="http://schemas.openxmlformats.org/presentationml/2006/ole">
            <p:oleObj spid="_x0000_s97301" name="Equation" r:id="rId4" imgW="1955800" imgH="647700" progId="Equation.DSMT4">
              <p:embed/>
            </p:oleObj>
          </a:graphicData>
        </a:graphic>
      </p:graphicFrame>
      <p:sp>
        <p:nvSpPr>
          <p:cNvPr id="9" name="Text Box 15"/>
          <p:cNvSpPr txBox="1">
            <a:spLocks noChangeArrowheads="1"/>
          </p:cNvSpPr>
          <p:nvPr/>
        </p:nvSpPr>
        <p:spPr bwMode="auto">
          <a:xfrm>
            <a:off x="6876256" y="1124744"/>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(9.22)</a:t>
            </a:r>
          </a:p>
        </p:txBody>
      </p:sp>
      <p:sp>
        <p:nvSpPr>
          <p:cNvPr id="3" name="Slide Number Placeholder 2"/>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50</a:t>
            </a:fld>
            <a:endParaRPr lang="en-US" altLang="zh-TW">
              <a:solidFill>
                <a:schemeClr val="accent6">
                  <a:lumMod val="20000"/>
                  <a:lumOff val="8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305800" cy="4525965"/>
          </a:xfrm>
        </p:spPr>
        <p:txBody>
          <a:bodyPr/>
          <a:lstStyle/>
          <a:p>
            <a:r>
              <a:rPr lang="en-US" altLang="zh-TW" dirty="0"/>
              <a:t>This chapter has discussed the basic concepts of risk and diversification and how they pertain to the CAPM. </a:t>
            </a:r>
          </a:p>
          <a:p>
            <a:r>
              <a:rPr lang="en-US" altLang="zh-TW" dirty="0"/>
              <a:t>The procedures for deriving the CAPM itself were presented, and the CAPM was shown to be an extension of the CML theory. </a:t>
            </a:r>
          </a:p>
          <a:p>
            <a:r>
              <a:rPr lang="en-US" altLang="zh-TW" dirty="0"/>
              <a:t>The possible uses of the CAPM in financial management were also indicated.</a:t>
            </a:r>
          </a:p>
          <a:p>
            <a:r>
              <a:rPr lang="en-US" altLang="zh-TW" dirty="0"/>
              <a:t>The statistical method of least squares and its application were introduced, and beta forecasts based on the least-squares method were compared with those based on market information, accounting information, and a composite-predictor beta forecast composed of both accounting and market information. </a:t>
            </a:r>
          </a:p>
          <a:p>
            <a:r>
              <a:rPr lang="en-US" altLang="zh-TW" dirty="0"/>
              <a:t>The composite predictor appears to yield a better forecast than either the market-information or accounting-information forecasts separately.</a:t>
            </a:r>
            <a:endParaRPr lang="zh-TW" altLang="zh-TW" dirty="0"/>
          </a:p>
          <a:p>
            <a:endParaRPr lang="zh-TW" altLang="zh-TW" dirty="0"/>
          </a:p>
        </p:txBody>
      </p:sp>
      <p:sp>
        <p:nvSpPr>
          <p:cNvPr id="4" name="Title 3"/>
          <p:cNvSpPr>
            <a:spLocks noGrp="1"/>
          </p:cNvSpPr>
          <p:nvPr>
            <p:ph type="title"/>
          </p:nvPr>
        </p:nvSpPr>
        <p:spPr/>
        <p:txBody>
          <a:bodyPr/>
          <a:lstStyle/>
          <a:p>
            <a:r>
              <a:rPr lang="en-US" altLang="zh-TW" dirty="0"/>
              <a:t>9.6 Summary</a:t>
            </a:r>
            <a:endParaRPr lang="zh-TW" altLang="en-US" dirty="0"/>
          </a:p>
        </p:txBody>
      </p:sp>
      <p:sp>
        <p:nvSpPr>
          <p:cNvPr id="3" name="Slide Number Placeholder 2"/>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51</a:t>
            </a:fld>
            <a:endParaRPr lang="en-US" altLang="zh-TW">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p:cNvPicPr>
            <a:picLocks noChangeAspect="1" noChangeArrowheads="1"/>
          </p:cNvPicPr>
          <p:nvPr/>
        </p:nvPicPr>
        <p:blipFill>
          <a:blip r:embed="rId2" cstate="print"/>
          <a:srcRect/>
          <a:stretch>
            <a:fillRect/>
          </a:stretch>
        </p:blipFill>
        <p:spPr bwMode="auto">
          <a:xfrm>
            <a:off x="611188" y="1052513"/>
            <a:ext cx="8042275" cy="5184775"/>
          </a:xfrm>
          <a:prstGeom prst="rect">
            <a:avLst/>
          </a:prstGeom>
          <a:noFill/>
          <a:ln w="9525">
            <a:noFill/>
            <a:miter lim="800000"/>
            <a:headEnd/>
            <a:tailEnd/>
          </a:ln>
        </p:spPr>
      </p:pic>
      <p:sp>
        <p:nvSpPr>
          <p:cNvPr id="49155" name="Text Box 5"/>
          <p:cNvSpPr txBox="1">
            <a:spLocks noChangeArrowheads="1"/>
          </p:cNvSpPr>
          <p:nvPr/>
        </p:nvSpPr>
        <p:spPr bwMode="auto">
          <a:xfrm>
            <a:off x="4932363" y="4005263"/>
            <a:ext cx="3600450" cy="1476375"/>
          </a:xfrm>
          <a:prstGeom prst="rect">
            <a:avLst/>
          </a:prstGeom>
          <a:noFill/>
          <a:ln w="9525">
            <a:noFill/>
            <a:miter lim="800000"/>
            <a:headEnd/>
            <a:tailEnd/>
          </a:ln>
        </p:spPr>
        <p:txBody>
          <a:bodyPr>
            <a:spAutoFit/>
          </a:bodyPr>
          <a:lstStyle/>
          <a:p>
            <a:pPr>
              <a:spcBef>
                <a:spcPct val="50000"/>
              </a:spcBef>
            </a:pPr>
            <a:r>
              <a:rPr lang="en-US" altLang="zh-TW"/>
              <a:t>Rf: the risk-free asset has zero risk, it is represented by a point on the vertical axis. Rf is proxied by a government security, such as the Treasury bill (T-bill). </a:t>
            </a:r>
          </a:p>
        </p:txBody>
      </p:sp>
      <p:sp>
        <p:nvSpPr>
          <p:cNvPr id="49156" name="Text Box 9"/>
          <p:cNvSpPr txBox="1">
            <a:spLocks noChangeArrowheads="1"/>
          </p:cNvSpPr>
          <p:nvPr/>
        </p:nvSpPr>
        <p:spPr bwMode="auto">
          <a:xfrm>
            <a:off x="2700338" y="1773238"/>
            <a:ext cx="2160587" cy="641350"/>
          </a:xfrm>
          <a:prstGeom prst="rect">
            <a:avLst/>
          </a:prstGeom>
          <a:noFill/>
          <a:ln w="9525">
            <a:noFill/>
            <a:miter lim="800000"/>
            <a:headEnd/>
            <a:tailEnd/>
          </a:ln>
        </p:spPr>
        <p:txBody>
          <a:bodyPr>
            <a:spAutoFit/>
          </a:bodyPr>
          <a:lstStyle/>
          <a:p>
            <a:pPr>
              <a:spcBef>
                <a:spcPct val="50000"/>
              </a:spcBef>
            </a:pPr>
            <a:r>
              <a:rPr lang="en-US" altLang="zh-TW"/>
              <a:t>M</a:t>
            </a:r>
            <a:r>
              <a:rPr lang="en-US" altLang="zh-TW" sz="1000"/>
              <a:t>p</a:t>
            </a:r>
            <a:r>
              <a:rPr lang="en-US" altLang="zh-TW"/>
              <a:t>: A portfolio of risky assets</a:t>
            </a:r>
          </a:p>
        </p:txBody>
      </p:sp>
      <p:sp>
        <p:nvSpPr>
          <p:cNvPr id="49157" name="Rectangle 10"/>
          <p:cNvSpPr>
            <a:spLocks noChangeArrowheads="1"/>
          </p:cNvSpPr>
          <p:nvPr/>
        </p:nvSpPr>
        <p:spPr bwMode="auto">
          <a:xfrm>
            <a:off x="3995738" y="5876925"/>
            <a:ext cx="863600" cy="214313"/>
          </a:xfrm>
          <a:prstGeom prst="rect">
            <a:avLst/>
          </a:prstGeom>
          <a:noFill/>
          <a:ln w="28575">
            <a:solidFill>
              <a:srgbClr val="FF0000"/>
            </a:solidFill>
            <a:miter lim="800000"/>
            <a:headEnd/>
            <a:tailEnd/>
          </a:ln>
        </p:spPr>
        <p:txBody>
          <a:bodyPr wrap="none" anchor="ctr"/>
          <a:lstStyle/>
          <a:p>
            <a:endParaRPr lang="zh-TW" altLang="en-US"/>
          </a:p>
        </p:txBody>
      </p:sp>
      <p:sp>
        <p:nvSpPr>
          <p:cNvPr id="49158" name="Text Box 11"/>
          <p:cNvSpPr txBox="1">
            <a:spLocks noChangeArrowheads="1"/>
          </p:cNvSpPr>
          <p:nvPr/>
        </p:nvSpPr>
        <p:spPr bwMode="auto">
          <a:xfrm>
            <a:off x="4859338" y="5661025"/>
            <a:ext cx="3203575" cy="641350"/>
          </a:xfrm>
          <a:prstGeom prst="rect">
            <a:avLst/>
          </a:prstGeom>
          <a:noFill/>
          <a:ln w="9525">
            <a:noFill/>
            <a:miter lim="800000"/>
            <a:headEnd/>
            <a:tailEnd/>
          </a:ln>
        </p:spPr>
        <p:txBody>
          <a:bodyPr>
            <a:spAutoFit/>
          </a:bodyPr>
          <a:lstStyle/>
          <a:p>
            <a:pPr>
              <a:spcBef>
                <a:spcPct val="50000"/>
              </a:spcBef>
            </a:pPr>
            <a:r>
              <a:rPr lang="en-US" altLang="zh-TW">
                <a:solidFill>
                  <a:srgbClr val="FF0000"/>
                </a:solidFill>
                <a:sym typeface="Wingdings" pitchFamily="2" charset="2"/>
              </a:rPr>
              <a:t></a:t>
            </a:r>
            <a:r>
              <a:rPr lang="en-US" altLang="zh-TW">
                <a:solidFill>
                  <a:srgbClr val="FF0000"/>
                </a:solidFill>
              </a:rPr>
              <a:t>Total risk = Systematic risk + unsystematic risk</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
        <p:nvSpPr>
          <p:cNvPr id="3" name="文本框 2">
            <a:extLst>
              <a:ext uri="{FF2B5EF4-FFF2-40B4-BE49-F238E27FC236}">
                <a16:creationId xmlns:a16="http://schemas.microsoft.com/office/drawing/2014/main" xmlns="" id="{76CB30F6-4EC4-4EAF-9C1F-9DAC5973864F}"/>
              </a:ext>
            </a:extLst>
          </p:cNvPr>
          <p:cNvSpPr txBox="1"/>
          <p:nvPr/>
        </p:nvSpPr>
        <p:spPr>
          <a:xfrm>
            <a:off x="625381" y="411163"/>
            <a:ext cx="5878367" cy="6413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CN" sz="2400" i="0" u="none" strike="noStrike" kern="1200" cap="none" spc="0" normalizeH="0" baseline="0" noProof="0" dirty="0">
                <a:ln>
                  <a:noFill/>
                </a:ln>
                <a:solidFill>
                  <a:schemeClr val="accent1"/>
                </a:solidFill>
                <a:effectLst/>
                <a:uLnTx/>
                <a:uFillTx/>
                <a:latin typeface="Perpetua" pitchFamily="18" charset="0"/>
                <a:ea typeface="+mj-ea"/>
                <a:cs typeface="+mj-cs"/>
              </a:rPr>
              <a:t>Figure 9.1</a:t>
            </a:r>
            <a:endParaRPr kumimoji="0" lang="zh-CN" altLang="en-US" sz="2400" i="0" u="none" strike="noStrike" kern="1200" cap="none" spc="0" normalizeH="0" baseline="0" noProof="0" dirty="0">
              <a:ln>
                <a:noFill/>
              </a:ln>
              <a:solidFill>
                <a:schemeClr val="accent1"/>
              </a:solidFill>
              <a:effectLst/>
              <a:uLnTx/>
              <a:uFillTx/>
              <a:latin typeface="Perpetua" pitchFamily="18" charset="0"/>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053" name="Rectangle 3"/>
              <p:cNvSpPr>
                <a:spLocks noGrp="1" noChangeArrowheads="1"/>
              </p:cNvSpPr>
              <p:nvPr>
                <p:ph idx="1"/>
              </p:nvPr>
            </p:nvSpPr>
            <p:spPr>
              <a:xfrm>
                <a:off x="250825" y="1125538"/>
                <a:ext cx="8642350" cy="4248150"/>
              </a:xfrm>
            </p:spPr>
            <p:txBody>
              <a:bodyPr/>
              <a:lstStyle/>
              <a:p>
                <a:pPr eaLnBrk="1" hangingPunct="1"/>
                <a:r>
                  <a:rPr lang="en-US" altLang="zh-TW" sz="2400" b="1" dirty="0"/>
                  <a:t>Derivation of Figure 9.1</a:t>
                </a:r>
              </a:p>
              <a:p>
                <a:pPr eaLnBrk="1" hangingPunct="1"/>
                <a:r>
                  <a:rPr lang="en-US" altLang="zh-TW" dirty="0"/>
                  <a:t>In Figure 9.1, by geometric theory,  triangles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𝑅</m:t>
                        </m:r>
                      </m:e>
                      <m:sub>
                        <m:r>
                          <a:rPr lang="en-US" altLang="zh-TW" b="0" i="1" smtClean="0">
                            <a:latin typeface="Cambria Math" panose="02040503050406030204" pitchFamily="18" charset="0"/>
                            <a:ea typeface="Cambria Math" panose="02040503050406030204" pitchFamily="18" charset="0"/>
                          </a:rPr>
                          <m:t>𝑓</m:t>
                        </m:r>
                      </m:sub>
                    </m:sSub>
                    <m:r>
                      <a:rPr lang="en-US" altLang="zh-TW" b="0" i="1" smtClean="0">
                        <a:latin typeface="Cambria Math" panose="02040503050406030204" pitchFamily="18" charset="0"/>
                        <a:ea typeface="Cambria Math" panose="02040503050406030204" pitchFamily="18" charset="0"/>
                      </a:rPr>
                      <m:t>𝑃𝐹</m:t>
                    </m:r>
                  </m:oMath>
                </a14:m>
                <a:r>
                  <a:rPr lang="en-US" altLang="zh-TW" dirty="0"/>
                  <a:t> and </a:t>
                </a:r>
                <a14:m>
                  <m:oMath xmlns:m="http://schemas.openxmlformats.org/officeDocument/2006/math">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𝑅</m:t>
                        </m:r>
                      </m:e>
                      <m:sub>
                        <m:r>
                          <a:rPr lang="en-US" altLang="zh-TW" i="1">
                            <a:latin typeface="Cambria Math" panose="02040503050406030204" pitchFamily="18" charset="0"/>
                            <a:ea typeface="Cambria Math" panose="02040503050406030204" pitchFamily="18" charset="0"/>
                          </a:rPr>
                          <m:t>𝑓</m:t>
                        </m:r>
                      </m:sub>
                    </m:sSub>
                    <m:r>
                      <a:rPr lang="en-US" altLang="zh-TW" b="0" i="1" smtClean="0">
                        <a:latin typeface="Cambria Math" panose="02040503050406030204" pitchFamily="18" charset="0"/>
                        <a:ea typeface="Cambria Math" panose="02040503050406030204" pitchFamily="18" charset="0"/>
                      </a:rPr>
                      <m:t>𝑀𝐷</m:t>
                    </m:r>
                  </m:oMath>
                </a14:m>
                <a:r>
                  <a:rPr lang="en-US" altLang="zh-TW" dirty="0"/>
                  <a:t> are similar.</a:t>
                </a:r>
              </a:p>
              <a:p>
                <a:pPr eaLnBrk="1" hangingPunct="1"/>
                <a:r>
                  <a:rPr lang="en-US" altLang="zh-TW" dirty="0"/>
                  <a:t>Therefore,</a:t>
                </a:r>
              </a:p>
              <a:p>
                <a:pPr marL="0" indent="0" eaLnBrk="1" hangingPunct="1">
                  <a:buNone/>
                </a:pPr>
                <a14:m>
                  <m:oMathPara xmlns:m="http://schemas.openxmlformats.org/officeDocument/2006/math">
                    <m:oMathParaPr>
                      <m:jc m:val="center"/>
                    </m:oMathParaPr>
                    <m:oMath xmlns:m="http://schemas.openxmlformats.org/officeDocument/2006/math">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𝑃𝐹</m:t>
                          </m:r>
                        </m:num>
                        <m:den>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𝑀</m:t>
                              </m:r>
                            </m:e>
                            <m:sub>
                              <m:r>
                                <a:rPr lang="en-US" altLang="zh-TW" b="0" i="1" smtClean="0">
                                  <a:latin typeface="Cambria Math" panose="02040503050406030204" pitchFamily="18" charset="0"/>
                                </a:rPr>
                                <m:t>𝑝</m:t>
                              </m:r>
                            </m:sub>
                          </m:sSub>
                          <m:r>
                            <a:rPr lang="en-US" altLang="zh-TW" b="0" i="1" smtClean="0">
                              <a:latin typeface="Cambria Math" panose="02040503050406030204" pitchFamily="18" charset="0"/>
                            </a:rPr>
                            <m:t>𝐷</m:t>
                          </m:r>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𝐹</m:t>
                          </m:r>
                        </m:num>
                        <m:den>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𝐷</m:t>
                          </m:r>
                        </m:den>
                      </m:f>
                    </m:oMath>
                  </m:oMathPara>
                </a14:m>
                <a:endParaRPr lang="en-US" altLang="zh-TW" dirty="0"/>
              </a:p>
              <a:p>
                <a:pPr eaLnBrk="1" hangingPunct="1"/>
                <a:r>
                  <a:rPr lang="en-US" altLang="zh-TW" dirty="0"/>
                  <a:t>Since </a:t>
                </a:r>
                <a14:m>
                  <m:oMath xmlns:m="http://schemas.openxmlformats.org/officeDocument/2006/math">
                    <m:r>
                      <a:rPr lang="en-US" altLang="zh-TW" b="0" i="1" smtClean="0">
                        <a:latin typeface="Cambria Math" panose="02040503050406030204" pitchFamily="18" charset="0"/>
                      </a:rPr>
                      <m:t>𝑃𝐹</m:t>
                    </m:r>
                    <m:r>
                      <a:rPr lang="en-US" altLang="zh-TW" b="0" i="1" smtClean="0">
                        <a:latin typeface="Cambria Math" panose="02040503050406030204" pitchFamily="18" charset="0"/>
                      </a:rPr>
                      <m:t>=</m:t>
                    </m:r>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𝑝</m:t>
                            </m:r>
                          </m:sub>
                        </m:sSub>
                      </m:e>
                    </m:d>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𝑓</m:t>
                        </m:r>
                      </m:sub>
                    </m:sSub>
                  </m:oMath>
                </a14:m>
                <a:r>
                  <a:rPr lang="en-US" altLang="zh-TW" dirty="0"/>
                  <a: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𝑀</m:t>
                        </m:r>
                      </m:e>
                      <m:sub>
                        <m:r>
                          <a:rPr lang="en-US" altLang="zh-TW" b="0" i="1" smtClean="0">
                            <a:latin typeface="Cambria Math" panose="02040503050406030204" pitchFamily="18" charset="0"/>
                          </a:rPr>
                          <m:t>𝑝</m:t>
                        </m:r>
                      </m:sub>
                    </m:sSub>
                    <m:r>
                      <a:rPr lang="en-US" altLang="zh-TW" b="0" i="1" smtClean="0">
                        <a:latin typeface="Cambria Math" panose="02040503050406030204" pitchFamily="18" charset="0"/>
                      </a:rPr>
                      <m:t>𝐷</m:t>
                    </m:r>
                    <m:r>
                      <a:rPr lang="en-US" altLang="zh-TW" b="0" i="1" smtClean="0">
                        <a:latin typeface="Cambria Math" panose="02040503050406030204" pitchFamily="18" charset="0"/>
                      </a:rPr>
                      <m:t>=</m:t>
                    </m:r>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𝑚</m:t>
                            </m:r>
                          </m:sub>
                        </m:sSub>
                      </m:e>
                    </m:d>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𝑓</m:t>
                        </m:r>
                      </m:sub>
                    </m:sSub>
                  </m:oMath>
                </a14:m>
                <a:r>
                  <a:rPr lang="en-US" altLang="zh-TW" dirty="0"/>
                  <a: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𝐹</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𝑝</m:t>
                        </m:r>
                      </m:sub>
                    </m:sSub>
                  </m:oMath>
                </a14:m>
                <a:r>
                  <a:rPr lang="en-US" altLang="zh-TW" dirty="0"/>
                  <a:t> and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𝐷</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𝑚</m:t>
                        </m:r>
                      </m:sub>
                    </m:sSub>
                  </m:oMath>
                </a14:m>
                <a:r>
                  <a:rPr lang="en-US" altLang="zh-TW" dirty="0"/>
                  <a:t>, then</a:t>
                </a:r>
              </a:p>
              <a:p>
                <a:pPr marL="0" indent="0" eaLnBrk="1" hangingPunct="1">
                  <a:buNone/>
                </a:pPr>
                <a14:m>
                  <m:oMathPara xmlns:m="http://schemas.openxmlformats.org/officeDocument/2006/math">
                    <m:oMathParaPr>
                      <m:jc m:val="center"/>
                    </m:oMathParaPr>
                    <m:oMath xmlns:m="http://schemas.openxmlformats.org/officeDocument/2006/math">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𝑝</m:t>
                              </m:r>
                            </m:sub>
                          </m:sSub>
                        </m:num>
                        <m:den>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𝑚</m:t>
                              </m:r>
                            </m:sub>
                          </m:sSub>
                        </m:den>
                      </m:f>
                      <m:r>
                        <a:rPr lang="en-US" altLang="zh-TW" i="1">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i="1">
                              <a:latin typeface="Cambria Math" panose="02040503050406030204" pitchFamily="18" charset="0"/>
                            </a:rPr>
                            <m:t>𝐸</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𝑝</m:t>
                                  </m:r>
                                </m:sub>
                              </m:sSub>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num>
                        <m:den>
                          <m:r>
                            <a:rPr lang="en-US" altLang="zh-TW" i="1">
                              <a:latin typeface="Cambria Math" panose="02040503050406030204" pitchFamily="18" charset="0"/>
                            </a:rPr>
                            <m:t>𝐸</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𝑚</m:t>
                                  </m:r>
                                </m:sub>
                              </m:sSub>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den>
                      </m:f>
                    </m:oMath>
                  </m:oMathPara>
                </a14:m>
                <a:endParaRPr lang="en-US" altLang="zh-TW" dirty="0"/>
              </a:p>
              <a:p>
                <a:pPr eaLnBrk="1" hangingPunct="1"/>
                <a:r>
                  <a:rPr lang="en-US" altLang="zh-TW" dirty="0"/>
                  <a:t>That is, </a:t>
                </a:r>
                <a:endParaRPr lang="en-US" altLang="zh-TW" i="1" dirty="0">
                  <a:latin typeface="Cambria Math" panose="02040503050406030204" pitchFamily="18" charset="0"/>
                </a:endParaRPr>
              </a:p>
              <a:p>
                <a:pPr marL="0" indent="0" algn="ctr" eaLnBrk="1" hangingPunct="1">
                  <a:buNone/>
                </a:pPr>
                <a:r>
                  <a:rPr lang="en-US" altLang="zh-TW" b="0" i="1" dirty="0">
                    <a:latin typeface="Cambria Math" panose="02040503050406030204" pitchFamily="18" charset="0"/>
                  </a:rPr>
                  <a:t/>
                </a:r>
                <a14:m>
                  <m:oMath xmlns:m="http://schemas.openxmlformats.org/officeDocument/2006/math">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𝑝</m:t>
                            </m:r>
                          </m:sub>
                        </m:sSub>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𝑝</m:t>
                            </m:r>
                          </m:sub>
                        </m:sSub>
                      </m:num>
                      <m:den>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𝑚</m:t>
                            </m:r>
                          </m:sub>
                        </m:sSub>
                      </m:den>
                    </m:f>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𝑅</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𝑚</m:t>
                                </m:r>
                              </m:sub>
                            </m:sSub>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𝑓</m:t>
                            </m:r>
                          </m:sub>
                        </m:sSub>
                      </m:e>
                    </m:d>
                  </m:oMath>
                </a14:m>
                <a:endParaRPr lang="en-US" altLang="zh-TW" dirty="0"/>
              </a:p>
              <a:p>
                <a:pPr marL="0" indent="0" eaLnBrk="1" hangingPunct="1">
                  <a:buNone/>
                </a:pPr>
                <a:endParaRPr lang="en-US" altLang="zh-TW" dirty="0"/>
              </a:p>
            </p:txBody>
          </p:sp>
        </mc:Choice>
        <mc:Fallback>
          <p:sp>
            <p:nvSpPr>
              <p:cNvPr id="2053" name="Rectangle 3"/>
              <p:cNvSpPr>
                <a:spLocks noGrp="1" noRot="1" noChangeAspect="1" noMove="1" noResize="1" noEditPoints="1" noAdjustHandles="1" noChangeArrowheads="1" noChangeShapeType="1" noTextEdit="1"/>
              </p:cNvSpPr>
              <p:nvPr>
                <p:ph idx="1"/>
              </p:nvPr>
            </p:nvSpPr>
            <p:spPr>
              <a:xfrm>
                <a:off x="250825" y="1125538"/>
                <a:ext cx="8642350" cy="4248150"/>
              </a:xfrm>
              <a:blipFill>
                <a:blip r:embed="rId2"/>
                <a:stretch>
                  <a:fillRect l="-353" t="-1148"/>
                </a:stretch>
              </a:blipFill>
            </p:spPr>
            <p:txBody>
              <a:bodyPr/>
              <a:lstStyle/>
              <a:p>
                <a:r>
                  <a:rPr lang="zh-CN" altLang="en-US" dirty="0">
                    <a:noFill/>
                  </a:rPr>
                  <a:t> </a:t>
                </a:r>
              </a:p>
            </p:txBody>
          </p:sp>
        </mc:Fallback>
      </mc:AlternateContent>
      <p:sp>
        <p:nvSpPr>
          <p:cNvPr id="20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0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
        <p:nvSpPr>
          <p:cNvPr id="7" name="文字方塊 6"/>
          <p:cNvSpPr txBox="1"/>
          <p:nvPr/>
        </p:nvSpPr>
        <p:spPr>
          <a:xfrm>
            <a:off x="500034" y="1142984"/>
            <a:ext cx="3429024" cy="428628"/>
          </a:xfrm>
          <a:prstGeom prst="rect">
            <a:avLst/>
          </a:prstGeom>
        </p:spPr>
        <p:txBody>
          <a:bodyPr vert="horz" wrap="square" lIns="91440" tIns="45720" rIns="91440" bIns="45720" rtlCol="0" anchor="ctr">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zh-TW" alt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useBgFill="1">
        <p:nvSpPr>
          <p:cNvPr id="8" name="文字方塊 7"/>
          <p:cNvSpPr txBox="1"/>
          <p:nvPr/>
        </p:nvSpPr>
        <p:spPr>
          <a:xfrm>
            <a:off x="500034" y="1142984"/>
            <a:ext cx="3357586" cy="50006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2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Derivation</a:t>
            </a:r>
            <a:r>
              <a:rPr kumimoji="0" lang="en-US" altLang="zh-TW" sz="2400" b="1"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of CML</a:t>
            </a:r>
            <a:endParaRPr kumimoji="0" lang="zh-TW" altLang="en-US" sz="2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06058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idx="1"/>
          </p:nvPr>
        </p:nvSpPr>
        <p:spPr>
          <a:xfrm>
            <a:off x="250825" y="1125538"/>
            <a:ext cx="8642350" cy="4248150"/>
          </a:xfrm>
        </p:spPr>
        <p:txBody>
          <a:bodyPr/>
          <a:lstStyle/>
          <a:p>
            <a:pPr eaLnBrk="1" hangingPunct="1"/>
            <a:r>
              <a:rPr lang="en-US" altLang="zh-TW"/>
              <a:t>If it is assumed that the investor can borrow money at the risk-free rate and invest this money in the risky portfolio Mp, he will be able to derive portfolios with higher rates of return but with higher risks along the line extending beyond         . </a:t>
            </a:r>
          </a:p>
          <a:p>
            <a:pPr eaLnBrk="1" hangingPunct="1"/>
            <a:r>
              <a:rPr lang="en-US" altLang="zh-TW"/>
              <a:t>The portfolios along line         are </a:t>
            </a:r>
            <a:r>
              <a:rPr lang="en-US" altLang="zh-TW" b="1"/>
              <a:t>borrowing portfolios</a:t>
            </a:r>
            <a:r>
              <a:rPr lang="en-US" altLang="zh-TW"/>
              <a:t> because they contain a negative amount of the risk-free asset. </a:t>
            </a:r>
          </a:p>
          <a:p>
            <a:pPr eaLnBrk="1" hangingPunct="1"/>
            <a:r>
              <a:rPr lang="en-US" altLang="zh-TW"/>
              <a:t>The negative amount invested in the risk-free asset can be viewed as borrowing funds at the risk-free rate and investing in risky assets. </a:t>
            </a:r>
          </a:p>
          <a:p>
            <a:pPr eaLnBrk="1" hangingPunct="1"/>
            <a:r>
              <a:rPr lang="en-US" altLang="zh-TW"/>
              <a:t>The borrowing for investment is called </a:t>
            </a:r>
            <a:r>
              <a:rPr lang="en-US" altLang="zh-TW" i="1"/>
              <a:t>margin </a:t>
            </a:r>
            <a:r>
              <a:rPr lang="en-US" altLang="zh-TW"/>
              <a:t>and is controlled by the government. </a:t>
            </a:r>
          </a:p>
          <a:p>
            <a:pPr eaLnBrk="1" hangingPunct="1"/>
            <a:r>
              <a:rPr lang="en-US" altLang="zh-TW"/>
              <a:t>Therefore, the new efficient frontier becomes            and is referred to as the </a:t>
            </a:r>
            <a:r>
              <a:rPr lang="en-US" altLang="zh-TW" b="1"/>
              <a:t>capital market line (CML)</a:t>
            </a:r>
            <a:r>
              <a:rPr lang="en-US" altLang="zh-TW"/>
              <a:t>.</a:t>
            </a:r>
          </a:p>
          <a:p>
            <a:pPr eaLnBrk="1" hangingPunct="1"/>
            <a:r>
              <a:rPr lang="en-US" altLang="zh-TW"/>
              <a:t>CML describes the relationship between expected return and total risk.</a:t>
            </a: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0" name="Object 5"/>
          <p:cNvGraphicFramePr>
            <a:graphicFrameLocks noChangeAspect="1"/>
          </p:cNvGraphicFramePr>
          <p:nvPr/>
        </p:nvGraphicFramePr>
        <p:xfrm>
          <a:off x="8172450" y="1809750"/>
          <a:ext cx="503238" cy="323850"/>
        </p:xfrm>
        <a:graphic>
          <a:graphicData uri="http://schemas.openxmlformats.org/presentationml/2006/ole">
            <p:oleObj spid="_x0000_s2077" name="Equation" r:id="rId3" imgW="368300" imgH="241300" progId="Equation.DSMT4">
              <p:embed/>
            </p:oleObj>
          </a:graphicData>
        </a:graphic>
      </p:graphicFrame>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1" name="Object 7"/>
          <p:cNvGraphicFramePr>
            <a:graphicFrameLocks noChangeAspect="1"/>
          </p:cNvGraphicFramePr>
          <p:nvPr/>
        </p:nvGraphicFramePr>
        <p:xfrm>
          <a:off x="3059113" y="2133600"/>
          <a:ext cx="504825" cy="322263"/>
        </p:xfrm>
        <a:graphic>
          <a:graphicData uri="http://schemas.openxmlformats.org/presentationml/2006/ole">
            <p:oleObj spid="_x0000_s2078" name="Equation" r:id="rId4" imgW="368300" imgH="241300" progId="Equation.DSMT4">
              <p:embed/>
            </p:oleObj>
          </a:graphicData>
        </a:graphic>
      </p:graphicFrame>
      <p:sp>
        <p:nvSpPr>
          <p:cNvPr id="20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2" name="Object 9"/>
          <p:cNvGraphicFramePr>
            <a:graphicFrameLocks noChangeAspect="1"/>
          </p:cNvGraphicFramePr>
          <p:nvPr/>
        </p:nvGraphicFramePr>
        <p:xfrm>
          <a:off x="5148263" y="4187825"/>
          <a:ext cx="719137" cy="320675"/>
        </p:xfrm>
        <a:graphic>
          <a:graphicData uri="http://schemas.openxmlformats.org/presentationml/2006/ole">
            <p:oleObj spid="_x0000_s2079" name="Equation" r:id="rId5" imgW="533169" imgH="241195" progId="Equation.DSMT4">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title"/>
          </p:nvPr>
        </p:nvSpPr>
        <p:spPr>
          <a:xfrm>
            <a:off x="395288" y="404813"/>
            <a:ext cx="8229600" cy="720725"/>
          </a:xfrm>
        </p:spPr>
        <p:txBody>
          <a:bodyPr/>
          <a:lstStyle/>
          <a:p>
            <a:pPr eaLnBrk="1" hangingPunct="1"/>
            <a:r>
              <a:rPr lang="en-US" altLang="zh-TW" sz="4000"/>
              <a:t>9.1.2 The Capital Market Line</a:t>
            </a:r>
          </a:p>
        </p:txBody>
      </p:sp>
      <p:sp>
        <p:nvSpPr>
          <p:cNvPr id="3083" name="Rectangle 3"/>
          <p:cNvSpPr>
            <a:spLocks noGrp="1" noChangeArrowheads="1"/>
          </p:cNvSpPr>
          <p:nvPr>
            <p:ph idx="1"/>
          </p:nvPr>
        </p:nvSpPr>
        <p:spPr>
          <a:xfrm>
            <a:off x="250825" y="1439863"/>
            <a:ext cx="8713788" cy="5013325"/>
          </a:xfrm>
        </p:spPr>
        <p:txBody>
          <a:bodyPr/>
          <a:lstStyle/>
          <a:p>
            <a:pPr eaLnBrk="1" hangingPunct="1">
              <a:buFont typeface="Wingdings" pitchFamily="2" charset="2"/>
              <a:buNone/>
            </a:pPr>
            <a:r>
              <a:rPr lang="en-US" altLang="zh-TW"/>
              <a:t>The capital market line (CML) describes the relationship between expected return and total risk.</a:t>
            </a:r>
          </a:p>
          <a:p>
            <a:pPr eaLnBrk="1" hangingPunct="1">
              <a:buFont typeface="Wingdings" pitchFamily="2" charset="2"/>
              <a:buNone/>
            </a:pPr>
            <a:r>
              <a:rPr lang="en-US" altLang="zh-TW" b="1"/>
              <a:t>                                                            </a:t>
            </a:r>
            <a:endParaRPr lang="zh-TW" altLang="en-US"/>
          </a:p>
          <a:p>
            <a:pPr eaLnBrk="1" hangingPunct="1">
              <a:buFont typeface="Wingdings" pitchFamily="2" charset="2"/>
              <a:buNone/>
            </a:pPr>
            <a:endParaRPr lang="zh-TW" altLang="en-US"/>
          </a:p>
          <a:p>
            <a:pPr eaLnBrk="1" hangingPunct="1">
              <a:buFont typeface="Wingdings" pitchFamily="2" charset="2"/>
              <a:buNone/>
            </a:pPr>
            <a:r>
              <a:rPr lang="en-US" altLang="zh-TW"/>
              <a:t>Where:</a:t>
            </a:r>
          </a:p>
          <a:p>
            <a:pPr eaLnBrk="1" hangingPunct="1">
              <a:buFont typeface="Wingdings" pitchFamily="2" charset="2"/>
              <a:buNone/>
            </a:pPr>
            <a:r>
              <a:rPr lang="en-US" altLang="zh-TW"/>
              <a:t>                 the risk-free rate; </a:t>
            </a:r>
          </a:p>
          <a:p>
            <a:pPr eaLnBrk="1" hangingPunct="1">
              <a:buFont typeface="Wingdings" pitchFamily="2" charset="2"/>
              <a:buNone/>
            </a:pPr>
            <a:r>
              <a:rPr lang="en-US" altLang="zh-TW"/>
              <a:t>                 return on market portfolio      ;</a:t>
            </a:r>
          </a:p>
          <a:p>
            <a:pPr eaLnBrk="1" hangingPunct="1">
              <a:buFont typeface="Wingdings" pitchFamily="2" charset="2"/>
              <a:buNone/>
            </a:pPr>
            <a:r>
              <a:rPr lang="en-US" altLang="zh-TW"/>
              <a:t>                 return on the portfolio consisting of the risk-</a:t>
            </a:r>
            <a:br>
              <a:rPr lang="en-US" altLang="zh-TW"/>
            </a:br>
            <a:r>
              <a:rPr lang="en-US" altLang="zh-TW"/>
              <a:t>             free asset and portfolio       ; and</a:t>
            </a:r>
          </a:p>
          <a:p>
            <a:pPr eaLnBrk="1" hangingPunct="1">
              <a:buFont typeface="Wingdings" pitchFamily="2" charset="2"/>
              <a:buNone/>
            </a:pPr>
            <a:r>
              <a:rPr lang="en-US" altLang="zh-TW"/>
              <a:t>                the standard deviations of the portfolio and </a:t>
            </a:r>
            <a:br>
              <a:rPr lang="en-US" altLang="zh-TW"/>
            </a:br>
            <a:r>
              <a:rPr lang="en-US" altLang="zh-TW"/>
              <a:t>             the market, respectively.</a:t>
            </a:r>
          </a:p>
          <a:p>
            <a:pPr eaLnBrk="1" hangingPunct="1"/>
            <a:r>
              <a:rPr lang="en-US" altLang="zh-TW" b="1"/>
              <a:t>Market risk premium </a:t>
            </a:r>
            <a:r>
              <a:rPr lang="en-US" altLang="zh-TW"/>
              <a:t>is the difference between average return from market portfolio and riskless asset expected return times that difference. </a:t>
            </a:r>
            <a:endParaRPr lang="en-US" altLang="zh-TW" b="1"/>
          </a:p>
        </p:txBody>
      </p:sp>
      <p:sp>
        <p:nvSpPr>
          <p:cNvPr id="308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4" name="Object 4"/>
          <p:cNvGraphicFramePr>
            <a:graphicFrameLocks noChangeAspect="1"/>
          </p:cNvGraphicFramePr>
          <p:nvPr/>
        </p:nvGraphicFramePr>
        <p:xfrm>
          <a:off x="1619250" y="2060575"/>
          <a:ext cx="4321175" cy="992188"/>
        </p:xfrm>
        <a:graphic>
          <a:graphicData uri="http://schemas.openxmlformats.org/presentationml/2006/ole">
            <p:oleObj spid="_x0000_s3146" name="Equation" r:id="rId3" imgW="1993900" imgH="457200" progId="Equation.DSMT4">
              <p:embed/>
            </p:oleObj>
          </a:graphicData>
        </a:graphic>
      </p:graphicFrame>
      <p:sp>
        <p:nvSpPr>
          <p:cNvPr id="3085"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5" name="Object 6"/>
          <p:cNvGraphicFramePr>
            <a:graphicFrameLocks noChangeAspect="1"/>
          </p:cNvGraphicFramePr>
          <p:nvPr/>
        </p:nvGraphicFramePr>
        <p:xfrm>
          <a:off x="611188" y="3213100"/>
          <a:ext cx="719137" cy="460375"/>
        </p:xfrm>
        <a:graphic>
          <a:graphicData uri="http://schemas.openxmlformats.org/presentationml/2006/ole">
            <p:oleObj spid="_x0000_s3147" name="Equation" r:id="rId4" imgW="368300" imgH="241300" progId="Equation.DSMT4">
              <p:embed/>
            </p:oleObj>
          </a:graphicData>
        </a:graphic>
      </p:graphicFrame>
      <p:sp>
        <p:nvSpPr>
          <p:cNvPr id="3086"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6" name="Object 8"/>
          <p:cNvGraphicFramePr>
            <a:graphicFrameLocks noChangeAspect="1"/>
          </p:cNvGraphicFramePr>
          <p:nvPr/>
        </p:nvGraphicFramePr>
        <p:xfrm>
          <a:off x="611188" y="3530600"/>
          <a:ext cx="792162" cy="474663"/>
        </p:xfrm>
        <a:graphic>
          <a:graphicData uri="http://schemas.openxmlformats.org/presentationml/2006/ole">
            <p:oleObj spid="_x0000_s3148" name="Equation" r:id="rId5" imgW="381000" imgH="228600" progId="Equation.DSMT4">
              <p:embed/>
            </p:oleObj>
          </a:graphicData>
        </a:graphic>
      </p:graphicFrame>
      <p:sp>
        <p:nvSpPr>
          <p:cNvPr id="3087" name="Rectangle 11"/>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7" name="Object 10"/>
          <p:cNvGraphicFramePr>
            <a:graphicFrameLocks noChangeAspect="1"/>
          </p:cNvGraphicFramePr>
          <p:nvPr/>
        </p:nvGraphicFramePr>
        <p:xfrm>
          <a:off x="4032250" y="3573463"/>
          <a:ext cx="468313" cy="433387"/>
        </p:xfrm>
        <a:graphic>
          <a:graphicData uri="http://schemas.openxmlformats.org/presentationml/2006/ole">
            <p:oleObj spid="_x0000_s3149" name="Equation" r:id="rId6" imgW="253890" imgH="241195" progId="Equation.DSMT4">
              <p:embed/>
            </p:oleObj>
          </a:graphicData>
        </a:graphic>
      </p:graphicFrame>
      <p:sp>
        <p:nvSpPr>
          <p:cNvPr id="3088" name="Rectangle 1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8" name="Object 12"/>
          <p:cNvGraphicFramePr>
            <a:graphicFrameLocks noChangeAspect="1"/>
          </p:cNvGraphicFramePr>
          <p:nvPr/>
        </p:nvGraphicFramePr>
        <p:xfrm>
          <a:off x="611188" y="3952875"/>
          <a:ext cx="755650" cy="484188"/>
        </p:xfrm>
        <a:graphic>
          <a:graphicData uri="http://schemas.openxmlformats.org/presentationml/2006/ole">
            <p:oleObj spid="_x0000_s3150" name="Equation" r:id="rId7" imgW="368300" imgH="241300" progId="Equation.DSMT4">
              <p:embed/>
            </p:oleObj>
          </a:graphicData>
        </a:graphic>
      </p:graphicFrame>
      <p:sp>
        <p:nvSpPr>
          <p:cNvPr id="3089" name="Rectangle 1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9" name="Object 14"/>
          <p:cNvGraphicFramePr>
            <a:graphicFrameLocks noChangeAspect="1"/>
          </p:cNvGraphicFramePr>
          <p:nvPr/>
        </p:nvGraphicFramePr>
        <p:xfrm>
          <a:off x="3671888" y="4291013"/>
          <a:ext cx="468312" cy="433387"/>
        </p:xfrm>
        <a:graphic>
          <a:graphicData uri="http://schemas.openxmlformats.org/presentationml/2006/ole">
            <p:oleObj spid="_x0000_s3151" name="Equation" r:id="rId8" imgW="253890" imgH="241195" progId="Equation.DSMT4">
              <p:embed/>
            </p:oleObj>
          </a:graphicData>
        </a:graphic>
      </p:graphicFrame>
      <p:sp>
        <p:nvSpPr>
          <p:cNvPr id="3090" name="Rectangle 1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80" name="Object 16"/>
          <p:cNvGraphicFramePr>
            <a:graphicFrameLocks noChangeAspect="1"/>
          </p:cNvGraphicFramePr>
          <p:nvPr/>
        </p:nvGraphicFramePr>
        <p:xfrm>
          <a:off x="179388" y="4610100"/>
          <a:ext cx="1133475" cy="474663"/>
        </p:xfrm>
        <a:graphic>
          <a:graphicData uri="http://schemas.openxmlformats.org/presentationml/2006/ole">
            <p:oleObj spid="_x0000_s3152" name="Equation" r:id="rId9" imgW="571252" imgH="241195" progId="Equation.DSMT4">
              <p:embed/>
            </p:oleObj>
          </a:graphicData>
        </a:graphic>
      </p:graphicFrame>
      <p:sp>
        <p:nvSpPr>
          <p:cNvPr id="18" name="TextBox 17"/>
          <p:cNvSpPr txBox="1"/>
          <p:nvPr/>
        </p:nvSpPr>
        <p:spPr>
          <a:xfrm>
            <a:off x="7451725" y="2349500"/>
            <a:ext cx="576263" cy="503238"/>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(9.1)</a:t>
            </a:r>
            <a:endParaRPr kumimoji="0" lang="zh-TW" altLang="en-US" sz="1600" dirty="0">
              <a:solidFill>
                <a:schemeClr val="accent1"/>
              </a:solidFill>
              <a:latin typeface="Times New Roman" pitchFamily="18" charset="0"/>
              <a:ea typeface="+mj-ea"/>
              <a:cs typeface="Times New Roman" pitchFamily="18" charset="0"/>
            </a:endParaRPr>
          </a:p>
        </p:txBody>
      </p:sp>
      <p:graphicFrame>
        <p:nvGraphicFramePr>
          <p:cNvPr id="3081" name="Object 18"/>
          <p:cNvGraphicFramePr>
            <a:graphicFrameLocks noChangeAspect="1"/>
          </p:cNvGraphicFramePr>
          <p:nvPr/>
        </p:nvGraphicFramePr>
        <p:xfrm>
          <a:off x="1979613" y="5962650"/>
          <a:ext cx="1846262" cy="346075"/>
        </p:xfrm>
        <a:graphic>
          <a:graphicData uri="http://schemas.openxmlformats.org/presentationml/2006/ole">
            <p:oleObj spid="_x0000_s3153" name="Equation" r:id="rId10" imgW="1129810" imgH="203112" progId="Equation.3">
              <p:embed/>
            </p:oleObj>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1146</TotalTime>
  <Words>4713</Words>
  <Application>Microsoft Office PowerPoint</Application>
  <PresentationFormat>如螢幕大小 (4:3)</PresentationFormat>
  <Paragraphs>507</Paragraphs>
  <Slides>51</Slides>
  <Notes>0</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51</vt:i4>
      </vt:variant>
    </vt:vector>
  </HeadingPairs>
  <TitlesOfParts>
    <vt:vector size="54" baseType="lpstr">
      <vt:lpstr>SAPMFD Textbook</vt:lpstr>
      <vt:lpstr>Equation</vt:lpstr>
      <vt:lpstr>MathType 6.0 Equation</vt:lpstr>
      <vt:lpstr>Chapter 9  Capital Asset Pricing Model and Beta Forecasting </vt:lpstr>
      <vt:lpstr>Chapter Outline</vt:lpstr>
      <vt:lpstr>投影片 3</vt:lpstr>
      <vt:lpstr>9.1 A Graphical approach to the Derivation of the CAPM</vt:lpstr>
      <vt:lpstr>投影片 5</vt:lpstr>
      <vt:lpstr>投影片 6</vt:lpstr>
      <vt:lpstr>投影片 7</vt:lpstr>
      <vt:lpstr>投影片 8</vt:lpstr>
      <vt:lpstr>9.1.2 The Capital Market Line</vt:lpstr>
      <vt:lpstr>投影片 10</vt:lpstr>
      <vt:lpstr>Sample Problem 9.1</vt:lpstr>
      <vt:lpstr>投影片 12</vt:lpstr>
      <vt:lpstr>投影片 13</vt:lpstr>
      <vt:lpstr>投影片 14</vt:lpstr>
      <vt:lpstr>投影片 15</vt:lpstr>
      <vt:lpstr>投影片 16</vt:lpstr>
      <vt:lpstr>Sample Problem 9.2</vt:lpstr>
      <vt:lpstr>9.2 Mathematical Approach to the Derivation of the CAPM</vt:lpstr>
      <vt:lpstr>投影片 19</vt:lpstr>
      <vt:lpstr>投影片 20</vt:lpstr>
      <vt:lpstr>投影片 21</vt:lpstr>
      <vt:lpstr>9.3 The Market Model and Risk Decomposition</vt:lpstr>
      <vt:lpstr>9.3.1 The Market Model</vt:lpstr>
      <vt:lpstr>9.3.2  Risk Decomposition</vt:lpstr>
      <vt:lpstr>投影片 25</vt:lpstr>
      <vt:lpstr>Sample Problem 9.3</vt:lpstr>
      <vt:lpstr>9.3.3 Why Beta Is Important for Security Analysis</vt:lpstr>
      <vt:lpstr>投影片 28</vt:lpstr>
      <vt:lpstr>Sample Problem 9.4</vt:lpstr>
      <vt:lpstr>9.3.4 Determination of Systematic Risk</vt:lpstr>
      <vt:lpstr>9.4 Growth Rates, Accounting Betas, and Variance in EBIT</vt:lpstr>
      <vt:lpstr>投影片 32</vt:lpstr>
      <vt:lpstr>投影片 33</vt:lpstr>
      <vt:lpstr>投影片 34</vt:lpstr>
      <vt:lpstr>投影片 35</vt:lpstr>
      <vt:lpstr>9.4.2 Accounting Beta</vt:lpstr>
      <vt:lpstr>9.4.3 Variance in EBIT</vt:lpstr>
      <vt:lpstr>9.4.4 Capital- Labor Ratio</vt:lpstr>
      <vt:lpstr>9.4.5 Fixed Costs and Variable Costs</vt:lpstr>
      <vt:lpstr>9.4.6 Beta Forecasting</vt:lpstr>
      <vt:lpstr>9.4.7 Market-Based versus Accounting-Based Beta Forecasting</vt:lpstr>
      <vt:lpstr>Sample Problem 9.5</vt:lpstr>
      <vt:lpstr>投影片 43</vt:lpstr>
      <vt:lpstr>投影片 44</vt:lpstr>
      <vt:lpstr>投影片 45</vt:lpstr>
      <vt:lpstr>投影片 46</vt:lpstr>
      <vt:lpstr>投影片 47</vt:lpstr>
      <vt:lpstr>投影片 48</vt:lpstr>
      <vt:lpstr>9.5 Some applications and Implications of the CAPM</vt:lpstr>
      <vt:lpstr>投影片 50</vt:lpstr>
      <vt:lpstr>9.6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User</cp:lastModifiedBy>
  <cp:revision>133</cp:revision>
  <dcterms:created xsi:type="dcterms:W3CDTF">2007-09-19T08:15:15Z</dcterms:created>
  <dcterms:modified xsi:type="dcterms:W3CDTF">2018-10-05T02:19:27Z</dcterms:modified>
</cp:coreProperties>
</file>